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tags/tag2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3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0"/>
  </p:notesMasterIdLst>
  <p:sldIdLst>
    <p:sldId id="492" r:id="rId2"/>
    <p:sldId id="289" r:id="rId3"/>
    <p:sldId id="311" r:id="rId4"/>
    <p:sldId id="346" r:id="rId5"/>
    <p:sldId id="347" r:id="rId6"/>
    <p:sldId id="345" r:id="rId7"/>
    <p:sldId id="256" r:id="rId8"/>
    <p:sldId id="257" r:id="rId9"/>
    <p:sldId id="258" r:id="rId10"/>
    <p:sldId id="259" r:id="rId11"/>
    <p:sldId id="310" r:id="rId12"/>
    <p:sldId id="290" r:id="rId13"/>
    <p:sldId id="291" r:id="rId14"/>
    <p:sldId id="504" r:id="rId15"/>
    <p:sldId id="505" r:id="rId16"/>
    <p:sldId id="506" r:id="rId17"/>
    <p:sldId id="499" r:id="rId18"/>
    <p:sldId id="292" r:id="rId19"/>
    <p:sldId id="293" r:id="rId20"/>
    <p:sldId id="294" r:id="rId21"/>
    <p:sldId id="295" r:id="rId22"/>
    <p:sldId id="296" r:id="rId23"/>
    <p:sldId id="500" r:id="rId24"/>
    <p:sldId id="297" r:id="rId25"/>
    <p:sldId id="496" r:id="rId26"/>
    <p:sldId id="497" r:id="rId27"/>
    <p:sldId id="498" r:id="rId28"/>
    <p:sldId id="501" r:id="rId29"/>
    <p:sldId id="299" r:id="rId30"/>
    <p:sldId id="302" r:id="rId31"/>
    <p:sldId id="303" r:id="rId32"/>
    <p:sldId id="304" r:id="rId33"/>
    <p:sldId id="330" r:id="rId34"/>
    <p:sldId id="320" r:id="rId35"/>
    <p:sldId id="342" r:id="rId36"/>
    <p:sldId id="343" r:id="rId37"/>
    <p:sldId id="344" r:id="rId38"/>
    <p:sldId id="312" r:id="rId39"/>
    <p:sldId id="328" r:id="rId40"/>
    <p:sldId id="313" r:id="rId41"/>
    <p:sldId id="324" r:id="rId42"/>
    <p:sldId id="502" r:id="rId43"/>
    <p:sldId id="503" r:id="rId44"/>
    <p:sldId id="327" r:id="rId45"/>
    <p:sldId id="315" r:id="rId46"/>
    <p:sldId id="316" r:id="rId47"/>
    <p:sldId id="317" r:id="rId48"/>
    <p:sldId id="318" r:id="rId49"/>
    <p:sldId id="319" r:id="rId50"/>
    <p:sldId id="331" r:id="rId51"/>
    <p:sldId id="337" r:id="rId52"/>
    <p:sldId id="338" r:id="rId53"/>
    <p:sldId id="339" r:id="rId54"/>
    <p:sldId id="340" r:id="rId55"/>
    <p:sldId id="341" r:id="rId56"/>
    <p:sldId id="349" r:id="rId57"/>
    <p:sldId id="350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369" r:id="rId83"/>
    <p:sldId id="493" r:id="rId84"/>
    <p:sldId id="404" r:id="rId85"/>
    <p:sldId id="405" r:id="rId86"/>
    <p:sldId id="406" r:id="rId87"/>
    <p:sldId id="407" r:id="rId88"/>
    <p:sldId id="408" r:id="rId89"/>
    <p:sldId id="409" r:id="rId90"/>
    <p:sldId id="410" r:id="rId91"/>
    <p:sldId id="411" r:id="rId92"/>
    <p:sldId id="412" r:id="rId93"/>
    <p:sldId id="413" r:id="rId94"/>
    <p:sldId id="414" r:id="rId95"/>
    <p:sldId id="415" r:id="rId96"/>
    <p:sldId id="416" r:id="rId97"/>
    <p:sldId id="417" r:id="rId98"/>
    <p:sldId id="418" r:id="rId99"/>
    <p:sldId id="419" r:id="rId100"/>
    <p:sldId id="420" r:id="rId101"/>
    <p:sldId id="421" r:id="rId102"/>
    <p:sldId id="422" r:id="rId103"/>
    <p:sldId id="423" r:id="rId104"/>
    <p:sldId id="424" r:id="rId105"/>
    <p:sldId id="425" r:id="rId106"/>
    <p:sldId id="426" r:id="rId107"/>
    <p:sldId id="427" r:id="rId108"/>
    <p:sldId id="428" r:id="rId109"/>
    <p:sldId id="429" r:id="rId110"/>
    <p:sldId id="430" r:id="rId111"/>
    <p:sldId id="431" r:id="rId112"/>
    <p:sldId id="432" r:id="rId113"/>
    <p:sldId id="433" r:id="rId114"/>
    <p:sldId id="434" r:id="rId115"/>
    <p:sldId id="435" r:id="rId116"/>
    <p:sldId id="436" r:id="rId117"/>
    <p:sldId id="437" r:id="rId118"/>
    <p:sldId id="438" r:id="rId119"/>
    <p:sldId id="439" r:id="rId120"/>
    <p:sldId id="440" r:id="rId121"/>
    <p:sldId id="441" r:id="rId122"/>
    <p:sldId id="442" r:id="rId123"/>
    <p:sldId id="443" r:id="rId124"/>
    <p:sldId id="444" r:id="rId125"/>
    <p:sldId id="445" r:id="rId126"/>
    <p:sldId id="446" r:id="rId127"/>
    <p:sldId id="447" r:id="rId128"/>
    <p:sldId id="448" r:id="rId129"/>
    <p:sldId id="449" r:id="rId130"/>
    <p:sldId id="450" r:id="rId131"/>
    <p:sldId id="451" r:id="rId132"/>
    <p:sldId id="452" r:id="rId133"/>
    <p:sldId id="453" r:id="rId134"/>
    <p:sldId id="454" r:id="rId135"/>
    <p:sldId id="455" r:id="rId136"/>
    <p:sldId id="456" r:id="rId137"/>
    <p:sldId id="457" r:id="rId138"/>
    <p:sldId id="458" r:id="rId139"/>
    <p:sldId id="459" r:id="rId140"/>
    <p:sldId id="460" r:id="rId141"/>
    <p:sldId id="461" r:id="rId142"/>
    <p:sldId id="462" r:id="rId143"/>
    <p:sldId id="463" r:id="rId144"/>
    <p:sldId id="464" r:id="rId145"/>
    <p:sldId id="465" r:id="rId146"/>
    <p:sldId id="466" r:id="rId147"/>
    <p:sldId id="467" r:id="rId148"/>
    <p:sldId id="468" r:id="rId149"/>
    <p:sldId id="469" r:id="rId150"/>
    <p:sldId id="470" r:id="rId151"/>
    <p:sldId id="471" r:id="rId152"/>
    <p:sldId id="472" r:id="rId153"/>
    <p:sldId id="473" r:id="rId154"/>
    <p:sldId id="474" r:id="rId155"/>
    <p:sldId id="475" r:id="rId156"/>
    <p:sldId id="476" r:id="rId157"/>
    <p:sldId id="477" r:id="rId158"/>
    <p:sldId id="478" r:id="rId159"/>
    <p:sldId id="479" r:id="rId160"/>
    <p:sldId id="480" r:id="rId161"/>
    <p:sldId id="481" r:id="rId162"/>
    <p:sldId id="482" r:id="rId163"/>
    <p:sldId id="483" r:id="rId164"/>
    <p:sldId id="484" r:id="rId165"/>
    <p:sldId id="485" r:id="rId166"/>
    <p:sldId id="486" r:id="rId167"/>
    <p:sldId id="494" r:id="rId168"/>
    <p:sldId id="487" r:id="rId169"/>
    <p:sldId id="488" r:id="rId170"/>
    <p:sldId id="489" r:id="rId171"/>
    <p:sldId id="490" r:id="rId172"/>
    <p:sldId id="495" r:id="rId173"/>
    <p:sldId id="382" r:id="rId174"/>
    <p:sldId id="383" r:id="rId175"/>
    <p:sldId id="384" r:id="rId176"/>
    <p:sldId id="385" r:id="rId177"/>
    <p:sldId id="387" r:id="rId178"/>
    <p:sldId id="388" r:id="rId179"/>
    <p:sldId id="395" r:id="rId180"/>
    <p:sldId id="396" r:id="rId181"/>
    <p:sldId id="389" r:id="rId182"/>
    <p:sldId id="392" r:id="rId183"/>
    <p:sldId id="393" r:id="rId184"/>
    <p:sldId id="394" r:id="rId185"/>
    <p:sldId id="398" r:id="rId186"/>
    <p:sldId id="399" r:id="rId187"/>
    <p:sldId id="400" r:id="rId188"/>
    <p:sldId id="401" r:id="rId189"/>
  </p:sldIdLst>
  <p:sldSz cx="9144000" cy="6858000" type="screen4x3"/>
  <p:notesSz cx="6858000" cy="9144000"/>
  <p:custDataLst>
    <p:tags r:id="rId19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05" autoAdjust="0"/>
  </p:normalViewPr>
  <p:slideViewPr>
    <p:cSldViewPr>
      <p:cViewPr varScale="1">
        <p:scale>
          <a:sx n="95" d="100"/>
          <a:sy n="95" d="100"/>
        </p:scale>
        <p:origin x="1531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ags" Target="tags/tag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208-C7BA-4DAE-81B5-B4A54EC7E6AD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5CCC5-1934-45ED-83E4-E0753DAD90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BA8F-B4AB-47CA-A680-85CCA201A4F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562475" cy="3421062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48163"/>
            <a:ext cx="5014913" cy="4135437"/>
          </a:xfrm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105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CABFB-28B3-4E32-B558-83047E928C28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023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781E-5C28-4795-8ADF-C37CDD37F254}" type="slidenum">
              <a:rPr lang="cs-CZ" altLang="cs-CZ"/>
              <a:pPr eaLnBrk="1" hangingPunct="1"/>
              <a:t>116</a:t>
            </a:fld>
            <a:endParaRPr lang="cs-CZ" altLang="cs-CZ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3383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7E5C5-C437-4419-97D2-0D64D2C04285}" type="slidenum">
              <a:rPr lang="cs-CZ" altLang="cs-CZ"/>
              <a:pPr eaLnBrk="1" hangingPunct="1"/>
              <a:t>117</a:t>
            </a:fld>
            <a:endParaRPr lang="cs-CZ" altLang="cs-CZ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252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A88E02-21ED-4E87-98E8-AA63A13E2CDF}" type="slidenum">
              <a:rPr lang="cs-CZ" altLang="cs-CZ"/>
              <a:pPr eaLnBrk="1" hangingPunct="1"/>
              <a:t>118</a:t>
            </a:fld>
            <a:endParaRPr lang="cs-CZ" altLang="cs-CZ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3606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3E6159-3B16-46EA-9390-BD0270833055}" type="slidenum">
              <a:rPr lang="cs-CZ" altLang="cs-CZ"/>
              <a:pPr eaLnBrk="1" hangingPunct="1"/>
              <a:t>119</a:t>
            </a:fld>
            <a:endParaRPr lang="cs-CZ" altLang="cs-CZ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8066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4C298C-A784-4E73-B33D-D7390CFC34CB}" type="slidenum">
              <a:rPr lang="cs-CZ" altLang="cs-CZ"/>
              <a:pPr eaLnBrk="1" hangingPunct="1"/>
              <a:t>120</a:t>
            </a:fld>
            <a:endParaRPr lang="cs-CZ" altLang="cs-CZ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357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6D674-35B4-43CC-8E79-27B92B966612}" type="slidenum">
              <a:rPr lang="cs-CZ" altLang="cs-CZ"/>
              <a:pPr eaLnBrk="1" hangingPunct="1"/>
              <a:t>121</a:t>
            </a:fld>
            <a:endParaRPr lang="cs-CZ" altLang="cs-CZ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934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6F630-870E-425E-B224-D901CB2C4F92}" type="slidenum">
              <a:rPr lang="cs-CZ" altLang="cs-CZ"/>
              <a:pPr eaLnBrk="1" hangingPunct="1"/>
              <a:t>122</a:t>
            </a:fld>
            <a:endParaRPr lang="cs-CZ" altLang="cs-CZ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9039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11AA13-1396-4DD1-AFFA-C6EB427E4CC9}" type="slidenum">
              <a:rPr lang="cs-CZ" altLang="cs-CZ"/>
              <a:pPr eaLnBrk="1" hangingPunct="1"/>
              <a:t>123</a:t>
            </a:fld>
            <a:endParaRPr lang="cs-CZ" altLang="cs-CZ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778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AA53C4-16A5-42F3-9490-AE7106D8739B}" type="slidenum">
              <a:rPr lang="cs-CZ" altLang="cs-CZ"/>
              <a:pPr eaLnBrk="1" hangingPunct="1"/>
              <a:t>124</a:t>
            </a:fld>
            <a:endParaRPr lang="cs-CZ" altLang="cs-CZ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666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D43BAA-4DB7-434D-B5A3-D7E746BFD0B4}" type="slidenum">
              <a:rPr lang="cs-CZ" altLang="cs-CZ"/>
              <a:pPr eaLnBrk="1" hangingPunct="1"/>
              <a:t>125</a:t>
            </a:fld>
            <a:endParaRPr lang="cs-CZ" altLang="cs-CZ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9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DC652-5D7F-4E81-AE62-57F3F56F651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9328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63FEE0-47B0-49DD-A38C-8281AE526147}" type="slidenum">
              <a:rPr lang="cs-CZ" altLang="cs-CZ"/>
              <a:pPr eaLnBrk="1" hangingPunct="1"/>
              <a:t>126</a:t>
            </a:fld>
            <a:endParaRPr lang="cs-CZ" altLang="cs-CZ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2356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E0A9E-D51D-4000-9169-1A60C3CCA1FC}" type="slidenum">
              <a:rPr lang="cs-CZ" altLang="cs-CZ"/>
              <a:pPr eaLnBrk="1" hangingPunct="1"/>
              <a:t>127</a:t>
            </a:fld>
            <a:endParaRPr lang="cs-CZ" altLang="cs-CZ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515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8FB458-97E8-4A69-9D27-57ECBED440BD}" type="slidenum">
              <a:rPr lang="cs-CZ" altLang="cs-CZ"/>
              <a:pPr eaLnBrk="1" hangingPunct="1"/>
              <a:t>128</a:t>
            </a:fld>
            <a:endParaRPr lang="cs-CZ" altLang="cs-CZ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0445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E39FD-0466-4DA7-BD88-05978AD67E5B}" type="slidenum">
              <a:rPr lang="cs-CZ" altLang="cs-CZ"/>
              <a:pPr eaLnBrk="1" hangingPunct="1"/>
              <a:t>129</a:t>
            </a:fld>
            <a:endParaRPr lang="cs-CZ" altLang="cs-CZ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6335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691451-1FEE-44EA-B9FB-A90D902B5112}" type="slidenum">
              <a:rPr lang="cs-CZ" altLang="cs-CZ"/>
              <a:pPr eaLnBrk="1" hangingPunct="1"/>
              <a:t>130</a:t>
            </a:fld>
            <a:endParaRPr lang="cs-CZ" altLang="cs-CZ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131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D1A314-BB41-430F-BED0-22496A0B285B}" type="slidenum">
              <a:rPr lang="cs-CZ" altLang="cs-CZ"/>
              <a:pPr eaLnBrk="1" hangingPunct="1"/>
              <a:t>131</a:t>
            </a:fld>
            <a:endParaRPr lang="cs-CZ" altLang="cs-CZ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8584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BF9BC7-7D7D-4874-BE15-991B151EFE22}" type="slidenum">
              <a:rPr lang="cs-CZ" altLang="cs-CZ"/>
              <a:pPr eaLnBrk="1" hangingPunct="1"/>
              <a:t>132</a:t>
            </a:fld>
            <a:endParaRPr lang="cs-CZ" altLang="cs-CZ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4999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607AF6-E2E5-431E-AC34-8A0FD1762988}" type="slidenum">
              <a:rPr lang="cs-CZ" altLang="cs-CZ"/>
              <a:pPr eaLnBrk="1" hangingPunct="1"/>
              <a:t>133</a:t>
            </a:fld>
            <a:endParaRPr lang="cs-CZ" altLang="cs-CZ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2283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6E3D4D-E484-4D8D-AAE2-F86F6CF1AD61}" type="slidenum">
              <a:rPr lang="cs-CZ" altLang="cs-CZ"/>
              <a:pPr eaLnBrk="1" hangingPunct="1"/>
              <a:t>134</a:t>
            </a:fld>
            <a:endParaRPr lang="cs-CZ" altLang="cs-CZ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1053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3D464-4040-452F-9BED-014828F53068}" type="slidenum">
              <a:rPr lang="cs-CZ" altLang="cs-CZ"/>
              <a:pPr eaLnBrk="1" hangingPunct="1"/>
              <a:t>135</a:t>
            </a:fld>
            <a:endParaRPr lang="cs-CZ" altLang="cs-CZ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2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5A18A-87B1-4F4A-AC70-DBB49CA76ECE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13297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9C9DB1-ADD3-4438-B3B7-9D5215F372D3}" type="slidenum">
              <a:rPr lang="cs-CZ" altLang="cs-CZ"/>
              <a:pPr eaLnBrk="1" hangingPunct="1"/>
              <a:t>136</a:t>
            </a:fld>
            <a:endParaRPr lang="cs-CZ" altLang="cs-CZ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8260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C30715-06F4-418A-9930-264EFC3ACE9F}" type="slidenum">
              <a:rPr lang="cs-CZ" altLang="cs-CZ"/>
              <a:pPr eaLnBrk="1" hangingPunct="1"/>
              <a:t>137</a:t>
            </a:fld>
            <a:endParaRPr lang="cs-CZ" altLang="cs-CZ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2635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ACF9BB-C6DD-462D-8903-DFE21BC6EBF0}" type="slidenum">
              <a:rPr lang="cs-CZ" altLang="cs-CZ"/>
              <a:pPr eaLnBrk="1" hangingPunct="1"/>
              <a:t>138</a:t>
            </a:fld>
            <a:endParaRPr lang="cs-CZ" altLang="cs-CZ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3332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F39C3C-3D90-48BC-9815-C665D73ADB85}" type="slidenum">
              <a:rPr lang="cs-CZ" altLang="cs-CZ"/>
              <a:pPr eaLnBrk="1" hangingPunct="1"/>
              <a:t>139</a:t>
            </a:fld>
            <a:endParaRPr lang="cs-CZ" altLang="cs-CZ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6336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FC05E8-B85D-4D6D-BB88-D53B84DC8805}" type="slidenum">
              <a:rPr lang="cs-CZ" altLang="cs-CZ"/>
              <a:pPr eaLnBrk="1" hangingPunct="1"/>
              <a:t>140</a:t>
            </a:fld>
            <a:endParaRPr lang="cs-CZ" altLang="cs-CZ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0513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6FFBCF-09EC-43D7-B7B1-8BE3072C900E}" type="slidenum">
              <a:rPr lang="cs-CZ" altLang="cs-CZ"/>
              <a:pPr eaLnBrk="1" hangingPunct="1"/>
              <a:t>141</a:t>
            </a:fld>
            <a:endParaRPr lang="cs-CZ" altLang="cs-CZ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0445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5B972-D0B5-497D-8335-7A86CDE2B262}" type="slidenum">
              <a:rPr lang="cs-CZ" altLang="cs-CZ"/>
              <a:pPr eaLnBrk="1" hangingPunct="1"/>
              <a:t>142</a:t>
            </a:fld>
            <a:endParaRPr lang="cs-CZ" altLang="cs-CZ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3834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9A7E2-246E-4046-8B5B-A67D26DA3402}" type="slidenum">
              <a:rPr lang="cs-CZ" altLang="cs-CZ"/>
              <a:pPr eaLnBrk="1" hangingPunct="1"/>
              <a:t>143</a:t>
            </a:fld>
            <a:endParaRPr lang="cs-CZ" altLang="cs-CZ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5320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AEF41-5EB4-4BCB-ACBA-A117CF92B26D}" type="slidenum">
              <a:rPr lang="cs-CZ" altLang="cs-CZ"/>
              <a:pPr eaLnBrk="1" hangingPunct="1"/>
              <a:t>144</a:t>
            </a:fld>
            <a:endParaRPr lang="cs-CZ" altLang="cs-CZ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8257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54A36-BDF3-409C-A1FE-06B5F744032C}" type="slidenum">
              <a:rPr lang="cs-CZ" altLang="cs-CZ"/>
              <a:pPr eaLnBrk="1" hangingPunct="1"/>
              <a:t>145</a:t>
            </a:fld>
            <a:endParaRPr lang="cs-CZ" altLang="cs-CZ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5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F1FA0-045A-424A-9243-96B8114D15E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5898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487C3E-848A-48F7-907E-C426FA409024}" type="slidenum">
              <a:rPr lang="cs-CZ" altLang="cs-CZ"/>
              <a:pPr eaLnBrk="1" hangingPunct="1"/>
              <a:t>146</a:t>
            </a:fld>
            <a:endParaRPr lang="cs-CZ" altLang="cs-CZ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368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24DE3-0E1A-4FC1-A6FB-AE661975B752}" type="slidenum">
              <a:rPr lang="cs-CZ" altLang="cs-CZ"/>
              <a:pPr eaLnBrk="1" hangingPunct="1"/>
              <a:t>147</a:t>
            </a:fld>
            <a:endParaRPr lang="cs-CZ" altLang="cs-CZ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0671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DF1A64-5F38-4414-AED0-8D6588B812DF}" type="slidenum">
              <a:rPr lang="cs-CZ" altLang="cs-CZ"/>
              <a:pPr eaLnBrk="1" hangingPunct="1"/>
              <a:t>148</a:t>
            </a:fld>
            <a:endParaRPr lang="cs-CZ" altLang="cs-CZ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5471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82383-CC1D-4949-8204-6DCB177D3BCE}" type="slidenum">
              <a:rPr lang="cs-CZ" altLang="cs-CZ"/>
              <a:pPr eaLnBrk="1" hangingPunct="1"/>
              <a:t>149</a:t>
            </a:fld>
            <a:endParaRPr lang="cs-CZ" altLang="cs-CZ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4576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42EA4-4F47-4466-AA6E-4F7C3018870D}" type="slidenum">
              <a:rPr lang="cs-CZ" altLang="cs-CZ"/>
              <a:pPr eaLnBrk="1" hangingPunct="1"/>
              <a:t>150</a:t>
            </a:fld>
            <a:endParaRPr lang="cs-CZ" altLang="cs-CZ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629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9CB951-9D9D-4980-B9DE-5DF0F9E6174C}" type="slidenum">
              <a:rPr lang="cs-CZ" altLang="cs-CZ"/>
              <a:pPr eaLnBrk="1" hangingPunct="1"/>
              <a:t>151</a:t>
            </a:fld>
            <a:endParaRPr lang="cs-CZ" altLang="cs-CZ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40DC6DA-4743-47BA-BD49-183E7F34A547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151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5870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04C68-90E0-4F73-B3FC-A461BB52FDA0}" type="slidenum">
              <a:rPr lang="cs-CZ" altLang="cs-CZ"/>
              <a:pPr eaLnBrk="1" hangingPunct="1"/>
              <a:t>152</a:t>
            </a:fld>
            <a:endParaRPr lang="cs-CZ" altLang="cs-CZ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BB30EF-965F-4077-854A-5EFAE986DF5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152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0917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CB6C99-669F-4646-B1E5-E970967D169C}" type="slidenum">
              <a:rPr lang="cs-CZ" altLang="cs-CZ"/>
              <a:pPr eaLnBrk="1" hangingPunct="1"/>
              <a:t>153</a:t>
            </a:fld>
            <a:endParaRPr lang="cs-CZ" altLang="cs-CZ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B7B178F-F78C-41D3-866B-03FECE8F558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153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6068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958ED-8F28-4FE9-9F56-74F32615B48F}" type="slidenum">
              <a:rPr lang="cs-CZ" altLang="cs-CZ"/>
              <a:pPr eaLnBrk="1" hangingPunct="1"/>
              <a:t>154</a:t>
            </a:fld>
            <a:endParaRPr lang="cs-CZ" altLang="cs-CZ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9CDBE46-7470-45C2-8C4A-94EC9D21EA32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154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475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E00AB-D958-42D7-ACCA-18079C4E8ECD}" type="slidenum">
              <a:rPr lang="cs-CZ" altLang="cs-CZ"/>
              <a:pPr eaLnBrk="1" hangingPunct="1"/>
              <a:t>155</a:t>
            </a:fld>
            <a:endParaRPr lang="cs-CZ" altLang="cs-CZ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A4FF4F-0D1F-4C72-AEBF-19E6C9D8D60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155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B2F232-8F7A-450C-BBCE-378B9CF56E91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505017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E83E11-60C5-45DF-B04C-23A8396FDC2D}" type="slidenum">
              <a:rPr lang="cs-CZ" altLang="cs-CZ"/>
              <a:pPr eaLnBrk="1" hangingPunct="1"/>
              <a:t>156</a:t>
            </a:fld>
            <a:endParaRPr lang="cs-CZ" altLang="cs-CZ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A51B16A-D022-4F76-A2E8-FC5DE1B3D57E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156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1397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DA24D3-DA2E-424D-B163-E69A993307EC}" type="slidenum">
              <a:rPr lang="cs-CZ" altLang="cs-CZ"/>
              <a:pPr eaLnBrk="1" hangingPunct="1"/>
              <a:t>157</a:t>
            </a:fld>
            <a:endParaRPr lang="cs-CZ" altLang="cs-CZ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1CD11B-452C-481F-82CD-3092FBDC6F73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157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9382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D24798-3B86-4A00-A386-7D82B2E2B211}" type="slidenum">
              <a:rPr lang="cs-CZ" altLang="cs-CZ"/>
              <a:pPr eaLnBrk="1" hangingPunct="1"/>
              <a:t>158</a:t>
            </a:fld>
            <a:endParaRPr lang="cs-CZ" altLang="cs-CZ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DBE5C4-619B-442E-9C64-9C446454C8E1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158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5797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D5A3F0-A36E-427B-B3B4-8E2DCC9DD4A9}" type="slidenum">
              <a:rPr lang="cs-CZ" altLang="cs-CZ"/>
              <a:pPr eaLnBrk="1" hangingPunct="1"/>
              <a:t>159</a:t>
            </a:fld>
            <a:endParaRPr lang="cs-CZ" altLang="cs-CZ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76C098A-E532-47B0-ADE6-D0C6D3DDAEF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159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2759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B180B3-09A8-4A1A-AFE6-CD0258DA7EE3}" type="slidenum">
              <a:rPr lang="cs-CZ" altLang="cs-CZ"/>
              <a:pPr eaLnBrk="1" hangingPunct="1"/>
              <a:t>160</a:t>
            </a:fld>
            <a:endParaRPr lang="cs-CZ" altLang="cs-CZ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5D6D8F-4F12-4B85-8342-7BF5866F628C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160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904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0BBB63-F5E7-4DAA-BA2E-D2848E8CE4B6}" type="slidenum">
              <a:rPr lang="cs-CZ" altLang="cs-CZ"/>
              <a:pPr eaLnBrk="1" hangingPunct="1"/>
              <a:t>161</a:t>
            </a:fld>
            <a:endParaRPr lang="cs-CZ" altLang="cs-CZ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4CD3B05-EF6E-42AF-B8E3-91CA03B8515B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161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360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43618F-FC02-44A1-A9BA-2EF1F825ABB4}" type="slidenum">
              <a:rPr lang="cs-CZ" altLang="cs-CZ"/>
              <a:pPr eaLnBrk="1" hangingPunct="1"/>
              <a:t>162</a:t>
            </a:fld>
            <a:endParaRPr lang="cs-CZ" altLang="cs-CZ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88E295D-C771-4A9D-87B0-8F77FB60417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162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740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9CEB3B-EFAB-45D8-A06F-CE82702091FA}" type="slidenum">
              <a:rPr lang="cs-CZ" altLang="cs-CZ"/>
              <a:pPr eaLnBrk="1" hangingPunct="1"/>
              <a:t>163</a:t>
            </a:fld>
            <a:endParaRPr lang="cs-CZ" altLang="cs-CZ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1AE6364-99FF-4846-BED6-D6A8E0693BD6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163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259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3E456-DB8D-47A3-89D6-7AB334917D0B}" type="slidenum">
              <a:rPr lang="cs-CZ" altLang="cs-CZ"/>
              <a:pPr eaLnBrk="1" hangingPunct="1"/>
              <a:t>164</a:t>
            </a:fld>
            <a:endParaRPr lang="cs-CZ" altLang="cs-CZ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325248-9501-4880-8318-595E324FEA4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164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877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54AAFA-35C6-4E67-A215-1CA0D84D4884}" type="slidenum">
              <a:rPr lang="cs-CZ" altLang="cs-CZ"/>
              <a:pPr eaLnBrk="1" hangingPunct="1"/>
              <a:t>165</a:t>
            </a:fld>
            <a:endParaRPr lang="cs-CZ" altLang="cs-CZ"/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1319ED-4152-40B0-AB17-8BEA5FA8D80B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165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38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A9D14-E1CC-46A1-9A88-71CAE7CB081A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717369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1BFAA5-2D92-4429-81B8-BDA4B753038A}" type="slidenum">
              <a:rPr lang="cs-CZ" altLang="cs-CZ"/>
              <a:pPr eaLnBrk="1" hangingPunct="1"/>
              <a:t>166</a:t>
            </a:fld>
            <a:endParaRPr lang="cs-CZ" altLang="cs-CZ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E8AA69-204F-4548-82AA-4C1E5461A11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166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1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607CF-8472-4C55-B385-997FF48DFE0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8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000D6-1CD9-48D1-BE74-809A5EFAC99A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95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A7319-2D7A-4782-85FE-88DCC1630457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014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47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D8B67-2CBA-4070-87E7-BC52F4BAD859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562475" cy="3421062"/>
          </a:xfrm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48163"/>
            <a:ext cx="5014913" cy="41354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226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68626-614D-49C8-BA8C-11D65C70136D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602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68626-614D-49C8-BA8C-11D65C70136D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37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68626-614D-49C8-BA8C-11D65C70136D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4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68626-614D-49C8-BA8C-11D65C70136D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337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BFF71-49EF-4EDA-98F0-9843DF9B077E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288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83FE4-5A90-41F7-B7E1-1433B26AA705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115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BB801-9B9A-4C84-8597-CF5151A190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323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96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24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36B781-58E4-44AF-8073-E4B1D5B5B524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851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256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B52E50-D3BC-440D-A680-7129BB4C4BCE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11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3F5B8-0BF4-40BB-A1CC-74E2A4C92C4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41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2698B-AC66-4219-B9F2-04E90A964C16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562475" cy="3421062"/>
          </a:xfrm>
          <a:solidFill>
            <a:srgbClr val="FFFFFF"/>
          </a:solidFill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48163"/>
            <a:ext cx="5014913" cy="41354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/>
              <a:t>obr. 13.42  Patogeneze vzniku paradoxní acidifikace moči a deplece</a:t>
            </a:r>
            <a:r>
              <a:rPr lang="cs-CZ" b="1" u="sng"/>
              <a:t> </a:t>
            </a:r>
            <a:r>
              <a:rPr lang="cs-CZ"/>
              <a:t>draslíku po ztrátách chloridů při těžkém zvracení.</a:t>
            </a:r>
          </a:p>
        </p:txBody>
      </p:sp>
    </p:spTree>
    <p:extLst>
      <p:ext uri="{BB962C8B-B14F-4D97-AF65-F5344CB8AC3E}">
        <p14:creationId xmlns:p14="http://schemas.microsoft.com/office/powerpoint/2010/main" val="3703123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316D5-FC5C-4BD1-86DD-EF0C429A10EB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253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67E69-9081-4FB0-A44C-6DA01E65B339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001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9BB5-8D73-48CE-A8F2-BA9843CBEE2C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562475" cy="3421062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48163"/>
            <a:ext cx="5014913" cy="4135437"/>
          </a:xfrm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/>
              <a:t>obr. 13.35  Význam Bohrova efektu pro uvolňování kyslíku z krve do tkání. Na tkáňovém konci kapilár vlivem přesunu oxidu uhličitého z tkání do krve klesá pH. Disociační křivka hemoglobinu se posouvá doprava. To umožňuje při stejné tenzi kyslíku uvolnit  z krve do tkání další množství kyslíku.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00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2D4BA-E5A9-485B-ADAD-2ACB9576EFA0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2788"/>
            <a:ext cx="4562475" cy="3421062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48163"/>
            <a:ext cx="5014913" cy="4135437"/>
          </a:xfrm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114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7E325-5B7B-4740-AE94-55A0B061E1B1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10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739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934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C8723-5528-4690-A9E2-4927B2CC996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481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02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D45E3-2297-428C-87FD-4558F06D2E72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13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543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7068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7778E-A81C-4EB5-B080-83CE714378B5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err="1"/>
              <a:t>Siggaard</a:t>
            </a:r>
            <a:r>
              <a:rPr lang="cs-CZ" dirty="0"/>
              <a:t>-Andersen</a:t>
            </a:r>
            <a:r>
              <a:rPr lang="cs-CZ" baseline="0" dirty="0"/>
              <a:t> </a:t>
            </a:r>
            <a:r>
              <a:rPr lang="cs-CZ" baseline="0" dirty="0" err="1"/>
              <a:t>contra</a:t>
            </a:r>
            <a:r>
              <a:rPr lang="cs-CZ" baseline="0" dirty="0"/>
              <a:t> </a:t>
            </a:r>
            <a:r>
              <a:rPr lang="cs-CZ" dirty="0"/>
              <a:t>Stewart-Fencl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55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7E351-92CF-4770-9E73-A3C20FC0D78A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685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A9837-D7B1-4021-AA1A-53E9E805D5A4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572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845CB-73E0-4E8E-A4FE-1C54B7BB2882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294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C0D6F-D0FF-4E13-AFEE-0F23DDFA68BA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531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F2D42-0690-440A-9192-2429F684B62B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31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B915C-B667-4E4E-8155-C5A3C1372FDE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8652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47686-2A99-4352-810B-B94EF6E8C7A0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69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1CD0C-6DE3-4406-9942-1C05B1F6670F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2307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385A6-FB23-4862-AE3D-69176046CDAF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768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D45AE-6E0F-48BC-BEC9-99772E81DFC2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870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DAA6A-4FD2-43DD-B2BF-93F09EA829A8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6249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5B93-CF12-454A-B268-2787C6CD77DE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65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F0134-2BCA-4A8B-BF10-92FBDBC30B22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472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CDD01-23DE-439C-94B3-995E5CEF5410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183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507F7-E590-47F1-B385-65C9C08B965F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818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A0529-C7D1-4BFC-8B2C-F6C1DD246507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481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A5B54-060E-4597-A256-5BB72940B69A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30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2E821-7441-4728-A179-4981B3849CE5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82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847B0-CCAC-46AD-9CFF-D2A9EEC1971F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0328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3F1CA-554D-422B-99B9-1A6733D3653E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7384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303D9-01AF-4330-8547-B0C824FF8D0E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988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A51037-D5D5-4C2E-B561-3A6D0E81C4FB}" type="slidenum">
              <a:rPr lang="cs-CZ" sz="1200">
                <a:latin typeface="Arial" charset="0"/>
              </a:rPr>
              <a:pPr algn="r"/>
              <a:t>76</a:t>
            </a:fld>
            <a:endParaRPr lang="cs-CZ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19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0683B-00D2-4819-9110-2D46C5A3A5F7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4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1CCCC-16F7-4CB7-B27B-143F1EB286F1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408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D9645-19F0-44FD-B10D-099D9A98EF07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67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073B6-6405-49B3-8234-0E96CDF63E84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88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F1E2A9-2207-410D-A9A2-243F12BBB488}" type="slidenum">
              <a:rPr lang="cs-CZ" sz="1200">
                <a:latin typeface="Arial" charset="0"/>
              </a:rPr>
              <a:pPr algn="r"/>
              <a:t>81</a:t>
            </a:fld>
            <a:endParaRPr lang="cs-CZ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619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99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98FB0-308A-483A-9B92-73796FF29541}" type="slidenum">
              <a:rPr lang="cs-CZ" altLang="cs-CZ"/>
              <a:pPr eaLnBrk="1" hangingPunct="1"/>
              <a:t>84</a:t>
            </a:fld>
            <a:endParaRPr lang="cs-CZ" alt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463DD-C897-46CA-AD43-F9E2D6D2E6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784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728169-97B6-4AA6-AE5B-C6082B97E93C}" type="slidenum">
              <a:rPr lang="cs-CZ" altLang="cs-CZ"/>
              <a:pPr eaLnBrk="1" hangingPunct="1"/>
              <a:t>85</a:t>
            </a:fld>
            <a:endParaRPr lang="cs-CZ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675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50169-BBF9-4ED5-A711-861237A560DF}" type="slidenum">
              <a:rPr lang="cs-CZ" altLang="cs-CZ"/>
              <a:pPr eaLnBrk="1" hangingPunct="1"/>
              <a:t>86</a:t>
            </a:fld>
            <a:endParaRPr lang="cs-CZ" alt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304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7F88CC-C51E-4F26-AAA2-B4D887FAA571}" type="slidenum">
              <a:rPr lang="cs-CZ" altLang="cs-CZ"/>
              <a:pPr eaLnBrk="1" hangingPunct="1"/>
              <a:t>87</a:t>
            </a:fld>
            <a:endParaRPr lang="cs-CZ" alt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9640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FB43F4-6BC6-40F6-895B-0213A0F595C2}" type="slidenum">
              <a:rPr lang="cs-CZ" altLang="cs-CZ"/>
              <a:pPr eaLnBrk="1" hangingPunct="1"/>
              <a:t>88</a:t>
            </a:fld>
            <a:endParaRPr lang="cs-CZ" alt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072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0B4A49-64DB-410E-851D-FFFC60A9ABEC}" type="slidenum">
              <a:rPr lang="cs-CZ" altLang="cs-CZ"/>
              <a:pPr eaLnBrk="1" hangingPunct="1"/>
              <a:t>89</a:t>
            </a:fld>
            <a:endParaRPr lang="cs-CZ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065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77548-6F9F-4291-B041-8A9D96BE7CA5}" type="slidenum">
              <a:rPr lang="cs-CZ" altLang="cs-CZ"/>
              <a:pPr eaLnBrk="1" hangingPunct="1"/>
              <a:t>90</a:t>
            </a:fld>
            <a:endParaRPr lang="cs-CZ" alt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634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9887E5-592D-43FA-809A-F59A96AA014D}" type="slidenum">
              <a:rPr lang="cs-CZ" altLang="cs-CZ"/>
              <a:pPr eaLnBrk="1" hangingPunct="1"/>
              <a:t>91</a:t>
            </a:fld>
            <a:endParaRPr lang="cs-CZ" alt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129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FD6CD0-8DF5-4648-BA15-2B6999C90E46}" type="slidenum">
              <a:rPr lang="cs-CZ" altLang="cs-CZ"/>
              <a:pPr eaLnBrk="1" hangingPunct="1"/>
              <a:t>92</a:t>
            </a:fld>
            <a:endParaRPr lang="cs-CZ" alt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66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A2CE8E-304D-4F7B-9397-A9E00A960261}" type="slidenum">
              <a:rPr lang="cs-CZ" altLang="cs-CZ"/>
              <a:pPr eaLnBrk="1" hangingPunct="1"/>
              <a:t>93</a:t>
            </a:fld>
            <a:endParaRPr lang="cs-CZ" alt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630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8AAFEE-C26B-4557-847D-8CB24039EF11}" type="slidenum">
              <a:rPr lang="cs-CZ" altLang="cs-CZ"/>
              <a:pPr eaLnBrk="1" hangingPunct="1"/>
              <a:t>94</a:t>
            </a:fld>
            <a:endParaRPr lang="cs-CZ" alt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9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51535-49A6-4A77-AAED-421746967629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3955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0E41B-1F53-407C-97E9-199F3832A5CC}" type="slidenum">
              <a:rPr lang="cs-CZ" altLang="cs-CZ"/>
              <a:pPr eaLnBrk="1" hangingPunct="1"/>
              <a:t>95</a:t>
            </a:fld>
            <a:endParaRPr lang="cs-CZ" alt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392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361838-26AB-4C8D-B854-390497476E99}" type="slidenum">
              <a:rPr lang="cs-CZ" altLang="cs-CZ"/>
              <a:pPr eaLnBrk="1" hangingPunct="1"/>
              <a:t>96</a:t>
            </a:fld>
            <a:endParaRPr lang="cs-CZ" alt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12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6B4DC6-5C84-4D02-A3DD-117BAE6C8F96}" type="slidenum">
              <a:rPr lang="cs-CZ" altLang="cs-CZ"/>
              <a:pPr eaLnBrk="1" hangingPunct="1"/>
              <a:t>97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499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3DF181-5252-4F7B-921B-8C412B27F3A9}" type="slidenum">
              <a:rPr lang="cs-CZ" altLang="cs-CZ"/>
              <a:pPr eaLnBrk="1" hangingPunct="1"/>
              <a:t>98</a:t>
            </a:fld>
            <a:endParaRPr lang="cs-CZ" altLang="cs-CZ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297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556485-AC6C-4486-8989-8B161FD9371F}" type="slidenum">
              <a:rPr lang="cs-CZ" altLang="cs-CZ"/>
              <a:pPr eaLnBrk="1" hangingPunct="1"/>
              <a:t>99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1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6799F-468A-4E52-9047-2AEEC4858FCE}" type="slidenum">
              <a:rPr lang="cs-CZ" altLang="cs-CZ"/>
              <a:pPr eaLnBrk="1" hangingPunct="1"/>
              <a:t>100</a:t>
            </a:fld>
            <a:endParaRPr lang="cs-CZ" altLang="cs-CZ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6408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242FE5-F5B3-49A3-8E00-C3800AAFC21D}" type="slidenum">
              <a:rPr lang="cs-CZ" altLang="cs-CZ"/>
              <a:pPr eaLnBrk="1" hangingPunct="1"/>
              <a:t>102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894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F3878-73FA-4FF3-A069-D454C6E231C5}" type="slidenum">
              <a:rPr lang="cs-CZ" altLang="cs-CZ"/>
              <a:pPr eaLnBrk="1" hangingPunct="1"/>
              <a:t>103</a:t>
            </a:fld>
            <a:endParaRPr lang="cs-CZ" alt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588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EDAF0-DEB5-4F00-A94E-C262FCA1878F}" type="slidenum">
              <a:rPr lang="cs-CZ" altLang="cs-CZ"/>
              <a:pPr eaLnBrk="1" hangingPunct="1"/>
              <a:t>104</a:t>
            </a:fld>
            <a:endParaRPr lang="cs-CZ" alt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865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354670-3526-4DAF-BD67-538686B097B3}" type="slidenum">
              <a:rPr lang="cs-CZ" altLang="cs-CZ"/>
              <a:pPr eaLnBrk="1" hangingPunct="1"/>
              <a:t>105</a:t>
            </a:fld>
            <a:endParaRPr lang="cs-CZ" altLang="cs-CZ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D8B5C-188B-4100-A405-AE1E1C522F39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385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D3115-5C78-4BF4-BD43-894FC757FC75}" type="slidenum">
              <a:rPr lang="cs-CZ" altLang="cs-CZ"/>
              <a:pPr eaLnBrk="1" hangingPunct="1"/>
              <a:t>106</a:t>
            </a:fld>
            <a:endParaRPr lang="cs-CZ" alt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8657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DE3F5B-0675-487C-B6C0-9834B9E3E65B}" type="slidenum">
              <a:rPr lang="cs-CZ" altLang="cs-CZ"/>
              <a:pPr eaLnBrk="1" hangingPunct="1"/>
              <a:t>107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781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A69B7F-924C-4FCE-B643-AA8BA733EFF5}" type="slidenum">
              <a:rPr lang="cs-CZ" altLang="cs-CZ"/>
              <a:pPr eaLnBrk="1" hangingPunct="1"/>
              <a:t>108</a:t>
            </a:fld>
            <a:endParaRPr lang="cs-CZ" alt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59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4283D3-5483-4A30-8E17-CC315F7E672C}" type="slidenum">
              <a:rPr lang="cs-CZ" altLang="cs-CZ"/>
              <a:pPr eaLnBrk="1" hangingPunct="1"/>
              <a:t>109</a:t>
            </a:fld>
            <a:endParaRPr lang="cs-CZ" altLang="cs-CZ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084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864ADD-D03B-45FD-B2FA-A0606401045C}" type="slidenum">
              <a:rPr lang="cs-CZ" altLang="cs-CZ"/>
              <a:pPr eaLnBrk="1" hangingPunct="1"/>
              <a:t>110</a:t>
            </a:fld>
            <a:endParaRPr lang="cs-CZ" alt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0700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315CD-62B6-4921-A5CC-9DEE465F60BC}" type="slidenum">
              <a:rPr lang="cs-CZ" altLang="cs-CZ"/>
              <a:pPr eaLnBrk="1" hangingPunct="1"/>
              <a:t>111</a:t>
            </a:fld>
            <a:endParaRPr lang="cs-CZ" altLang="cs-CZ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8618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685C95-E981-4A6E-A9AF-6B066A40A6BF}" type="slidenum">
              <a:rPr lang="cs-CZ" altLang="cs-CZ"/>
              <a:pPr eaLnBrk="1" hangingPunct="1"/>
              <a:t>112</a:t>
            </a:fld>
            <a:endParaRPr lang="cs-CZ" altLang="cs-CZ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8635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34FD61-4CF9-40C2-ADA1-27FB1D3D6F75}" type="slidenum">
              <a:rPr lang="cs-CZ" altLang="cs-CZ"/>
              <a:pPr eaLnBrk="1" hangingPunct="1"/>
              <a:t>113</a:t>
            </a:fld>
            <a:endParaRPr lang="cs-CZ" altLang="cs-CZ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155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DA075A-2454-40F0-A06E-CCD1A9DFD5E8}" type="slidenum">
              <a:rPr lang="cs-CZ" altLang="cs-CZ"/>
              <a:pPr eaLnBrk="1" hangingPunct="1"/>
              <a:t>114</a:t>
            </a:fld>
            <a:endParaRPr lang="cs-CZ" altLang="cs-CZ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73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E6E0D4-DED4-46D2-B89A-2D529A69DBC7}" type="slidenum">
              <a:rPr lang="cs-CZ" altLang="cs-CZ"/>
              <a:pPr eaLnBrk="1" hangingPunct="1"/>
              <a:t>115</a:t>
            </a:fld>
            <a:endParaRPr lang="cs-CZ" altLang="cs-CZ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4C48-AA0F-43D5-94AA-D3695C2A92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9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348A-F688-4758-8D75-3ECF9381F796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patf-biokyb.lf1.cuni.cz/~tribula/cirkulaceen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atf-biokyb.lf1.cuni.cz/~tribula/cirkulaceen/" TargetMode="External"/><Relationship Id="rId4" Type="http://schemas.openxmlformats.org/officeDocument/2006/relationships/image" Target="../media/image30.jpe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odylight.physiome.cz/Bodylight-Scenarios/bloodgases-p1/#bloodymaryO2CO2.m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.png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4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4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hyperlink" Target="../../../MEDSOFT%202009/Komplexn&#237;%20model/2006Acidob&#225;ze.swf" TargetMode="External"/><Relationship Id="rId3" Type="http://schemas.openxmlformats.org/officeDocument/2006/relationships/tags" Target="../tags/tag2.xml"/><Relationship Id="rId7" Type="http://schemas.openxmlformats.org/officeDocument/2006/relationships/tags" Target="../tags/tag4.xml"/><Relationship Id="rId12" Type="http://schemas.openxmlformats.org/officeDocument/2006/relationships/image" Target="../media/image18.jpeg"/><Relationship Id="rId2" Type="http://schemas.openxmlformats.org/officeDocument/2006/relationships/control" Target="../activeX/activeX1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1.vml"/><Relationship Id="rId6" Type="http://schemas.openxmlformats.org/officeDocument/2006/relationships/control" Target="../activeX/activeX3.xml"/><Relationship Id="rId11" Type="http://schemas.openxmlformats.org/officeDocument/2006/relationships/image" Target="../media/image17.jpeg"/><Relationship Id="rId5" Type="http://schemas.openxmlformats.org/officeDocument/2006/relationships/tags" Target="../tags/tag3.xml"/><Relationship Id="rId15" Type="http://schemas.openxmlformats.org/officeDocument/2006/relationships/image" Target="../media/image14.wmf"/><Relationship Id="rId10" Type="http://schemas.openxmlformats.org/officeDocument/2006/relationships/image" Target="../media/image16.jpeg"/><Relationship Id="rId4" Type="http://schemas.openxmlformats.org/officeDocument/2006/relationships/control" Target="../activeX/activeX2.xml"/><Relationship Id="rId9" Type="http://schemas.openxmlformats.org/officeDocument/2006/relationships/notesSlide" Target="../notesSlides/notesSlide42.xml"/><Relationship Id="rId1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6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6"/>
          <p:cNvCxnSpPr/>
          <p:nvPr/>
        </p:nvCxnSpPr>
        <p:spPr>
          <a:xfrm flipH="1">
            <a:off x="6383606" y="3519488"/>
            <a:ext cx="554297" cy="91757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9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délník 50"/>
          <p:cNvSpPr/>
          <p:nvPr/>
        </p:nvSpPr>
        <p:spPr>
          <a:xfrm>
            <a:off x="2267744" y="1268760"/>
            <a:ext cx="6768752" cy="374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5" name="Obdélník 94"/>
          <p:cNvSpPr/>
          <p:nvPr/>
        </p:nvSpPr>
        <p:spPr>
          <a:xfrm>
            <a:off x="2267744" y="116632"/>
            <a:ext cx="6768752" cy="11521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9" name="Obdélník 48"/>
          <p:cNvSpPr/>
          <p:nvPr/>
        </p:nvSpPr>
        <p:spPr>
          <a:xfrm>
            <a:off x="2267744" y="3717032"/>
            <a:ext cx="6768752" cy="12881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215372" y="3717032"/>
            <a:ext cx="2051720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332656"/>
            <a:ext cx="57137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Diet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71600" y="2492896"/>
            <a:ext cx="3818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K</a:t>
            </a:r>
            <a:r>
              <a:rPr lang="cs-CZ" baseline="30000" dirty="0"/>
              <a:t>+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59832" y="1556792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H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endParaRPr lang="cs-CZ" b="1" dirty="0"/>
          </a:p>
        </p:txBody>
      </p:sp>
      <p:cxnSp>
        <p:nvCxnSpPr>
          <p:cNvPr id="14" name="Přímá spojovací šipka 13"/>
          <p:cNvCxnSpPr>
            <a:stCxn id="4" idx="2"/>
            <a:endCxn id="5" idx="0"/>
          </p:cNvCxnSpPr>
          <p:nvPr/>
        </p:nvCxnSpPr>
        <p:spPr>
          <a:xfrm flipH="1">
            <a:off x="1162518" y="701988"/>
            <a:ext cx="22762" cy="1790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179512" y="465313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urine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956376" y="4509120"/>
            <a:ext cx="80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kidney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8100392" y="1484784"/>
            <a:ext cx="5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ECF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339752" y="1556792"/>
            <a:ext cx="5139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OA</a:t>
            </a:r>
            <a:r>
              <a:rPr lang="cs-CZ" baseline="30000" dirty="0"/>
              <a:t>-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419872" y="2780928"/>
            <a:ext cx="102739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+H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283968" y="1547500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HCO</a:t>
            </a:r>
            <a:r>
              <a:rPr lang="cs-CZ" b="1" baseline="-25000" dirty="0">
                <a:solidFill>
                  <a:srgbClr val="0070C0"/>
                </a:solidFill>
              </a:rPr>
              <a:t>3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339752" y="332656"/>
            <a:ext cx="14495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OA </a:t>
            </a:r>
            <a:r>
              <a:rPr lang="cs-CZ" dirty="0" err="1"/>
              <a:t>utilisation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6228184" y="476672"/>
            <a:ext cx="9281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Glucose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6876256" y="1484784"/>
            <a:ext cx="5139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OA</a:t>
            </a:r>
            <a:r>
              <a:rPr lang="cs-CZ" baseline="30000" dirty="0"/>
              <a:t>-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724128" y="1556792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H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endParaRPr lang="cs-CZ" b="1" dirty="0"/>
          </a:p>
        </p:txBody>
      </p:sp>
      <p:cxnSp>
        <p:nvCxnSpPr>
          <p:cNvPr id="67" name="Přímá spojovací šipka 66"/>
          <p:cNvCxnSpPr>
            <a:stCxn id="56" idx="0"/>
            <a:endCxn id="7" idx="2"/>
          </p:cNvCxnSpPr>
          <p:nvPr/>
        </p:nvCxnSpPr>
        <p:spPr>
          <a:xfrm flipH="1" flipV="1">
            <a:off x="3347864" y="1926124"/>
            <a:ext cx="585707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šipka 68"/>
          <p:cNvCxnSpPr>
            <a:stCxn id="56" idx="0"/>
          </p:cNvCxnSpPr>
          <p:nvPr/>
        </p:nvCxnSpPr>
        <p:spPr>
          <a:xfrm flipV="1">
            <a:off x="3933571" y="1916832"/>
            <a:ext cx="710437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7" idx="0"/>
            <a:endCxn id="59" idx="2"/>
          </p:cNvCxnSpPr>
          <p:nvPr/>
        </p:nvCxnSpPr>
        <p:spPr>
          <a:xfrm flipH="1" flipV="1">
            <a:off x="3064534" y="701988"/>
            <a:ext cx="283330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šipka 74"/>
          <p:cNvCxnSpPr>
            <a:stCxn id="53" idx="0"/>
            <a:endCxn id="59" idx="2"/>
          </p:cNvCxnSpPr>
          <p:nvPr/>
        </p:nvCxnSpPr>
        <p:spPr>
          <a:xfrm flipV="1">
            <a:off x="2596714" y="701988"/>
            <a:ext cx="467820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šipka 76"/>
          <p:cNvCxnSpPr>
            <a:stCxn id="60" idx="2"/>
            <a:endCxn id="62" idx="0"/>
          </p:cNvCxnSpPr>
          <p:nvPr/>
        </p:nvCxnSpPr>
        <p:spPr>
          <a:xfrm flipH="1">
            <a:off x="6012160" y="846004"/>
            <a:ext cx="68009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60" idx="2"/>
            <a:endCxn id="61" idx="0"/>
          </p:cNvCxnSpPr>
          <p:nvPr/>
        </p:nvCxnSpPr>
        <p:spPr>
          <a:xfrm>
            <a:off x="6692254" y="846004"/>
            <a:ext cx="440964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5004048" y="2780928"/>
            <a:ext cx="102739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+H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cxnSp>
        <p:nvCxnSpPr>
          <p:cNvPr id="83" name="Přímá spojovací šipka 82"/>
          <p:cNvCxnSpPr>
            <a:endCxn id="81" idx="0"/>
          </p:cNvCxnSpPr>
          <p:nvPr/>
        </p:nvCxnSpPr>
        <p:spPr>
          <a:xfrm>
            <a:off x="4932040" y="1916832"/>
            <a:ext cx="585707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šipka 84"/>
          <p:cNvCxnSpPr>
            <a:stCxn id="62" idx="2"/>
            <a:endCxn id="81" idx="0"/>
          </p:cNvCxnSpPr>
          <p:nvPr/>
        </p:nvCxnSpPr>
        <p:spPr>
          <a:xfrm flipH="1">
            <a:off x="5517747" y="1926124"/>
            <a:ext cx="494413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8100392" y="188640"/>
            <a:ext cx="5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liver</a:t>
            </a:r>
          </a:p>
        </p:txBody>
      </p:sp>
      <p:cxnSp>
        <p:nvCxnSpPr>
          <p:cNvPr id="108" name="Přímá spojovací šipka 107"/>
          <p:cNvCxnSpPr>
            <a:stCxn id="4" idx="2"/>
            <a:endCxn id="53" idx="1"/>
          </p:cNvCxnSpPr>
          <p:nvPr/>
        </p:nvCxnSpPr>
        <p:spPr>
          <a:xfrm>
            <a:off x="1185280" y="701988"/>
            <a:ext cx="1154472" cy="1039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ovéPole 120"/>
          <p:cNvSpPr txBox="1"/>
          <p:nvPr/>
        </p:nvSpPr>
        <p:spPr>
          <a:xfrm>
            <a:off x="971600" y="4293096"/>
            <a:ext cx="5139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OA</a:t>
            </a:r>
            <a:r>
              <a:rPr lang="cs-CZ" baseline="30000" dirty="0"/>
              <a:t>-</a:t>
            </a:r>
          </a:p>
        </p:txBody>
      </p:sp>
      <p:sp>
        <p:nvSpPr>
          <p:cNvPr id="134" name="TextovéPole 133"/>
          <p:cNvSpPr txBox="1"/>
          <p:nvPr/>
        </p:nvSpPr>
        <p:spPr>
          <a:xfrm>
            <a:off x="971600" y="3933056"/>
            <a:ext cx="5040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K</a:t>
            </a:r>
            <a:r>
              <a:rPr lang="cs-CZ" baseline="30000" dirty="0"/>
              <a:t>+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876256" y="4283804"/>
            <a:ext cx="5139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OA</a:t>
            </a:r>
            <a:r>
              <a:rPr lang="cs-CZ" baseline="30000" dirty="0"/>
              <a:t>-</a:t>
            </a:r>
          </a:p>
        </p:txBody>
      </p:sp>
      <p:cxnSp>
        <p:nvCxnSpPr>
          <p:cNvPr id="137" name="Přímá spojovací šipka 136"/>
          <p:cNvCxnSpPr>
            <a:stCxn id="61" idx="2"/>
            <a:endCxn id="135" idx="0"/>
          </p:cNvCxnSpPr>
          <p:nvPr/>
        </p:nvCxnSpPr>
        <p:spPr>
          <a:xfrm>
            <a:off x="7133218" y="1854116"/>
            <a:ext cx="0" cy="242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ovací šipka 138"/>
          <p:cNvCxnSpPr>
            <a:stCxn id="135" idx="1"/>
            <a:endCxn id="121" idx="3"/>
          </p:cNvCxnSpPr>
          <p:nvPr/>
        </p:nvCxnSpPr>
        <p:spPr>
          <a:xfrm flipH="1">
            <a:off x="1485523" y="4468470"/>
            <a:ext cx="5390733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ovací šipka 140"/>
          <p:cNvCxnSpPr>
            <a:stCxn id="5" idx="2"/>
            <a:endCxn id="134" idx="0"/>
          </p:cNvCxnSpPr>
          <p:nvPr/>
        </p:nvCxnSpPr>
        <p:spPr>
          <a:xfrm>
            <a:off x="1162518" y="2862228"/>
            <a:ext cx="61110" cy="1070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946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63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69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70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71" name="Line 23"/>
          <p:cNvSpPr>
            <a:spLocks noChangeShapeType="1"/>
          </p:cNvSpPr>
          <p:nvPr/>
        </p:nvSpPr>
        <p:spPr bwMode="auto">
          <a:xfrm>
            <a:off x="390525" y="6078538"/>
            <a:ext cx="6254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2" name="Line 24"/>
          <p:cNvSpPr>
            <a:spLocks noChangeShapeType="1"/>
          </p:cNvSpPr>
          <p:nvPr/>
        </p:nvSpPr>
        <p:spPr bwMode="auto">
          <a:xfrm flipV="1">
            <a:off x="1016000" y="5319713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3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4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5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6" name="Text Box 28"/>
          <p:cNvSpPr txBox="1">
            <a:spLocks noChangeArrowheads="1"/>
          </p:cNvSpPr>
          <p:nvPr/>
        </p:nvSpPr>
        <p:spPr bwMode="auto">
          <a:xfrm>
            <a:off x="1735138" y="4932363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&lt;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19477" name="Text Box 29"/>
          <p:cNvSpPr txBox="1">
            <a:spLocks noChangeArrowheads="1"/>
          </p:cNvSpPr>
          <p:nvPr/>
        </p:nvSpPr>
        <p:spPr bwMode="auto">
          <a:xfrm>
            <a:off x="147638" y="6430963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/dP</a:t>
            </a:r>
            <a:r>
              <a:rPr lang="cs-CZ" altLang="cs-CZ" sz="1400" b="1">
                <a:latin typeface="Times New Roman" panose="02020603050405020304" pitchFamily="18" charset="0"/>
              </a:rPr>
              <a:t>&lt;</a:t>
            </a:r>
            <a:r>
              <a:rPr lang="cs-CZ" altLang="cs-CZ" sz="9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/dP</a:t>
            </a:r>
            <a:endParaRPr lang="en-US" altLang="cs-CZ" sz="1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8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9479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9480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9481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2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3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948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777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/>
              <a:t>Guyton experiments</a:t>
            </a:r>
          </a:p>
        </p:txBody>
      </p:sp>
      <p:pic>
        <p:nvPicPr>
          <p:cNvPr id="20483" name="Obrázek 4" descr="img-110519071331-0001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035050"/>
            <a:ext cx="9110662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43213" y="1073150"/>
            <a:ext cx="3600450" cy="230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90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http://patf-biokyb.lf1.cuni.cz/~</a:t>
            </a:r>
            <a:r>
              <a:rPr lang="cs-CZ" altLang="cs-CZ" sz="900">
                <a:solidFill>
                  <a:srgbClr val="222222"/>
                </a:solidFill>
                <a:cs typeface="Arial" panose="020B0604020202020204" pitchFamily="34" charset="0"/>
                <a:hlinkClick r:id="rId3"/>
              </a:rPr>
              <a:t>tribula</a:t>
            </a:r>
            <a:r>
              <a:rPr lang="cs-CZ" altLang="cs-CZ" sz="90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/cirkulaceen/</a:t>
            </a:r>
            <a:r>
              <a:rPr lang="cs-CZ" altLang="cs-CZ" sz="600"/>
              <a:t>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6603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50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972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53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4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320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2225675" y="2066925"/>
            <a:ext cx="3140075" cy="4060825"/>
          </a:xfrm>
          <a:custGeom>
            <a:avLst/>
            <a:gdLst>
              <a:gd name="T0" fmla="*/ 2147483647 w 1978"/>
              <a:gd name="T1" fmla="*/ 0 h 2558"/>
              <a:gd name="T2" fmla="*/ 2147483647 w 1978"/>
              <a:gd name="T3" fmla="*/ 2147483647 h 2558"/>
              <a:gd name="T4" fmla="*/ 2147483647 w 1978"/>
              <a:gd name="T5" fmla="*/ 2147483647 h 2558"/>
              <a:gd name="T6" fmla="*/ 2147483647 w 1978"/>
              <a:gd name="T7" fmla="*/ 2147483647 h 2558"/>
              <a:gd name="T8" fmla="*/ 2147483647 w 1978"/>
              <a:gd name="T9" fmla="*/ 2147483647 h 2558"/>
              <a:gd name="T10" fmla="*/ 2147483647 w 1978"/>
              <a:gd name="T11" fmla="*/ 2147483647 h 2558"/>
              <a:gd name="T12" fmla="*/ 2147483647 w 1978"/>
              <a:gd name="T13" fmla="*/ 2147483647 h 2558"/>
              <a:gd name="T14" fmla="*/ 2147483647 w 1978"/>
              <a:gd name="T15" fmla="*/ 2147483647 h 2558"/>
              <a:gd name="T16" fmla="*/ 2147483647 w 1978"/>
              <a:gd name="T17" fmla="*/ 2147483647 h 2558"/>
              <a:gd name="T18" fmla="*/ 2147483647 w 1978"/>
              <a:gd name="T19" fmla="*/ 2147483647 h 2558"/>
              <a:gd name="T20" fmla="*/ 2147483647 w 1978"/>
              <a:gd name="T21" fmla="*/ 2147483647 h 25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558"/>
              <a:gd name="T35" fmla="*/ 1978 w 1978"/>
              <a:gd name="T36" fmla="*/ 2558 h 25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558">
                <a:moveTo>
                  <a:pt x="292" y="0"/>
                </a:moveTo>
                <a:cubicBezTo>
                  <a:pt x="273" y="26"/>
                  <a:pt x="223" y="8"/>
                  <a:pt x="179" y="164"/>
                </a:cubicBezTo>
                <a:cubicBezTo>
                  <a:pt x="135" y="320"/>
                  <a:pt x="38" y="657"/>
                  <a:pt x="29" y="937"/>
                </a:cubicBezTo>
                <a:cubicBezTo>
                  <a:pt x="20" y="1217"/>
                  <a:pt x="0" y="1612"/>
                  <a:pt x="127" y="1843"/>
                </a:cubicBezTo>
                <a:cubicBezTo>
                  <a:pt x="254" y="2074"/>
                  <a:pt x="499" y="2204"/>
                  <a:pt x="792" y="2320"/>
                </a:cubicBezTo>
                <a:cubicBezTo>
                  <a:pt x="1085" y="2436"/>
                  <a:pt x="1794" y="2524"/>
                  <a:pt x="1886" y="2541"/>
                </a:cubicBezTo>
                <a:cubicBezTo>
                  <a:pt x="1978" y="2558"/>
                  <a:pt x="1548" y="2530"/>
                  <a:pt x="1342" y="2421"/>
                </a:cubicBezTo>
                <a:cubicBezTo>
                  <a:pt x="1136" y="2312"/>
                  <a:pt x="759" y="2134"/>
                  <a:pt x="647" y="1890"/>
                </a:cubicBezTo>
                <a:cubicBezTo>
                  <a:pt x="535" y="1646"/>
                  <a:pt x="670" y="1210"/>
                  <a:pt x="668" y="958"/>
                </a:cubicBezTo>
                <a:cubicBezTo>
                  <a:pt x="666" y="706"/>
                  <a:pt x="689" y="529"/>
                  <a:pt x="636" y="377"/>
                </a:cubicBezTo>
                <a:cubicBezTo>
                  <a:pt x="583" y="225"/>
                  <a:pt x="408" y="116"/>
                  <a:pt x="348" y="4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5178425" y="1554163"/>
            <a:ext cx="2832100" cy="4572000"/>
          </a:xfrm>
          <a:custGeom>
            <a:avLst/>
            <a:gdLst>
              <a:gd name="T0" fmla="*/ 2147483647 w 1784"/>
              <a:gd name="T1" fmla="*/ 2147483647 h 2880"/>
              <a:gd name="T2" fmla="*/ 2147483647 w 1784"/>
              <a:gd name="T3" fmla="*/ 2147483647 h 2880"/>
              <a:gd name="T4" fmla="*/ 2147483647 w 1784"/>
              <a:gd name="T5" fmla="*/ 2147483647 h 2880"/>
              <a:gd name="T6" fmla="*/ 2147483647 w 1784"/>
              <a:gd name="T7" fmla="*/ 2147483647 h 2880"/>
              <a:gd name="T8" fmla="*/ 2147483647 w 1784"/>
              <a:gd name="T9" fmla="*/ 2147483647 h 2880"/>
              <a:gd name="T10" fmla="*/ 2147483647 w 1784"/>
              <a:gd name="T11" fmla="*/ 2147483647 h 2880"/>
              <a:gd name="T12" fmla="*/ 2147483647 w 1784"/>
              <a:gd name="T13" fmla="*/ 2147483647 h 2880"/>
              <a:gd name="T14" fmla="*/ 2147483647 w 1784"/>
              <a:gd name="T15" fmla="*/ 2147483647 h 2880"/>
              <a:gd name="T16" fmla="*/ 0 w 1784"/>
              <a:gd name="T17" fmla="*/ 2147483647 h 2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880"/>
              <a:gd name="T29" fmla="*/ 1784 w 1784"/>
              <a:gd name="T30" fmla="*/ 2880 h 2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880">
                <a:moveTo>
                  <a:pt x="555" y="2795"/>
                </a:moveTo>
                <a:cubicBezTo>
                  <a:pt x="735" y="2685"/>
                  <a:pt x="1482" y="2527"/>
                  <a:pt x="1633" y="2136"/>
                </a:cubicBezTo>
                <a:cubicBezTo>
                  <a:pt x="1784" y="1745"/>
                  <a:pt x="1585" y="795"/>
                  <a:pt x="1460" y="450"/>
                </a:cubicBezTo>
                <a:cubicBezTo>
                  <a:pt x="1335" y="105"/>
                  <a:pt x="1016" y="133"/>
                  <a:pt x="885" y="68"/>
                </a:cubicBezTo>
                <a:cubicBezTo>
                  <a:pt x="754" y="3"/>
                  <a:pt x="640" y="0"/>
                  <a:pt x="673" y="62"/>
                </a:cubicBezTo>
                <a:cubicBezTo>
                  <a:pt x="706" y="124"/>
                  <a:pt x="966" y="150"/>
                  <a:pt x="1083" y="439"/>
                </a:cubicBezTo>
                <a:cubicBezTo>
                  <a:pt x="1200" y="728"/>
                  <a:pt x="1443" y="1424"/>
                  <a:pt x="1377" y="1795"/>
                </a:cubicBezTo>
                <a:cubicBezTo>
                  <a:pt x="1311" y="2166"/>
                  <a:pt x="914" y="2484"/>
                  <a:pt x="685" y="2665"/>
                </a:cubicBezTo>
                <a:cubicBezTo>
                  <a:pt x="456" y="2846"/>
                  <a:pt x="143" y="2835"/>
                  <a:pt x="0" y="288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355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964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2197100" y="2074863"/>
            <a:ext cx="3168650" cy="4052887"/>
          </a:xfrm>
          <a:custGeom>
            <a:avLst/>
            <a:gdLst>
              <a:gd name="T0" fmla="*/ 2147483647 w 1996"/>
              <a:gd name="T1" fmla="*/ 0 h 2553"/>
              <a:gd name="T2" fmla="*/ 2147483647 w 1996"/>
              <a:gd name="T3" fmla="*/ 2147483647 h 2553"/>
              <a:gd name="T4" fmla="*/ 2147483647 w 1996"/>
              <a:gd name="T5" fmla="*/ 2147483647 h 2553"/>
              <a:gd name="T6" fmla="*/ 2147483647 w 1996"/>
              <a:gd name="T7" fmla="*/ 2147483647 h 2553"/>
              <a:gd name="T8" fmla="*/ 2147483647 w 1996"/>
              <a:gd name="T9" fmla="*/ 2147483647 h 2553"/>
              <a:gd name="T10" fmla="*/ 2147483647 w 1996"/>
              <a:gd name="T11" fmla="*/ 2147483647 h 2553"/>
              <a:gd name="T12" fmla="*/ 2147483647 w 1996"/>
              <a:gd name="T13" fmla="*/ 2147483647 h 2553"/>
              <a:gd name="T14" fmla="*/ 2147483647 w 1996"/>
              <a:gd name="T15" fmla="*/ 2147483647 h 2553"/>
              <a:gd name="T16" fmla="*/ 2147483647 w 1996"/>
              <a:gd name="T17" fmla="*/ 2147483647 h 2553"/>
              <a:gd name="T18" fmla="*/ 2147483647 w 1996"/>
              <a:gd name="T19" fmla="*/ 2147483647 h 2553"/>
              <a:gd name="T20" fmla="*/ 2147483647 w 1996"/>
              <a:gd name="T21" fmla="*/ 2147483647 h 25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6"/>
              <a:gd name="T34" fmla="*/ 0 h 2553"/>
              <a:gd name="T35" fmla="*/ 1996 w 1996"/>
              <a:gd name="T36" fmla="*/ 2553 h 25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6" h="2553">
                <a:moveTo>
                  <a:pt x="315" y="0"/>
                </a:moveTo>
                <a:cubicBezTo>
                  <a:pt x="294" y="26"/>
                  <a:pt x="248" y="7"/>
                  <a:pt x="197" y="159"/>
                </a:cubicBezTo>
                <a:cubicBezTo>
                  <a:pt x="146" y="311"/>
                  <a:pt x="18" y="633"/>
                  <a:pt x="9" y="913"/>
                </a:cubicBezTo>
                <a:cubicBezTo>
                  <a:pt x="0" y="1193"/>
                  <a:pt x="12" y="1604"/>
                  <a:pt x="145" y="1838"/>
                </a:cubicBezTo>
                <a:cubicBezTo>
                  <a:pt x="278" y="2072"/>
                  <a:pt x="517" y="2199"/>
                  <a:pt x="810" y="2315"/>
                </a:cubicBezTo>
                <a:cubicBezTo>
                  <a:pt x="1103" y="2431"/>
                  <a:pt x="1812" y="2519"/>
                  <a:pt x="1904" y="2536"/>
                </a:cubicBezTo>
                <a:cubicBezTo>
                  <a:pt x="1996" y="2553"/>
                  <a:pt x="1553" y="2525"/>
                  <a:pt x="1360" y="2416"/>
                </a:cubicBezTo>
                <a:cubicBezTo>
                  <a:pt x="1167" y="2307"/>
                  <a:pt x="838" y="2125"/>
                  <a:pt x="747" y="1882"/>
                </a:cubicBezTo>
                <a:cubicBezTo>
                  <a:pt x="656" y="1639"/>
                  <a:pt x="830" y="1212"/>
                  <a:pt x="815" y="960"/>
                </a:cubicBezTo>
                <a:cubicBezTo>
                  <a:pt x="800" y="708"/>
                  <a:pt x="729" y="525"/>
                  <a:pt x="654" y="372"/>
                </a:cubicBezTo>
                <a:cubicBezTo>
                  <a:pt x="579" y="219"/>
                  <a:pt x="426" y="111"/>
                  <a:pt x="366" y="4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5178425" y="1519238"/>
            <a:ext cx="2832100" cy="4606925"/>
          </a:xfrm>
          <a:custGeom>
            <a:avLst/>
            <a:gdLst>
              <a:gd name="T0" fmla="*/ 2147483647 w 1784"/>
              <a:gd name="T1" fmla="*/ 2147483647 h 2902"/>
              <a:gd name="T2" fmla="*/ 2147483647 w 1784"/>
              <a:gd name="T3" fmla="*/ 2147483647 h 2902"/>
              <a:gd name="T4" fmla="*/ 2147483647 w 1784"/>
              <a:gd name="T5" fmla="*/ 2147483647 h 2902"/>
              <a:gd name="T6" fmla="*/ 2147483647 w 1784"/>
              <a:gd name="T7" fmla="*/ 2147483647 h 2902"/>
              <a:gd name="T8" fmla="*/ 2147483647 w 1784"/>
              <a:gd name="T9" fmla="*/ 2147483647 h 2902"/>
              <a:gd name="T10" fmla="*/ 2147483647 w 1784"/>
              <a:gd name="T11" fmla="*/ 2147483647 h 2902"/>
              <a:gd name="T12" fmla="*/ 2147483647 w 1784"/>
              <a:gd name="T13" fmla="*/ 2147483647 h 2902"/>
              <a:gd name="T14" fmla="*/ 2147483647 w 1784"/>
              <a:gd name="T15" fmla="*/ 2147483647 h 2902"/>
              <a:gd name="T16" fmla="*/ 0 w 1784"/>
              <a:gd name="T17" fmla="*/ 2147483647 h 2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02"/>
              <a:gd name="T29" fmla="*/ 1784 w 1784"/>
              <a:gd name="T30" fmla="*/ 2902 h 29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02">
                <a:moveTo>
                  <a:pt x="555" y="2817"/>
                </a:moveTo>
                <a:cubicBezTo>
                  <a:pt x="735" y="2707"/>
                  <a:pt x="1482" y="2549"/>
                  <a:pt x="1633" y="2158"/>
                </a:cubicBezTo>
                <a:cubicBezTo>
                  <a:pt x="1784" y="1767"/>
                  <a:pt x="1588" y="821"/>
                  <a:pt x="1460" y="472"/>
                </a:cubicBezTo>
                <a:cubicBezTo>
                  <a:pt x="1332" y="123"/>
                  <a:pt x="978" y="128"/>
                  <a:pt x="867" y="64"/>
                </a:cubicBezTo>
                <a:cubicBezTo>
                  <a:pt x="756" y="0"/>
                  <a:pt x="726" y="21"/>
                  <a:pt x="794" y="89"/>
                </a:cubicBezTo>
                <a:cubicBezTo>
                  <a:pt x="862" y="157"/>
                  <a:pt x="1165" y="165"/>
                  <a:pt x="1278" y="473"/>
                </a:cubicBezTo>
                <a:cubicBezTo>
                  <a:pt x="1391" y="781"/>
                  <a:pt x="1571" y="1570"/>
                  <a:pt x="1472" y="1939"/>
                </a:cubicBezTo>
                <a:cubicBezTo>
                  <a:pt x="1373" y="2308"/>
                  <a:pt x="930" y="2527"/>
                  <a:pt x="685" y="2687"/>
                </a:cubicBezTo>
                <a:cubicBezTo>
                  <a:pt x="440" y="2847"/>
                  <a:pt x="143" y="2857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458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3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109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2071688" y="2090738"/>
            <a:ext cx="3294062" cy="4037012"/>
          </a:xfrm>
          <a:custGeom>
            <a:avLst/>
            <a:gdLst>
              <a:gd name="T0" fmla="*/ 2147483647 w 2075"/>
              <a:gd name="T1" fmla="*/ 2147483647 h 2543"/>
              <a:gd name="T2" fmla="*/ 2147483647 w 2075"/>
              <a:gd name="T3" fmla="*/ 2147483647 h 2543"/>
              <a:gd name="T4" fmla="*/ 2147483647 w 2075"/>
              <a:gd name="T5" fmla="*/ 2147483647 h 2543"/>
              <a:gd name="T6" fmla="*/ 2147483647 w 2075"/>
              <a:gd name="T7" fmla="*/ 2147483647 h 2543"/>
              <a:gd name="T8" fmla="*/ 2147483647 w 2075"/>
              <a:gd name="T9" fmla="*/ 2147483647 h 2543"/>
              <a:gd name="T10" fmla="*/ 2147483647 w 2075"/>
              <a:gd name="T11" fmla="*/ 2147483647 h 2543"/>
              <a:gd name="T12" fmla="*/ 2147483647 w 2075"/>
              <a:gd name="T13" fmla="*/ 2147483647 h 2543"/>
              <a:gd name="T14" fmla="*/ 2147483647 w 2075"/>
              <a:gd name="T15" fmla="*/ 2147483647 h 2543"/>
              <a:gd name="T16" fmla="*/ 2147483647 w 2075"/>
              <a:gd name="T17" fmla="*/ 2147483647 h 2543"/>
              <a:gd name="T18" fmla="*/ 2147483647 w 2075"/>
              <a:gd name="T19" fmla="*/ 2147483647 h 2543"/>
              <a:gd name="T20" fmla="*/ 2147483647 w 2075"/>
              <a:gd name="T21" fmla="*/ 2147483647 h 2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3"/>
              <a:gd name="T35" fmla="*/ 2075 w 2075"/>
              <a:gd name="T36" fmla="*/ 2543 h 2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3">
                <a:moveTo>
                  <a:pt x="389" y="9"/>
                </a:moveTo>
                <a:cubicBezTo>
                  <a:pt x="370" y="31"/>
                  <a:pt x="339" y="0"/>
                  <a:pt x="276" y="149"/>
                </a:cubicBezTo>
                <a:cubicBezTo>
                  <a:pt x="213" y="298"/>
                  <a:pt x="18" y="623"/>
                  <a:pt x="9" y="903"/>
                </a:cubicBezTo>
                <a:cubicBezTo>
                  <a:pt x="0" y="1183"/>
                  <a:pt x="77" y="1594"/>
                  <a:pt x="224" y="1828"/>
                </a:cubicBezTo>
                <a:cubicBezTo>
                  <a:pt x="371" y="2062"/>
                  <a:pt x="596" y="2189"/>
                  <a:pt x="889" y="2305"/>
                </a:cubicBezTo>
                <a:cubicBezTo>
                  <a:pt x="1182" y="2421"/>
                  <a:pt x="1891" y="2509"/>
                  <a:pt x="1983" y="2526"/>
                </a:cubicBezTo>
                <a:cubicBezTo>
                  <a:pt x="2075" y="2543"/>
                  <a:pt x="1632" y="2515"/>
                  <a:pt x="1439" y="2406"/>
                </a:cubicBezTo>
                <a:cubicBezTo>
                  <a:pt x="1246" y="2297"/>
                  <a:pt x="904" y="2113"/>
                  <a:pt x="826" y="1872"/>
                </a:cubicBezTo>
                <a:cubicBezTo>
                  <a:pt x="748" y="1631"/>
                  <a:pt x="983" y="1213"/>
                  <a:pt x="968" y="961"/>
                </a:cubicBezTo>
                <a:cubicBezTo>
                  <a:pt x="953" y="709"/>
                  <a:pt x="820" y="517"/>
                  <a:pt x="733" y="362"/>
                </a:cubicBezTo>
                <a:cubicBezTo>
                  <a:pt x="646" y="207"/>
                  <a:pt x="505" y="101"/>
                  <a:pt x="445" y="3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701" y="0"/>
                  <a:pt x="790" y="58"/>
                </a:cubicBezTo>
                <a:cubicBezTo>
                  <a:pt x="879" y="116"/>
                  <a:pt x="1300" y="102"/>
                  <a:pt x="1440" y="426"/>
                </a:cubicBezTo>
                <a:cubicBezTo>
                  <a:pt x="1580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392113" y="3794125"/>
            <a:ext cx="1808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400" b="1">
                <a:latin typeface="Times New Roman" panose="02020603050405020304" pitchFamily="18" charset="0"/>
              </a:rPr>
              <a:t> = 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cs-CZ" altLang="cs-CZ" sz="2400" b="1">
                <a:latin typeface="Times New Roman" panose="02020603050405020304" pitchFamily="18" charset="0"/>
              </a:rPr>
              <a:t> </a:t>
            </a:r>
            <a:r>
              <a:rPr lang="cs-CZ" altLang="cs-CZ" sz="2800" b="1">
                <a:latin typeface="Times New Roman" panose="02020603050405020304" pitchFamily="18" charset="0"/>
              </a:rPr>
              <a:t>= </a:t>
            </a:r>
            <a:r>
              <a:rPr lang="cs-CZ" altLang="cs-CZ" sz="2400" b="1">
                <a:latin typeface="Times New Roman" panose="02020603050405020304" pitchFamily="18" charset="0"/>
              </a:rPr>
              <a:t>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m</a:t>
            </a:r>
            <a:endParaRPr lang="en-US" altLang="cs-CZ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4543425" y="6156325"/>
            <a:ext cx="390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 </a:t>
            </a:r>
            <a:r>
              <a:rPr lang="cs-CZ" altLang="cs-CZ" sz="2000" b="1">
                <a:latin typeface="Times New Roman" panose="02020603050405020304" pitchFamily="18" charset="0"/>
              </a:rPr>
              <a:t>– „mean circulatory pressure“ </a:t>
            </a:r>
          </a:p>
        </p:txBody>
      </p:sp>
      <p:sp>
        <p:nvSpPr>
          <p:cNvPr id="2561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1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2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2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852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2171700" y="2028825"/>
            <a:ext cx="3194050" cy="4098925"/>
          </a:xfrm>
          <a:custGeom>
            <a:avLst/>
            <a:gdLst>
              <a:gd name="T0" fmla="*/ 2147483647 w 2012"/>
              <a:gd name="T1" fmla="*/ 2147483647 h 2582"/>
              <a:gd name="T2" fmla="*/ 2147483647 w 2012"/>
              <a:gd name="T3" fmla="*/ 2147483647 h 2582"/>
              <a:gd name="T4" fmla="*/ 2147483647 w 2012"/>
              <a:gd name="T5" fmla="*/ 2147483647 h 2582"/>
              <a:gd name="T6" fmla="*/ 2147483647 w 2012"/>
              <a:gd name="T7" fmla="*/ 2147483647 h 2582"/>
              <a:gd name="T8" fmla="*/ 2147483647 w 2012"/>
              <a:gd name="T9" fmla="*/ 2147483647 h 2582"/>
              <a:gd name="T10" fmla="*/ 2147483647 w 2012"/>
              <a:gd name="T11" fmla="*/ 2147483647 h 2582"/>
              <a:gd name="T12" fmla="*/ 2147483647 w 2012"/>
              <a:gd name="T13" fmla="*/ 2147483647 h 2582"/>
              <a:gd name="T14" fmla="*/ 2147483647 w 2012"/>
              <a:gd name="T15" fmla="*/ 2147483647 h 2582"/>
              <a:gd name="T16" fmla="*/ 2147483647 w 2012"/>
              <a:gd name="T17" fmla="*/ 2147483647 h 2582"/>
              <a:gd name="T18" fmla="*/ 2147483647 w 2012"/>
              <a:gd name="T19" fmla="*/ 2147483647 h 2582"/>
              <a:gd name="T20" fmla="*/ 2147483647 w 2012"/>
              <a:gd name="T21" fmla="*/ 0 h 2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2"/>
              <a:gd name="T34" fmla="*/ 0 h 2582"/>
              <a:gd name="T35" fmla="*/ 2012 w 2012"/>
              <a:gd name="T36" fmla="*/ 2582 h 25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2" h="2582">
                <a:moveTo>
                  <a:pt x="234" y="57"/>
                </a:moveTo>
                <a:cubicBezTo>
                  <a:pt x="230" y="79"/>
                  <a:pt x="250" y="40"/>
                  <a:pt x="213" y="188"/>
                </a:cubicBezTo>
                <a:cubicBezTo>
                  <a:pt x="176" y="336"/>
                  <a:pt x="18" y="667"/>
                  <a:pt x="9" y="947"/>
                </a:cubicBezTo>
                <a:cubicBezTo>
                  <a:pt x="0" y="1227"/>
                  <a:pt x="25" y="1634"/>
                  <a:pt x="161" y="1867"/>
                </a:cubicBezTo>
                <a:cubicBezTo>
                  <a:pt x="297" y="2100"/>
                  <a:pt x="533" y="2228"/>
                  <a:pt x="826" y="2344"/>
                </a:cubicBezTo>
                <a:cubicBezTo>
                  <a:pt x="1119" y="2460"/>
                  <a:pt x="1828" y="2548"/>
                  <a:pt x="1920" y="2565"/>
                </a:cubicBezTo>
                <a:cubicBezTo>
                  <a:pt x="2012" y="2582"/>
                  <a:pt x="1569" y="2554"/>
                  <a:pt x="1376" y="2445"/>
                </a:cubicBezTo>
                <a:cubicBezTo>
                  <a:pt x="1183" y="2336"/>
                  <a:pt x="863" y="2149"/>
                  <a:pt x="763" y="1911"/>
                </a:cubicBezTo>
                <a:cubicBezTo>
                  <a:pt x="663" y="1673"/>
                  <a:pt x="794" y="1268"/>
                  <a:pt x="779" y="1016"/>
                </a:cubicBezTo>
                <a:cubicBezTo>
                  <a:pt x="764" y="764"/>
                  <a:pt x="741" y="570"/>
                  <a:pt x="670" y="401"/>
                </a:cubicBezTo>
                <a:cubicBezTo>
                  <a:pt x="599" y="232"/>
                  <a:pt x="417" y="84"/>
                  <a:pt x="350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170488" y="1493838"/>
            <a:ext cx="2801937" cy="4606925"/>
          </a:xfrm>
          <a:custGeom>
            <a:avLst/>
            <a:gdLst>
              <a:gd name="T0" fmla="*/ 2147483647 w 1765"/>
              <a:gd name="T1" fmla="*/ 2147483647 h 2902"/>
              <a:gd name="T2" fmla="*/ 2147483647 w 1765"/>
              <a:gd name="T3" fmla="*/ 2147483647 h 2902"/>
              <a:gd name="T4" fmla="*/ 2147483647 w 1765"/>
              <a:gd name="T5" fmla="*/ 2147483647 h 2902"/>
              <a:gd name="T6" fmla="*/ 2147483647 w 1765"/>
              <a:gd name="T7" fmla="*/ 2147483647 h 2902"/>
              <a:gd name="T8" fmla="*/ 2147483647 w 1765"/>
              <a:gd name="T9" fmla="*/ 2147483647 h 2902"/>
              <a:gd name="T10" fmla="*/ 2147483647 w 1765"/>
              <a:gd name="T11" fmla="*/ 2147483647 h 2902"/>
              <a:gd name="T12" fmla="*/ 2147483647 w 1765"/>
              <a:gd name="T13" fmla="*/ 2147483647 h 2902"/>
              <a:gd name="T14" fmla="*/ 2147483647 w 1765"/>
              <a:gd name="T15" fmla="*/ 2147483647 h 2902"/>
              <a:gd name="T16" fmla="*/ 2147483647 w 1765"/>
              <a:gd name="T17" fmla="*/ 2147483647 h 2902"/>
              <a:gd name="T18" fmla="*/ 0 w 1765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5"/>
              <a:gd name="T31" fmla="*/ 0 h 2902"/>
              <a:gd name="T32" fmla="*/ 1765 w 1765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5" h="2902">
                <a:moveTo>
                  <a:pt x="560" y="2833"/>
                </a:moveTo>
                <a:cubicBezTo>
                  <a:pt x="732" y="2724"/>
                  <a:pt x="1419" y="2570"/>
                  <a:pt x="1592" y="2180"/>
                </a:cubicBezTo>
                <a:cubicBezTo>
                  <a:pt x="1765" y="1790"/>
                  <a:pt x="1723" y="847"/>
                  <a:pt x="1597" y="494"/>
                </a:cubicBezTo>
                <a:cubicBezTo>
                  <a:pt x="1471" y="141"/>
                  <a:pt x="998" y="118"/>
                  <a:pt x="833" y="59"/>
                </a:cubicBezTo>
                <a:cubicBezTo>
                  <a:pt x="668" y="0"/>
                  <a:pt x="510" y="66"/>
                  <a:pt x="607" y="138"/>
                </a:cubicBezTo>
                <a:cubicBezTo>
                  <a:pt x="704" y="210"/>
                  <a:pt x="1259" y="175"/>
                  <a:pt x="1414" y="489"/>
                </a:cubicBezTo>
                <a:cubicBezTo>
                  <a:pt x="1569" y="803"/>
                  <a:pt x="1576" y="1692"/>
                  <a:pt x="1534" y="2023"/>
                </a:cubicBezTo>
                <a:cubicBezTo>
                  <a:pt x="1492" y="2354"/>
                  <a:pt x="1297" y="2367"/>
                  <a:pt x="1162" y="2478"/>
                </a:cubicBezTo>
                <a:cubicBezTo>
                  <a:pt x="1027" y="2589"/>
                  <a:pt x="917" y="2617"/>
                  <a:pt x="723" y="2688"/>
                </a:cubicBezTo>
                <a:cubicBezTo>
                  <a:pt x="529" y="2759"/>
                  <a:pt x="151" y="2857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662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0" name="Freeform 20"/>
          <p:cNvSpPr>
            <a:spLocks/>
          </p:cNvSpPr>
          <p:nvPr/>
        </p:nvSpPr>
        <p:spPr bwMode="auto">
          <a:xfrm>
            <a:off x="1771650" y="6059488"/>
            <a:ext cx="873125" cy="623887"/>
          </a:xfrm>
          <a:custGeom>
            <a:avLst/>
            <a:gdLst>
              <a:gd name="T0" fmla="*/ 2147483647 w 550"/>
              <a:gd name="T1" fmla="*/ 2147483647 h 393"/>
              <a:gd name="T2" fmla="*/ 0 w 550"/>
              <a:gd name="T3" fmla="*/ 0 h 393"/>
              <a:gd name="T4" fmla="*/ 0 60000 65536"/>
              <a:gd name="T5" fmla="*/ 0 60000 65536"/>
              <a:gd name="T6" fmla="*/ 0 w 550"/>
              <a:gd name="T7" fmla="*/ 0 h 393"/>
              <a:gd name="T8" fmla="*/ 550 w 55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0" h="393">
                <a:moveTo>
                  <a:pt x="550" y="393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2" name="Line 22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3" name="Line 23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7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334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395538" y="2028825"/>
            <a:ext cx="2970212" cy="4098925"/>
          </a:xfrm>
          <a:custGeom>
            <a:avLst/>
            <a:gdLst>
              <a:gd name="T0" fmla="*/ 2147483647 w 1871"/>
              <a:gd name="T1" fmla="*/ 2147483647 h 2582"/>
              <a:gd name="T2" fmla="*/ 2147483647 w 1871"/>
              <a:gd name="T3" fmla="*/ 2147483647 h 2582"/>
              <a:gd name="T4" fmla="*/ 2147483647 w 1871"/>
              <a:gd name="T5" fmla="*/ 2147483647 h 2582"/>
              <a:gd name="T6" fmla="*/ 2147483647 w 1871"/>
              <a:gd name="T7" fmla="*/ 2147483647 h 2582"/>
              <a:gd name="T8" fmla="*/ 2147483647 w 1871"/>
              <a:gd name="T9" fmla="*/ 2147483647 h 2582"/>
              <a:gd name="T10" fmla="*/ 2147483647 w 1871"/>
              <a:gd name="T11" fmla="*/ 2147483647 h 2582"/>
              <a:gd name="T12" fmla="*/ 2147483647 w 1871"/>
              <a:gd name="T13" fmla="*/ 2147483647 h 2582"/>
              <a:gd name="T14" fmla="*/ 2147483647 w 1871"/>
              <a:gd name="T15" fmla="*/ 2147483647 h 2582"/>
              <a:gd name="T16" fmla="*/ 2147483647 w 1871"/>
              <a:gd name="T17" fmla="*/ 2147483647 h 2582"/>
              <a:gd name="T18" fmla="*/ 2147483647 w 1871"/>
              <a:gd name="T19" fmla="*/ 2147483647 h 2582"/>
              <a:gd name="T20" fmla="*/ 2147483647 w 1871"/>
              <a:gd name="T21" fmla="*/ 2147483647 h 2582"/>
              <a:gd name="T22" fmla="*/ 2147483647 w 1871"/>
              <a:gd name="T23" fmla="*/ 2147483647 h 2582"/>
              <a:gd name="T24" fmla="*/ 2147483647 w 1871"/>
              <a:gd name="T25" fmla="*/ 0 h 25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1"/>
              <a:gd name="T40" fmla="*/ 0 h 2582"/>
              <a:gd name="T41" fmla="*/ 1871 w 1871"/>
              <a:gd name="T42" fmla="*/ 2582 h 25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1" h="2582">
                <a:moveTo>
                  <a:pt x="93" y="57"/>
                </a:moveTo>
                <a:cubicBezTo>
                  <a:pt x="89" y="79"/>
                  <a:pt x="85" y="46"/>
                  <a:pt x="72" y="188"/>
                </a:cubicBezTo>
                <a:cubicBezTo>
                  <a:pt x="59" y="330"/>
                  <a:pt x="24" y="718"/>
                  <a:pt x="15" y="911"/>
                </a:cubicBezTo>
                <a:cubicBezTo>
                  <a:pt x="6" y="1104"/>
                  <a:pt x="0" y="1186"/>
                  <a:pt x="20" y="1345"/>
                </a:cubicBezTo>
                <a:cubicBezTo>
                  <a:pt x="40" y="1504"/>
                  <a:pt x="24" y="1698"/>
                  <a:pt x="135" y="1864"/>
                </a:cubicBezTo>
                <a:cubicBezTo>
                  <a:pt x="246" y="2030"/>
                  <a:pt x="411" y="2227"/>
                  <a:pt x="685" y="2344"/>
                </a:cubicBezTo>
                <a:cubicBezTo>
                  <a:pt x="959" y="2461"/>
                  <a:pt x="1687" y="2548"/>
                  <a:pt x="1779" y="2565"/>
                </a:cubicBezTo>
                <a:cubicBezTo>
                  <a:pt x="1871" y="2582"/>
                  <a:pt x="1428" y="2554"/>
                  <a:pt x="1235" y="2445"/>
                </a:cubicBezTo>
                <a:cubicBezTo>
                  <a:pt x="1042" y="2336"/>
                  <a:pt x="750" y="2138"/>
                  <a:pt x="622" y="1911"/>
                </a:cubicBezTo>
                <a:cubicBezTo>
                  <a:pt x="494" y="1684"/>
                  <a:pt x="497" y="1260"/>
                  <a:pt x="465" y="1084"/>
                </a:cubicBezTo>
                <a:cubicBezTo>
                  <a:pt x="433" y="908"/>
                  <a:pt x="445" y="966"/>
                  <a:pt x="428" y="853"/>
                </a:cubicBezTo>
                <a:cubicBezTo>
                  <a:pt x="411" y="740"/>
                  <a:pt x="396" y="550"/>
                  <a:pt x="360" y="408"/>
                </a:cubicBezTo>
                <a:cubicBezTo>
                  <a:pt x="324" y="266"/>
                  <a:pt x="240" y="85"/>
                  <a:pt x="209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5170488" y="1493838"/>
            <a:ext cx="2800350" cy="4606925"/>
          </a:xfrm>
          <a:custGeom>
            <a:avLst/>
            <a:gdLst>
              <a:gd name="T0" fmla="*/ 2147483647 w 1764"/>
              <a:gd name="T1" fmla="*/ 2147483647 h 2902"/>
              <a:gd name="T2" fmla="*/ 2147483647 w 1764"/>
              <a:gd name="T3" fmla="*/ 2147483647 h 2902"/>
              <a:gd name="T4" fmla="*/ 2147483647 w 1764"/>
              <a:gd name="T5" fmla="*/ 2147483647 h 2902"/>
              <a:gd name="T6" fmla="*/ 2147483647 w 1764"/>
              <a:gd name="T7" fmla="*/ 2147483647 h 2902"/>
              <a:gd name="T8" fmla="*/ 2147483647 w 1764"/>
              <a:gd name="T9" fmla="*/ 2147483647 h 2902"/>
              <a:gd name="T10" fmla="*/ 2147483647 w 1764"/>
              <a:gd name="T11" fmla="*/ 2147483647 h 2902"/>
              <a:gd name="T12" fmla="*/ 2147483647 w 1764"/>
              <a:gd name="T13" fmla="*/ 2147483647 h 2902"/>
              <a:gd name="T14" fmla="*/ 2147483647 w 1764"/>
              <a:gd name="T15" fmla="*/ 2147483647 h 2902"/>
              <a:gd name="T16" fmla="*/ 2147483647 w 1764"/>
              <a:gd name="T17" fmla="*/ 2147483647 h 2902"/>
              <a:gd name="T18" fmla="*/ 0 w 1764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4"/>
              <a:gd name="T31" fmla="*/ 0 h 2902"/>
              <a:gd name="T32" fmla="*/ 1764 w 1764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4" h="2902">
                <a:moveTo>
                  <a:pt x="566" y="2813"/>
                </a:moveTo>
                <a:cubicBezTo>
                  <a:pt x="737" y="2707"/>
                  <a:pt x="1420" y="2566"/>
                  <a:pt x="1592" y="2180"/>
                </a:cubicBezTo>
                <a:cubicBezTo>
                  <a:pt x="1764" y="1794"/>
                  <a:pt x="1723" y="847"/>
                  <a:pt x="1597" y="494"/>
                </a:cubicBezTo>
                <a:cubicBezTo>
                  <a:pt x="1471" y="141"/>
                  <a:pt x="998" y="118"/>
                  <a:pt x="833" y="59"/>
                </a:cubicBezTo>
                <a:cubicBezTo>
                  <a:pt x="668" y="0"/>
                  <a:pt x="549" y="32"/>
                  <a:pt x="607" y="138"/>
                </a:cubicBezTo>
                <a:cubicBezTo>
                  <a:pt x="665" y="244"/>
                  <a:pt x="1073" y="388"/>
                  <a:pt x="1178" y="693"/>
                </a:cubicBezTo>
                <a:cubicBezTo>
                  <a:pt x="1283" y="998"/>
                  <a:pt x="1266" y="1680"/>
                  <a:pt x="1236" y="1970"/>
                </a:cubicBezTo>
                <a:cubicBezTo>
                  <a:pt x="1206" y="2260"/>
                  <a:pt x="1085" y="2324"/>
                  <a:pt x="995" y="2436"/>
                </a:cubicBezTo>
                <a:cubicBezTo>
                  <a:pt x="905" y="2548"/>
                  <a:pt x="862" y="2563"/>
                  <a:pt x="696" y="2641"/>
                </a:cubicBezTo>
                <a:cubicBezTo>
                  <a:pt x="530" y="2719"/>
                  <a:pt x="145" y="2848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765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3" name="Freeform 19"/>
          <p:cNvSpPr>
            <a:spLocks/>
          </p:cNvSpPr>
          <p:nvPr/>
        </p:nvSpPr>
        <p:spPr bwMode="auto">
          <a:xfrm>
            <a:off x="981075" y="5507038"/>
            <a:ext cx="1663700" cy="1176337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65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6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7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7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819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2501900" y="2028825"/>
            <a:ext cx="2852738" cy="4100513"/>
          </a:xfrm>
          <a:custGeom>
            <a:avLst/>
            <a:gdLst>
              <a:gd name="T0" fmla="*/ 2147483647 w 1797"/>
              <a:gd name="T1" fmla="*/ 2147483647 h 2583"/>
              <a:gd name="T2" fmla="*/ 2147483647 w 1797"/>
              <a:gd name="T3" fmla="*/ 2147483647 h 2583"/>
              <a:gd name="T4" fmla="*/ 2147483647 w 1797"/>
              <a:gd name="T5" fmla="*/ 2147483647 h 2583"/>
              <a:gd name="T6" fmla="*/ 2147483647 w 1797"/>
              <a:gd name="T7" fmla="*/ 2147483647 h 2583"/>
              <a:gd name="T8" fmla="*/ 2147483647 w 1797"/>
              <a:gd name="T9" fmla="*/ 2147483647 h 2583"/>
              <a:gd name="T10" fmla="*/ 2147483647 w 1797"/>
              <a:gd name="T11" fmla="*/ 2147483647 h 2583"/>
              <a:gd name="T12" fmla="*/ 2147483647 w 1797"/>
              <a:gd name="T13" fmla="*/ 2147483647 h 2583"/>
              <a:gd name="T14" fmla="*/ 2147483647 w 1797"/>
              <a:gd name="T15" fmla="*/ 2147483647 h 2583"/>
              <a:gd name="T16" fmla="*/ 2147483647 w 1797"/>
              <a:gd name="T17" fmla="*/ 2147483647 h 2583"/>
              <a:gd name="T18" fmla="*/ 2147483647 w 1797"/>
              <a:gd name="T19" fmla="*/ 2147483647 h 2583"/>
              <a:gd name="T20" fmla="*/ 2147483647 w 1797"/>
              <a:gd name="T21" fmla="*/ 2147483647 h 2583"/>
              <a:gd name="T22" fmla="*/ 2147483647 w 1797"/>
              <a:gd name="T23" fmla="*/ 2147483647 h 2583"/>
              <a:gd name="T24" fmla="*/ 2147483647 w 1797"/>
              <a:gd name="T25" fmla="*/ 0 h 25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7"/>
              <a:gd name="T40" fmla="*/ 0 h 2583"/>
              <a:gd name="T41" fmla="*/ 1797 w 1797"/>
              <a:gd name="T42" fmla="*/ 2583 h 25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7" h="2583">
                <a:moveTo>
                  <a:pt x="26" y="57"/>
                </a:moveTo>
                <a:cubicBezTo>
                  <a:pt x="22" y="79"/>
                  <a:pt x="0" y="52"/>
                  <a:pt x="5" y="188"/>
                </a:cubicBezTo>
                <a:cubicBezTo>
                  <a:pt x="10" y="324"/>
                  <a:pt x="45" y="682"/>
                  <a:pt x="58" y="874"/>
                </a:cubicBezTo>
                <a:cubicBezTo>
                  <a:pt x="71" y="1066"/>
                  <a:pt x="53" y="1179"/>
                  <a:pt x="84" y="1340"/>
                </a:cubicBezTo>
                <a:cubicBezTo>
                  <a:pt x="115" y="1501"/>
                  <a:pt x="150" y="1677"/>
                  <a:pt x="246" y="1843"/>
                </a:cubicBezTo>
                <a:cubicBezTo>
                  <a:pt x="342" y="2009"/>
                  <a:pt x="416" y="2215"/>
                  <a:pt x="660" y="2335"/>
                </a:cubicBezTo>
                <a:cubicBezTo>
                  <a:pt x="904" y="2455"/>
                  <a:pt x="1627" y="2547"/>
                  <a:pt x="1712" y="2565"/>
                </a:cubicBezTo>
                <a:cubicBezTo>
                  <a:pt x="1797" y="2583"/>
                  <a:pt x="1374" y="2542"/>
                  <a:pt x="1168" y="2445"/>
                </a:cubicBezTo>
                <a:cubicBezTo>
                  <a:pt x="962" y="2348"/>
                  <a:pt x="635" y="2203"/>
                  <a:pt x="477" y="1984"/>
                </a:cubicBezTo>
                <a:cubicBezTo>
                  <a:pt x="319" y="1765"/>
                  <a:pt x="275" y="1340"/>
                  <a:pt x="220" y="1131"/>
                </a:cubicBezTo>
                <a:cubicBezTo>
                  <a:pt x="165" y="922"/>
                  <a:pt x="160" y="857"/>
                  <a:pt x="147" y="728"/>
                </a:cubicBezTo>
                <a:cubicBezTo>
                  <a:pt x="134" y="599"/>
                  <a:pt x="143" y="477"/>
                  <a:pt x="142" y="356"/>
                </a:cubicBezTo>
                <a:cubicBezTo>
                  <a:pt x="141" y="235"/>
                  <a:pt x="142" y="74"/>
                  <a:pt x="142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5170488" y="1493838"/>
            <a:ext cx="2916237" cy="4606925"/>
          </a:xfrm>
          <a:custGeom>
            <a:avLst/>
            <a:gdLst>
              <a:gd name="T0" fmla="*/ 2147483647 w 1837"/>
              <a:gd name="T1" fmla="*/ 2147483647 h 2902"/>
              <a:gd name="T2" fmla="*/ 2147483647 w 1837"/>
              <a:gd name="T3" fmla="*/ 2147483647 h 2902"/>
              <a:gd name="T4" fmla="*/ 2147483647 w 1837"/>
              <a:gd name="T5" fmla="*/ 2147483647 h 2902"/>
              <a:gd name="T6" fmla="*/ 2147483647 w 1837"/>
              <a:gd name="T7" fmla="*/ 2147483647 h 2902"/>
              <a:gd name="T8" fmla="*/ 2147483647 w 1837"/>
              <a:gd name="T9" fmla="*/ 2147483647 h 2902"/>
              <a:gd name="T10" fmla="*/ 2147483647 w 1837"/>
              <a:gd name="T11" fmla="*/ 2147483647 h 2902"/>
              <a:gd name="T12" fmla="*/ 2147483647 w 1837"/>
              <a:gd name="T13" fmla="*/ 2147483647 h 2902"/>
              <a:gd name="T14" fmla="*/ 2147483647 w 1837"/>
              <a:gd name="T15" fmla="*/ 2147483647 h 2902"/>
              <a:gd name="T16" fmla="*/ 2147483647 w 1837"/>
              <a:gd name="T17" fmla="*/ 2147483647 h 2902"/>
              <a:gd name="T18" fmla="*/ 0 w 1837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37"/>
              <a:gd name="T31" fmla="*/ 0 h 2902"/>
              <a:gd name="T32" fmla="*/ 1837 w 1837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37" h="2902">
                <a:moveTo>
                  <a:pt x="566" y="2813"/>
                </a:moveTo>
                <a:cubicBezTo>
                  <a:pt x="749" y="2715"/>
                  <a:pt x="1493" y="2613"/>
                  <a:pt x="1665" y="2227"/>
                </a:cubicBezTo>
                <a:cubicBezTo>
                  <a:pt x="1837" y="1841"/>
                  <a:pt x="1736" y="855"/>
                  <a:pt x="1597" y="494"/>
                </a:cubicBezTo>
                <a:cubicBezTo>
                  <a:pt x="1458" y="133"/>
                  <a:pt x="998" y="118"/>
                  <a:pt x="833" y="59"/>
                </a:cubicBezTo>
                <a:cubicBezTo>
                  <a:pt x="668" y="0"/>
                  <a:pt x="572" y="23"/>
                  <a:pt x="607" y="138"/>
                </a:cubicBezTo>
                <a:cubicBezTo>
                  <a:pt x="642" y="253"/>
                  <a:pt x="960" y="445"/>
                  <a:pt x="1042" y="750"/>
                </a:cubicBezTo>
                <a:cubicBezTo>
                  <a:pt x="1124" y="1055"/>
                  <a:pt x="1117" y="1685"/>
                  <a:pt x="1100" y="1965"/>
                </a:cubicBezTo>
                <a:cubicBezTo>
                  <a:pt x="1083" y="2245"/>
                  <a:pt x="1004" y="2318"/>
                  <a:pt x="937" y="2431"/>
                </a:cubicBezTo>
                <a:cubicBezTo>
                  <a:pt x="870" y="2544"/>
                  <a:pt x="852" y="2563"/>
                  <a:pt x="696" y="2641"/>
                </a:cubicBezTo>
                <a:cubicBezTo>
                  <a:pt x="540" y="2719"/>
                  <a:pt x="145" y="2848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867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1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5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6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Freeform 19"/>
          <p:cNvSpPr>
            <a:spLocks/>
          </p:cNvSpPr>
          <p:nvPr/>
        </p:nvSpPr>
        <p:spPr bwMode="auto">
          <a:xfrm>
            <a:off x="623888" y="5265738"/>
            <a:ext cx="2020887" cy="1417637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9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Line 22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5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07" name="Rectangle 47"/>
          <p:cNvSpPr>
            <a:spLocks noChangeArrowheads="1"/>
          </p:cNvSpPr>
          <p:nvPr/>
        </p:nvSpPr>
        <p:spPr bwMode="auto">
          <a:xfrm>
            <a:off x="6443663" y="115888"/>
            <a:ext cx="2555875" cy="1944687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cs-CZ"/>
          </a:p>
        </p:txBody>
      </p:sp>
      <p:sp>
        <p:nvSpPr>
          <p:cNvPr id="117808" name="Rectangle 48"/>
          <p:cNvSpPr>
            <a:spLocks noChangeArrowheads="1"/>
          </p:cNvSpPr>
          <p:nvPr/>
        </p:nvSpPr>
        <p:spPr bwMode="auto">
          <a:xfrm>
            <a:off x="0" y="0"/>
            <a:ext cx="2268538" cy="119697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  <a:p>
            <a:endParaRPr lang="cs-CZ"/>
          </a:p>
          <a:p>
            <a:endParaRPr lang="cs-CZ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15403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4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15380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15381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15401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402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385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15362" name="Object 33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4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96" name="AutoShape 36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17797" name="AutoShape 37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17798" name="AutoShape 38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17799" name="Rectangle 39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7800" name="Text Box 40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117801" name="AutoShape 41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17802" name="AutoShape 42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17803" name="Text Box 43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117805" name="Text Box 45"/>
          <p:cNvSpPr txBox="1">
            <a:spLocks noChangeArrowheads="1"/>
          </p:cNvSpPr>
          <p:nvPr/>
        </p:nvSpPr>
        <p:spPr bwMode="auto">
          <a:xfrm>
            <a:off x="663575" y="4529138"/>
            <a:ext cx="432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cs-CZ"/>
              <a:t>Buffer systems (msec)</a:t>
            </a:r>
          </a:p>
          <a:p>
            <a:pPr marL="457200" indent="-457200">
              <a:buFontTx/>
              <a:buAutoNum type="arabicPeriod"/>
            </a:pPr>
            <a:r>
              <a:rPr lang="cs-CZ"/>
              <a:t>Respiration control (12 hours)</a:t>
            </a:r>
          </a:p>
          <a:p>
            <a:pPr marL="457200" indent="-457200">
              <a:buFontTx/>
              <a:buAutoNum type="arabicPeriod"/>
            </a:pPr>
            <a:r>
              <a:rPr lang="cs-CZ"/>
              <a:t>Kidney control (3-5 days)</a:t>
            </a:r>
          </a:p>
        </p:txBody>
      </p:sp>
      <p:sp>
        <p:nvSpPr>
          <p:cNvPr id="15399" name="Text Box 46"/>
          <p:cNvSpPr txBox="1">
            <a:spLocks noChangeArrowheads="1"/>
          </p:cNvSpPr>
          <p:nvPr/>
        </p:nvSpPr>
        <p:spPr bwMode="auto">
          <a:xfrm>
            <a:off x="2463800" y="209550"/>
            <a:ext cx="272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Acid-base regulation</a:t>
            </a:r>
            <a:endParaRPr lang="en-US"/>
          </a:p>
        </p:txBody>
      </p:sp>
      <p:sp>
        <p:nvSpPr>
          <p:cNvPr id="117810" name="Text Box 50"/>
          <p:cNvSpPr txBox="1">
            <a:spLocks noChangeArrowheads="1"/>
          </p:cNvSpPr>
          <p:nvPr/>
        </p:nvSpPr>
        <p:spPr bwMode="auto">
          <a:xfrm>
            <a:off x="1116013" y="6092825"/>
            <a:ext cx="6054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Exchange H</a:t>
            </a:r>
            <a:r>
              <a:rPr lang="cs-CZ" baseline="30000"/>
              <a:t>+</a:t>
            </a:r>
            <a:r>
              <a:rPr lang="cs-CZ"/>
              <a:t>/K</a:t>
            </a:r>
            <a:r>
              <a:rPr lang="cs-CZ" baseline="30000"/>
              <a:t>+</a:t>
            </a:r>
            <a:r>
              <a:rPr lang="cs-CZ"/>
              <a:t> H</a:t>
            </a:r>
            <a:r>
              <a:rPr lang="cs-CZ" baseline="30000"/>
              <a:t>+</a:t>
            </a:r>
            <a:r>
              <a:rPr lang="cs-CZ"/>
              <a:t>/Na</a:t>
            </a:r>
            <a:r>
              <a:rPr lang="cs-CZ" baseline="30000"/>
              <a:t>+</a:t>
            </a:r>
            <a:r>
              <a:rPr lang="cs-CZ"/>
              <a:t> between cells and ECF</a:t>
            </a:r>
          </a:p>
          <a:p>
            <a:r>
              <a:rPr lang="cs-CZ"/>
              <a:t>Role of liver in AB regulation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7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7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7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07" grpId="0" animBg="1"/>
      <p:bldP spid="117808" grpId="0" animBg="1"/>
      <p:bldP spid="117796" grpId="0" animBg="1"/>
      <p:bldP spid="117797" grpId="0" animBg="1"/>
      <p:bldP spid="117798" grpId="0" animBg="1"/>
      <p:bldP spid="117799" grpId="0" animBg="1"/>
      <p:bldP spid="117800" grpId="0"/>
      <p:bldP spid="117801" grpId="0" animBg="1"/>
      <p:bldP spid="117802" grpId="0" animBg="1"/>
      <p:bldP spid="117803" grpId="0"/>
      <p:bldP spid="11780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2493963" y="2028825"/>
            <a:ext cx="2857500" cy="4108450"/>
          </a:xfrm>
          <a:custGeom>
            <a:avLst/>
            <a:gdLst>
              <a:gd name="T0" fmla="*/ 2147483647 w 1800"/>
              <a:gd name="T1" fmla="*/ 2147483647 h 2588"/>
              <a:gd name="T2" fmla="*/ 2147483647 w 1800"/>
              <a:gd name="T3" fmla="*/ 2147483647 h 2588"/>
              <a:gd name="T4" fmla="*/ 2147483647 w 1800"/>
              <a:gd name="T5" fmla="*/ 2147483647 h 2588"/>
              <a:gd name="T6" fmla="*/ 2147483647 w 1800"/>
              <a:gd name="T7" fmla="*/ 2147483647 h 2588"/>
              <a:gd name="T8" fmla="*/ 2147483647 w 1800"/>
              <a:gd name="T9" fmla="*/ 2147483647 h 2588"/>
              <a:gd name="T10" fmla="*/ 2147483647 w 1800"/>
              <a:gd name="T11" fmla="*/ 2147483647 h 2588"/>
              <a:gd name="T12" fmla="*/ 2147483647 w 1800"/>
              <a:gd name="T13" fmla="*/ 2147483647 h 2588"/>
              <a:gd name="T14" fmla="*/ 2147483647 w 1800"/>
              <a:gd name="T15" fmla="*/ 2147483647 h 2588"/>
              <a:gd name="T16" fmla="*/ 2147483647 w 1800"/>
              <a:gd name="T17" fmla="*/ 2147483647 h 2588"/>
              <a:gd name="T18" fmla="*/ 2147483647 w 1800"/>
              <a:gd name="T19" fmla="*/ 2147483647 h 2588"/>
              <a:gd name="T20" fmla="*/ 2147483647 w 1800"/>
              <a:gd name="T21" fmla="*/ 2147483647 h 2588"/>
              <a:gd name="T22" fmla="*/ 2147483647 w 1800"/>
              <a:gd name="T23" fmla="*/ 2147483647 h 2588"/>
              <a:gd name="T24" fmla="*/ 2147483647 w 1800"/>
              <a:gd name="T25" fmla="*/ 2147483647 h 2588"/>
              <a:gd name="T26" fmla="*/ 2147483647 w 1800"/>
              <a:gd name="T27" fmla="*/ 0 h 2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0"/>
              <a:gd name="T43" fmla="*/ 0 h 2588"/>
              <a:gd name="T44" fmla="*/ 1800 w 1800"/>
              <a:gd name="T45" fmla="*/ 2588 h 25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0" h="2588">
                <a:moveTo>
                  <a:pt x="31" y="57"/>
                </a:moveTo>
                <a:cubicBezTo>
                  <a:pt x="27" y="79"/>
                  <a:pt x="0" y="83"/>
                  <a:pt x="10" y="188"/>
                </a:cubicBezTo>
                <a:cubicBezTo>
                  <a:pt x="20" y="293"/>
                  <a:pt x="72" y="542"/>
                  <a:pt x="94" y="686"/>
                </a:cubicBezTo>
                <a:cubicBezTo>
                  <a:pt x="116" y="830"/>
                  <a:pt x="125" y="940"/>
                  <a:pt x="141" y="1052"/>
                </a:cubicBezTo>
                <a:cubicBezTo>
                  <a:pt x="157" y="1164"/>
                  <a:pt x="159" y="1231"/>
                  <a:pt x="188" y="1361"/>
                </a:cubicBezTo>
                <a:cubicBezTo>
                  <a:pt x="217" y="1491"/>
                  <a:pt x="233" y="1675"/>
                  <a:pt x="314" y="1832"/>
                </a:cubicBezTo>
                <a:cubicBezTo>
                  <a:pt x="395" y="1989"/>
                  <a:pt x="441" y="2182"/>
                  <a:pt x="675" y="2304"/>
                </a:cubicBezTo>
                <a:cubicBezTo>
                  <a:pt x="909" y="2426"/>
                  <a:pt x="1634" y="2542"/>
                  <a:pt x="1717" y="2565"/>
                </a:cubicBezTo>
                <a:cubicBezTo>
                  <a:pt x="1800" y="2588"/>
                  <a:pt x="1381" y="2539"/>
                  <a:pt x="1173" y="2445"/>
                </a:cubicBezTo>
                <a:cubicBezTo>
                  <a:pt x="965" y="2351"/>
                  <a:pt x="629" y="2219"/>
                  <a:pt x="471" y="2000"/>
                </a:cubicBezTo>
                <a:cubicBezTo>
                  <a:pt x="313" y="1781"/>
                  <a:pt x="278" y="1343"/>
                  <a:pt x="225" y="1131"/>
                </a:cubicBezTo>
                <a:cubicBezTo>
                  <a:pt x="172" y="919"/>
                  <a:pt x="174" y="857"/>
                  <a:pt x="152" y="728"/>
                </a:cubicBezTo>
                <a:cubicBezTo>
                  <a:pt x="130" y="599"/>
                  <a:pt x="95" y="477"/>
                  <a:pt x="94" y="356"/>
                </a:cubicBezTo>
                <a:cubicBezTo>
                  <a:pt x="93" y="235"/>
                  <a:pt x="136" y="74"/>
                  <a:pt x="147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170488" y="1489075"/>
            <a:ext cx="2943225" cy="4611688"/>
          </a:xfrm>
          <a:custGeom>
            <a:avLst/>
            <a:gdLst>
              <a:gd name="T0" fmla="*/ 2147483647 w 1854"/>
              <a:gd name="T1" fmla="*/ 2147483647 h 2905"/>
              <a:gd name="T2" fmla="*/ 2147483647 w 1854"/>
              <a:gd name="T3" fmla="*/ 2147483647 h 2905"/>
              <a:gd name="T4" fmla="*/ 2147483647 w 1854"/>
              <a:gd name="T5" fmla="*/ 2147483647 h 2905"/>
              <a:gd name="T6" fmla="*/ 2147483647 w 1854"/>
              <a:gd name="T7" fmla="*/ 2147483647 h 2905"/>
              <a:gd name="T8" fmla="*/ 2147483647 w 1854"/>
              <a:gd name="T9" fmla="*/ 2147483647 h 2905"/>
              <a:gd name="T10" fmla="*/ 2147483647 w 1854"/>
              <a:gd name="T11" fmla="*/ 2147483647 h 2905"/>
              <a:gd name="T12" fmla="*/ 2147483647 w 1854"/>
              <a:gd name="T13" fmla="*/ 2147483647 h 2905"/>
              <a:gd name="T14" fmla="*/ 2147483647 w 1854"/>
              <a:gd name="T15" fmla="*/ 2147483647 h 2905"/>
              <a:gd name="T16" fmla="*/ 2147483647 w 1854"/>
              <a:gd name="T17" fmla="*/ 2147483647 h 2905"/>
              <a:gd name="T18" fmla="*/ 0 w 1854"/>
              <a:gd name="T19" fmla="*/ 2147483647 h 29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54"/>
              <a:gd name="T31" fmla="*/ 0 h 2905"/>
              <a:gd name="T32" fmla="*/ 1854 w 1854"/>
              <a:gd name="T33" fmla="*/ 2905 h 29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54" h="2905">
                <a:moveTo>
                  <a:pt x="566" y="2816"/>
                </a:moveTo>
                <a:cubicBezTo>
                  <a:pt x="749" y="2718"/>
                  <a:pt x="1476" y="2614"/>
                  <a:pt x="1665" y="2230"/>
                </a:cubicBezTo>
                <a:cubicBezTo>
                  <a:pt x="1854" y="1846"/>
                  <a:pt x="1841" y="873"/>
                  <a:pt x="1702" y="512"/>
                </a:cubicBezTo>
                <a:cubicBezTo>
                  <a:pt x="1563" y="151"/>
                  <a:pt x="1015" y="124"/>
                  <a:pt x="833" y="62"/>
                </a:cubicBezTo>
                <a:cubicBezTo>
                  <a:pt x="651" y="0"/>
                  <a:pt x="583" y="19"/>
                  <a:pt x="607" y="141"/>
                </a:cubicBezTo>
                <a:cubicBezTo>
                  <a:pt x="631" y="263"/>
                  <a:pt x="897" y="490"/>
                  <a:pt x="979" y="795"/>
                </a:cubicBezTo>
                <a:cubicBezTo>
                  <a:pt x="1061" y="1100"/>
                  <a:pt x="1107" y="1695"/>
                  <a:pt x="1100" y="1968"/>
                </a:cubicBezTo>
                <a:cubicBezTo>
                  <a:pt x="1093" y="2241"/>
                  <a:pt x="1004" y="2321"/>
                  <a:pt x="937" y="2434"/>
                </a:cubicBezTo>
                <a:cubicBezTo>
                  <a:pt x="870" y="2547"/>
                  <a:pt x="852" y="2566"/>
                  <a:pt x="696" y="2644"/>
                </a:cubicBezTo>
                <a:cubicBezTo>
                  <a:pt x="540" y="2722"/>
                  <a:pt x="145" y="2851"/>
                  <a:pt x="0" y="2905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970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08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1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13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6" name="Line 24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1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1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2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7774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2493963" y="2028825"/>
            <a:ext cx="2857500" cy="4108450"/>
          </a:xfrm>
          <a:custGeom>
            <a:avLst/>
            <a:gdLst>
              <a:gd name="T0" fmla="*/ 2147483647 w 1800"/>
              <a:gd name="T1" fmla="*/ 2147483647 h 2588"/>
              <a:gd name="T2" fmla="*/ 2147483647 w 1800"/>
              <a:gd name="T3" fmla="*/ 2147483647 h 2588"/>
              <a:gd name="T4" fmla="*/ 2147483647 w 1800"/>
              <a:gd name="T5" fmla="*/ 2147483647 h 2588"/>
              <a:gd name="T6" fmla="*/ 2147483647 w 1800"/>
              <a:gd name="T7" fmla="*/ 2147483647 h 2588"/>
              <a:gd name="T8" fmla="*/ 2147483647 w 1800"/>
              <a:gd name="T9" fmla="*/ 2147483647 h 2588"/>
              <a:gd name="T10" fmla="*/ 2147483647 w 1800"/>
              <a:gd name="T11" fmla="*/ 2147483647 h 2588"/>
              <a:gd name="T12" fmla="*/ 2147483647 w 1800"/>
              <a:gd name="T13" fmla="*/ 2147483647 h 2588"/>
              <a:gd name="T14" fmla="*/ 2147483647 w 1800"/>
              <a:gd name="T15" fmla="*/ 2147483647 h 2588"/>
              <a:gd name="T16" fmla="*/ 2147483647 w 1800"/>
              <a:gd name="T17" fmla="*/ 2147483647 h 2588"/>
              <a:gd name="T18" fmla="*/ 2147483647 w 1800"/>
              <a:gd name="T19" fmla="*/ 2147483647 h 2588"/>
              <a:gd name="T20" fmla="*/ 2147483647 w 1800"/>
              <a:gd name="T21" fmla="*/ 2147483647 h 2588"/>
              <a:gd name="T22" fmla="*/ 2147483647 w 1800"/>
              <a:gd name="T23" fmla="*/ 2147483647 h 2588"/>
              <a:gd name="T24" fmla="*/ 2147483647 w 1800"/>
              <a:gd name="T25" fmla="*/ 2147483647 h 2588"/>
              <a:gd name="T26" fmla="*/ 2147483647 w 1800"/>
              <a:gd name="T27" fmla="*/ 0 h 2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0"/>
              <a:gd name="T43" fmla="*/ 0 h 2588"/>
              <a:gd name="T44" fmla="*/ 1800 w 1800"/>
              <a:gd name="T45" fmla="*/ 2588 h 25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0" h="2588">
                <a:moveTo>
                  <a:pt x="31" y="57"/>
                </a:moveTo>
                <a:cubicBezTo>
                  <a:pt x="27" y="79"/>
                  <a:pt x="0" y="83"/>
                  <a:pt x="10" y="188"/>
                </a:cubicBezTo>
                <a:cubicBezTo>
                  <a:pt x="20" y="293"/>
                  <a:pt x="66" y="542"/>
                  <a:pt x="94" y="686"/>
                </a:cubicBezTo>
                <a:cubicBezTo>
                  <a:pt x="122" y="830"/>
                  <a:pt x="155" y="940"/>
                  <a:pt x="179" y="1054"/>
                </a:cubicBezTo>
                <a:cubicBezTo>
                  <a:pt x="203" y="1168"/>
                  <a:pt x="215" y="1238"/>
                  <a:pt x="240" y="1369"/>
                </a:cubicBezTo>
                <a:cubicBezTo>
                  <a:pt x="265" y="1500"/>
                  <a:pt x="257" y="1684"/>
                  <a:pt x="329" y="1840"/>
                </a:cubicBezTo>
                <a:cubicBezTo>
                  <a:pt x="401" y="1996"/>
                  <a:pt x="444" y="2183"/>
                  <a:pt x="675" y="2304"/>
                </a:cubicBezTo>
                <a:cubicBezTo>
                  <a:pt x="906" y="2425"/>
                  <a:pt x="1634" y="2542"/>
                  <a:pt x="1717" y="2565"/>
                </a:cubicBezTo>
                <a:cubicBezTo>
                  <a:pt x="1800" y="2588"/>
                  <a:pt x="1381" y="2539"/>
                  <a:pt x="1173" y="2445"/>
                </a:cubicBezTo>
                <a:cubicBezTo>
                  <a:pt x="965" y="2351"/>
                  <a:pt x="629" y="2219"/>
                  <a:pt x="471" y="2000"/>
                </a:cubicBezTo>
                <a:cubicBezTo>
                  <a:pt x="313" y="1781"/>
                  <a:pt x="279" y="1345"/>
                  <a:pt x="225" y="1131"/>
                </a:cubicBezTo>
                <a:cubicBezTo>
                  <a:pt x="171" y="917"/>
                  <a:pt x="170" y="874"/>
                  <a:pt x="147" y="717"/>
                </a:cubicBezTo>
                <a:cubicBezTo>
                  <a:pt x="124" y="560"/>
                  <a:pt x="89" y="307"/>
                  <a:pt x="89" y="188"/>
                </a:cubicBezTo>
                <a:cubicBezTo>
                  <a:pt x="89" y="69"/>
                  <a:pt x="135" y="39"/>
                  <a:pt x="147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5170488" y="1489075"/>
            <a:ext cx="2943225" cy="4611688"/>
          </a:xfrm>
          <a:custGeom>
            <a:avLst/>
            <a:gdLst>
              <a:gd name="T0" fmla="*/ 2147483647 w 1854"/>
              <a:gd name="T1" fmla="*/ 2147483647 h 2905"/>
              <a:gd name="T2" fmla="*/ 2147483647 w 1854"/>
              <a:gd name="T3" fmla="*/ 2147483647 h 2905"/>
              <a:gd name="T4" fmla="*/ 2147483647 w 1854"/>
              <a:gd name="T5" fmla="*/ 2147483647 h 2905"/>
              <a:gd name="T6" fmla="*/ 2147483647 w 1854"/>
              <a:gd name="T7" fmla="*/ 2147483647 h 2905"/>
              <a:gd name="T8" fmla="*/ 2147483647 w 1854"/>
              <a:gd name="T9" fmla="*/ 2147483647 h 2905"/>
              <a:gd name="T10" fmla="*/ 2147483647 w 1854"/>
              <a:gd name="T11" fmla="*/ 2147483647 h 2905"/>
              <a:gd name="T12" fmla="*/ 2147483647 w 1854"/>
              <a:gd name="T13" fmla="*/ 2147483647 h 2905"/>
              <a:gd name="T14" fmla="*/ 2147483647 w 1854"/>
              <a:gd name="T15" fmla="*/ 2147483647 h 2905"/>
              <a:gd name="T16" fmla="*/ 2147483647 w 1854"/>
              <a:gd name="T17" fmla="*/ 2147483647 h 2905"/>
              <a:gd name="T18" fmla="*/ 0 w 1854"/>
              <a:gd name="T19" fmla="*/ 2147483647 h 29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54"/>
              <a:gd name="T31" fmla="*/ 0 h 2905"/>
              <a:gd name="T32" fmla="*/ 1854 w 1854"/>
              <a:gd name="T33" fmla="*/ 2905 h 29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54" h="2905">
                <a:moveTo>
                  <a:pt x="566" y="2816"/>
                </a:moveTo>
                <a:cubicBezTo>
                  <a:pt x="749" y="2718"/>
                  <a:pt x="1476" y="2614"/>
                  <a:pt x="1665" y="2230"/>
                </a:cubicBezTo>
                <a:cubicBezTo>
                  <a:pt x="1854" y="1846"/>
                  <a:pt x="1841" y="873"/>
                  <a:pt x="1702" y="512"/>
                </a:cubicBezTo>
                <a:cubicBezTo>
                  <a:pt x="1563" y="151"/>
                  <a:pt x="1015" y="124"/>
                  <a:pt x="833" y="62"/>
                </a:cubicBezTo>
                <a:cubicBezTo>
                  <a:pt x="651" y="0"/>
                  <a:pt x="583" y="19"/>
                  <a:pt x="607" y="141"/>
                </a:cubicBezTo>
                <a:cubicBezTo>
                  <a:pt x="631" y="263"/>
                  <a:pt x="897" y="490"/>
                  <a:pt x="979" y="795"/>
                </a:cubicBezTo>
                <a:cubicBezTo>
                  <a:pt x="1061" y="1100"/>
                  <a:pt x="1107" y="1695"/>
                  <a:pt x="1100" y="1968"/>
                </a:cubicBezTo>
                <a:cubicBezTo>
                  <a:pt x="1093" y="2241"/>
                  <a:pt x="1004" y="2321"/>
                  <a:pt x="937" y="2434"/>
                </a:cubicBezTo>
                <a:cubicBezTo>
                  <a:pt x="870" y="2547"/>
                  <a:pt x="852" y="2566"/>
                  <a:pt x="696" y="2644"/>
                </a:cubicBezTo>
                <a:cubicBezTo>
                  <a:pt x="540" y="2722"/>
                  <a:pt x="145" y="2851"/>
                  <a:pt x="0" y="2905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072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4554538" y="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8" name="Line 22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0" name="Text Box 24"/>
          <p:cNvSpPr txBox="1">
            <a:spLocks noChangeArrowheads="1"/>
          </p:cNvSpPr>
          <p:nvPr/>
        </p:nvSpPr>
        <p:spPr bwMode="auto">
          <a:xfrm>
            <a:off x="2768600" y="2311400"/>
            <a:ext cx="757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000" b="1">
                <a:latin typeface="Times New Roman" panose="02020603050405020304" pitchFamily="18" charset="0"/>
              </a:rPr>
              <a:t>&lt; 0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2" name="Text Box 26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collapses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3074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174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4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3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4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8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3495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277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8" name="Line 25"/>
          <p:cNvSpPr>
            <a:spLocks noChangeShapeType="1"/>
          </p:cNvSpPr>
          <p:nvPr/>
        </p:nvSpPr>
        <p:spPr bwMode="auto">
          <a:xfrm flipH="1" flipV="1">
            <a:off x="2160588" y="6492875"/>
            <a:ext cx="449262" cy="1905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2794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2688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379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Freeform 25"/>
          <p:cNvSpPr>
            <a:spLocks/>
          </p:cNvSpPr>
          <p:nvPr/>
        </p:nvSpPr>
        <p:spPr bwMode="auto">
          <a:xfrm>
            <a:off x="1579563" y="6272213"/>
            <a:ext cx="1031875" cy="4111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3817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3818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381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649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3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6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7" name="Freeform 25"/>
          <p:cNvSpPr>
            <a:spLocks/>
          </p:cNvSpPr>
          <p:nvPr/>
        </p:nvSpPr>
        <p:spPr bwMode="auto">
          <a:xfrm>
            <a:off x="855663" y="5997575"/>
            <a:ext cx="1755775" cy="68580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1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2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341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584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0" name="Freeform 25"/>
          <p:cNvSpPr>
            <a:spLocks/>
          </p:cNvSpPr>
          <p:nvPr/>
        </p:nvSpPr>
        <p:spPr bwMode="auto">
          <a:xfrm>
            <a:off x="539750" y="5872163"/>
            <a:ext cx="2071688" cy="8112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586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449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686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3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4" name="Freeform 25"/>
          <p:cNvSpPr>
            <a:spLocks/>
          </p:cNvSpPr>
          <p:nvPr/>
        </p:nvSpPr>
        <p:spPr bwMode="auto">
          <a:xfrm>
            <a:off x="392113" y="5813425"/>
            <a:ext cx="2219325" cy="86995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5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6886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8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8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9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6891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115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789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8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3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6" name="Freeform 23"/>
          <p:cNvSpPr>
            <a:spLocks/>
          </p:cNvSpPr>
          <p:nvPr/>
        </p:nvSpPr>
        <p:spPr bwMode="auto">
          <a:xfrm>
            <a:off x="392113" y="5813425"/>
            <a:ext cx="2219325" cy="86995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7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7908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9" name="Line 26"/>
          <p:cNvSpPr>
            <a:spLocks noChangeShapeType="1"/>
          </p:cNvSpPr>
          <p:nvPr/>
        </p:nvSpPr>
        <p:spPr bwMode="auto">
          <a:xfrm flipH="1">
            <a:off x="0" y="5818188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10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37911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2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791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3171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891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892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1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71" name="AutoShape 47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cs-CZ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1548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49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2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237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240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1524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1525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1526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1546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47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528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9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1531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1506" name="Object 29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0"/>
          <p:cNvGraphicFramePr>
            <a:graphicFrameLocks noChangeAspect="1"/>
          </p:cNvGraphicFramePr>
          <p:nvPr/>
        </p:nvGraphicFramePr>
        <p:xfrm>
          <a:off x="179388" y="115888"/>
          <a:ext cx="9398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888"/>
                        <a:ext cx="9398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55" name="AutoShape 31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08257" name="AutoShape 33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867400" y="476250"/>
            <a:ext cx="1728788" cy="647700"/>
            <a:chOff x="3696" y="300"/>
            <a:chExt cx="1089" cy="408"/>
          </a:xfrm>
        </p:grpSpPr>
        <p:sp>
          <p:nvSpPr>
            <p:cNvPr id="21544" name="AutoShape 32"/>
            <p:cNvSpPr>
              <a:spLocks noChangeArrowheads="1"/>
            </p:cNvSpPr>
            <p:nvPr/>
          </p:nvSpPr>
          <p:spPr bwMode="auto">
            <a:xfrm rot="10800000">
              <a:off x="3696" y="391"/>
              <a:ext cx="181" cy="317"/>
            </a:xfrm>
            <a:prstGeom prst="upArrow">
              <a:avLst>
                <a:gd name="adj1" fmla="val 50000"/>
                <a:gd name="adj2" fmla="val 4378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GB"/>
            </a:p>
          </p:txBody>
        </p:sp>
        <p:sp>
          <p:nvSpPr>
            <p:cNvPr id="21545" name="Rectangle 34"/>
            <p:cNvSpPr>
              <a:spLocks noChangeArrowheads="1"/>
            </p:cNvSpPr>
            <p:nvPr/>
          </p:nvSpPr>
          <p:spPr bwMode="auto">
            <a:xfrm>
              <a:off x="3742" y="300"/>
              <a:ext cx="1043" cy="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35" name="Text Box 35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308261" name="AutoShape 37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1537" name="Text Box 38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1538" name="Text Box 39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308266" name="Text Box 42"/>
          <p:cNvSpPr txBox="1">
            <a:spLocks noChangeArrowheads="1"/>
          </p:cNvSpPr>
          <p:nvPr/>
        </p:nvSpPr>
        <p:spPr bwMode="auto">
          <a:xfrm>
            <a:off x="277813" y="5132388"/>
            <a:ext cx="472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 system acid-base disturbances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308267" name="Text Box 43"/>
          <p:cNvSpPr txBox="1">
            <a:spLocks noChangeArrowheads="1"/>
          </p:cNvSpPr>
          <p:nvPr/>
        </p:nvSpPr>
        <p:spPr bwMode="auto">
          <a:xfrm>
            <a:off x="250825" y="5564188"/>
            <a:ext cx="407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Balance acid-base disturbances:</a:t>
            </a:r>
            <a:endParaRPr lang="en-US"/>
          </a:p>
        </p:txBody>
      </p:sp>
      <p:sp>
        <p:nvSpPr>
          <p:cNvPr id="308268" name="Text Box 44"/>
          <p:cNvSpPr txBox="1">
            <a:spLocks noChangeArrowheads="1"/>
          </p:cNvSpPr>
          <p:nvPr/>
        </p:nvSpPr>
        <p:spPr bwMode="auto">
          <a:xfrm>
            <a:off x="179388" y="6356350"/>
            <a:ext cx="478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	</a:t>
            </a:r>
            <a:r>
              <a:rPr lang="cs-CZ">
                <a:solidFill>
                  <a:schemeClr val="accent2"/>
                </a:solidFill>
              </a:rPr>
              <a:t>- respiration acidosis/alkalosis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8269" name="Text Box 45"/>
          <p:cNvSpPr txBox="1">
            <a:spLocks noChangeArrowheads="1"/>
          </p:cNvSpPr>
          <p:nvPr/>
        </p:nvSpPr>
        <p:spPr bwMode="auto">
          <a:xfrm>
            <a:off x="177800" y="5924550"/>
            <a:ext cx="468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	</a:t>
            </a:r>
            <a:r>
              <a:rPr lang="cs-CZ">
                <a:solidFill>
                  <a:srgbClr val="FF3300"/>
                </a:solidFill>
              </a:rPr>
              <a:t>- metabolic acidosis/alkalosis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1543" name="Text Box 50"/>
          <p:cNvSpPr txBox="1">
            <a:spLocks noChangeArrowheads="1"/>
          </p:cNvSpPr>
          <p:nvPr/>
        </p:nvSpPr>
        <p:spPr bwMode="auto">
          <a:xfrm>
            <a:off x="1979613" y="115888"/>
            <a:ext cx="330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Acid-base disturbances: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8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8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8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8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8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082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82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082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08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71" grpId="0" animBg="1"/>
      <p:bldP spid="308229" grpId="0" animBg="1"/>
      <p:bldP spid="308237" grpId="0" animBg="1"/>
      <p:bldP spid="308238" grpId="0" animBg="1"/>
      <p:bldP spid="308239" grpId="0" animBg="1"/>
      <p:bldP spid="308240" grpId="0" animBg="1"/>
      <p:bldP spid="308255" grpId="0" animBg="1"/>
      <p:bldP spid="308257" grpId="0" animBg="1"/>
      <p:bldP spid="308261" grpId="0" animBg="1"/>
      <p:bldP spid="308266" grpId="0"/>
      <p:bldP spid="30826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994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5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5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6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6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4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096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0" name="Line 25"/>
          <p:cNvSpPr>
            <a:spLocks noChangeShapeType="1"/>
          </p:cNvSpPr>
          <p:nvPr/>
        </p:nvSpPr>
        <p:spPr bwMode="auto">
          <a:xfrm flipH="1" flipV="1">
            <a:off x="2111375" y="6165850"/>
            <a:ext cx="498475" cy="5175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7646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98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3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4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5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2007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08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09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201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11" name="Freeform 25"/>
          <p:cNvSpPr>
            <a:spLocks/>
          </p:cNvSpPr>
          <p:nvPr/>
        </p:nvSpPr>
        <p:spPr bwMode="auto">
          <a:xfrm>
            <a:off x="1849438" y="5900738"/>
            <a:ext cx="762000" cy="782637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776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301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8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3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3034" name="Freeform 25"/>
          <p:cNvSpPr>
            <a:spLocks/>
          </p:cNvSpPr>
          <p:nvPr/>
        </p:nvSpPr>
        <p:spPr bwMode="auto">
          <a:xfrm>
            <a:off x="1258888" y="5302250"/>
            <a:ext cx="1352550" cy="1381125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04274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403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1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2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405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8" name="Freeform 25"/>
          <p:cNvSpPr>
            <a:spLocks/>
          </p:cNvSpPr>
          <p:nvPr/>
        </p:nvSpPr>
        <p:spPr bwMode="auto">
          <a:xfrm>
            <a:off x="827088" y="4868863"/>
            <a:ext cx="1784350" cy="18145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943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506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7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5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6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5077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7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8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8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5082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83" name="Freeform 25"/>
          <p:cNvSpPr>
            <a:spLocks/>
          </p:cNvSpPr>
          <p:nvPr/>
        </p:nvSpPr>
        <p:spPr bwMode="auto">
          <a:xfrm>
            <a:off x="392113" y="4437063"/>
            <a:ext cx="2219325" cy="22463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293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608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6089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0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2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3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4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5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6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8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100" name="Line 26"/>
          <p:cNvSpPr>
            <a:spLocks noChangeShapeType="1"/>
          </p:cNvSpPr>
          <p:nvPr/>
        </p:nvSpPr>
        <p:spPr bwMode="auto">
          <a:xfrm flipH="1">
            <a:off x="0" y="4467225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4610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4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610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7" name="Freeform 25"/>
          <p:cNvSpPr>
            <a:spLocks/>
          </p:cNvSpPr>
          <p:nvPr/>
        </p:nvSpPr>
        <p:spPr bwMode="auto">
          <a:xfrm>
            <a:off x="392113" y="4437063"/>
            <a:ext cx="2219325" cy="22463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12869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710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711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3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7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1426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813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7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4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4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5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5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8152" name="TextovéPole 3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5" name="Šipka doprava 4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158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164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65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8435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5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915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916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7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71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9176" name="TextovéPole 3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5" name="Šipka doprava 4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82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88" name="TextovéPole 42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49189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0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91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71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2567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68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2565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66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551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2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2554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2530" name="Object 29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0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AutoShape 31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2556" name="AutoShape 32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2557" name="AutoShape 33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2558" name="Rectangle 34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9" name="Text Box 35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22560" name="AutoShape 36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2561" name="AutoShape 37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18825" name="Text Box 41"/>
          <p:cNvSpPr txBox="1">
            <a:spLocks noChangeArrowheads="1"/>
          </p:cNvSpPr>
          <p:nvPr/>
        </p:nvSpPr>
        <p:spPr bwMode="auto">
          <a:xfrm>
            <a:off x="107950" y="5157788"/>
            <a:ext cx="4929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Buffers system acid-base disturbances:</a:t>
            </a:r>
          </a:p>
          <a:p>
            <a:pPr lvl="1"/>
            <a:r>
              <a:rPr lang="cs-CZ"/>
              <a:t>Dilutional acidemia</a:t>
            </a:r>
          </a:p>
          <a:p>
            <a:pPr lvl="1"/>
            <a:r>
              <a:rPr lang="cs-CZ"/>
              <a:t>Contractional alkalemia</a:t>
            </a:r>
          </a:p>
          <a:p>
            <a:pPr lvl="1"/>
            <a:r>
              <a:rPr lang="cs-CZ"/>
              <a:t>Hypoproteinemic alkalemia</a:t>
            </a:r>
          </a:p>
        </p:txBody>
      </p:sp>
      <p:sp>
        <p:nvSpPr>
          <p:cNvPr id="22563" name="Text Box 42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2564" name="Text Box 43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8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018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8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9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6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7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8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9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0200" name="TextovéPole 24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6" name="Šipka doprava 25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 doprava 26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 doprava 27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206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212" name="TextovéPole 36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0213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214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215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799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0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1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0" name="Line 25"/>
          <p:cNvSpPr>
            <a:spLocks noChangeShapeType="1"/>
          </p:cNvSpPr>
          <p:nvPr/>
        </p:nvSpPr>
        <p:spPr bwMode="auto">
          <a:xfrm flipH="1" flipV="1">
            <a:off x="2339975" y="6151563"/>
            <a:ext cx="730250" cy="5175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1226" name="TextovéPole 27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9" name="Šipka doprava 28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32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38" name="TextovéPole 39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1239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0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41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4084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222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2247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48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49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225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51" name="Freeform 25"/>
          <p:cNvSpPr>
            <a:spLocks/>
          </p:cNvSpPr>
          <p:nvPr/>
        </p:nvSpPr>
        <p:spPr bwMode="auto">
          <a:xfrm>
            <a:off x="2162175" y="6007100"/>
            <a:ext cx="908050" cy="661988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TextovéPole 28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1" name="Šipka doprava 30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258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264" name="TextovéPole 41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2265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66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67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5922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325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8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3274" name="Freeform 25"/>
          <p:cNvSpPr>
            <a:spLocks/>
          </p:cNvSpPr>
          <p:nvPr/>
        </p:nvSpPr>
        <p:spPr bwMode="auto">
          <a:xfrm>
            <a:off x="1435100" y="5516563"/>
            <a:ext cx="1639888" cy="11668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5" name="TextovéPole 26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9" name="Šipka doprava 28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81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87" name="TextovéPole 39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3288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89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90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65147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427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1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2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429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8" name="Freeform 25"/>
          <p:cNvSpPr>
            <a:spLocks/>
          </p:cNvSpPr>
          <p:nvPr/>
        </p:nvSpPr>
        <p:spPr bwMode="auto">
          <a:xfrm>
            <a:off x="900113" y="5097463"/>
            <a:ext cx="2159000" cy="15859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9" name="TextovéPole 27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0" name="Šipka doprava 29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305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311" name="TextovéPole 40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4312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313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314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900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530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530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0" y="4122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1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5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6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5317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1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2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2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5322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3" name="Freeform 25"/>
          <p:cNvSpPr>
            <a:spLocks/>
          </p:cNvSpPr>
          <p:nvPr/>
        </p:nvSpPr>
        <p:spPr bwMode="auto">
          <a:xfrm>
            <a:off x="381000" y="4786313"/>
            <a:ext cx="2695575" cy="18970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4" name="TextovéPole 28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1" name="Šipka doprava 30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30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36" name="TextovéPole 41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5337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8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39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1741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632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6329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1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3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5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6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7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8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6339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40" name="Line 26"/>
          <p:cNvSpPr>
            <a:spLocks noChangeShapeType="1"/>
          </p:cNvSpPr>
          <p:nvPr/>
        </p:nvSpPr>
        <p:spPr bwMode="auto">
          <a:xfrm flipH="1">
            <a:off x="0" y="4797425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41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5634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4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634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47" name="TextovéPole 30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2" name="Šipka doprava 31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353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359" name="TextovéPole 42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6360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61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62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63" name="Freeform 25"/>
          <p:cNvSpPr>
            <a:spLocks/>
          </p:cNvSpPr>
          <p:nvPr/>
        </p:nvSpPr>
        <p:spPr bwMode="auto">
          <a:xfrm>
            <a:off x="381000" y="4786313"/>
            <a:ext cx="2695575" cy="18970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0185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Heart + Vessels</a:t>
            </a:r>
          </a:p>
        </p:txBody>
      </p:sp>
      <p:pic>
        <p:nvPicPr>
          <p:cNvPr id="57347" name="Picture 3" descr="circulation%20n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532312" cy="4826000"/>
          </a:xfrm>
          <a:noFill/>
        </p:spPr>
      </p:pic>
      <p:pic>
        <p:nvPicPr>
          <p:cNvPr id="57348" name="Picture 4" descr="RWJU_hospital_hi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357563"/>
            <a:ext cx="4103687" cy="2735262"/>
          </a:xfrm>
          <a:noFill/>
        </p:spPr>
      </p:pic>
      <p:sp>
        <p:nvSpPr>
          <p:cNvPr id="57349" name="TextovéPole 4"/>
          <p:cNvSpPr txBox="1">
            <a:spLocks noChangeArrowheads="1"/>
          </p:cNvSpPr>
          <p:nvPr/>
        </p:nvSpPr>
        <p:spPr bwMode="auto">
          <a:xfrm>
            <a:off x="1403350" y="1196975"/>
            <a:ext cx="626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5"/>
              </a:rPr>
              <a:t>http://patf-biokyb.lf1.cuni.cz/~tribula/cirkulaceen/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20941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93190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6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50975" y="2755900"/>
            <a:ext cx="4783138" cy="3540125"/>
            <a:chOff x="914" y="1736"/>
            <a:chExt cx="3013" cy="2230"/>
          </a:xfrm>
        </p:grpSpPr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2399" y="2420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5940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3992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6"/>
          <p:cNvCxnSpPr/>
          <p:nvPr/>
        </p:nvCxnSpPr>
        <p:spPr>
          <a:xfrm flipH="1">
            <a:off x="6383606" y="3519488"/>
            <a:ext cx="554297" cy="917575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9631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0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50975" y="2755900"/>
            <a:ext cx="4783138" cy="3540125"/>
            <a:chOff x="914" y="1736"/>
            <a:chExt cx="3013" cy="2230"/>
          </a:xfrm>
        </p:grpSpPr>
        <p:sp>
          <p:nvSpPr>
            <p:cNvPr id="60431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2" name="Line 13"/>
            <p:cNvSpPr>
              <a:spLocks noChangeShapeType="1"/>
            </p:cNvSpPr>
            <p:nvPr/>
          </p:nvSpPr>
          <p:spPr bwMode="auto">
            <a:xfrm flipV="1">
              <a:off x="2399" y="2420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042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042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60428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5364163" y="3214688"/>
            <a:ext cx="86360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30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4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5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auto">
          <a:xfrm flipH="1" flipV="1">
            <a:off x="1547813" y="2781300"/>
            <a:ext cx="49212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448" name="Line 12"/>
          <p:cNvSpPr>
            <a:spLocks noChangeShapeType="1"/>
          </p:cNvSpPr>
          <p:nvPr/>
        </p:nvSpPr>
        <p:spPr bwMode="auto">
          <a:xfrm flipV="1">
            <a:off x="3808413" y="3841750"/>
            <a:ext cx="88582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9" name="Text Box 13"/>
          <p:cNvSpPr txBox="1">
            <a:spLocks noChangeArrowheads="1"/>
          </p:cNvSpPr>
          <p:nvPr/>
        </p:nvSpPr>
        <p:spPr bwMode="auto">
          <a:xfrm>
            <a:off x="4719638" y="292100"/>
            <a:ext cx="293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Increase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(increase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  <p:grpSp>
        <p:nvGrpSpPr>
          <p:cNvPr id="61450" name="Group 14"/>
          <p:cNvGrpSpPr>
            <a:grpSpLocks/>
          </p:cNvGrpSpPr>
          <p:nvPr/>
        </p:nvGrpSpPr>
        <p:grpSpPr bwMode="auto">
          <a:xfrm>
            <a:off x="1425575" y="1147763"/>
            <a:ext cx="5554663" cy="5195887"/>
            <a:chOff x="898" y="723"/>
            <a:chExt cx="3499" cy="3273"/>
          </a:xfrm>
        </p:grpSpPr>
        <p:sp>
          <p:nvSpPr>
            <p:cNvPr id="61459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60" name="Line 16"/>
            <p:cNvSpPr>
              <a:spLocks noChangeShapeType="1"/>
            </p:cNvSpPr>
            <p:nvPr/>
          </p:nvSpPr>
          <p:spPr bwMode="auto">
            <a:xfrm flipV="1">
              <a:off x="3172" y="723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145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61454" name="Group 11"/>
          <p:cNvGrpSpPr>
            <a:grpSpLocks/>
          </p:cNvGrpSpPr>
          <p:nvPr/>
        </p:nvGrpSpPr>
        <p:grpSpPr bwMode="auto">
          <a:xfrm>
            <a:off x="1476375" y="2852738"/>
            <a:ext cx="4783138" cy="3433762"/>
            <a:chOff x="914" y="1736"/>
            <a:chExt cx="3013" cy="2230"/>
          </a:xfrm>
        </p:grpSpPr>
        <p:sp>
          <p:nvSpPr>
            <p:cNvPr id="61457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58" name="Line 13"/>
            <p:cNvSpPr>
              <a:spLocks noChangeShapeType="1"/>
            </p:cNvSpPr>
            <p:nvPr/>
          </p:nvSpPr>
          <p:spPr bwMode="auto">
            <a:xfrm flipH="1">
              <a:off x="3319" y="1918"/>
              <a:ext cx="54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5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56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856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8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 flipH="1" flipV="1">
            <a:off x="1547813" y="2781300"/>
            <a:ext cx="49212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2472" name="Line 12"/>
          <p:cNvSpPr>
            <a:spLocks noChangeShapeType="1"/>
          </p:cNvSpPr>
          <p:nvPr/>
        </p:nvSpPr>
        <p:spPr bwMode="auto">
          <a:xfrm flipV="1">
            <a:off x="3808413" y="3841750"/>
            <a:ext cx="88582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3" name="Text Box 13"/>
          <p:cNvSpPr txBox="1">
            <a:spLocks noChangeArrowheads="1"/>
          </p:cNvSpPr>
          <p:nvPr/>
        </p:nvSpPr>
        <p:spPr bwMode="auto">
          <a:xfrm>
            <a:off x="4719638" y="292100"/>
            <a:ext cx="293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Increase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(increase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  <p:grpSp>
        <p:nvGrpSpPr>
          <p:cNvPr id="62474" name="Group 14"/>
          <p:cNvGrpSpPr>
            <a:grpSpLocks/>
          </p:cNvGrpSpPr>
          <p:nvPr/>
        </p:nvGrpSpPr>
        <p:grpSpPr bwMode="auto">
          <a:xfrm>
            <a:off x="1425575" y="1147763"/>
            <a:ext cx="5554663" cy="5195887"/>
            <a:chOff x="898" y="723"/>
            <a:chExt cx="3499" cy="3273"/>
          </a:xfrm>
        </p:grpSpPr>
        <p:sp>
          <p:nvSpPr>
            <p:cNvPr id="62487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8" name="Line 16"/>
            <p:cNvSpPr>
              <a:spLocks noChangeShapeType="1"/>
            </p:cNvSpPr>
            <p:nvPr/>
          </p:nvSpPr>
          <p:spPr bwMode="auto">
            <a:xfrm flipV="1">
              <a:off x="3172" y="723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247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62478" name="Group 11"/>
          <p:cNvGrpSpPr>
            <a:grpSpLocks/>
          </p:cNvGrpSpPr>
          <p:nvPr/>
        </p:nvGrpSpPr>
        <p:grpSpPr bwMode="auto">
          <a:xfrm>
            <a:off x="1476375" y="2852738"/>
            <a:ext cx="4783138" cy="3433762"/>
            <a:chOff x="914" y="1736"/>
            <a:chExt cx="3013" cy="2230"/>
          </a:xfrm>
        </p:grpSpPr>
        <p:sp>
          <p:nvSpPr>
            <p:cNvPr id="62485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6" name="Line 13"/>
            <p:cNvSpPr>
              <a:spLocks noChangeShapeType="1"/>
            </p:cNvSpPr>
            <p:nvPr/>
          </p:nvSpPr>
          <p:spPr bwMode="auto">
            <a:xfrm flipH="1">
              <a:off x="3319" y="1918"/>
              <a:ext cx="54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79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80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481" name="Group 14"/>
          <p:cNvGrpSpPr>
            <a:grpSpLocks/>
          </p:cNvGrpSpPr>
          <p:nvPr/>
        </p:nvGrpSpPr>
        <p:grpSpPr bwMode="auto">
          <a:xfrm>
            <a:off x="1476375" y="3244850"/>
            <a:ext cx="3887788" cy="3136900"/>
            <a:chOff x="898" y="1026"/>
            <a:chExt cx="3499" cy="2970"/>
          </a:xfrm>
        </p:grpSpPr>
        <p:sp>
          <p:nvSpPr>
            <p:cNvPr id="62483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4" name="Line 16"/>
            <p:cNvSpPr>
              <a:spLocks noChangeShapeType="1"/>
            </p:cNvSpPr>
            <p:nvPr/>
          </p:nvSpPr>
          <p:spPr bwMode="auto">
            <a:xfrm flipH="1">
              <a:off x="2064" y="1200"/>
              <a:ext cx="389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82" name="Text Box 13"/>
          <p:cNvSpPr txBox="1">
            <a:spLocks noChangeArrowheads="1"/>
          </p:cNvSpPr>
          <p:nvPr/>
        </p:nvSpPr>
        <p:spPr bwMode="auto">
          <a:xfrm>
            <a:off x="1376363" y="4076700"/>
            <a:ext cx="297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Decrease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(decrease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865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4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3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6" name="Line 10"/>
          <p:cNvSpPr>
            <a:spLocks noChangeShapeType="1"/>
          </p:cNvSpPr>
          <p:nvPr/>
        </p:nvSpPr>
        <p:spPr bwMode="auto">
          <a:xfrm flipH="1">
            <a:off x="1458913" y="2770188"/>
            <a:ext cx="2559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350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5397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3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6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7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>
            <a:off x="1493838" y="311150"/>
            <a:ext cx="6335712" cy="5975350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3652838" y="2543175"/>
            <a:ext cx="0" cy="381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7" name="Oval 15"/>
          <p:cNvSpPr>
            <a:spLocks noChangeArrowheads="1"/>
          </p:cNvSpPr>
          <p:nvPr/>
        </p:nvSpPr>
        <p:spPr bwMode="auto">
          <a:xfrm>
            <a:off x="3581400" y="2398713"/>
            <a:ext cx="179388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 flipV="1">
            <a:off x="1476375" y="2492375"/>
            <a:ext cx="2105025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9" name="AutoShape 17"/>
          <p:cNvSpPr>
            <a:spLocks noChangeArrowheads="1"/>
          </p:cNvSpPr>
          <p:nvPr/>
        </p:nvSpPr>
        <p:spPr bwMode="auto">
          <a:xfrm rot="2647115">
            <a:off x="4879975" y="1381125"/>
            <a:ext cx="652463" cy="244475"/>
          </a:xfrm>
          <a:prstGeom prst="leftArrow">
            <a:avLst>
              <a:gd name="adj1" fmla="val 50000"/>
              <a:gd name="adj2" fmla="val 6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5490" name="AutoShape 18"/>
          <p:cNvSpPr>
            <a:spLocks noChangeArrowheads="1"/>
          </p:cNvSpPr>
          <p:nvPr/>
        </p:nvSpPr>
        <p:spPr bwMode="auto">
          <a:xfrm>
            <a:off x="3635375" y="5876925"/>
            <a:ext cx="431800" cy="244475"/>
          </a:xfrm>
          <a:prstGeom prst="leftArrow">
            <a:avLst>
              <a:gd name="adj1" fmla="val 50000"/>
              <a:gd name="adj2" fmla="val 44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452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453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0709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  <p:bldP spid="105486" grpId="0" animBg="1"/>
      <p:bldP spid="105487" grpId="0" animBg="1"/>
      <p:bldP spid="105488" grpId="0" animBg="1"/>
      <p:bldP spid="105489" grpId="0" animBg="1"/>
      <p:bldP spid="105490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0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1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2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3" name="Freeform 13"/>
          <p:cNvSpPr>
            <a:spLocks/>
          </p:cNvSpPr>
          <p:nvPr/>
        </p:nvSpPr>
        <p:spPr bwMode="auto">
          <a:xfrm>
            <a:off x="1493838" y="1989138"/>
            <a:ext cx="6335712" cy="4297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652838" y="2543175"/>
            <a:ext cx="0" cy="381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4356100" y="2924175"/>
            <a:ext cx="179388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 flipV="1">
            <a:off x="1476375" y="2997200"/>
            <a:ext cx="2752725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 rot="-7341966">
            <a:off x="5231607" y="1977231"/>
            <a:ext cx="652462" cy="244475"/>
          </a:xfrm>
          <a:prstGeom prst="leftArrow">
            <a:avLst>
              <a:gd name="adj1" fmla="val 50000"/>
              <a:gd name="adj2" fmla="val 6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7538" name="AutoShape 18"/>
          <p:cNvSpPr>
            <a:spLocks noChangeArrowheads="1"/>
          </p:cNvSpPr>
          <p:nvPr/>
        </p:nvSpPr>
        <p:spPr bwMode="auto">
          <a:xfrm flipH="1">
            <a:off x="3708400" y="5589588"/>
            <a:ext cx="360363" cy="244475"/>
          </a:xfrm>
          <a:prstGeom prst="leftArrow">
            <a:avLst>
              <a:gd name="adj1" fmla="val 50000"/>
              <a:gd name="adj2" fmla="val 3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5551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2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3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5554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953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4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5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6567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8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-5613270">
            <a:off x="2428082" y="2910681"/>
            <a:ext cx="506412" cy="244475"/>
          </a:xfrm>
          <a:prstGeom prst="leftArrow">
            <a:avLst>
              <a:gd name="adj1" fmla="val 50000"/>
              <a:gd name="adj2" fmla="val 51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9586" name="AutoShape 18"/>
          <p:cNvSpPr>
            <a:spLocks noChangeArrowheads="1"/>
          </p:cNvSpPr>
          <p:nvPr/>
        </p:nvSpPr>
        <p:spPr bwMode="auto">
          <a:xfrm>
            <a:off x="3563938" y="5876925"/>
            <a:ext cx="503237" cy="244475"/>
          </a:xfrm>
          <a:prstGeom prst="leftArrow">
            <a:avLst>
              <a:gd name="adj1" fmla="val 50000"/>
              <a:gd name="adj2" fmla="val 514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9587" name="Freeform 19"/>
          <p:cNvSpPr>
            <a:spLocks/>
          </p:cNvSpPr>
          <p:nvPr/>
        </p:nvSpPr>
        <p:spPr bwMode="auto">
          <a:xfrm>
            <a:off x="1425575" y="2835275"/>
            <a:ext cx="4835525" cy="3529013"/>
          </a:xfrm>
          <a:custGeom>
            <a:avLst/>
            <a:gdLst>
              <a:gd name="T0" fmla="*/ 2147483647 w 3046"/>
              <a:gd name="T1" fmla="*/ 2147483647 h 2223"/>
              <a:gd name="T2" fmla="*/ 2147483647 w 3046"/>
              <a:gd name="T3" fmla="*/ 2147483647 h 2223"/>
              <a:gd name="T4" fmla="*/ 2147483647 w 3046"/>
              <a:gd name="T5" fmla="*/ 2147483647 h 2223"/>
              <a:gd name="T6" fmla="*/ 2147483647 w 3046"/>
              <a:gd name="T7" fmla="*/ 2147483647 h 2223"/>
              <a:gd name="T8" fmla="*/ 0 w 3046"/>
              <a:gd name="T9" fmla="*/ 0 h 2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6"/>
              <a:gd name="T16" fmla="*/ 0 h 2223"/>
              <a:gd name="T17" fmla="*/ 3046 w 3046"/>
              <a:gd name="T18" fmla="*/ 2223 h 2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6" h="2223">
                <a:moveTo>
                  <a:pt x="3046" y="2223"/>
                </a:moveTo>
                <a:cubicBezTo>
                  <a:pt x="2891" y="1993"/>
                  <a:pt x="2405" y="1166"/>
                  <a:pt x="2116" y="840"/>
                </a:cubicBezTo>
                <a:cubicBezTo>
                  <a:pt x="1827" y="514"/>
                  <a:pt x="1570" y="396"/>
                  <a:pt x="1312" y="267"/>
                </a:cubicBezTo>
                <a:cubicBezTo>
                  <a:pt x="1054" y="138"/>
                  <a:pt x="790" y="111"/>
                  <a:pt x="571" y="67"/>
                </a:cubicBezTo>
                <a:cubicBezTo>
                  <a:pt x="352" y="23"/>
                  <a:pt x="119" y="14"/>
                  <a:pt x="0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3563938" y="3284538"/>
            <a:ext cx="1587" cy="30686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H="1" flipV="1">
            <a:off x="1476375" y="3273425"/>
            <a:ext cx="2016125" cy="111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3455988" y="3141663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6575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6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7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6578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6294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83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8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9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0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1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7592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 rot="5400000">
            <a:off x="2209801" y="2479675"/>
            <a:ext cx="361950" cy="244475"/>
          </a:xfrm>
          <a:prstGeom prst="leftArrow">
            <a:avLst>
              <a:gd name="adj1" fmla="val 50000"/>
              <a:gd name="adj2" fmla="val 370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 flipH="1">
            <a:off x="4067175" y="5876925"/>
            <a:ext cx="360363" cy="244475"/>
          </a:xfrm>
          <a:prstGeom prst="leftArrow">
            <a:avLst>
              <a:gd name="adj1" fmla="val 50000"/>
              <a:gd name="adj2" fmla="val 3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1455738" y="981075"/>
            <a:ext cx="4813300" cy="5383213"/>
          </a:xfrm>
          <a:custGeom>
            <a:avLst/>
            <a:gdLst>
              <a:gd name="T0" fmla="*/ 2147483647 w 3032"/>
              <a:gd name="T1" fmla="*/ 2147483647 h 3391"/>
              <a:gd name="T2" fmla="*/ 2147483647 w 3032"/>
              <a:gd name="T3" fmla="*/ 2147483647 h 3391"/>
              <a:gd name="T4" fmla="*/ 2147483647 w 3032"/>
              <a:gd name="T5" fmla="*/ 2147483647 h 3391"/>
              <a:gd name="T6" fmla="*/ 2147483647 w 3032"/>
              <a:gd name="T7" fmla="*/ 2147483647 h 3391"/>
              <a:gd name="T8" fmla="*/ 0 w 3032"/>
              <a:gd name="T9" fmla="*/ 2147483647 h 3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2"/>
              <a:gd name="T16" fmla="*/ 0 h 3391"/>
              <a:gd name="T17" fmla="*/ 3032 w 3032"/>
              <a:gd name="T18" fmla="*/ 3391 h 3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2" h="3391">
                <a:moveTo>
                  <a:pt x="3032" y="3391"/>
                </a:moveTo>
                <a:cubicBezTo>
                  <a:pt x="2878" y="3035"/>
                  <a:pt x="2395" y="1757"/>
                  <a:pt x="2108" y="1253"/>
                </a:cubicBezTo>
                <a:cubicBezTo>
                  <a:pt x="1821" y="749"/>
                  <a:pt x="1566" y="566"/>
                  <a:pt x="1310" y="367"/>
                </a:cubicBezTo>
                <a:cubicBezTo>
                  <a:pt x="1054" y="167"/>
                  <a:pt x="792" y="116"/>
                  <a:pt x="574" y="58"/>
                </a:cubicBezTo>
                <a:cubicBezTo>
                  <a:pt x="356" y="0"/>
                  <a:pt x="120" y="28"/>
                  <a:pt x="0" y="2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4427538" y="2520950"/>
            <a:ext cx="1587" cy="37877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flipH="1" flipV="1">
            <a:off x="1476375" y="2420938"/>
            <a:ext cx="28797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4392613" y="2349500"/>
            <a:ext cx="179387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9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0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1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7602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15533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2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3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4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8616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 rot="5400000">
            <a:off x="1309688" y="2300287"/>
            <a:ext cx="577850" cy="244475"/>
          </a:xfrm>
          <a:prstGeom prst="leftArrow">
            <a:avLst>
              <a:gd name="adj1" fmla="val 50000"/>
              <a:gd name="adj2" fmla="val 59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 flipH="1">
            <a:off x="4067175" y="5876925"/>
            <a:ext cx="720725" cy="244475"/>
          </a:xfrm>
          <a:prstGeom prst="leftArrow">
            <a:avLst>
              <a:gd name="adj1" fmla="val 50000"/>
              <a:gd name="adj2" fmla="val 737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4787900" y="2276475"/>
            <a:ext cx="1588" cy="40322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 flipV="1">
            <a:off x="1476375" y="2133600"/>
            <a:ext cx="3167063" cy="111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4716463" y="2060575"/>
            <a:ext cx="179387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83" name="Freeform 19"/>
          <p:cNvSpPr>
            <a:spLocks/>
          </p:cNvSpPr>
          <p:nvPr/>
        </p:nvSpPr>
        <p:spPr bwMode="auto">
          <a:xfrm>
            <a:off x="1417638" y="1473200"/>
            <a:ext cx="6034087" cy="4800600"/>
          </a:xfrm>
          <a:custGeom>
            <a:avLst/>
            <a:gdLst>
              <a:gd name="T0" fmla="*/ 2147483647 w 3801"/>
              <a:gd name="T1" fmla="*/ 2147483647 h 3024"/>
              <a:gd name="T2" fmla="*/ 2147483647 w 3801"/>
              <a:gd name="T3" fmla="*/ 2147483647 h 3024"/>
              <a:gd name="T4" fmla="*/ 2147483647 w 3801"/>
              <a:gd name="T5" fmla="*/ 2147483647 h 3024"/>
              <a:gd name="T6" fmla="*/ 0 w 3801"/>
              <a:gd name="T7" fmla="*/ 2147483647 h 3024"/>
              <a:gd name="T8" fmla="*/ 0 60000 65536"/>
              <a:gd name="T9" fmla="*/ 0 60000 65536"/>
              <a:gd name="T10" fmla="*/ 0 60000 65536"/>
              <a:gd name="T11" fmla="*/ 0 60000 65536"/>
              <a:gd name="T12" fmla="*/ 0 w 3801"/>
              <a:gd name="T13" fmla="*/ 0 h 3024"/>
              <a:gd name="T14" fmla="*/ 3801 w 3801"/>
              <a:gd name="T15" fmla="*/ 3024 h 3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1" h="3024">
                <a:moveTo>
                  <a:pt x="3801" y="3024"/>
                </a:moveTo>
                <a:cubicBezTo>
                  <a:pt x="3598" y="2680"/>
                  <a:pt x="2945" y="1441"/>
                  <a:pt x="2582" y="963"/>
                </a:cubicBezTo>
                <a:cubicBezTo>
                  <a:pt x="2218" y="485"/>
                  <a:pt x="2049" y="316"/>
                  <a:pt x="1619" y="158"/>
                </a:cubicBezTo>
                <a:cubicBezTo>
                  <a:pt x="1189" y="0"/>
                  <a:pt x="337" y="43"/>
                  <a:pt x="0" y="13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23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4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5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8626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1846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 animBg="1"/>
      <p:bldP spid="113678" grpId="0" animBg="1"/>
      <p:bldP spid="113680" grpId="0" animBg="1"/>
      <p:bldP spid="113681" grpId="0" animBg="1"/>
      <p:bldP spid="113682" grpId="0" animBg="1"/>
      <p:bldP spid="11368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6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7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8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639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 rot="16200000" flipV="1">
            <a:off x="1424781" y="2947194"/>
            <a:ext cx="576263" cy="244475"/>
          </a:xfrm>
          <a:prstGeom prst="leftArrow">
            <a:avLst>
              <a:gd name="adj1" fmla="val 50000"/>
              <a:gd name="adj2" fmla="val 589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>
            <a:off x="3419475" y="5876925"/>
            <a:ext cx="647700" cy="244475"/>
          </a:xfrm>
          <a:prstGeom prst="leftArrow">
            <a:avLst>
              <a:gd name="adj1" fmla="val 50000"/>
              <a:gd name="adj2" fmla="val 66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3419475" y="3357563"/>
            <a:ext cx="1588" cy="29511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 flipV="1">
            <a:off x="1403350" y="3357563"/>
            <a:ext cx="2016125" cy="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3348038" y="328453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8" name="Freeform 18"/>
          <p:cNvSpPr>
            <a:spLocks/>
          </p:cNvSpPr>
          <p:nvPr/>
        </p:nvSpPr>
        <p:spPr bwMode="auto">
          <a:xfrm>
            <a:off x="1476375" y="3032125"/>
            <a:ext cx="3887788" cy="3349625"/>
          </a:xfrm>
          <a:custGeom>
            <a:avLst/>
            <a:gdLst>
              <a:gd name="T0" fmla="*/ 2147483647 w 3801"/>
              <a:gd name="T1" fmla="*/ 2147483647 h 3024"/>
              <a:gd name="T2" fmla="*/ 2147483647 w 3801"/>
              <a:gd name="T3" fmla="*/ 2147483647 h 3024"/>
              <a:gd name="T4" fmla="*/ 2147483647 w 3801"/>
              <a:gd name="T5" fmla="*/ 2147483647 h 3024"/>
              <a:gd name="T6" fmla="*/ 0 w 3801"/>
              <a:gd name="T7" fmla="*/ 2147483647 h 3024"/>
              <a:gd name="T8" fmla="*/ 0 60000 65536"/>
              <a:gd name="T9" fmla="*/ 0 60000 65536"/>
              <a:gd name="T10" fmla="*/ 0 60000 65536"/>
              <a:gd name="T11" fmla="*/ 0 60000 65536"/>
              <a:gd name="T12" fmla="*/ 0 w 3801"/>
              <a:gd name="T13" fmla="*/ 0 h 3024"/>
              <a:gd name="T14" fmla="*/ 3801 w 3801"/>
              <a:gd name="T15" fmla="*/ 3024 h 3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1" h="3024">
                <a:moveTo>
                  <a:pt x="3801" y="3024"/>
                </a:moveTo>
                <a:cubicBezTo>
                  <a:pt x="3598" y="2680"/>
                  <a:pt x="2945" y="1441"/>
                  <a:pt x="2582" y="963"/>
                </a:cubicBezTo>
                <a:cubicBezTo>
                  <a:pt x="2218" y="485"/>
                  <a:pt x="2049" y="316"/>
                  <a:pt x="1619" y="158"/>
                </a:cubicBezTo>
                <a:cubicBezTo>
                  <a:pt x="1189" y="0"/>
                  <a:pt x="337" y="43"/>
                  <a:pt x="0" y="13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4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965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38457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 animBg="1"/>
      <p:bldP spid="117774" grpId="0" animBg="1"/>
      <p:bldP spid="117775" grpId="0" animBg="1"/>
      <p:bldP spid="117776" grpId="0" animBg="1"/>
      <p:bldP spid="117777" grpId="0" animBg="1"/>
      <p:bldP spid="117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Obrázek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172" r="21531"/>
          <a:stretch/>
        </p:blipFill>
        <p:spPr bwMode="auto">
          <a:xfrm>
            <a:off x="3203849" y="-3438"/>
            <a:ext cx="6048672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3369528" y="5753419"/>
            <a:ext cx="233586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1200" b="1" dirty="0"/>
              <a:t>VCO2</a:t>
            </a:r>
            <a:r>
              <a:rPr lang="cs-CZ" sz="1200" dirty="0"/>
              <a:t> - CO</a:t>
            </a:r>
            <a:r>
              <a:rPr lang="cs-CZ" sz="1200" baseline="-25000" dirty="0"/>
              <a:t>2</a:t>
            </a:r>
            <a:r>
              <a:rPr lang="cs-CZ" sz="1200" dirty="0"/>
              <a:t> </a:t>
            </a:r>
            <a:r>
              <a:rPr lang="cs-CZ" sz="1200" dirty="0" err="1"/>
              <a:t>metabolic</a:t>
            </a:r>
            <a:r>
              <a:rPr lang="cs-CZ" sz="1200" dirty="0"/>
              <a:t> </a:t>
            </a:r>
            <a:r>
              <a:rPr lang="cs-CZ" sz="1200" dirty="0" err="1"/>
              <a:t>production</a:t>
            </a:r>
            <a:r>
              <a:rPr lang="cs-CZ" sz="1200" dirty="0"/>
              <a:t> </a:t>
            </a:r>
          </a:p>
          <a:p>
            <a:pPr algn="ctr" eaLnBrk="1" hangingPunct="1">
              <a:defRPr/>
            </a:pPr>
            <a:r>
              <a:rPr lang="cs-CZ" sz="1200" dirty="0"/>
              <a:t>(15 000-20 000 </a:t>
            </a:r>
            <a:r>
              <a:rPr lang="cs-CZ" sz="1200" dirty="0" err="1"/>
              <a:t>mmol</a:t>
            </a:r>
            <a:r>
              <a:rPr lang="cs-CZ" sz="1200" dirty="0"/>
              <a:t>/24 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88224" y="5748973"/>
            <a:ext cx="2376488" cy="4619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200" dirty="0" err="1"/>
              <a:t>Strong</a:t>
            </a:r>
            <a:r>
              <a:rPr lang="cs-CZ" sz="1200" dirty="0"/>
              <a:t> </a:t>
            </a:r>
            <a:r>
              <a:rPr lang="cs-CZ" sz="1200" dirty="0" err="1"/>
              <a:t>acids</a:t>
            </a:r>
            <a:r>
              <a:rPr lang="cs-CZ" sz="1200" dirty="0"/>
              <a:t> </a:t>
            </a:r>
            <a:r>
              <a:rPr lang="cs-CZ" sz="1200" dirty="0" err="1"/>
              <a:t>metabolic</a:t>
            </a:r>
            <a:r>
              <a:rPr lang="cs-CZ" sz="1200" dirty="0"/>
              <a:t> </a:t>
            </a:r>
            <a:r>
              <a:rPr lang="cs-CZ" sz="1200" dirty="0" err="1"/>
              <a:t>production</a:t>
            </a:r>
            <a:r>
              <a:rPr lang="cs-CZ" sz="1200" dirty="0"/>
              <a:t> </a:t>
            </a:r>
          </a:p>
          <a:p>
            <a:pPr algn="ctr" eaLnBrk="1" hangingPunct="1">
              <a:defRPr/>
            </a:pPr>
            <a:r>
              <a:rPr lang="cs-CZ" sz="1200" dirty="0"/>
              <a:t>(60-70 </a:t>
            </a:r>
            <a:r>
              <a:rPr lang="cs-CZ" sz="1200" dirty="0" err="1"/>
              <a:t>mmol</a:t>
            </a:r>
            <a:r>
              <a:rPr lang="cs-CZ" sz="1200" dirty="0"/>
              <a:t>/24 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19613" y="2226658"/>
            <a:ext cx="876522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paCO2</a:t>
            </a:r>
          </a:p>
        </p:txBody>
      </p:sp>
      <p:sp>
        <p:nvSpPr>
          <p:cNvPr id="5" name="Obdélník 4"/>
          <p:cNvSpPr/>
          <p:nvPr/>
        </p:nvSpPr>
        <p:spPr>
          <a:xfrm>
            <a:off x="4827265" y="409027"/>
            <a:ext cx="1541700" cy="633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Alveolar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ventilaton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5266328" y="1050765"/>
            <a:ext cx="144016" cy="11430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827265" y="3005084"/>
            <a:ext cx="878126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CaCO2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5266328" y="2604974"/>
            <a:ext cx="144140" cy="391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45114" y="2595836"/>
            <a:ext cx="2785378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CvCO2 = CaCO2+VCO2/Q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541449" y="4033364"/>
            <a:ext cx="2016224" cy="633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Perfusion</a:t>
            </a:r>
            <a:r>
              <a:rPr lang="cs-CZ" dirty="0">
                <a:solidFill>
                  <a:schemeClr val="tx1"/>
                </a:solidFill>
              </a:rPr>
              <a:t> - Q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Cardiac</a:t>
            </a:r>
            <a:r>
              <a:rPr lang="cs-CZ" dirty="0">
                <a:solidFill>
                  <a:schemeClr val="tx1"/>
                </a:solidFill>
              </a:rPr>
              <a:t> output)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26044" y="1196752"/>
            <a:ext cx="1541700" cy="633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Alveolar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ventilaton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Šipka dolů 13"/>
          <p:cNvSpPr/>
          <p:nvPr/>
        </p:nvSpPr>
        <p:spPr>
          <a:xfrm>
            <a:off x="1463227" y="1827060"/>
            <a:ext cx="156444" cy="8818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 flipH="1" flipV="1">
            <a:off x="2728892" y="2899000"/>
            <a:ext cx="178579" cy="11343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54821" y="5272068"/>
            <a:ext cx="2966518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By </a:t>
            </a:r>
            <a:r>
              <a:rPr lang="cs-CZ" sz="2000" dirty="0" err="1"/>
              <a:t>Fick</a:t>
            </a:r>
            <a:r>
              <a:rPr lang="cs-CZ" sz="2000" dirty="0"/>
              <a:t> </a:t>
            </a:r>
            <a:r>
              <a:rPr lang="cs-CZ" sz="2000" dirty="0" err="1"/>
              <a:t>law</a:t>
            </a:r>
            <a:r>
              <a:rPr lang="cs-CZ" sz="2000" dirty="0"/>
              <a:t>:</a:t>
            </a:r>
          </a:p>
          <a:p>
            <a:r>
              <a:rPr lang="cs-CZ" sz="2000" dirty="0"/>
              <a:t>VCO2 = Q (CvCO2 - CaCO2)</a:t>
            </a:r>
          </a:p>
        </p:txBody>
      </p:sp>
    </p:spTree>
    <p:extLst>
      <p:ext uri="{BB962C8B-B14F-4D97-AF65-F5344CB8AC3E}">
        <p14:creationId xmlns:p14="http://schemas.microsoft.com/office/powerpoint/2010/main" val="41754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0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2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3919" name="Freeform 15"/>
          <p:cNvSpPr>
            <a:spLocks/>
          </p:cNvSpPr>
          <p:nvPr/>
        </p:nvSpPr>
        <p:spPr bwMode="auto">
          <a:xfrm>
            <a:off x="1495425" y="996950"/>
            <a:ext cx="6870700" cy="5356225"/>
          </a:xfrm>
          <a:custGeom>
            <a:avLst/>
            <a:gdLst>
              <a:gd name="T0" fmla="*/ 0 w 4606"/>
              <a:gd name="T1" fmla="*/ 2147483647 h 2977"/>
              <a:gd name="T2" fmla="*/ 2147483647 w 4606"/>
              <a:gd name="T3" fmla="*/ 2147483647 h 2977"/>
              <a:gd name="T4" fmla="*/ 2147483647 w 4606"/>
              <a:gd name="T5" fmla="*/ 2147483647 h 2977"/>
              <a:gd name="T6" fmla="*/ 2147483647 w 4606"/>
              <a:gd name="T7" fmla="*/ 2147483647 h 2977"/>
              <a:gd name="T8" fmla="*/ 2147483647 w 4606"/>
              <a:gd name="T9" fmla="*/ 2147483647 h 2977"/>
              <a:gd name="T10" fmla="*/ 2147483647 w 4606"/>
              <a:gd name="T11" fmla="*/ 0 h 29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06"/>
              <a:gd name="T19" fmla="*/ 0 h 2977"/>
              <a:gd name="T20" fmla="*/ 4606 w 4606"/>
              <a:gd name="T21" fmla="*/ 2977 h 29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06" h="2977">
                <a:moveTo>
                  <a:pt x="0" y="2977"/>
                </a:moveTo>
                <a:cubicBezTo>
                  <a:pt x="129" y="2843"/>
                  <a:pt x="498" y="2449"/>
                  <a:pt x="773" y="2175"/>
                </a:cubicBezTo>
                <a:cubicBezTo>
                  <a:pt x="1048" y="1901"/>
                  <a:pt x="1351" y="1584"/>
                  <a:pt x="1650" y="1335"/>
                </a:cubicBezTo>
                <a:cubicBezTo>
                  <a:pt x="1949" y="1086"/>
                  <a:pt x="2231" y="874"/>
                  <a:pt x="2565" y="682"/>
                </a:cubicBezTo>
                <a:cubicBezTo>
                  <a:pt x="2899" y="490"/>
                  <a:pt x="3313" y="294"/>
                  <a:pt x="3653" y="180"/>
                </a:cubicBezTo>
                <a:cubicBezTo>
                  <a:pt x="3993" y="66"/>
                  <a:pt x="4408" y="37"/>
                  <a:pt x="4606" y="0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920" name="Freeform 16"/>
          <p:cNvSpPr>
            <a:spLocks/>
          </p:cNvSpPr>
          <p:nvPr/>
        </p:nvSpPr>
        <p:spPr bwMode="auto">
          <a:xfrm>
            <a:off x="1495425" y="2244725"/>
            <a:ext cx="4968875" cy="4100513"/>
          </a:xfrm>
          <a:custGeom>
            <a:avLst/>
            <a:gdLst>
              <a:gd name="T0" fmla="*/ 2147483647 w 3123"/>
              <a:gd name="T1" fmla="*/ 2147483647 h 2561"/>
              <a:gd name="T2" fmla="*/ 2147483647 w 3123"/>
              <a:gd name="T3" fmla="*/ 2147483647 h 2561"/>
              <a:gd name="T4" fmla="*/ 2147483647 w 3123"/>
              <a:gd name="T5" fmla="*/ 2147483647 h 2561"/>
              <a:gd name="T6" fmla="*/ 0 w 3123"/>
              <a:gd name="T7" fmla="*/ 2147483647 h 2561"/>
              <a:gd name="T8" fmla="*/ 0 60000 65536"/>
              <a:gd name="T9" fmla="*/ 0 60000 65536"/>
              <a:gd name="T10" fmla="*/ 0 60000 65536"/>
              <a:gd name="T11" fmla="*/ 0 60000 65536"/>
              <a:gd name="T12" fmla="*/ 0 w 3123"/>
              <a:gd name="T13" fmla="*/ 0 h 2561"/>
              <a:gd name="T14" fmla="*/ 3123 w 3123"/>
              <a:gd name="T15" fmla="*/ 2561 h 25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3" h="2561">
                <a:moveTo>
                  <a:pt x="3123" y="2561"/>
                </a:moveTo>
                <a:cubicBezTo>
                  <a:pt x="2987" y="2271"/>
                  <a:pt x="2580" y="1226"/>
                  <a:pt x="2306" y="821"/>
                </a:cubicBezTo>
                <a:cubicBezTo>
                  <a:pt x="2032" y="416"/>
                  <a:pt x="1866" y="260"/>
                  <a:pt x="1482" y="130"/>
                </a:cubicBezTo>
                <a:cubicBezTo>
                  <a:pt x="1098" y="0"/>
                  <a:pt x="309" y="58"/>
                  <a:pt x="0" y="38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518025" y="2708275"/>
            <a:ext cx="690563" cy="201613"/>
            <a:chOff x="2846" y="1706"/>
            <a:chExt cx="435" cy="127"/>
          </a:xfrm>
        </p:grpSpPr>
        <p:sp>
          <p:nvSpPr>
            <p:cNvPr id="70690" name="Oval 18"/>
            <p:cNvSpPr>
              <a:spLocks noChangeArrowheads="1"/>
            </p:cNvSpPr>
            <p:nvPr/>
          </p:nvSpPr>
          <p:spPr bwMode="auto">
            <a:xfrm>
              <a:off x="2846" y="1706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91" name="Line 19"/>
            <p:cNvSpPr>
              <a:spLocks noChangeShapeType="1"/>
            </p:cNvSpPr>
            <p:nvPr/>
          </p:nvSpPr>
          <p:spPr bwMode="auto">
            <a:xfrm flipH="1" flipV="1">
              <a:off x="2928" y="1744"/>
              <a:ext cx="353" cy="8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1655763" y="749300"/>
            <a:ext cx="3060700" cy="13700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>
                <a:latin typeface="Times New Roman" panose="02020603050405020304" pitchFamily="18" charset="0"/>
              </a:rPr>
              <a:t>diuretics</a:t>
            </a:r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5130800" y="1703388"/>
            <a:ext cx="3286125" cy="14636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>
                <a:latin typeface="Times New Roman" panose="02020603050405020304" pitchFamily="18" charset="0"/>
              </a:rPr>
              <a:t>kardiotonics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476375" y="1595438"/>
            <a:ext cx="7312025" cy="4725987"/>
            <a:chOff x="930" y="1005"/>
            <a:chExt cx="4606" cy="2977"/>
          </a:xfrm>
        </p:grpSpPr>
        <p:sp>
          <p:nvSpPr>
            <p:cNvPr id="70688" name="Freeform 23"/>
            <p:cNvSpPr>
              <a:spLocks/>
            </p:cNvSpPr>
            <p:nvPr/>
          </p:nvSpPr>
          <p:spPr bwMode="auto">
            <a:xfrm>
              <a:off x="930" y="1005"/>
              <a:ext cx="4606" cy="2977"/>
            </a:xfrm>
            <a:custGeom>
              <a:avLst/>
              <a:gdLst>
                <a:gd name="T0" fmla="*/ 0 w 4606"/>
                <a:gd name="T1" fmla="*/ 2977 h 2977"/>
                <a:gd name="T2" fmla="*/ 773 w 4606"/>
                <a:gd name="T3" fmla="*/ 2175 h 2977"/>
                <a:gd name="T4" fmla="*/ 1650 w 4606"/>
                <a:gd name="T5" fmla="*/ 1335 h 2977"/>
                <a:gd name="T6" fmla="*/ 2565 w 4606"/>
                <a:gd name="T7" fmla="*/ 682 h 2977"/>
                <a:gd name="T8" fmla="*/ 3653 w 4606"/>
                <a:gd name="T9" fmla="*/ 180 h 2977"/>
                <a:gd name="T10" fmla="*/ 4606 w 4606"/>
                <a:gd name="T11" fmla="*/ 0 h 29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06"/>
                <a:gd name="T19" fmla="*/ 0 h 2977"/>
                <a:gd name="T20" fmla="*/ 4606 w 4606"/>
                <a:gd name="T21" fmla="*/ 2977 h 29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06" h="2977">
                  <a:moveTo>
                    <a:pt x="0" y="2977"/>
                  </a:moveTo>
                  <a:cubicBezTo>
                    <a:pt x="129" y="2843"/>
                    <a:pt x="498" y="2449"/>
                    <a:pt x="773" y="2175"/>
                  </a:cubicBezTo>
                  <a:cubicBezTo>
                    <a:pt x="1048" y="1901"/>
                    <a:pt x="1351" y="1584"/>
                    <a:pt x="1650" y="1335"/>
                  </a:cubicBezTo>
                  <a:cubicBezTo>
                    <a:pt x="1949" y="1086"/>
                    <a:pt x="2231" y="874"/>
                    <a:pt x="2565" y="682"/>
                  </a:cubicBezTo>
                  <a:cubicBezTo>
                    <a:pt x="2899" y="490"/>
                    <a:pt x="3313" y="294"/>
                    <a:pt x="3653" y="180"/>
                  </a:cubicBezTo>
                  <a:cubicBezTo>
                    <a:pt x="3993" y="66"/>
                    <a:pt x="4408" y="37"/>
                    <a:pt x="4606" y="0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9" name="Text Box 24"/>
            <p:cNvSpPr txBox="1">
              <a:spLocks noChangeArrowheads="1"/>
            </p:cNvSpPr>
            <p:nvPr/>
          </p:nvSpPr>
          <p:spPr bwMode="auto">
            <a:xfrm rot="-2443926">
              <a:off x="1451" y="2915"/>
              <a:ext cx="1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 b="1">
                  <a:solidFill>
                    <a:srgbClr val="FF9933"/>
                  </a:solidFill>
                  <a:latin typeface="Times New Roman" panose="02020603050405020304" pitchFamily="18" charset="0"/>
                </a:rPr>
                <a:t>insufficiency</a:t>
              </a:r>
              <a:endParaRPr lang="en-US" altLang="cs-CZ" sz="2400" b="1">
                <a:solidFill>
                  <a:srgbClr val="FF99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1482725" y="1833563"/>
            <a:ext cx="5964238" cy="4476750"/>
            <a:chOff x="1482725" y="1833562"/>
            <a:chExt cx="5964953" cy="4476750"/>
          </a:xfrm>
        </p:grpSpPr>
        <p:sp>
          <p:nvSpPr>
            <p:cNvPr id="70686" name="Freeform 26"/>
            <p:cNvSpPr>
              <a:spLocks/>
            </p:cNvSpPr>
            <p:nvPr/>
          </p:nvSpPr>
          <p:spPr bwMode="auto">
            <a:xfrm>
              <a:off x="1482725" y="1833562"/>
              <a:ext cx="5848355" cy="4476750"/>
            </a:xfrm>
            <a:custGeom>
              <a:avLst/>
              <a:gdLst>
                <a:gd name="T0" fmla="*/ 2147483647 w 3684"/>
                <a:gd name="T1" fmla="*/ 2147483647 h 2820"/>
                <a:gd name="T2" fmla="*/ 2147483647 w 3684"/>
                <a:gd name="T3" fmla="*/ 2147483647 h 2820"/>
                <a:gd name="T4" fmla="*/ 2147483647 w 3684"/>
                <a:gd name="T5" fmla="*/ 2147483647 h 2820"/>
                <a:gd name="T6" fmla="*/ 0 w 3684"/>
                <a:gd name="T7" fmla="*/ 2147483647 h 2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4"/>
                <a:gd name="T13" fmla="*/ 0 h 2820"/>
                <a:gd name="T14" fmla="*/ 3684 w 3684"/>
                <a:gd name="T15" fmla="*/ 2820 h 2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4" h="2820">
                  <a:moveTo>
                    <a:pt x="3684" y="2820"/>
                  </a:moveTo>
                  <a:cubicBezTo>
                    <a:pt x="3500" y="2505"/>
                    <a:pt x="2926" y="1369"/>
                    <a:pt x="2581" y="923"/>
                  </a:cubicBezTo>
                  <a:cubicBezTo>
                    <a:pt x="2236" y="477"/>
                    <a:pt x="2046" y="292"/>
                    <a:pt x="1616" y="146"/>
                  </a:cubicBezTo>
                  <a:cubicBezTo>
                    <a:pt x="1186" y="0"/>
                    <a:pt x="337" y="68"/>
                    <a:pt x="0" y="47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7" name="Text Box 27"/>
            <p:cNvSpPr txBox="1">
              <a:spLocks noChangeArrowheads="1"/>
            </p:cNvSpPr>
            <p:nvPr/>
          </p:nvSpPr>
          <p:spPr bwMode="auto">
            <a:xfrm rot="3585749">
              <a:off x="5287279" y="3579744"/>
              <a:ext cx="27511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2400"/>
                <a:t>Increasing the volume of circulating blood venokonstr</a:t>
              </a:r>
              <a:r>
                <a:rPr lang="cs-CZ" altLang="cs-CZ" sz="2400"/>
                <a:t>iction</a:t>
              </a:r>
              <a:r>
                <a:rPr lang="en-US" altLang="cs-CZ" sz="2400"/>
                <a:t>, </a:t>
              </a:r>
            </a:p>
          </p:txBody>
        </p:sp>
      </p:grpSp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2916238" y="5213350"/>
            <a:ext cx="2609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End diastolic pressure increase</a:t>
            </a:r>
          </a:p>
          <a:p>
            <a:pPr algn="r"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!</a:t>
            </a:r>
            <a:r>
              <a:rPr lang="cs-CZ" altLang="cs-CZ" sz="2400"/>
              <a:t> </a:t>
            </a:r>
            <a:r>
              <a:rPr lang="cs-CZ" altLang="cs-CZ" sz="2000" b="1"/>
              <a:t>pulmonary edema, swelling</a:t>
            </a:r>
            <a:endParaRPr lang="cs-CZ" altLang="cs-CZ" sz="2400" b="1"/>
          </a:p>
          <a:p>
            <a:pPr algn="r">
              <a:lnSpc>
                <a:spcPct val="70000"/>
              </a:lnSpc>
            </a:pP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0671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70672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454150" y="2665413"/>
            <a:ext cx="4795838" cy="3667125"/>
            <a:chOff x="1454150" y="2665412"/>
            <a:chExt cx="4795841" cy="3667125"/>
          </a:xfrm>
        </p:grpSpPr>
        <p:sp>
          <p:nvSpPr>
            <p:cNvPr id="70684" name="Freeform 26"/>
            <p:cNvSpPr>
              <a:spLocks/>
            </p:cNvSpPr>
            <p:nvPr/>
          </p:nvSpPr>
          <p:spPr bwMode="auto">
            <a:xfrm>
              <a:off x="1454150" y="2665412"/>
              <a:ext cx="4795841" cy="3667125"/>
            </a:xfrm>
            <a:custGeom>
              <a:avLst/>
              <a:gdLst>
                <a:gd name="T0" fmla="*/ 2147483647 w 3684"/>
                <a:gd name="T1" fmla="*/ 2147483647 h 2820"/>
                <a:gd name="T2" fmla="*/ 2147483647 w 3684"/>
                <a:gd name="T3" fmla="*/ 2147483647 h 2820"/>
                <a:gd name="T4" fmla="*/ 2147483647 w 3684"/>
                <a:gd name="T5" fmla="*/ 2147483647 h 2820"/>
                <a:gd name="T6" fmla="*/ 0 w 3684"/>
                <a:gd name="T7" fmla="*/ 2147483647 h 2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4"/>
                <a:gd name="T13" fmla="*/ 0 h 2820"/>
                <a:gd name="T14" fmla="*/ 3684 w 3684"/>
                <a:gd name="T15" fmla="*/ 2820 h 2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4" h="2820">
                  <a:moveTo>
                    <a:pt x="3684" y="2820"/>
                  </a:moveTo>
                  <a:cubicBezTo>
                    <a:pt x="3500" y="2505"/>
                    <a:pt x="2926" y="1369"/>
                    <a:pt x="2581" y="923"/>
                  </a:cubicBezTo>
                  <a:cubicBezTo>
                    <a:pt x="2236" y="477"/>
                    <a:pt x="2046" y="292"/>
                    <a:pt x="1616" y="146"/>
                  </a:cubicBezTo>
                  <a:cubicBezTo>
                    <a:pt x="1186" y="0"/>
                    <a:pt x="337" y="68"/>
                    <a:pt x="0" y="47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5" name="Text Box 27"/>
            <p:cNvSpPr txBox="1">
              <a:spLocks noChangeArrowheads="1"/>
            </p:cNvSpPr>
            <p:nvPr/>
          </p:nvSpPr>
          <p:spPr bwMode="auto">
            <a:xfrm rot="3585749">
              <a:off x="4520623" y="4629811"/>
              <a:ext cx="27511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2400"/>
                <a:t>vasoconstriction</a:t>
              </a:r>
            </a:p>
          </p:txBody>
        </p:sp>
      </p:grp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14813" y="2844800"/>
            <a:ext cx="487362" cy="546100"/>
            <a:chOff x="2655" y="1792"/>
            <a:chExt cx="307" cy="344"/>
          </a:xfrm>
        </p:grpSpPr>
        <p:sp>
          <p:nvSpPr>
            <p:cNvPr id="70682" name="Oval 10"/>
            <p:cNvSpPr>
              <a:spLocks noChangeArrowheads="1"/>
            </p:cNvSpPr>
            <p:nvPr/>
          </p:nvSpPr>
          <p:spPr bwMode="auto">
            <a:xfrm>
              <a:off x="2849" y="2009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83" name="Freeform 11"/>
            <p:cNvSpPr>
              <a:spLocks/>
            </p:cNvSpPr>
            <p:nvPr/>
          </p:nvSpPr>
          <p:spPr bwMode="auto">
            <a:xfrm>
              <a:off x="2655" y="1792"/>
              <a:ext cx="232" cy="247"/>
            </a:xfrm>
            <a:custGeom>
              <a:avLst/>
              <a:gdLst>
                <a:gd name="T0" fmla="*/ 0 w 232"/>
                <a:gd name="T1" fmla="*/ 0 h 247"/>
                <a:gd name="T2" fmla="*/ 158 w 232"/>
                <a:gd name="T3" fmla="*/ 143 h 247"/>
                <a:gd name="T4" fmla="*/ 232 w 232"/>
                <a:gd name="T5" fmla="*/ 247 h 247"/>
                <a:gd name="T6" fmla="*/ 0 60000 65536"/>
                <a:gd name="T7" fmla="*/ 0 60000 65536"/>
                <a:gd name="T8" fmla="*/ 0 60000 65536"/>
                <a:gd name="T9" fmla="*/ 0 w 232"/>
                <a:gd name="T10" fmla="*/ 0 h 247"/>
                <a:gd name="T11" fmla="*/ 232 w 232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247">
                  <a:moveTo>
                    <a:pt x="0" y="0"/>
                  </a:moveTo>
                  <a:cubicBezTo>
                    <a:pt x="26" y="24"/>
                    <a:pt x="119" y="102"/>
                    <a:pt x="158" y="143"/>
                  </a:cubicBezTo>
                  <a:cubicBezTo>
                    <a:pt x="197" y="184"/>
                    <a:pt x="217" y="225"/>
                    <a:pt x="232" y="247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18025" y="2794000"/>
            <a:ext cx="777875" cy="596900"/>
            <a:chOff x="2923" y="1760"/>
            <a:chExt cx="413" cy="308"/>
          </a:xfrm>
        </p:grpSpPr>
        <p:sp>
          <p:nvSpPr>
            <p:cNvPr id="70680" name="Oval 13"/>
            <p:cNvSpPr>
              <a:spLocks noChangeArrowheads="1"/>
            </p:cNvSpPr>
            <p:nvPr/>
          </p:nvSpPr>
          <p:spPr bwMode="auto">
            <a:xfrm>
              <a:off x="3223" y="1760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81" name="Line 14"/>
            <p:cNvSpPr>
              <a:spLocks noChangeShapeType="1"/>
            </p:cNvSpPr>
            <p:nvPr/>
          </p:nvSpPr>
          <p:spPr bwMode="auto">
            <a:xfrm flipV="1">
              <a:off x="2923" y="1843"/>
              <a:ext cx="322" cy="2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356100" y="3348038"/>
            <a:ext cx="179388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5356225" y="6237288"/>
            <a:ext cx="611188" cy="138112"/>
            <a:chOff x="5356339" y="6237312"/>
            <a:chExt cx="611861" cy="138088"/>
          </a:xfrm>
        </p:grpSpPr>
        <p:cxnSp>
          <p:nvCxnSpPr>
            <p:cNvPr id="10" name="Přímá spojnice se šipkou 9"/>
            <p:cNvCxnSpPr/>
            <p:nvPr/>
          </p:nvCxnSpPr>
          <p:spPr>
            <a:xfrm>
              <a:off x="5356339" y="6332545"/>
              <a:ext cx="50379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5796561" y="6237312"/>
              <a:ext cx="171639" cy="138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500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 animBg="1"/>
      <p:bldP spid="123920" grpId="0" animBg="1"/>
      <p:bldP spid="123924" grpId="0" animBg="1" autoUpdateAnimBg="0"/>
      <p:bldP spid="123925" grpId="0" animBg="1" autoUpdateAnimBg="0"/>
      <p:bldP spid="123932" grpId="0"/>
      <p:bldP spid="3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6"/>
          <p:cNvSpPr>
            <a:spLocks noChangeShapeType="1"/>
          </p:cNvSpPr>
          <p:nvPr/>
        </p:nvSpPr>
        <p:spPr bwMode="auto">
          <a:xfrm>
            <a:off x="827088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3" name="Line 7"/>
          <p:cNvSpPr>
            <a:spLocks noChangeShapeType="1"/>
          </p:cNvSpPr>
          <p:nvPr/>
        </p:nvSpPr>
        <p:spPr bwMode="auto">
          <a:xfrm>
            <a:off x="827088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4" name="Text Box 19"/>
          <p:cNvSpPr txBox="1">
            <a:spLocks noChangeArrowheads="1"/>
          </p:cNvSpPr>
          <p:nvPr/>
        </p:nvSpPr>
        <p:spPr bwMode="auto">
          <a:xfrm>
            <a:off x="2894013" y="256540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1685" name="Text Box 19"/>
          <p:cNvSpPr txBox="1">
            <a:spLocks noChangeArrowheads="1"/>
          </p:cNvSpPr>
          <p:nvPr/>
        </p:nvSpPr>
        <p:spPr bwMode="auto">
          <a:xfrm>
            <a:off x="7937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 bwMode="auto">
          <a:xfrm flipH="1" flipV="1">
            <a:off x="1042988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>
            <a:stCxn id="71683" idx="0"/>
          </p:cNvCxnSpPr>
          <p:nvPr/>
        </p:nvCxnSpPr>
        <p:spPr bwMode="auto">
          <a:xfrm flipV="1">
            <a:off x="827088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8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692" name="TextovéPole 10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273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4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4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274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274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07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3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2714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2712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2712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 bwMode="auto">
          <a:xfrm flipV="1">
            <a:off x="5253038" y="522288"/>
            <a:ext cx="1871662" cy="2014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273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273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sp>
        <p:nvSpPr>
          <p:cNvPr id="40" name="Ovál 39"/>
          <p:cNvSpPr/>
          <p:nvPr/>
        </p:nvSpPr>
        <p:spPr>
          <a:xfrm>
            <a:off x="6207602" y="1376789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6494425" y="170080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899140" y="10527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73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2732" name="TextovéPole 47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2733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2734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378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8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8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78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378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1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7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3738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3736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3736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3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4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3746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49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3782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3750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81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0" name="Přímá spojnice 39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79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51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77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sp>
        <p:nvSpPr>
          <p:cNvPr id="57" name="Ovál 56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1935883" y="50441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1750855" y="52601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2182903" y="4776663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77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3772" name="Text Box 15"/>
          <p:cNvSpPr txBox="1">
            <a:spLocks noChangeArrowheads="1"/>
          </p:cNvSpPr>
          <p:nvPr/>
        </p:nvSpPr>
        <p:spPr bwMode="auto">
          <a:xfrm>
            <a:off x="917575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3773" name="TextovéPole 63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3774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3775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482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3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3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483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483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5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759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0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1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62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4760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4760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7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8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9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3" name="Line 6"/>
          <p:cNvSpPr>
            <a:spLocks noChangeShapeType="1"/>
          </p:cNvSpPr>
          <p:nvPr/>
        </p:nvSpPr>
        <p:spPr bwMode="auto">
          <a:xfrm>
            <a:off x="5319713" y="40306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74" name="Line 7"/>
          <p:cNvSpPr>
            <a:spLocks noChangeShapeType="1"/>
          </p:cNvSpPr>
          <p:nvPr/>
        </p:nvSpPr>
        <p:spPr bwMode="auto">
          <a:xfrm>
            <a:off x="5319713" y="62626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75" name="Text Box 19"/>
          <p:cNvSpPr txBox="1">
            <a:spLocks noChangeArrowheads="1"/>
          </p:cNvSpPr>
          <p:nvPr/>
        </p:nvSpPr>
        <p:spPr bwMode="auto">
          <a:xfrm>
            <a:off x="7386638" y="6262688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76" name="Text Box 19"/>
          <p:cNvSpPr txBox="1">
            <a:spLocks noChangeArrowheads="1"/>
          </p:cNvSpPr>
          <p:nvPr/>
        </p:nvSpPr>
        <p:spPr bwMode="auto">
          <a:xfrm>
            <a:off x="4572000" y="4056063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auto">
          <a:xfrm flipH="1" flipV="1">
            <a:off x="5535613" y="42465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 bwMode="auto">
          <a:xfrm flipV="1">
            <a:off x="5319713" y="4241800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779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482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4780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783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4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4784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2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54" name="Přímá spojnice 53"/>
          <p:cNvCxnSpPr/>
          <p:nvPr/>
        </p:nvCxnSpPr>
        <p:spPr bwMode="auto">
          <a:xfrm flipH="1" flipV="1">
            <a:off x="5527675" y="4237038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 bwMode="auto">
          <a:xfrm flipH="1" flipV="1">
            <a:off x="5940425" y="4149725"/>
            <a:ext cx="1944688" cy="2097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 bwMode="auto">
          <a:xfrm flipH="1" flipV="1">
            <a:off x="5424488" y="4679950"/>
            <a:ext cx="1452562" cy="15668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Skupina 56"/>
          <p:cNvGrpSpPr>
            <a:grpSpLocks/>
          </p:cNvGrpSpPr>
          <p:nvPr/>
        </p:nvGrpSpPr>
        <p:grpSpPr bwMode="auto">
          <a:xfrm rot="2804106">
            <a:off x="4986338" y="4700587"/>
            <a:ext cx="1398588" cy="461963"/>
            <a:chOff x="7361838" y="657148"/>
            <a:chExt cx="1398563" cy="461665"/>
          </a:xfrm>
        </p:grpSpPr>
        <p:sp>
          <p:nvSpPr>
            <p:cNvPr id="74819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7361236" y="763337"/>
              <a:ext cx="247646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60" name="Skupina 59"/>
          <p:cNvGrpSpPr>
            <a:grpSpLocks/>
          </p:cNvGrpSpPr>
          <p:nvPr/>
        </p:nvGrpSpPr>
        <p:grpSpPr bwMode="auto">
          <a:xfrm rot="2841395">
            <a:off x="5464969" y="4088607"/>
            <a:ext cx="1365250" cy="461962"/>
            <a:chOff x="7361839" y="668891"/>
            <a:chExt cx="1365084" cy="461665"/>
          </a:xfrm>
        </p:grpSpPr>
        <p:sp>
          <p:nvSpPr>
            <p:cNvPr id="74817" name="Text Box 19"/>
            <p:cNvSpPr txBox="1">
              <a:spLocks noChangeArrowheads="1"/>
            </p:cNvSpPr>
            <p:nvPr/>
          </p:nvSpPr>
          <p:spPr bwMode="auto">
            <a:xfrm>
              <a:off x="7538777" y="668891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2" name="Šipka dolů 61"/>
            <p:cNvSpPr/>
            <p:nvPr/>
          </p:nvSpPr>
          <p:spPr>
            <a:xfrm rot="10649733">
              <a:off x="7361336" y="727320"/>
              <a:ext cx="247620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3" name="Ovál 62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2164220" y="477364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50855" y="52574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6284694" y="505694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6545728" y="48004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6047836" y="5332694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81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4812" name="Text Box 15"/>
          <p:cNvSpPr txBox="1">
            <a:spLocks noChangeArrowheads="1"/>
          </p:cNvSpPr>
          <p:nvPr/>
        </p:nvSpPr>
        <p:spPr bwMode="auto">
          <a:xfrm>
            <a:off x="5202238" y="6491288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4813" name="Text Box 15"/>
          <p:cNvSpPr txBox="1">
            <a:spLocks noChangeArrowheads="1"/>
          </p:cNvSpPr>
          <p:nvPr/>
        </p:nvSpPr>
        <p:spPr bwMode="auto">
          <a:xfrm>
            <a:off x="858838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4814" name="TextovéPole 73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4815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4816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584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5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5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85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585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79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4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5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786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5784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5784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1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2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794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Line 6"/>
          <p:cNvSpPr>
            <a:spLocks noChangeShapeType="1"/>
          </p:cNvSpPr>
          <p:nvPr/>
        </p:nvSpPr>
        <p:spPr bwMode="auto">
          <a:xfrm>
            <a:off x="5319713" y="40306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8" name="Line 7"/>
          <p:cNvSpPr>
            <a:spLocks noChangeShapeType="1"/>
          </p:cNvSpPr>
          <p:nvPr/>
        </p:nvSpPr>
        <p:spPr bwMode="auto">
          <a:xfrm>
            <a:off x="5319713" y="62626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9" name="Text Box 19"/>
          <p:cNvSpPr txBox="1">
            <a:spLocks noChangeArrowheads="1"/>
          </p:cNvSpPr>
          <p:nvPr/>
        </p:nvSpPr>
        <p:spPr bwMode="auto">
          <a:xfrm>
            <a:off x="7386638" y="6262688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800" name="Text Box 19"/>
          <p:cNvSpPr txBox="1">
            <a:spLocks noChangeArrowheads="1"/>
          </p:cNvSpPr>
          <p:nvPr/>
        </p:nvSpPr>
        <p:spPr bwMode="auto">
          <a:xfrm>
            <a:off x="4572000" y="4056063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auto">
          <a:xfrm flipH="1" flipV="1">
            <a:off x="5535613" y="42465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 bwMode="auto">
          <a:xfrm flipV="1">
            <a:off x="5319713" y="4241800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03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584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804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07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4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5808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2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55" name="Přímá spojnice 54"/>
          <p:cNvCxnSpPr/>
          <p:nvPr/>
        </p:nvCxnSpPr>
        <p:spPr bwMode="auto">
          <a:xfrm flipH="1" flipV="1">
            <a:off x="5940425" y="4149725"/>
            <a:ext cx="1944688" cy="2097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 bwMode="auto">
          <a:xfrm flipH="1" flipV="1">
            <a:off x="5424488" y="4679950"/>
            <a:ext cx="1452562" cy="15668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11" name="Skupina 56"/>
          <p:cNvGrpSpPr>
            <a:grpSpLocks/>
          </p:cNvGrpSpPr>
          <p:nvPr/>
        </p:nvGrpSpPr>
        <p:grpSpPr bwMode="auto">
          <a:xfrm rot="2804106">
            <a:off x="4986338" y="4700587"/>
            <a:ext cx="1398588" cy="461963"/>
            <a:chOff x="7361838" y="657148"/>
            <a:chExt cx="1398563" cy="461665"/>
          </a:xfrm>
        </p:grpSpPr>
        <p:sp>
          <p:nvSpPr>
            <p:cNvPr id="75839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7361236" y="763337"/>
              <a:ext cx="247646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75812" name="Skupina 59"/>
          <p:cNvGrpSpPr>
            <a:grpSpLocks/>
          </p:cNvGrpSpPr>
          <p:nvPr/>
        </p:nvGrpSpPr>
        <p:grpSpPr bwMode="auto">
          <a:xfrm rot="2841395">
            <a:off x="5464969" y="4088607"/>
            <a:ext cx="1365250" cy="461962"/>
            <a:chOff x="7361839" y="668891"/>
            <a:chExt cx="1365084" cy="461665"/>
          </a:xfrm>
        </p:grpSpPr>
        <p:sp>
          <p:nvSpPr>
            <p:cNvPr id="75837" name="Text Box 19"/>
            <p:cNvSpPr txBox="1">
              <a:spLocks noChangeArrowheads="1"/>
            </p:cNvSpPr>
            <p:nvPr/>
          </p:nvSpPr>
          <p:spPr bwMode="auto">
            <a:xfrm>
              <a:off x="7538777" y="668891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2" name="Šipka dolů 61"/>
            <p:cNvSpPr/>
            <p:nvPr/>
          </p:nvSpPr>
          <p:spPr>
            <a:xfrm rot="10649733">
              <a:off x="7361336" y="727320"/>
              <a:ext cx="247620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3" name="Ovál 62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2164220" y="477364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50855" y="52574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6545728" y="48004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6047836" y="5332694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831" name="TextovéPole 69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5832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5833" name="Text Box 15"/>
          <p:cNvSpPr txBox="1">
            <a:spLocks noChangeArrowheads="1"/>
          </p:cNvSpPr>
          <p:nvPr/>
        </p:nvSpPr>
        <p:spPr bwMode="auto">
          <a:xfrm>
            <a:off x="858838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5834" name="Text Box 15"/>
          <p:cNvSpPr txBox="1">
            <a:spLocks noChangeArrowheads="1"/>
          </p:cNvSpPr>
          <p:nvPr/>
        </p:nvSpPr>
        <p:spPr bwMode="auto">
          <a:xfrm>
            <a:off x="5202238" y="6491288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5835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5836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0277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6810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1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2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6813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6811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807" name="TextovéPole 1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  <p:sp>
        <p:nvSpPr>
          <p:cNvPr id="76808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6809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3569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12"/>
          <p:cNvSpPr>
            <a:spLocks/>
          </p:cNvSpPr>
          <p:nvPr/>
        </p:nvSpPr>
        <p:spPr bwMode="auto">
          <a:xfrm>
            <a:off x="827088" y="2349500"/>
            <a:ext cx="6985000" cy="3322638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7827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825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Line 6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0" name="Freeform 8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1" name="Freeform 12"/>
          <p:cNvSpPr>
            <a:spLocks/>
          </p:cNvSpPr>
          <p:nvPr/>
        </p:nvSpPr>
        <p:spPr bwMode="auto">
          <a:xfrm>
            <a:off x="827088" y="644525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2" name="Oval 10"/>
          <p:cNvSpPr>
            <a:spLocks noChangeArrowheads="1"/>
          </p:cNvSpPr>
          <p:nvPr/>
        </p:nvSpPr>
        <p:spPr bwMode="auto">
          <a:xfrm>
            <a:off x="4572000" y="1268413"/>
            <a:ext cx="144463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3258" name="Freeform 13"/>
          <p:cNvSpPr>
            <a:spLocks/>
          </p:cNvSpPr>
          <p:nvPr/>
        </p:nvSpPr>
        <p:spPr bwMode="auto">
          <a:xfrm>
            <a:off x="830263" y="476250"/>
            <a:ext cx="7989887" cy="4968875"/>
          </a:xfrm>
          <a:custGeom>
            <a:avLst/>
            <a:gdLst>
              <a:gd name="T0" fmla="*/ 0 w 4496"/>
              <a:gd name="T1" fmla="*/ 2147483647 h 2195"/>
              <a:gd name="T2" fmla="*/ 2147483647 w 4496"/>
              <a:gd name="T3" fmla="*/ 2147483647 h 2195"/>
              <a:gd name="T4" fmla="*/ 2147483647 w 4496"/>
              <a:gd name="T5" fmla="*/ 2147483647 h 2195"/>
              <a:gd name="T6" fmla="*/ 0 60000 65536"/>
              <a:gd name="T7" fmla="*/ 0 60000 65536"/>
              <a:gd name="T8" fmla="*/ 0 60000 65536"/>
              <a:gd name="T9" fmla="*/ 0 w 4496"/>
              <a:gd name="T10" fmla="*/ 0 h 2195"/>
              <a:gd name="T11" fmla="*/ 4496 w 4496"/>
              <a:gd name="T12" fmla="*/ 2195 h 2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6" h="2195">
                <a:moveTo>
                  <a:pt x="0" y="83"/>
                </a:moveTo>
                <a:cubicBezTo>
                  <a:pt x="438" y="128"/>
                  <a:pt x="1883" y="0"/>
                  <a:pt x="2632" y="352"/>
                </a:cubicBezTo>
                <a:cubicBezTo>
                  <a:pt x="3463" y="843"/>
                  <a:pt x="4108" y="1811"/>
                  <a:pt x="4496" y="2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9" name="Oval 14"/>
          <p:cNvSpPr>
            <a:spLocks noChangeArrowheads="1"/>
          </p:cNvSpPr>
          <p:nvPr/>
        </p:nvSpPr>
        <p:spPr bwMode="auto">
          <a:xfrm>
            <a:off x="6588125" y="2347913"/>
            <a:ext cx="144463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35" name="Text Box 15"/>
          <p:cNvSpPr txBox="1">
            <a:spLocks noChangeArrowheads="1"/>
          </p:cNvSpPr>
          <p:nvPr/>
        </p:nvSpPr>
        <p:spPr bwMode="auto">
          <a:xfrm>
            <a:off x="3543300" y="5824538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53261" name="AutoShape 16"/>
          <p:cNvSpPr>
            <a:spLocks noChangeArrowheads="1"/>
          </p:cNvSpPr>
          <p:nvPr/>
        </p:nvSpPr>
        <p:spPr bwMode="auto">
          <a:xfrm rot="1607315">
            <a:off x="4635500" y="1684338"/>
            <a:ext cx="1963738" cy="360362"/>
          </a:xfrm>
          <a:prstGeom prst="rightArrow">
            <a:avLst>
              <a:gd name="adj1" fmla="val 50000"/>
              <a:gd name="adj2" fmla="val 136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37" name="Text Box 19"/>
          <p:cNvSpPr txBox="1">
            <a:spLocks noChangeArrowheads="1"/>
          </p:cNvSpPr>
          <p:nvPr/>
        </p:nvSpPr>
        <p:spPr bwMode="auto">
          <a:xfrm>
            <a:off x="7451725" y="60928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 rot="3413935">
            <a:off x="6257925" y="3224213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Retention volume</a:t>
            </a:r>
            <a:br>
              <a:rPr lang="en-US" altLang="cs-CZ"/>
            </a:br>
            <a:br>
              <a:rPr lang="en-US" altLang="cs-CZ"/>
            </a:br>
            <a:r>
              <a:rPr lang="en-US" altLang="cs-CZ"/>
              <a:t>The increase in venous tone</a:t>
            </a:r>
          </a:p>
        </p:txBody>
      </p:sp>
      <p:sp>
        <p:nvSpPr>
          <p:cNvPr id="77839" name="Text Box 17"/>
          <p:cNvSpPr txBox="1">
            <a:spLocks noChangeArrowheads="1"/>
          </p:cNvSpPr>
          <p:nvPr/>
        </p:nvSpPr>
        <p:spPr bwMode="auto">
          <a:xfrm rot="-236711">
            <a:off x="6681788" y="1971675"/>
            <a:ext cx="229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Cardiac insufficiency</a:t>
            </a:r>
          </a:p>
        </p:txBody>
      </p:sp>
      <p:sp>
        <p:nvSpPr>
          <p:cNvPr id="77840" name="Text Box 5"/>
          <p:cNvSpPr txBox="1">
            <a:spLocks noChangeArrowheads="1"/>
          </p:cNvSpPr>
          <p:nvPr/>
        </p:nvSpPr>
        <p:spPr bwMode="auto">
          <a:xfrm>
            <a:off x="6011863" y="5661025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77841" name="Text Box 19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54290" name="Oval 11"/>
          <p:cNvSpPr>
            <a:spLocks noChangeArrowheads="1"/>
          </p:cNvSpPr>
          <p:nvPr/>
        </p:nvSpPr>
        <p:spPr bwMode="auto">
          <a:xfrm>
            <a:off x="4500563" y="2708275"/>
            <a:ext cx="144462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3269" name="Text Box 16"/>
          <p:cNvSpPr txBox="1">
            <a:spLocks noChangeArrowheads="1"/>
          </p:cNvSpPr>
          <p:nvPr/>
        </p:nvSpPr>
        <p:spPr bwMode="auto">
          <a:xfrm rot="2735838">
            <a:off x="4903788" y="4243388"/>
            <a:ext cx="3082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cs-CZ"/>
            </a:br>
            <a:r>
              <a:rPr lang="en-US" altLang="cs-CZ"/>
              <a:t>Vasoconstriction</a:t>
            </a:r>
            <a:br>
              <a:rPr lang="en-US" altLang="cs-CZ"/>
            </a:br>
            <a:endParaRPr lang="en-US" altLang="cs-CZ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827088" y="2349500"/>
            <a:ext cx="6707187" cy="3311525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45" name="Oval 11"/>
          <p:cNvSpPr>
            <a:spLocks noChangeArrowheads="1"/>
          </p:cNvSpPr>
          <p:nvPr/>
        </p:nvSpPr>
        <p:spPr bwMode="auto">
          <a:xfrm>
            <a:off x="5795963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46" name="Oval 11"/>
          <p:cNvSpPr>
            <a:spLocks noChangeArrowheads="1"/>
          </p:cNvSpPr>
          <p:nvPr/>
        </p:nvSpPr>
        <p:spPr bwMode="auto">
          <a:xfrm>
            <a:off x="5948363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867400" y="2420938"/>
            <a:ext cx="144463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8" grpId="0" animBg="1"/>
      <p:bldP spid="53259" grpId="0" animBg="1"/>
      <p:bldP spid="53261" grpId="0" animBg="1"/>
      <p:bldP spid="53263" grpId="0"/>
      <p:bldP spid="54290" grpId="0" animBg="1"/>
      <p:bldP spid="53269" grpId="0"/>
      <p:bldP spid="22" grpId="0" animBg="1"/>
      <p:bldP spid="26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78852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8853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7885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888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8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8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88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888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859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0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1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886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78860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5435600" y="55880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 flipV="1">
            <a:off x="5654675" y="54451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78860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87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887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78882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2" name="Šipka dolů 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7888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2" name="Šipka dolů 31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78878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3" name="Šipka dolů 3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7887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1059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>
            <a:spLocks/>
          </p:cNvSpPr>
          <p:nvPr/>
        </p:nvSpPr>
        <p:spPr bwMode="auto">
          <a:xfrm>
            <a:off x="779463" y="2181225"/>
            <a:ext cx="6321425" cy="3479800"/>
          </a:xfrm>
          <a:custGeom>
            <a:avLst/>
            <a:gdLst>
              <a:gd name="T0" fmla="*/ 0 w 3982"/>
              <a:gd name="T1" fmla="*/ 2147483647 h 2192"/>
              <a:gd name="T2" fmla="*/ 2147483647 w 3982"/>
              <a:gd name="T3" fmla="*/ 2147483647 h 2192"/>
              <a:gd name="T4" fmla="*/ 2147483647 w 3982"/>
              <a:gd name="T5" fmla="*/ 2147483647 h 2192"/>
              <a:gd name="T6" fmla="*/ 0 60000 65536"/>
              <a:gd name="T7" fmla="*/ 0 60000 65536"/>
              <a:gd name="T8" fmla="*/ 0 60000 65536"/>
              <a:gd name="T9" fmla="*/ 0 w 3982"/>
              <a:gd name="T10" fmla="*/ 0 h 2192"/>
              <a:gd name="T11" fmla="*/ 3982 w 3982"/>
              <a:gd name="T12" fmla="*/ 2192 h 2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2" h="2192">
                <a:moveTo>
                  <a:pt x="0" y="98"/>
                </a:moveTo>
                <a:cubicBezTo>
                  <a:pt x="353" y="139"/>
                  <a:pt x="1454" y="0"/>
                  <a:pt x="2118" y="349"/>
                </a:cubicBezTo>
                <a:cubicBezTo>
                  <a:pt x="2949" y="840"/>
                  <a:pt x="3594" y="1808"/>
                  <a:pt x="3982" y="2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Freeform 13"/>
          <p:cNvSpPr>
            <a:spLocks/>
          </p:cNvSpPr>
          <p:nvPr/>
        </p:nvSpPr>
        <p:spPr bwMode="auto">
          <a:xfrm>
            <a:off x="846138" y="404813"/>
            <a:ext cx="4949825" cy="521970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6" name="Line 3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8" name="Freeform 5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827088" y="647700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4572000" y="1268413"/>
            <a:ext cx="144463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500313" y="2284413"/>
            <a:ext cx="144462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3235325" y="2381250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9883" name="Text Box 12"/>
          <p:cNvSpPr txBox="1">
            <a:spLocks noChangeArrowheads="1"/>
          </p:cNvSpPr>
          <p:nvPr/>
        </p:nvSpPr>
        <p:spPr bwMode="auto">
          <a:xfrm>
            <a:off x="3543300" y="5824538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sp>
        <p:nvSpPr>
          <p:cNvPr id="4108" name="AutoShape 15"/>
          <p:cNvSpPr>
            <a:spLocks noChangeArrowheads="1"/>
          </p:cNvSpPr>
          <p:nvPr/>
        </p:nvSpPr>
        <p:spPr bwMode="auto">
          <a:xfrm rot="9132602">
            <a:off x="2555875" y="1628775"/>
            <a:ext cx="2087563" cy="431800"/>
          </a:xfrm>
          <a:prstGeom prst="rightArrow">
            <a:avLst>
              <a:gd name="adj1" fmla="val 50000"/>
              <a:gd name="adj2" fmla="val 12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79885" name="Skupina 1"/>
          <p:cNvGrpSpPr>
            <a:grpSpLocks/>
          </p:cNvGrpSpPr>
          <p:nvPr/>
        </p:nvGrpSpPr>
        <p:grpSpPr bwMode="auto">
          <a:xfrm>
            <a:off x="2800350" y="3860800"/>
            <a:ext cx="2749550" cy="1795463"/>
            <a:chOff x="2800350" y="3860800"/>
            <a:chExt cx="2749550" cy="1795463"/>
          </a:xfrm>
        </p:grpSpPr>
        <p:pic>
          <p:nvPicPr>
            <p:cNvPr id="79890" name="Picture 16" descr="MCj0221073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91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9886" name="Text Box 19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79887" name="Text Box 20"/>
          <p:cNvSpPr txBox="1">
            <a:spLocks noChangeArrowheads="1"/>
          </p:cNvSpPr>
          <p:nvPr/>
        </p:nvSpPr>
        <p:spPr bwMode="auto">
          <a:xfrm>
            <a:off x="7380288" y="5805488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 rot="2819676">
            <a:off x="3929857" y="3385344"/>
            <a:ext cx="4648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Loss of volume</a:t>
            </a:r>
            <a:br>
              <a:rPr lang="en-US" altLang="cs-CZ"/>
            </a:br>
            <a:r>
              <a:rPr lang="en-US" altLang="cs-CZ"/>
              <a:t>Vasoconstriction</a:t>
            </a:r>
            <a:br>
              <a:rPr lang="en-US" altLang="cs-CZ"/>
            </a:br>
            <a:r>
              <a:rPr lang="en-US" altLang="cs-CZ"/>
              <a:t>Compensation - an increase of venous tone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 rot="-435444">
            <a:off x="3127375" y="-92075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Increased heart rate and inotrop</a:t>
            </a:r>
            <a:r>
              <a:rPr lang="cs-CZ" altLang="cs-CZ"/>
              <a:t>y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0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5" grpId="0" animBg="1"/>
      <p:bldP spid="4106" grpId="0" animBg="1"/>
      <p:bldP spid="4108" grpId="0" animBg="1"/>
      <p:bldP spid="46097" grpId="0"/>
      <p:bldP spid="46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245114" y="2595836"/>
            <a:ext cx="2785378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CvCO2 = CaCO2+VCO2/Q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541449" y="4033364"/>
            <a:ext cx="2016224" cy="633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Perfusion</a:t>
            </a:r>
            <a:r>
              <a:rPr lang="cs-CZ" dirty="0">
                <a:solidFill>
                  <a:schemeClr val="tx1"/>
                </a:solidFill>
              </a:rPr>
              <a:t> - Q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Cardiac</a:t>
            </a:r>
            <a:r>
              <a:rPr lang="cs-CZ" dirty="0">
                <a:solidFill>
                  <a:schemeClr val="tx1"/>
                </a:solidFill>
              </a:rPr>
              <a:t> output)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55576" y="1196752"/>
            <a:ext cx="1541700" cy="633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Alveolar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ventilaton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Šipka dolů 13"/>
          <p:cNvSpPr/>
          <p:nvPr/>
        </p:nvSpPr>
        <p:spPr>
          <a:xfrm>
            <a:off x="1463227" y="1827060"/>
            <a:ext cx="156444" cy="8818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 flipH="1" flipV="1">
            <a:off x="2728892" y="2899000"/>
            <a:ext cx="178579" cy="11343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54821" y="5272068"/>
            <a:ext cx="2966518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/>
              <a:t>By </a:t>
            </a:r>
            <a:r>
              <a:rPr lang="cs-CZ" sz="2000" dirty="0" err="1"/>
              <a:t>Fick</a:t>
            </a:r>
            <a:r>
              <a:rPr lang="cs-CZ" sz="2000" dirty="0"/>
              <a:t> </a:t>
            </a:r>
            <a:r>
              <a:rPr lang="cs-CZ" sz="2000" dirty="0" err="1"/>
              <a:t>law</a:t>
            </a:r>
            <a:r>
              <a:rPr lang="cs-CZ" sz="2000" dirty="0"/>
              <a:t>:</a:t>
            </a:r>
          </a:p>
          <a:p>
            <a:r>
              <a:rPr lang="cs-CZ" sz="2000" dirty="0"/>
              <a:t>VCO2 = Q (CvCO2 - CaCO2)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3221339" y="4077072"/>
            <a:ext cx="216024" cy="316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 flipV="1">
            <a:off x="146809" y="2595836"/>
            <a:ext cx="216024" cy="3874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788024" y="3893923"/>
            <a:ext cx="2376264" cy="633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Hypoperfusion</a:t>
            </a:r>
            <a:r>
              <a:rPr lang="cs-CZ" dirty="0">
                <a:solidFill>
                  <a:srgbClr val="FF0000"/>
                </a:solidFill>
              </a:rPr>
              <a:t> – Q </a:t>
            </a:r>
            <a:r>
              <a:rPr lang="cs-CZ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1" name="Šipka dolů 20"/>
          <p:cNvSpPr/>
          <p:nvPr/>
        </p:nvSpPr>
        <p:spPr>
          <a:xfrm>
            <a:off x="6941216" y="4052560"/>
            <a:ext cx="216024" cy="316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4427984" y="2435354"/>
            <a:ext cx="4176464" cy="633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Hypercapnic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acidosis</a:t>
            </a:r>
            <a:r>
              <a:rPr lang="cs-CZ" b="1" dirty="0">
                <a:solidFill>
                  <a:srgbClr val="FF0000"/>
                </a:solidFill>
              </a:rPr>
              <a:t> in </a:t>
            </a:r>
            <a:r>
              <a:rPr lang="cs-CZ" b="1" dirty="0" err="1">
                <a:solidFill>
                  <a:srgbClr val="FF0000"/>
                </a:solidFill>
              </a:rPr>
              <a:t>tissues</a:t>
            </a:r>
            <a:r>
              <a:rPr lang="cs-CZ" b="1" dirty="0">
                <a:solidFill>
                  <a:srgbClr val="FF0000"/>
                </a:solidFill>
              </a:rPr>
              <a:t> – pCO2  </a:t>
            </a:r>
          </a:p>
        </p:txBody>
      </p:sp>
      <p:sp>
        <p:nvSpPr>
          <p:cNvPr id="23" name="Šipka dolů 22"/>
          <p:cNvSpPr/>
          <p:nvPr/>
        </p:nvSpPr>
        <p:spPr>
          <a:xfrm flipV="1">
            <a:off x="8316416" y="2537512"/>
            <a:ext cx="216024" cy="3874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10800000">
            <a:off x="3419872" y="4070294"/>
            <a:ext cx="1361103" cy="25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3017163" y="2659098"/>
            <a:ext cx="1410821" cy="258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2" grpId="0" animBg="1"/>
      <p:bldP spid="23" grpId="0" animBg="1"/>
      <p:bldP spid="19" grpId="0" animBg="1"/>
      <p:bldP spid="26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0899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0958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59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60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0961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0959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0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904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51" name="Přímá spojnice 50"/>
          <p:cNvCxnSpPr>
            <a:stCxn id="80911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7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0909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0910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1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2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0911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918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0919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0956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900113" y="3951288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2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23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24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0923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nice 63"/>
          <p:cNvCxnSpPr/>
          <p:nvPr/>
        </p:nvCxnSpPr>
        <p:spPr>
          <a:xfrm flipH="1" flipV="1">
            <a:off x="1116013" y="3962400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901700" y="3963988"/>
            <a:ext cx="1871663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3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093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0934" name="Skupina 39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0954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0935" name="Skupina 42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095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5" name="Šipka dolů 4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0936" name="Skupina 4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0950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5" name="Šipka dolů 5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57" name="Skupina 56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0948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8" name="Skupina 6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0946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0" name="Šipka dolů 6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1" name="Skupina 7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0944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" name="Skupina 7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094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0941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11119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auto">
          <a:xfrm>
            <a:off x="846138" y="404813"/>
            <a:ext cx="5741987" cy="521970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5" name="Freeform 6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6" name="Freeform 7"/>
          <p:cNvSpPr>
            <a:spLocks/>
          </p:cNvSpPr>
          <p:nvPr/>
        </p:nvSpPr>
        <p:spPr bwMode="auto">
          <a:xfrm>
            <a:off x="827088" y="647700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7" name="Oval 8"/>
          <p:cNvSpPr>
            <a:spLocks noChangeArrowheads="1"/>
          </p:cNvSpPr>
          <p:nvPr/>
        </p:nvSpPr>
        <p:spPr bwMode="auto">
          <a:xfrm>
            <a:off x="4643438" y="1268413"/>
            <a:ext cx="144462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1928" name="Text Box 11"/>
          <p:cNvSpPr txBox="1">
            <a:spLocks noChangeArrowheads="1"/>
          </p:cNvSpPr>
          <p:nvPr/>
        </p:nvSpPr>
        <p:spPr bwMode="auto">
          <a:xfrm>
            <a:off x="3543300" y="5824538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sp>
        <p:nvSpPr>
          <p:cNvPr id="6154" name="Freeform 12"/>
          <p:cNvSpPr>
            <a:spLocks/>
          </p:cNvSpPr>
          <p:nvPr/>
        </p:nvSpPr>
        <p:spPr bwMode="auto">
          <a:xfrm>
            <a:off x="827088" y="0"/>
            <a:ext cx="6978650" cy="5646738"/>
          </a:xfrm>
          <a:custGeom>
            <a:avLst/>
            <a:gdLst>
              <a:gd name="T0" fmla="*/ 0 w 4396"/>
              <a:gd name="T1" fmla="*/ 2147483647 h 3557"/>
              <a:gd name="T2" fmla="*/ 2147483647 w 4396"/>
              <a:gd name="T3" fmla="*/ 2147483647 h 3557"/>
              <a:gd name="T4" fmla="*/ 2147483647 w 4396"/>
              <a:gd name="T5" fmla="*/ 2147483647 h 3557"/>
              <a:gd name="T6" fmla="*/ 0 60000 65536"/>
              <a:gd name="T7" fmla="*/ 0 60000 65536"/>
              <a:gd name="T8" fmla="*/ 0 60000 65536"/>
              <a:gd name="T9" fmla="*/ 0 w 4396"/>
              <a:gd name="T10" fmla="*/ 0 h 3557"/>
              <a:gd name="T11" fmla="*/ 4396 w 4396"/>
              <a:gd name="T12" fmla="*/ 3557 h 35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6" h="3557">
                <a:moveTo>
                  <a:pt x="0" y="293"/>
                </a:moveTo>
                <a:cubicBezTo>
                  <a:pt x="476" y="335"/>
                  <a:pt x="2110" y="0"/>
                  <a:pt x="2843" y="544"/>
                </a:cubicBezTo>
                <a:cubicBezTo>
                  <a:pt x="3672" y="1327"/>
                  <a:pt x="4073" y="2929"/>
                  <a:pt x="4396" y="35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Oval 9"/>
          <p:cNvSpPr>
            <a:spLocks noChangeArrowheads="1"/>
          </p:cNvSpPr>
          <p:nvPr/>
        </p:nvSpPr>
        <p:spPr bwMode="auto">
          <a:xfrm>
            <a:off x="4932363" y="620713"/>
            <a:ext cx="144462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156" name="Freeform 13"/>
          <p:cNvSpPr>
            <a:spLocks/>
          </p:cNvSpPr>
          <p:nvPr/>
        </p:nvSpPr>
        <p:spPr bwMode="auto">
          <a:xfrm>
            <a:off x="836613" y="1271588"/>
            <a:ext cx="4672012" cy="4389437"/>
          </a:xfrm>
          <a:custGeom>
            <a:avLst/>
            <a:gdLst>
              <a:gd name="T0" fmla="*/ 0 w 2712"/>
              <a:gd name="T1" fmla="*/ 2147483647 h 2765"/>
              <a:gd name="T2" fmla="*/ 2147483647 w 2712"/>
              <a:gd name="T3" fmla="*/ 2147483647 h 2765"/>
              <a:gd name="T4" fmla="*/ 2147483647 w 2712"/>
              <a:gd name="T5" fmla="*/ 2147483647 h 2765"/>
              <a:gd name="T6" fmla="*/ 0 60000 65536"/>
              <a:gd name="T7" fmla="*/ 0 60000 65536"/>
              <a:gd name="T8" fmla="*/ 0 60000 65536"/>
              <a:gd name="T9" fmla="*/ 0 w 2712"/>
              <a:gd name="T10" fmla="*/ 0 h 2765"/>
              <a:gd name="T11" fmla="*/ 2712 w 2712"/>
              <a:gd name="T12" fmla="*/ 2765 h 2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2" h="2765">
                <a:moveTo>
                  <a:pt x="0" y="237"/>
                </a:moveTo>
                <a:cubicBezTo>
                  <a:pt x="293" y="269"/>
                  <a:pt x="1300" y="0"/>
                  <a:pt x="1752" y="421"/>
                </a:cubicBezTo>
                <a:cubicBezTo>
                  <a:pt x="2264" y="1030"/>
                  <a:pt x="2512" y="2276"/>
                  <a:pt x="2712" y="27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Oval 10"/>
          <p:cNvSpPr>
            <a:spLocks noChangeArrowheads="1"/>
          </p:cNvSpPr>
          <p:nvPr/>
        </p:nvSpPr>
        <p:spPr bwMode="auto">
          <a:xfrm>
            <a:off x="3276600" y="1628775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1933" name="Picture 17" descr="MCj01987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1511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4" name="Text Box 18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81935" name="Text Box 19"/>
          <p:cNvSpPr txBox="1">
            <a:spLocks noChangeArrowheads="1"/>
          </p:cNvSpPr>
          <p:nvPr/>
        </p:nvSpPr>
        <p:spPr bwMode="auto">
          <a:xfrm>
            <a:off x="7380288" y="5805488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6163" name="Freeform 3"/>
          <p:cNvSpPr>
            <a:spLocks/>
          </p:cNvSpPr>
          <p:nvPr/>
        </p:nvSpPr>
        <p:spPr bwMode="auto">
          <a:xfrm>
            <a:off x="827088" y="1412875"/>
            <a:ext cx="7129462" cy="424815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" name="Oval 10"/>
          <p:cNvSpPr>
            <a:spLocks noChangeArrowheads="1"/>
          </p:cNvSpPr>
          <p:nvPr/>
        </p:nvSpPr>
        <p:spPr bwMode="auto">
          <a:xfrm>
            <a:off x="4067175" y="2276475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165" name="AutoShape 16"/>
          <p:cNvSpPr>
            <a:spLocks noChangeArrowheads="1"/>
          </p:cNvSpPr>
          <p:nvPr/>
        </p:nvSpPr>
        <p:spPr bwMode="auto">
          <a:xfrm rot="7140056">
            <a:off x="3922713" y="1555750"/>
            <a:ext cx="1000125" cy="587375"/>
          </a:xfrm>
          <a:prstGeom prst="rightArrow">
            <a:avLst>
              <a:gd name="adj1" fmla="val 50000"/>
              <a:gd name="adj2" fmla="val 425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 rot="3762960">
            <a:off x="5903119" y="2315369"/>
            <a:ext cx="159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vasodilatation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 rot="-257788">
            <a:off x="4924425" y="107950"/>
            <a:ext cx="358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Increased heart rate and inotrop</a:t>
            </a:r>
            <a:r>
              <a:rPr lang="cs-CZ" altLang="cs-CZ"/>
              <a:t>y</a:t>
            </a:r>
            <a:endParaRPr lang="en-US" altLang="cs-CZ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 rot="4222172">
            <a:off x="3086894" y="3863181"/>
            <a:ext cx="405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Loss of volume – </a:t>
            </a:r>
            <a:r>
              <a:rPr lang="cs-CZ" altLang="cs-CZ"/>
              <a:t>transsudation to ISF</a:t>
            </a:r>
            <a:endParaRPr lang="en-US" altLang="cs-CZ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 rot="-257788">
            <a:off x="5929313" y="1189038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cardiodepression</a:t>
            </a:r>
          </a:p>
        </p:txBody>
      </p:sp>
    </p:spTree>
    <p:extLst>
      <p:ext uri="{BB962C8B-B14F-4D97-AF65-F5344CB8AC3E}">
        <p14:creationId xmlns:p14="http://schemas.microsoft.com/office/powerpoint/2010/main" val="14975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4" grpId="0" animBg="1"/>
      <p:bldP spid="6155" grpId="0" animBg="1"/>
      <p:bldP spid="6156" grpId="0" animBg="1"/>
      <p:bldP spid="6157" grpId="0" animBg="1"/>
      <p:bldP spid="6163" grpId="0" animBg="1"/>
      <p:bldP spid="6164" grpId="0" animBg="1"/>
      <p:bldP spid="6165" grpId="0" animBg="1"/>
      <p:bldP spid="48147" grpId="0"/>
      <p:bldP spid="48148" grpId="0"/>
      <p:bldP spid="48149" grpId="0"/>
      <p:bldP spid="48150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2947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3040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41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42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3043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3041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48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95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2953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3033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029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30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031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032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33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34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3033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54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2955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3025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26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2959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8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9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0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2959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966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2967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8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9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70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2969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5435600" y="3962400"/>
            <a:ext cx="1873250" cy="201453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 flipH="1" flipV="1">
            <a:off x="5643563" y="394652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2969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2969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8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98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2984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3019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5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3017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6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3015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" name="Šipka dolů 7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7" name="Skupina 75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301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" name="Šipka dolů 77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8" name="Skupina 78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301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1" name="Šipka dolů 80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9" name="Skupina 81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300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" name="Šipka dolů 83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90" name="Skupina 8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3007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" name="Šipka dolů 8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8" name="Skupina 87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3005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0" name="Šipka dolů 89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1" name="Skupina 90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300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3" name="Šipka dolů 92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4" name="Skupina 93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300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6" name="Šipka dolů 95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7" name="Skupina 96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299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9" name="Šipka dolů 98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00" name="Skupina 99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299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2" name="Šipka dolů 101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96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374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83972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3973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8397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400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00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00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00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400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979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80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8398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3980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5435600" y="55880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 flipV="1">
            <a:off x="5654675" y="54451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83980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99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399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4002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2" name="Šipka dolů 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400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2" name="Šipka dolů 31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3998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3" name="Šipka dolů 3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399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20183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4995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505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05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05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505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505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000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51" name="Přímá spojnice 50"/>
          <p:cNvCxnSpPr>
            <a:stCxn id="85007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003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5005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5006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7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8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5007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014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5015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5052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900113" y="3951288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18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19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20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5019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nice 63"/>
          <p:cNvCxnSpPr/>
          <p:nvPr/>
        </p:nvCxnSpPr>
        <p:spPr>
          <a:xfrm flipH="1" flipV="1">
            <a:off x="1116013" y="3962400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901700" y="3963988"/>
            <a:ext cx="1871663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28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5029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5030" name="Skupina 39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5050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5031" name="Skupina 42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5048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5" name="Šipka dolů 4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5032" name="Skupina 4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5046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5" name="Šipka dolů 5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57" name="Skupina 56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5044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8" name="Skupina 6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504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0" name="Šipka dolů 6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1" name="Skupina 7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504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" name="Skupina 7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5038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503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126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6019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6112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13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14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6115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6113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20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6024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6025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6105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101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102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103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104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05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06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6105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26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6027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6097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98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6031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30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1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2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6031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6038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6039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0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41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42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6041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5435600" y="3962400"/>
            <a:ext cx="1873250" cy="201453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 flipH="1" flipV="1">
            <a:off x="5643563" y="394652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6041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6041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54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6055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6056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6091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7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608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8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6087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" name="Šipka dolů 7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9" name="Skupina 75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6085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" name="Šipka dolů 77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0" name="Skupina 78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608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1" name="Šipka dolů 80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1" name="Skupina 81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608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" name="Šipka dolů 83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2" name="Skupina 8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607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" name="Šipka dolů 8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8" name="Skupina 87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6077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0" name="Šipka dolů 89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1" name="Skupina 90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6075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3" name="Šipka dolů 92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4" name="Skupina 93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607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6" name="Šipka dolů 95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7" name="Skupina 96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607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9" name="Šipka dolů 98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00" name="Skupina 99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6069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2" name="Šipka dolů 101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68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65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7043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713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3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3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13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713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4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48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7049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7127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123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24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125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126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27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28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7127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7051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7119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20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7055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4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55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7055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62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7063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4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65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66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7065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7065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7065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75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7076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  <p:sp>
        <p:nvSpPr>
          <p:cNvPr id="87077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7078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7079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711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0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711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1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7109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2" name="Skupina 74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710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3" name="Skupina 7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7105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0" name="Šipka dolů 7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4" name="Skupina 8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710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3" name="Šipka dolů 8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5" name="Skupina 83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710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6" name="Šipka dolů 85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6" name="Skupina 86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7099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9" name="Šipka dolů 88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7" name="Skupina 89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709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2" name="Šipka dolů 91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8" name="Skupina 92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7095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5" name="Šipka dolů 94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9" name="Skupina 95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709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8" name="Šipka dolů 97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90" name="Skupina 98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7091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1" name="Šipka dolů 100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3682327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4558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2843213" y="1916113"/>
            <a:ext cx="2881312" cy="79216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700213"/>
            <a:ext cx="16081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651669" y="1153319"/>
            <a:ext cx="330200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237456" y="1245395"/>
            <a:ext cx="415925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700213"/>
            <a:ext cx="16081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651669" y="1153319"/>
            <a:ext cx="330200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237456" y="1245395"/>
            <a:ext cx="415925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106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89113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26" name="Přímá spojovací šipka 25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30" name="Přímá spojovací šipka 29"/>
          <p:cNvCxnSpPr>
            <a:stCxn id="29" idx="1"/>
            <a:endCxn id="25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6"/>
          <p:cNvCxnSpPr/>
          <p:nvPr/>
        </p:nvCxnSpPr>
        <p:spPr>
          <a:xfrm flipH="1">
            <a:off x="6383606" y="3519488"/>
            <a:ext cx="554297" cy="917575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5265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Šipka doleva 47"/>
          <p:cNvSpPr/>
          <p:nvPr/>
        </p:nvSpPr>
        <p:spPr>
          <a:xfrm>
            <a:off x="539750" y="1916113"/>
            <a:ext cx="2879725" cy="4333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CvO2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258888" y="3213100"/>
            <a:ext cx="2376487" cy="3095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hnutá šipka 40"/>
          <p:cNvSpPr/>
          <p:nvPr/>
        </p:nvSpPr>
        <p:spPr>
          <a:xfrm rot="5400000" flipV="1">
            <a:off x="2411413" y="1844675"/>
            <a:ext cx="1944687" cy="2665413"/>
          </a:xfrm>
          <a:prstGeom prst="bentArrow">
            <a:avLst>
              <a:gd name="adj1" fmla="val 25000"/>
              <a:gd name="adj2" fmla="val 25000"/>
              <a:gd name="adj3" fmla="val 27116"/>
              <a:gd name="adj4" fmla="val 372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557338"/>
            <a:ext cx="1608137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954088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PvO2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744538" y="1103313"/>
            <a:ext cx="187325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308894" y="1173957"/>
            <a:ext cx="273050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133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90146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211638" y="24923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0825" y="3860800"/>
            <a:ext cx="1108075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PistO2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92275" y="3068638"/>
            <a:ext cx="13779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Diffusion</a:t>
            </a:r>
            <a:endParaRPr lang="cs-CZ" sz="2400" dirty="0"/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3132138" y="2708275"/>
            <a:ext cx="115252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1295400" y="3465513"/>
            <a:ext cx="50482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52" name="Přímá spojovací šipka 51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54" name="Přímá spojovací šipka 53"/>
          <p:cNvCxnSpPr>
            <a:stCxn id="53" idx="1"/>
            <a:endCxn id="51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6200000" flipH="1">
            <a:off x="-972344" y="2564607"/>
            <a:ext cx="2447925" cy="14446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Šipka doleva 47"/>
          <p:cNvSpPr/>
          <p:nvPr/>
        </p:nvSpPr>
        <p:spPr>
          <a:xfrm>
            <a:off x="539750" y="1916113"/>
            <a:ext cx="2879725" cy="4333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CvO2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258888" y="3213100"/>
            <a:ext cx="2376487" cy="3095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hnutá šipka 40"/>
          <p:cNvSpPr/>
          <p:nvPr/>
        </p:nvSpPr>
        <p:spPr>
          <a:xfrm rot="5400000" flipV="1">
            <a:off x="2411413" y="1844675"/>
            <a:ext cx="1944687" cy="2665413"/>
          </a:xfrm>
          <a:prstGeom prst="bentArrow">
            <a:avLst>
              <a:gd name="adj1" fmla="val 25000"/>
              <a:gd name="adj2" fmla="val 25000"/>
              <a:gd name="adj3" fmla="val 27116"/>
              <a:gd name="adj4" fmla="val 372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557338"/>
            <a:ext cx="1608137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723106" y="1081882"/>
            <a:ext cx="187325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308894" y="1173957"/>
            <a:ext cx="273050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57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91184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211638" y="24923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0825" y="3860800"/>
            <a:ext cx="1108075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PistO2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92275" y="3068638"/>
            <a:ext cx="13779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Diffusion</a:t>
            </a:r>
            <a:endParaRPr lang="cs-CZ" sz="2400" dirty="0"/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3132138" y="2708275"/>
            <a:ext cx="115252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1295400" y="3465513"/>
            <a:ext cx="50482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39" name="Přímá spojovací šipka 38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43" name="Přímá spojovací šipka 42"/>
          <p:cNvCxnSpPr>
            <a:stCxn id="40" idx="1"/>
            <a:endCxn id="37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 rot="5400000">
            <a:off x="4679950" y="5624513"/>
            <a:ext cx="18002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10800000">
            <a:off x="5580063" y="6524625"/>
            <a:ext cx="3313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70" name="TextovéPole 57"/>
          <p:cNvSpPr txBox="1">
            <a:spLocks noChangeArrowheads="1"/>
          </p:cNvSpPr>
          <p:nvPr/>
        </p:nvSpPr>
        <p:spPr bwMode="auto">
          <a:xfrm>
            <a:off x="4932363" y="443706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VO2</a:t>
            </a:r>
          </a:p>
        </p:txBody>
      </p:sp>
      <p:sp>
        <p:nvSpPr>
          <p:cNvPr id="91171" name="TextovéPole 58"/>
          <p:cNvSpPr txBox="1">
            <a:spLocks noChangeArrowheads="1"/>
          </p:cNvSpPr>
          <p:nvPr/>
        </p:nvSpPr>
        <p:spPr bwMode="auto">
          <a:xfrm>
            <a:off x="6516688" y="6488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Oxygen delivery - DO2</a:t>
            </a:r>
          </a:p>
        </p:txBody>
      </p:sp>
      <p:cxnSp>
        <p:nvCxnSpPr>
          <p:cNvPr id="61" name="Přímá spojovací čára 60"/>
          <p:cNvCxnSpPr/>
          <p:nvPr/>
        </p:nvCxnSpPr>
        <p:spPr>
          <a:xfrm rot="10800000">
            <a:off x="6516688" y="5445125"/>
            <a:ext cx="2232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rot="5400000">
            <a:off x="5508626" y="5516562"/>
            <a:ext cx="1079500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5651500" y="4437063"/>
            <a:ext cx="118745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/>
              <a:t>criticalDO2</a:t>
            </a:r>
          </a:p>
        </p:txBody>
      </p:sp>
      <p:cxnSp>
        <p:nvCxnSpPr>
          <p:cNvPr id="67" name="Přímá spojovací šipka 66"/>
          <p:cNvCxnSpPr/>
          <p:nvPr/>
        </p:nvCxnSpPr>
        <p:spPr>
          <a:xfrm rot="16200000" flipH="1">
            <a:off x="5994400" y="4959350"/>
            <a:ext cx="6477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a 70"/>
          <p:cNvSpPr/>
          <p:nvPr/>
        </p:nvSpPr>
        <p:spPr>
          <a:xfrm>
            <a:off x="8172450" y="544512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7380288" y="5445125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6659563" y="5408613"/>
            <a:ext cx="73025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" name="Elipsa 73"/>
          <p:cNvSpPr/>
          <p:nvPr/>
        </p:nvSpPr>
        <p:spPr>
          <a:xfrm>
            <a:off x="6443663" y="5445125"/>
            <a:ext cx="73025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6227763" y="5732463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5940425" y="6021388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9" name="Přímá spojovací šipka 48"/>
          <p:cNvCxnSpPr/>
          <p:nvPr/>
        </p:nvCxnSpPr>
        <p:spPr>
          <a:xfrm rot="16200000" flipH="1">
            <a:off x="-972344" y="2564607"/>
            <a:ext cx="2447925" cy="14446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3897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1700808"/>
            <a:ext cx="36003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Blood</a:t>
            </a:r>
            <a:r>
              <a:rPr lang="cs-CZ" sz="2400" dirty="0"/>
              <a:t> Volume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4077072"/>
            <a:ext cx="36003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Extracellular</a:t>
            </a:r>
            <a:r>
              <a:rPr lang="cs-CZ" sz="2400" dirty="0"/>
              <a:t> fluid volume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52120" y="4077072"/>
            <a:ext cx="316835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Arterial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endParaRPr lang="cs-CZ" sz="2400" dirty="0"/>
          </a:p>
        </p:txBody>
      </p:sp>
      <p:sp>
        <p:nvSpPr>
          <p:cNvPr id="5" name="Obousměrná svislá šipka 4"/>
          <p:cNvSpPr/>
          <p:nvPr/>
        </p:nvSpPr>
        <p:spPr>
          <a:xfrm rot="1862686">
            <a:off x="2896812" y="2188071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 rot="19009393">
            <a:off x="5307243" y="2061465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ousměrná svislá šipka 6"/>
          <p:cNvSpPr/>
          <p:nvPr/>
        </p:nvSpPr>
        <p:spPr>
          <a:xfrm rot="16200000">
            <a:off x="4286943" y="3426025"/>
            <a:ext cx="714131" cy="172819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G:\Guyton&amp;Hallpdf\AllImagesFromTextbook of Medical Physiology 12E\S9781416045748-029-f013.jpg"/>
          <p:cNvPicPr>
            <a:picLocks noChangeAspect="1" noChangeArrowheads="1"/>
          </p:cNvPicPr>
          <p:nvPr/>
        </p:nvPicPr>
        <p:blipFill>
          <a:blip r:embed="rId2" cstate="print"/>
          <a:srcRect b="5333"/>
          <a:stretch>
            <a:fillRect/>
          </a:stretch>
        </p:blipFill>
        <p:spPr bwMode="auto">
          <a:xfrm>
            <a:off x="0" y="332656"/>
            <a:ext cx="90232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G:\Guyton&amp;Hallpdf\AllImagesFromTextbook of Medical Physiology 12E\S9781416045748-029-f014.jpg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82320" y="404664"/>
            <a:ext cx="9061680" cy="5688632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" action="ppaction://hlinkshowjump?jump=firstslide"/>
          </p:cNvPr>
          <p:cNvSpPr/>
          <p:nvPr/>
        </p:nvSpPr>
        <p:spPr>
          <a:xfrm>
            <a:off x="4139952" y="6569968"/>
            <a:ext cx="108012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return</a:t>
            </a:r>
            <a:endParaRPr lang="cs-CZ" dirty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2996952"/>
            <a:ext cx="3813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Starling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venous</a:t>
            </a:r>
            <a:r>
              <a:rPr lang="cs-CZ" dirty="0"/>
              <a:t> </a:t>
            </a:r>
            <a:r>
              <a:rPr lang="cs-CZ" dirty="0" err="1"/>
              <a:t>return</a:t>
            </a:r>
            <a:r>
              <a:rPr lang="cs-CZ" dirty="0"/>
              <a:t> </a:t>
            </a:r>
            <a:r>
              <a:rPr lang="cs-CZ" dirty="0" err="1"/>
              <a:t>curve</a:t>
            </a:r>
            <a:endParaRPr lang="cs-CZ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G:\Guyton&amp;Hallpdf\AllImagesFromTextbook of Medical Physiology 12E\S9781416045748-020-f004.jpg"/>
          <p:cNvPicPr>
            <a:picLocks noChangeAspect="1" noChangeArrowheads="1"/>
          </p:cNvPicPr>
          <p:nvPr/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1403648" y="332656"/>
            <a:ext cx="5112568" cy="634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G:\Guyton&amp;Hallpdf\AllImagesFromTextbook of Medical Physiology 12E\S9781416045748-020-f009.jpg"/>
          <p:cNvPicPr>
            <a:picLocks noChangeAspect="1" noChangeArrowheads="1"/>
          </p:cNvPicPr>
          <p:nvPr/>
        </p:nvPicPr>
        <p:blipFill>
          <a:blip r:embed="rId2" cstate="print"/>
          <a:srcRect b="6452"/>
          <a:stretch>
            <a:fillRect/>
          </a:stretch>
        </p:blipFill>
        <p:spPr bwMode="auto">
          <a:xfrm>
            <a:off x="0" y="1412776"/>
            <a:ext cx="913451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G:\Guyton&amp;Hallpdf\AllImagesFromTextbook of Medical Physiology 12E\S9781416045748-020-f010.jpg"/>
          <p:cNvPicPr>
            <a:picLocks noChangeAspect="1" noChangeArrowheads="1"/>
          </p:cNvPicPr>
          <p:nvPr/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1115616" y="188640"/>
            <a:ext cx="6558756" cy="654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2"/>
          <p:cNvSpPr>
            <a:spLocks noChangeArrowheads="1"/>
          </p:cNvSpPr>
          <p:nvPr/>
        </p:nvSpPr>
        <p:spPr bwMode="auto">
          <a:xfrm>
            <a:off x="900113" y="1196975"/>
            <a:ext cx="927100" cy="784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Rectangle 41"/>
          <p:cNvSpPr>
            <a:spLocks noChangeArrowheads="1"/>
          </p:cNvSpPr>
          <p:nvPr/>
        </p:nvSpPr>
        <p:spPr bwMode="auto">
          <a:xfrm>
            <a:off x="2987675" y="2289175"/>
            <a:ext cx="1144588" cy="708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3594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95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893763" y="1412875"/>
            <a:ext cx="927100" cy="5683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1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7816850" y="4508500"/>
            <a:ext cx="1111250" cy="5794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5430838" y="5445125"/>
            <a:ext cx="1111250" cy="5905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5405438" y="1484313"/>
            <a:ext cx="1120775" cy="5984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2994025" y="2420938"/>
            <a:ext cx="1144588" cy="581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3572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3573" name="Text Box 19"/>
          <p:cNvSpPr txBox="1">
            <a:spLocks noChangeArrowheads="1"/>
          </p:cNvSpPr>
          <p:nvPr/>
        </p:nvSpPr>
        <p:spPr bwMode="auto">
          <a:xfrm>
            <a:off x="3035300" y="2492375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3574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3575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3592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93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577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3554" name="Object 29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0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1" name="AutoShape 31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3582" name="AutoShape 32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3583" name="AutoShape 33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3584" name="Rectangle 34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5" name="Text Box 35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23586" name="AutoShape 36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3587" name="AutoShape 37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3588" name="Text Box 40"/>
          <p:cNvSpPr txBox="1">
            <a:spLocks noChangeArrowheads="1"/>
          </p:cNvSpPr>
          <p:nvPr/>
        </p:nvSpPr>
        <p:spPr bwMode="auto">
          <a:xfrm>
            <a:off x="323850" y="5229225"/>
            <a:ext cx="4929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Buffers system acid-base disturbances:</a:t>
            </a:r>
            <a:endParaRPr lang="cs-CZ"/>
          </a:p>
          <a:p>
            <a:pPr lvl="1"/>
            <a:r>
              <a:rPr lang="cs-CZ"/>
              <a:t>Dilutional acidemia</a:t>
            </a:r>
          </a:p>
        </p:txBody>
      </p:sp>
      <p:sp>
        <p:nvSpPr>
          <p:cNvPr id="23589" name="Text Box 43"/>
          <p:cNvSpPr txBox="1">
            <a:spLocks noChangeArrowheads="1"/>
          </p:cNvSpPr>
          <p:nvPr/>
        </p:nvSpPr>
        <p:spPr bwMode="auto">
          <a:xfrm>
            <a:off x="2463800" y="13652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66"/>
                </a:solidFill>
              </a:rPr>
              <a:t>Dilution</a:t>
            </a:r>
          </a:p>
        </p:txBody>
      </p:sp>
      <p:sp>
        <p:nvSpPr>
          <p:cNvPr id="23590" name="Text Box 46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3591" name="Text Box 47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G:\Guyton&amp;Hallpdf\AllImagesFromTextbook of Medical Physiology 12E\S9781416045748-020-f011.jpg"/>
          <p:cNvPicPr>
            <a:picLocks noChangeAspect="1" noChangeArrowheads="1"/>
          </p:cNvPicPr>
          <p:nvPr/>
        </p:nvPicPr>
        <p:blipFill>
          <a:blip r:embed="rId2" cstate="print"/>
          <a:srcRect b="6009"/>
          <a:stretch>
            <a:fillRect/>
          </a:stretch>
        </p:blipFill>
        <p:spPr bwMode="auto">
          <a:xfrm>
            <a:off x="179512" y="1340768"/>
            <a:ext cx="871899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G:\Guyton&amp;Hallpdf\AllImagesFromTextbook of Medical Physiology 12E\S9781416045748-020-f012.jpg"/>
          <p:cNvPicPr>
            <a:picLocks noChangeAspect="1" noChangeArrowheads="1"/>
          </p:cNvPicPr>
          <p:nvPr/>
        </p:nvPicPr>
        <p:blipFill>
          <a:blip r:embed="rId2" cstate="print"/>
          <a:srcRect b="3968"/>
          <a:stretch>
            <a:fillRect/>
          </a:stretch>
        </p:blipFill>
        <p:spPr bwMode="auto">
          <a:xfrm>
            <a:off x="1619672" y="120257"/>
            <a:ext cx="5472608" cy="673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G:\Guyton&amp;Hallpdf\AllImagesFromTextbook of Medical Physiology 12E\S9781416045748-020-f014.jpg"/>
          <p:cNvPicPr>
            <a:picLocks noChangeAspect="1" noChangeArrowheads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 bwMode="auto">
          <a:xfrm>
            <a:off x="1043608" y="548680"/>
            <a:ext cx="7416824" cy="599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G:\Guyton&amp;Hallpdf\AllImagesFromTextbook of Medical Physiology 12E\S9781416045748-020-f015.jpg"/>
          <p:cNvPicPr>
            <a:picLocks noChangeAspect="1" noChangeArrowheads="1"/>
          </p:cNvPicPr>
          <p:nvPr/>
        </p:nvPicPr>
        <p:blipFill>
          <a:blip r:embed="rId2" cstate="print"/>
          <a:srcRect b="4186"/>
          <a:stretch>
            <a:fillRect/>
          </a:stretch>
        </p:blipFill>
        <p:spPr bwMode="auto">
          <a:xfrm>
            <a:off x="827584" y="631504"/>
            <a:ext cx="6359921" cy="5965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G:\Guyton&amp;Hallpdf\AllImagesFromTextbook of Medical Physiology 12E\S9781416045748-021-f002.jpg"/>
          <p:cNvPicPr>
            <a:picLocks noChangeAspect="1" noChangeArrowheads="1"/>
          </p:cNvPicPr>
          <p:nvPr/>
        </p:nvPicPr>
        <p:blipFill>
          <a:blip r:embed="rId2" cstate="print"/>
          <a:srcRect b="5693"/>
          <a:stretch>
            <a:fillRect/>
          </a:stretch>
        </p:blipFill>
        <p:spPr bwMode="auto">
          <a:xfrm>
            <a:off x="320674" y="962024"/>
            <a:ext cx="6930497" cy="477123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75856" y="1412776"/>
            <a:ext cx="192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Strenous</a:t>
            </a:r>
            <a:r>
              <a:rPr lang="cs-CZ" dirty="0"/>
              <a:t> </a:t>
            </a:r>
            <a:r>
              <a:rPr lang="cs-CZ" dirty="0" err="1"/>
              <a:t>excercise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3789040"/>
            <a:ext cx="58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Rest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G:\Guyton&amp;Hallpdf\AllImagesFromTextbook of Medical Physiology 12E\S9781416045748-022-f001.jpg"/>
          <p:cNvPicPr>
            <a:picLocks noChangeAspect="1" noChangeArrowheads="1"/>
          </p:cNvPicPr>
          <p:nvPr/>
        </p:nvPicPr>
        <p:blipFill>
          <a:blip r:embed="rId2" cstate="print"/>
          <a:srcRect b="4376"/>
          <a:stretch>
            <a:fillRect/>
          </a:stretch>
        </p:blipFill>
        <p:spPr bwMode="auto">
          <a:xfrm>
            <a:off x="1187624" y="295246"/>
            <a:ext cx="6480720" cy="65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G:\Guyton&amp;Hallpdf\AllImagesFromTextbook of Medical Physiology 12E\S9781416045748-022-f006.jpg"/>
          <p:cNvPicPr>
            <a:picLocks noChangeAspect="1" noChangeArrowheads="1"/>
          </p:cNvPicPr>
          <p:nvPr/>
        </p:nvPicPr>
        <p:blipFill>
          <a:blip r:embed="rId2" cstate="print"/>
          <a:srcRect b="4819"/>
          <a:stretch>
            <a:fillRect/>
          </a:stretch>
        </p:blipFill>
        <p:spPr bwMode="auto">
          <a:xfrm>
            <a:off x="683568" y="620688"/>
            <a:ext cx="7459175" cy="568863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580112" y="692696"/>
            <a:ext cx="308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Decompensated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G:\Guyton&amp;Hallpdf\AllImagesFromTextbook of Medical Physiology 12E\S9781416045748-022-f007.jpg"/>
          <p:cNvPicPr>
            <a:picLocks noChangeAspect="1" noChangeArrowheads="1"/>
          </p:cNvPicPr>
          <p:nvPr/>
        </p:nvPicPr>
        <p:blipFill>
          <a:blip r:embed="rId2" cstate="print"/>
          <a:srcRect b="7029"/>
          <a:stretch>
            <a:fillRect/>
          </a:stretch>
        </p:blipFill>
        <p:spPr bwMode="auto">
          <a:xfrm>
            <a:off x="190862" y="1628800"/>
            <a:ext cx="8953138" cy="453650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572000" y="692696"/>
            <a:ext cx="43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Treatment</a:t>
            </a:r>
            <a:r>
              <a:rPr lang="cs-CZ" dirty="0"/>
              <a:t> od </a:t>
            </a:r>
            <a:r>
              <a:rPr lang="cs-CZ" dirty="0" err="1"/>
              <a:t>decompensated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G:\Guyton&amp;Hallpdf\AllImagesFromTextbook of Medical Physiology 12E\S9781416045748-022-f008.jpg"/>
          <p:cNvPicPr>
            <a:picLocks noChangeAspect="1" noChangeArrowheads="1"/>
          </p:cNvPicPr>
          <p:nvPr/>
        </p:nvPicPr>
        <p:blipFill>
          <a:blip r:embed="rId2" cstate="print"/>
          <a:srcRect b="3912"/>
          <a:stretch>
            <a:fillRect/>
          </a:stretch>
        </p:blipFill>
        <p:spPr bwMode="auto">
          <a:xfrm>
            <a:off x="395536" y="404664"/>
            <a:ext cx="7920880" cy="6136360"/>
          </a:xfrm>
          <a:prstGeom prst="rect">
            <a:avLst/>
          </a:prstGeom>
          <a:noFill/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4644008" y="188640"/>
            <a:ext cx="43924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output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cardiac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failure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7884368" y="6569968"/>
            <a:ext cx="108012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return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0"/>
          <p:cNvSpPr>
            <a:spLocks noChangeArrowheads="1"/>
          </p:cNvSpPr>
          <p:nvPr/>
        </p:nvSpPr>
        <p:spPr bwMode="auto">
          <a:xfrm>
            <a:off x="7812088" y="4437063"/>
            <a:ext cx="1120775" cy="598487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Rectangle 49"/>
          <p:cNvSpPr>
            <a:spLocks noChangeArrowheads="1"/>
          </p:cNvSpPr>
          <p:nvPr/>
        </p:nvSpPr>
        <p:spPr bwMode="auto">
          <a:xfrm>
            <a:off x="5395913" y="1341438"/>
            <a:ext cx="1120775" cy="598487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900113" y="1196975"/>
            <a:ext cx="927100" cy="784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2987675" y="2289175"/>
            <a:ext cx="1144588" cy="708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4627" name="Freeform 5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28" name="Freeform 6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Freeform 8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7" name="Freeform 9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5405438" y="3213100"/>
            <a:ext cx="558800" cy="811213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Rectangle 14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Rectangle 15"/>
          <p:cNvSpPr>
            <a:spLocks noChangeArrowheads="1"/>
          </p:cNvSpPr>
          <p:nvPr/>
        </p:nvSpPr>
        <p:spPr bwMode="auto">
          <a:xfrm>
            <a:off x="7816850" y="4508500"/>
            <a:ext cx="1111250" cy="5794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5430838" y="5589588"/>
            <a:ext cx="1111250" cy="4460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5405438" y="1484313"/>
            <a:ext cx="1120775" cy="5984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2994025" y="2276475"/>
            <a:ext cx="1144588" cy="7254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Text Box 19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4598" name="Text Box 20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4599" name="Text Box 21"/>
          <p:cNvSpPr txBox="1">
            <a:spLocks noChangeArrowheads="1"/>
          </p:cNvSpPr>
          <p:nvPr/>
        </p:nvSpPr>
        <p:spPr bwMode="auto">
          <a:xfrm>
            <a:off x="3035300" y="2492375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4601" name="Text Box 23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4625" name="Freeform 25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26" name="Freeform 26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4603" name="Rectangle 27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5600700" y="563562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4578" name="Object 31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2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AutoShape 33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608" name="AutoShape 34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609" name="AutoShape 35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610" name="Rectangle 36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1" name="Text Box 37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24612" name="AutoShape 38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613" name="AutoShape 39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4614" name="Line 44"/>
          <p:cNvSpPr>
            <a:spLocks noChangeShapeType="1"/>
          </p:cNvSpPr>
          <p:nvPr/>
        </p:nvSpPr>
        <p:spPr bwMode="auto">
          <a:xfrm flipV="1">
            <a:off x="5508625" y="15557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5" name="Line 45"/>
          <p:cNvSpPr>
            <a:spLocks noChangeShapeType="1"/>
          </p:cNvSpPr>
          <p:nvPr/>
        </p:nvSpPr>
        <p:spPr bwMode="auto">
          <a:xfrm flipV="1">
            <a:off x="7956550" y="45815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6" name="Line 46"/>
          <p:cNvSpPr>
            <a:spLocks noChangeShapeType="1"/>
          </p:cNvSpPr>
          <p:nvPr/>
        </p:nvSpPr>
        <p:spPr bwMode="auto">
          <a:xfrm flipV="1">
            <a:off x="5580063" y="56610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617" name="Line 47"/>
          <p:cNvSpPr>
            <a:spLocks noChangeShapeType="1"/>
          </p:cNvSpPr>
          <p:nvPr/>
        </p:nvSpPr>
        <p:spPr bwMode="auto">
          <a:xfrm flipV="1">
            <a:off x="984250" y="14128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8" name="Line 48"/>
          <p:cNvSpPr>
            <a:spLocks noChangeShapeType="1"/>
          </p:cNvSpPr>
          <p:nvPr/>
        </p:nvSpPr>
        <p:spPr bwMode="auto">
          <a:xfrm flipV="1">
            <a:off x="3059113" y="24923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619" name="Rectangle 51"/>
          <p:cNvSpPr>
            <a:spLocks noChangeArrowheads="1"/>
          </p:cNvSpPr>
          <p:nvPr/>
        </p:nvSpPr>
        <p:spPr bwMode="auto">
          <a:xfrm>
            <a:off x="5424488" y="5445125"/>
            <a:ext cx="1120775" cy="598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20" name="AutoShape 52"/>
          <p:cNvSpPr>
            <a:spLocks noChangeArrowheads="1"/>
          </p:cNvSpPr>
          <p:nvPr/>
        </p:nvSpPr>
        <p:spPr bwMode="auto">
          <a:xfrm>
            <a:off x="2339975" y="1268413"/>
            <a:ext cx="2447925" cy="431800"/>
          </a:xfrm>
          <a:prstGeom prst="rightArrow">
            <a:avLst>
              <a:gd name="adj1" fmla="val 50000"/>
              <a:gd name="adj2" fmla="val 141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equilibrium shift</a:t>
            </a:r>
          </a:p>
        </p:txBody>
      </p:sp>
      <p:sp>
        <p:nvSpPr>
          <p:cNvPr id="24621" name="Text Box 53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4622" name="Text Box 54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24623" name="Text Box 56"/>
          <p:cNvSpPr txBox="1">
            <a:spLocks noChangeArrowheads="1"/>
          </p:cNvSpPr>
          <p:nvPr/>
        </p:nvSpPr>
        <p:spPr bwMode="auto">
          <a:xfrm>
            <a:off x="323850" y="5229225"/>
            <a:ext cx="4929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Buffers system acid-base disturbances:</a:t>
            </a:r>
            <a:endParaRPr lang="cs-CZ"/>
          </a:p>
          <a:p>
            <a:pPr lvl="1"/>
            <a:r>
              <a:rPr lang="cs-CZ"/>
              <a:t>Dilutional acidemia</a:t>
            </a:r>
          </a:p>
        </p:txBody>
      </p:sp>
      <p:sp>
        <p:nvSpPr>
          <p:cNvPr id="24624" name="Text Box 57"/>
          <p:cNvSpPr txBox="1">
            <a:spLocks noChangeArrowheads="1"/>
          </p:cNvSpPr>
          <p:nvPr/>
        </p:nvSpPr>
        <p:spPr bwMode="auto">
          <a:xfrm>
            <a:off x="2463800" y="13652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66"/>
                </a:solidFill>
              </a:rPr>
              <a:t>Dilution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1908175" y="331788"/>
            <a:ext cx="1584325" cy="15843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6154738" y="0"/>
            <a:ext cx="2305050" cy="20589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3635375" y="260350"/>
            <a:ext cx="2374900" cy="13684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1258888" y="2349500"/>
            <a:ext cx="3313112" cy="12239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71775" y="2205038"/>
            <a:ext cx="1430338" cy="1328737"/>
            <a:chOff x="1739" y="1340"/>
            <a:chExt cx="901" cy="837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39" y="1340"/>
              <a:ext cx="901" cy="837"/>
              <a:chOff x="1739" y="1340"/>
              <a:chExt cx="901" cy="837"/>
            </a:xfrm>
          </p:grpSpPr>
          <p:sp>
            <p:nvSpPr>
              <p:cNvPr id="64012" name="Freeform 8"/>
              <p:cNvSpPr>
                <a:spLocks/>
              </p:cNvSpPr>
              <p:nvPr/>
            </p:nvSpPr>
            <p:spPr bwMode="auto">
              <a:xfrm>
                <a:off x="2199" y="1341"/>
                <a:ext cx="441" cy="498"/>
              </a:xfrm>
              <a:custGeom>
                <a:avLst/>
                <a:gdLst>
                  <a:gd name="T0" fmla="*/ 54 w 1323"/>
                  <a:gd name="T1" fmla="*/ 165 h 1496"/>
                  <a:gd name="T2" fmla="*/ 67 w 1323"/>
                  <a:gd name="T3" fmla="*/ 163 h 1496"/>
                  <a:gd name="T4" fmla="*/ 78 w 1323"/>
                  <a:gd name="T5" fmla="*/ 161 h 1496"/>
                  <a:gd name="T6" fmla="*/ 88 w 1323"/>
                  <a:gd name="T7" fmla="*/ 158 h 1496"/>
                  <a:gd name="T8" fmla="*/ 102 w 1323"/>
                  <a:gd name="T9" fmla="*/ 152 h 1496"/>
                  <a:gd name="T10" fmla="*/ 113 w 1323"/>
                  <a:gd name="T11" fmla="*/ 145 h 1496"/>
                  <a:gd name="T12" fmla="*/ 121 w 1323"/>
                  <a:gd name="T13" fmla="*/ 139 h 1496"/>
                  <a:gd name="T14" fmla="*/ 127 w 1323"/>
                  <a:gd name="T15" fmla="*/ 133 h 1496"/>
                  <a:gd name="T16" fmla="*/ 133 w 1323"/>
                  <a:gd name="T17" fmla="*/ 126 h 1496"/>
                  <a:gd name="T18" fmla="*/ 138 w 1323"/>
                  <a:gd name="T19" fmla="*/ 119 h 1496"/>
                  <a:gd name="T20" fmla="*/ 143 w 1323"/>
                  <a:gd name="T21" fmla="*/ 110 h 1496"/>
                  <a:gd name="T22" fmla="*/ 145 w 1323"/>
                  <a:gd name="T23" fmla="*/ 101 h 1496"/>
                  <a:gd name="T24" fmla="*/ 147 w 1323"/>
                  <a:gd name="T25" fmla="*/ 90 h 1496"/>
                  <a:gd name="T26" fmla="*/ 146 w 1323"/>
                  <a:gd name="T27" fmla="*/ 80 h 1496"/>
                  <a:gd name="T28" fmla="*/ 143 w 1323"/>
                  <a:gd name="T29" fmla="*/ 70 h 1496"/>
                  <a:gd name="T30" fmla="*/ 140 w 1323"/>
                  <a:gd name="T31" fmla="*/ 62 h 1496"/>
                  <a:gd name="T32" fmla="*/ 133 w 1323"/>
                  <a:gd name="T33" fmla="*/ 52 h 1496"/>
                  <a:gd name="T34" fmla="*/ 126 w 1323"/>
                  <a:gd name="T35" fmla="*/ 44 h 1496"/>
                  <a:gd name="T36" fmla="*/ 118 w 1323"/>
                  <a:gd name="T37" fmla="*/ 37 h 1496"/>
                  <a:gd name="T38" fmla="*/ 108 w 1323"/>
                  <a:gd name="T39" fmla="*/ 30 h 1496"/>
                  <a:gd name="T40" fmla="*/ 96 w 1323"/>
                  <a:gd name="T41" fmla="*/ 23 h 1496"/>
                  <a:gd name="T42" fmla="*/ 72 w 1323"/>
                  <a:gd name="T43" fmla="*/ 16 h 1496"/>
                  <a:gd name="T44" fmla="*/ 51 w 1323"/>
                  <a:gd name="T45" fmla="*/ 12 h 1496"/>
                  <a:gd name="T46" fmla="*/ 40 w 1323"/>
                  <a:gd name="T47" fmla="*/ 0 h 1496"/>
                  <a:gd name="T48" fmla="*/ 40 w 1323"/>
                  <a:gd name="T49" fmla="*/ 53 h 1496"/>
                  <a:gd name="T50" fmla="*/ 52 w 1323"/>
                  <a:gd name="T51" fmla="*/ 42 h 1496"/>
                  <a:gd name="T52" fmla="*/ 70 w 1323"/>
                  <a:gd name="T53" fmla="*/ 46 h 1496"/>
                  <a:gd name="T54" fmla="*/ 89 w 1323"/>
                  <a:gd name="T55" fmla="*/ 54 h 1496"/>
                  <a:gd name="T56" fmla="*/ 100 w 1323"/>
                  <a:gd name="T57" fmla="*/ 61 h 1496"/>
                  <a:gd name="T58" fmla="*/ 108 w 1323"/>
                  <a:gd name="T59" fmla="*/ 69 h 1496"/>
                  <a:gd name="T60" fmla="*/ 115 w 1323"/>
                  <a:gd name="T61" fmla="*/ 78 h 1496"/>
                  <a:gd name="T62" fmla="*/ 120 w 1323"/>
                  <a:gd name="T63" fmla="*/ 88 h 1496"/>
                  <a:gd name="T64" fmla="*/ 123 w 1323"/>
                  <a:gd name="T65" fmla="*/ 99 h 1496"/>
                  <a:gd name="T66" fmla="*/ 123 w 1323"/>
                  <a:gd name="T67" fmla="*/ 109 h 1496"/>
                  <a:gd name="T68" fmla="*/ 120 w 1323"/>
                  <a:gd name="T69" fmla="*/ 118 h 1496"/>
                  <a:gd name="T70" fmla="*/ 116 w 1323"/>
                  <a:gd name="T71" fmla="*/ 127 h 1496"/>
                  <a:gd name="T72" fmla="*/ 108 w 1323"/>
                  <a:gd name="T73" fmla="*/ 138 h 1496"/>
                  <a:gd name="T74" fmla="*/ 98 w 1323"/>
                  <a:gd name="T75" fmla="*/ 147 h 1496"/>
                  <a:gd name="T76" fmla="*/ 87 w 1323"/>
                  <a:gd name="T77" fmla="*/ 154 h 1496"/>
                  <a:gd name="T78" fmla="*/ 77 w 1323"/>
                  <a:gd name="T79" fmla="*/ 158 h 1496"/>
                  <a:gd name="T80" fmla="*/ 69 w 1323"/>
                  <a:gd name="T81" fmla="*/ 161 h 1496"/>
                  <a:gd name="T82" fmla="*/ 59 w 1323"/>
                  <a:gd name="T83" fmla="*/ 163 h 1496"/>
                  <a:gd name="T84" fmla="*/ 36 w 1323"/>
                  <a:gd name="T85" fmla="*/ 166 h 14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3"/>
                  <a:gd name="T130" fmla="*/ 0 h 1496"/>
                  <a:gd name="T131" fmla="*/ 1323 w 1323"/>
                  <a:gd name="T132" fmla="*/ 1496 h 14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3" h="1496">
                    <a:moveTo>
                      <a:pt x="326" y="1496"/>
                    </a:moveTo>
                    <a:lnTo>
                      <a:pt x="483" y="1493"/>
                    </a:lnTo>
                    <a:lnTo>
                      <a:pt x="537" y="1487"/>
                    </a:lnTo>
                    <a:lnTo>
                      <a:pt x="603" y="1476"/>
                    </a:lnTo>
                    <a:lnTo>
                      <a:pt x="653" y="1467"/>
                    </a:lnTo>
                    <a:lnTo>
                      <a:pt x="702" y="1455"/>
                    </a:lnTo>
                    <a:lnTo>
                      <a:pt x="752" y="1439"/>
                    </a:lnTo>
                    <a:lnTo>
                      <a:pt x="796" y="1423"/>
                    </a:lnTo>
                    <a:lnTo>
                      <a:pt x="850" y="1401"/>
                    </a:lnTo>
                    <a:lnTo>
                      <a:pt x="915" y="1371"/>
                    </a:lnTo>
                    <a:lnTo>
                      <a:pt x="965" y="1343"/>
                    </a:lnTo>
                    <a:lnTo>
                      <a:pt x="1014" y="1312"/>
                    </a:lnTo>
                    <a:lnTo>
                      <a:pt x="1047" y="1286"/>
                    </a:lnTo>
                    <a:lnTo>
                      <a:pt x="1086" y="1256"/>
                    </a:lnTo>
                    <a:lnTo>
                      <a:pt x="1113" y="1232"/>
                    </a:lnTo>
                    <a:lnTo>
                      <a:pt x="1143" y="1199"/>
                    </a:lnTo>
                    <a:lnTo>
                      <a:pt x="1170" y="1169"/>
                    </a:lnTo>
                    <a:lnTo>
                      <a:pt x="1196" y="1135"/>
                    </a:lnTo>
                    <a:lnTo>
                      <a:pt x="1217" y="1108"/>
                    </a:lnTo>
                    <a:lnTo>
                      <a:pt x="1242" y="1070"/>
                    </a:lnTo>
                    <a:lnTo>
                      <a:pt x="1267" y="1029"/>
                    </a:lnTo>
                    <a:lnTo>
                      <a:pt x="1283" y="987"/>
                    </a:lnTo>
                    <a:lnTo>
                      <a:pt x="1297" y="952"/>
                    </a:lnTo>
                    <a:lnTo>
                      <a:pt x="1309" y="910"/>
                    </a:lnTo>
                    <a:lnTo>
                      <a:pt x="1319" y="867"/>
                    </a:lnTo>
                    <a:lnTo>
                      <a:pt x="1323" y="809"/>
                    </a:lnTo>
                    <a:lnTo>
                      <a:pt x="1320" y="761"/>
                    </a:lnTo>
                    <a:lnTo>
                      <a:pt x="1313" y="721"/>
                    </a:lnTo>
                    <a:lnTo>
                      <a:pt x="1306" y="680"/>
                    </a:lnTo>
                    <a:lnTo>
                      <a:pt x="1291" y="635"/>
                    </a:lnTo>
                    <a:lnTo>
                      <a:pt x="1278" y="598"/>
                    </a:lnTo>
                    <a:lnTo>
                      <a:pt x="1260" y="563"/>
                    </a:lnTo>
                    <a:lnTo>
                      <a:pt x="1233" y="519"/>
                    </a:lnTo>
                    <a:lnTo>
                      <a:pt x="1200" y="469"/>
                    </a:lnTo>
                    <a:lnTo>
                      <a:pt x="1165" y="429"/>
                    </a:lnTo>
                    <a:lnTo>
                      <a:pt x="1136" y="395"/>
                    </a:lnTo>
                    <a:lnTo>
                      <a:pt x="1100" y="362"/>
                    </a:lnTo>
                    <a:lnTo>
                      <a:pt x="1064" y="335"/>
                    </a:lnTo>
                    <a:lnTo>
                      <a:pt x="1023" y="305"/>
                    </a:lnTo>
                    <a:lnTo>
                      <a:pt x="970" y="268"/>
                    </a:lnTo>
                    <a:lnTo>
                      <a:pt x="920" y="241"/>
                    </a:lnTo>
                    <a:lnTo>
                      <a:pt x="863" y="211"/>
                    </a:lnTo>
                    <a:lnTo>
                      <a:pt x="746" y="168"/>
                    </a:lnTo>
                    <a:lnTo>
                      <a:pt x="651" y="141"/>
                    </a:lnTo>
                    <a:lnTo>
                      <a:pt x="547" y="121"/>
                    </a:lnTo>
                    <a:lnTo>
                      <a:pt x="463" y="111"/>
                    </a:lnTo>
                    <a:lnTo>
                      <a:pt x="356" y="105"/>
                    </a:lnTo>
                    <a:lnTo>
                      <a:pt x="356" y="0"/>
                    </a:lnTo>
                    <a:lnTo>
                      <a:pt x="0" y="238"/>
                    </a:lnTo>
                    <a:lnTo>
                      <a:pt x="361" y="479"/>
                    </a:lnTo>
                    <a:lnTo>
                      <a:pt x="360" y="372"/>
                    </a:lnTo>
                    <a:lnTo>
                      <a:pt x="467" y="379"/>
                    </a:lnTo>
                    <a:lnTo>
                      <a:pt x="547" y="392"/>
                    </a:lnTo>
                    <a:lnTo>
                      <a:pt x="630" y="412"/>
                    </a:lnTo>
                    <a:lnTo>
                      <a:pt x="746" y="456"/>
                    </a:lnTo>
                    <a:lnTo>
                      <a:pt x="801" y="485"/>
                    </a:lnTo>
                    <a:lnTo>
                      <a:pt x="853" y="516"/>
                    </a:lnTo>
                    <a:lnTo>
                      <a:pt x="897" y="552"/>
                    </a:lnTo>
                    <a:lnTo>
                      <a:pt x="940" y="587"/>
                    </a:lnTo>
                    <a:lnTo>
                      <a:pt x="975" y="620"/>
                    </a:lnTo>
                    <a:lnTo>
                      <a:pt x="1004" y="656"/>
                    </a:lnTo>
                    <a:lnTo>
                      <a:pt x="1036" y="700"/>
                    </a:lnTo>
                    <a:lnTo>
                      <a:pt x="1064" y="750"/>
                    </a:lnTo>
                    <a:lnTo>
                      <a:pt x="1084" y="797"/>
                    </a:lnTo>
                    <a:lnTo>
                      <a:pt x="1094" y="841"/>
                    </a:lnTo>
                    <a:lnTo>
                      <a:pt x="1104" y="894"/>
                    </a:lnTo>
                    <a:lnTo>
                      <a:pt x="1105" y="946"/>
                    </a:lnTo>
                    <a:lnTo>
                      <a:pt x="1103" y="982"/>
                    </a:lnTo>
                    <a:lnTo>
                      <a:pt x="1097" y="1020"/>
                    </a:lnTo>
                    <a:lnTo>
                      <a:pt x="1084" y="1065"/>
                    </a:lnTo>
                    <a:lnTo>
                      <a:pt x="1067" y="1108"/>
                    </a:lnTo>
                    <a:lnTo>
                      <a:pt x="1047" y="1150"/>
                    </a:lnTo>
                    <a:lnTo>
                      <a:pt x="1020" y="1190"/>
                    </a:lnTo>
                    <a:lnTo>
                      <a:pt x="973" y="1249"/>
                    </a:lnTo>
                    <a:lnTo>
                      <a:pt x="932" y="1288"/>
                    </a:lnTo>
                    <a:lnTo>
                      <a:pt x="880" y="1330"/>
                    </a:lnTo>
                    <a:lnTo>
                      <a:pt x="827" y="1366"/>
                    </a:lnTo>
                    <a:lnTo>
                      <a:pt x="786" y="1389"/>
                    </a:lnTo>
                    <a:lnTo>
                      <a:pt x="739" y="1413"/>
                    </a:lnTo>
                    <a:lnTo>
                      <a:pt x="693" y="1430"/>
                    </a:lnTo>
                    <a:lnTo>
                      <a:pt x="656" y="1444"/>
                    </a:lnTo>
                    <a:lnTo>
                      <a:pt x="620" y="1456"/>
                    </a:lnTo>
                    <a:lnTo>
                      <a:pt x="574" y="1465"/>
                    </a:lnTo>
                    <a:lnTo>
                      <a:pt x="531" y="1472"/>
                    </a:lnTo>
                    <a:lnTo>
                      <a:pt x="473" y="1482"/>
                    </a:lnTo>
                    <a:lnTo>
                      <a:pt x="326" y="1496"/>
                    </a:lnTo>
                    <a:close/>
                  </a:path>
                </a:pathLst>
              </a:custGeom>
              <a:solidFill>
                <a:srgbClr val="000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013" name="Freeform 9"/>
              <p:cNvSpPr>
                <a:spLocks/>
              </p:cNvSpPr>
              <p:nvPr/>
            </p:nvSpPr>
            <p:spPr bwMode="auto">
              <a:xfrm>
                <a:off x="2199" y="1672"/>
                <a:ext cx="441" cy="499"/>
              </a:xfrm>
              <a:custGeom>
                <a:avLst/>
                <a:gdLst>
                  <a:gd name="T0" fmla="*/ 54 w 1323"/>
                  <a:gd name="T1" fmla="*/ 0 h 1496"/>
                  <a:gd name="T2" fmla="*/ 67 w 1323"/>
                  <a:gd name="T3" fmla="*/ 2 h 1496"/>
                  <a:gd name="T4" fmla="*/ 78 w 1323"/>
                  <a:gd name="T5" fmla="*/ 5 h 1496"/>
                  <a:gd name="T6" fmla="*/ 88 w 1323"/>
                  <a:gd name="T7" fmla="*/ 8 h 1496"/>
                  <a:gd name="T8" fmla="*/ 102 w 1323"/>
                  <a:gd name="T9" fmla="*/ 14 h 1496"/>
                  <a:gd name="T10" fmla="*/ 113 w 1323"/>
                  <a:gd name="T11" fmla="*/ 21 h 1496"/>
                  <a:gd name="T12" fmla="*/ 121 w 1323"/>
                  <a:gd name="T13" fmla="*/ 27 h 1496"/>
                  <a:gd name="T14" fmla="*/ 127 w 1323"/>
                  <a:gd name="T15" fmla="*/ 33 h 1496"/>
                  <a:gd name="T16" fmla="*/ 133 w 1323"/>
                  <a:gd name="T17" fmla="*/ 40 h 1496"/>
                  <a:gd name="T18" fmla="*/ 138 w 1323"/>
                  <a:gd name="T19" fmla="*/ 47 h 1496"/>
                  <a:gd name="T20" fmla="*/ 143 w 1323"/>
                  <a:gd name="T21" fmla="*/ 57 h 1496"/>
                  <a:gd name="T22" fmla="*/ 145 w 1323"/>
                  <a:gd name="T23" fmla="*/ 65 h 1496"/>
                  <a:gd name="T24" fmla="*/ 147 w 1323"/>
                  <a:gd name="T25" fmla="*/ 76 h 1496"/>
                  <a:gd name="T26" fmla="*/ 146 w 1323"/>
                  <a:gd name="T27" fmla="*/ 86 h 1496"/>
                  <a:gd name="T28" fmla="*/ 143 w 1323"/>
                  <a:gd name="T29" fmla="*/ 96 h 1496"/>
                  <a:gd name="T30" fmla="*/ 140 w 1323"/>
                  <a:gd name="T31" fmla="*/ 104 h 1496"/>
                  <a:gd name="T32" fmla="*/ 133 w 1323"/>
                  <a:gd name="T33" fmla="*/ 114 h 1496"/>
                  <a:gd name="T34" fmla="*/ 126 w 1323"/>
                  <a:gd name="T35" fmla="*/ 122 h 1496"/>
                  <a:gd name="T36" fmla="*/ 118 w 1323"/>
                  <a:gd name="T37" fmla="*/ 129 h 1496"/>
                  <a:gd name="T38" fmla="*/ 108 w 1323"/>
                  <a:gd name="T39" fmla="*/ 137 h 1496"/>
                  <a:gd name="T40" fmla="*/ 96 w 1323"/>
                  <a:gd name="T41" fmla="*/ 143 h 1496"/>
                  <a:gd name="T42" fmla="*/ 72 w 1323"/>
                  <a:gd name="T43" fmla="*/ 151 h 1496"/>
                  <a:gd name="T44" fmla="*/ 51 w 1323"/>
                  <a:gd name="T45" fmla="*/ 154 h 1496"/>
                  <a:gd name="T46" fmla="*/ 40 w 1323"/>
                  <a:gd name="T47" fmla="*/ 166 h 1496"/>
                  <a:gd name="T48" fmla="*/ 40 w 1323"/>
                  <a:gd name="T49" fmla="*/ 113 h 1496"/>
                  <a:gd name="T50" fmla="*/ 52 w 1323"/>
                  <a:gd name="T51" fmla="*/ 124 h 1496"/>
                  <a:gd name="T52" fmla="*/ 70 w 1323"/>
                  <a:gd name="T53" fmla="*/ 121 h 1496"/>
                  <a:gd name="T54" fmla="*/ 89 w 1323"/>
                  <a:gd name="T55" fmla="*/ 113 h 1496"/>
                  <a:gd name="T56" fmla="*/ 100 w 1323"/>
                  <a:gd name="T57" fmla="*/ 105 h 1496"/>
                  <a:gd name="T58" fmla="*/ 108 w 1323"/>
                  <a:gd name="T59" fmla="*/ 98 h 1496"/>
                  <a:gd name="T60" fmla="*/ 115 w 1323"/>
                  <a:gd name="T61" fmla="*/ 89 h 1496"/>
                  <a:gd name="T62" fmla="*/ 120 w 1323"/>
                  <a:gd name="T63" fmla="*/ 78 h 1496"/>
                  <a:gd name="T64" fmla="*/ 123 w 1323"/>
                  <a:gd name="T65" fmla="*/ 67 h 1496"/>
                  <a:gd name="T66" fmla="*/ 123 w 1323"/>
                  <a:gd name="T67" fmla="*/ 57 h 1496"/>
                  <a:gd name="T68" fmla="*/ 120 w 1323"/>
                  <a:gd name="T69" fmla="*/ 48 h 1496"/>
                  <a:gd name="T70" fmla="*/ 116 w 1323"/>
                  <a:gd name="T71" fmla="*/ 39 h 1496"/>
                  <a:gd name="T72" fmla="*/ 108 w 1323"/>
                  <a:gd name="T73" fmla="*/ 27 h 1496"/>
                  <a:gd name="T74" fmla="*/ 98 w 1323"/>
                  <a:gd name="T75" fmla="*/ 19 h 1496"/>
                  <a:gd name="T76" fmla="*/ 87 w 1323"/>
                  <a:gd name="T77" fmla="*/ 12 h 1496"/>
                  <a:gd name="T78" fmla="*/ 77 w 1323"/>
                  <a:gd name="T79" fmla="*/ 7 h 1496"/>
                  <a:gd name="T80" fmla="*/ 69 w 1323"/>
                  <a:gd name="T81" fmla="*/ 5 h 1496"/>
                  <a:gd name="T82" fmla="*/ 59 w 1323"/>
                  <a:gd name="T83" fmla="*/ 3 h 1496"/>
                  <a:gd name="T84" fmla="*/ 36 w 1323"/>
                  <a:gd name="T85" fmla="*/ 0 h 14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3"/>
                  <a:gd name="T130" fmla="*/ 0 h 1496"/>
                  <a:gd name="T131" fmla="*/ 1323 w 1323"/>
                  <a:gd name="T132" fmla="*/ 1496 h 14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3" h="1496">
                    <a:moveTo>
                      <a:pt x="326" y="0"/>
                    </a:moveTo>
                    <a:lnTo>
                      <a:pt x="483" y="4"/>
                    </a:lnTo>
                    <a:lnTo>
                      <a:pt x="537" y="9"/>
                    </a:lnTo>
                    <a:lnTo>
                      <a:pt x="603" y="20"/>
                    </a:lnTo>
                    <a:lnTo>
                      <a:pt x="653" y="29"/>
                    </a:lnTo>
                    <a:lnTo>
                      <a:pt x="702" y="43"/>
                    </a:lnTo>
                    <a:lnTo>
                      <a:pt x="752" y="57"/>
                    </a:lnTo>
                    <a:lnTo>
                      <a:pt x="796" y="74"/>
                    </a:lnTo>
                    <a:lnTo>
                      <a:pt x="850" y="95"/>
                    </a:lnTo>
                    <a:lnTo>
                      <a:pt x="915" y="126"/>
                    </a:lnTo>
                    <a:lnTo>
                      <a:pt x="965" y="153"/>
                    </a:lnTo>
                    <a:lnTo>
                      <a:pt x="1014" y="185"/>
                    </a:lnTo>
                    <a:lnTo>
                      <a:pt x="1047" y="211"/>
                    </a:lnTo>
                    <a:lnTo>
                      <a:pt x="1086" y="241"/>
                    </a:lnTo>
                    <a:lnTo>
                      <a:pt x="1113" y="264"/>
                    </a:lnTo>
                    <a:lnTo>
                      <a:pt x="1143" y="298"/>
                    </a:lnTo>
                    <a:lnTo>
                      <a:pt x="1170" y="328"/>
                    </a:lnTo>
                    <a:lnTo>
                      <a:pt x="1196" y="362"/>
                    </a:lnTo>
                    <a:lnTo>
                      <a:pt x="1217" y="388"/>
                    </a:lnTo>
                    <a:lnTo>
                      <a:pt x="1242" y="426"/>
                    </a:lnTo>
                    <a:lnTo>
                      <a:pt x="1267" y="469"/>
                    </a:lnTo>
                    <a:lnTo>
                      <a:pt x="1283" y="509"/>
                    </a:lnTo>
                    <a:lnTo>
                      <a:pt x="1297" y="545"/>
                    </a:lnTo>
                    <a:lnTo>
                      <a:pt x="1309" y="586"/>
                    </a:lnTo>
                    <a:lnTo>
                      <a:pt x="1319" y="630"/>
                    </a:lnTo>
                    <a:lnTo>
                      <a:pt x="1323" y="687"/>
                    </a:lnTo>
                    <a:lnTo>
                      <a:pt x="1320" y="735"/>
                    </a:lnTo>
                    <a:lnTo>
                      <a:pt x="1313" y="776"/>
                    </a:lnTo>
                    <a:lnTo>
                      <a:pt x="1306" y="817"/>
                    </a:lnTo>
                    <a:lnTo>
                      <a:pt x="1291" y="862"/>
                    </a:lnTo>
                    <a:lnTo>
                      <a:pt x="1278" y="899"/>
                    </a:lnTo>
                    <a:lnTo>
                      <a:pt x="1260" y="933"/>
                    </a:lnTo>
                    <a:lnTo>
                      <a:pt x="1233" y="978"/>
                    </a:lnTo>
                    <a:lnTo>
                      <a:pt x="1200" y="1027"/>
                    </a:lnTo>
                    <a:lnTo>
                      <a:pt x="1165" y="1068"/>
                    </a:lnTo>
                    <a:lnTo>
                      <a:pt x="1136" y="1101"/>
                    </a:lnTo>
                    <a:lnTo>
                      <a:pt x="1100" y="1135"/>
                    </a:lnTo>
                    <a:lnTo>
                      <a:pt x="1064" y="1162"/>
                    </a:lnTo>
                    <a:lnTo>
                      <a:pt x="1023" y="1192"/>
                    </a:lnTo>
                    <a:lnTo>
                      <a:pt x="970" y="1229"/>
                    </a:lnTo>
                    <a:lnTo>
                      <a:pt x="920" y="1256"/>
                    </a:lnTo>
                    <a:lnTo>
                      <a:pt x="863" y="1286"/>
                    </a:lnTo>
                    <a:lnTo>
                      <a:pt x="746" y="1328"/>
                    </a:lnTo>
                    <a:lnTo>
                      <a:pt x="651" y="1355"/>
                    </a:lnTo>
                    <a:lnTo>
                      <a:pt x="547" y="1375"/>
                    </a:lnTo>
                    <a:lnTo>
                      <a:pt x="463" y="1385"/>
                    </a:lnTo>
                    <a:lnTo>
                      <a:pt x="356" y="1392"/>
                    </a:lnTo>
                    <a:lnTo>
                      <a:pt x="356" y="1496"/>
                    </a:lnTo>
                    <a:lnTo>
                      <a:pt x="0" y="1259"/>
                    </a:lnTo>
                    <a:lnTo>
                      <a:pt x="361" y="1017"/>
                    </a:lnTo>
                    <a:lnTo>
                      <a:pt x="360" y="1125"/>
                    </a:lnTo>
                    <a:lnTo>
                      <a:pt x="467" y="1118"/>
                    </a:lnTo>
                    <a:lnTo>
                      <a:pt x="547" y="1105"/>
                    </a:lnTo>
                    <a:lnTo>
                      <a:pt x="630" y="1084"/>
                    </a:lnTo>
                    <a:lnTo>
                      <a:pt x="746" y="1041"/>
                    </a:lnTo>
                    <a:lnTo>
                      <a:pt x="801" y="1012"/>
                    </a:lnTo>
                    <a:lnTo>
                      <a:pt x="853" y="980"/>
                    </a:lnTo>
                    <a:lnTo>
                      <a:pt x="897" y="945"/>
                    </a:lnTo>
                    <a:lnTo>
                      <a:pt x="940" y="910"/>
                    </a:lnTo>
                    <a:lnTo>
                      <a:pt x="975" y="877"/>
                    </a:lnTo>
                    <a:lnTo>
                      <a:pt x="1004" y="840"/>
                    </a:lnTo>
                    <a:lnTo>
                      <a:pt x="1036" y="797"/>
                    </a:lnTo>
                    <a:lnTo>
                      <a:pt x="1064" y="746"/>
                    </a:lnTo>
                    <a:lnTo>
                      <a:pt x="1084" y="699"/>
                    </a:lnTo>
                    <a:lnTo>
                      <a:pt x="1094" y="656"/>
                    </a:lnTo>
                    <a:lnTo>
                      <a:pt x="1104" y="602"/>
                    </a:lnTo>
                    <a:lnTo>
                      <a:pt x="1105" y="551"/>
                    </a:lnTo>
                    <a:lnTo>
                      <a:pt x="1103" y="515"/>
                    </a:lnTo>
                    <a:lnTo>
                      <a:pt x="1097" y="477"/>
                    </a:lnTo>
                    <a:lnTo>
                      <a:pt x="1084" y="432"/>
                    </a:lnTo>
                    <a:lnTo>
                      <a:pt x="1067" y="388"/>
                    </a:lnTo>
                    <a:lnTo>
                      <a:pt x="1047" y="347"/>
                    </a:lnTo>
                    <a:lnTo>
                      <a:pt x="1020" y="307"/>
                    </a:lnTo>
                    <a:lnTo>
                      <a:pt x="973" y="247"/>
                    </a:lnTo>
                    <a:lnTo>
                      <a:pt x="932" y="208"/>
                    </a:lnTo>
                    <a:lnTo>
                      <a:pt x="880" y="167"/>
                    </a:lnTo>
                    <a:lnTo>
                      <a:pt x="827" y="131"/>
                    </a:lnTo>
                    <a:lnTo>
                      <a:pt x="786" y="108"/>
                    </a:lnTo>
                    <a:lnTo>
                      <a:pt x="739" y="84"/>
                    </a:lnTo>
                    <a:lnTo>
                      <a:pt x="693" y="66"/>
                    </a:lnTo>
                    <a:lnTo>
                      <a:pt x="656" y="53"/>
                    </a:lnTo>
                    <a:lnTo>
                      <a:pt x="620" y="42"/>
                    </a:lnTo>
                    <a:lnTo>
                      <a:pt x="574" y="32"/>
                    </a:lnTo>
                    <a:lnTo>
                      <a:pt x="531" y="25"/>
                    </a:lnTo>
                    <a:lnTo>
                      <a:pt x="473" y="15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014" name="Freeform 10"/>
              <p:cNvSpPr>
                <a:spLocks/>
              </p:cNvSpPr>
              <p:nvPr/>
            </p:nvSpPr>
            <p:spPr bwMode="auto">
              <a:xfrm>
                <a:off x="1741" y="1678"/>
                <a:ext cx="441" cy="499"/>
              </a:xfrm>
              <a:custGeom>
                <a:avLst/>
                <a:gdLst>
                  <a:gd name="T0" fmla="*/ 93 w 1324"/>
                  <a:gd name="T1" fmla="*/ 0 h 1496"/>
                  <a:gd name="T2" fmla="*/ 80 w 1324"/>
                  <a:gd name="T3" fmla="*/ 2 h 1496"/>
                  <a:gd name="T4" fmla="*/ 69 w 1324"/>
                  <a:gd name="T5" fmla="*/ 5 h 1496"/>
                  <a:gd name="T6" fmla="*/ 59 w 1324"/>
                  <a:gd name="T7" fmla="*/ 8 h 1496"/>
                  <a:gd name="T8" fmla="*/ 45 w 1324"/>
                  <a:gd name="T9" fmla="*/ 14 h 1496"/>
                  <a:gd name="T10" fmla="*/ 34 w 1324"/>
                  <a:gd name="T11" fmla="*/ 21 h 1496"/>
                  <a:gd name="T12" fmla="*/ 26 w 1324"/>
                  <a:gd name="T13" fmla="*/ 27 h 1496"/>
                  <a:gd name="T14" fmla="*/ 20 w 1324"/>
                  <a:gd name="T15" fmla="*/ 33 h 1496"/>
                  <a:gd name="T16" fmla="*/ 14 w 1324"/>
                  <a:gd name="T17" fmla="*/ 40 h 1496"/>
                  <a:gd name="T18" fmla="*/ 9 w 1324"/>
                  <a:gd name="T19" fmla="*/ 47 h 1496"/>
                  <a:gd name="T20" fmla="*/ 4 w 1324"/>
                  <a:gd name="T21" fmla="*/ 57 h 1496"/>
                  <a:gd name="T22" fmla="*/ 2 w 1324"/>
                  <a:gd name="T23" fmla="*/ 65 h 1496"/>
                  <a:gd name="T24" fmla="*/ 0 w 1324"/>
                  <a:gd name="T25" fmla="*/ 76 h 1496"/>
                  <a:gd name="T26" fmla="*/ 1 w 1324"/>
                  <a:gd name="T27" fmla="*/ 86 h 1496"/>
                  <a:gd name="T28" fmla="*/ 4 w 1324"/>
                  <a:gd name="T29" fmla="*/ 96 h 1496"/>
                  <a:gd name="T30" fmla="*/ 7 w 1324"/>
                  <a:gd name="T31" fmla="*/ 104 h 1496"/>
                  <a:gd name="T32" fmla="*/ 14 w 1324"/>
                  <a:gd name="T33" fmla="*/ 114 h 1496"/>
                  <a:gd name="T34" fmla="*/ 21 w 1324"/>
                  <a:gd name="T35" fmla="*/ 122 h 1496"/>
                  <a:gd name="T36" fmla="*/ 29 w 1324"/>
                  <a:gd name="T37" fmla="*/ 129 h 1496"/>
                  <a:gd name="T38" fmla="*/ 39 w 1324"/>
                  <a:gd name="T39" fmla="*/ 137 h 1496"/>
                  <a:gd name="T40" fmla="*/ 51 w 1324"/>
                  <a:gd name="T41" fmla="*/ 143 h 1496"/>
                  <a:gd name="T42" fmla="*/ 75 w 1324"/>
                  <a:gd name="T43" fmla="*/ 151 h 1496"/>
                  <a:gd name="T44" fmla="*/ 95 w 1324"/>
                  <a:gd name="T45" fmla="*/ 154 h 1496"/>
                  <a:gd name="T46" fmla="*/ 107 w 1324"/>
                  <a:gd name="T47" fmla="*/ 166 h 1496"/>
                  <a:gd name="T48" fmla="*/ 107 w 1324"/>
                  <a:gd name="T49" fmla="*/ 113 h 1496"/>
                  <a:gd name="T50" fmla="*/ 95 w 1324"/>
                  <a:gd name="T51" fmla="*/ 124 h 1496"/>
                  <a:gd name="T52" fmla="*/ 77 w 1324"/>
                  <a:gd name="T53" fmla="*/ 121 h 1496"/>
                  <a:gd name="T54" fmla="*/ 58 w 1324"/>
                  <a:gd name="T55" fmla="*/ 113 h 1496"/>
                  <a:gd name="T56" fmla="*/ 47 w 1324"/>
                  <a:gd name="T57" fmla="*/ 105 h 1496"/>
                  <a:gd name="T58" fmla="*/ 39 w 1324"/>
                  <a:gd name="T59" fmla="*/ 97 h 1496"/>
                  <a:gd name="T60" fmla="*/ 32 w 1324"/>
                  <a:gd name="T61" fmla="*/ 89 h 1496"/>
                  <a:gd name="T62" fmla="*/ 27 w 1324"/>
                  <a:gd name="T63" fmla="*/ 78 h 1496"/>
                  <a:gd name="T64" fmla="*/ 24 w 1324"/>
                  <a:gd name="T65" fmla="*/ 67 h 1496"/>
                  <a:gd name="T66" fmla="*/ 25 w 1324"/>
                  <a:gd name="T67" fmla="*/ 57 h 1496"/>
                  <a:gd name="T68" fmla="*/ 27 w 1324"/>
                  <a:gd name="T69" fmla="*/ 48 h 1496"/>
                  <a:gd name="T70" fmla="*/ 31 w 1324"/>
                  <a:gd name="T71" fmla="*/ 39 h 1496"/>
                  <a:gd name="T72" fmla="*/ 39 w 1324"/>
                  <a:gd name="T73" fmla="*/ 27 h 1496"/>
                  <a:gd name="T74" fmla="*/ 49 w 1324"/>
                  <a:gd name="T75" fmla="*/ 19 h 1496"/>
                  <a:gd name="T76" fmla="*/ 60 w 1324"/>
                  <a:gd name="T77" fmla="*/ 12 h 1496"/>
                  <a:gd name="T78" fmla="*/ 70 w 1324"/>
                  <a:gd name="T79" fmla="*/ 7 h 1496"/>
                  <a:gd name="T80" fmla="*/ 78 w 1324"/>
                  <a:gd name="T81" fmla="*/ 4 h 1496"/>
                  <a:gd name="T82" fmla="*/ 88 w 1324"/>
                  <a:gd name="T83" fmla="*/ 3 h 1496"/>
                  <a:gd name="T84" fmla="*/ 111 w 1324"/>
                  <a:gd name="T85" fmla="*/ 0 h 14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4"/>
                  <a:gd name="T130" fmla="*/ 0 h 1496"/>
                  <a:gd name="T131" fmla="*/ 1324 w 1324"/>
                  <a:gd name="T132" fmla="*/ 1496 h 14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4" h="1496">
                    <a:moveTo>
                      <a:pt x="997" y="0"/>
                    </a:moveTo>
                    <a:lnTo>
                      <a:pt x="840" y="3"/>
                    </a:lnTo>
                    <a:lnTo>
                      <a:pt x="787" y="9"/>
                    </a:lnTo>
                    <a:lnTo>
                      <a:pt x="721" y="20"/>
                    </a:lnTo>
                    <a:lnTo>
                      <a:pt x="671" y="29"/>
                    </a:lnTo>
                    <a:lnTo>
                      <a:pt x="622" y="41"/>
                    </a:lnTo>
                    <a:lnTo>
                      <a:pt x="572" y="57"/>
                    </a:lnTo>
                    <a:lnTo>
                      <a:pt x="527" y="74"/>
                    </a:lnTo>
                    <a:lnTo>
                      <a:pt x="474" y="95"/>
                    </a:lnTo>
                    <a:lnTo>
                      <a:pt x="409" y="125"/>
                    </a:lnTo>
                    <a:lnTo>
                      <a:pt x="359" y="153"/>
                    </a:lnTo>
                    <a:lnTo>
                      <a:pt x="310" y="185"/>
                    </a:lnTo>
                    <a:lnTo>
                      <a:pt x="276" y="210"/>
                    </a:lnTo>
                    <a:lnTo>
                      <a:pt x="237" y="241"/>
                    </a:lnTo>
                    <a:lnTo>
                      <a:pt x="209" y="264"/>
                    </a:lnTo>
                    <a:lnTo>
                      <a:pt x="180" y="298"/>
                    </a:lnTo>
                    <a:lnTo>
                      <a:pt x="154" y="328"/>
                    </a:lnTo>
                    <a:lnTo>
                      <a:pt x="127" y="361"/>
                    </a:lnTo>
                    <a:lnTo>
                      <a:pt x="107" y="388"/>
                    </a:lnTo>
                    <a:lnTo>
                      <a:pt x="81" y="426"/>
                    </a:lnTo>
                    <a:lnTo>
                      <a:pt x="57" y="468"/>
                    </a:lnTo>
                    <a:lnTo>
                      <a:pt x="40" y="509"/>
                    </a:lnTo>
                    <a:lnTo>
                      <a:pt x="27" y="545"/>
                    </a:lnTo>
                    <a:lnTo>
                      <a:pt x="14" y="586"/>
                    </a:lnTo>
                    <a:lnTo>
                      <a:pt x="4" y="630"/>
                    </a:lnTo>
                    <a:lnTo>
                      <a:pt x="0" y="687"/>
                    </a:lnTo>
                    <a:lnTo>
                      <a:pt x="3" y="735"/>
                    </a:lnTo>
                    <a:lnTo>
                      <a:pt x="10" y="775"/>
                    </a:lnTo>
                    <a:lnTo>
                      <a:pt x="18" y="817"/>
                    </a:lnTo>
                    <a:lnTo>
                      <a:pt x="32" y="862"/>
                    </a:lnTo>
                    <a:lnTo>
                      <a:pt x="46" y="899"/>
                    </a:lnTo>
                    <a:lnTo>
                      <a:pt x="64" y="933"/>
                    </a:lnTo>
                    <a:lnTo>
                      <a:pt x="90" y="978"/>
                    </a:lnTo>
                    <a:lnTo>
                      <a:pt x="124" y="1027"/>
                    </a:lnTo>
                    <a:lnTo>
                      <a:pt x="158" y="1068"/>
                    </a:lnTo>
                    <a:lnTo>
                      <a:pt x="187" y="1101"/>
                    </a:lnTo>
                    <a:lnTo>
                      <a:pt x="224" y="1135"/>
                    </a:lnTo>
                    <a:lnTo>
                      <a:pt x="260" y="1161"/>
                    </a:lnTo>
                    <a:lnTo>
                      <a:pt x="301" y="1192"/>
                    </a:lnTo>
                    <a:lnTo>
                      <a:pt x="353" y="1229"/>
                    </a:lnTo>
                    <a:lnTo>
                      <a:pt x="403" y="1255"/>
                    </a:lnTo>
                    <a:lnTo>
                      <a:pt x="460" y="1286"/>
                    </a:lnTo>
                    <a:lnTo>
                      <a:pt x="577" y="1328"/>
                    </a:lnTo>
                    <a:lnTo>
                      <a:pt x="673" y="1355"/>
                    </a:lnTo>
                    <a:lnTo>
                      <a:pt x="777" y="1375"/>
                    </a:lnTo>
                    <a:lnTo>
                      <a:pt x="860" y="1385"/>
                    </a:lnTo>
                    <a:lnTo>
                      <a:pt x="967" y="1392"/>
                    </a:lnTo>
                    <a:lnTo>
                      <a:pt x="967" y="1496"/>
                    </a:lnTo>
                    <a:lnTo>
                      <a:pt x="1324" y="1259"/>
                    </a:lnTo>
                    <a:lnTo>
                      <a:pt x="963" y="1017"/>
                    </a:lnTo>
                    <a:lnTo>
                      <a:pt x="964" y="1125"/>
                    </a:lnTo>
                    <a:lnTo>
                      <a:pt x="857" y="1118"/>
                    </a:lnTo>
                    <a:lnTo>
                      <a:pt x="777" y="1104"/>
                    </a:lnTo>
                    <a:lnTo>
                      <a:pt x="693" y="1084"/>
                    </a:lnTo>
                    <a:lnTo>
                      <a:pt x="577" y="1041"/>
                    </a:lnTo>
                    <a:lnTo>
                      <a:pt x="523" y="1012"/>
                    </a:lnTo>
                    <a:lnTo>
                      <a:pt x="470" y="980"/>
                    </a:lnTo>
                    <a:lnTo>
                      <a:pt x="427" y="944"/>
                    </a:lnTo>
                    <a:lnTo>
                      <a:pt x="383" y="910"/>
                    </a:lnTo>
                    <a:lnTo>
                      <a:pt x="349" y="876"/>
                    </a:lnTo>
                    <a:lnTo>
                      <a:pt x="320" y="840"/>
                    </a:lnTo>
                    <a:lnTo>
                      <a:pt x="287" y="797"/>
                    </a:lnTo>
                    <a:lnTo>
                      <a:pt x="260" y="746"/>
                    </a:lnTo>
                    <a:lnTo>
                      <a:pt x="240" y="699"/>
                    </a:lnTo>
                    <a:lnTo>
                      <a:pt x="230" y="656"/>
                    </a:lnTo>
                    <a:lnTo>
                      <a:pt x="219" y="602"/>
                    </a:lnTo>
                    <a:lnTo>
                      <a:pt x="218" y="551"/>
                    </a:lnTo>
                    <a:lnTo>
                      <a:pt x="221" y="515"/>
                    </a:lnTo>
                    <a:lnTo>
                      <a:pt x="226" y="477"/>
                    </a:lnTo>
                    <a:lnTo>
                      <a:pt x="240" y="432"/>
                    </a:lnTo>
                    <a:lnTo>
                      <a:pt x="256" y="388"/>
                    </a:lnTo>
                    <a:lnTo>
                      <a:pt x="276" y="347"/>
                    </a:lnTo>
                    <a:lnTo>
                      <a:pt x="303" y="307"/>
                    </a:lnTo>
                    <a:lnTo>
                      <a:pt x="351" y="247"/>
                    </a:lnTo>
                    <a:lnTo>
                      <a:pt x="391" y="208"/>
                    </a:lnTo>
                    <a:lnTo>
                      <a:pt x="443" y="167"/>
                    </a:lnTo>
                    <a:lnTo>
                      <a:pt x="497" y="131"/>
                    </a:lnTo>
                    <a:lnTo>
                      <a:pt x="537" y="108"/>
                    </a:lnTo>
                    <a:lnTo>
                      <a:pt x="585" y="84"/>
                    </a:lnTo>
                    <a:lnTo>
                      <a:pt x="631" y="66"/>
                    </a:lnTo>
                    <a:lnTo>
                      <a:pt x="666" y="53"/>
                    </a:lnTo>
                    <a:lnTo>
                      <a:pt x="703" y="40"/>
                    </a:lnTo>
                    <a:lnTo>
                      <a:pt x="750" y="30"/>
                    </a:lnTo>
                    <a:lnTo>
                      <a:pt x="792" y="25"/>
                    </a:lnTo>
                    <a:lnTo>
                      <a:pt x="850" y="15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000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015" name="Freeform 11"/>
              <p:cNvSpPr>
                <a:spLocks/>
              </p:cNvSpPr>
              <p:nvPr/>
            </p:nvSpPr>
            <p:spPr bwMode="auto">
              <a:xfrm>
                <a:off x="1739" y="1340"/>
                <a:ext cx="441" cy="499"/>
              </a:xfrm>
              <a:custGeom>
                <a:avLst/>
                <a:gdLst>
                  <a:gd name="T0" fmla="*/ 93 w 1324"/>
                  <a:gd name="T1" fmla="*/ 166 h 1496"/>
                  <a:gd name="T2" fmla="*/ 80 w 1324"/>
                  <a:gd name="T3" fmla="*/ 164 h 1496"/>
                  <a:gd name="T4" fmla="*/ 69 w 1324"/>
                  <a:gd name="T5" fmla="*/ 162 h 1496"/>
                  <a:gd name="T6" fmla="*/ 59 w 1324"/>
                  <a:gd name="T7" fmla="*/ 158 h 1496"/>
                  <a:gd name="T8" fmla="*/ 45 w 1324"/>
                  <a:gd name="T9" fmla="*/ 152 h 1496"/>
                  <a:gd name="T10" fmla="*/ 34 w 1324"/>
                  <a:gd name="T11" fmla="*/ 146 h 1496"/>
                  <a:gd name="T12" fmla="*/ 26 w 1324"/>
                  <a:gd name="T13" fmla="*/ 140 h 1496"/>
                  <a:gd name="T14" fmla="*/ 20 w 1324"/>
                  <a:gd name="T15" fmla="*/ 133 h 1496"/>
                  <a:gd name="T16" fmla="*/ 14 w 1324"/>
                  <a:gd name="T17" fmla="*/ 126 h 1496"/>
                  <a:gd name="T18" fmla="*/ 9 w 1324"/>
                  <a:gd name="T19" fmla="*/ 119 h 1496"/>
                  <a:gd name="T20" fmla="*/ 5 w 1324"/>
                  <a:gd name="T21" fmla="*/ 110 h 1496"/>
                  <a:gd name="T22" fmla="*/ 2 w 1324"/>
                  <a:gd name="T23" fmla="*/ 101 h 1496"/>
                  <a:gd name="T24" fmla="*/ 0 w 1324"/>
                  <a:gd name="T25" fmla="*/ 90 h 1496"/>
                  <a:gd name="T26" fmla="*/ 1 w 1324"/>
                  <a:gd name="T27" fmla="*/ 80 h 1496"/>
                  <a:gd name="T28" fmla="*/ 4 w 1324"/>
                  <a:gd name="T29" fmla="*/ 71 h 1496"/>
                  <a:gd name="T30" fmla="*/ 7 w 1324"/>
                  <a:gd name="T31" fmla="*/ 63 h 1496"/>
                  <a:gd name="T32" fmla="*/ 14 w 1324"/>
                  <a:gd name="T33" fmla="*/ 52 h 1496"/>
                  <a:gd name="T34" fmla="*/ 21 w 1324"/>
                  <a:gd name="T35" fmla="*/ 44 h 1496"/>
                  <a:gd name="T36" fmla="*/ 29 w 1324"/>
                  <a:gd name="T37" fmla="*/ 37 h 1496"/>
                  <a:gd name="T38" fmla="*/ 39 w 1324"/>
                  <a:gd name="T39" fmla="*/ 30 h 1496"/>
                  <a:gd name="T40" fmla="*/ 51 w 1324"/>
                  <a:gd name="T41" fmla="*/ 23 h 1496"/>
                  <a:gd name="T42" fmla="*/ 75 w 1324"/>
                  <a:gd name="T43" fmla="*/ 16 h 1496"/>
                  <a:gd name="T44" fmla="*/ 96 w 1324"/>
                  <a:gd name="T45" fmla="*/ 12 h 1496"/>
                  <a:gd name="T46" fmla="*/ 107 w 1324"/>
                  <a:gd name="T47" fmla="*/ 0 h 1496"/>
                  <a:gd name="T48" fmla="*/ 107 w 1324"/>
                  <a:gd name="T49" fmla="*/ 53 h 1496"/>
                  <a:gd name="T50" fmla="*/ 95 w 1324"/>
                  <a:gd name="T51" fmla="*/ 42 h 1496"/>
                  <a:gd name="T52" fmla="*/ 77 w 1324"/>
                  <a:gd name="T53" fmla="*/ 46 h 1496"/>
                  <a:gd name="T54" fmla="*/ 58 w 1324"/>
                  <a:gd name="T55" fmla="*/ 54 h 1496"/>
                  <a:gd name="T56" fmla="*/ 47 w 1324"/>
                  <a:gd name="T57" fmla="*/ 61 h 1496"/>
                  <a:gd name="T58" fmla="*/ 39 w 1324"/>
                  <a:gd name="T59" fmla="*/ 69 h 1496"/>
                  <a:gd name="T60" fmla="*/ 32 w 1324"/>
                  <a:gd name="T61" fmla="*/ 78 h 1496"/>
                  <a:gd name="T62" fmla="*/ 27 w 1324"/>
                  <a:gd name="T63" fmla="*/ 89 h 1496"/>
                  <a:gd name="T64" fmla="*/ 24 w 1324"/>
                  <a:gd name="T65" fmla="*/ 99 h 1496"/>
                  <a:gd name="T66" fmla="*/ 25 w 1324"/>
                  <a:gd name="T67" fmla="*/ 109 h 1496"/>
                  <a:gd name="T68" fmla="*/ 27 w 1324"/>
                  <a:gd name="T69" fmla="*/ 118 h 1496"/>
                  <a:gd name="T70" fmla="*/ 31 w 1324"/>
                  <a:gd name="T71" fmla="*/ 128 h 1496"/>
                  <a:gd name="T72" fmla="*/ 39 w 1324"/>
                  <a:gd name="T73" fmla="*/ 139 h 1496"/>
                  <a:gd name="T74" fmla="*/ 49 w 1324"/>
                  <a:gd name="T75" fmla="*/ 148 h 1496"/>
                  <a:gd name="T76" fmla="*/ 60 w 1324"/>
                  <a:gd name="T77" fmla="*/ 154 h 1496"/>
                  <a:gd name="T78" fmla="*/ 70 w 1324"/>
                  <a:gd name="T79" fmla="*/ 159 h 1496"/>
                  <a:gd name="T80" fmla="*/ 78 w 1324"/>
                  <a:gd name="T81" fmla="*/ 162 h 1496"/>
                  <a:gd name="T82" fmla="*/ 88 w 1324"/>
                  <a:gd name="T83" fmla="*/ 164 h 1496"/>
                  <a:gd name="T84" fmla="*/ 111 w 1324"/>
                  <a:gd name="T85" fmla="*/ 166 h 14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4"/>
                  <a:gd name="T130" fmla="*/ 0 h 1496"/>
                  <a:gd name="T131" fmla="*/ 1324 w 1324"/>
                  <a:gd name="T132" fmla="*/ 1496 h 14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4" h="1496">
                    <a:moveTo>
                      <a:pt x="998" y="1496"/>
                    </a:moveTo>
                    <a:lnTo>
                      <a:pt x="840" y="1493"/>
                    </a:lnTo>
                    <a:lnTo>
                      <a:pt x="787" y="1487"/>
                    </a:lnTo>
                    <a:lnTo>
                      <a:pt x="721" y="1476"/>
                    </a:lnTo>
                    <a:lnTo>
                      <a:pt x="671" y="1467"/>
                    </a:lnTo>
                    <a:lnTo>
                      <a:pt x="622" y="1455"/>
                    </a:lnTo>
                    <a:lnTo>
                      <a:pt x="572" y="1439"/>
                    </a:lnTo>
                    <a:lnTo>
                      <a:pt x="527" y="1422"/>
                    </a:lnTo>
                    <a:lnTo>
                      <a:pt x="474" y="1401"/>
                    </a:lnTo>
                    <a:lnTo>
                      <a:pt x="409" y="1371"/>
                    </a:lnTo>
                    <a:lnTo>
                      <a:pt x="359" y="1343"/>
                    </a:lnTo>
                    <a:lnTo>
                      <a:pt x="310" y="1312"/>
                    </a:lnTo>
                    <a:lnTo>
                      <a:pt x="277" y="1286"/>
                    </a:lnTo>
                    <a:lnTo>
                      <a:pt x="238" y="1256"/>
                    </a:lnTo>
                    <a:lnTo>
                      <a:pt x="211" y="1232"/>
                    </a:lnTo>
                    <a:lnTo>
                      <a:pt x="181" y="1199"/>
                    </a:lnTo>
                    <a:lnTo>
                      <a:pt x="154" y="1168"/>
                    </a:lnTo>
                    <a:lnTo>
                      <a:pt x="127" y="1135"/>
                    </a:lnTo>
                    <a:lnTo>
                      <a:pt x="107" y="1108"/>
                    </a:lnTo>
                    <a:lnTo>
                      <a:pt x="82" y="1070"/>
                    </a:lnTo>
                    <a:lnTo>
                      <a:pt x="57" y="1029"/>
                    </a:lnTo>
                    <a:lnTo>
                      <a:pt x="41" y="987"/>
                    </a:lnTo>
                    <a:lnTo>
                      <a:pt x="27" y="951"/>
                    </a:lnTo>
                    <a:lnTo>
                      <a:pt x="15" y="910"/>
                    </a:lnTo>
                    <a:lnTo>
                      <a:pt x="5" y="866"/>
                    </a:lnTo>
                    <a:lnTo>
                      <a:pt x="0" y="809"/>
                    </a:lnTo>
                    <a:lnTo>
                      <a:pt x="4" y="761"/>
                    </a:lnTo>
                    <a:lnTo>
                      <a:pt x="10" y="721"/>
                    </a:lnTo>
                    <a:lnTo>
                      <a:pt x="18" y="679"/>
                    </a:lnTo>
                    <a:lnTo>
                      <a:pt x="33" y="635"/>
                    </a:lnTo>
                    <a:lnTo>
                      <a:pt x="46" y="598"/>
                    </a:lnTo>
                    <a:lnTo>
                      <a:pt x="64" y="563"/>
                    </a:lnTo>
                    <a:lnTo>
                      <a:pt x="91" y="518"/>
                    </a:lnTo>
                    <a:lnTo>
                      <a:pt x="124" y="469"/>
                    </a:lnTo>
                    <a:lnTo>
                      <a:pt x="159" y="429"/>
                    </a:lnTo>
                    <a:lnTo>
                      <a:pt x="188" y="395"/>
                    </a:lnTo>
                    <a:lnTo>
                      <a:pt x="224" y="362"/>
                    </a:lnTo>
                    <a:lnTo>
                      <a:pt x="260" y="335"/>
                    </a:lnTo>
                    <a:lnTo>
                      <a:pt x="301" y="305"/>
                    </a:lnTo>
                    <a:lnTo>
                      <a:pt x="354" y="268"/>
                    </a:lnTo>
                    <a:lnTo>
                      <a:pt x="404" y="241"/>
                    </a:lnTo>
                    <a:lnTo>
                      <a:pt x="461" y="211"/>
                    </a:lnTo>
                    <a:lnTo>
                      <a:pt x="578" y="168"/>
                    </a:lnTo>
                    <a:lnTo>
                      <a:pt x="673" y="141"/>
                    </a:lnTo>
                    <a:lnTo>
                      <a:pt x="777" y="121"/>
                    </a:lnTo>
                    <a:lnTo>
                      <a:pt x="861" y="111"/>
                    </a:lnTo>
                    <a:lnTo>
                      <a:pt x="968" y="104"/>
                    </a:lnTo>
                    <a:lnTo>
                      <a:pt x="968" y="0"/>
                    </a:lnTo>
                    <a:lnTo>
                      <a:pt x="1324" y="237"/>
                    </a:lnTo>
                    <a:lnTo>
                      <a:pt x="963" y="479"/>
                    </a:lnTo>
                    <a:lnTo>
                      <a:pt x="964" y="372"/>
                    </a:lnTo>
                    <a:lnTo>
                      <a:pt x="857" y="378"/>
                    </a:lnTo>
                    <a:lnTo>
                      <a:pt x="777" y="392"/>
                    </a:lnTo>
                    <a:lnTo>
                      <a:pt x="693" y="412"/>
                    </a:lnTo>
                    <a:lnTo>
                      <a:pt x="578" y="456"/>
                    </a:lnTo>
                    <a:lnTo>
                      <a:pt x="523" y="485"/>
                    </a:lnTo>
                    <a:lnTo>
                      <a:pt x="471" y="516"/>
                    </a:lnTo>
                    <a:lnTo>
                      <a:pt x="427" y="552"/>
                    </a:lnTo>
                    <a:lnTo>
                      <a:pt x="384" y="587"/>
                    </a:lnTo>
                    <a:lnTo>
                      <a:pt x="349" y="620"/>
                    </a:lnTo>
                    <a:lnTo>
                      <a:pt x="320" y="656"/>
                    </a:lnTo>
                    <a:lnTo>
                      <a:pt x="288" y="700"/>
                    </a:lnTo>
                    <a:lnTo>
                      <a:pt x="260" y="750"/>
                    </a:lnTo>
                    <a:lnTo>
                      <a:pt x="240" y="797"/>
                    </a:lnTo>
                    <a:lnTo>
                      <a:pt x="230" y="841"/>
                    </a:lnTo>
                    <a:lnTo>
                      <a:pt x="220" y="894"/>
                    </a:lnTo>
                    <a:lnTo>
                      <a:pt x="219" y="946"/>
                    </a:lnTo>
                    <a:lnTo>
                      <a:pt x="221" y="982"/>
                    </a:lnTo>
                    <a:lnTo>
                      <a:pt x="227" y="1020"/>
                    </a:lnTo>
                    <a:lnTo>
                      <a:pt x="240" y="1064"/>
                    </a:lnTo>
                    <a:lnTo>
                      <a:pt x="257" y="1108"/>
                    </a:lnTo>
                    <a:lnTo>
                      <a:pt x="277" y="1149"/>
                    </a:lnTo>
                    <a:lnTo>
                      <a:pt x="303" y="1190"/>
                    </a:lnTo>
                    <a:lnTo>
                      <a:pt x="351" y="1249"/>
                    </a:lnTo>
                    <a:lnTo>
                      <a:pt x="391" y="1288"/>
                    </a:lnTo>
                    <a:lnTo>
                      <a:pt x="444" y="1329"/>
                    </a:lnTo>
                    <a:lnTo>
                      <a:pt x="497" y="1365"/>
                    </a:lnTo>
                    <a:lnTo>
                      <a:pt x="537" y="1389"/>
                    </a:lnTo>
                    <a:lnTo>
                      <a:pt x="585" y="1412"/>
                    </a:lnTo>
                    <a:lnTo>
                      <a:pt x="631" y="1430"/>
                    </a:lnTo>
                    <a:lnTo>
                      <a:pt x="668" y="1444"/>
                    </a:lnTo>
                    <a:lnTo>
                      <a:pt x="703" y="1456"/>
                    </a:lnTo>
                    <a:lnTo>
                      <a:pt x="750" y="1466"/>
                    </a:lnTo>
                    <a:lnTo>
                      <a:pt x="793" y="1472"/>
                    </a:lnTo>
                    <a:lnTo>
                      <a:pt x="851" y="1482"/>
                    </a:lnTo>
                    <a:lnTo>
                      <a:pt x="998" y="1496"/>
                    </a:lnTo>
                    <a:close/>
                  </a:path>
                </a:pathLst>
              </a:custGeom>
              <a:solidFill>
                <a:srgbClr val="00008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009" y="1522"/>
              <a:ext cx="369" cy="440"/>
              <a:chOff x="2009" y="1522"/>
              <a:chExt cx="369" cy="440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012" y="1522"/>
                <a:ext cx="366" cy="440"/>
                <a:chOff x="2012" y="1522"/>
                <a:chExt cx="366" cy="440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2025" y="1624"/>
                  <a:ext cx="353" cy="338"/>
                  <a:chOff x="2025" y="1624"/>
                  <a:chExt cx="353" cy="338"/>
                </a:xfrm>
              </p:grpSpPr>
              <p:grpSp>
                <p:nvGrpSpPr>
                  <p:cNvPr id="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025" y="1624"/>
                    <a:ext cx="285" cy="72"/>
                    <a:chOff x="2025" y="1624"/>
                    <a:chExt cx="285" cy="72"/>
                  </a:xfrm>
                </p:grpSpPr>
                <p:grpSp>
                  <p:nvGrpSpPr>
                    <p:cNvPr id="8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8" y="1634"/>
                      <a:ext cx="62" cy="62"/>
                      <a:chOff x="2248" y="1634"/>
                      <a:chExt cx="62" cy="62"/>
                    </a:xfrm>
                  </p:grpSpPr>
                  <p:grpSp>
                    <p:nvGrpSpPr>
                      <p:cNvPr id="9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48" y="1634"/>
                        <a:ext cx="44" cy="39"/>
                        <a:chOff x="2248" y="1634"/>
                        <a:chExt cx="44" cy="39"/>
                      </a:xfrm>
                    </p:grpSpPr>
                    <p:sp>
                      <p:nvSpPr>
                        <p:cNvPr id="64009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48" y="1637"/>
                          <a:ext cx="40" cy="32"/>
                        </a:xfrm>
                        <a:custGeom>
                          <a:avLst/>
                          <a:gdLst>
                            <a:gd name="T0" fmla="*/ 0 w 198"/>
                            <a:gd name="T1" fmla="*/ 6 h 161"/>
                            <a:gd name="T2" fmla="*/ 1 w 198"/>
                            <a:gd name="T3" fmla="*/ 5 h 161"/>
                            <a:gd name="T4" fmla="*/ 1 w 198"/>
                            <a:gd name="T5" fmla="*/ 4 h 161"/>
                            <a:gd name="T6" fmla="*/ 2 w 198"/>
                            <a:gd name="T7" fmla="*/ 3 h 161"/>
                            <a:gd name="T8" fmla="*/ 3 w 198"/>
                            <a:gd name="T9" fmla="*/ 2 h 161"/>
                            <a:gd name="T10" fmla="*/ 4 w 198"/>
                            <a:gd name="T11" fmla="*/ 1 h 161"/>
                            <a:gd name="T12" fmla="*/ 5 w 198"/>
                            <a:gd name="T13" fmla="*/ 1 h 161"/>
                            <a:gd name="T14" fmla="*/ 6 w 198"/>
                            <a:gd name="T15" fmla="*/ 0 h 161"/>
                            <a:gd name="T16" fmla="*/ 7 w 198"/>
                            <a:gd name="T17" fmla="*/ 0 h 161"/>
                            <a:gd name="T18" fmla="*/ 8 w 198"/>
                            <a:gd name="T19" fmla="*/ 0 h 161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98"/>
                            <a:gd name="T31" fmla="*/ 0 h 161"/>
                            <a:gd name="T32" fmla="*/ 198 w 198"/>
                            <a:gd name="T33" fmla="*/ 161 h 161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98" h="161">
                              <a:moveTo>
                                <a:pt x="0" y="161"/>
                              </a:moveTo>
                              <a:lnTo>
                                <a:pt x="18" y="132"/>
                              </a:lnTo>
                              <a:lnTo>
                                <a:pt x="37" y="108"/>
                              </a:lnTo>
                              <a:lnTo>
                                <a:pt x="58" y="81"/>
                              </a:lnTo>
                              <a:lnTo>
                                <a:pt x="82" y="57"/>
                              </a:lnTo>
                              <a:lnTo>
                                <a:pt x="107" y="37"/>
                              </a:lnTo>
                              <a:lnTo>
                                <a:pt x="131" y="23"/>
                              </a:lnTo>
                              <a:lnTo>
                                <a:pt x="150" y="12"/>
                              </a:lnTo>
                              <a:lnTo>
                                <a:pt x="170" y="6"/>
                              </a:lnTo>
                              <a:lnTo>
                                <a:pt x="198" y="0"/>
                              </a:lnTo>
                            </a:path>
                          </a:pathLst>
                        </a:custGeom>
                        <a:noFill/>
                        <a:ln w="25400">
                          <a:solidFill>
                            <a:srgbClr val="60006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4010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3" y="1641"/>
                          <a:ext cx="39" cy="32"/>
                        </a:xfrm>
                        <a:custGeom>
                          <a:avLst/>
                          <a:gdLst>
                            <a:gd name="T0" fmla="*/ 0 w 195"/>
                            <a:gd name="T1" fmla="*/ 6 h 160"/>
                            <a:gd name="T2" fmla="*/ 1 w 195"/>
                            <a:gd name="T3" fmla="*/ 5 h 160"/>
                            <a:gd name="T4" fmla="*/ 1 w 195"/>
                            <a:gd name="T5" fmla="*/ 4 h 160"/>
                            <a:gd name="T6" fmla="*/ 2 w 195"/>
                            <a:gd name="T7" fmla="*/ 3 h 160"/>
                            <a:gd name="T8" fmla="*/ 3 w 195"/>
                            <a:gd name="T9" fmla="*/ 2 h 160"/>
                            <a:gd name="T10" fmla="*/ 4 w 195"/>
                            <a:gd name="T11" fmla="*/ 1 h 160"/>
                            <a:gd name="T12" fmla="*/ 5 w 195"/>
                            <a:gd name="T13" fmla="*/ 1 h 160"/>
                            <a:gd name="T14" fmla="*/ 6 w 195"/>
                            <a:gd name="T15" fmla="*/ 0 h 160"/>
                            <a:gd name="T16" fmla="*/ 7 w 195"/>
                            <a:gd name="T17" fmla="*/ 0 h 160"/>
                            <a:gd name="T18" fmla="*/ 8 w 195"/>
                            <a:gd name="T19" fmla="*/ 0 h 16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95"/>
                            <a:gd name="T31" fmla="*/ 0 h 160"/>
                            <a:gd name="T32" fmla="*/ 195 w 195"/>
                            <a:gd name="T33" fmla="*/ 160 h 16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95" h="160">
                              <a:moveTo>
                                <a:pt x="0" y="160"/>
                              </a:moveTo>
                              <a:lnTo>
                                <a:pt x="19" y="131"/>
                              </a:lnTo>
                              <a:lnTo>
                                <a:pt x="37" y="106"/>
                              </a:lnTo>
                              <a:lnTo>
                                <a:pt x="59" y="80"/>
                              </a:lnTo>
                              <a:lnTo>
                                <a:pt x="82" y="55"/>
                              </a:lnTo>
                              <a:lnTo>
                                <a:pt x="108" y="35"/>
                              </a:lnTo>
                              <a:lnTo>
                                <a:pt x="131" y="21"/>
                              </a:lnTo>
                              <a:lnTo>
                                <a:pt x="156" y="11"/>
                              </a:lnTo>
                              <a:lnTo>
                                <a:pt x="177" y="3"/>
                              </a:lnTo>
                              <a:lnTo>
                                <a:pt x="195" y="0"/>
                              </a:lnTo>
                            </a:path>
                          </a:pathLst>
                        </a:custGeom>
                        <a:noFill/>
                        <a:ln w="11113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4011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48" y="1634"/>
                          <a:ext cx="39" cy="32"/>
                        </a:xfrm>
                        <a:custGeom>
                          <a:avLst/>
                          <a:gdLst>
                            <a:gd name="T0" fmla="*/ 0 w 194"/>
                            <a:gd name="T1" fmla="*/ 6 h 160"/>
                            <a:gd name="T2" fmla="*/ 1 w 194"/>
                            <a:gd name="T3" fmla="*/ 5 h 160"/>
                            <a:gd name="T4" fmla="*/ 1 w 194"/>
                            <a:gd name="T5" fmla="*/ 4 h 160"/>
                            <a:gd name="T6" fmla="*/ 2 w 194"/>
                            <a:gd name="T7" fmla="*/ 3 h 160"/>
                            <a:gd name="T8" fmla="*/ 3 w 194"/>
                            <a:gd name="T9" fmla="*/ 2 h 160"/>
                            <a:gd name="T10" fmla="*/ 4 w 194"/>
                            <a:gd name="T11" fmla="*/ 1 h 160"/>
                            <a:gd name="T12" fmla="*/ 5 w 194"/>
                            <a:gd name="T13" fmla="*/ 1 h 160"/>
                            <a:gd name="T14" fmla="*/ 6 w 194"/>
                            <a:gd name="T15" fmla="*/ 0 h 160"/>
                            <a:gd name="T16" fmla="*/ 7 w 194"/>
                            <a:gd name="T17" fmla="*/ 0 h 160"/>
                            <a:gd name="T18" fmla="*/ 8 w 194"/>
                            <a:gd name="T19" fmla="*/ 0 h 16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94"/>
                            <a:gd name="T31" fmla="*/ 0 h 160"/>
                            <a:gd name="T32" fmla="*/ 194 w 194"/>
                            <a:gd name="T33" fmla="*/ 160 h 16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94" h="160">
                              <a:moveTo>
                                <a:pt x="0" y="160"/>
                              </a:moveTo>
                              <a:lnTo>
                                <a:pt x="18" y="131"/>
                              </a:lnTo>
                              <a:lnTo>
                                <a:pt x="37" y="106"/>
                              </a:lnTo>
                              <a:lnTo>
                                <a:pt x="58" y="80"/>
                              </a:lnTo>
                              <a:lnTo>
                                <a:pt x="82" y="55"/>
                              </a:lnTo>
                              <a:lnTo>
                                <a:pt x="107" y="36"/>
                              </a:lnTo>
                              <a:lnTo>
                                <a:pt x="131" y="21"/>
                              </a:lnTo>
                              <a:lnTo>
                                <a:pt x="155" y="11"/>
                              </a:lnTo>
                              <a:lnTo>
                                <a:pt x="178" y="3"/>
                              </a:lnTo>
                              <a:lnTo>
                                <a:pt x="194" y="0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A000A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10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65" y="1658"/>
                        <a:ext cx="45" cy="38"/>
                        <a:chOff x="2265" y="1658"/>
                        <a:chExt cx="45" cy="38"/>
                      </a:xfrm>
                    </p:grpSpPr>
                    <p:sp>
                      <p:nvSpPr>
                        <p:cNvPr id="64006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65" y="1660"/>
                          <a:ext cx="40" cy="32"/>
                        </a:xfrm>
                        <a:custGeom>
                          <a:avLst/>
                          <a:gdLst>
                            <a:gd name="T0" fmla="*/ 0 w 198"/>
                            <a:gd name="T1" fmla="*/ 6 h 160"/>
                            <a:gd name="T2" fmla="*/ 1 w 198"/>
                            <a:gd name="T3" fmla="*/ 5 h 160"/>
                            <a:gd name="T4" fmla="*/ 1 w 198"/>
                            <a:gd name="T5" fmla="*/ 4 h 160"/>
                            <a:gd name="T6" fmla="*/ 2 w 198"/>
                            <a:gd name="T7" fmla="*/ 3 h 160"/>
                            <a:gd name="T8" fmla="*/ 3 w 198"/>
                            <a:gd name="T9" fmla="*/ 2 h 160"/>
                            <a:gd name="T10" fmla="*/ 4 w 198"/>
                            <a:gd name="T11" fmla="*/ 1 h 160"/>
                            <a:gd name="T12" fmla="*/ 5 w 198"/>
                            <a:gd name="T13" fmla="*/ 1 h 160"/>
                            <a:gd name="T14" fmla="*/ 6 w 198"/>
                            <a:gd name="T15" fmla="*/ 0 h 160"/>
                            <a:gd name="T16" fmla="*/ 7 w 198"/>
                            <a:gd name="T17" fmla="*/ 0 h 160"/>
                            <a:gd name="T18" fmla="*/ 8 w 198"/>
                            <a:gd name="T19" fmla="*/ 0 h 16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98"/>
                            <a:gd name="T31" fmla="*/ 0 h 160"/>
                            <a:gd name="T32" fmla="*/ 198 w 198"/>
                            <a:gd name="T33" fmla="*/ 160 h 16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98" h="160">
                              <a:moveTo>
                                <a:pt x="0" y="160"/>
                              </a:moveTo>
                              <a:lnTo>
                                <a:pt x="18" y="131"/>
                              </a:lnTo>
                              <a:lnTo>
                                <a:pt x="37" y="107"/>
                              </a:lnTo>
                              <a:lnTo>
                                <a:pt x="58" y="81"/>
                              </a:lnTo>
                              <a:lnTo>
                                <a:pt x="82" y="56"/>
                              </a:lnTo>
                              <a:lnTo>
                                <a:pt x="106" y="37"/>
                              </a:lnTo>
                              <a:lnTo>
                                <a:pt x="130" y="23"/>
                              </a:lnTo>
                              <a:lnTo>
                                <a:pt x="149" y="12"/>
                              </a:lnTo>
                              <a:lnTo>
                                <a:pt x="168" y="6"/>
                              </a:lnTo>
                              <a:lnTo>
                                <a:pt x="198" y="0"/>
                              </a:lnTo>
                            </a:path>
                          </a:pathLst>
                        </a:custGeom>
                        <a:noFill/>
                        <a:ln w="25400">
                          <a:solidFill>
                            <a:srgbClr val="60006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4007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71" y="1664"/>
                          <a:ext cx="39" cy="32"/>
                        </a:xfrm>
                        <a:custGeom>
                          <a:avLst/>
                          <a:gdLst>
                            <a:gd name="T0" fmla="*/ 0 w 195"/>
                            <a:gd name="T1" fmla="*/ 6 h 159"/>
                            <a:gd name="T2" fmla="*/ 1 w 195"/>
                            <a:gd name="T3" fmla="*/ 5 h 159"/>
                            <a:gd name="T4" fmla="*/ 1 w 195"/>
                            <a:gd name="T5" fmla="*/ 4 h 159"/>
                            <a:gd name="T6" fmla="*/ 2 w 195"/>
                            <a:gd name="T7" fmla="*/ 3 h 159"/>
                            <a:gd name="T8" fmla="*/ 3 w 195"/>
                            <a:gd name="T9" fmla="*/ 2 h 159"/>
                            <a:gd name="T10" fmla="*/ 4 w 195"/>
                            <a:gd name="T11" fmla="*/ 1 h 159"/>
                            <a:gd name="T12" fmla="*/ 5 w 195"/>
                            <a:gd name="T13" fmla="*/ 1 h 159"/>
                            <a:gd name="T14" fmla="*/ 6 w 195"/>
                            <a:gd name="T15" fmla="*/ 0 h 159"/>
                            <a:gd name="T16" fmla="*/ 7 w 195"/>
                            <a:gd name="T17" fmla="*/ 0 h 159"/>
                            <a:gd name="T18" fmla="*/ 8 w 195"/>
                            <a:gd name="T19" fmla="*/ 0 h 15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95"/>
                            <a:gd name="T31" fmla="*/ 0 h 159"/>
                            <a:gd name="T32" fmla="*/ 195 w 195"/>
                            <a:gd name="T33" fmla="*/ 159 h 15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95" h="159">
                              <a:moveTo>
                                <a:pt x="0" y="159"/>
                              </a:moveTo>
                              <a:lnTo>
                                <a:pt x="19" y="131"/>
                              </a:lnTo>
                              <a:lnTo>
                                <a:pt x="37" y="106"/>
                              </a:lnTo>
                              <a:lnTo>
                                <a:pt x="59" y="79"/>
                              </a:lnTo>
                              <a:lnTo>
                                <a:pt x="81" y="56"/>
                              </a:lnTo>
                              <a:lnTo>
                                <a:pt x="107" y="36"/>
                              </a:lnTo>
                              <a:lnTo>
                                <a:pt x="130" y="22"/>
                              </a:lnTo>
                              <a:lnTo>
                                <a:pt x="155" y="12"/>
                              </a:lnTo>
                              <a:lnTo>
                                <a:pt x="177" y="4"/>
                              </a:lnTo>
                              <a:lnTo>
                                <a:pt x="195" y="0"/>
                              </a:lnTo>
                            </a:path>
                          </a:pathLst>
                        </a:custGeom>
                        <a:noFill/>
                        <a:ln w="11113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4008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65" y="1658"/>
                          <a:ext cx="39" cy="31"/>
                        </a:xfrm>
                        <a:custGeom>
                          <a:avLst/>
                          <a:gdLst>
                            <a:gd name="T0" fmla="*/ 0 w 194"/>
                            <a:gd name="T1" fmla="*/ 6 h 159"/>
                            <a:gd name="T2" fmla="*/ 1 w 194"/>
                            <a:gd name="T3" fmla="*/ 5 h 159"/>
                            <a:gd name="T4" fmla="*/ 1 w 194"/>
                            <a:gd name="T5" fmla="*/ 4 h 159"/>
                            <a:gd name="T6" fmla="*/ 2 w 194"/>
                            <a:gd name="T7" fmla="*/ 3 h 159"/>
                            <a:gd name="T8" fmla="*/ 3 w 194"/>
                            <a:gd name="T9" fmla="*/ 2 h 159"/>
                            <a:gd name="T10" fmla="*/ 4 w 194"/>
                            <a:gd name="T11" fmla="*/ 1 h 159"/>
                            <a:gd name="T12" fmla="*/ 5 w 194"/>
                            <a:gd name="T13" fmla="*/ 1 h 159"/>
                            <a:gd name="T14" fmla="*/ 6 w 194"/>
                            <a:gd name="T15" fmla="*/ 0 h 159"/>
                            <a:gd name="T16" fmla="*/ 7 w 194"/>
                            <a:gd name="T17" fmla="*/ 0 h 159"/>
                            <a:gd name="T18" fmla="*/ 8 w 194"/>
                            <a:gd name="T19" fmla="*/ 0 h 15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94"/>
                            <a:gd name="T31" fmla="*/ 0 h 159"/>
                            <a:gd name="T32" fmla="*/ 194 w 194"/>
                            <a:gd name="T33" fmla="*/ 159 h 15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94" h="159">
                              <a:moveTo>
                                <a:pt x="0" y="159"/>
                              </a:moveTo>
                              <a:lnTo>
                                <a:pt x="18" y="130"/>
                              </a:lnTo>
                              <a:lnTo>
                                <a:pt x="37" y="106"/>
                              </a:lnTo>
                              <a:lnTo>
                                <a:pt x="58" y="80"/>
                              </a:lnTo>
                              <a:lnTo>
                                <a:pt x="82" y="55"/>
                              </a:lnTo>
                              <a:lnTo>
                                <a:pt x="106" y="36"/>
                              </a:lnTo>
                              <a:lnTo>
                                <a:pt x="130" y="21"/>
                              </a:lnTo>
                              <a:lnTo>
                                <a:pt x="154" y="11"/>
                              </a:lnTo>
                              <a:lnTo>
                                <a:pt x="177" y="3"/>
                              </a:lnTo>
                              <a:lnTo>
                                <a:pt x="194" y="0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A000A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25" y="1624"/>
                      <a:ext cx="213" cy="55"/>
                      <a:chOff x="2025" y="1624"/>
                      <a:chExt cx="213" cy="55"/>
                    </a:xfrm>
                  </p:grpSpPr>
                  <p:grpSp>
                    <p:nvGrpSpPr>
                      <p:cNvPr id="12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1" y="1650"/>
                        <a:ext cx="148" cy="29"/>
                        <a:chOff x="2051" y="1650"/>
                        <a:chExt cx="148" cy="29"/>
                      </a:xfrm>
                    </p:grpSpPr>
                    <p:grpSp>
                      <p:nvGrpSpPr>
                        <p:cNvPr id="13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57" y="1650"/>
                          <a:ext cx="142" cy="29"/>
                          <a:chOff x="2057" y="1650"/>
                          <a:chExt cx="142" cy="29"/>
                        </a:xfrm>
                      </p:grpSpPr>
                      <p:sp>
                        <p:nvSpPr>
                          <p:cNvPr id="64001" name="Freeform 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58" y="1653"/>
                            <a:ext cx="139" cy="20"/>
                          </a:xfrm>
                          <a:custGeom>
                            <a:avLst/>
                            <a:gdLst>
                              <a:gd name="T0" fmla="*/ 0 w 694"/>
                              <a:gd name="T1" fmla="*/ 3 h 101"/>
                              <a:gd name="T2" fmla="*/ 2 w 694"/>
                              <a:gd name="T3" fmla="*/ 3 h 101"/>
                              <a:gd name="T4" fmla="*/ 3 w 694"/>
                              <a:gd name="T5" fmla="*/ 2 h 101"/>
                              <a:gd name="T6" fmla="*/ 6 w 694"/>
                              <a:gd name="T7" fmla="*/ 2 h 101"/>
                              <a:gd name="T8" fmla="*/ 8 w 694"/>
                              <a:gd name="T9" fmla="*/ 1 h 101"/>
                              <a:gd name="T10" fmla="*/ 11 w 694"/>
                              <a:gd name="T11" fmla="*/ 1 h 101"/>
                              <a:gd name="T12" fmla="*/ 13 w 694"/>
                              <a:gd name="T13" fmla="*/ 0 h 101"/>
                              <a:gd name="T14" fmla="*/ 15 w 694"/>
                              <a:gd name="T15" fmla="*/ 0 h 101"/>
                              <a:gd name="T16" fmla="*/ 17 w 694"/>
                              <a:gd name="T17" fmla="*/ 0 h 101"/>
                              <a:gd name="T18" fmla="*/ 20 w 694"/>
                              <a:gd name="T19" fmla="*/ 0 h 101"/>
                              <a:gd name="T20" fmla="*/ 22 w 694"/>
                              <a:gd name="T21" fmla="*/ 0 h 101"/>
                              <a:gd name="T22" fmla="*/ 24 w 694"/>
                              <a:gd name="T23" fmla="*/ 1 h 101"/>
                              <a:gd name="T24" fmla="*/ 25 w 694"/>
                              <a:gd name="T25" fmla="*/ 1 h 101"/>
                              <a:gd name="T26" fmla="*/ 26 w 694"/>
                              <a:gd name="T27" fmla="*/ 2 h 101"/>
                              <a:gd name="T28" fmla="*/ 27 w 694"/>
                              <a:gd name="T29" fmla="*/ 2 h 101"/>
                              <a:gd name="T30" fmla="*/ 27 w 694"/>
                              <a:gd name="T31" fmla="*/ 3 h 101"/>
                              <a:gd name="T32" fmla="*/ 28 w 694"/>
                              <a:gd name="T33" fmla="*/ 4 h 101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694"/>
                              <a:gd name="T52" fmla="*/ 0 h 101"/>
                              <a:gd name="T53" fmla="*/ 694 w 694"/>
                              <a:gd name="T54" fmla="*/ 101 h 101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694" h="101">
                                <a:moveTo>
                                  <a:pt x="0" y="80"/>
                                </a:moveTo>
                                <a:lnTo>
                                  <a:pt x="42" y="67"/>
                                </a:lnTo>
                                <a:lnTo>
                                  <a:pt x="85" y="54"/>
                                </a:lnTo>
                                <a:lnTo>
                                  <a:pt x="143" y="40"/>
                                </a:lnTo>
                                <a:lnTo>
                                  <a:pt x="205" y="27"/>
                                </a:lnTo>
                                <a:lnTo>
                                  <a:pt x="268" y="14"/>
                                </a:lnTo>
                                <a:lnTo>
                                  <a:pt x="315" y="8"/>
                                </a:lnTo>
                                <a:lnTo>
                                  <a:pt x="372" y="2"/>
                                </a:lnTo>
                                <a:lnTo>
                                  <a:pt x="433" y="0"/>
                                </a:lnTo>
                                <a:lnTo>
                                  <a:pt x="490" y="3"/>
                                </a:lnTo>
                                <a:lnTo>
                                  <a:pt x="540" y="6"/>
                                </a:lnTo>
                                <a:lnTo>
                                  <a:pt x="590" y="14"/>
                                </a:lnTo>
                                <a:lnTo>
                                  <a:pt x="617" y="25"/>
                                </a:lnTo>
                                <a:lnTo>
                                  <a:pt x="642" y="39"/>
                                </a:lnTo>
                                <a:lnTo>
                                  <a:pt x="663" y="56"/>
                                </a:lnTo>
                                <a:lnTo>
                                  <a:pt x="685" y="83"/>
                                </a:lnTo>
                                <a:lnTo>
                                  <a:pt x="694" y="101"/>
                                </a:lnTo>
                              </a:path>
                            </a:pathLst>
                          </a:custGeom>
                          <a:noFill/>
                          <a:ln w="25400">
                            <a:solidFill>
                              <a:srgbClr val="60006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4002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57" y="1659"/>
                            <a:ext cx="138" cy="20"/>
                          </a:xfrm>
                          <a:custGeom>
                            <a:avLst/>
                            <a:gdLst>
                              <a:gd name="T0" fmla="*/ 0 w 694"/>
                              <a:gd name="T1" fmla="*/ 3 h 100"/>
                              <a:gd name="T2" fmla="*/ 2 w 694"/>
                              <a:gd name="T3" fmla="*/ 3 h 100"/>
                              <a:gd name="T4" fmla="*/ 3 w 694"/>
                              <a:gd name="T5" fmla="*/ 2 h 100"/>
                              <a:gd name="T6" fmla="*/ 6 w 694"/>
                              <a:gd name="T7" fmla="*/ 2 h 100"/>
                              <a:gd name="T8" fmla="*/ 8 w 694"/>
                              <a:gd name="T9" fmla="*/ 1 h 100"/>
                              <a:gd name="T10" fmla="*/ 11 w 694"/>
                              <a:gd name="T11" fmla="*/ 1 h 100"/>
                              <a:gd name="T12" fmla="*/ 13 w 694"/>
                              <a:gd name="T13" fmla="*/ 0 h 100"/>
                              <a:gd name="T14" fmla="*/ 15 w 694"/>
                              <a:gd name="T15" fmla="*/ 0 h 100"/>
                              <a:gd name="T16" fmla="*/ 17 w 694"/>
                              <a:gd name="T17" fmla="*/ 0 h 100"/>
                              <a:gd name="T18" fmla="*/ 19 w 694"/>
                              <a:gd name="T19" fmla="*/ 0 h 100"/>
                              <a:gd name="T20" fmla="*/ 21 w 694"/>
                              <a:gd name="T21" fmla="*/ 0 h 100"/>
                              <a:gd name="T22" fmla="*/ 23 w 694"/>
                              <a:gd name="T23" fmla="*/ 1 h 100"/>
                              <a:gd name="T24" fmla="*/ 24 w 694"/>
                              <a:gd name="T25" fmla="*/ 1 h 100"/>
                              <a:gd name="T26" fmla="*/ 25 w 694"/>
                              <a:gd name="T27" fmla="*/ 2 h 100"/>
                              <a:gd name="T28" fmla="*/ 26 w 694"/>
                              <a:gd name="T29" fmla="*/ 2 h 100"/>
                              <a:gd name="T30" fmla="*/ 27 w 694"/>
                              <a:gd name="T31" fmla="*/ 3 h 100"/>
                              <a:gd name="T32" fmla="*/ 27 w 694"/>
                              <a:gd name="T33" fmla="*/ 4 h 10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694"/>
                              <a:gd name="T52" fmla="*/ 0 h 100"/>
                              <a:gd name="T53" fmla="*/ 694 w 694"/>
                              <a:gd name="T54" fmla="*/ 100 h 10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694" h="100">
                                <a:moveTo>
                                  <a:pt x="0" y="80"/>
                                </a:moveTo>
                                <a:lnTo>
                                  <a:pt x="41" y="66"/>
                                </a:lnTo>
                                <a:lnTo>
                                  <a:pt x="84" y="54"/>
                                </a:lnTo>
                                <a:lnTo>
                                  <a:pt x="143" y="40"/>
                                </a:lnTo>
                                <a:lnTo>
                                  <a:pt x="205" y="26"/>
                                </a:lnTo>
                                <a:lnTo>
                                  <a:pt x="267" y="14"/>
                                </a:lnTo>
                                <a:lnTo>
                                  <a:pt x="315" y="8"/>
                                </a:lnTo>
                                <a:lnTo>
                                  <a:pt x="372" y="2"/>
                                </a:lnTo>
                                <a:lnTo>
                                  <a:pt x="433" y="0"/>
                                </a:lnTo>
                                <a:lnTo>
                                  <a:pt x="489" y="3"/>
                                </a:lnTo>
                                <a:lnTo>
                                  <a:pt x="540" y="6"/>
                                </a:lnTo>
                                <a:lnTo>
                                  <a:pt x="590" y="14"/>
                                </a:lnTo>
                                <a:lnTo>
                                  <a:pt x="617" y="24"/>
                                </a:lnTo>
                                <a:lnTo>
                                  <a:pt x="642" y="39"/>
                                </a:lnTo>
                                <a:lnTo>
                                  <a:pt x="663" y="55"/>
                                </a:lnTo>
                                <a:lnTo>
                                  <a:pt x="685" y="83"/>
                                </a:lnTo>
                                <a:lnTo>
                                  <a:pt x="694" y="100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40004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4003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60" y="1650"/>
                            <a:ext cx="139" cy="20"/>
                          </a:xfrm>
                          <a:custGeom>
                            <a:avLst/>
                            <a:gdLst>
                              <a:gd name="T0" fmla="*/ 0 w 694"/>
                              <a:gd name="T1" fmla="*/ 3 h 100"/>
                              <a:gd name="T2" fmla="*/ 2 w 694"/>
                              <a:gd name="T3" fmla="*/ 3 h 100"/>
                              <a:gd name="T4" fmla="*/ 3 w 694"/>
                              <a:gd name="T5" fmla="*/ 2 h 100"/>
                              <a:gd name="T6" fmla="*/ 6 w 694"/>
                              <a:gd name="T7" fmla="*/ 2 h 100"/>
                              <a:gd name="T8" fmla="*/ 8 w 694"/>
                              <a:gd name="T9" fmla="*/ 1 h 100"/>
                              <a:gd name="T10" fmla="*/ 11 w 694"/>
                              <a:gd name="T11" fmla="*/ 1 h 100"/>
                              <a:gd name="T12" fmla="*/ 13 w 694"/>
                              <a:gd name="T13" fmla="*/ 0 h 100"/>
                              <a:gd name="T14" fmla="*/ 15 w 694"/>
                              <a:gd name="T15" fmla="*/ 0 h 100"/>
                              <a:gd name="T16" fmla="*/ 17 w 694"/>
                              <a:gd name="T17" fmla="*/ 0 h 100"/>
                              <a:gd name="T18" fmla="*/ 20 w 694"/>
                              <a:gd name="T19" fmla="*/ 0 h 100"/>
                              <a:gd name="T20" fmla="*/ 22 w 694"/>
                              <a:gd name="T21" fmla="*/ 0 h 100"/>
                              <a:gd name="T22" fmla="*/ 24 w 694"/>
                              <a:gd name="T23" fmla="*/ 1 h 100"/>
                              <a:gd name="T24" fmla="*/ 25 w 694"/>
                              <a:gd name="T25" fmla="*/ 1 h 100"/>
                              <a:gd name="T26" fmla="*/ 26 w 694"/>
                              <a:gd name="T27" fmla="*/ 2 h 100"/>
                              <a:gd name="T28" fmla="*/ 27 w 694"/>
                              <a:gd name="T29" fmla="*/ 2 h 100"/>
                              <a:gd name="T30" fmla="*/ 27 w 694"/>
                              <a:gd name="T31" fmla="*/ 3 h 100"/>
                              <a:gd name="T32" fmla="*/ 28 w 694"/>
                              <a:gd name="T33" fmla="*/ 4 h 10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694"/>
                              <a:gd name="T52" fmla="*/ 0 h 100"/>
                              <a:gd name="T53" fmla="*/ 694 w 694"/>
                              <a:gd name="T54" fmla="*/ 100 h 10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694" h="100">
                                <a:moveTo>
                                  <a:pt x="0" y="80"/>
                                </a:moveTo>
                                <a:lnTo>
                                  <a:pt x="42" y="66"/>
                                </a:lnTo>
                                <a:lnTo>
                                  <a:pt x="85" y="54"/>
                                </a:lnTo>
                                <a:lnTo>
                                  <a:pt x="143" y="40"/>
                                </a:lnTo>
                                <a:lnTo>
                                  <a:pt x="204" y="26"/>
                                </a:lnTo>
                                <a:lnTo>
                                  <a:pt x="268" y="14"/>
                                </a:lnTo>
                                <a:lnTo>
                                  <a:pt x="315" y="8"/>
                                </a:lnTo>
                                <a:lnTo>
                                  <a:pt x="372" y="2"/>
                                </a:lnTo>
                                <a:lnTo>
                                  <a:pt x="434" y="0"/>
                                </a:lnTo>
                                <a:lnTo>
                                  <a:pt x="490" y="3"/>
                                </a:lnTo>
                                <a:lnTo>
                                  <a:pt x="540" y="6"/>
                                </a:lnTo>
                                <a:lnTo>
                                  <a:pt x="590" y="14"/>
                                </a:lnTo>
                                <a:lnTo>
                                  <a:pt x="618" y="24"/>
                                </a:lnTo>
                                <a:lnTo>
                                  <a:pt x="642" y="39"/>
                                </a:lnTo>
                                <a:lnTo>
                                  <a:pt x="664" y="55"/>
                                </a:lnTo>
                                <a:lnTo>
                                  <a:pt x="685" y="83"/>
                                </a:lnTo>
                                <a:lnTo>
                                  <a:pt x="694" y="100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A000A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64000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1" y="1663"/>
                          <a:ext cx="8" cy="14"/>
                        </a:xfrm>
                        <a:prstGeom prst="ellipse">
                          <a:avLst/>
                        </a:prstGeom>
                        <a:solidFill>
                          <a:srgbClr val="200020"/>
                        </a:solidFill>
                        <a:ln w="317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4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25" y="1624"/>
                        <a:ext cx="213" cy="42"/>
                        <a:chOff x="2025" y="1624"/>
                        <a:chExt cx="213" cy="42"/>
                      </a:xfrm>
                    </p:grpSpPr>
                    <p:grpSp>
                      <p:nvGrpSpPr>
                        <p:cNvPr id="15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30" y="1624"/>
                          <a:ext cx="208" cy="42"/>
                          <a:chOff x="2030" y="1624"/>
                          <a:chExt cx="208" cy="42"/>
                        </a:xfrm>
                      </p:grpSpPr>
                      <p:sp>
                        <p:nvSpPr>
                          <p:cNvPr id="63996" name="Freeform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32" y="1629"/>
                            <a:ext cx="202" cy="29"/>
                          </a:xfrm>
                          <a:custGeom>
                            <a:avLst/>
                            <a:gdLst>
                              <a:gd name="T0" fmla="*/ 0 w 1012"/>
                              <a:gd name="T1" fmla="*/ 5 h 148"/>
                              <a:gd name="T2" fmla="*/ 2 w 1012"/>
                              <a:gd name="T3" fmla="*/ 4 h 148"/>
                              <a:gd name="T4" fmla="*/ 5 w 1012"/>
                              <a:gd name="T5" fmla="*/ 3 h 148"/>
                              <a:gd name="T6" fmla="*/ 8 w 1012"/>
                              <a:gd name="T7" fmla="*/ 2 h 148"/>
                              <a:gd name="T8" fmla="*/ 12 w 1012"/>
                              <a:gd name="T9" fmla="*/ 2 h 148"/>
                              <a:gd name="T10" fmla="*/ 16 w 1012"/>
                              <a:gd name="T11" fmla="*/ 1 h 148"/>
                              <a:gd name="T12" fmla="*/ 18 w 1012"/>
                              <a:gd name="T13" fmla="*/ 0 h 148"/>
                              <a:gd name="T14" fmla="*/ 22 w 1012"/>
                              <a:gd name="T15" fmla="*/ 0 h 148"/>
                              <a:gd name="T16" fmla="*/ 25 w 1012"/>
                              <a:gd name="T17" fmla="*/ 0 h 148"/>
                              <a:gd name="T18" fmla="*/ 29 w 1012"/>
                              <a:gd name="T19" fmla="*/ 0 h 148"/>
                              <a:gd name="T20" fmla="*/ 31 w 1012"/>
                              <a:gd name="T21" fmla="*/ 0 h 148"/>
                              <a:gd name="T22" fmla="*/ 34 w 1012"/>
                              <a:gd name="T23" fmla="*/ 1 h 148"/>
                              <a:gd name="T24" fmla="*/ 36 w 1012"/>
                              <a:gd name="T25" fmla="*/ 1 h 148"/>
                              <a:gd name="T26" fmla="*/ 37 w 1012"/>
                              <a:gd name="T27" fmla="*/ 2 h 148"/>
                              <a:gd name="T28" fmla="*/ 39 w 1012"/>
                              <a:gd name="T29" fmla="*/ 3 h 148"/>
                              <a:gd name="T30" fmla="*/ 40 w 1012"/>
                              <a:gd name="T31" fmla="*/ 5 h 148"/>
                              <a:gd name="T32" fmla="*/ 40 w 1012"/>
                              <a:gd name="T33" fmla="*/ 6 h 148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012"/>
                              <a:gd name="T52" fmla="*/ 0 h 148"/>
                              <a:gd name="T53" fmla="*/ 1012 w 1012"/>
                              <a:gd name="T54" fmla="*/ 148 h 148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012" h="148">
                                <a:moveTo>
                                  <a:pt x="0" y="117"/>
                                </a:moveTo>
                                <a:lnTo>
                                  <a:pt x="60" y="98"/>
                                </a:lnTo>
                                <a:lnTo>
                                  <a:pt x="123" y="80"/>
                                </a:lnTo>
                                <a:lnTo>
                                  <a:pt x="207" y="59"/>
                                </a:lnTo>
                                <a:lnTo>
                                  <a:pt x="298" y="39"/>
                                </a:lnTo>
                                <a:lnTo>
                                  <a:pt x="390" y="22"/>
                                </a:lnTo>
                                <a:lnTo>
                                  <a:pt x="459" y="12"/>
                                </a:lnTo>
                                <a:lnTo>
                                  <a:pt x="543" y="3"/>
                                </a:lnTo>
                                <a:lnTo>
                                  <a:pt x="632" y="0"/>
                                </a:lnTo>
                                <a:lnTo>
                                  <a:pt x="714" y="4"/>
                                </a:lnTo>
                                <a:lnTo>
                                  <a:pt x="788" y="9"/>
                                </a:lnTo>
                                <a:lnTo>
                                  <a:pt x="861" y="22"/>
                                </a:lnTo>
                                <a:lnTo>
                                  <a:pt x="901" y="36"/>
                                </a:lnTo>
                                <a:lnTo>
                                  <a:pt x="937" y="58"/>
                                </a:lnTo>
                                <a:lnTo>
                                  <a:pt x="967" y="81"/>
                                </a:lnTo>
                                <a:lnTo>
                                  <a:pt x="999" y="122"/>
                                </a:lnTo>
                                <a:lnTo>
                                  <a:pt x="1012" y="148"/>
                                </a:lnTo>
                              </a:path>
                            </a:pathLst>
                          </a:custGeom>
                          <a:noFill/>
                          <a:ln w="25400">
                            <a:solidFill>
                              <a:srgbClr val="60006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97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30" y="1637"/>
                            <a:ext cx="203" cy="29"/>
                          </a:xfrm>
                          <a:custGeom>
                            <a:avLst/>
                            <a:gdLst>
                              <a:gd name="T0" fmla="*/ 0 w 1012"/>
                              <a:gd name="T1" fmla="*/ 5 h 147"/>
                              <a:gd name="T2" fmla="*/ 2 w 1012"/>
                              <a:gd name="T3" fmla="*/ 4 h 147"/>
                              <a:gd name="T4" fmla="*/ 5 w 1012"/>
                              <a:gd name="T5" fmla="*/ 3 h 147"/>
                              <a:gd name="T6" fmla="*/ 8 w 1012"/>
                              <a:gd name="T7" fmla="*/ 2 h 147"/>
                              <a:gd name="T8" fmla="*/ 12 w 1012"/>
                              <a:gd name="T9" fmla="*/ 2 h 147"/>
                              <a:gd name="T10" fmla="*/ 16 w 1012"/>
                              <a:gd name="T11" fmla="*/ 1 h 147"/>
                              <a:gd name="T12" fmla="*/ 18 w 1012"/>
                              <a:gd name="T13" fmla="*/ 0 h 147"/>
                              <a:gd name="T14" fmla="*/ 22 w 1012"/>
                              <a:gd name="T15" fmla="*/ 0 h 147"/>
                              <a:gd name="T16" fmla="*/ 25 w 1012"/>
                              <a:gd name="T17" fmla="*/ 0 h 147"/>
                              <a:gd name="T18" fmla="*/ 29 w 1012"/>
                              <a:gd name="T19" fmla="*/ 0 h 147"/>
                              <a:gd name="T20" fmla="*/ 32 w 1012"/>
                              <a:gd name="T21" fmla="*/ 0 h 147"/>
                              <a:gd name="T22" fmla="*/ 35 w 1012"/>
                              <a:gd name="T23" fmla="*/ 1 h 147"/>
                              <a:gd name="T24" fmla="*/ 36 w 1012"/>
                              <a:gd name="T25" fmla="*/ 1 h 147"/>
                              <a:gd name="T26" fmla="*/ 38 w 1012"/>
                              <a:gd name="T27" fmla="*/ 2 h 147"/>
                              <a:gd name="T28" fmla="*/ 39 w 1012"/>
                              <a:gd name="T29" fmla="*/ 3 h 147"/>
                              <a:gd name="T30" fmla="*/ 40 w 1012"/>
                              <a:gd name="T31" fmla="*/ 5 h 147"/>
                              <a:gd name="T32" fmla="*/ 41 w 1012"/>
                              <a:gd name="T33" fmla="*/ 6 h 147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012"/>
                              <a:gd name="T52" fmla="*/ 0 h 147"/>
                              <a:gd name="T53" fmla="*/ 1012 w 1012"/>
                              <a:gd name="T54" fmla="*/ 147 h 147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012" h="147">
                                <a:moveTo>
                                  <a:pt x="0" y="117"/>
                                </a:moveTo>
                                <a:lnTo>
                                  <a:pt x="60" y="98"/>
                                </a:lnTo>
                                <a:lnTo>
                                  <a:pt x="122" y="79"/>
                                </a:lnTo>
                                <a:lnTo>
                                  <a:pt x="208" y="59"/>
                                </a:lnTo>
                                <a:lnTo>
                                  <a:pt x="299" y="39"/>
                                </a:lnTo>
                                <a:lnTo>
                                  <a:pt x="390" y="21"/>
                                </a:lnTo>
                                <a:lnTo>
                                  <a:pt x="459" y="11"/>
                                </a:lnTo>
                                <a:lnTo>
                                  <a:pt x="543" y="3"/>
                                </a:lnTo>
                                <a:lnTo>
                                  <a:pt x="633" y="0"/>
                                </a:lnTo>
                                <a:lnTo>
                                  <a:pt x="713" y="4"/>
                                </a:lnTo>
                                <a:lnTo>
                                  <a:pt x="788" y="8"/>
                                </a:lnTo>
                                <a:lnTo>
                                  <a:pt x="861" y="21"/>
                                </a:lnTo>
                                <a:lnTo>
                                  <a:pt x="902" y="36"/>
                                </a:lnTo>
                                <a:lnTo>
                                  <a:pt x="937" y="57"/>
                                </a:lnTo>
                                <a:lnTo>
                                  <a:pt x="968" y="81"/>
                                </a:lnTo>
                                <a:lnTo>
                                  <a:pt x="999" y="121"/>
                                </a:lnTo>
                                <a:lnTo>
                                  <a:pt x="1012" y="147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40004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98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36" y="1624"/>
                            <a:ext cx="202" cy="29"/>
                          </a:xfrm>
                          <a:custGeom>
                            <a:avLst/>
                            <a:gdLst>
                              <a:gd name="T0" fmla="*/ 0 w 1012"/>
                              <a:gd name="T1" fmla="*/ 5 h 147"/>
                              <a:gd name="T2" fmla="*/ 2 w 1012"/>
                              <a:gd name="T3" fmla="*/ 4 h 147"/>
                              <a:gd name="T4" fmla="*/ 5 w 1012"/>
                              <a:gd name="T5" fmla="*/ 3 h 147"/>
                              <a:gd name="T6" fmla="*/ 8 w 1012"/>
                              <a:gd name="T7" fmla="*/ 2 h 147"/>
                              <a:gd name="T8" fmla="*/ 12 w 1012"/>
                              <a:gd name="T9" fmla="*/ 2 h 147"/>
                              <a:gd name="T10" fmla="*/ 16 w 1012"/>
                              <a:gd name="T11" fmla="*/ 1 h 147"/>
                              <a:gd name="T12" fmla="*/ 18 w 1012"/>
                              <a:gd name="T13" fmla="*/ 0 h 147"/>
                              <a:gd name="T14" fmla="*/ 22 w 1012"/>
                              <a:gd name="T15" fmla="*/ 0 h 147"/>
                              <a:gd name="T16" fmla="*/ 25 w 1012"/>
                              <a:gd name="T17" fmla="*/ 0 h 147"/>
                              <a:gd name="T18" fmla="*/ 28 w 1012"/>
                              <a:gd name="T19" fmla="*/ 0 h 147"/>
                              <a:gd name="T20" fmla="*/ 31 w 1012"/>
                              <a:gd name="T21" fmla="*/ 0 h 147"/>
                              <a:gd name="T22" fmla="*/ 34 w 1012"/>
                              <a:gd name="T23" fmla="*/ 1 h 147"/>
                              <a:gd name="T24" fmla="*/ 36 w 1012"/>
                              <a:gd name="T25" fmla="*/ 1 h 147"/>
                              <a:gd name="T26" fmla="*/ 37 w 1012"/>
                              <a:gd name="T27" fmla="*/ 2 h 147"/>
                              <a:gd name="T28" fmla="*/ 39 w 1012"/>
                              <a:gd name="T29" fmla="*/ 3 h 147"/>
                              <a:gd name="T30" fmla="*/ 40 w 1012"/>
                              <a:gd name="T31" fmla="*/ 5 h 147"/>
                              <a:gd name="T32" fmla="*/ 40 w 1012"/>
                              <a:gd name="T33" fmla="*/ 6 h 147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012"/>
                              <a:gd name="T52" fmla="*/ 0 h 147"/>
                              <a:gd name="T53" fmla="*/ 1012 w 1012"/>
                              <a:gd name="T54" fmla="*/ 147 h 147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012" h="147">
                                <a:moveTo>
                                  <a:pt x="0" y="117"/>
                                </a:moveTo>
                                <a:lnTo>
                                  <a:pt x="60" y="98"/>
                                </a:lnTo>
                                <a:lnTo>
                                  <a:pt x="123" y="79"/>
                                </a:lnTo>
                                <a:lnTo>
                                  <a:pt x="208" y="59"/>
                                </a:lnTo>
                                <a:lnTo>
                                  <a:pt x="299" y="39"/>
                                </a:lnTo>
                                <a:lnTo>
                                  <a:pt x="390" y="21"/>
                                </a:lnTo>
                                <a:lnTo>
                                  <a:pt x="458" y="12"/>
                                </a:lnTo>
                                <a:lnTo>
                                  <a:pt x="542" y="3"/>
                                </a:lnTo>
                                <a:lnTo>
                                  <a:pt x="632" y="0"/>
                                </a:lnTo>
                                <a:lnTo>
                                  <a:pt x="713" y="5"/>
                                </a:lnTo>
                                <a:lnTo>
                                  <a:pt x="788" y="9"/>
                                </a:lnTo>
                                <a:lnTo>
                                  <a:pt x="861" y="21"/>
                                </a:lnTo>
                                <a:lnTo>
                                  <a:pt x="901" y="36"/>
                                </a:lnTo>
                                <a:lnTo>
                                  <a:pt x="937" y="57"/>
                                </a:lnTo>
                                <a:lnTo>
                                  <a:pt x="968" y="82"/>
                                </a:lnTo>
                                <a:lnTo>
                                  <a:pt x="998" y="122"/>
                                </a:lnTo>
                                <a:lnTo>
                                  <a:pt x="1012" y="147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A000A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63995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25" y="1645"/>
                          <a:ext cx="10" cy="17"/>
                        </a:xfrm>
                        <a:prstGeom prst="ellipse">
                          <a:avLst/>
                        </a:prstGeom>
                        <a:solidFill>
                          <a:srgbClr val="200020"/>
                        </a:solidFill>
                        <a:ln w="317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034" y="1657"/>
                    <a:ext cx="344" cy="305"/>
                    <a:chOff x="2034" y="1657"/>
                    <a:chExt cx="344" cy="305"/>
                  </a:xfrm>
                </p:grpSpPr>
                <p:grpSp>
                  <p:nvGrpSpPr>
                    <p:cNvPr id="17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34" y="1657"/>
                      <a:ext cx="344" cy="305"/>
                      <a:chOff x="2034" y="1657"/>
                      <a:chExt cx="344" cy="305"/>
                    </a:xfrm>
                  </p:grpSpPr>
                  <p:grpSp>
                    <p:nvGrpSpPr>
                      <p:cNvPr id="18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34" y="1657"/>
                        <a:ext cx="344" cy="305"/>
                        <a:chOff x="2034" y="1657"/>
                        <a:chExt cx="344" cy="305"/>
                      </a:xfrm>
                    </p:grpSpPr>
                    <p:grpSp>
                      <p:nvGrpSpPr>
                        <p:cNvPr id="19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34" y="1657"/>
                          <a:ext cx="344" cy="305"/>
                          <a:chOff x="2034" y="1657"/>
                          <a:chExt cx="344" cy="305"/>
                        </a:xfrm>
                      </p:grpSpPr>
                      <p:grpSp>
                        <p:nvGrpSpPr>
                          <p:cNvPr id="20" name="Group 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34" y="1657"/>
                            <a:ext cx="344" cy="305"/>
                            <a:chOff x="2034" y="1657"/>
                            <a:chExt cx="344" cy="305"/>
                          </a:xfrm>
                        </p:grpSpPr>
                        <p:sp>
                          <p:nvSpPr>
                            <p:cNvPr id="63988" name="Freeform 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34" y="1657"/>
                              <a:ext cx="344" cy="305"/>
                            </a:xfrm>
                            <a:custGeom>
                              <a:avLst/>
                              <a:gdLst>
                                <a:gd name="T0" fmla="*/ 22 w 1716"/>
                                <a:gd name="T1" fmla="*/ 10 h 1521"/>
                                <a:gd name="T2" fmla="*/ 25 w 1716"/>
                                <a:gd name="T3" fmla="*/ 6 h 1521"/>
                                <a:gd name="T4" fmla="*/ 29 w 1716"/>
                                <a:gd name="T5" fmla="*/ 3 h 1521"/>
                                <a:gd name="T6" fmla="*/ 32 w 1716"/>
                                <a:gd name="T7" fmla="*/ 1 h 1521"/>
                                <a:gd name="T8" fmla="*/ 36 w 1716"/>
                                <a:gd name="T9" fmla="*/ 0 h 1521"/>
                                <a:gd name="T10" fmla="*/ 40 w 1716"/>
                                <a:gd name="T11" fmla="*/ 1 h 1521"/>
                                <a:gd name="T12" fmla="*/ 44 w 1716"/>
                                <a:gd name="T13" fmla="*/ 2 h 1521"/>
                                <a:gd name="T14" fmla="*/ 47 w 1716"/>
                                <a:gd name="T15" fmla="*/ 3 h 1521"/>
                                <a:gd name="T16" fmla="*/ 50 w 1716"/>
                                <a:gd name="T17" fmla="*/ 6 h 1521"/>
                                <a:gd name="T18" fmla="*/ 52 w 1716"/>
                                <a:gd name="T19" fmla="*/ 9 h 1521"/>
                                <a:gd name="T20" fmla="*/ 52 w 1716"/>
                                <a:gd name="T21" fmla="*/ 12 h 1521"/>
                                <a:gd name="T22" fmla="*/ 54 w 1716"/>
                                <a:gd name="T23" fmla="*/ 14 h 1521"/>
                                <a:gd name="T24" fmla="*/ 56 w 1716"/>
                                <a:gd name="T25" fmla="*/ 15 h 1521"/>
                                <a:gd name="T26" fmla="*/ 58 w 1716"/>
                                <a:gd name="T27" fmla="*/ 18 h 1521"/>
                                <a:gd name="T28" fmla="*/ 60 w 1716"/>
                                <a:gd name="T29" fmla="*/ 20 h 1521"/>
                                <a:gd name="T30" fmla="*/ 63 w 1716"/>
                                <a:gd name="T31" fmla="*/ 24 h 1521"/>
                                <a:gd name="T32" fmla="*/ 65 w 1716"/>
                                <a:gd name="T33" fmla="*/ 28 h 1521"/>
                                <a:gd name="T34" fmla="*/ 66 w 1716"/>
                                <a:gd name="T35" fmla="*/ 33 h 1521"/>
                                <a:gd name="T36" fmla="*/ 67 w 1716"/>
                                <a:gd name="T37" fmla="*/ 38 h 1521"/>
                                <a:gd name="T38" fmla="*/ 68 w 1716"/>
                                <a:gd name="T39" fmla="*/ 43 h 1521"/>
                                <a:gd name="T40" fmla="*/ 69 w 1716"/>
                                <a:gd name="T41" fmla="*/ 48 h 1521"/>
                                <a:gd name="T42" fmla="*/ 69 w 1716"/>
                                <a:gd name="T43" fmla="*/ 52 h 1521"/>
                                <a:gd name="T44" fmla="*/ 68 w 1716"/>
                                <a:gd name="T45" fmla="*/ 55 h 1521"/>
                                <a:gd name="T46" fmla="*/ 67 w 1716"/>
                                <a:gd name="T47" fmla="*/ 58 h 1521"/>
                                <a:gd name="T48" fmla="*/ 63 w 1716"/>
                                <a:gd name="T49" fmla="*/ 60 h 1521"/>
                                <a:gd name="T50" fmla="*/ 59 w 1716"/>
                                <a:gd name="T51" fmla="*/ 60 h 1521"/>
                                <a:gd name="T52" fmla="*/ 54 w 1716"/>
                                <a:gd name="T53" fmla="*/ 61 h 1521"/>
                                <a:gd name="T54" fmla="*/ 49 w 1716"/>
                                <a:gd name="T55" fmla="*/ 61 h 1521"/>
                                <a:gd name="T56" fmla="*/ 44 w 1716"/>
                                <a:gd name="T57" fmla="*/ 61 h 1521"/>
                                <a:gd name="T58" fmla="*/ 40 w 1716"/>
                                <a:gd name="T59" fmla="*/ 61 h 1521"/>
                                <a:gd name="T60" fmla="*/ 36 w 1716"/>
                                <a:gd name="T61" fmla="*/ 59 h 1521"/>
                                <a:gd name="T62" fmla="*/ 32 w 1716"/>
                                <a:gd name="T63" fmla="*/ 58 h 1521"/>
                                <a:gd name="T64" fmla="*/ 28 w 1716"/>
                                <a:gd name="T65" fmla="*/ 56 h 1521"/>
                                <a:gd name="T66" fmla="*/ 24 w 1716"/>
                                <a:gd name="T67" fmla="*/ 54 h 1521"/>
                                <a:gd name="T68" fmla="*/ 20 w 1716"/>
                                <a:gd name="T69" fmla="*/ 52 h 1521"/>
                                <a:gd name="T70" fmla="*/ 17 w 1716"/>
                                <a:gd name="T71" fmla="*/ 49 h 1521"/>
                                <a:gd name="T72" fmla="*/ 14 w 1716"/>
                                <a:gd name="T73" fmla="*/ 45 h 1521"/>
                                <a:gd name="T74" fmla="*/ 12 w 1716"/>
                                <a:gd name="T75" fmla="*/ 42 h 1521"/>
                                <a:gd name="T76" fmla="*/ 10 w 1716"/>
                                <a:gd name="T77" fmla="*/ 41 h 1521"/>
                                <a:gd name="T78" fmla="*/ 8 w 1716"/>
                                <a:gd name="T79" fmla="*/ 40 h 1521"/>
                                <a:gd name="T80" fmla="*/ 4 w 1716"/>
                                <a:gd name="T81" fmla="*/ 37 h 1521"/>
                                <a:gd name="T82" fmla="*/ 2 w 1716"/>
                                <a:gd name="T83" fmla="*/ 34 h 1521"/>
                                <a:gd name="T84" fmla="*/ 0 w 1716"/>
                                <a:gd name="T85" fmla="*/ 31 h 1521"/>
                                <a:gd name="T86" fmla="*/ 0 w 1716"/>
                                <a:gd name="T87" fmla="*/ 27 h 1521"/>
                                <a:gd name="T88" fmla="*/ 0 w 1716"/>
                                <a:gd name="T89" fmla="*/ 24 h 1521"/>
                                <a:gd name="T90" fmla="*/ 2 w 1716"/>
                                <a:gd name="T91" fmla="*/ 20 h 1521"/>
                                <a:gd name="T92" fmla="*/ 4 w 1716"/>
                                <a:gd name="T93" fmla="*/ 16 h 1521"/>
                                <a:gd name="T94" fmla="*/ 7 w 1716"/>
                                <a:gd name="T95" fmla="*/ 14 h 1521"/>
                                <a:gd name="T96" fmla="*/ 10 w 1716"/>
                                <a:gd name="T97" fmla="*/ 12 h 1521"/>
                                <a:gd name="T98" fmla="*/ 14 w 1716"/>
                                <a:gd name="T99" fmla="*/ 11 h 1521"/>
                                <a:gd name="T100" fmla="*/ 19 w 1716"/>
                                <a:gd name="T101" fmla="*/ 12 h 1521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w 1716"/>
                                <a:gd name="T154" fmla="*/ 0 h 1521"/>
                                <a:gd name="T155" fmla="*/ 1716 w 1716"/>
                                <a:gd name="T156" fmla="*/ 1521 h 1521"/>
                              </a:gdLst>
                              <a:ahLst/>
                              <a:cxnLst>
                                <a:cxn ang="T102">
                                  <a:pos x="T0" y="T1"/>
                                </a:cxn>
                                <a:cxn ang="T103">
                                  <a:pos x="T2" y="T3"/>
                                </a:cxn>
                                <a:cxn ang="T104">
                                  <a:pos x="T4" y="T5"/>
                                </a:cxn>
                                <a:cxn ang="T105">
                                  <a:pos x="T6" y="T7"/>
                                </a:cxn>
                                <a:cxn ang="T106">
                                  <a:pos x="T8" y="T9"/>
                                </a:cxn>
                                <a:cxn ang="T107">
                                  <a:pos x="T10" y="T11"/>
                                </a:cxn>
                                <a:cxn ang="T108">
                                  <a:pos x="T12" y="T13"/>
                                </a:cxn>
                                <a:cxn ang="T109">
                                  <a:pos x="T14" y="T15"/>
                                </a:cxn>
                                <a:cxn ang="T110">
                                  <a:pos x="T16" y="T17"/>
                                </a:cxn>
                                <a:cxn ang="T111">
                                  <a:pos x="T18" y="T19"/>
                                </a:cxn>
                                <a:cxn ang="T112">
                                  <a:pos x="T20" y="T21"/>
                                </a:cxn>
                                <a:cxn ang="T113">
                                  <a:pos x="T22" y="T23"/>
                                </a:cxn>
                                <a:cxn ang="T114">
                                  <a:pos x="T24" y="T25"/>
                                </a:cxn>
                                <a:cxn ang="T115">
                                  <a:pos x="T26" y="T27"/>
                                </a:cxn>
                                <a:cxn ang="T116">
                                  <a:pos x="T28" y="T29"/>
                                </a:cxn>
                                <a:cxn ang="T117">
                                  <a:pos x="T30" y="T31"/>
                                </a:cxn>
                                <a:cxn ang="T118">
                                  <a:pos x="T32" y="T33"/>
                                </a:cxn>
                                <a:cxn ang="T119">
                                  <a:pos x="T34" y="T35"/>
                                </a:cxn>
                                <a:cxn ang="T120">
                                  <a:pos x="T36" y="T37"/>
                                </a:cxn>
                                <a:cxn ang="T121">
                                  <a:pos x="T38" y="T39"/>
                                </a:cxn>
                                <a:cxn ang="T122">
                                  <a:pos x="T40" y="T41"/>
                                </a:cxn>
                                <a:cxn ang="T123">
                                  <a:pos x="T42" y="T43"/>
                                </a:cxn>
                                <a:cxn ang="T124">
                                  <a:pos x="T44" y="T45"/>
                                </a:cxn>
                                <a:cxn ang="T125">
                                  <a:pos x="T46" y="T47"/>
                                </a:cxn>
                                <a:cxn ang="T126">
                                  <a:pos x="T48" y="T49"/>
                                </a:cxn>
                                <a:cxn ang="T127">
                                  <a:pos x="T50" y="T51"/>
                                </a:cxn>
                                <a:cxn ang="T128">
                                  <a:pos x="T52" y="T53"/>
                                </a:cxn>
                                <a:cxn ang="T129">
                                  <a:pos x="T54" y="T55"/>
                                </a:cxn>
                                <a:cxn ang="T130">
                                  <a:pos x="T56" y="T57"/>
                                </a:cxn>
                                <a:cxn ang="T131">
                                  <a:pos x="T58" y="T59"/>
                                </a:cxn>
                                <a:cxn ang="T132">
                                  <a:pos x="T60" y="T61"/>
                                </a:cxn>
                                <a:cxn ang="T133">
                                  <a:pos x="T62" y="T63"/>
                                </a:cxn>
                                <a:cxn ang="T134">
                                  <a:pos x="T64" y="T65"/>
                                </a:cxn>
                                <a:cxn ang="T135">
                                  <a:pos x="T66" y="T67"/>
                                </a:cxn>
                                <a:cxn ang="T136">
                                  <a:pos x="T68" y="T69"/>
                                </a:cxn>
                                <a:cxn ang="T137">
                                  <a:pos x="T70" y="T71"/>
                                </a:cxn>
                                <a:cxn ang="T138">
                                  <a:pos x="T72" y="T73"/>
                                </a:cxn>
                                <a:cxn ang="T139">
                                  <a:pos x="T74" y="T75"/>
                                </a:cxn>
                                <a:cxn ang="T140">
                                  <a:pos x="T76" y="T77"/>
                                </a:cxn>
                                <a:cxn ang="T141">
                                  <a:pos x="T78" y="T79"/>
                                </a:cxn>
                                <a:cxn ang="T142">
                                  <a:pos x="T80" y="T81"/>
                                </a:cxn>
                                <a:cxn ang="T143">
                                  <a:pos x="T82" y="T83"/>
                                </a:cxn>
                                <a:cxn ang="T144">
                                  <a:pos x="T84" y="T85"/>
                                </a:cxn>
                                <a:cxn ang="T145">
                                  <a:pos x="T86" y="T87"/>
                                </a:cxn>
                                <a:cxn ang="T146">
                                  <a:pos x="T88" y="T89"/>
                                </a:cxn>
                                <a:cxn ang="T147">
                                  <a:pos x="T90" y="T91"/>
                                </a:cxn>
                                <a:cxn ang="T148">
                                  <a:pos x="T92" y="T93"/>
                                </a:cxn>
                                <a:cxn ang="T149">
                                  <a:pos x="T94" y="T95"/>
                                </a:cxn>
                                <a:cxn ang="T150">
                                  <a:pos x="T96" y="T97"/>
                                </a:cxn>
                                <a:cxn ang="T151">
                                  <a:pos x="T98" y="T99"/>
                                </a:cxn>
                                <a:cxn ang="T152">
                                  <a:pos x="T100" y="T101"/>
                                </a:cxn>
                              </a:cxnLst>
                              <a:rect l="T153" t="T154" r="T155" b="T156"/>
                              <a:pathLst>
                                <a:path w="1716" h="1521">
                                  <a:moveTo>
                                    <a:pt x="499" y="282"/>
                                  </a:moveTo>
                                  <a:lnTo>
                                    <a:pt x="548" y="246"/>
                                  </a:lnTo>
                                  <a:lnTo>
                                    <a:pt x="591" y="194"/>
                                  </a:lnTo>
                                  <a:lnTo>
                                    <a:pt x="634" y="140"/>
                                  </a:lnTo>
                                  <a:lnTo>
                                    <a:pt x="673" y="105"/>
                                  </a:lnTo>
                                  <a:lnTo>
                                    <a:pt x="716" y="70"/>
                                  </a:lnTo>
                                  <a:lnTo>
                                    <a:pt x="768" y="40"/>
                                  </a:lnTo>
                                  <a:lnTo>
                                    <a:pt x="806" y="19"/>
                                  </a:lnTo>
                                  <a:lnTo>
                                    <a:pt x="854" y="9"/>
                                  </a:lnTo>
                                  <a:lnTo>
                                    <a:pt x="906" y="0"/>
                                  </a:lnTo>
                                  <a:lnTo>
                                    <a:pt x="960" y="6"/>
                                  </a:lnTo>
                                  <a:lnTo>
                                    <a:pt x="1004" y="13"/>
                                  </a:lnTo>
                                  <a:lnTo>
                                    <a:pt x="1040" y="22"/>
                                  </a:lnTo>
                                  <a:lnTo>
                                    <a:pt x="1084" y="43"/>
                                  </a:lnTo>
                                  <a:lnTo>
                                    <a:pt x="1130" y="64"/>
                                  </a:lnTo>
                                  <a:lnTo>
                                    <a:pt x="1168" y="84"/>
                                  </a:lnTo>
                                  <a:lnTo>
                                    <a:pt x="1211" y="116"/>
                                  </a:lnTo>
                                  <a:lnTo>
                                    <a:pt x="1244" y="152"/>
                                  </a:lnTo>
                                  <a:lnTo>
                                    <a:pt x="1270" y="199"/>
                                  </a:lnTo>
                                  <a:lnTo>
                                    <a:pt x="1281" y="227"/>
                                  </a:lnTo>
                                  <a:lnTo>
                                    <a:pt x="1283" y="263"/>
                                  </a:lnTo>
                                  <a:lnTo>
                                    <a:pt x="1298" y="294"/>
                                  </a:lnTo>
                                  <a:lnTo>
                                    <a:pt x="1319" y="323"/>
                                  </a:lnTo>
                                  <a:lnTo>
                                    <a:pt x="1347" y="343"/>
                                  </a:lnTo>
                                  <a:lnTo>
                                    <a:pt x="1381" y="360"/>
                                  </a:lnTo>
                                  <a:lnTo>
                                    <a:pt x="1401" y="378"/>
                                  </a:lnTo>
                                  <a:lnTo>
                                    <a:pt x="1418" y="404"/>
                                  </a:lnTo>
                                  <a:lnTo>
                                    <a:pt x="1444" y="438"/>
                                  </a:lnTo>
                                  <a:lnTo>
                                    <a:pt x="1472" y="471"/>
                                  </a:lnTo>
                                  <a:lnTo>
                                    <a:pt x="1503" y="505"/>
                                  </a:lnTo>
                                  <a:lnTo>
                                    <a:pt x="1534" y="539"/>
                                  </a:lnTo>
                                  <a:lnTo>
                                    <a:pt x="1567" y="601"/>
                                  </a:lnTo>
                                  <a:lnTo>
                                    <a:pt x="1591" y="661"/>
                                  </a:lnTo>
                                  <a:lnTo>
                                    <a:pt x="1609" y="707"/>
                                  </a:lnTo>
                                  <a:lnTo>
                                    <a:pt x="1622" y="769"/>
                                  </a:lnTo>
                                  <a:lnTo>
                                    <a:pt x="1641" y="832"/>
                                  </a:lnTo>
                                  <a:lnTo>
                                    <a:pt x="1656" y="891"/>
                                  </a:lnTo>
                                  <a:lnTo>
                                    <a:pt x="1668" y="947"/>
                                  </a:lnTo>
                                  <a:lnTo>
                                    <a:pt x="1680" y="1005"/>
                                  </a:lnTo>
                                  <a:lnTo>
                                    <a:pt x="1695" y="1057"/>
                                  </a:lnTo>
                                  <a:lnTo>
                                    <a:pt x="1702" y="1122"/>
                                  </a:lnTo>
                                  <a:lnTo>
                                    <a:pt x="1710" y="1190"/>
                                  </a:lnTo>
                                  <a:lnTo>
                                    <a:pt x="1716" y="1253"/>
                                  </a:lnTo>
                                  <a:lnTo>
                                    <a:pt x="1708" y="1301"/>
                                  </a:lnTo>
                                  <a:lnTo>
                                    <a:pt x="1702" y="1340"/>
                                  </a:lnTo>
                                  <a:lnTo>
                                    <a:pt x="1698" y="1374"/>
                                  </a:lnTo>
                                  <a:lnTo>
                                    <a:pt x="1683" y="1404"/>
                                  </a:lnTo>
                                  <a:lnTo>
                                    <a:pt x="1658" y="1435"/>
                                  </a:lnTo>
                                  <a:lnTo>
                                    <a:pt x="1621" y="1463"/>
                                  </a:lnTo>
                                  <a:lnTo>
                                    <a:pt x="1576" y="1480"/>
                                  </a:lnTo>
                                  <a:lnTo>
                                    <a:pt x="1525" y="1491"/>
                                  </a:lnTo>
                                  <a:lnTo>
                                    <a:pt x="1464" y="1499"/>
                                  </a:lnTo>
                                  <a:lnTo>
                                    <a:pt x="1408" y="1506"/>
                                  </a:lnTo>
                                  <a:lnTo>
                                    <a:pt x="1346" y="1509"/>
                                  </a:lnTo>
                                  <a:lnTo>
                                    <a:pt x="1273" y="1516"/>
                                  </a:lnTo>
                                  <a:lnTo>
                                    <a:pt x="1210" y="1521"/>
                                  </a:lnTo>
                                  <a:lnTo>
                                    <a:pt x="1152" y="1521"/>
                                  </a:lnTo>
                                  <a:lnTo>
                                    <a:pt x="1094" y="1516"/>
                                  </a:lnTo>
                                  <a:lnTo>
                                    <a:pt x="1042" y="1509"/>
                                  </a:lnTo>
                                  <a:lnTo>
                                    <a:pt x="1001" y="1505"/>
                                  </a:lnTo>
                                  <a:lnTo>
                                    <a:pt x="957" y="1493"/>
                                  </a:lnTo>
                                  <a:lnTo>
                                    <a:pt x="903" y="1478"/>
                                  </a:lnTo>
                                  <a:lnTo>
                                    <a:pt x="843" y="1459"/>
                                  </a:lnTo>
                                  <a:lnTo>
                                    <a:pt x="796" y="1441"/>
                                  </a:lnTo>
                                  <a:lnTo>
                                    <a:pt x="741" y="1419"/>
                                  </a:lnTo>
                                  <a:lnTo>
                                    <a:pt x="694" y="1399"/>
                                  </a:lnTo>
                                  <a:lnTo>
                                    <a:pt x="647" y="1375"/>
                                  </a:lnTo>
                                  <a:lnTo>
                                    <a:pt x="597" y="1349"/>
                                  </a:lnTo>
                                  <a:lnTo>
                                    <a:pt x="550" y="1321"/>
                                  </a:lnTo>
                                  <a:lnTo>
                                    <a:pt x="503" y="1286"/>
                                  </a:lnTo>
                                  <a:lnTo>
                                    <a:pt x="460" y="1252"/>
                                  </a:lnTo>
                                  <a:lnTo>
                                    <a:pt x="429" y="1224"/>
                                  </a:lnTo>
                                  <a:lnTo>
                                    <a:pt x="388" y="1170"/>
                                  </a:lnTo>
                                  <a:lnTo>
                                    <a:pt x="355" y="1127"/>
                                  </a:lnTo>
                                  <a:lnTo>
                                    <a:pt x="321" y="1079"/>
                                  </a:lnTo>
                                  <a:lnTo>
                                    <a:pt x="301" y="1051"/>
                                  </a:lnTo>
                                  <a:lnTo>
                                    <a:pt x="285" y="1014"/>
                                  </a:lnTo>
                                  <a:lnTo>
                                    <a:pt x="255" y="1006"/>
                                  </a:lnTo>
                                  <a:lnTo>
                                    <a:pt x="221" y="996"/>
                                  </a:lnTo>
                                  <a:lnTo>
                                    <a:pt x="190" y="981"/>
                                  </a:lnTo>
                                  <a:lnTo>
                                    <a:pt x="150" y="957"/>
                                  </a:lnTo>
                                  <a:lnTo>
                                    <a:pt x="111" y="928"/>
                                  </a:lnTo>
                                  <a:lnTo>
                                    <a:pt x="85" y="894"/>
                                  </a:lnTo>
                                  <a:lnTo>
                                    <a:pt x="55" y="854"/>
                                  </a:lnTo>
                                  <a:lnTo>
                                    <a:pt x="33" y="817"/>
                                  </a:lnTo>
                                  <a:lnTo>
                                    <a:pt x="12" y="777"/>
                                  </a:lnTo>
                                  <a:lnTo>
                                    <a:pt x="4" y="738"/>
                                  </a:lnTo>
                                  <a:lnTo>
                                    <a:pt x="0" y="684"/>
                                  </a:lnTo>
                                  <a:lnTo>
                                    <a:pt x="3" y="641"/>
                                  </a:lnTo>
                                  <a:lnTo>
                                    <a:pt x="12" y="597"/>
                                  </a:lnTo>
                                  <a:lnTo>
                                    <a:pt x="27" y="547"/>
                                  </a:lnTo>
                                  <a:lnTo>
                                    <a:pt x="49" y="499"/>
                                  </a:lnTo>
                                  <a:lnTo>
                                    <a:pt x="76" y="451"/>
                                  </a:lnTo>
                                  <a:lnTo>
                                    <a:pt x="107" y="409"/>
                                  </a:lnTo>
                                  <a:lnTo>
                                    <a:pt x="134" y="378"/>
                                  </a:lnTo>
                                  <a:lnTo>
                                    <a:pt x="168" y="347"/>
                                  </a:lnTo>
                                  <a:lnTo>
                                    <a:pt x="208" y="320"/>
                                  </a:lnTo>
                                  <a:lnTo>
                                    <a:pt x="248" y="301"/>
                                  </a:lnTo>
                                  <a:lnTo>
                                    <a:pt x="298" y="289"/>
                                  </a:lnTo>
                                  <a:lnTo>
                                    <a:pt x="360" y="281"/>
                                  </a:lnTo>
                                  <a:lnTo>
                                    <a:pt x="415" y="282"/>
                                  </a:lnTo>
                                  <a:lnTo>
                                    <a:pt x="466" y="288"/>
                                  </a:lnTo>
                                  <a:lnTo>
                                    <a:pt x="499" y="28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  <p:sp>
                          <p:nvSpPr>
                            <p:cNvPr id="63989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05" y="1733"/>
                              <a:ext cx="273" cy="229"/>
                            </a:xfrm>
                            <a:custGeom>
                              <a:avLst/>
                              <a:gdLst>
                                <a:gd name="T0" fmla="*/ 42 w 1361"/>
                                <a:gd name="T1" fmla="*/ 1 h 1143"/>
                                <a:gd name="T2" fmla="*/ 43 w 1361"/>
                                <a:gd name="T3" fmla="*/ 1 h 1143"/>
                                <a:gd name="T4" fmla="*/ 45 w 1361"/>
                                <a:gd name="T5" fmla="*/ 4 h 1143"/>
                                <a:gd name="T6" fmla="*/ 47 w 1361"/>
                                <a:gd name="T7" fmla="*/ 6 h 1143"/>
                                <a:gd name="T8" fmla="*/ 50 w 1361"/>
                                <a:gd name="T9" fmla="*/ 11 h 1143"/>
                                <a:gd name="T10" fmla="*/ 51 w 1361"/>
                                <a:gd name="T11" fmla="*/ 16 h 1143"/>
                                <a:gd name="T12" fmla="*/ 52 w 1361"/>
                                <a:gd name="T13" fmla="*/ 21 h 1143"/>
                                <a:gd name="T14" fmla="*/ 53 w 1361"/>
                                <a:gd name="T15" fmla="*/ 25 h 1143"/>
                                <a:gd name="T16" fmla="*/ 54 w 1361"/>
                                <a:gd name="T17" fmla="*/ 30 h 1143"/>
                                <a:gd name="T18" fmla="*/ 55 w 1361"/>
                                <a:gd name="T19" fmla="*/ 35 h 1143"/>
                                <a:gd name="T20" fmla="*/ 54 w 1361"/>
                                <a:gd name="T21" fmla="*/ 39 h 1143"/>
                                <a:gd name="T22" fmla="*/ 53 w 1361"/>
                                <a:gd name="T23" fmla="*/ 41 h 1143"/>
                                <a:gd name="T24" fmla="*/ 51 w 1361"/>
                                <a:gd name="T25" fmla="*/ 43 h 1143"/>
                                <a:gd name="T26" fmla="*/ 47 w 1361"/>
                                <a:gd name="T27" fmla="*/ 45 h 1143"/>
                                <a:gd name="T28" fmla="*/ 42 w 1361"/>
                                <a:gd name="T29" fmla="*/ 45 h 1143"/>
                                <a:gd name="T30" fmla="*/ 37 w 1361"/>
                                <a:gd name="T31" fmla="*/ 46 h 1143"/>
                                <a:gd name="T32" fmla="*/ 32 w 1361"/>
                                <a:gd name="T33" fmla="*/ 46 h 1143"/>
                                <a:gd name="T34" fmla="*/ 28 w 1361"/>
                                <a:gd name="T35" fmla="*/ 45 h 1143"/>
                                <a:gd name="T36" fmla="*/ 24 w 1361"/>
                                <a:gd name="T37" fmla="*/ 45 h 1143"/>
                                <a:gd name="T38" fmla="*/ 20 w 1361"/>
                                <a:gd name="T39" fmla="*/ 43 h 1143"/>
                                <a:gd name="T40" fmla="*/ 15 w 1361"/>
                                <a:gd name="T41" fmla="*/ 42 h 1143"/>
                                <a:gd name="T42" fmla="*/ 12 w 1361"/>
                                <a:gd name="T43" fmla="*/ 40 h 1143"/>
                                <a:gd name="T44" fmla="*/ 8 w 1361"/>
                                <a:gd name="T45" fmla="*/ 38 h 1143"/>
                                <a:gd name="T46" fmla="*/ 4 w 1361"/>
                                <a:gd name="T47" fmla="*/ 35 h 1143"/>
                                <a:gd name="T48" fmla="*/ 1 w 1361"/>
                                <a:gd name="T49" fmla="*/ 32 h 1143"/>
                                <a:gd name="T50" fmla="*/ 1 w 1361"/>
                                <a:gd name="T51" fmla="*/ 30 h 1143"/>
                                <a:gd name="T52" fmla="*/ 3 w 1361"/>
                                <a:gd name="T53" fmla="*/ 33 h 1143"/>
                                <a:gd name="T54" fmla="*/ 6 w 1361"/>
                                <a:gd name="T55" fmla="*/ 35 h 1143"/>
                                <a:gd name="T56" fmla="*/ 9 w 1361"/>
                                <a:gd name="T57" fmla="*/ 37 h 1143"/>
                                <a:gd name="T58" fmla="*/ 13 w 1361"/>
                                <a:gd name="T59" fmla="*/ 39 h 1143"/>
                                <a:gd name="T60" fmla="*/ 16 w 1361"/>
                                <a:gd name="T61" fmla="*/ 41 h 1143"/>
                                <a:gd name="T62" fmla="*/ 19 w 1361"/>
                                <a:gd name="T63" fmla="*/ 42 h 1143"/>
                                <a:gd name="T64" fmla="*/ 23 w 1361"/>
                                <a:gd name="T65" fmla="*/ 43 h 1143"/>
                                <a:gd name="T66" fmla="*/ 26 w 1361"/>
                                <a:gd name="T67" fmla="*/ 44 h 1143"/>
                                <a:gd name="T68" fmla="*/ 30 w 1361"/>
                                <a:gd name="T69" fmla="*/ 44 h 1143"/>
                                <a:gd name="T70" fmla="*/ 34 w 1361"/>
                                <a:gd name="T71" fmla="*/ 44 h 1143"/>
                                <a:gd name="T72" fmla="*/ 37 w 1361"/>
                                <a:gd name="T73" fmla="*/ 44 h 1143"/>
                                <a:gd name="T74" fmla="*/ 41 w 1361"/>
                                <a:gd name="T75" fmla="*/ 44 h 1143"/>
                                <a:gd name="T76" fmla="*/ 44 w 1361"/>
                                <a:gd name="T77" fmla="*/ 43 h 1143"/>
                                <a:gd name="T78" fmla="*/ 47 w 1361"/>
                                <a:gd name="T79" fmla="*/ 43 h 1143"/>
                                <a:gd name="T80" fmla="*/ 49 w 1361"/>
                                <a:gd name="T81" fmla="*/ 41 h 1143"/>
                                <a:gd name="T82" fmla="*/ 50 w 1361"/>
                                <a:gd name="T83" fmla="*/ 39 h 1143"/>
                                <a:gd name="T84" fmla="*/ 52 w 1361"/>
                                <a:gd name="T85" fmla="*/ 37 h 1143"/>
                                <a:gd name="T86" fmla="*/ 52 w 1361"/>
                                <a:gd name="T87" fmla="*/ 35 h 1143"/>
                                <a:gd name="T88" fmla="*/ 52 w 1361"/>
                                <a:gd name="T89" fmla="*/ 30 h 1143"/>
                                <a:gd name="T90" fmla="*/ 52 w 1361"/>
                                <a:gd name="T91" fmla="*/ 26 h 1143"/>
                                <a:gd name="T92" fmla="*/ 51 w 1361"/>
                                <a:gd name="T93" fmla="*/ 22 h 1143"/>
                                <a:gd name="T94" fmla="*/ 50 w 1361"/>
                                <a:gd name="T95" fmla="*/ 19 h 1143"/>
                                <a:gd name="T96" fmla="*/ 49 w 1361"/>
                                <a:gd name="T97" fmla="*/ 16 h 1143"/>
                                <a:gd name="T98" fmla="*/ 48 w 1361"/>
                                <a:gd name="T99" fmla="*/ 12 h 1143"/>
                                <a:gd name="T100" fmla="*/ 47 w 1361"/>
                                <a:gd name="T101" fmla="*/ 9 h 1143"/>
                                <a:gd name="T102" fmla="*/ 45 w 1361"/>
                                <a:gd name="T103" fmla="*/ 6 h 1143"/>
                                <a:gd name="T104" fmla="*/ 43 w 1361"/>
                                <a:gd name="T105" fmla="*/ 3 h 1143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w 1361"/>
                                <a:gd name="T160" fmla="*/ 0 h 1143"/>
                                <a:gd name="T161" fmla="*/ 1361 w 1361"/>
                                <a:gd name="T162" fmla="*/ 1143 h 1143"/>
                              </a:gdLst>
                              <a:ahLst/>
                              <a:cxnLst>
                                <a:cxn ang="T106">
                                  <a:pos x="T0" y="T1"/>
                                </a:cxn>
                                <a:cxn ang="T107">
                                  <a:pos x="T2" y="T3"/>
                                </a:cxn>
                                <a:cxn ang="T108">
                                  <a:pos x="T4" y="T5"/>
                                </a:cxn>
                                <a:cxn ang="T109">
                                  <a:pos x="T6" y="T7"/>
                                </a:cxn>
                                <a:cxn ang="T110">
                                  <a:pos x="T8" y="T9"/>
                                </a:cxn>
                                <a:cxn ang="T111">
                                  <a:pos x="T10" y="T11"/>
                                </a:cxn>
                                <a:cxn ang="T112">
                                  <a:pos x="T12" y="T13"/>
                                </a:cxn>
                                <a:cxn ang="T113">
                                  <a:pos x="T14" y="T15"/>
                                </a:cxn>
                                <a:cxn ang="T114">
                                  <a:pos x="T16" y="T17"/>
                                </a:cxn>
                                <a:cxn ang="T115">
                                  <a:pos x="T18" y="T19"/>
                                </a:cxn>
                                <a:cxn ang="T116">
                                  <a:pos x="T20" y="T21"/>
                                </a:cxn>
                                <a:cxn ang="T117">
                                  <a:pos x="T22" y="T23"/>
                                </a:cxn>
                                <a:cxn ang="T118">
                                  <a:pos x="T24" y="T25"/>
                                </a:cxn>
                                <a:cxn ang="T119">
                                  <a:pos x="T26" y="T27"/>
                                </a:cxn>
                                <a:cxn ang="T120">
                                  <a:pos x="T28" y="T29"/>
                                </a:cxn>
                                <a:cxn ang="T121">
                                  <a:pos x="T30" y="T31"/>
                                </a:cxn>
                                <a:cxn ang="T122">
                                  <a:pos x="T32" y="T33"/>
                                </a:cxn>
                                <a:cxn ang="T123">
                                  <a:pos x="T34" y="T35"/>
                                </a:cxn>
                                <a:cxn ang="T124">
                                  <a:pos x="T36" y="T37"/>
                                </a:cxn>
                                <a:cxn ang="T125">
                                  <a:pos x="T38" y="T39"/>
                                </a:cxn>
                                <a:cxn ang="T126">
                                  <a:pos x="T40" y="T41"/>
                                </a:cxn>
                                <a:cxn ang="T127">
                                  <a:pos x="T42" y="T43"/>
                                </a:cxn>
                                <a:cxn ang="T128">
                                  <a:pos x="T44" y="T45"/>
                                </a:cxn>
                                <a:cxn ang="T129">
                                  <a:pos x="T46" y="T47"/>
                                </a:cxn>
                                <a:cxn ang="T130">
                                  <a:pos x="T48" y="T49"/>
                                </a:cxn>
                                <a:cxn ang="T131">
                                  <a:pos x="T50" y="T51"/>
                                </a:cxn>
                                <a:cxn ang="T132">
                                  <a:pos x="T52" y="T53"/>
                                </a:cxn>
                                <a:cxn ang="T133">
                                  <a:pos x="T54" y="T55"/>
                                </a:cxn>
                                <a:cxn ang="T134">
                                  <a:pos x="T56" y="T57"/>
                                </a:cxn>
                                <a:cxn ang="T135">
                                  <a:pos x="T58" y="T59"/>
                                </a:cxn>
                                <a:cxn ang="T136">
                                  <a:pos x="T60" y="T61"/>
                                </a:cxn>
                                <a:cxn ang="T137">
                                  <a:pos x="T62" y="T63"/>
                                </a:cxn>
                                <a:cxn ang="T138">
                                  <a:pos x="T64" y="T65"/>
                                </a:cxn>
                                <a:cxn ang="T139">
                                  <a:pos x="T66" y="T67"/>
                                </a:cxn>
                                <a:cxn ang="T140">
                                  <a:pos x="T68" y="T69"/>
                                </a:cxn>
                                <a:cxn ang="T141">
                                  <a:pos x="T70" y="T71"/>
                                </a:cxn>
                                <a:cxn ang="T142">
                                  <a:pos x="T72" y="T73"/>
                                </a:cxn>
                                <a:cxn ang="T143">
                                  <a:pos x="T74" y="T75"/>
                                </a:cxn>
                                <a:cxn ang="T144">
                                  <a:pos x="T76" y="T77"/>
                                </a:cxn>
                                <a:cxn ang="T145">
                                  <a:pos x="T78" y="T79"/>
                                </a:cxn>
                                <a:cxn ang="T146">
                                  <a:pos x="T80" y="T81"/>
                                </a:cxn>
                                <a:cxn ang="T147">
                                  <a:pos x="T82" y="T83"/>
                                </a:cxn>
                                <a:cxn ang="T148">
                                  <a:pos x="T84" y="T85"/>
                                </a:cxn>
                                <a:cxn ang="T149">
                                  <a:pos x="T86" y="T87"/>
                                </a:cxn>
                                <a:cxn ang="T150">
                                  <a:pos x="T88" y="T89"/>
                                </a:cxn>
                                <a:cxn ang="T151">
                                  <a:pos x="T90" y="T91"/>
                                </a:cxn>
                                <a:cxn ang="T152">
                                  <a:pos x="T92" y="T93"/>
                                </a:cxn>
                                <a:cxn ang="T153">
                                  <a:pos x="T94" y="T95"/>
                                </a:cxn>
                                <a:cxn ang="T154">
                                  <a:pos x="T96" y="T97"/>
                                </a:cxn>
                                <a:cxn ang="T155">
                                  <a:pos x="T98" y="T99"/>
                                </a:cxn>
                                <a:cxn ang="T156">
                                  <a:pos x="T100" y="T101"/>
                                </a:cxn>
                                <a:cxn ang="T157">
                                  <a:pos x="T102" y="T103"/>
                                </a:cxn>
                                <a:cxn ang="T158">
                                  <a:pos x="T104" y="T105"/>
                                </a:cxn>
                              </a:cxnLst>
                              <a:rect l="T159" t="T160" r="T161" b="T162"/>
                              <a:pathLst>
                                <a:path w="1361" h="1143">
                                  <a:moveTo>
                                    <a:pt x="1051" y="53"/>
                                  </a:moveTo>
                                  <a:lnTo>
                                    <a:pt x="1042" y="25"/>
                                  </a:lnTo>
                                  <a:lnTo>
                                    <a:pt x="1046" y="0"/>
                                  </a:lnTo>
                                  <a:lnTo>
                                    <a:pt x="1063" y="27"/>
                                  </a:lnTo>
                                  <a:lnTo>
                                    <a:pt x="1089" y="61"/>
                                  </a:lnTo>
                                  <a:lnTo>
                                    <a:pt x="1117" y="94"/>
                                  </a:lnTo>
                                  <a:lnTo>
                                    <a:pt x="1148" y="128"/>
                                  </a:lnTo>
                                  <a:lnTo>
                                    <a:pt x="1179" y="162"/>
                                  </a:lnTo>
                                  <a:lnTo>
                                    <a:pt x="1212" y="224"/>
                                  </a:lnTo>
                                  <a:lnTo>
                                    <a:pt x="1236" y="284"/>
                                  </a:lnTo>
                                  <a:lnTo>
                                    <a:pt x="1254" y="329"/>
                                  </a:lnTo>
                                  <a:lnTo>
                                    <a:pt x="1267" y="391"/>
                                  </a:lnTo>
                                  <a:lnTo>
                                    <a:pt x="1286" y="454"/>
                                  </a:lnTo>
                                  <a:lnTo>
                                    <a:pt x="1301" y="513"/>
                                  </a:lnTo>
                                  <a:lnTo>
                                    <a:pt x="1313" y="569"/>
                                  </a:lnTo>
                                  <a:lnTo>
                                    <a:pt x="1325" y="627"/>
                                  </a:lnTo>
                                  <a:lnTo>
                                    <a:pt x="1340" y="679"/>
                                  </a:lnTo>
                                  <a:lnTo>
                                    <a:pt x="1347" y="744"/>
                                  </a:lnTo>
                                  <a:lnTo>
                                    <a:pt x="1355" y="813"/>
                                  </a:lnTo>
                                  <a:lnTo>
                                    <a:pt x="1361" y="875"/>
                                  </a:lnTo>
                                  <a:lnTo>
                                    <a:pt x="1353" y="923"/>
                                  </a:lnTo>
                                  <a:lnTo>
                                    <a:pt x="1347" y="962"/>
                                  </a:lnTo>
                                  <a:lnTo>
                                    <a:pt x="1343" y="996"/>
                                  </a:lnTo>
                                  <a:lnTo>
                                    <a:pt x="1328" y="1026"/>
                                  </a:lnTo>
                                  <a:lnTo>
                                    <a:pt x="1303" y="1057"/>
                                  </a:lnTo>
                                  <a:lnTo>
                                    <a:pt x="1266" y="1085"/>
                                  </a:lnTo>
                                  <a:lnTo>
                                    <a:pt x="1221" y="1102"/>
                                  </a:lnTo>
                                  <a:lnTo>
                                    <a:pt x="1170" y="1113"/>
                                  </a:lnTo>
                                  <a:lnTo>
                                    <a:pt x="1109" y="1121"/>
                                  </a:lnTo>
                                  <a:lnTo>
                                    <a:pt x="1053" y="1128"/>
                                  </a:lnTo>
                                  <a:lnTo>
                                    <a:pt x="992" y="1131"/>
                                  </a:lnTo>
                                  <a:lnTo>
                                    <a:pt x="918" y="1138"/>
                                  </a:lnTo>
                                  <a:lnTo>
                                    <a:pt x="855" y="1143"/>
                                  </a:lnTo>
                                  <a:lnTo>
                                    <a:pt x="797" y="1143"/>
                                  </a:lnTo>
                                  <a:lnTo>
                                    <a:pt x="739" y="1138"/>
                                  </a:lnTo>
                                  <a:lnTo>
                                    <a:pt x="687" y="1131"/>
                                  </a:lnTo>
                                  <a:lnTo>
                                    <a:pt x="646" y="1127"/>
                                  </a:lnTo>
                                  <a:lnTo>
                                    <a:pt x="602" y="1115"/>
                                  </a:lnTo>
                                  <a:lnTo>
                                    <a:pt x="548" y="1100"/>
                                  </a:lnTo>
                                  <a:lnTo>
                                    <a:pt x="488" y="1081"/>
                                  </a:lnTo>
                                  <a:lnTo>
                                    <a:pt x="441" y="1063"/>
                                  </a:lnTo>
                                  <a:lnTo>
                                    <a:pt x="386" y="1041"/>
                                  </a:lnTo>
                                  <a:lnTo>
                                    <a:pt x="341" y="1021"/>
                                  </a:lnTo>
                                  <a:lnTo>
                                    <a:pt x="293" y="997"/>
                                  </a:lnTo>
                                  <a:lnTo>
                                    <a:pt x="243" y="971"/>
                                  </a:lnTo>
                                  <a:lnTo>
                                    <a:pt x="196" y="943"/>
                                  </a:lnTo>
                                  <a:lnTo>
                                    <a:pt x="149" y="908"/>
                                  </a:lnTo>
                                  <a:lnTo>
                                    <a:pt x="106" y="874"/>
                                  </a:lnTo>
                                  <a:lnTo>
                                    <a:pt x="74" y="847"/>
                                  </a:lnTo>
                                  <a:lnTo>
                                    <a:pt x="33" y="793"/>
                                  </a:lnTo>
                                  <a:lnTo>
                                    <a:pt x="0" y="749"/>
                                  </a:lnTo>
                                  <a:lnTo>
                                    <a:pt x="29" y="760"/>
                                  </a:lnTo>
                                  <a:lnTo>
                                    <a:pt x="54" y="782"/>
                                  </a:lnTo>
                                  <a:lnTo>
                                    <a:pt x="84" y="819"/>
                                  </a:lnTo>
                                  <a:lnTo>
                                    <a:pt x="122" y="853"/>
                                  </a:lnTo>
                                  <a:lnTo>
                                    <a:pt x="157" y="879"/>
                                  </a:lnTo>
                                  <a:lnTo>
                                    <a:pt x="198" y="908"/>
                                  </a:lnTo>
                                  <a:lnTo>
                                    <a:pt x="236" y="932"/>
                                  </a:lnTo>
                                  <a:lnTo>
                                    <a:pt x="278" y="960"/>
                                  </a:lnTo>
                                  <a:lnTo>
                                    <a:pt x="318" y="976"/>
                                  </a:lnTo>
                                  <a:lnTo>
                                    <a:pt x="366" y="1001"/>
                                  </a:lnTo>
                                  <a:lnTo>
                                    <a:pt x="406" y="1013"/>
                                  </a:lnTo>
                                  <a:lnTo>
                                    <a:pt x="443" y="1033"/>
                                  </a:lnTo>
                                  <a:lnTo>
                                    <a:pt x="483" y="1047"/>
                                  </a:lnTo>
                                  <a:lnTo>
                                    <a:pt x="519" y="1058"/>
                                  </a:lnTo>
                                  <a:lnTo>
                                    <a:pt x="568" y="1078"/>
                                  </a:lnTo>
                                  <a:lnTo>
                                    <a:pt x="613" y="1085"/>
                                  </a:lnTo>
                                  <a:lnTo>
                                    <a:pt x="660" y="1093"/>
                                  </a:lnTo>
                                  <a:lnTo>
                                    <a:pt x="708" y="1100"/>
                                  </a:lnTo>
                                  <a:lnTo>
                                    <a:pt x="757" y="1106"/>
                                  </a:lnTo>
                                  <a:lnTo>
                                    <a:pt x="805" y="1109"/>
                                  </a:lnTo>
                                  <a:lnTo>
                                    <a:pt x="845" y="1107"/>
                                  </a:lnTo>
                                  <a:lnTo>
                                    <a:pt x="889" y="1106"/>
                                  </a:lnTo>
                                  <a:lnTo>
                                    <a:pt x="928" y="1104"/>
                                  </a:lnTo>
                                  <a:lnTo>
                                    <a:pt x="971" y="1100"/>
                                  </a:lnTo>
                                  <a:lnTo>
                                    <a:pt x="1012" y="1097"/>
                                  </a:lnTo>
                                  <a:lnTo>
                                    <a:pt x="1052" y="1090"/>
                                  </a:lnTo>
                                  <a:lnTo>
                                    <a:pt x="1098" y="1084"/>
                                  </a:lnTo>
                                  <a:lnTo>
                                    <a:pt x="1140" y="1081"/>
                                  </a:lnTo>
                                  <a:lnTo>
                                    <a:pt x="1163" y="1067"/>
                                  </a:lnTo>
                                  <a:lnTo>
                                    <a:pt x="1190" y="1047"/>
                                  </a:lnTo>
                                  <a:lnTo>
                                    <a:pt x="1216" y="1033"/>
                                  </a:lnTo>
                                  <a:lnTo>
                                    <a:pt x="1234" y="1008"/>
                                  </a:lnTo>
                                  <a:lnTo>
                                    <a:pt x="1251" y="980"/>
                                  </a:lnTo>
                                  <a:lnTo>
                                    <a:pt x="1265" y="952"/>
                                  </a:lnTo>
                                  <a:lnTo>
                                    <a:pt x="1280" y="921"/>
                                  </a:lnTo>
                                  <a:lnTo>
                                    <a:pt x="1290" y="888"/>
                                  </a:lnTo>
                                  <a:lnTo>
                                    <a:pt x="1302" y="867"/>
                                  </a:lnTo>
                                  <a:lnTo>
                                    <a:pt x="1297" y="809"/>
                                  </a:lnTo>
                                  <a:lnTo>
                                    <a:pt x="1293" y="750"/>
                                  </a:lnTo>
                                  <a:lnTo>
                                    <a:pt x="1290" y="692"/>
                                  </a:lnTo>
                                  <a:lnTo>
                                    <a:pt x="1287" y="644"/>
                                  </a:lnTo>
                                  <a:lnTo>
                                    <a:pt x="1277" y="604"/>
                                  </a:lnTo>
                                  <a:lnTo>
                                    <a:pt x="1266" y="558"/>
                                  </a:lnTo>
                                  <a:lnTo>
                                    <a:pt x="1253" y="516"/>
                                  </a:lnTo>
                                  <a:lnTo>
                                    <a:pt x="1245" y="479"/>
                                  </a:lnTo>
                                  <a:lnTo>
                                    <a:pt x="1234" y="436"/>
                                  </a:lnTo>
                                  <a:lnTo>
                                    <a:pt x="1220" y="387"/>
                                  </a:lnTo>
                                  <a:lnTo>
                                    <a:pt x="1208" y="337"/>
                                  </a:lnTo>
                                  <a:lnTo>
                                    <a:pt x="1203" y="299"/>
                                  </a:lnTo>
                                  <a:lnTo>
                                    <a:pt x="1180" y="263"/>
                                  </a:lnTo>
                                  <a:lnTo>
                                    <a:pt x="1159" y="232"/>
                                  </a:lnTo>
                                  <a:lnTo>
                                    <a:pt x="1137" y="192"/>
                                  </a:lnTo>
                                  <a:lnTo>
                                    <a:pt x="1113" y="149"/>
                                  </a:lnTo>
                                  <a:lnTo>
                                    <a:pt x="1092" y="113"/>
                                  </a:lnTo>
                                  <a:lnTo>
                                    <a:pt x="1070" y="84"/>
                                  </a:lnTo>
                                  <a:lnTo>
                                    <a:pt x="1051" y="5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63987" name="Freeform 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15" y="1825"/>
                            <a:ext cx="97" cy="98"/>
                          </a:xfrm>
                          <a:custGeom>
                            <a:avLst/>
                            <a:gdLst>
                              <a:gd name="T0" fmla="*/ 1 w 488"/>
                              <a:gd name="T1" fmla="*/ 0 h 488"/>
                              <a:gd name="T2" fmla="*/ 2 w 488"/>
                              <a:gd name="T3" fmla="*/ 1 h 488"/>
                              <a:gd name="T4" fmla="*/ 4 w 488"/>
                              <a:gd name="T5" fmla="*/ 2 h 488"/>
                              <a:gd name="T6" fmla="*/ 5 w 488"/>
                              <a:gd name="T7" fmla="*/ 4 h 488"/>
                              <a:gd name="T8" fmla="*/ 6 w 488"/>
                              <a:gd name="T9" fmla="*/ 5 h 488"/>
                              <a:gd name="T10" fmla="*/ 8 w 488"/>
                              <a:gd name="T11" fmla="*/ 7 h 488"/>
                              <a:gd name="T12" fmla="*/ 10 w 488"/>
                              <a:gd name="T13" fmla="*/ 9 h 488"/>
                              <a:gd name="T14" fmla="*/ 12 w 488"/>
                              <a:gd name="T15" fmla="*/ 11 h 488"/>
                              <a:gd name="T16" fmla="*/ 13 w 488"/>
                              <a:gd name="T17" fmla="*/ 13 h 488"/>
                              <a:gd name="T18" fmla="*/ 14 w 488"/>
                              <a:gd name="T19" fmla="*/ 14 h 488"/>
                              <a:gd name="T20" fmla="*/ 15 w 488"/>
                              <a:gd name="T21" fmla="*/ 15 h 488"/>
                              <a:gd name="T22" fmla="*/ 16 w 488"/>
                              <a:gd name="T23" fmla="*/ 16 h 488"/>
                              <a:gd name="T24" fmla="*/ 17 w 488"/>
                              <a:gd name="T25" fmla="*/ 17 h 488"/>
                              <a:gd name="T26" fmla="*/ 18 w 488"/>
                              <a:gd name="T27" fmla="*/ 17 h 488"/>
                              <a:gd name="T28" fmla="*/ 19 w 488"/>
                              <a:gd name="T29" fmla="*/ 18 h 488"/>
                              <a:gd name="T30" fmla="*/ 19 w 488"/>
                              <a:gd name="T31" fmla="*/ 19 h 488"/>
                              <a:gd name="T32" fmla="*/ 19 w 488"/>
                              <a:gd name="T33" fmla="*/ 19 h 488"/>
                              <a:gd name="T34" fmla="*/ 19 w 488"/>
                              <a:gd name="T35" fmla="*/ 20 h 488"/>
                              <a:gd name="T36" fmla="*/ 18 w 488"/>
                              <a:gd name="T37" fmla="*/ 20 h 488"/>
                              <a:gd name="T38" fmla="*/ 17 w 488"/>
                              <a:gd name="T39" fmla="*/ 19 h 488"/>
                              <a:gd name="T40" fmla="*/ 16 w 488"/>
                              <a:gd name="T41" fmla="*/ 19 h 488"/>
                              <a:gd name="T42" fmla="*/ 16 w 488"/>
                              <a:gd name="T43" fmla="*/ 18 h 488"/>
                              <a:gd name="T44" fmla="*/ 15 w 488"/>
                              <a:gd name="T45" fmla="*/ 18 h 488"/>
                              <a:gd name="T46" fmla="*/ 13 w 488"/>
                              <a:gd name="T47" fmla="*/ 17 h 488"/>
                              <a:gd name="T48" fmla="*/ 12 w 488"/>
                              <a:gd name="T49" fmla="*/ 16 h 488"/>
                              <a:gd name="T50" fmla="*/ 11 w 488"/>
                              <a:gd name="T51" fmla="*/ 14 h 488"/>
                              <a:gd name="T52" fmla="*/ 10 w 488"/>
                              <a:gd name="T53" fmla="*/ 13 h 488"/>
                              <a:gd name="T54" fmla="*/ 8 w 488"/>
                              <a:gd name="T55" fmla="*/ 12 h 488"/>
                              <a:gd name="T56" fmla="*/ 7 w 488"/>
                              <a:gd name="T57" fmla="*/ 11 h 488"/>
                              <a:gd name="T58" fmla="*/ 6 w 488"/>
                              <a:gd name="T59" fmla="*/ 10 h 488"/>
                              <a:gd name="T60" fmla="*/ 5 w 488"/>
                              <a:gd name="T61" fmla="*/ 9 h 488"/>
                              <a:gd name="T62" fmla="*/ 5 w 488"/>
                              <a:gd name="T63" fmla="*/ 8 h 488"/>
                              <a:gd name="T64" fmla="*/ 4 w 488"/>
                              <a:gd name="T65" fmla="*/ 7 h 488"/>
                              <a:gd name="T66" fmla="*/ 3 w 488"/>
                              <a:gd name="T67" fmla="*/ 6 h 488"/>
                              <a:gd name="T68" fmla="*/ 2 w 488"/>
                              <a:gd name="T69" fmla="*/ 4 h 488"/>
                              <a:gd name="T70" fmla="*/ 1 w 488"/>
                              <a:gd name="T71" fmla="*/ 3 h 488"/>
                              <a:gd name="T72" fmla="*/ 1 w 488"/>
                              <a:gd name="T73" fmla="*/ 2 h 488"/>
                              <a:gd name="T74" fmla="*/ 0 w 488"/>
                              <a:gd name="T75" fmla="*/ 1 h 488"/>
                              <a:gd name="T76" fmla="*/ 0 w 488"/>
                              <a:gd name="T77" fmla="*/ 1 h 488"/>
                              <a:gd name="T78" fmla="*/ 0 w 488"/>
                              <a:gd name="T79" fmla="*/ 0 h 488"/>
                              <a:gd name="T80" fmla="*/ 1 w 488"/>
                              <a:gd name="T81" fmla="*/ 0 h 48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488"/>
                              <a:gd name="T124" fmla="*/ 0 h 488"/>
                              <a:gd name="T125" fmla="*/ 488 w 488"/>
                              <a:gd name="T126" fmla="*/ 488 h 48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488" h="488">
                                <a:moveTo>
                                  <a:pt x="22" y="0"/>
                                </a:moveTo>
                                <a:lnTo>
                                  <a:pt x="57" y="24"/>
                                </a:lnTo>
                                <a:lnTo>
                                  <a:pt x="89" y="55"/>
                                </a:lnTo>
                                <a:lnTo>
                                  <a:pt x="122" y="89"/>
                                </a:lnTo>
                                <a:lnTo>
                                  <a:pt x="158" y="130"/>
                                </a:lnTo>
                                <a:lnTo>
                                  <a:pt x="197" y="173"/>
                                </a:lnTo>
                                <a:lnTo>
                                  <a:pt x="243" y="221"/>
                                </a:lnTo>
                                <a:lnTo>
                                  <a:pt x="290" y="273"/>
                                </a:lnTo>
                                <a:lnTo>
                                  <a:pt x="323" y="313"/>
                                </a:lnTo>
                                <a:lnTo>
                                  <a:pt x="352" y="339"/>
                                </a:lnTo>
                                <a:lnTo>
                                  <a:pt x="381" y="364"/>
                                </a:lnTo>
                                <a:lnTo>
                                  <a:pt x="413" y="386"/>
                                </a:lnTo>
                                <a:lnTo>
                                  <a:pt x="444" y="412"/>
                                </a:lnTo>
                                <a:lnTo>
                                  <a:pt x="470" y="433"/>
                                </a:lnTo>
                                <a:lnTo>
                                  <a:pt x="484" y="449"/>
                                </a:lnTo>
                                <a:lnTo>
                                  <a:pt x="488" y="466"/>
                                </a:lnTo>
                                <a:lnTo>
                                  <a:pt x="485" y="479"/>
                                </a:lnTo>
                                <a:lnTo>
                                  <a:pt x="476" y="486"/>
                                </a:lnTo>
                                <a:lnTo>
                                  <a:pt x="462" y="488"/>
                                </a:lnTo>
                                <a:lnTo>
                                  <a:pt x="444" y="482"/>
                                </a:lnTo>
                                <a:lnTo>
                                  <a:pt x="417" y="463"/>
                                </a:lnTo>
                                <a:lnTo>
                                  <a:pt x="390" y="448"/>
                                </a:lnTo>
                                <a:lnTo>
                                  <a:pt x="365" y="436"/>
                                </a:lnTo>
                                <a:lnTo>
                                  <a:pt x="336" y="411"/>
                                </a:lnTo>
                                <a:lnTo>
                                  <a:pt x="308" y="389"/>
                                </a:lnTo>
                                <a:lnTo>
                                  <a:pt x="274" y="361"/>
                                </a:lnTo>
                                <a:lnTo>
                                  <a:pt x="243" y="336"/>
                                </a:lnTo>
                                <a:lnTo>
                                  <a:pt x="208" y="307"/>
                                </a:lnTo>
                                <a:lnTo>
                                  <a:pt x="179" y="281"/>
                                </a:lnTo>
                                <a:lnTo>
                                  <a:pt x="155" y="252"/>
                                </a:lnTo>
                                <a:lnTo>
                                  <a:pt x="130" y="228"/>
                                </a:lnTo>
                                <a:lnTo>
                                  <a:pt x="116" y="208"/>
                                </a:lnTo>
                                <a:lnTo>
                                  <a:pt x="92" y="176"/>
                                </a:lnTo>
                                <a:lnTo>
                                  <a:pt x="71" y="142"/>
                                </a:lnTo>
                                <a:lnTo>
                                  <a:pt x="49" y="109"/>
                                </a:lnTo>
                                <a:lnTo>
                                  <a:pt x="31" y="79"/>
                                </a:lnTo>
                                <a:lnTo>
                                  <a:pt x="15" y="52"/>
                                </a:lnTo>
                                <a:lnTo>
                                  <a:pt x="4" y="30"/>
                                </a:lnTo>
                                <a:lnTo>
                                  <a:pt x="0" y="15"/>
                                </a:lnTo>
                                <a:lnTo>
                                  <a:pt x="4" y="5"/>
                                </a:lnTo>
                                <a:lnTo>
                                  <a:pt x="22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63985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67" y="1883"/>
                          <a:ext cx="85" cy="65"/>
                        </a:xfrm>
                        <a:custGeom>
                          <a:avLst/>
                          <a:gdLst>
                            <a:gd name="T0" fmla="*/ 17 w 422"/>
                            <a:gd name="T1" fmla="*/ 0 h 325"/>
                            <a:gd name="T2" fmla="*/ 17 w 422"/>
                            <a:gd name="T3" fmla="*/ 2 h 325"/>
                            <a:gd name="T4" fmla="*/ 17 w 422"/>
                            <a:gd name="T5" fmla="*/ 4 h 325"/>
                            <a:gd name="T6" fmla="*/ 17 w 422"/>
                            <a:gd name="T7" fmla="*/ 6 h 325"/>
                            <a:gd name="T8" fmla="*/ 16 w 422"/>
                            <a:gd name="T9" fmla="*/ 8 h 325"/>
                            <a:gd name="T10" fmla="*/ 16 w 422"/>
                            <a:gd name="T11" fmla="*/ 9 h 325"/>
                            <a:gd name="T12" fmla="*/ 15 w 422"/>
                            <a:gd name="T13" fmla="*/ 10 h 325"/>
                            <a:gd name="T14" fmla="*/ 13 w 422"/>
                            <a:gd name="T15" fmla="*/ 10 h 325"/>
                            <a:gd name="T16" fmla="*/ 12 w 422"/>
                            <a:gd name="T17" fmla="*/ 11 h 325"/>
                            <a:gd name="T18" fmla="*/ 10 w 422"/>
                            <a:gd name="T19" fmla="*/ 12 h 325"/>
                            <a:gd name="T20" fmla="*/ 8 w 422"/>
                            <a:gd name="T21" fmla="*/ 13 h 325"/>
                            <a:gd name="T22" fmla="*/ 6 w 422"/>
                            <a:gd name="T23" fmla="*/ 13 h 325"/>
                            <a:gd name="T24" fmla="*/ 4 w 422"/>
                            <a:gd name="T25" fmla="*/ 13 h 325"/>
                            <a:gd name="T26" fmla="*/ 2 w 422"/>
                            <a:gd name="T27" fmla="*/ 13 h 325"/>
                            <a:gd name="T28" fmla="*/ 0 w 422"/>
                            <a:gd name="T29" fmla="*/ 13 h 325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422"/>
                            <a:gd name="T46" fmla="*/ 0 h 325"/>
                            <a:gd name="T47" fmla="*/ 422 w 422"/>
                            <a:gd name="T48" fmla="*/ 325 h 325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422" h="325">
                              <a:moveTo>
                                <a:pt x="422" y="0"/>
                              </a:moveTo>
                              <a:lnTo>
                                <a:pt x="422" y="44"/>
                              </a:lnTo>
                              <a:lnTo>
                                <a:pt x="421" y="99"/>
                              </a:lnTo>
                              <a:lnTo>
                                <a:pt x="415" y="148"/>
                              </a:lnTo>
                              <a:lnTo>
                                <a:pt x="403" y="188"/>
                              </a:lnTo>
                              <a:lnTo>
                                <a:pt x="383" y="215"/>
                              </a:lnTo>
                              <a:lnTo>
                                <a:pt x="359" y="238"/>
                              </a:lnTo>
                              <a:lnTo>
                                <a:pt x="325" y="260"/>
                              </a:lnTo>
                              <a:lnTo>
                                <a:pt x="290" y="279"/>
                              </a:lnTo>
                              <a:lnTo>
                                <a:pt x="239" y="300"/>
                              </a:lnTo>
                              <a:lnTo>
                                <a:pt x="193" y="313"/>
                              </a:lnTo>
                              <a:lnTo>
                                <a:pt x="141" y="320"/>
                              </a:lnTo>
                              <a:lnTo>
                                <a:pt x="95" y="325"/>
                              </a:lnTo>
                              <a:lnTo>
                                <a:pt x="47" y="323"/>
                              </a:lnTo>
                              <a:lnTo>
                                <a:pt x="0" y="32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FF8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21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45" y="1667"/>
                        <a:ext cx="293" cy="271"/>
                        <a:chOff x="2045" y="1667"/>
                        <a:chExt cx="293" cy="271"/>
                      </a:xfrm>
                    </p:grpSpPr>
                    <p:grpSp>
                      <p:nvGrpSpPr>
                        <p:cNvPr id="22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50" y="1667"/>
                          <a:ext cx="188" cy="243"/>
                          <a:chOff x="2150" y="1667"/>
                          <a:chExt cx="188" cy="243"/>
                        </a:xfrm>
                      </p:grpSpPr>
                      <p:grpSp>
                        <p:nvGrpSpPr>
                          <p:cNvPr id="23" name="Group 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50" y="1667"/>
                            <a:ext cx="188" cy="243"/>
                            <a:chOff x="2150" y="1667"/>
                            <a:chExt cx="188" cy="243"/>
                          </a:xfrm>
                        </p:grpSpPr>
                        <p:grpSp>
                          <p:nvGrpSpPr>
                            <p:cNvPr id="24" name="Group 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50" y="1667"/>
                              <a:ext cx="188" cy="243"/>
                              <a:chOff x="2150" y="1667"/>
                              <a:chExt cx="188" cy="243"/>
                            </a:xfrm>
                          </p:grpSpPr>
                          <p:grpSp>
                            <p:nvGrpSpPr>
                              <p:cNvPr id="25" name="Group 5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50" y="1667"/>
                                <a:ext cx="188" cy="243"/>
                                <a:chOff x="2150" y="1667"/>
                                <a:chExt cx="188" cy="243"/>
                              </a:xfrm>
                            </p:grpSpPr>
                            <p:grpSp>
                              <p:nvGrpSpPr>
                                <p:cNvPr id="26" name="Group 5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150" y="1667"/>
                                  <a:ext cx="188" cy="243"/>
                                  <a:chOff x="2150" y="1667"/>
                                  <a:chExt cx="188" cy="243"/>
                                </a:xfrm>
                              </p:grpSpPr>
                              <p:sp>
                                <p:nvSpPr>
                                  <p:cNvPr id="63980" name="Freeform 53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150" y="1667"/>
                                    <a:ext cx="188" cy="243"/>
                                  </a:xfrm>
                                  <a:custGeom>
                                    <a:avLst/>
                                    <a:gdLst>
                                      <a:gd name="T0" fmla="*/ 1 w 939"/>
                                      <a:gd name="T1" fmla="*/ 9 h 1215"/>
                                      <a:gd name="T2" fmla="*/ 2 w 939"/>
                                      <a:gd name="T3" fmla="*/ 7 h 1215"/>
                                      <a:gd name="T4" fmla="*/ 4 w 939"/>
                                      <a:gd name="T5" fmla="*/ 5 h 1215"/>
                                      <a:gd name="T6" fmla="*/ 7 w 939"/>
                                      <a:gd name="T7" fmla="*/ 2 h 1215"/>
                                      <a:gd name="T8" fmla="*/ 9 w 939"/>
                                      <a:gd name="T9" fmla="*/ 1 h 1215"/>
                                      <a:gd name="T10" fmla="*/ 13 w 939"/>
                                      <a:gd name="T11" fmla="*/ 0 h 1215"/>
                                      <a:gd name="T12" fmla="*/ 17 w 939"/>
                                      <a:gd name="T13" fmla="*/ 0 h 1215"/>
                                      <a:gd name="T14" fmla="*/ 20 w 939"/>
                                      <a:gd name="T15" fmla="*/ 1 h 1215"/>
                                      <a:gd name="T16" fmla="*/ 23 w 939"/>
                                      <a:gd name="T17" fmla="*/ 3 h 1215"/>
                                      <a:gd name="T18" fmla="*/ 25 w 939"/>
                                      <a:gd name="T19" fmla="*/ 5 h 1215"/>
                                      <a:gd name="T20" fmla="*/ 26 w 939"/>
                                      <a:gd name="T21" fmla="*/ 8 h 1215"/>
                                      <a:gd name="T22" fmla="*/ 26 w 939"/>
                                      <a:gd name="T23" fmla="*/ 11 h 1215"/>
                                      <a:gd name="T24" fmla="*/ 25 w 939"/>
                                      <a:gd name="T25" fmla="*/ 14 h 1215"/>
                                      <a:gd name="T26" fmla="*/ 24 w 939"/>
                                      <a:gd name="T27" fmla="*/ 16 h 1215"/>
                                      <a:gd name="T28" fmla="*/ 23 w 939"/>
                                      <a:gd name="T29" fmla="*/ 19 h 1215"/>
                                      <a:gd name="T30" fmla="*/ 24 w 939"/>
                                      <a:gd name="T31" fmla="*/ 19 h 1215"/>
                                      <a:gd name="T32" fmla="*/ 25 w 939"/>
                                      <a:gd name="T33" fmla="*/ 18 h 1215"/>
                                      <a:gd name="T34" fmla="*/ 26 w 939"/>
                                      <a:gd name="T35" fmla="*/ 15 h 1215"/>
                                      <a:gd name="T36" fmla="*/ 27 w 939"/>
                                      <a:gd name="T37" fmla="*/ 13 h 1215"/>
                                      <a:gd name="T38" fmla="*/ 28 w 939"/>
                                      <a:gd name="T39" fmla="*/ 14 h 1215"/>
                                      <a:gd name="T40" fmla="*/ 30 w 939"/>
                                      <a:gd name="T41" fmla="*/ 16 h 1215"/>
                                      <a:gd name="T42" fmla="*/ 31 w 939"/>
                                      <a:gd name="T43" fmla="*/ 19 h 1215"/>
                                      <a:gd name="T44" fmla="*/ 32 w 939"/>
                                      <a:gd name="T45" fmla="*/ 21 h 1215"/>
                                      <a:gd name="T46" fmla="*/ 33 w 939"/>
                                      <a:gd name="T47" fmla="*/ 23 h 1215"/>
                                      <a:gd name="T48" fmla="*/ 32 w 939"/>
                                      <a:gd name="T49" fmla="*/ 26 h 1215"/>
                                      <a:gd name="T50" fmla="*/ 33 w 939"/>
                                      <a:gd name="T51" fmla="*/ 28 h 1215"/>
                                      <a:gd name="T52" fmla="*/ 35 w 939"/>
                                      <a:gd name="T53" fmla="*/ 32 h 1215"/>
                                      <a:gd name="T54" fmla="*/ 36 w 939"/>
                                      <a:gd name="T55" fmla="*/ 34 h 1215"/>
                                      <a:gd name="T56" fmla="*/ 37 w 939"/>
                                      <a:gd name="T57" fmla="*/ 38 h 1215"/>
                                      <a:gd name="T58" fmla="*/ 37 w 939"/>
                                      <a:gd name="T59" fmla="*/ 41 h 1215"/>
                                      <a:gd name="T60" fmla="*/ 38 w 939"/>
                                      <a:gd name="T61" fmla="*/ 46 h 1215"/>
                                      <a:gd name="T62" fmla="*/ 37 w 939"/>
                                      <a:gd name="T63" fmla="*/ 48 h 1215"/>
                                      <a:gd name="T64" fmla="*/ 35 w 939"/>
                                      <a:gd name="T65" fmla="*/ 48 h 1215"/>
                                      <a:gd name="T66" fmla="*/ 32 w 939"/>
                                      <a:gd name="T67" fmla="*/ 47 h 1215"/>
                                      <a:gd name="T68" fmla="*/ 29 w 939"/>
                                      <a:gd name="T69" fmla="*/ 44 h 1215"/>
                                      <a:gd name="T70" fmla="*/ 25 w 939"/>
                                      <a:gd name="T71" fmla="*/ 40 h 1215"/>
                                      <a:gd name="T72" fmla="*/ 21 w 939"/>
                                      <a:gd name="T73" fmla="*/ 36 h 1215"/>
                                      <a:gd name="T74" fmla="*/ 15 w 939"/>
                                      <a:gd name="T75" fmla="*/ 30 h 1215"/>
                                      <a:gd name="T76" fmla="*/ 12 w 939"/>
                                      <a:gd name="T77" fmla="*/ 26 h 1215"/>
                                      <a:gd name="T78" fmla="*/ 11 w 939"/>
                                      <a:gd name="T79" fmla="*/ 24 h 1215"/>
                                      <a:gd name="T80" fmla="*/ 12 w 939"/>
                                      <a:gd name="T81" fmla="*/ 23 h 1215"/>
                                      <a:gd name="T82" fmla="*/ 15 w 939"/>
                                      <a:gd name="T83" fmla="*/ 22 h 1215"/>
                                      <a:gd name="T84" fmla="*/ 17 w 939"/>
                                      <a:gd name="T85" fmla="*/ 21 h 1215"/>
                                      <a:gd name="T86" fmla="*/ 18 w 939"/>
                                      <a:gd name="T87" fmla="*/ 20 h 1215"/>
                                      <a:gd name="T88" fmla="*/ 17 w 939"/>
                                      <a:gd name="T89" fmla="*/ 20 h 1215"/>
                                      <a:gd name="T90" fmla="*/ 14 w 939"/>
                                      <a:gd name="T91" fmla="*/ 20 h 1215"/>
                                      <a:gd name="T92" fmla="*/ 12 w 939"/>
                                      <a:gd name="T93" fmla="*/ 22 h 1215"/>
                                      <a:gd name="T94" fmla="*/ 9 w 939"/>
                                      <a:gd name="T95" fmla="*/ 23 h 1215"/>
                                      <a:gd name="T96" fmla="*/ 7 w 939"/>
                                      <a:gd name="T97" fmla="*/ 22 h 1215"/>
                                      <a:gd name="T98" fmla="*/ 6 w 939"/>
                                      <a:gd name="T99" fmla="*/ 21 h 1215"/>
                                      <a:gd name="T100" fmla="*/ 4 w 939"/>
                                      <a:gd name="T101" fmla="*/ 19 h 1215"/>
                                      <a:gd name="T102" fmla="*/ 2 w 939"/>
                                      <a:gd name="T103" fmla="*/ 16 h 1215"/>
                                      <a:gd name="T104" fmla="*/ 1 w 939"/>
                                      <a:gd name="T105" fmla="*/ 14 h 1215"/>
                                      <a:gd name="T106" fmla="*/ 0 w 939"/>
                                      <a:gd name="T107" fmla="*/ 12 h 1215"/>
                                      <a:gd name="T108" fmla="*/ 0 60000 65536"/>
                                      <a:gd name="T109" fmla="*/ 0 60000 65536"/>
                                      <a:gd name="T110" fmla="*/ 0 60000 65536"/>
                                      <a:gd name="T111" fmla="*/ 0 60000 65536"/>
                                      <a:gd name="T112" fmla="*/ 0 60000 65536"/>
                                      <a:gd name="T113" fmla="*/ 0 60000 65536"/>
                                      <a:gd name="T114" fmla="*/ 0 60000 65536"/>
                                      <a:gd name="T115" fmla="*/ 0 60000 65536"/>
                                      <a:gd name="T116" fmla="*/ 0 60000 65536"/>
                                      <a:gd name="T117" fmla="*/ 0 60000 65536"/>
                                      <a:gd name="T118" fmla="*/ 0 60000 65536"/>
                                      <a:gd name="T119" fmla="*/ 0 60000 65536"/>
                                      <a:gd name="T120" fmla="*/ 0 60000 65536"/>
                                      <a:gd name="T121" fmla="*/ 0 60000 65536"/>
                                      <a:gd name="T122" fmla="*/ 0 60000 65536"/>
                                      <a:gd name="T123" fmla="*/ 0 60000 65536"/>
                                      <a:gd name="T124" fmla="*/ 0 60000 65536"/>
                                      <a:gd name="T125" fmla="*/ 0 60000 65536"/>
                                      <a:gd name="T126" fmla="*/ 0 60000 65536"/>
                                      <a:gd name="T127" fmla="*/ 0 60000 65536"/>
                                      <a:gd name="T128" fmla="*/ 0 60000 65536"/>
                                      <a:gd name="T129" fmla="*/ 0 60000 65536"/>
                                      <a:gd name="T130" fmla="*/ 0 60000 65536"/>
                                      <a:gd name="T131" fmla="*/ 0 60000 65536"/>
                                      <a:gd name="T132" fmla="*/ 0 60000 65536"/>
                                      <a:gd name="T133" fmla="*/ 0 60000 65536"/>
                                      <a:gd name="T134" fmla="*/ 0 60000 65536"/>
                                      <a:gd name="T135" fmla="*/ 0 60000 65536"/>
                                      <a:gd name="T136" fmla="*/ 0 60000 65536"/>
                                      <a:gd name="T137" fmla="*/ 0 60000 65536"/>
                                      <a:gd name="T138" fmla="*/ 0 60000 65536"/>
                                      <a:gd name="T139" fmla="*/ 0 60000 65536"/>
                                      <a:gd name="T140" fmla="*/ 0 60000 65536"/>
                                      <a:gd name="T141" fmla="*/ 0 60000 65536"/>
                                      <a:gd name="T142" fmla="*/ 0 60000 65536"/>
                                      <a:gd name="T143" fmla="*/ 0 60000 65536"/>
                                      <a:gd name="T144" fmla="*/ 0 60000 65536"/>
                                      <a:gd name="T145" fmla="*/ 0 60000 65536"/>
                                      <a:gd name="T146" fmla="*/ 0 60000 65536"/>
                                      <a:gd name="T147" fmla="*/ 0 60000 65536"/>
                                      <a:gd name="T148" fmla="*/ 0 60000 65536"/>
                                      <a:gd name="T149" fmla="*/ 0 60000 65536"/>
                                      <a:gd name="T150" fmla="*/ 0 60000 65536"/>
                                      <a:gd name="T151" fmla="*/ 0 60000 65536"/>
                                      <a:gd name="T152" fmla="*/ 0 60000 65536"/>
                                      <a:gd name="T153" fmla="*/ 0 60000 65536"/>
                                      <a:gd name="T154" fmla="*/ 0 60000 65536"/>
                                      <a:gd name="T155" fmla="*/ 0 60000 65536"/>
                                      <a:gd name="T156" fmla="*/ 0 60000 65536"/>
                                      <a:gd name="T157" fmla="*/ 0 60000 65536"/>
                                      <a:gd name="T158" fmla="*/ 0 60000 65536"/>
                                      <a:gd name="T159" fmla="*/ 0 60000 65536"/>
                                      <a:gd name="T160" fmla="*/ 0 60000 65536"/>
                                      <a:gd name="T161" fmla="*/ 0 60000 65536"/>
                                      <a:gd name="T162" fmla="*/ 0 w 939"/>
                                      <a:gd name="T163" fmla="*/ 0 h 1215"/>
                                      <a:gd name="T164" fmla="*/ 939 w 939"/>
                                      <a:gd name="T165" fmla="*/ 1215 h 1215"/>
                                    </a:gdLst>
                                    <a:ahLst/>
                                    <a:cxnLst>
                                      <a:cxn ang="T108">
                                        <a:pos x="T0" y="T1"/>
                                      </a:cxn>
                                      <a:cxn ang="T109">
                                        <a:pos x="T2" y="T3"/>
                                      </a:cxn>
                                      <a:cxn ang="T110">
                                        <a:pos x="T4" y="T5"/>
                                      </a:cxn>
                                      <a:cxn ang="T111">
                                        <a:pos x="T6" y="T7"/>
                                      </a:cxn>
                                      <a:cxn ang="T112">
                                        <a:pos x="T8" y="T9"/>
                                      </a:cxn>
                                      <a:cxn ang="T113">
                                        <a:pos x="T10" y="T11"/>
                                      </a:cxn>
                                      <a:cxn ang="T114">
                                        <a:pos x="T12" y="T13"/>
                                      </a:cxn>
                                      <a:cxn ang="T115">
                                        <a:pos x="T14" y="T15"/>
                                      </a:cxn>
                                      <a:cxn ang="T116">
                                        <a:pos x="T16" y="T17"/>
                                      </a:cxn>
                                      <a:cxn ang="T117">
                                        <a:pos x="T18" y="T19"/>
                                      </a:cxn>
                                      <a:cxn ang="T118">
                                        <a:pos x="T20" y="T21"/>
                                      </a:cxn>
                                      <a:cxn ang="T119">
                                        <a:pos x="T22" y="T23"/>
                                      </a:cxn>
                                      <a:cxn ang="T120">
                                        <a:pos x="T24" y="T25"/>
                                      </a:cxn>
                                      <a:cxn ang="T121">
                                        <a:pos x="T26" y="T27"/>
                                      </a:cxn>
                                      <a:cxn ang="T122">
                                        <a:pos x="T28" y="T29"/>
                                      </a:cxn>
                                      <a:cxn ang="T123">
                                        <a:pos x="T30" y="T31"/>
                                      </a:cxn>
                                      <a:cxn ang="T124">
                                        <a:pos x="T32" y="T33"/>
                                      </a:cxn>
                                      <a:cxn ang="T125">
                                        <a:pos x="T34" y="T35"/>
                                      </a:cxn>
                                      <a:cxn ang="T126">
                                        <a:pos x="T36" y="T37"/>
                                      </a:cxn>
                                      <a:cxn ang="T127">
                                        <a:pos x="T38" y="T39"/>
                                      </a:cxn>
                                      <a:cxn ang="T128">
                                        <a:pos x="T40" y="T41"/>
                                      </a:cxn>
                                      <a:cxn ang="T129">
                                        <a:pos x="T42" y="T43"/>
                                      </a:cxn>
                                      <a:cxn ang="T130">
                                        <a:pos x="T44" y="T45"/>
                                      </a:cxn>
                                      <a:cxn ang="T131">
                                        <a:pos x="T46" y="T47"/>
                                      </a:cxn>
                                      <a:cxn ang="T132">
                                        <a:pos x="T48" y="T49"/>
                                      </a:cxn>
                                      <a:cxn ang="T133">
                                        <a:pos x="T50" y="T51"/>
                                      </a:cxn>
                                      <a:cxn ang="T134">
                                        <a:pos x="T52" y="T53"/>
                                      </a:cxn>
                                      <a:cxn ang="T135">
                                        <a:pos x="T54" y="T55"/>
                                      </a:cxn>
                                      <a:cxn ang="T136">
                                        <a:pos x="T56" y="T57"/>
                                      </a:cxn>
                                      <a:cxn ang="T137">
                                        <a:pos x="T58" y="T59"/>
                                      </a:cxn>
                                      <a:cxn ang="T138">
                                        <a:pos x="T60" y="T61"/>
                                      </a:cxn>
                                      <a:cxn ang="T139">
                                        <a:pos x="T62" y="T63"/>
                                      </a:cxn>
                                      <a:cxn ang="T140">
                                        <a:pos x="T64" y="T65"/>
                                      </a:cxn>
                                      <a:cxn ang="T141">
                                        <a:pos x="T66" y="T67"/>
                                      </a:cxn>
                                      <a:cxn ang="T142">
                                        <a:pos x="T68" y="T69"/>
                                      </a:cxn>
                                      <a:cxn ang="T143">
                                        <a:pos x="T70" y="T71"/>
                                      </a:cxn>
                                      <a:cxn ang="T144">
                                        <a:pos x="T72" y="T73"/>
                                      </a:cxn>
                                      <a:cxn ang="T145">
                                        <a:pos x="T74" y="T75"/>
                                      </a:cxn>
                                      <a:cxn ang="T146">
                                        <a:pos x="T76" y="T77"/>
                                      </a:cxn>
                                      <a:cxn ang="T147">
                                        <a:pos x="T78" y="T79"/>
                                      </a:cxn>
                                      <a:cxn ang="T148">
                                        <a:pos x="T80" y="T81"/>
                                      </a:cxn>
                                      <a:cxn ang="T149">
                                        <a:pos x="T82" y="T83"/>
                                      </a:cxn>
                                      <a:cxn ang="T150">
                                        <a:pos x="T84" y="T85"/>
                                      </a:cxn>
                                      <a:cxn ang="T151">
                                        <a:pos x="T86" y="T87"/>
                                      </a:cxn>
                                      <a:cxn ang="T152">
                                        <a:pos x="T88" y="T89"/>
                                      </a:cxn>
                                      <a:cxn ang="T153">
                                        <a:pos x="T90" y="T91"/>
                                      </a:cxn>
                                      <a:cxn ang="T154">
                                        <a:pos x="T92" y="T93"/>
                                      </a:cxn>
                                      <a:cxn ang="T155">
                                        <a:pos x="T94" y="T95"/>
                                      </a:cxn>
                                      <a:cxn ang="T156">
                                        <a:pos x="T96" y="T97"/>
                                      </a:cxn>
                                      <a:cxn ang="T157">
                                        <a:pos x="T98" y="T99"/>
                                      </a:cxn>
                                      <a:cxn ang="T158">
                                        <a:pos x="T100" y="T101"/>
                                      </a:cxn>
                                      <a:cxn ang="T159">
                                        <a:pos x="T102" y="T103"/>
                                      </a:cxn>
                                      <a:cxn ang="T160">
                                        <a:pos x="T104" y="T105"/>
                                      </a:cxn>
                                      <a:cxn ang="T161">
                                        <a:pos x="T106" y="T107"/>
                                      </a:cxn>
                                    </a:cxnLst>
                                    <a:rect l="T162" t="T163" r="T164" b="T165"/>
                                    <a:pathLst>
                                      <a:path w="939" h="1215">
                                        <a:moveTo>
                                          <a:pt x="2" y="270"/>
                                        </a:moveTo>
                                        <a:lnTo>
                                          <a:pt x="10" y="248"/>
                                        </a:lnTo>
                                        <a:lnTo>
                                          <a:pt x="20" y="228"/>
                                        </a:lnTo>
                                        <a:lnTo>
                                          <a:pt x="32" y="206"/>
                                        </a:lnTo>
                                        <a:lnTo>
                                          <a:pt x="45" y="191"/>
                                        </a:lnTo>
                                        <a:lnTo>
                                          <a:pt x="58" y="178"/>
                                        </a:lnTo>
                                        <a:lnTo>
                                          <a:pt x="75" y="160"/>
                                        </a:lnTo>
                                        <a:lnTo>
                                          <a:pt x="95" y="137"/>
                                        </a:lnTo>
                                        <a:lnTo>
                                          <a:pt x="110" y="116"/>
                                        </a:lnTo>
                                        <a:lnTo>
                                          <a:pt x="126" y="96"/>
                                        </a:lnTo>
                                        <a:lnTo>
                                          <a:pt x="143" y="80"/>
                                        </a:lnTo>
                                        <a:lnTo>
                                          <a:pt x="164" y="62"/>
                                        </a:lnTo>
                                        <a:lnTo>
                                          <a:pt x="184" y="47"/>
                                        </a:lnTo>
                                        <a:lnTo>
                                          <a:pt x="205" y="34"/>
                                        </a:lnTo>
                                        <a:lnTo>
                                          <a:pt x="231" y="21"/>
                                        </a:lnTo>
                                        <a:lnTo>
                                          <a:pt x="259" y="11"/>
                                        </a:lnTo>
                                        <a:lnTo>
                                          <a:pt x="288" y="4"/>
                                        </a:lnTo>
                                        <a:lnTo>
                                          <a:pt x="324" y="1"/>
                                        </a:lnTo>
                                        <a:lnTo>
                                          <a:pt x="358" y="0"/>
                                        </a:lnTo>
                                        <a:lnTo>
                                          <a:pt x="385" y="2"/>
                                        </a:lnTo>
                                        <a:lnTo>
                                          <a:pt x="413" y="6"/>
                                        </a:lnTo>
                                        <a:lnTo>
                                          <a:pt x="439" y="11"/>
                                        </a:lnTo>
                                        <a:lnTo>
                                          <a:pt x="471" y="19"/>
                                        </a:lnTo>
                                        <a:lnTo>
                                          <a:pt x="499" y="32"/>
                                        </a:lnTo>
                                        <a:lnTo>
                                          <a:pt x="521" y="43"/>
                                        </a:lnTo>
                                        <a:lnTo>
                                          <a:pt x="546" y="56"/>
                                        </a:lnTo>
                                        <a:lnTo>
                                          <a:pt x="565" y="74"/>
                                        </a:lnTo>
                                        <a:lnTo>
                                          <a:pt x="584" y="93"/>
                                        </a:lnTo>
                                        <a:lnTo>
                                          <a:pt x="599" y="112"/>
                                        </a:lnTo>
                                        <a:lnTo>
                                          <a:pt x="616" y="135"/>
                                        </a:lnTo>
                                        <a:lnTo>
                                          <a:pt x="631" y="158"/>
                                        </a:lnTo>
                                        <a:lnTo>
                                          <a:pt x="640" y="179"/>
                                        </a:lnTo>
                                        <a:lnTo>
                                          <a:pt x="646" y="206"/>
                                        </a:lnTo>
                                        <a:lnTo>
                                          <a:pt x="651" y="231"/>
                                        </a:lnTo>
                                        <a:lnTo>
                                          <a:pt x="654" y="250"/>
                                        </a:lnTo>
                                        <a:lnTo>
                                          <a:pt x="653" y="271"/>
                                        </a:lnTo>
                                        <a:lnTo>
                                          <a:pt x="648" y="286"/>
                                        </a:lnTo>
                                        <a:lnTo>
                                          <a:pt x="638" y="310"/>
                                        </a:lnTo>
                                        <a:lnTo>
                                          <a:pt x="624" y="339"/>
                                        </a:lnTo>
                                        <a:lnTo>
                                          <a:pt x="611" y="365"/>
                                        </a:lnTo>
                                        <a:lnTo>
                                          <a:pt x="601" y="386"/>
                                        </a:lnTo>
                                        <a:lnTo>
                                          <a:pt x="594" y="409"/>
                                        </a:lnTo>
                                        <a:lnTo>
                                          <a:pt x="586" y="433"/>
                                        </a:lnTo>
                                        <a:lnTo>
                                          <a:pt x="580" y="454"/>
                                        </a:lnTo>
                                        <a:lnTo>
                                          <a:pt x="577" y="465"/>
                                        </a:lnTo>
                                        <a:lnTo>
                                          <a:pt x="578" y="473"/>
                                        </a:lnTo>
                                        <a:lnTo>
                                          <a:pt x="583" y="476"/>
                                        </a:lnTo>
                                        <a:lnTo>
                                          <a:pt x="590" y="476"/>
                                        </a:lnTo>
                                        <a:lnTo>
                                          <a:pt x="596" y="470"/>
                                        </a:lnTo>
                                        <a:lnTo>
                                          <a:pt x="603" y="459"/>
                                        </a:lnTo>
                                        <a:lnTo>
                                          <a:pt x="612" y="439"/>
                                        </a:lnTo>
                                        <a:lnTo>
                                          <a:pt x="625" y="411"/>
                                        </a:lnTo>
                                        <a:lnTo>
                                          <a:pt x="640" y="385"/>
                                        </a:lnTo>
                                        <a:lnTo>
                                          <a:pt x="654" y="363"/>
                                        </a:lnTo>
                                        <a:lnTo>
                                          <a:pt x="668" y="343"/>
                                        </a:lnTo>
                                        <a:lnTo>
                                          <a:pt x="676" y="334"/>
                                        </a:lnTo>
                                        <a:lnTo>
                                          <a:pt x="684" y="329"/>
                                        </a:lnTo>
                                        <a:lnTo>
                                          <a:pt x="694" y="327"/>
                                        </a:lnTo>
                                        <a:lnTo>
                                          <a:pt x="701" y="333"/>
                                        </a:lnTo>
                                        <a:lnTo>
                                          <a:pt x="711" y="351"/>
                                        </a:lnTo>
                                        <a:lnTo>
                                          <a:pt x="720" y="367"/>
                                        </a:lnTo>
                                        <a:lnTo>
                                          <a:pt x="731" y="389"/>
                                        </a:lnTo>
                                        <a:lnTo>
                                          <a:pt x="743" y="410"/>
                                        </a:lnTo>
                                        <a:lnTo>
                                          <a:pt x="753" y="429"/>
                                        </a:lnTo>
                                        <a:lnTo>
                                          <a:pt x="761" y="450"/>
                                        </a:lnTo>
                                        <a:lnTo>
                                          <a:pt x="770" y="469"/>
                                        </a:lnTo>
                                        <a:lnTo>
                                          <a:pt x="778" y="491"/>
                                        </a:lnTo>
                                        <a:lnTo>
                                          <a:pt x="792" y="505"/>
                                        </a:lnTo>
                                        <a:lnTo>
                                          <a:pt x="808" y="524"/>
                                        </a:lnTo>
                                        <a:lnTo>
                                          <a:pt x="820" y="541"/>
                                        </a:lnTo>
                                        <a:lnTo>
                                          <a:pt x="823" y="561"/>
                                        </a:lnTo>
                                        <a:lnTo>
                                          <a:pt x="821" y="581"/>
                                        </a:lnTo>
                                        <a:lnTo>
                                          <a:pt x="817" y="608"/>
                                        </a:lnTo>
                                        <a:lnTo>
                                          <a:pt x="812" y="633"/>
                                        </a:lnTo>
                                        <a:lnTo>
                                          <a:pt x="807" y="659"/>
                                        </a:lnTo>
                                        <a:lnTo>
                                          <a:pt x="817" y="675"/>
                                        </a:lnTo>
                                        <a:lnTo>
                                          <a:pt x="827" y="691"/>
                                        </a:lnTo>
                                        <a:lnTo>
                                          <a:pt x="836" y="709"/>
                                        </a:lnTo>
                                        <a:lnTo>
                                          <a:pt x="847" y="729"/>
                                        </a:lnTo>
                                        <a:lnTo>
                                          <a:pt x="863" y="762"/>
                                        </a:lnTo>
                                        <a:lnTo>
                                          <a:pt x="877" y="790"/>
                                        </a:lnTo>
                                        <a:lnTo>
                                          <a:pt x="893" y="817"/>
                                        </a:lnTo>
                                        <a:lnTo>
                                          <a:pt x="905" y="843"/>
                                        </a:lnTo>
                                        <a:lnTo>
                                          <a:pt x="911" y="861"/>
                                        </a:lnTo>
                                        <a:lnTo>
                                          <a:pt x="917" y="888"/>
                                        </a:lnTo>
                                        <a:lnTo>
                                          <a:pt x="922" y="918"/>
                                        </a:lnTo>
                                        <a:lnTo>
                                          <a:pt x="927" y="940"/>
                                        </a:lnTo>
                                        <a:lnTo>
                                          <a:pt x="933" y="971"/>
                                        </a:lnTo>
                                        <a:lnTo>
                                          <a:pt x="935" y="1002"/>
                                        </a:lnTo>
                                        <a:lnTo>
                                          <a:pt x="934" y="1023"/>
                                        </a:lnTo>
                                        <a:lnTo>
                                          <a:pt x="934" y="1047"/>
                                        </a:lnTo>
                                        <a:lnTo>
                                          <a:pt x="935" y="1096"/>
                                        </a:lnTo>
                                        <a:lnTo>
                                          <a:pt x="939" y="1153"/>
                                        </a:lnTo>
                                        <a:lnTo>
                                          <a:pt x="938" y="1179"/>
                                        </a:lnTo>
                                        <a:lnTo>
                                          <a:pt x="935" y="1196"/>
                                        </a:lnTo>
                                        <a:lnTo>
                                          <a:pt x="924" y="1206"/>
                                        </a:lnTo>
                                        <a:lnTo>
                                          <a:pt x="906" y="1214"/>
                                        </a:lnTo>
                                        <a:lnTo>
                                          <a:pt x="888" y="1215"/>
                                        </a:lnTo>
                                        <a:lnTo>
                                          <a:pt x="873" y="1208"/>
                                        </a:lnTo>
                                        <a:lnTo>
                                          <a:pt x="862" y="1199"/>
                                        </a:lnTo>
                                        <a:lnTo>
                                          <a:pt x="833" y="1181"/>
                                        </a:lnTo>
                                        <a:lnTo>
                                          <a:pt x="806" y="1167"/>
                                        </a:lnTo>
                                        <a:lnTo>
                                          <a:pt x="779" y="1155"/>
                                        </a:lnTo>
                                        <a:lnTo>
                                          <a:pt x="758" y="1136"/>
                                        </a:lnTo>
                                        <a:lnTo>
                                          <a:pt x="721" y="1103"/>
                                        </a:lnTo>
                                        <a:lnTo>
                                          <a:pt x="687" y="1069"/>
                                        </a:lnTo>
                                        <a:lnTo>
                                          <a:pt x="653" y="1038"/>
                                        </a:lnTo>
                                        <a:lnTo>
                                          <a:pt x="621" y="1002"/>
                                        </a:lnTo>
                                        <a:lnTo>
                                          <a:pt x="582" y="954"/>
                                        </a:lnTo>
                                        <a:lnTo>
                                          <a:pt x="553" y="918"/>
                                        </a:lnTo>
                                        <a:lnTo>
                                          <a:pt x="520" y="888"/>
                                        </a:lnTo>
                                        <a:lnTo>
                                          <a:pt x="481" y="847"/>
                                        </a:lnTo>
                                        <a:lnTo>
                                          <a:pt x="441" y="806"/>
                                        </a:lnTo>
                                        <a:lnTo>
                                          <a:pt x="385" y="754"/>
                                        </a:lnTo>
                                        <a:lnTo>
                                          <a:pt x="334" y="711"/>
                                        </a:lnTo>
                                        <a:lnTo>
                                          <a:pt x="310" y="684"/>
                                        </a:lnTo>
                                        <a:lnTo>
                                          <a:pt x="291" y="662"/>
                                        </a:lnTo>
                                        <a:lnTo>
                                          <a:pt x="280" y="643"/>
                                        </a:lnTo>
                                        <a:lnTo>
                                          <a:pt x="271" y="619"/>
                                        </a:lnTo>
                                        <a:lnTo>
                                          <a:pt x="270" y="607"/>
                                        </a:lnTo>
                                        <a:lnTo>
                                          <a:pt x="275" y="599"/>
                                        </a:lnTo>
                                        <a:lnTo>
                                          <a:pt x="287" y="590"/>
                                        </a:lnTo>
                                        <a:lnTo>
                                          <a:pt x="306" y="576"/>
                                        </a:lnTo>
                                        <a:lnTo>
                                          <a:pt x="327" y="562"/>
                                        </a:lnTo>
                                        <a:lnTo>
                                          <a:pt x="347" y="548"/>
                                        </a:lnTo>
                                        <a:lnTo>
                                          <a:pt x="363" y="538"/>
                                        </a:lnTo>
                                        <a:lnTo>
                                          <a:pt x="381" y="531"/>
                                        </a:lnTo>
                                        <a:lnTo>
                                          <a:pt x="402" y="524"/>
                                        </a:lnTo>
                                        <a:lnTo>
                                          <a:pt x="422" y="517"/>
                                        </a:lnTo>
                                        <a:lnTo>
                                          <a:pt x="443" y="510"/>
                                        </a:lnTo>
                                        <a:lnTo>
                                          <a:pt x="457" y="504"/>
                                        </a:lnTo>
                                        <a:lnTo>
                                          <a:pt x="459" y="498"/>
                                        </a:lnTo>
                                        <a:lnTo>
                                          <a:pt x="454" y="491"/>
                                        </a:lnTo>
                                        <a:lnTo>
                                          <a:pt x="445" y="489"/>
                                        </a:lnTo>
                                        <a:lnTo>
                                          <a:pt x="422" y="492"/>
                                        </a:lnTo>
                                        <a:lnTo>
                                          <a:pt x="398" y="496"/>
                                        </a:lnTo>
                                        <a:lnTo>
                                          <a:pt x="369" y="502"/>
                                        </a:lnTo>
                                        <a:lnTo>
                                          <a:pt x="340" y="510"/>
                                        </a:lnTo>
                                        <a:lnTo>
                                          <a:pt x="327" y="515"/>
                                        </a:lnTo>
                                        <a:lnTo>
                                          <a:pt x="311" y="527"/>
                                        </a:lnTo>
                                        <a:lnTo>
                                          <a:pt x="292" y="541"/>
                                        </a:lnTo>
                                        <a:lnTo>
                                          <a:pt x="268" y="562"/>
                                        </a:lnTo>
                                        <a:lnTo>
                                          <a:pt x="254" y="565"/>
                                        </a:lnTo>
                                        <a:lnTo>
                                          <a:pt x="232" y="567"/>
                                        </a:lnTo>
                                        <a:lnTo>
                                          <a:pt x="211" y="568"/>
                                        </a:lnTo>
                                        <a:lnTo>
                                          <a:pt x="197" y="564"/>
                                        </a:lnTo>
                                        <a:lnTo>
                                          <a:pt x="182" y="557"/>
                                        </a:lnTo>
                                        <a:lnTo>
                                          <a:pt x="162" y="549"/>
                                        </a:lnTo>
                                        <a:lnTo>
                                          <a:pt x="152" y="539"/>
                                        </a:lnTo>
                                        <a:lnTo>
                                          <a:pt x="141" y="523"/>
                                        </a:lnTo>
                                        <a:lnTo>
                                          <a:pt x="129" y="504"/>
                                        </a:lnTo>
                                        <a:lnTo>
                                          <a:pt x="119" y="489"/>
                                        </a:lnTo>
                                        <a:lnTo>
                                          <a:pt x="98" y="468"/>
                                        </a:lnTo>
                                        <a:lnTo>
                                          <a:pt x="83" y="449"/>
                                        </a:lnTo>
                                        <a:lnTo>
                                          <a:pt x="61" y="428"/>
                                        </a:lnTo>
                                        <a:lnTo>
                                          <a:pt x="44" y="410"/>
                                        </a:lnTo>
                                        <a:lnTo>
                                          <a:pt x="33" y="398"/>
                                        </a:lnTo>
                                        <a:lnTo>
                                          <a:pt x="26" y="383"/>
                                        </a:lnTo>
                                        <a:lnTo>
                                          <a:pt x="18" y="362"/>
                                        </a:lnTo>
                                        <a:lnTo>
                                          <a:pt x="9" y="338"/>
                                        </a:lnTo>
                                        <a:lnTo>
                                          <a:pt x="4" y="314"/>
                                        </a:lnTo>
                                        <a:lnTo>
                                          <a:pt x="0" y="288"/>
                                        </a:lnTo>
                                        <a:lnTo>
                                          <a:pt x="2" y="27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cs-CZ"/>
                                  </a:p>
                                </p:txBody>
                              </p:sp>
                              <p:grpSp>
                                <p:nvGrpSpPr>
                                  <p:cNvPr id="27" name="Group 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150" y="1667"/>
                                    <a:ext cx="188" cy="242"/>
                                    <a:chOff x="2150" y="1667"/>
                                    <a:chExt cx="188" cy="242"/>
                                  </a:xfrm>
                                </p:grpSpPr>
                                <p:sp>
                                  <p:nvSpPr>
                                    <p:cNvPr id="63982" name="Freeform 55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204" y="1732"/>
                                      <a:ext cx="134" cy="177"/>
                                    </a:xfrm>
                                    <a:custGeom>
                                      <a:avLst/>
                                      <a:gdLst>
                                        <a:gd name="T0" fmla="*/ 15 w 668"/>
                                        <a:gd name="T1" fmla="*/ 3 h 887"/>
                                        <a:gd name="T2" fmla="*/ 15 w 668"/>
                                        <a:gd name="T3" fmla="*/ 2 h 887"/>
                                        <a:gd name="T4" fmla="*/ 16 w 668"/>
                                        <a:gd name="T5" fmla="*/ 0 h 887"/>
                                        <a:gd name="T6" fmla="*/ 17 w 668"/>
                                        <a:gd name="T7" fmla="*/ 0 h 887"/>
                                        <a:gd name="T8" fmla="*/ 18 w 668"/>
                                        <a:gd name="T9" fmla="*/ 2 h 887"/>
                                        <a:gd name="T10" fmla="*/ 20 w 668"/>
                                        <a:gd name="T11" fmla="*/ 5 h 887"/>
                                        <a:gd name="T12" fmla="*/ 21 w 668"/>
                                        <a:gd name="T13" fmla="*/ 7 h 887"/>
                                        <a:gd name="T14" fmla="*/ 22 w 668"/>
                                        <a:gd name="T15" fmla="*/ 9 h 887"/>
                                        <a:gd name="T16" fmla="*/ 22 w 668"/>
                                        <a:gd name="T17" fmla="*/ 12 h 887"/>
                                        <a:gd name="T18" fmla="*/ 22 w 668"/>
                                        <a:gd name="T19" fmla="*/ 14 h 887"/>
                                        <a:gd name="T20" fmla="*/ 24 w 668"/>
                                        <a:gd name="T21" fmla="*/ 17 h 887"/>
                                        <a:gd name="T22" fmla="*/ 25 w 668"/>
                                        <a:gd name="T23" fmla="*/ 21 h 887"/>
                                        <a:gd name="T24" fmla="*/ 26 w 668"/>
                                        <a:gd name="T25" fmla="*/ 24 h 887"/>
                                        <a:gd name="T26" fmla="*/ 27 w 668"/>
                                        <a:gd name="T27" fmla="*/ 27 h 887"/>
                                        <a:gd name="T28" fmla="*/ 27 w 668"/>
                                        <a:gd name="T29" fmla="*/ 31 h 887"/>
                                        <a:gd name="T30" fmla="*/ 27 w 668"/>
                                        <a:gd name="T31" fmla="*/ 35 h 887"/>
                                        <a:gd name="T32" fmla="*/ 25 w 668"/>
                                        <a:gd name="T33" fmla="*/ 35 h 887"/>
                                        <a:gd name="T34" fmla="*/ 23 w 668"/>
                                        <a:gd name="T35" fmla="*/ 34 h 887"/>
                                        <a:gd name="T36" fmla="*/ 20 w 668"/>
                                        <a:gd name="T37" fmla="*/ 32 h 887"/>
                                        <a:gd name="T38" fmla="*/ 15 w 668"/>
                                        <a:gd name="T39" fmla="*/ 28 h 887"/>
                                        <a:gd name="T40" fmla="*/ 11 w 668"/>
                                        <a:gd name="T41" fmla="*/ 24 h 887"/>
                                        <a:gd name="T42" fmla="*/ 7 w 668"/>
                                        <a:gd name="T43" fmla="*/ 19 h 887"/>
                                        <a:gd name="T44" fmla="*/ 2 w 668"/>
                                        <a:gd name="T45" fmla="*/ 14 h 887"/>
                                        <a:gd name="T46" fmla="*/ 0 w 668"/>
                                        <a:gd name="T47" fmla="*/ 12 h 887"/>
                                        <a:gd name="T48" fmla="*/ 1 w 668"/>
                                        <a:gd name="T49" fmla="*/ 10 h 887"/>
                                        <a:gd name="T50" fmla="*/ 3 w 668"/>
                                        <a:gd name="T51" fmla="*/ 9 h 887"/>
                                        <a:gd name="T52" fmla="*/ 3 w 668"/>
                                        <a:gd name="T53" fmla="*/ 10 h 887"/>
                                        <a:gd name="T54" fmla="*/ 2 w 668"/>
                                        <a:gd name="T55" fmla="*/ 12 h 887"/>
                                        <a:gd name="T56" fmla="*/ 4 w 668"/>
                                        <a:gd name="T57" fmla="*/ 15 h 887"/>
                                        <a:gd name="T58" fmla="*/ 7 w 668"/>
                                        <a:gd name="T59" fmla="*/ 17 h 887"/>
                                        <a:gd name="T60" fmla="*/ 10 w 668"/>
                                        <a:gd name="T61" fmla="*/ 20 h 887"/>
                                        <a:gd name="T62" fmla="*/ 12 w 668"/>
                                        <a:gd name="T63" fmla="*/ 22 h 887"/>
                                        <a:gd name="T64" fmla="*/ 14 w 668"/>
                                        <a:gd name="T65" fmla="*/ 25 h 887"/>
                                        <a:gd name="T66" fmla="*/ 17 w 668"/>
                                        <a:gd name="T67" fmla="*/ 28 h 887"/>
                                        <a:gd name="T68" fmla="*/ 20 w 668"/>
                                        <a:gd name="T69" fmla="*/ 30 h 887"/>
                                        <a:gd name="T70" fmla="*/ 22 w 668"/>
                                        <a:gd name="T71" fmla="*/ 32 h 887"/>
                                        <a:gd name="T72" fmla="*/ 24 w 668"/>
                                        <a:gd name="T73" fmla="*/ 32 h 887"/>
                                        <a:gd name="T74" fmla="*/ 25 w 668"/>
                                        <a:gd name="T75" fmla="*/ 31 h 887"/>
                                        <a:gd name="T76" fmla="*/ 25 w 668"/>
                                        <a:gd name="T77" fmla="*/ 28 h 887"/>
                                        <a:gd name="T78" fmla="*/ 24 w 668"/>
                                        <a:gd name="T79" fmla="*/ 25 h 887"/>
                                        <a:gd name="T80" fmla="*/ 24 w 668"/>
                                        <a:gd name="T81" fmla="*/ 22 h 887"/>
                                        <a:gd name="T82" fmla="*/ 23 w 668"/>
                                        <a:gd name="T83" fmla="*/ 19 h 887"/>
                                        <a:gd name="T84" fmla="*/ 21 w 668"/>
                                        <a:gd name="T85" fmla="*/ 17 h 887"/>
                                        <a:gd name="T86" fmla="*/ 20 w 668"/>
                                        <a:gd name="T87" fmla="*/ 14 h 887"/>
                                        <a:gd name="T88" fmla="*/ 20 w 668"/>
                                        <a:gd name="T89" fmla="*/ 12 h 887"/>
                                        <a:gd name="T90" fmla="*/ 20 w 668"/>
                                        <a:gd name="T91" fmla="*/ 10 h 887"/>
                                        <a:gd name="T92" fmla="*/ 20 w 668"/>
                                        <a:gd name="T93" fmla="*/ 8 h 887"/>
                                        <a:gd name="T94" fmla="*/ 18 w 668"/>
                                        <a:gd name="T95" fmla="*/ 4 h 887"/>
                                        <a:gd name="T96" fmla="*/ 17 w 668"/>
                                        <a:gd name="T97" fmla="*/ 2 h 887"/>
                                        <a:gd name="T98" fmla="*/ 0 60000 65536"/>
                                        <a:gd name="T99" fmla="*/ 0 60000 65536"/>
                                        <a:gd name="T100" fmla="*/ 0 60000 65536"/>
                                        <a:gd name="T101" fmla="*/ 0 60000 65536"/>
                                        <a:gd name="T102" fmla="*/ 0 60000 65536"/>
                                        <a:gd name="T103" fmla="*/ 0 60000 65536"/>
                                        <a:gd name="T104" fmla="*/ 0 60000 65536"/>
                                        <a:gd name="T105" fmla="*/ 0 60000 65536"/>
                                        <a:gd name="T106" fmla="*/ 0 60000 65536"/>
                                        <a:gd name="T107" fmla="*/ 0 60000 65536"/>
                                        <a:gd name="T108" fmla="*/ 0 60000 65536"/>
                                        <a:gd name="T109" fmla="*/ 0 60000 65536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w 668"/>
                                        <a:gd name="T148" fmla="*/ 0 h 887"/>
                                        <a:gd name="T149" fmla="*/ 668 w 668"/>
                                        <a:gd name="T150" fmla="*/ 887 h 887"/>
                                      </a:gdLst>
                                      <a:ahLst/>
                                      <a:cxnLst>
                                        <a:cxn ang="T98">
                                          <a:pos x="T0" y="T1"/>
                                        </a:cxn>
                                        <a:cxn ang="T99">
                                          <a:pos x="T2" y="T3"/>
                                        </a:cxn>
                                        <a:cxn ang="T100">
                                          <a:pos x="T4" y="T5"/>
                                        </a:cxn>
                                        <a:cxn ang="T101">
                                          <a:pos x="T6" y="T7"/>
                                        </a:cxn>
                                        <a:cxn ang="T102">
                                          <a:pos x="T8" y="T9"/>
                                        </a:cxn>
                                        <a:cxn ang="T103">
                                          <a:pos x="T10" y="T11"/>
                                        </a:cxn>
                                        <a:cxn ang="T104">
                                          <a:pos x="T12" y="T13"/>
                                        </a:cxn>
                                        <a:cxn ang="T105">
                                          <a:pos x="T14" y="T15"/>
                                        </a:cxn>
                                        <a:cxn ang="T106">
                                          <a:pos x="T16" y="T17"/>
                                        </a:cxn>
                                        <a:cxn ang="T107">
                                          <a:pos x="T18" y="T19"/>
                                        </a:cxn>
                                        <a:cxn ang="T108">
                                          <a:pos x="T20" y="T21"/>
                                        </a:cxn>
                                        <a:cxn ang="T109">
                                          <a:pos x="T22" y="T23"/>
                                        </a:cxn>
                                        <a:cxn ang="T110">
                                          <a:pos x="T24" y="T25"/>
                                        </a:cxn>
                                        <a:cxn ang="T111">
                                          <a:pos x="T26" y="T27"/>
                                        </a:cxn>
                                        <a:cxn ang="T112">
                                          <a:pos x="T28" y="T29"/>
                                        </a:cxn>
                                        <a:cxn ang="T113">
                                          <a:pos x="T30" y="T31"/>
                                        </a:cxn>
                                        <a:cxn ang="T114">
                                          <a:pos x="T32" y="T33"/>
                                        </a:cxn>
                                        <a:cxn ang="T115">
                                          <a:pos x="T34" y="T35"/>
                                        </a:cxn>
                                        <a:cxn ang="T116">
                                          <a:pos x="T36" y="T37"/>
                                        </a:cxn>
                                        <a:cxn ang="T117">
                                          <a:pos x="T38" y="T39"/>
                                        </a:cxn>
                                        <a:cxn ang="T118">
                                          <a:pos x="T40" y="T41"/>
                                        </a:cxn>
                                        <a:cxn ang="T119">
                                          <a:pos x="T42" y="T43"/>
                                        </a:cxn>
                                        <a:cxn ang="T120">
                                          <a:pos x="T44" y="T45"/>
                                        </a:cxn>
                                        <a:cxn ang="T121">
                                          <a:pos x="T46" y="T47"/>
                                        </a:cxn>
                                        <a:cxn ang="T122">
                                          <a:pos x="T48" y="T49"/>
                                        </a:cxn>
                                        <a:cxn ang="T123">
                                          <a:pos x="T50" y="T51"/>
                                        </a:cxn>
                                        <a:cxn ang="T124">
                                          <a:pos x="T52" y="T53"/>
                                        </a:cxn>
                                        <a:cxn ang="T125">
                                          <a:pos x="T54" y="T55"/>
                                        </a:cxn>
                                        <a:cxn ang="T126">
                                          <a:pos x="T56" y="T57"/>
                                        </a:cxn>
                                        <a:cxn ang="T127">
                                          <a:pos x="T58" y="T59"/>
                                        </a:cxn>
                                        <a:cxn ang="T128">
                                          <a:pos x="T60" y="T61"/>
                                        </a:cxn>
                                        <a:cxn ang="T129">
                                          <a:pos x="T62" y="T63"/>
                                        </a:cxn>
                                        <a:cxn ang="T130">
                                          <a:pos x="T64" y="T65"/>
                                        </a:cxn>
                                        <a:cxn ang="T131">
                                          <a:pos x="T66" y="T67"/>
                                        </a:cxn>
                                        <a:cxn ang="T132">
                                          <a:pos x="T68" y="T69"/>
                                        </a:cxn>
                                        <a:cxn ang="T133">
                                          <a:pos x="T70" y="T71"/>
                                        </a:cxn>
                                        <a:cxn ang="T134">
                                          <a:pos x="T72" y="T73"/>
                                        </a:cxn>
                                        <a:cxn ang="T135">
                                          <a:pos x="T74" y="T75"/>
                                        </a:cxn>
                                        <a:cxn ang="T136">
                                          <a:pos x="T76" y="T77"/>
                                        </a:cxn>
                                        <a:cxn ang="T137">
                                          <a:pos x="T78" y="T79"/>
                                        </a:cxn>
                                        <a:cxn ang="T138">
                                          <a:pos x="T80" y="T81"/>
                                        </a:cxn>
                                        <a:cxn ang="T139">
                                          <a:pos x="T82" y="T83"/>
                                        </a:cxn>
                                        <a:cxn ang="T140">
                                          <a:pos x="T84" y="T85"/>
                                        </a:cxn>
                                        <a:cxn ang="T141">
                                          <a:pos x="T86" y="T87"/>
                                        </a:cxn>
                                        <a:cxn ang="T142">
                                          <a:pos x="T88" y="T89"/>
                                        </a:cxn>
                                        <a:cxn ang="T143">
                                          <a:pos x="T90" y="T91"/>
                                        </a:cxn>
                                        <a:cxn ang="T144">
                                          <a:pos x="T92" y="T93"/>
                                        </a:cxn>
                                        <a:cxn ang="T145">
                                          <a:pos x="T94" y="T95"/>
                                        </a:cxn>
                                        <a:cxn ang="T146">
                                          <a:pos x="T96" y="T97"/>
                                        </a:cxn>
                                      </a:cxnLst>
                                      <a:rect l="T147" t="T148" r="T149" b="T150"/>
                                      <a:pathLst>
                                        <a:path w="668" h="887">
                                          <a:moveTo>
                                            <a:pt x="408" y="53"/>
                                          </a:moveTo>
                                          <a:lnTo>
                                            <a:pt x="395" y="57"/>
                                          </a:lnTo>
                                          <a:lnTo>
                                            <a:pt x="379" y="68"/>
                                          </a:lnTo>
                                          <a:lnTo>
                                            <a:pt x="365" y="77"/>
                                          </a:lnTo>
                                          <a:lnTo>
                                            <a:pt x="354" y="84"/>
                                          </a:lnTo>
                                          <a:lnTo>
                                            <a:pt x="369" y="58"/>
                                          </a:lnTo>
                                          <a:lnTo>
                                            <a:pt x="383" y="36"/>
                                          </a:lnTo>
                                          <a:lnTo>
                                            <a:pt x="397" y="16"/>
                                          </a:lnTo>
                                          <a:lnTo>
                                            <a:pt x="405" y="7"/>
                                          </a:lnTo>
                                          <a:lnTo>
                                            <a:pt x="413" y="2"/>
                                          </a:lnTo>
                                          <a:lnTo>
                                            <a:pt x="423" y="0"/>
                                          </a:lnTo>
                                          <a:lnTo>
                                            <a:pt x="430" y="6"/>
                                          </a:lnTo>
                                          <a:lnTo>
                                            <a:pt x="441" y="24"/>
                                          </a:lnTo>
                                          <a:lnTo>
                                            <a:pt x="450" y="40"/>
                                          </a:lnTo>
                                          <a:lnTo>
                                            <a:pt x="461" y="62"/>
                                          </a:lnTo>
                                          <a:lnTo>
                                            <a:pt x="473" y="83"/>
                                          </a:lnTo>
                                          <a:lnTo>
                                            <a:pt x="483" y="102"/>
                                          </a:lnTo>
                                          <a:lnTo>
                                            <a:pt x="491" y="123"/>
                                          </a:lnTo>
                                          <a:lnTo>
                                            <a:pt x="500" y="142"/>
                                          </a:lnTo>
                                          <a:lnTo>
                                            <a:pt x="507" y="164"/>
                                          </a:lnTo>
                                          <a:lnTo>
                                            <a:pt x="521" y="178"/>
                                          </a:lnTo>
                                          <a:lnTo>
                                            <a:pt x="537" y="197"/>
                                          </a:lnTo>
                                          <a:lnTo>
                                            <a:pt x="549" y="214"/>
                                          </a:lnTo>
                                          <a:lnTo>
                                            <a:pt x="552" y="233"/>
                                          </a:lnTo>
                                          <a:lnTo>
                                            <a:pt x="550" y="253"/>
                                          </a:lnTo>
                                          <a:lnTo>
                                            <a:pt x="546" y="280"/>
                                          </a:lnTo>
                                          <a:lnTo>
                                            <a:pt x="541" y="305"/>
                                          </a:lnTo>
                                          <a:lnTo>
                                            <a:pt x="536" y="331"/>
                                          </a:lnTo>
                                          <a:lnTo>
                                            <a:pt x="546" y="347"/>
                                          </a:lnTo>
                                          <a:lnTo>
                                            <a:pt x="556" y="363"/>
                                          </a:lnTo>
                                          <a:lnTo>
                                            <a:pt x="565" y="381"/>
                                          </a:lnTo>
                                          <a:lnTo>
                                            <a:pt x="576" y="401"/>
                                          </a:lnTo>
                                          <a:lnTo>
                                            <a:pt x="592" y="434"/>
                                          </a:lnTo>
                                          <a:lnTo>
                                            <a:pt x="606" y="462"/>
                                          </a:lnTo>
                                          <a:lnTo>
                                            <a:pt x="622" y="489"/>
                                          </a:lnTo>
                                          <a:lnTo>
                                            <a:pt x="634" y="515"/>
                                          </a:lnTo>
                                          <a:lnTo>
                                            <a:pt x="640" y="533"/>
                                          </a:lnTo>
                                          <a:lnTo>
                                            <a:pt x="646" y="560"/>
                                          </a:lnTo>
                                          <a:lnTo>
                                            <a:pt x="651" y="591"/>
                                          </a:lnTo>
                                          <a:lnTo>
                                            <a:pt x="656" y="613"/>
                                          </a:lnTo>
                                          <a:lnTo>
                                            <a:pt x="662" y="644"/>
                                          </a:lnTo>
                                          <a:lnTo>
                                            <a:pt x="664" y="674"/>
                                          </a:lnTo>
                                          <a:lnTo>
                                            <a:pt x="663" y="695"/>
                                          </a:lnTo>
                                          <a:lnTo>
                                            <a:pt x="663" y="719"/>
                                          </a:lnTo>
                                          <a:lnTo>
                                            <a:pt x="664" y="768"/>
                                          </a:lnTo>
                                          <a:lnTo>
                                            <a:pt x="668" y="825"/>
                                          </a:lnTo>
                                          <a:lnTo>
                                            <a:pt x="667" y="851"/>
                                          </a:lnTo>
                                          <a:lnTo>
                                            <a:pt x="664" y="868"/>
                                          </a:lnTo>
                                          <a:lnTo>
                                            <a:pt x="653" y="878"/>
                                          </a:lnTo>
                                          <a:lnTo>
                                            <a:pt x="635" y="886"/>
                                          </a:lnTo>
                                          <a:lnTo>
                                            <a:pt x="617" y="887"/>
                                          </a:lnTo>
                                          <a:lnTo>
                                            <a:pt x="602" y="880"/>
                                          </a:lnTo>
                                          <a:lnTo>
                                            <a:pt x="591" y="871"/>
                                          </a:lnTo>
                                          <a:lnTo>
                                            <a:pt x="562" y="853"/>
                                          </a:lnTo>
                                          <a:lnTo>
                                            <a:pt x="535" y="839"/>
                                          </a:lnTo>
                                          <a:lnTo>
                                            <a:pt x="508" y="827"/>
                                          </a:lnTo>
                                          <a:lnTo>
                                            <a:pt x="488" y="808"/>
                                          </a:lnTo>
                                          <a:lnTo>
                                            <a:pt x="451" y="775"/>
                                          </a:lnTo>
                                          <a:lnTo>
                                            <a:pt x="416" y="741"/>
                                          </a:lnTo>
                                          <a:lnTo>
                                            <a:pt x="382" y="710"/>
                                          </a:lnTo>
                                          <a:lnTo>
                                            <a:pt x="350" y="674"/>
                                          </a:lnTo>
                                          <a:lnTo>
                                            <a:pt x="311" y="627"/>
                                          </a:lnTo>
                                          <a:lnTo>
                                            <a:pt x="282" y="591"/>
                                          </a:lnTo>
                                          <a:lnTo>
                                            <a:pt x="249" y="560"/>
                                          </a:lnTo>
                                          <a:lnTo>
                                            <a:pt x="210" y="519"/>
                                          </a:lnTo>
                                          <a:lnTo>
                                            <a:pt x="170" y="478"/>
                                          </a:lnTo>
                                          <a:lnTo>
                                            <a:pt x="115" y="426"/>
                                          </a:lnTo>
                                          <a:lnTo>
                                            <a:pt x="64" y="383"/>
                                          </a:lnTo>
                                          <a:lnTo>
                                            <a:pt x="40" y="356"/>
                                          </a:lnTo>
                                          <a:lnTo>
                                            <a:pt x="21" y="334"/>
                                          </a:lnTo>
                                          <a:lnTo>
                                            <a:pt x="10" y="315"/>
                                          </a:lnTo>
                                          <a:lnTo>
                                            <a:pt x="1" y="291"/>
                                          </a:lnTo>
                                          <a:lnTo>
                                            <a:pt x="0" y="279"/>
                                          </a:lnTo>
                                          <a:lnTo>
                                            <a:pt x="5" y="271"/>
                                          </a:lnTo>
                                          <a:lnTo>
                                            <a:pt x="17" y="262"/>
                                          </a:lnTo>
                                          <a:lnTo>
                                            <a:pt x="36" y="248"/>
                                          </a:lnTo>
                                          <a:lnTo>
                                            <a:pt x="57" y="234"/>
                                          </a:lnTo>
                                          <a:lnTo>
                                            <a:pt x="77" y="221"/>
                                          </a:lnTo>
                                          <a:lnTo>
                                            <a:pt x="93" y="211"/>
                                          </a:lnTo>
                                          <a:lnTo>
                                            <a:pt x="82" y="237"/>
                                          </a:lnTo>
                                          <a:lnTo>
                                            <a:pt x="71" y="258"/>
                                          </a:lnTo>
                                          <a:lnTo>
                                            <a:pt x="60" y="280"/>
                                          </a:lnTo>
                                          <a:lnTo>
                                            <a:pt x="54" y="295"/>
                                          </a:lnTo>
                                          <a:lnTo>
                                            <a:pt x="55" y="308"/>
                                          </a:lnTo>
                                          <a:lnTo>
                                            <a:pt x="62" y="325"/>
                                          </a:lnTo>
                                          <a:lnTo>
                                            <a:pt x="74" y="347"/>
                                          </a:lnTo>
                                          <a:lnTo>
                                            <a:pt x="91" y="366"/>
                                          </a:lnTo>
                                          <a:lnTo>
                                            <a:pt x="109" y="390"/>
                                          </a:lnTo>
                                          <a:lnTo>
                                            <a:pt x="138" y="411"/>
                                          </a:lnTo>
                                          <a:lnTo>
                                            <a:pt x="167" y="436"/>
                                          </a:lnTo>
                                          <a:lnTo>
                                            <a:pt x="190" y="455"/>
                                          </a:lnTo>
                                          <a:lnTo>
                                            <a:pt x="215" y="475"/>
                                          </a:lnTo>
                                          <a:lnTo>
                                            <a:pt x="239" y="495"/>
                                          </a:lnTo>
                                          <a:lnTo>
                                            <a:pt x="264" y="516"/>
                                          </a:lnTo>
                                          <a:lnTo>
                                            <a:pt x="284" y="541"/>
                                          </a:lnTo>
                                          <a:lnTo>
                                            <a:pt x="307" y="559"/>
                                          </a:lnTo>
                                          <a:lnTo>
                                            <a:pt x="322" y="577"/>
                                          </a:lnTo>
                                          <a:lnTo>
                                            <a:pt x="341" y="603"/>
                                          </a:lnTo>
                                          <a:lnTo>
                                            <a:pt x="358" y="628"/>
                                          </a:lnTo>
                                          <a:lnTo>
                                            <a:pt x="377" y="655"/>
                                          </a:lnTo>
                                          <a:lnTo>
                                            <a:pt x="397" y="678"/>
                                          </a:lnTo>
                                          <a:lnTo>
                                            <a:pt x="420" y="697"/>
                                          </a:lnTo>
                                          <a:lnTo>
                                            <a:pt x="453" y="724"/>
                                          </a:lnTo>
                                          <a:lnTo>
                                            <a:pt x="475" y="743"/>
                                          </a:lnTo>
                                          <a:lnTo>
                                            <a:pt x="496" y="760"/>
                                          </a:lnTo>
                                          <a:lnTo>
                                            <a:pt x="509" y="776"/>
                                          </a:lnTo>
                                          <a:lnTo>
                                            <a:pt x="528" y="783"/>
                                          </a:lnTo>
                                          <a:lnTo>
                                            <a:pt x="546" y="792"/>
                                          </a:lnTo>
                                          <a:lnTo>
                                            <a:pt x="564" y="798"/>
                                          </a:lnTo>
                                          <a:lnTo>
                                            <a:pt x="582" y="803"/>
                                          </a:lnTo>
                                          <a:lnTo>
                                            <a:pt x="594" y="802"/>
                                          </a:lnTo>
                                          <a:lnTo>
                                            <a:pt x="604" y="798"/>
                                          </a:lnTo>
                                          <a:lnTo>
                                            <a:pt x="614" y="792"/>
                                          </a:lnTo>
                                          <a:lnTo>
                                            <a:pt x="620" y="779"/>
                                          </a:lnTo>
                                          <a:lnTo>
                                            <a:pt x="623" y="766"/>
                                          </a:lnTo>
                                          <a:lnTo>
                                            <a:pt x="620" y="738"/>
                                          </a:lnTo>
                                          <a:lnTo>
                                            <a:pt x="618" y="704"/>
                                          </a:lnTo>
                                          <a:lnTo>
                                            <a:pt x="614" y="673"/>
                                          </a:lnTo>
                                          <a:lnTo>
                                            <a:pt x="610" y="640"/>
                                          </a:lnTo>
                                          <a:lnTo>
                                            <a:pt x="607" y="617"/>
                                          </a:lnTo>
                                          <a:lnTo>
                                            <a:pt x="601" y="595"/>
                                          </a:lnTo>
                                          <a:lnTo>
                                            <a:pt x="595" y="566"/>
                                          </a:lnTo>
                                          <a:lnTo>
                                            <a:pt x="586" y="539"/>
                                          </a:lnTo>
                                          <a:lnTo>
                                            <a:pt x="583" y="521"/>
                                          </a:lnTo>
                                          <a:lnTo>
                                            <a:pt x="577" y="502"/>
                                          </a:lnTo>
                                          <a:lnTo>
                                            <a:pt x="564" y="481"/>
                                          </a:lnTo>
                                          <a:lnTo>
                                            <a:pt x="555" y="459"/>
                                          </a:lnTo>
                                          <a:lnTo>
                                            <a:pt x="543" y="440"/>
                                          </a:lnTo>
                                          <a:lnTo>
                                            <a:pt x="531" y="417"/>
                                          </a:lnTo>
                                          <a:lnTo>
                                            <a:pt x="519" y="395"/>
                                          </a:lnTo>
                                          <a:lnTo>
                                            <a:pt x="506" y="370"/>
                                          </a:lnTo>
                                          <a:lnTo>
                                            <a:pt x="492" y="347"/>
                                          </a:lnTo>
                                          <a:lnTo>
                                            <a:pt x="485" y="334"/>
                                          </a:lnTo>
                                          <a:lnTo>
                                            <a:pt x="483" y="325"/>
                                          </a:lnTo>
                                          <a:lnTo>
                                            <a:pt x="487" y="313"/>
                                          </a:lnTo>
                                          <a:lnTo>
                                            <a:pt x="492" y="291"/>
                                          </a:lnTo>
                                          <a:lnTo>
                                            <a:pt x="498" y="267"/>
                                          </a:lnTo>
                                          <a:lnTo>
                                            <a:pt x="501" y="253"/>
                                          </a:lnTo>
                                          <a:lnTo>
                                            <a:pt x="506" y="242"/>
                                          </a:lnTo>
                                          <a:lnTo>
                                            <a:pt x="497" y="222"/>
                                          </a:lnTo>
                                          <a:lnTo>
                                            <a:pt x="487" y="196"/>
                                          </a:lnTo>
                                          <a:lnTo>
                                            <a:pt x="475" y="165"/>
                                          </a:lnTo>
                                          <a:lnTo>
                                            <a:pt x="463" y="135"/>
                                          </a:lnTo>
                                          <a:lnTo>
                                            <a:pt x="449" y="103"/>
                                          </a:lnTo>
                                          <a:lnTo>
                                            <a:pt x="438" y="78"/>
                                          </a:lnTo>
                                          <a:lnTo>
                                            <a:pt x="427" y="57"/>
                                          </a:lnTo>
                                          <a:lnTo>
                                            <a:pt x="418" y="52"/>
                                          </a:lnTo>
                                          <a:lnTo>
                                            <a:pt x="408" y="5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cs-CZ"/>
                                    </a:p>
                                  </p:txBody>
                                </p:sp>
                                <p:sp>
                                  <p:nvSpPr>
                                    <p:cNvPr id="63983" name="Freeform 56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150" y="1667"/>
                                      <a:ext cx="130" cy="113"/>
                                    </a:xfrm>
                                    <a:custGeom>
                                      <a:avLst/>
                                      <a:gdLst>
                                        <a:gd name="T0" fmla="*/ 0 w 653"/>
                                        <a:gd name="T1" fmla="*/ 10 h 567"/>
                                        <a:gd name="T2" fmla="*/ 1 w 653"/>
                                        <a:gd name="T3" fmla="*/ 8 h 567"/>
                                        <a:gd name="T4" fmla="*/ 2 w 653"/>
                                        <a:gd name="T5" fmla="*/ 7 h 567"/>
                                        <a:gd name="T6" fmla="*/ 4 w 653"/>
                                        <a:gd name="T7" fmla="*/ 5 h 567"/>
                                        <a:gd name="T8" fmla="*/ 5 w 653"/>
                                        <a:gd name="T9" fmla="*/ 4 h 567"/>
                                        <a:gd name="T10" fmla="*/ 6 w 653"/>
                                        <a:gd name="T11" fmla="*/ 2 h 567"/>
                                        <a:gd name="T12" fmla="*/ 8 w 653"/>
                                        <a:gd name="T13" fmla="*/ 1 h 567"/>
                                        <a:gd name="T14" fmla="*/ 10 w 653"/>
                                        <a:gd name="T15" fmla="*/ 0 h 567"/>
                                        <a:gd name="T16" fmla="*/ 13 w 653"/>
                                        <a:gd name="T17" fmla="*/ 0 h 567"/>
                                        <a:gd name="T18" fmla="*/ 15 w 653"/>
                                        <a:gd name="T19" fmla="*/ 0 h 567"/>
                                        <a:gd name="T20" fmla="*/ 17 w 653"/>
                                        <a:gd name="T21" fmla="*/ 0 h 567"/>
                                        <a:gd name="T22" fmla="*/ 20 w 653"/>
                                        <a:gd name="T23" fmla="*/ 1 h 567"/>
                                        <a:gd name="T24" fmla="*/ 22 w 653"/>
                                        <a:gd name="T25" fmla="*/ 2 h 567"/>
                                        <a:gd name="T26" fmla="*/ 23 w 653"/>
                                        <a:gd name="T27" fmla="*/ 4 h 567"/>
                                        <a:gd name="T28" fmla="*/ 24 w 653"/>
                                        <a:gd name="T29" fmla="*/ 5 h 567"/>
                                        <a:gd name="T30" fmla="*/ 25 w 653"/>
                                        <a:gd name="T31" fmla="*/ 7 h 567"/>
                                        <a:gd name="T32" fmla="*/ 26 w 653"/>
                                        <a:gd name="T33" fmla="*/ 9 h 567"/>
                                        <a:gd name="T34" fmla="*/ 25 w 653"/>
                                        <a:gd name="T35" fmla="*/ 8 h 567"/>
                                        <a:gd name="T36" fmla="*/ 24 w 653"/>
                                        <a:gd name="T37" fmla="*/ 6 h 567"/>
                                        <a:gd name="T38" fmla="*/ 23 w 653"/>
                                        <a:gd name="T39" fmla="*/ 5 h 567"/>
                                        <a:gd name="T40" fmla="*/ 22 w 653"/>
                                        <a:gd name="T41" fmla="*/ 4 h 567"/>
                                        <a:gd name="T42" fmla="*/ 21 w 653"/>
                                        <a:gd name="T43" fmla="*/ 3 h 567"/>
                                        <a:gd name="T44" fmla="*/ 19 w 653"/>
                                        <a:gd name="T45" fmla="*/ 2 h 567"/>
                                        <a:gd name="T46" fmla="*/ 18 w 653"/>
                                        <a:gd name="T47" fmla="*/ 2 h 567"/>
                                        <a:gd name="T48" fmla="*/ 16 w 653"/>
                                        <a:gd name="T49" fmla="*/ 1 h 567"/>
                                        <a:gd name="T50" fmla="*/ 14 w 653"/>
                                        <a:gd name="T51" fmla="*/ 1 h 567"/>
                                        <a:gd name="T52" fmla="*/ 12 w 653"/>
                                        <a:gd name="T53" fmla="*/ 1 h 567"/>
                                        <a:gd name="T54" fmla="*/ 10 w 653"/>
                                        <a:gd name="T55" fmla="*/ 2 h 567"/>
                                        <a:gd name="T56" fmla="*/ 9 w 653"/>
                                        <a:gd name="T57" fmla="*/ 2 h 567"/>
                                        <a:gd name="T58" fmla="*/ 7 w 653"/>
                                        <a:gd name="T59" fmla="*/ 3 h 567"/>
                                        <a:gd name="T60" fmla="*/ 6 w 653"/>
                                        <a:gd name="T61" fmla="*/ 5 h 567"/>
                                        <a:gd name="T62" fmla="*/ 4 w 653"/>
                                        <a:gd name="T63" fmla="*/ 7 h 567"/>
                                        <a:gd name="T64" fmla="*/ 3 w 653"/>
                                        <a:gd name="T65" fmla="*/ 8 h 567"/>
                                        <a:gd name="T66" fmla="*/ 2 w 653"/>
                                        <a:gd name="T67" fmla="*/ 10 h 567"/>
                                        <a:gd name="T68" fmla="*/ 1 w 653"/>
                                        <a:gd name="T69" fmla="*/ 11 h 567"/>
                                        <a:gd name="T70" fmla="*/ 2 w 653"/>
                                        <a:gd name="T71" fmla="*/ 13 h 567"/>
                                        <a:gd name="T72" fmla="*/ 2 w 653"/>
                                        <a:gd name="T73" fmla="*/ 14 h 567"/>
                                        <a:gd name="T74" fmla="*/ 3 w 653"/>
                                        <a:gd name="T75" fmla="*/ 16 h 567"/>
                                        <a:gd name="T76" fmla="*/ 4 w 653"/>
                                        <a:gd name="T77" fmla="*/ 17 h 567"/>
                                        <a:gd name="T78" fmla="*/ 6 w 653"/>
                                        <a:gd name="T79" fmla="*/ 19 h 567"/>
                                        <a:gd name="T80" fmla="*/ 7 w 653"/>
                                        <a:gd name="T81" fmla="*/ 21 h 567"/>
                                        <a:gd name="T82" fmla="*/ 8 w 653"/>
                                        <a:gd name="T83" fmla="*/ 21 h 567"/>
                                        <a:gd name="T84" fmla="*/ 9 w 653"/>
                                        <a:gd name="T85" fmla="*/ 22 h 567"/>
                                        <a:gd name="T86" fmla="*/ 10 w 653"/>
                                        <a:gd name="T87" fmla="*/ 22 h 567"/>
                                        <a:gd name="T88" fmla="*/ 10 w 653"/>
                                        <a:gd name="T89" fmla="*/ 22 h 567"/>
                                        <a:gd name="T90" fmla="*/ 8 w 653"/>
                                        <a:gd name="T91" fmla="*/ 23 h 567"/>
                                        <a:gd name="T92" fmla="*/ 7 w 653"/>
                                        <a:gd name="T93" fmla="*/ 22 h 567"/>
                                        <a:gd name="T94" fmla="*/ 6 w 653"/>
                                        <a:gd name="T95" fmla="*/ 21 h 567"/>
                                        <a:gd name="T96" fmla="*/ 5 w 653"/>
                                        <a:gd name="T97" fmla="*/ 20 h 567"/>
                                        <a:gd name="T98" fmla="*/ 4 w 653"/>
                                        <a:gd name="T99" fmla="*/ 19 h 567"/>
                                        <a:gd name="T100" fmla="*/ 2 w 653"/>
                                        <a:gd name="T101" fmla="*/ 17 h 567"/>
                                        <a:gd name="T102" fmla="*/ 1 w 653"/>
                                        <a:gd name="T103" fmla="*/ 16 h 567"/>
                                        <a:gd name="T104" fmla="*/ 1 w 653"/>
                                        <a:gd name="T105" fmla="*/ 14 h 567"/>
                                        <a:gd name="T106" fmla="*/ 0 w 653"/>
                                        <a:gd name="T107" fmla="*/ 13 h 567"/>
                                        <a:gd name="T108" fmla="*/ 0 w 653"/>
                                        <a:gd name="T109" fmla="*/ 11 h 567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w 653"/>
                                        <a:gd name="T166" fmla="*/ 0 h 567"/>
                                        <a:gd name="T167" fmla="*/ 653 w 653"/>
                                        <a:gd name="T168" fmla="*/ 567 h 567"/>
                                      </a:gdLst>
                                      <a:ahLst/>
                                      <a:cxnLst>
                                        <a:cxn ang="T110">
                                          <a:pos x="T0" y="T1"/>
                                        </a:cxn>
                                        <a:cxn ang="T111">
                                          <a:pos x="T2" y="T3"/>
                                        </a:cxn>
                                        <a:cxn ang="T112">
                                          <a:pos x="T4" y="T5"/>
                                        </a:cxn>
                                        <a:cxn ang="T113">
                                          <a:pos x="T6" y="T7"/>
                                        </a:cxn>
                                        <a:cxn ang="T114">
                                          <a:pos x="T8" y="T9"/>
                                        </a:cxn>
                                        <a:cxn ang="T115">
                                          <a:pos x="T10" y="T11"/>
                                        </a:cxn>
                                        <a:cxn ang="T116">
                                          <a:pos x="T12" y="T13"/>
                                        </a:cxn>
                                        <a:cxn ang="T117">
                                          <a:pos x="T14" y="T15"/>
                                        </a:cxn>
                                        <a:cxn ang="T118">
                                          <a:pos x="T16" y="T17"/>
                                        </a:cxn>
                                        <a:cxn ang="T119">
                                          <a:pos x="T18" y="T19"/>
                                        </a:cxn>
                                        <a:cxn ang="T120">
                                          <a:pos x="T20" y="T21"/>
                                        </a:cxn>
                                        <a:cxn ang="T121">
                                          <a:pos x="T22" y="T23"/>
                                        </a:cxn>
                                        <a:cxn ang="T122">
                                          <a:pos x="T24" y="T25"/>
                                        </a:cxn>
                                        <a:cxn ang="T123">
                                          <a:pos x="T26" y="T27"/>
                                        </a:cxn>
                                        <a:cxn ang="T124">
                                          <a:pos x="T28" y="T29"/>
                                        </a:cxn>
                                        <a:cxn ang="T125">
                                          <a:pos x="T30" y="T31"/>
                                        </a:cxn>
                                        <a:cxn ang="T126">
                                          <a:pos x="T32" y="T33"/>
                                        </a:cxn>
                                        <a:cxn ang="T127">
                                          <a:pos x="T34" y="T35"/>
                                        </a:cxn>
                                        <a:cxn ang="T128">
                                          <a:pos x="T36" y="T37"/>
                                        </a:cxn>
                                        <a:cxn ang="T129">
                                          <a:pos x="T38" y="T39"/>
                                        </a:cxn>
                                        <a:cxn ang="T130">
                                          <a:pos x="T40" y="T41"/>
                                        </a:cxn>
                                        <a:cxn ang="T131">
                                          <a:pos x="T42" y="T43"/>
                                        </a:cxn>
                                        <a:cxn ang="T132">
                                          <a:pos x="T44" y="T45"/>
                                        </a:cxn>
                                        <a:cxn ang="T133">
                                          <a:pos x="T46" y="T47"/>
                                        </a:cxn>
                                        <a:cxn ang="T134">
                                          <a:pos x="T48" y="T49"/>
                                        </a:cxn>
                                        <a:cxn ang="T135">
                                          <a:pos x="T50" y="T51"/>
                                        </a:cxn>
                                        <a:cxn ang="T136">
                                          <a:pos x="T52" y="T53"/>
                                        </a:cxn>
                                        <a:cxn ang="T137">
                                          <a:pos x="T54" y="T55"/>
                                        </a:cxn>
                                        <a:cxn ang="T138">
                                          <a:pos x="T56" y="T57"/>
                                        </a:cxn>
                                        <a:cxn ang="T139">
                                          <a:pos x="T58" y="T59"/>
                                        </a:cxn>
                                        <a:cxn ang="T140">
                                          <a:pos x="T60" y="T61"/>
                                        </a:cxn>
                                        <a:cxn ang="T141">
                                          <a:pos x="T62" y="T63"/>
                                        </a:cxn>
                                        <a:cxn ang="T142">
                                          <a:pos x="T64" y="T65"/>
                                        </a:cxn>
                                        <a:cxn ang="T143">
                                          <a:pos x="T66" y="T67"/>
                                        </a:cxn>
                                        <a:cxn ang="T144">
                                          <a:pos x="T68" y="T69"/>
                                        </a:cxn>
                                        <a:cxn ang="T145">
                                          <a:pos x="T70" y="T71"/>
                                        </a:cxn>
                                        <a:cxn ang="T146">
                                          <a:pos x="T72" y="T73"/>
                                        </a:cxn>
                                        <a:cxn ang="T147">
                                          <a:pos x="T74" y="T75"/>
                                        </a:cxn>
                                        <a:cxn ang="T148">
                                          <a:pos x="T76" y="T77"/>
                                        </a:cxn>
                                        <a:cxn ang="T149">
                                          <a:pos x="T78" y="T79"/>
                                        </a:cxn>
                                        <a:cxn ang="T150">
                                          <a:pos x="T80" y="T81"/>
                                        </a:cxn>
                                        <a:cxn ang="T151">
                                          <a:pos x="T82" y="T83"/>
                                        </a:cxn>
                                        <a:cxn ang="T152">
                                          <a:pos x="T84" y="T85"/>
                                        </a:cxn>
                                        <a:cxn ang="T153">
                                          <a:pos x="T86" y="T87"/>
                                        </a:cxn>
                                        <a:cxn ang="T154">
                                          <a:pos x="T88" y="T89"/>
                                        </a:cxn>
                                        <a:cxn ang="T155">
                                          <a:pos x="T90" y="T91"/>
                                        </a:cxn>
                                        <a:cxn ang="T156">
                                          <a:pos x="T92" y="T93"/>
                                        </a:cxn>
                                        <a:cxn ang="T157">
                                          <a:pos x="T94" y="T95"/>
                                        </a:cxn>
                                        <a:cxn ang="T158">
                                          <a:pos x="T96" y="T97"/>
                                        </a:cxn>
                                        <a:cxn ang="T159">
                                          <a:pos x="T98" y="T99"/>
                                        </a:cxn>
                                        <a:cxn ang="T160">
                                          <a:pos x="T100" y="T101"/>
                                        </a:cxn>
                                        <a:cxn ang="T161">
                                          <a:pos x="T102" y="T103"/>
                                        </a:cxn>
                                        <a:cxn ang="T162">
                                          <a:pos x="T104" y="T105"/>
                                        </a:cxn>
                                        <a:cxn ang="T163">
                                          <a:pos x="T106" y="T107"/>
                                        </a:cxn>
                                        <a:cxn ang="T164">
                                          <a:pos x="T108" y="T109"/>
                                        </a:cxn>
                                      </a:cxnLst>
                                      <a:rect l="T165" t="T166" r="T167" b="T168"/>
                                      <a:pathLst>
                                        <a:path w="653" h="567">
                                          <a:moveTo>
                                            <a:pt x="2" y="269"/>
                                          </a:moveTo>
                                          <a:lnTo>
                                            <a:pt x="10" y="247"/>
                                          </a:lnTo>
                                          <a:lnTo>
                                            <a:pt x="20" y="226"/>
                                          </a:lnTo>
                                          <a:lnTo>
                                            <a:pt x="32" y="205"/>
                                          </a:lnTo>
                                          <a:lnTo>
                                            <a:pt x="45" y="190"/>
                                          </a:lnTo>
                                          <a:lnTo>
                                            <a:pt x="58" y="177"/>
                                          </a:lnTo>
                                          <a:lnTo>
                                            <a:pt x="75" y="159"/>
                                          </a:lnTo>
                                          <a:lnTo>
                                            <a:pt x="95" y="137"/>
                                          </a:lnTo>
                                          <a:lnTo>
                                            <a:pt x="110" y="116"/>
                                          </a:lnTo>
                                          <a:lnTo>
                                            <a:pt x="126" y="96"/>
                                          </a:lnTo>
                                          <a:lnTo>
                                            <a:pt x="143" y="80"/>
                                          </a:lnTo>
                                          <a:lnTo>
                                            <a:pt x="163" y="62"/>
                                          </a:lnTo>
                                          <a:lnTo>
                                            <a:pt x="183" y="47"/>
                                          </a:lnTo>
                                          <a:lnTo>
                                            <a:pt x="204" y="34"/>
                                          </a:lnTo>
                                          <a:lnTo>
                                            <a:pt x="230" y="21"/>
                                          </a:lnTo>
                                          <a:lnTo>
                                            <a:pt x="259" y="11"/>
                                          </a:lnTo>
                                          <a:lnTo>
                                            <a:pt x="288" y="4"/>
                                          </a:lnTo>
                                          <a:lnTo>
                                            <a:pt x="324" y="1"/>
                                          </a:lnTo>
                                          <a:lnTo>
                                            <a:pt x="358" y="0"/>
                                          </a:lnTo>
                                          <a:lnTo>
                                            <a:pt x="385" y="2"/>
                                          </a:lnTo>
                                          <a:lnTo>
                                            <a:pt x="413" y="6"/>
                                          </a:lnTo>
                                          <a:lnTo>
                                            <a:pt x="439" y="11"/>
                                          </a:lnTo>
                                          <a:lnTo>
                                            <a:pt x="471" y="19"/>
                                          </a:lnTo>
                                          <a:lnTo>
                                            <a:pt x="498" y="32"/>
                                          </a:lnTo>
                                          <a:lnTo>
                                            <a:pt x="520" y="43"/>
                                          </a:lnTo>
                                          <a:lnTo>
                                            <a:pt x="545" y="56"/>
                                          </a:lnTo>
                                          <a:lnTo>
                                            <a:pt x="564" y="74"/>
                                          </a:lnTo>
                                          <a:lnTo>
                                            <a:pt x="583" y="93"/>
                                          </a:lnTo>
                                          <a:lnTo>
                                            <a:pt x="598" y="112"/>
                                          </a:lnTo>
                                          <a:lnTo>
                                            <a:pt x="615" y="135"/>
                                          </a:lnTo>
                                          <a:lnTo>
                                            <a:pt x="630" y="157"/>
                                          </a:lnTo>
                                          <a:lnTo>
                                            <a:pt x="639" y="178"/>
                                          </a:lnTo>
                                          <a:lnTo>
                                            <a:pt x="645" y="205"/>
                                          </a:lnTo>
                                          <a:lnTo>
                                            <a:pt x="650" y="230"/>
                                          </a:lnTo>
                                          <a:lnTo>
                                            <a:pt x="653" y="249"/>
                                          </a:lnTo>
                                          <a:lnTo>
                                            <a:pt x="634" y="208"/>
                                          </a:lnTo>
                                          <a:lnTo>
                                            <a:pt x="623" y="188"/>
                                          </a:lnTo>
                                          <a:lnTo>
                                            <a:pt x="610" y="162"/>
                                          </a:lnTo>
                                          <a:lnTo>
                                            <a:pt x="599" y="142"/>
                                          </a:lnTo>
                                          <a:lnTo>
                                            <a:pt x="586" y="125"/>
                                          </a:lnTo>
                                          <a:lnTo>
                                            <a:pt x="571" y="105"/>
                                          </a:lnTo>
                                          <a:lnTo>
                                            <a:pt x="552" y="89"/>
                                          </a:lnTo>
                                          <a:lnTo>
                                            <a:pt x="537" y="75"/>
                                          </a:lnTo>
                                          <a:lnTo>
                                            <a:pt x="521" y="65"/>
                                          </a:lnTo>
                                          <a:lnTo>
                                            <a:pt x="503" y="59"/>
                                          </a:lnTo>
                                          <a:lnTo>
                                            <a:pt x="486" y="51"/>
                                          </a:lnTo>
                                          <a:lnTo>
                                            <a:pt x="464" y="43"/>
                                          </a:lnTo>
                                          <a:lnTo>
                                            <a:pt x="445" y="38"/>
                                          </a:lnTo>
                                          <a:lnTo>
                                            <a:pt x="422" y="32"/>
                                          </a:lnTo>
                                          <a:lnTo>
                                            <a:pt x="397" y="26"/>
                                          </a:lnTo>
                                          <a:lnTo>
                                            <a:pt x="371" y="24"/>
                                          </a:lnTo>
                                          <a:lnTo>
                                            <a:pt x="349" y="22"/>
                                          </a:lnTo>
                                          <a:lnTo>
                                            <a:pt x="331" y="24"/>
                                          </a:lnTo>
                                          <a:lnTo>
                                            <a:pt x="305" y="29"/>
                                          </a:lnTo>
                                          <a:lnTo>
                                            <a:pt x="280" y="35"/>
                                          </a:lnTo>
                                          <a:lnTo>
                                            <a:pt x="260" y="40"/>
                                          </a:lnTo>
                                          <a:lnTo>
                                            <a:pt x="240" y="49"/>
                                          </a:lnTo>
                                          <a:lnTo>
                                            <a:pt x="215" y="61"/>
                                          </a:lnTo>
                                          <a:lnTo>
                                            <a:pt x="199" y="69"/>
                                          </a:lnTo>
                                          <a:lnTo>
                                            <a:pt x="183" y="82"/>
                                          </a:lnTo>
                                          <a:lnTo>
                                            <a:pt x="161" y="99"/>
                                          </a:lnTo>
                                          <a:lnTo>
                                            <a:pt x="140" y="120"/>
                                          </a:lnTo>
                                          <a:lnTo>
                                            <a:pt x="118" y="141"/>
                                          </a:lnTo>
                                          <a:lnTo>
                                            <a:pt x="100" y="164"/>
                                          </a:lnTo>
                                          <a:lnTo>
                                            <a:pt x="82" y="189"/>
                                          </a:lnTo>
                                          <a:lnTo>
                                            <a:pt x="64" y="211"/>
                                          </a:lnTo>
                                          <a:lnTo>
                                            <a:pt x="56" y="225"/>
                                          </a:lnTo>
                                          <a:lnTo>
                                            <a:pt x="51" y="244"/>
                                          </a:lnTo>
                                          <a:lnTo>
                                            <a:pt x="43" y="261"/>
                                          </a:lnTo>
                                          <a:lnTo>
                                            <a:pt x="37" y="274"/>
                                          </a:lnTo>
                                          <a:lnTo>
                                            <a:pt x="40" y="298"/>
                                          </a:lnTo>
                                          <a:lnTo>
                                            <a:pt x="41" y="321"/>
                                          </a:lnTo>
                                          <a:lnTo>
                                            <a:pt x="47" y="336"/>
                                          </a:lnTo>
                                          <a:lnTo>
                                            <a:pt x="55" y="356"/>
                                          </a:lnTo>
                                          <a:lnTo>
                                            <a:pt x="63" y="375"/>
                                          </a:lnTo>
                                          <a:lnTo>
                                            <a:pt x="72" y="393"/>
                                          </a:lnTo>
                                          <a:lnTo>
                                            <a:pt x="91" y="415"/>
                                          </a:lnTo>
                                          <a:lnTo>
                                            <a:pt x="112" y="439"/>
                                          </a:lnTo>
                                          <a:lnTo>
                                            <a:pt x="133" y="463"/>
                                          </a:lnTo>
                                          <a:lnTo>
                                            <a:pt x="149" y="484"/>
                                          </a:lnTo>
                                          <a:lnTo>
                                            <a:pt x="163" y="502"/>
                                          </a:lnTo>
                                          <a:lnTo>
                                            <a:pt x="176" y="517"/>
                                          </a:lnTo>
                                          <a:lnTo>
                                            <a:pt x="184" y="529"/>
                                          </a:lnTo>
                                          <a:lnTo>
                                            <a:pt x="194" y="533"/>
                                          </a:lnTo>
                                          <a:lnTo>
                                            <a:pt x="208" y="536"/>
                                          </a:lnTo>
                                          <a:lnTo>
                                            <a:pt x="225" y="540"/>
                                          </a:lnTo>
                                          <a:lnTo>
                                            <a:pt x="242" y="545"/>
                                          </a:lnTo>
                                          <a:lnTo>
                                            <a:pt x="256" y="553"/>
                                          </a:lnTo>
                                          <a:lnTo>
                                            <a:pt x="268" y="561"/>
                                          </a:lnTo>
                                          <a:lnTo>
                                            <a:pt x="253" y="564"/>
                                          </a:lnTo>
                                          <a:lnTo>
                                            <a:pt x="231" y="566"/>
                                          </a:lnTo>
                                          <a:lnTo>
                                            <a:pt x="210" y="567"/>
                                          </a:lnTo>
                                          <a:lnTo>
                                            <a:pt x="196" y="563"/>
                                          </a:lnTo>
                                          <a:lnTo>
                                            <a:pt x="181" y="556"/>
                                          </a:lnTo>
                                          <a:lnTo>
                                            <a:pt x="162" y="548"/>
                                          </a:lnTo>
                                          <a:lnTo>
                                            <a:pt x="152" y="538"/>
                                          </a:lnTo>
                                          <a:lnTo>
                                            <a:pt x="141" y="522"/>
                                          </a:lnTo>
                                          <a:lnTo>
                                            <a:pt x="129" y="503"/>
                                          </a:lnTo>
                                          <a:lnTo>
                                            <a:pt x="118" y="488"/>
                                          </a:lnTo>
                                          <a:lnTo>
                                            <a:pt x="98" y="466"/>
                                          </a:lnTo>
                                          <a:lnTo>
                                            <a:pt x="83" y="448"/>
                                          </a:lnTo>
                                          <a:lnTo>
                                            <a:pt x="61" y="426"/>
                                          </a:lnTo>
                                          <a:lnTo>
                                            <a:pt x="44" y="410"/>
                                          </a:lnTo>
                                          <a:lnTo>
                                            <a:pt x="33" y="398"/>
                                          </a:lnTo>
                                          <a:lnTo>
                                            <a:pt x="26" y="383"/>
                                          </a:lnTo>
                                          <a:lnTo>
                                            <a:pt x="18" y="362"/>
                                          </a:lnTo>
                                          <a:lnTo>
                                            <a:pt x="9" y="338"/>
                                          </a:lnTo>
                                          <a:lnTo>
                                            <a:pt x="4" y="314"/>
                                          </a:lnTo>
                                          <a:lnTo>
                                            <a:pt x="0" y="287"/>
                                          </a:lnTo>
                                          <a:lnTo>
                                            <a:pt x="2" y="269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cs-CZ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63979" name="Freeform 5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240" y="1768"/>
                                  <a:ext cx="78" cy="101"/>
                                </a:xfrm>
                                <a:custGeom>
                                  <a:avLst/>
                                  <a:gdLst>
                                    <a:gd name="T0" fmla="*/ 4 w 391"/>
                                    <a:gd name="T1" fmla="*/ 3 h 501"/>
                                    <a:gd name="T2" fmla="*/ 5 w 391"/>
                                    <a:gd name="T3" fmla="*/ 2 h 501"/>
                                    <a:gd name="T4" fmla="*/ 6 w 391"/>
                                    <a:gd name="T5" fmla="*/ 1 h 501"/>
                                    <a:gd name="T6" fmla="*/ 7 w 391"/>
                                    <a:gd name="T7" fmla="*/ 0 h 501"/>
                                    <a:gd name="T8" fmla="*/ 8 w 391"/>
                                    <a:gd name="T9" fmla="*/ 0 h 501"/>
                                    <a:gd name="T10" fmla="*/ 9 w 391"/>
                                    <a:gd name="T11" fmla="*/ 0 h 501"/>
                                    <a:gd name="T12" fmla="*/ 9 w 391"/>
                                    <a:gd name="T13" fmla="*/ 0 h 501"/>
                                    <a:gd name="T14" fmla="*/ 10 w 391"/>
                                    <a:gd name="T15" fmla="*/ 1 h 501"/>
                                    <a:gd name="T16" fmla="*/ 10 w 391"/>
                                    <a:gd name="T17" fmla="*/ 1 h 501"/>
                                    <a:gd name="T18" fmla="*/ 10 w 391"/>
                                    <a:gd name="T19" fmla="*/ 2 h 501"/>
                                    <a:gd name="T20" fmla="*/ 10 w 391"/>
                                    <a:gd name="T21" fmla="*/ 4 h 501"/>
                                    <a:gd name="T22" fmla="*/ 10 w 391"/>
                                    <a:gd name="T23" fmla="*/ 5 h 501"/>
                                    <a:gd name="T24" fmla="*/ 11 w 391"/>
                                    <a:gd name="T25" fmla="*/ 7 h 501"/>
                                    <a:gd name="T26" fmla="*/ 11 w 391"/>
                                    <a:gd name="T27" fmla="*/ 8 h 501"/>
                                    <a:gd name="T28" fmla="*/ 12 w 391"/>
                                    <a:gd name="T29" fmla="*/ 10 h 501"/>
                                    <a:gd name="T30" fmla="*/ 13 w 391"/>
                                    <a:gd name="T31" fmla="*/ 11 h 501"/>
                                    <a:gd name="T32" fmla="*/ 14 w 391"/>
                                    <a:gd name="T33" fmla="*/ 13 h 501"/>
                                    <a:gd name="T34" fmla="*/ 15 w 391"/>
                                    <a:gd name="T35" fmla="*/ 15 h 501"/>
                                    <a:gd name="T36" fmla="*/ 15 w 391"/>
                                    <a:gd name="T37" fmla="*/ 17 h 501"/>
                                    <a:gd name="T38" fmla="*/ 16 w 391"/>
                                    <a:gd name="T39" fmla="*/ 18 h 501"/>
                                    <a:gd name="T40" fmla="*/ 16 w 391"/>
                                    <a:gd name="T41" fmla="*/ 19 h 501"/>
                                    <a:gd name="T42" fmla="*/ 15 w 391"/>
                                    <a:gd name="T43" fmla="*/ 20 h 501"/>
                                    <a:gd name="T44" fmla="*/ 15 w 391"/>
                                    <a:gd name="T45" fmla="*/ 20 h 501"/>
                                    <a:gd name="T46" fmla="*/ 14 w 391"/>
                                    <a:gd name="T47" fmla="*/ 20 h 501"/>
                                    <a:gd name="T48" fmla="*/ 13 w 391"/>
                                    <a:gd name="T49" fmla="*/ 20 h 501"/>
                                    <a:gd name="T50" fmla="*/ 12 w 391"/>
                                    <a:gd name="T51" fmla="*/ 20 h 501"/>
                                    <a:gd name="T52" fmla="*/ 11 w 391"/>
                                    <a:gd name="T53" fmla="*/ 19 h 501"/>
                                    <a:gd name="T54" fmla="*/ 10 w 391"/>
                                    <a:gd name="T55" fmla="*/ 18 h 501"/>
                                    <a:gd name="T56" fmla="*/ 9 w 391"/>
                                    <a:gd name="T57" fmla="*/ 17 h 501"/>
                                    <a:gd name="T58" fmla="*/ 8 w 391"/>
                                    <a:gd name="T59" fmla="*/ 15 h 501"/>
                                    <a:gd name="T60" fmla="*/ 7 w 391"/>
                                    <a:gd name="T61" fmla="*/ 14 h 501"/>
                                    <a:gd name="T62" fmla="*/ 6 w 391"/>
                                    <a:gd name="T63" fmla="*/ 13 h 501"/>
                                    <a:gd name="T64" fmla="*/ 4 w 391"/>
                                    <a:gd name="T65" fmla="*/ 12 h 501"/>
                                    <a:gd name="T66" fmla="*/ 4 w 391"/>
                                    <a:gd name="T67" fmla="*/ 10 h 501"/>
                                    <a:gd name="T68" fmla="*/ 3 w 391"/>
                                    <a:gd name="T69" fmla="*/ 9 h 501"/>
                                    <a:gd name="T70" fmla="*/ 1 w 391"/>
                                    <a:gd name="T71" fmla="*/ 7 h 501"/>
                                    <a:gd name="T72" fmla="*/ 1 w 391"/>
                                    <a:gd name="T73" fmla="*/ 7 h 501"/>
                                    <a:gd name="T74" fmla="*/ 0 w 391"/>
                                    <a:gd name="T75" fmla="*/ 6 h 501"/>
                                    <a:gd name="T76" fmla="*/ 0 w 391"/>
                                    <a:gd name="T77" fmla="*/ 5 h 501"/>
                                    <a:gd name="T78" fmla="*/ 0 w 391"/>
                                    <a:gd name="T79" fmla="*/ 4 h 501"/>
                                    <a:gd name="T80" fmla="*/ 1 w 391"/>
                                    <a:gd name="T81" fmla="*/ 4 h 501"/>
                                    <a:gd name="T82" fmla="*/ 1 w 391"/>
                                    <a:gd name="T83" fmla="*/ 3 h 501"/>
                                    <a:gd name="T84" fmla="*/ 2 w 391"/>
                                    <a:gd name="T85" fmla="*/ 3 h 501"/>
                                    <a:gd name="T86" fmla="*/ 3 w 391"/>
                                    <a:gd name="T87" fmla="*/ 3 h 501"/>
                                    <a:gd name="T88" fmla="*/ 4 w 391"/>
                                    <a:gd name="T89" fmla="*/ 3 h 501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w 391"/>
                                    <a:gd name="T136" fmla="*/ 0 h 501"/>
                                    <a:gd name="T137" fmla="*/ 391 w 391"/>
                                    <a:gd name="T138" fmla="*/ 501 h 501"/>
                                  </a:gdLst>
                                  <a:ahLst/>
                                  <a:cxnLst>
                                    <a:cxn ang="T90">
                                      <a:pos x="T0" y="T1"/>
                                    </a:cxn>
                                    <a:cxn ang="T91">
                                      <a:pos x="T2" y="T3"/>
                                    </a:cxn>
                                    <a:cxn ang="T92">
                                      <a:pos x="T4" y="T5"/>
                                    </a:cxn>
                                    <a:cxn ang="T93">
                                      <a:pos x="T6" y="T7"/>
                                    </a:cxn>
                                    <a:cxn ang="T94">
                                      <a:pos x="T8" y="T9"/>
                                    </a:cxn>
                                    <a:cxn ang="T95">
                                      <a:pos x="T10" y="T11"/>
                                    </a:cxn>
                                    <a:cxn ang="T96">
                                      <a:pos x="T12" y="T13"/>
                                    </a:cxn>
                                    <a:cxn ang="T97">
                                      <a:pos x="T14" y="T15"/>
                                    </a:cxn>
                                    <a:cxn ang="T98">
                                      <a:pos x="T16" y="T17"/>
                                    </a:cxn>
                                    <a:cxn ang="T99">
                                      <a:pos x="T18" y="T19"/>
                                    </a:cxn>
                                    <a:cxn ang="T100">
                                      <a:pos x="T20" y="T21"/>
                                    </a:cxn>
                                    <a:cxn ang="T101">
                                      <a:pos x="T22" y="T23"/>
                                    </a:cxn>
                                    <a:cxn ang="T102">
                                      <a:pos x="T24" y="T25"/>
                                    </a:cxn>
                                    <a:cxn ang="T103">
                                      <a:pos x="T26" y="T27"/>
                                    </a:cxn>
                                    <a:cxn ang="T104">
                                      <a:pos x="T28" y="T29"/>
                                    </a:cxn>
                                    <a:cxn ang="T105">
                                      <a:pos x="T30" y="T31"/>
                                    </a:cxn>
                                    <a:cxn ang="T106">
                                      <a:pos x="T32" y="T33"/>
                                    </a:cxn>
                                    <a:cxn ang="T107">
                                      <a:pos x="T34" y="T35"/>
                                    </a:cxn>
                                    <a:cxn ang="T108">
                                      <a:pos x="T36" y="T37"/>
                                    </a:cxn>
                                    <a:cxn ang="T109">
                                      <a:pos x="T38" y="T39"/>
                                    </a:cxn>
                                    <a:cxn ang="T110">
                                      <a:pos x="T40" y="T41"/>
                                    </a:cxn>
                                    <a:cxn ang="T111">
                                      <a:pos x="T42" y="T43"/>
                                    </a:cxn>
                                    <a:cxn ang="T112">
                                      <a:pos x="T44" y="T45"/>
                                    </a:cxn>
                                    <a:cxn ang="T113">
                                      <a:pos x="T46" y="T47"/>
                                    </a:cxn>
                                    <a:cxn ang="T114">
                                      <a:pos x="T48" y="T49"/>
                                    </a:cxn>
                                    <a:cxn ang="T115">
                                      <a:pos x="T50" y="T51"/>
                                    </a:cxn>
                                    <a:cxn ang="T116">
                                      <a:pos x="T52" y="T53"/>
                                    </a:cxn>
                                    <a:cxn ang="T117">
                                      <a:pos x="T54" y="T55"/>
                                    </a:cxn>
                                    <a:cxn ang="T118">
                                      <a:pos x="T56" y="T57"/>
                                    </a:cxn>
                                    <a:cxn ang="T119">
                                      <a:pos x="T58" y="T59"/>
                                    </a:cxn>
                                    <a:cxn ang="T120">
                                      <a:pos x="T60" y="T61"/>
                                    </a:cxn>
                                    <a:cxn ang="T121">
                                      <a:pos x="T62" y="T63"/>
                                    </a:cxn>
                                    <a:cxn ang="T122">
                                      <a:pos x="T64" y="T65"/>
                                    </a:cxn>
                                    <a:cxn ang="T123">
                                      <a:pos x="T66" y="T67"/>
                                    </a:cxn>
                                    <a:cxn ang="T124">
                                      <a:pos x="T68" y="T69"/>
                                    </a:cxn>
                                    <a:cxn ang="T125">
                                      <a:pos x="T70" y="T71"/>
                                    </a:cxn>
                                    <a:cxn ang="T126">
                                      <a:pos x="T72" y="T73"/>
                                    </a:cxn>
                                    <a:cxn ang="T127">
                                      <a:pos x="T74" y="T75"/>
                                    </a:cxn>
                                    <a:cxn ang="T128">
                                      <a:pos x="T76" y="T77"/>
                                    </a:cxn>
                                    <a:cxn ang="T129">
                                      <a:pos x="T78" y="T79"/>
                                    </a:cxn>
                                    <a:cxn ang="T130">
                                      <a:pos x="T80" y="T81"/>
                                    </a:cxn>
                                    <a:cxn ang="T131">
                                      <a:pos x="T82" y="T83"/>
                                    </a:cxn>
                                    <a:cxn ang="T132">
                                      <a:pos x="T84" y="T85"/>
                                    </a:cxn>
                                    <a:cxn ang="T133">
                                      <a:pos x="T86" y="T87"/>
                                    </a:cxn>
                                    <a:cxn ang="T134">
                                      <a:pos x="T88" y="T89"/>
                                    </a:cxn>
                                  </a:cxnLst>
                                  <a:rect l="T135" t="T136" r="T137" b="T138"/>
                                  <a:pathLst>
                                    <a:path w="391" h="501">
                                      <a:moveTo>
                                        <a:pt x="103" y="64"/>
                                      </a:moveTo>
                                      <a:lnTo>
                                        <a:pt x="132" y="49"/>
                                      </a:lnTo>
                                      <a:lnTo>
                                        <a:pt x="152" y="31"/>
                                      </a:lnTo>
                                      <a:lnTo>
                                        <a:pt x="178" y="12"/>
                                      </a:lnTo>
                                      <a:lnTo>
                                        <a:pt x="198" y="3"/>
                                      </a:lnTo>
                                      <a:lnTo>
                                        <a:pt x="217" y="0"/>
                                      </a:lnTo>
                                      <a:lnTo>
                                        <a:pt x="229" y="3"/>
                                      </a:lnTo>
                                      <a:lnTo>
                                        <a:pt x="241" y="13"/>
                                      </a:lnTo>
                                      <a:lnTo>
                                        <a:pt x="249" y="31"/>
                                      </a:lnTo>
                                      <a:lnTo>
                                        <a:pt x="259" y="62"/>
                                      </a:lnTo>
                                      <a:lnTo>
                                        <a:pt x="262" y="95"/>
                                      </a:lnTo>
                                      <a:lnTo>
                                        <a:pt x="263" y="131"/>
                                      </a:lnTo>
                                      <a:lnTo>
                                        <a:pt x="269" y="165"/>
                                      </a:lnTo>
                                      <a:lnTo>
                                        <a:pt x="283" y="197"/>
                                      </a:lnTo>
                                      <a:lnTo>
                                        <a:pt x="301" y="237"/>
                                      </a:lnTo>
                                      <a:lnTo>
                                        <a:pt x="319" y="277"/>
                                      </a:lnTo>
                                      <a:lnTo>
                                        <a:pt x="340" y="319"/>
                                      </a:lnTo>
                                      <a:lnTo>
                                        <a:pt x="365" y="368"/>
                                      </a:lnTo>
                                      <a:lnTo>
                                        <a:pt x="383" y="409"/>
                                      </a:lnTo>
                                      <a:lnTo>
                                        <a:pt x="391" y="434"/>
                                      </a:lnTo>
                                      <a:lnTo>
                                        <a:pt x="391" y="458"/>
                                      </a:lnTo>
                                      <a:lnTo>
                                        <a:pt x="384" y="480"/>
                                      </a:lnTo>
                                      <a:lnTo>
                                        <a:pt x="371" y="494"/>
                                      </a:lnTo>
                                      <a:lnTo>
                                        <a:pt x="350" y="501"/>
                                      </a:lnTo>
                                      <a:lnTo>
                                        <a:pt x="326" y="498"/>
                                      </a:lnTo>
                                      <a:lnTo>
                                        <a:pt x="298" y="490"/>
                                      </a:lnTo>
                                      <a:lnTo>
                                        <a:pt x="274" y="468"/>
                                      </a:lnTo>
                                      <a:lnTo>
                                        <a:pt x="249" y="446"/>
                                      </a:lnTo>
                                      <a:lnTo>
                                        <a:pt x="227" y="416"/>
                                      </a:lnTo>
                                      <a:lnTo>
                                        <a:pt x="198" y="378"/>
                                      </a:lnTo>
                                      <a:lnTo>
                                        <a:pt x="177" y="346"/>
                                      </a:lnTo>
                                      <a:lnTo>
                                        <a:pt x="143" y="317"/>
                                      </a:lnTo>
                                      <a:lnTo>
                                        <a:pt x="112" y="288"/>
                                      </a:lnTo>
                                      <a:lnTo>
                                        <a:pt x="89" y="259"/>
                                      </a:lnTo>
                                      <a:lnTo>
                                        <a:pt x="64" y="222"/>
                                      </a:lnTo>
                                      <a:lnTo>
                                        <a:pt x="35" y="186"/>
                                      </a:lnTo>
                                      <a:lnTo>
                                        <a:pt x="15" y="163"/>
                                      </a:lnTo>
                                      <a:lnTo>
                                        <a:pt x="3" y="143"/>
                                      </a:lnTo>
                                      <a:lnTo>
                                        <a:pt x="0" y="125"/>
                                      </a:lnTo>
                                      <a:lnTo>
                                        <a:pt x="4" y="102"/>
                                      </a:lnTo>
                                      <a:lnTo>
                                        <a:pt x="16" y="87"/>
                                      </a:lnTo>
                                      <a:lnTo>
                                        <a:pt x="34" y="80"/>
                                      </a:lnTo>
                                      <a:lnTo>
                                        <a:pt x="55" y="74"/>
                                      </a:lnTo>
                                      <a:lnTo>
                                        <a:pt x="80" y="68"/>
                                      </a:lnTo>
                                      <a:lnTo>
                                        <a:pt x="103" y="6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8" name="Group 5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62" y="1678"/>
                                <a:ext cx="108" cy="94"/>
                                <a:chOff x="2162" y="1678"/>
                                <a:chExt cx="108" cy="94"/>
                              </a:xfrm>
                            </p:grpSpPr>
                            <p:sp>
                              <p:nvSpPr>
                                <p:cNvPr id="63974" name="Freeform 5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162" y="1678"/>
                                  <a:ext cx="108" cy="94"/>
                                </a:xfrm>
                                <a:custGeom>
                                  <a:avLst/>
                                  <a:gdLst>
                                    <a:gd name="T0" fmla="*/ 0 w 541"/>
                                    <a:gd name="T1" fmla="*/ 8 h 470"/>
                                    <a:gd name="T2" fmla="*/ 1 w 541"/>
                                    <a:gd name="T3" fmla="*/ 7 h 470"/>
                                    <a:gd name="T4" fmla="*/ 2 w 541"/>
                                    <a:gd name="T5" fmla="*/ 6 h 470"/>
                                    <a:gd name="T6" fmla="*/ 3 w 541"/>
                                    <a:gd name="T7" fmla="*/ 5 h 470"/>
                                    <a:gd name="T8" fmla="*/ 4 w 541"/>
                                    <a:gd name="T9" fmla="*/ 3 h 470"/>
                                    <a:gd name="T10" fmla="*/ 5 w 541"/>
                                    <a:gd name="T11" fmla="*/ 2 h 470"/>
                                    <a:gd name="T12" fmla="*/ 7 w 541"/>
                                    <a:gd name="T13" fmla="*/ 1 h 470"/>
                                    <a:gd name="T14" fmla="*/ 9 w 541"/>
                                    <a:gd name="T15" fmla="*/ 0 h 470"/>
                                    <a:gd name="T16" fmla="*/ 11 w 541"/>
                                    <a:gd name="T17" fmla="*/ 0 h 470"/>
                                    <a:gd name="T18" fmla="*/ 13 w 541"/>
                                    <a:gd name="T19" fmla="*/ 0 h 470"/>
                                    <a:gd name="T20" fmla="*/ 14 w 541"/>
                                    <a:gd name="T21" fmla="*/ 0 h 470"/>
                                    <a:gd name="T22" fmla="*/ 16 w 541"/>
                                    <a:gd name="T23" fmla="*/ 1 h 470"/>
                                    <a:gd name="T24" fmla="*/ 18 w 541"/>
                                    <a:gd name="T25" fmla="*/ 2 h 470"/>
                                    <a:gd name="T26" fmla="*/ 19 w 541"/>
                                    <a:gd name="T27" fmla="*/ 3 h 470"/>
                                    <a:gd name="T28" fmla="*/ 20 w 541"/>
                                    <a:gd name="T29" fmla="*/ 4 h 470"/>
                                    <a:gd name="T30" fmla="*/ 21 w 541"/>
                                    <a:gd name="T31" fmla="*/ 6 h 470"/>
                                    <a:gd name="T32" fmla="*/ 22 w 541"/>
                                    <a:gd name="T33" fmla="*/ 8 h 470"/>
                                    <a:gd name="T34" fmla="*/ 22 w 541"/>
                                    <a:gd name="T35" fmla="*/ 9 h 470"/>
                                    <a:gd name="T36" fmla="*/ 21 w 541"/>
                                    <a:gd name="T37" fmla="*/ 10 h 470"/>
                                    <a:gd name="T38" fmla="*/ 20 w 541"/>
                                    <a:gd name="T39" fmla="*/ 12 h 470"/>
                                    <a:gd name="T40" fmla="*/ 20 w 541"/>
                                    <a:gd name="T41" fmla="*/ 14 h 470"/>
                                    <a:gd name="T42" fmla="*/ 19 w 541"/>
                                    <a:gd name="T43" fmla="*/ 15 h 470"/>
                                    <a:gd name="T44" fmla="*/ 19 w 541"/>
                                    <a:gd name="T45" fmla="*/ 16 h 470"/>
                                    <a:gd name="T46" fmla="*/ 16 w 541"/>
                                    <a:gd name="T47" fmla="*/ 18 h 470"/>
                                    <a:gd name="T48" fmla="*/ 15 w 541"/>
                                    <a:gd name="T49" fmla="*/ 17 h 470"/>
                                    <a:gd name="T50" fmla="*/ 15 w 541"/>
                                    <a:gd name="T51" fmla="*/ 16 h 470"/>
                                    <a:gd name="T52" fmla="*/ 13 w 541"/>
                                    <a:gd name="T53" fmla="*/ 16 h 470"/>
                                    <a:gd name="T54" fmla="*/ 11 w 541"/>
                                    <a:gd name="T55" fmla="*/ 17 h 470"/>
                                    <a:gd name="T56" fmla="*/ 10 w 541"/>
                                    <a:gd name="T57" fmla="*/ 17 h 470"/>
                                    <a:gd name="T58" fmla="*/ 9 w 541"/>
                                    <a:gd name="T59" fmla="*/ 19 h 470"/>
                                    <a:gd name="T60" fmla="*/ 8 w 541"/>
                                    <a:gd name="T61" fmla="*/ 19 h 470"/>
                                    <a:gd name="T62" fmla="*/ 7 w 541"/>
                                    <a:gd name="T63" fmla="*/ 19 h 470"/>
                                    <a:gd name="T64" fmla="*/ 5 w 541"/>
                                    <a:gd name="T65" fmla="*/ 18 h 470"/>
                                    <a:gd name="T66" fmla="*/ 5 w 541"/>
                                    <a:gd name="T67" fmla="*/ 17 h 470"/>
                                    <a:gd name="T68" fmla="*/ 4 w 541"/>
                                    <a:gd name="T69" fmla="*/ 16 h 470"/>
                                    <a:gd name="T70" fmla="*/ 3 w 541"/>
                                    <a:gd name="T71" fmla="*/ 15 h 470"/>
                                    <a:gd name="T72" fmla="*/ 1 w 541"/>
                                    <a:gd name="T73" fmla="*/ 14 h 470"/>
                                    <a:gd name="T74" fmla="*/ 1 w 541"/>
                                    <a:gd name="T75" fmla="*/ 13 h 470"/>
                                    <a:gd name="T76" fmla="*/ 0 w 541"/>
                                    <a:gd name="T77" fmla="*/ 11 h 470"/>
                                    <a:gd name="T78" fmla="*/ 0 w 541"/>
                                    <a:gd name="T79" fmla="*/ 10 h 470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541"/>
                                    <a:gd name="T121" fmla="*/ 0 h 470"/>
                                    <a:gd name="T122" fmla="*/ 541 w 541"/>
                                    <a:gd name="T123" fmla="*/ 470 h 470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541" h="470">
                                      <a:moveTo>
                                        <a:pt x="1" y="223"/>
                                      </a:moveTo>
                                      <a:lnTo>
                                        <a:pt x="7" y="204"/>
                                      </a:lnTo>
                                      <a:lnTo>
                                        <a:pt x="16" y="188"/>
                                      </a:lnTo>
                                      <a:lnTo>
                                        <a:pt x="25" y="169"/>
                                      </a:lnTo>
                                      <a:lnTo>
                                        <a:pt x="36" y="157"/>
                                      </a:lnTo>
                                      <a:lnTo>
                                        <a:pt x="47" y="147"/>
                                      </a:lnTo>
                                      <a:lnTo>
                                        <a:pt x="62" y="131"/>
                                      </a:lnTo>
                                      <a:lnTo>
                                        <a:pt x="79" y="114"/>
                                      </a:lnTo>
                                      <a:lnTo>
                                        <a:pt x="91" y="96"/>
                                      </a:lnTo>
                                      <a:lnTo>
                                        <a:pt x="104" y="79"/>
                                      </a:lnTo>
                                      <a:lnTo>
                                        <a:pt x="119" y="66"/>
                                      </a:lnTo>
                                      <a:lnTo>
                                        <a:pt x="135" y="51"/>
                                      </a:lnTo>
                                      <a:lnTo>
                                        <a:pt x="152" y="38"/>
                                      </a:lnTo>
                                      <a:lnTo>
                                        <a:pt x="169" y="27"/>
                                      </a:lnTo>
                                      <a:lnTo>
                                        <a:pt x="190" y="17"/>
                                      </a:lnTo>
                                      <a:lnTo>
                                        <a:pt x="214" y="8"/>
                                      </a:lnTo>
                                      <a:lnTo>
                                        <a:pt x="239" y="3"/>
                                      </a:lnTo>
                                      <a:lnTo>
                                        <a:pt x="268" y="0"/>
                                      </a:lnTo>
                                      <a:lnTo>
                                        <a:pt x="297" y="0"/>
                                      </a:lnTo>
                                      <a:lnTo>
                                        <a:pt x="319" y="1"/>
                                      </a:lnTo>
                                      <a:lnTo>
                                        <a:pt x="342" y="4"/>
                                      </a:lnTo>
                                      <a:lnTo>
                                        <a:pt x="363" y="8"/>
                                      </a:lnTo>
                                      <a:lnTo>
                                        <a:pt x="391" y="15"/>
                                      </a:lnTo>
                                      <a:lnTo>
                                        <a:pt x="412" y="25"/>
                                      </a:lnTo>
                                      <a:lnTo>
                                        <a:pt x="431" y="34"/>
                                      </a:lnTo>
                                      <a:lnTo>
                                        <a:pt x="451" y="45"/>
                                      </a:lnTo>
                                      <a:lnTo>
                                        <a:pt x="468" y="61"/>
                                      </a:lnTo>
                                      <a:lnTo>
                                        <a:pt x="483" y="77"/>
                                      </a:lnTo>
                                      <a:lnTo>
                                        <a:pt x="496" y="93"/>
                                      </a:lnTo>
                                      <a:lnTo>
                                        <a:pt x="510" y="112"/>
                                      </a:lnTo>
                                      <a:lnTo>
                                        <a:pt x="522" y="129"/>
                                      </a:lnTo>
                                      <a:lnTo>
                                        <a:pt x="530" y="148"/>
                                      </a:lnTo>
                                      <a:lnTo>
                                        <a:pt x="535" y="169"/>
                                      </a:lnTo>
                                      <a:lnTo>
                                        <a:pt x="539" y="190"/>
                                      </a:lnTo>
                                      <a:lnTo>
                                        <a:pt x="541" y="206"/>
                                      </a:lnTo>
                                      <a:lnTo>
                                        <a:pt x="541" y="224"/>
                                      </a:lnTo>
                                      <a:lnTo>
                                        <a:pt x="536" y="236"/>
                                      </a:lnTo>
                                      <a:lnTo>
                                        <a:pt x="528" y="257"/>
                                      </a:lnTo>
                                      <a:lnTo>
                                        <a:pt x="516" y="281"/>
                                      </a:lnTo>
                                      <a:lnTo>
                                        <a:pt x="506" y="303"/>
                                      </a:lnTo>
                                      <a:lnTo>
                                        <a:pt x="497" y="320"/>
                                      </a:lnTo>
                                      <a:lnTo>
                                        <a:pt x="491" y="340"/>
                                      </a:lnTo>
                                      <a:lnTo>
                                        <a:pt x="485" y="358"/>
                                      </a:lnTo>
                                      <a:lnTo>
                                        <a:pt x="480" y="376"/>
                                      </a:lnTo>
                                      <a:lnTo>
                                        <a:pt x="477" y="385"/>
                                      </a:lnTo>
                                      <a:lnTo>
                                        <a:pt x="476" y="399"/>
                                      </a:lnTo>
                                      <a:lnTo>
                                        <a:pt x="475" y="421"/>
                                      </a:lnTo>
                                      <a:lnTo>
                                        <a:pt x="389" y="441"/>
                                      </a:lnTo>
                                      <a:lnTo>
                                        <a:pt x="387" y="427"/>
                                      </a:lnTo>
                                      <a:lnTo>
                                        <a:pt x="384" y="417"/>
                                      </a:lnTo>
                                      <a:lnTo>
                                        <a:pt x="379" y="409"/>
                                      </a:lnTo>
                                      <a:lnTo>
                                        <a:pt x="368" y="404"/>
                                      </a:lnTo>
                                      <a:lnTo>
                                        <a:pt x="350" y="407"/>
                                      </a:lnTo>
                                      <a:lnTo>
                                        <a:pt x="330" y="410"/>
                                      </a:lnTo>
                                      <a:lnTo>
                                        <a:pt x="306" y="416"/>
                                      </a:lnTo>
                                      <a:lnTo>
                                        <a:pt x="283" y="422"/>
                                      </a:lnTo>
                                      <a:lnTo>
                                        <a:pt x="271" y="426"/>
                                      </a:lnTo>
                                      <a:lnTo>
                                        <a:pt x="258" y="436"/>
                                      </a:lnTo>
                                      <a:lnTo>
                                        <a:pt x="243" y="448"/>
                                      </a:lnTo>
                                      <a:lnTo>
                                        <a:pt x="222" y="465"/>
                                      </a:lnTo>
                                      <a:lnTo>
                                        <a:pt x="210" y="468"/>
                                      </a:lnTo>
                                      <a:lnTo>
                                        <a:pt x="191" y="470"/>
                                      </a:lnTo>
                                      <a:lnTo>
                                        <a:pt x="173" y="470"/>
                                      </a:lnTo>
                                      <a:lnTo>
                                        <a:pt x="163" y="467"/>
                                      </a:lnTo>
                                      <a:lnTo>
                                        <a:pt x="150" y="461"/>
                                      </a:lnTo>
                                      <a:lnTo>
                                        <a:pt x="134" y="455"/>
                                      </a:lnTo>
                                      <a:lnTo>
                                        <a:pt x="126" y="446"/>
                                      </a:lnTo>
                                      <a:lnTo>
                                        <a:pt x="117" y="433"/>
                                      </a:lnTo>
                                      <a:lnTo>
                                        <a:pt x="107" y="418"/>
                                      </a:lnTo>
                                      <a:lnTo>
                                        <a:pt x="98" y="404"/>
                                      </a:lnTo>
                                      <a:lnTo>
                                        <a:pt x="81" y="387"/>
                                      </a:lnTo>
                                      <a:lnTo>
                                        <a:pt x="69" y="371"/>
                                      </a:lnTo>
                                      <a:lnTo>
                                        <a:pt x="49" y="354"/>
                                      </a:lnTo>
                                      <a:lnTo>
                                        <a:pt x="35" y="340"/>
                                      </a:lnTo>
                                      <a:lnTo>
                                        <a:pt x="26" y="329"/>
                                      </a:lnTo>
                                      <a:lnTo>
                                        <a:pt x="21" y="319"/>
                                      </a:lnTo>
                                      <a:lnTo>
                                        <a:pt x="14" y="301"/>
                                      </a:lnTo>
                                      <a:lnTo>
                                        <a:pt x="6" y="280"/>
                                      </a:lnTo>
                                      <a:lnTo>
                                        <a:pt x="2" y="260"/>
                                      </a:lnTo>
                                      <a:lnTo>
                                        <a:pt x="0" y="238"/>
                                      </a:lnTo>
                                      <a:lnTo>
                                        <a:pt x="1" y="22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404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63975" name="Freeform 6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169" y="1685"/>
                                  <a:ext cx="99" cy="85"/>
                                </a:xfrm>
                                <a:custGeom>
                                  <a:avLst/>
                                  <a:gdLst>
                                    <a:gd name="T0" fmla="*/ 0 w 492"/>
                                    <a:gd name="T1" fmla="*/ 7 h 428"/>
                                    <a:gd name="T2" fmla="*/ 1 w 492"/>
                                    <a:gd name="T3" fmla="*/ 6 h 428"/>
                                    <a:gd name="T4" fmla="*/ 2 w 492"/>
                                    <a:gd name="T5" fmla="*/ 5 h 428"/>
                                    <a:gd name="T6" fmla="*/ 3 w 492"/>
                                    <a:gd name="T7" fmla="*/ 4 h 428"/>
                                    <a:gd name="T8" fmla="*/ 4 w 492"/>
                                    <a:gd name="T9" fmla="*/ 3 h 428"/>
                                    <a:gd name="T10" fmla="*/ 5 w 492"/>
                                    <a:gd name="T11" fmla="*/ 2 h 428"/>
                                    <a:gd name="T12" fmla="*/ 6 w 492"/>
                                    <a:gd name="T13" fmla="*/ 1 h 428"/>
                                    <a:gd name="T14" fmla="*/ 8 w 492"/>
                                    <a:gd name="T15" fmla="*/ 0 h 428"/>
                                    <a:gd name="T16" fmla="*/ 10 w 492"/>
                                    <a:gd name="T17" fmla="*/ 0 h 428"/>
                                    <a:gd name="T18" fmla="*/ 12 w 492"/>
                                    <a:gd name="T19" fmla="*/ 0 h 428"/>
                                    <a:gd name="T20" fmla="*/ 13 w 492"/>
                                    <a:gd name="T21" fmla="*/ 0 h 428"/>
                                    <a:gd name="T22" fmla="*/ 15 w 492"/>
                                    <a:gd name="T23" fmla="*/ 1 h 428"/>
                                    <a:gd name="T24" fmla="*/ 17 w 492"/>
                                    <a:gd name="T25" fmla="*/ 2 h 428"/>
                                    <a:gd name="T26" fmla="*/ 18 w 492"/>
                                    <a:gd name="T27" fmla="*/ 3 h 428"/>
                                    <a:gd name="T28" fmla="*/ 19 w 492"/>
                                    <a:gd name="T29" fmla="*/ 4 h 428"/>
                                    <a:gd name="T30" fmla="*/ 20 w 492"/>
                                    <a:gd name="T31" fmla="*/ 5 h 428"/>
                                    <a:gd name="T32" fmla="*/ 20 w 492"/>
                                    <a:gd name="T33" fmla="*/ 7 h 428"/>
                                    <a:gd name="T34" fmla="*/ 20 w 492"/>
                                    <a:gd name="T35" fmla="*/ 8 h 428"/>
                                    <a:gd name="T36" fmla="*/ 20 w 492"/>
                                    <a:gd name="T37" fmla="*/ 9 h 428"/>
                                    <a:gd name="T38" fmla="*/ 19 w 492"/>
                                    <a:gd name="T39" fmla="*/ 11 h 428"/>
                                    <a:gd name="T40" fmla="*/ 18 w 492"/>
                                    <a:gd name="T41" fmla="*/ 12 h 428"/>
                                    <a:gd name="T42" fmla="*/ 18 w 492"/>
                                    <a:gd name="T43" fmla="*/ 14 h 428"/>
                                    <a:gd name="T44" fmla="*/ 18 w 492"/>
                                    <a:gd name="T45" fmla="*/ 14 h 428"/>
                                    <a:gd name="T46" fmla="*/ 14 w 492"/>
                                    <a:gd name="T47" fmla="*/ 16 h 428"/>
                                    <a:gd name="T48" fmla="*/ 14 w 492"/>
                                    <a:gd name="T49" fmla="*/ 15 h 428"/>
                                    <a:gd name="T50" fmla="*/ 13 w 492"/>
                                    <a:gd name="T51" fmla="*/ 14 h 428"/>
                                    <a:gd name="T52" fmla="*/ 12 w 492"/>
                                    <a:gd name="T53" fmla="*/ 15 h 428"/>
                                    <a:gd name="T54" fmla="*/ 10 w 492"/>
                                    <a:gd name="T55" fmla="*/ 15 h 428"/>
                                    <a:gd name="T56" fmla="*/ 9 w 492"/>
                                    <a:gd name="T57" fmla="*/ 16 h 428"/>
                                    <a:gd name="T58" fmla="*/ 8 w 492"/>
                                    <a:gd name="T59" fmla="*/ 17 h 428"/>
                                    <a:gd name="T60" fmla="*/ 7 w 492"/>
                                    <a:gd name="T61" fmla="*/ 17 h 428"/>
                                    <a:gd name="T62" fmla="*/ 6 w 492"/>
                                    <a:gd name="T63" fmla="*/ 17 h 428"/>
                                    <a:gd name="T64" fmla="*/ 5 w 492"/>
                                    <a:gd name="T65" fmla="*/ 16 h 428"/>
                                    <a:gd name="T66" fmla="*/ 4 w 492"/>
                                    <a:gd name="T67" fmla="*/ 15 h 428"/>
                                    <a:gd name="T68" fmla="*/ 4 w 492"/>
                                    <a:gd name="T69" fmla="*/ 14 h 428"/>
                                    <a:gd name="T70" fmla="*/ 2 w 492"/>
                                    <a:gd name="T71" fmla="*/ 13 h 428"/>
                                    <a:gd name="T72" fmla="*/ 1 w 492"/>
                                    <a:gd name="T73" fmla="*/ 12 h 428"/>
                                    <a:gd name="T74" fmla="*/ 1 w 492"/>
                                    <a:gd name="T75" fmla="*/ 12 h 428"/>
                                    <a:gd name="T76" fmla="*/ 0 w 492"/>
                                    <a:gd name="T77" fmla="*/ 10 h 428"/>
                                    <a:gd name="T78" fmla="*/ 0 w 492"/>
                                    <a:gd name="T79" fmla="*/ 9 h 428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492"/>
                                    <a:gd name="T121" fmla="*/ 0 h 428"/>
                                    <a:gd name="T122" fmla="*/ 492 w 492"/>
                                    <a:gd name="T123" fmla="*/ 428 h 428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492" h="428">
                                      <a:moveTo>
                                        <a:pt x="0" y="203"/>
                                      </a:moveTo>
                                      <a:lnTo>
                                        <a:pt x="7" y="187"/>
                                      </a:lnTo>
                                      <a:lnTo>
                                        <a:pt x="14" y="171"/>
                                      </a:lnTo>
                                      <a:lnTo>
                                        <a:pt x="23" y="155"/>
                                      </a:lnTo>
                                      <a:lnTo>
                                        <a:pt x="33" y="144"/>
                                      </a:lnTo>
                                      <a:lnTo>
                                        <a:pt x="43" y="134"/>
                                      </a:lnTo>
                                      <a:lnTo>
                                        <a:pt x="56" y="120"/>
                                      </a:lnTo>
                                      <a:lnTo>
                                        <a:pt x="72" y="105"/>
                                      </a:lnTo>
                                      <a:lnTo>
                                        <a:pt x="83" y="87"/>
                                      </a:lnTo>
                                      <a:lnTo>
                                        <a:pt x="94" y="73"/>
                                      </a:lnTo>
                                      <a:lnTo>
                                        <a:pt x="108" y="61"/>
                                      </a:lnTo>
                                      <a:lnTo>
                                        <a:pt x="123" y="47"/>
                                      </a:lnTo>
                                      <a:lnTo>
                                        <a:pt x="138" y="35"/>
                                      </a:lnTo>
                                      <a:lnTo>
                                        <a:pt x="153" y="25"/>
                                      </a:lnTo>
                                      <a:lnTo>
                                        <a:pt x="174" y="15"/>
                                      </a:lnTo>
                                      <a:lnTo>
                                        <a:pt x="194" y="8"/>
                                      </a:lnTo>
                                      <a:lnTo>
                                        <a:pt x="217" y="2"/>
                                      </a:lnTo>
                                      <a:lnTo>
                                        <a:pt x="244" y="0"/>
                                      </a:lnTo>
                                      <a:lnTo>
                                        <a:pt x="270" y="0"/>
                                      </a:lnTo>
                                      <a:lnTo>
                                        <a:pt x="290" y="0"/>
                                      </a:lnTo>
                                      <a:lnTo>
                                        <a:pt x="311" y="3"/>
                                      </a:lnTo>
                                      <a:lnTo>
                                        <a:pt x="330" y="8"/>
                                      </a:lnTo>
                                      <a:lnTo>
                                        <a:pt x="356" y="13"/>
                                      </a:lnTo>
                                      <a:lnTo>
                                        <a:pt x="375" y="23"/>
                                      </a:lnTo>
                                      <a:lnTo>
                                        <a:pt x="392" y="31"/>
                                      </a:lnTo>
                                      <a:lnTo>
                                        <a:pt x="410" y="42"/>
                                      </a:lnTo>
                                      <a:lnTo>
                                        <a:pt x="425" y="55"/>
                                      </a:lnTo>
                                      <a:lnTo>
                                        <a:pt x="440" y="71"/>
                                      </a:lnTo>
                                      <a:lnTo>
                                        <a:pt x="451" y="84"/>
                                      </a:lnTo>
                                      <a:lnTo>
                                        <a:pt x="463" y="103"/>
                                      </a:lnTo>
                                      <a:lnTo>
                                        <a:pt x="475" y="118"/>
                                      </a:lnTo>
                                      <a:lnTo>
                                        <a:pt x="482" y="135"/>
                                      </a:lnTo>
                                      <a:lnTo>
                                        <a:pt x="487" y="155"/>
                                      </a:lnTo>
                                      <a:lnTo>
                                        <a:pt x="491" y="173"/>
                                      </a:lnTo>
                                      <a:lnTo>
                                        <a:pt x="492" y="188"/>
                                      </a:lnTo>
                                      <a:lnTo>
                                        <a:pt x="492" y="204"/>
                                      </a:lnTo>
                                      <a:lnTo>
                                        <a:pt x="488" y="215"/>
                                      </a:lnTo>
                                      <a:lnTo>
                                        <a:pt x="481" y="234"/>
                                      </a:lnTo>
                                      <a:lnTo>
                                        <a:pt x="469" y="257"/>
                                      </a:lnTo>
                                      <a:lnTo>
                                        <a:pt x="461" y="276"/>
                                      </a:lnTo>
                                      <a:lnTo>
                                        <a:pt x="452" y="292"/>
                                      </a:lnTo>
                                      <a:lnTo>
                                        <a:pt x="447" y="310"/>
                                      </a:lnTo>
                                      <a:lnTo>
                                        <a:pt x="441" y="326"/>
                                      </a:lnTo>
                                      <a:lnTo>
                                        <a:pt x="437" y="343"/>
                                      </a:lnTo>
                                      <a:lnTo>
                                        <a:pt x="434" y="351"/>
                                      </a:lnTo>
                                      <a:lnTo>
                                        <a:pt x="433" y="364"/>
                                      </a:lnTo>
                                      <a:lnTo>
                                        <a:pt x="432" y="384"/>
                                      </a:lnTo>
                                      <a:lnTo>
                                        <a:pt x="354" y="402"/>
                                      </a:lnTo>
                                      <a:lnTo>
                                        <a:pt x="352" y="389"/>
                                      </a:lnTo>
                                      <a:lnTo>
                                        <a:pt x="349" y="380"/>
                                      </a:lnTo>
                                      <a:lnTo>
                                        <a:pt x="345" y="373"/>
                                      </a:lnTo>
                                      <a:lnTo>
                                        <a:pt x="335" y="368"/>
                                      </a:lnTo>
                                      <a:lnTo>
                                        <a:pt x="318" y="371"/>
                                      </a:lnTo>
                                      <a:lnTo>
                                        <a:pt x="300" y="374"/>
                                      </a:lnTo>
                                      <a:lnTo>
                                        <a:pt x="277" y="379"/>
                                      </a:lnTo>
                                      <a:lnTo>
                                        <a:pt x="257" y="385"/>
                                      </a:lnTo>
                                      <a:lnTo>
                                        <a:pt x="247" y="388"/>
                                      </a:lnTo>
                                      <a:lnTo>
                                        <a:pt x="235" y="397"/>
                                      </a:lnTo>
                                      <a:lnTo>
                                        <a:pt x="221" y="408"/>
                                      </a:lnTo>
                                      <a:lnTo>
                                        <a:pt x="203" y="424"/>
                                      </a:lnTo>
                                      <a:lnTo>
                                        <a:pt x="191" y="427"/>
                                      </a:lnTo>
                                      <a:lnTo>
                                        <a:pt x="174" y="428"/>
                                      </a:lnTo>
                                      <a:lnTo>
                                        <a:pt x="158" y="428"/>
                                      </a:lnTo>
                                      <a:lnTo>
                                        <a:pt x="148" y="426"/>
                                      </a:lnTo>
                                      <a:lnTo>
                                        <a:pt x="136" y="420"/>
                                      </a:lnTo>
                                      <a:lnTo>
                                        <a:pt x="123" y="414"/>
                                      </a:lnTo>
                                      <a:lnTo>
                                        <a:pt x="115" y="407"/>
                                      </a:lnTo>
                                      <a:lnTo>
                                        <a:pt x="106" y="395"/>
                                      </a:lnTo>
                                      <a:lnTo>
                                        <a:pt x="97" y="381"/>
                                      </a:lnTo>
                                      <a:lnTo>
                                        <a:pt x="90" y="368"/>
                                      </a:lnTo>
                                      <a:lnTo>
                                        <a:pt x="74" y="353"/>
                                      </a:lnTo>
                                      <a:lnTo>
                                        <a:pt x="62" y="339"/>
                                      </a:lnTo>
                                      <a:lnTo>
                                        <a:pt x="45" y="323"/>
                                      </a:lnTo>
                                      <a:lnTo>
                                        <a:pt x="32" y="310"/>
                                      </a:lnTo>
                                      <a:lnTo>
                                        <a:pt x="24" y="301"/>
                                      </a:lnTo>
                                      <a:lnTo>
                                        <a:pt x="19" y="290"/>
                                      </a:lnTo>
                                      <a:lnTo>
                                        <a:pt x="12" y="274"/>
                                      </a:lnTo>
                                      <a:lnTo>
                                        <a:pt x="6" y="255"/>
                                      </a:lnTo>
                                      <a:lnTo>
                                        <a:pt x="2" y="237"/>
                                      </a:lnTo>
                                      <a:lnTo>
                                        <a:pt x="0" y="218"/>
                                      </a:lnTo>
                                      <a:lnTo>
                                        <a:pt x="0" y="20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63976" name="Freeform 6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176" y="1691"/>
                                  <a:ext cx="89" cy="77"/>
                                </a:xfrm>
                                <a:custGeom>
                                  <a:avLst/>
                                  <a:gdLst>
                                    <a:gd name="T0" fmla="*/ 0 w 441"/>
                                    <a:gd name="T1" fmla="*/ 7 h 383"/>
                                    <a:gd name="T2" fmla="*/ 1 w 441"/>
                                    <a:gd name="T3" fmla="*/ 6 h 383"/>
                                    <a:gd name="T4" fmla="*/ 2 w 441"/>
                                    <a:gd name="T5" fmla="*/ 5 h 383"/>
                                    <a:gd name="T6" fmla="*/ 3 w 441"/>
                                    <a:gd name="T7" fmla="*/ 4 h 383"/>
                                    <a:gd name="T8" fmla="*/ 3 w 441"/>
                                    <a:gd name="T9" fmla="*/ 3 h 383"/>
                                    <a:gd name="T10" fmla="*/ 4 w 441"/>
                                    <a:gd name="T11" fmla="*/ 2 h 383"/>
                                    <a:gd name="T12" fmla="*/ 6 w 441"/>
                                    <a:gd name="T13" fmla="*/ 1 h 383"/>
                                    <a:gd name="T14" fmla="*/ 7 w 441"/>
                                    <a:gd name="T15" fmla="*/ 0 h 383"/>
                                    <a:gd name="T16" fmla="*/ 9 w 441"/>
                                    <a:gd name="T17" fmla="*/ 0 h 383"/>
                                    <a:gd name="T18" fmla="*/ 11 w 441"/>
                                    <a:gd name="T19" fmla="*/ 0 h 383"/>
                                    <a:gd name="T20" fmla="*/ 12 w 441"/>
                                    <a:gd name="T21" fmla="*/ 0 h 383"/>
                                    <a:gd name="T22" fmla="*/ 14 w 441"/>
                                    <a:gd name="T23" fmla="*/ 1 h 383"/>
                                    <a:gd name="T24" fmla="*/ 15 w 441"/>
                                    <a:gd name="T25" fmla="*/ 1 h 383"/>
                                    <a:gd name="T26" fmla="*/ 16 w 441"/>
                                    <a:gd name="T27" fmla="*/ 3 h 383"/>
                                    <a:gd name="T28" fmla="*/ 17 w 441"/>
                                    <a:gd name="T29" fmla="*/ 4 h 383"/>
                                    <a:gd name="T30" fmla="*/ 18 w 441"/>
                                    <a:gd name="T31" fmla="*/ 5 h 383"/>
                                    <a:gd name="T32" fmla="*/ 18 w 441"/>
                                    <a:gd name="T33" fmla="*/ 6 h 383"/>
                                    <a:gd name="T34" fmla="*/ 18 w 441"/>
                                    <a:gd name="T35" fmla="*/ 7 h 383"/>
                                    <a:gd name="T36" fmla="*/ 18 w 441"/>
                                    <a:gd name="T37" fmla="*/ 8 h 383"/>
                                    <a:gd name="T38" fmla="*/ 17 w 441"/>
                                    <a:gd name="T39" fmla="*/ 10 h 383"/>
                                    <a:gd name="T40" fmla="*/ 16 w 441"/>
                                    <a:gd name="T41" fmla="*/ 11 h 383"/>
                                    <a:gd name="T42" fmla="*/ 16 w 441"/>
                                    <a:gd name="T43" fmla="*/ 12 h 383"/>
                                    <a:gd name="T44" fmla="*/ 16 w 441"/>
                                    <a:gd name="T45" fmla="*/ 13 h 383"/>
                                    <a:gd name="T46" fmla="*/ 13 w 441"/>
                                    <a:gd name="T47" fmla="*/ 15 h 383"/>
                                    <a:gd name="T48" fmla="*/ 13 w 441"/>
                                    <a:gd name="T49" fmla="*/ 14 h 383"/>
                                    <a:gd name="T50" fmla="*/ 12 w 441"/>
                                    <a:gd name="T51" fmla="*/ 13 h 383"/>
                                    <a:gd name="T52" fmla="*/ 11 w 441"/>
                                    <a:gd name="T53" fmla="*/ 14 h 383"/>
                                    <a:gd name="T54" fmla="*/ 9 w 441"/>
                                    <a:gd name="T55" fmla="*/ 14 h 383"/>
                                    <a:gd name="T56" fmla="*/ 9 w 441"/>
                                    <a:gd name="T57" fmla="*/ 14 h 383"/>
                                    <a:gd name="T58" fmla="*/ 7 w 441"/>
                                    <a:gd name="T59" fmla="*/ 15 h 383"/>
                                    <a:gd name="T60" fmla="*/ 6 w 441"/>
                                    <a:gd name="T61" fmla="*/ 15 h 383"/>
                                    <a:gd name="T62" fmla="*/ 5 w 441"/>
                                    <a:gd name="T63" fmla="*/ 15 h 383"/>
                                    <a:gd name="T64" fmla="*/ 4 w 441"/>
                                    <a:gd name="T65" fmla="*/ 15 h 383"/>
                                    <a:gd name="T66" fmla="*/ 4 w 441"/>
                                    <a:gd name="T67" fmla="*/ 14 h 383"/>
                                    <a:gd name="T68" fmla="*/ 3 w 441"/>
                                    <a:gd name="T69" fmla="*/ 13 h 383"/>
                                    <a:gd name="T70" fmla="*/ 2 w 441"/>
                                    <a:gd name="T71" fmla="*/ 12 h 383"/>
                                    <a:gd name="T72" fmla="*/ 1 w 441"/>
                                    <a:gd name="T73" fmla="*/ 11 h 383"/>
                                    <a:gd name="T74" fmla="*/ 1 w 441"/>
                                    <a:gd name="T75" fmla="*/ 10 h 383"/>
                                    <a:gd name="T76" fmla="*/ 0 w 441"/>
                                    <a:gd name="T77" fmla="*/ 9 h 383"/>
                                    <a:gd name="T78" fmla="*/ 0 w 441"/>
                                    <a:gd name="T79" fmla="*/ 8 h 383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441"/>
                                    <a:gd name="T121" fmla="*/ 0 h 383"/>
                                    <a:gd name="T122" fmla="*/ 441 w 441"/>
                                    <a:gd name="T123" fmla="*/ 383 h 383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441" h="383">
                                      <a:moveTo>
                                        <a:pt x="0" y="182"/>
                                      </a:moveTo>
                                      <a:lnTo>
                                        <a:pt x="6" y="167"/>
                                      </a:lnTo>
                                      <a:lnTo>
                                        <a:pt x="12" y="154"/>
                                      </a:lnTo>
                                      <a:lnTo>
                                        <a:pt x="19" y="138"/>
                                      </a:lnTo>
                                      <a:lnTo>
                                        <a:pt x="28" y="128"/>
                                      </a:lnTo>
                                      <a:lnTo>
                                        <a:pt x="38" y="120"/>
                                      </a:lnTo>
                                      <a:lnTo>
                                        <a:pt x="50" y="108"/>
                                      </a:lnTo>
                                      <a:lnTo>
                                        <a:pt x="63" y="93"/>
                                      </a:lnTo>
                                      <a:lnTo>
                                        <a:pt x="73" y="78"/>
                                      </a:lnTo>
                                      <a:lnTo>
                                        <a:pt x="84" y="64"/>
                                      </a:lnTo>
                                      <a:lnTo>
                                        <a:pt x="97" y="54"/>
                                      </a:lnTo>
                                      <a:lnTo>
                                        <a:pt x="110" y="42"/>
                                      </a:lnTo>
                                      <a:lnTo>
                                        <a:pt x="124" y="31"/>
                                      </a:lnTo>
                                      <a:lnTo>
                                        <a:pt x="137" y="21"/>
                                      </a:lnTo>
                                      <a:lnTo>
                                        <a:pt x="155" y="13"/>
                                      </a:lnTo>
                                      <a:lnTo>
                                        <a:pt x="174" y="7"/>
                                      </a:lnTo>
                                      <a:lnTo>
                                        <a:pt x="194" y="1"/>
                                      </a:lnTo>
                                      <a:lnTo>
                                        <a:pt x="219" y="0"/>
                                      </a:lnTo>
                                      <a:lnTo>
                                        <a:pt x="241" y="0"/>
                                      </a:lnTo>
                                      <a:lnTo>
                                        <a:pt x="261" y="0"/>
                                      </a:lnTo>
                                      <a:lnTo>
                                        <a:pt x="279" y="2"/>
                                      </a:lnTo>
                                      <a:lnTo>
                                        <a:pt x="296" y="7"/>
                                      </a:lnTo>
                                      <a:lnTo>
                                        <a:pt x="319" y="11"/>
                                      </a:lnTo>
                                      <a:lnTo>
                                        <a:pt x="336" y="19"/>
                                      </a:lnTo>
                                      <a:lnTo>
                                        <a:pt x="351" y="27"/>
                                      </a:lnTo>
                                      <a:lnTo>
                                        <a:pt x="368" y="37"/>
                                      </a:lnTo>
                                      <a:lnTo>
                                        <a:pt x="381" y="49"/>
                                      </a:lnTo>
                                      <a:lnTo>
                                        <a:pt x="395" y="63"/>
                                      </a:lnTo>
                                      <a:lnTo>
                                        <a:pt x="405" y="75"/>
                                      </a:lnTo>
                                      <a:lnTo>
                                        <a:pt x="415" y="91"/>
                                      </a:lnTo>
                                      <a:lnTo>
                                        <a:pt x="425" y="106"/>
                                      </a:lnTo>
                                      <a:lnTo>
                                        <a:pt x="432" y="121"/>
                                      </a:lnTo>
                                      <a:lnTo>
                                        <a:pt x="437" y="138"/>
                                      </a:lnTo>
                                      <a:lnTo>
                                        <a:pt x="441" y="155"/>
                                      </a:lnTo>
                                      <a:lnTo>
                                        <a:pt x="441" y="168"/>
                                      </a:lnTo>
                                      <a:lnTo>
                                        <a:pt x="441" y="182"/>
                                      </a:lnTo>
                                      <a:lnTo>
                                        <a:pt x="438" y="193"/>
                                      </a:lnTo>
                                      <a:lnTo>
                                        <a:pt x="431" y="210"/>
                                      </a:lnTo>
                                      <a:lnTo>
                                        <a:pt x="421" y="230"/>
                                      </a:lnTo>
                                      <a:lnTo>
                                        <a:pt x="414" y="247"/>
                                      </a:lnTo>
                                      <a:lnTo>
                                        <a:pt x="405" y="262"/>
                                      </a:lnTo>
                                      <a:lnTo>
                                        <a:pt x="401" y="278"/>
                                      </a:lnTo>
                                      <a:lnTo>
                                        <a:pt x="396" y="292"/>
                                      </a:lnTo>
                                      <a:lnTo>
                                        <a:pt x="392" y="308"/>
                                      </a:lnTo>
                                      <a:lnTo>
                                        <a:pt x="388" y="315"/>
                                      </a:lnTo>
                                      <a:lnTo>
                                        <a:pt x="387" y="327"/>
                                      </a:lnTo>
                                      <a:lnTo>
                                        <a:pt x="386" y="344"/>
                                      </a:lnTo>
                                      <a:lnTo>
                                        <a:pt x="317" y="361"/>
                                      </a:lnTo>
                                      <a:lnTo>
                                        <a:pt x="315" y="349"/>
                                      </a:lnTo>
                                      <a:lnTo>
                                        <a:pt x="313" y="340"/>
                                      </a:lnTo>
                                      <a:lnTo>
                                        <a:pt x="309" y="335"/>
                                      </a:lnTo>
                                      <a:lnTo>
                                        <a:pt x="301" y="330"/>
                                      </a:lnTo>
                                      <a:lnTo>
                                        <a:pt x="285" y="333"/>
                                      </a:lnTo>
                                      <a:lnTo>
                                        <a:pt x="269" y="336"/>
                                      </a:lnTo>
                                      <a:lnTo>
                                        <a:pt x="248" y="339"/>
                                      </a:lnTo>
                                      <a:lnTo>
                                        <a:pt x="230" y="346"/>
                                      </a:lnTo>
                                      <a:lnTo>
                                        <a:pt x="221" y="348"/>
                                      </a:lnTo>
                                      <a:lnTo>
                                        <a:pt x="211" y="356"/>
                                      </a:lnTo>
                                      <a:lnTo>
                                        <a:pt x="198" y="366"/>
                                      </a:lnTo>
                                      <a:lnTo>
                                        <a:pt x="181" y="380"/>
                                      </a:lnTo>
                                      <a:lnTo>
                                        <a:pt x="171" y="383"/>
                                      </a:lnTo>
                                      <a:lnTo>
                                        <a:pt x="155" y="383"/>
                                      </a:lnTo>
                                      <a:lnTo>
                                        <a:pt x="141" y="383"/>
                                      </a:lnTo>
                                      <a:lnTo>
                                        <a:pt x="133" y="382"/>
                                      </a:lnTo>
                                      <a:lnTo>
                                        <a:pt x="122" y="376"/>
                                      </a:lnTo>
                                      <a:lnTo>
                                        <a:pt x="109" y="372"/>
                                      </a:lnTo>
                                      <a:lnTo>
                                        <a:pt x="102" y="365"/>
                                      </a:lnTo>
                                      <a:lnTo>
                                        <a:pt x="95" y="355"/>
                                      </a:lnTo>
                                      <a:lnTo>
                                        <a:pt x="87" y="341"/>
                                      </a:lnTo>
                                      <a:lnTo>
                                        <a:pt x="81" y="330"/>
                                      </a:lnTo>
                                      <a:lnTo>
                                        <a:pt x="65" y="317"/>
                                      </a:lnTo>
                                      <a:lnTo>
                                        <a:pt x="55" y="303"/>
                                      </a:lnTo>
                                      <a:lnTo>
                                        <a:pt x="40" y="290"/>
                                      </a:lnTo>
                                      <a:lnTo>
                                        <a:pt x="27" y="278"/>
                                      </a:lnTo>
                                      <a:lnTo>
                                        <a:pt x="20" y="270"/>
                                      </a:lnTo>
                                      <a:lnTo>
                                        <a:pt x="17" y="260"/>
                                      </a:lnTo>
                                      <a:lnTo>
                                        <a:pt x="10" y="246"/>
                                      </a:lnTo>
                                      <a:lnTo>
                                        <a:pt x="5" y="229"/>
                                      </a:lnTo>
                                      <a:lnTo>
                                        <a:pt x="1" y="212"/>
                                      </a:lnTo>
                                      <a:lnTo>
                                        <a:pt x="0" y="195"/>
                                      </a:lnTo>
                                      <a:lnTo>
                                        <a:pt x="0" y="18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E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63977" name="Freeform 6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183" y="1697"/>
                                  <a:ext cx="79" cy="69"/>
                                </a:xfrm>
                                <a:custGeom>
                                  <a:avLst/>
                                  <a:gdLst>
                                    <a:gd name="T0" fmla="*/ 0 w 396"/>
                                    <a:gd name="T1" fmla="*/ 6 h 345"/>
                                    <a:gd name="T2" fmla="*/ 1 w 396"/>
                                    <a:gd name="T3" fmla="*/ 5 h 345"/>
                                    <a:gd name="T4" fmla="*/ 1 w 396"/>
                                    <a:gd name="T5" fmla="*/ 4 h 345"/>
                                    <a:gd name="T6" fmla="*/ 2 w 396"/>
                                    <a:gd name="T7" fmla="*/ 3 h 345"/>
                                    <a:gd name="T8" fmla="*/ 3 w 396"/>
                                    <a:gd name="T9" fmla="*/ 2 h 345"/>
                                    <a:gd name="T10" fmla="*/ 4 w 396"/>
                                    <a:gd name="T11" fmla="*/ 2 h 345"/>
                                    <a:gd name="T12" fmla="*/ 5 w 396"/>
                                    <a:gd name="T13" fmla="*/ 1 h 345"/>
                                    <a:gd name="T14" fmla="*/ 6 w 396"/>
                                    <a:gd name="T15" fmla="*/ 0 h 345"/>
                                    <a:gd name="T16" fmla="*/ 8 w 396"/>
                                    <a:gd name="T17" fmla="*/ 0 h 345"/>
                                    <a:gd name="T18" fmla="*/ 9 w 396"/>
                                    <a:gd name="T19" fmla="*/ 0 h 345"/>
                                    <a:gd name="T20" fmla="*/ 11 w 396"/>
                                    <a:gd name="T21" fmla="*/ 0 h 345"/>
                                    <a:gd name="T22" fmla="*/ 12 w 396"/>
                                    <a:gd name="T23" fmla="*/ 1 h 345"/>
                                    <a:gd name="T24" fmla="*/ 13 w 396"/>
                                    <a:gd name="T25" fmla="*/ 1 h 345"/>
                                    <a:gd name="T26" fmla="*/ 14 w 396"/>
                                    <a:gd name="T27" fmla="*/ 2 h 345"/>
                                    <a:gd name="T28" fmla="*/ 15 w 396"/>
                                    <a:gd name="T29" fmla="*/ 3 h 345"/>
                                    <a:gd name="T30" fmla="*/ 16 w 396"/>
                                    <a:gd name="T31" fmla="*/ 4 h 345"/>
                                    <a:gd name="T32" fmla="*/ 16 w 396"/>
                                    <a:gd name="T33" fmla="*/ 6 h 345"/>
                                    <a:gd name="T34" fmla="*/ 16 w 396"/>
                                    <a:gd name="T35" fmla="*/ 7 h 345"/>
                                    <a:gd name="T36" fmla="*/ 15 w 396"/>
                                    <a:gd name="T37" fmla="*/ 8 h 345"/>
                                    <a:gd name="T38" fmla="*/ 15 w 396"/>
                                    <a:gd name="T39" fmla="*/ 9 h 345"/>
                                    <a:gd name="T40" fmla="*/ 14 w 396"/>
                                    <a:gd name="T41" fmla="*/ 10 h 345"/>
                                    <a:gd name="T42" fmla="*/ 14 w 396"/>
                                    <a:gd name="T43" fmla="*/ 11 h 345"/>
                                    <a:gd name="T44" fmla="*/ 14 w 396"/>
                                    <a:gd name="T45" fmla="*/ 12 h 345"/>
                                    <a:gd name="T46" fmla="*/ 11 w 396"/>
                                    <a:gd name="T47" fmla="*/ 13 h 345"/>
                                    <a:gd name="T48" fmla="*/ 11 w 396"/>
                                    <a:gd name="T49" fmla="*/ 12 h 345"/>
                                    <a:gd name="T50" fmla="*/ 11 w 396"/>
                                    <a:gd name="T51" fmla="*/ 12 h 345"/>
                                    <a:gd name="T52" fmla="*/ 10 w 396"/>
                                    <a:gd name="T53" fmla="*/ 12 h 345"/>
                                    <a:gd name="T54" fmla="*/ 8 w 396"/>
                                    <a:gd name="T55" fmla="*/ 12 h 345"/>
                                    <a:gd name="T56" fmla="*/ 8 w 396"/>
                                    <a:gd name="T57" fmla="*/ 13 h 345"/>
                                    <a:gd name="T58" fmla="*/ 6 w 396"/>
                                    <a:gd name="T59" fmla="*/ 14 h 345"/>
                                    <a:gd name="T60" fmla="*/ 6 w 396"/>
                                    <a:gd name="T61" fmla="*/ 14 h 345"/>
                                    <a:gd name="T62" fmla="*/ 5 w 396"/>
                                    <a:gd name="T63" fmla="*/ 14 h 345"/>
                                    <a:gd name="T64" fmla="*/ 4 w 396"/>
                                    <a:gd name="T65" fmla="*/ 13 h 345"/>
                                    <a:gd name="T66" fmla="*/ 3 w 396"/>
                                    <a:gd name="T67" fmla="*/ 13 h 345"/>
                                    <a:gd name="T68" fmla="*/ 3 w 396"/>
                                    <a:gd name="T69" fmla="*/ 12 h 345"/>
                                    <a:gd name="T70" fmla="*/ 2 w 396"/>
                                    <a:gd name="T71" fmla="*/ 11 h 345"/>
                                    <a:gd name="T72" fmla="*/ 1 w 396"/>
                                    <a:gd name="T73" fmla="*/ 10 h 345"/>
                                    <a:gd name="T74" fmla="*/ 1 w 396"/>
                                    <a:gd name="T75" fmla="*/ 9 h 345"/>
                                    <a:gd name="T76" fmla="*/ 0 w 396"/>
                                    <a:gd name="T77" fmla="*/ 8 h 345"/>
                                    <a:gd name="T78" fmla="*/ 0 w 396"/>
                                    <a:gd name="T79" fmla="*/ 7 h 345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w 396"/>
                                    <a:gd name="T121" fmla="*/ 0 h 345"/>
                                    <a:gd name="T122" fmla="*/ 396 w 396"/>
                                    <a:gd name="T123" fmla="*/ 345 h 345"/>
                                  </a:gdLst>
                                  <a:ahLst/>
                                  <a:cxnLst>
                                    <a:cxn ang="T80">
                                      <a:pos x="T0" y="T1"/>
                                    </a:cxn>
                                    <a:cxn ang="T81">
                                      <a:pos x="T2" y="T3"/>
                                    </a:cxn>
                                    <a:cxn ang="T82">
                                      <a:pos x="T4" y="T5"/>
                                    </a:cxn>
                                    <a:cxn ang="T83">
                                      <a:pos x="T6" y="T7"/>
                                    </a:cxn>
                                    <a:cxn ang="T84">
                                      <a:pos x="T8" y="T9"/>
                                    </a:cxn>
                                    <a:cxn ang="T85">
                                      <a:pos x="T10" y="T11"/>
                                    </a:cxn>
                                    <a:cxn ang="T86">
                                      <a:pos x="T12" y="T13"/>
                                    </a:cxn>
                                    <a:cxn ang="T87">
                                      <a:pos x="T14" y="T15"/>
                                    </a:cxn>
                                    <a:cxn ang="T88">
                                      <a:pos x="T16" y="T17"/>
                                    </a:cxn>
                                    <a:cxn ang="T89">
                                      <a:pos x="T18" y="T19"/>
                                    </a:cxn>
                                    <a:cxn ang="T90">
                                      <a:pos x="T20" y="T21"/>
                                    </a:cxn>
                                    <a:cxn ang="T91">
                                      <a:pos x="T22" y="T23"/>
                                    </a:cxn>
                                    <a:cxn ang="T92">
                                      <a:pos x="T24" y="T25"/>
                                    </a:cxn>
                                    <a:cxn ang="T93">
                                      <a:pos x="T26" y="T27"/>
                                    </a:cxn>
                                    <a:cxn ang="T94">
                                      <a:pos x="T28" y="T29"/>
                                    </a:cxn>
                                    <a:cxn ang="T95">
                                      <a:pos x="T30" y="T31"/>
                                    </a:cxn>
                                    <a:cxn ang="T96">
                                      <a:pos x="T32" y="T33"/>
                                    </a:cxn>
                                    <a:cxn ang="T97">
                                      <a:pos x="T34" y="T35"/>
                                    </a:cxn>
                                    <a:cxn ang="T98">
                                      <a:pos x="T36" y="T37"/>
                                    </a:cxn>
                                    <a:cxn ang="T99">
                                      <a:pos x="T38" y="T39"/>
                                    </a:cxn>
                                    <a:cxn ang="T100">
                                      <a:pos x="T40" y="T41"/>
                                    </a:cxn>
                                    <a:cxn ang="T101">
                                      <a:pos x="T42" y="T43"/>
                                    </a:cxn>
                                    <a:cxn ang="T102">
                                      <a:pos x="T44" y="T45"/>
                                    </a:cxn>
                                    <a:cxn ang="T103">
                                      <a:pos x="T46" y="T47"/>
                                    </a:cxn>
                                    <a:cxn ang="T104">
                                      <a:pos x="T48" y="T49"/>
                                    </a:cxn>
                                    <a:cxn ang="T105">
                                      <a:pos x="T50" y="T51"/>
                                    </a:cxn>
                                    <a:cxn ang="T106">
                                      <a:pos x="T52" y="T53"/>
                                    </a:cxn>
                                    <a:cxn ang="T107">
                                      <a:pos x="T54" y="T55"/>
                                    </a:cxn>
                                    <a:cxn ang="T108">
                                      <a:pos x="T56" y="T57"/>
                                    </a:cxn>
                                    <a:cxn ang="T109">
                                      <a:pos x="T58" y="T59"/>
                                    </a:cxn>
                                    <a:cxn ang="T110">
                                      <a:pos x="T60" y="T61"/>
                                    </a:cxn>
                                    <a:cxn ang="T111">
                                      <a:pos x="T62" y="T63"/>
                                    </a:cxn>
                                    <a:cxn ang="T112">
                                      <a:pos x="T64" y="T65"/>
                                    </a:cxn>
                                    <a:cxn ang="T113">
                                      <a:pos x="T66" y="T67"/>
                                    </a:cxn>
                                    <a:cxn ang="T114">
                                      <a:pos x="T68" y="T69"/>
                                    </a:cxn>
                                    <a:cxn ang="T115">
                                      <a:pos x="T70" y="T71"/>
                                    </a:cxn>
                                    <a:cxn ang="T116">
                                      <a:pos x="T72" y="T73"/>
                                    </a:cxn>
                                    <a:cxn ang="T117">
                                      <a:pos x="T74" y="T75"/>
                                    </a:cxn>
                                    <a:cxn ang="T118">
                                      <a:pos x="T76" y="T77"/>
                                    </a:cxn>
                                    <a:cxn ang="T119">
                                      <a:pos x="T78" y="T79"/>
                                    </a:cxn>
                                  </a:cxnLst>
                                  <a:rect l="T120" t="T121" r="T122" b="T123"/>
                                  <a:pathLst>
                                    <a:path w="396" h="345">
                                      <a:moveTo>
                                        <a:pt x="0" y="164"/>
                                      </a:moveTo>
                                      <a:lnTo>
                                        <a:pt x="5" y="150"/>
                                      </a:lnTo>
                                      <a:lnTo>
                                        <a:pt x="10" y="138"/>
                                      </a:lnTo>
                                      <a:lnTo>
                                        <a:pt x="17" y="125"/>
                                      </a:lnTo>
                                      <a:lnTo>
                                        <a:pt x="25" y="114"/>
                                      </a:lnTo>
                                      <a:lnTo>
                                        <a:pt x="33" y="107"/>
                                      </a:lnTo>
                                      <a:lnTo>
                                        <a:pt x="45" y="96"/>
                                      </a:lnTo>
                                      <a:lnTo>
                                        <a:pt x="56" y="84"/>
                                      </a:lnTo>
                                      <a:lnTo>
                                        <a:pt x="66" y="69"/>
                                      </a:lnTo>
                                      <a:lnTo>
                                        <a:pt x="75" y="57"/>
                                      </a:lnTo>
                                      <a:lnTo>
                                        <a:pt x="86" y="48"/>
                                      </a:lnTo>
                                      <a:lnTo>
                                        <a:pt x="99" y="38"/>
                                      </a:lnTo>
                                      <a:lnTo>
                                        <a:pt x="111" y="27"/>
                                      </a:lnTo>
                                      <a:lnTo>
                                        <a:pt x="122" y="18"/>
                                      </a:lnTo>
                                      <a:lnTo>
                                        <a:pt x="140" y="11"/>
                                      </a:lnTo>
                                      <a:lnTo>
                                        <a:pt x="156" y="6"/>
                                      </a:lnTo>
                                      <a:lnTo>
                                        <a:pt x="174" y="0"/>
                                      </a:lnTo>
                                      <a:lnTo>
                                        <a:pt x="197" y="0"/>
                                      </a:lnTo>
                                      <a:lnTo>
                                        <a:pt x="216" y="0"/>
                                      </a:lnTo>
                                      <a:lnTo>
                                        <a:pt x="235" y="0"/>
                                      </a:lnTo>
                                      <a:lnTo>
                                        <a:pt x="251" y="1"/>
                                      </a:lnTo>
                                      <a:lnTo>
                                        <a:pt x="266" y="6"/>
                                      </a:lnTo>
                                      <a:lnTo>
                                        <a:pt x="287" y="9"/>
                                      </a:lnTo>
                                      <a:lnTo>
                                        <a:pt x="302" y="17"/>
                                      </a:lnTo>
                                      <a:lnTo>
                                        <a:pt x="316" y="23"/>
                                      </a:lnTo>
                                      <a:lnTo>
                                        <a:pt x="331" y="32"/>
                                      </a:lnTo>
                                      <a:lnTo>
                                        <a:pt x="343" y="44"/>
                                      </a:lnTo>
                                      <a:lnTo>
                                        <a:pt x="355" y="57"/>
                                      </a:lnTo>
                                      <a:lnTo>
                                        <a:pt x="365" y="67"/>
                                      </a:lnTo>
                                      <a:lnTo>
                                        <a:pt x="374" y="82"/>
                                      </a:lnTo>
                                      <a:lnTo>
                                        <a:pt x="383" y="95"/>
                                      </a:lnTo>
                                      <a:lnTo>
                                        <a:pt x="389" y="108"/>
                                      </a:lnTo>
                                      <a:lnTo>
                                        <a:pt x="393" y="125"/>
                                      </a:lnTo>
                                      <a:lnTo>
                                        <a:pt x="396" y="139"/>
                                      </a:lnTo>
                                      <a:lnTo>
                                        <a:pt x="396" y="151"/>
                                      </a:lnTo>
                                      <a:lnTo>
                                        <a:pt x="396" y="164"/>
                                      </a:lnTo>
                                      <a:lnTo>
                                        <a:pt x="394" y="173"/>
                                      </a:lnTo>
                                      <a:lnTo>
                                        <a:pt x="388" y="189"/>
                                      </a:lnTo>
                                      <a:lnTo>
                                        <a:pt x="379" y="207"/>
                                      </a:lnTo>
                                      <a:lnTo>
                                        <a:pt x="373" y="222"/>
                                      </a:lnTo>
                                      <a:lnTo>
                                        <a:pt x="365" y="237"/>
                                      </a:lnTo>
                                      <a:lnTo>
                                        <a:pt x="361" y="250"/>
                                      </a:lnTo>
                                      <a:lnTo>
                                        <a:pt x="356" y="263"/>
                                      </a:lnTo>
                                      <a:lnTo>
                                        <a:pt x="352" y="278"/>
                                      </a:lnTo>
                                      <a:lnTo>
                                        <a:pt x="349" y="284"/>
                                      </a:lnTo>
                                      <a:lnTo>
                                        <a:pt x="349" y="295"/>
                                      </a:lnTo>
                                      <a:lnTo>
                                        <a:pt x="348" y="310"/>
                                      </a:lnTo>
                                      <a:lnTo>
                                        <a:pt x="285" y="326"/>
                                      </a:lnTo>
                                      <a:lnTo>
                                        <a:pt x="283" y="314"/>
                                      </a:lnTo>
                                      <a:lnTo>
                                        <a:pt x="282" y="307"/>
                                      </a:lnTo>
                                      <a:lnTo>
                                        <a:pt x="278" y="302"/>
                                      </a:lnTo>
                                      <a:lnTo>
                                        <a:pt x="271" y="297"/>
                                      </a:lnTo>
                                      <a:lnTo>
                                        <a:pt x="256" y="300"/>
                                      </a:lnTo>
                                      <a:lnTo>
                                        <a:pt x="242" y="303"/>
                                      </a:lnTo>
                                      <a:lnTo>
                                        <a:pt x="223" y="306"/>
                                      </a:lnTo>
                                      <a:lnTo>
                                        <a:pt x="206" y="311"/>
                                      </a:lnTo>
                                      <a:lnTo>
                                        <a:pt x="198" y="313"/>
                                      </a:lnTo>
                                      <a:lnTo>
                                        <a:pt x="189" y="321"/>
                                      </a:lnTo>
                                      <a:lnTo>
                                        <a:pt x="178" y="330"/>
                                      </a:lnTo>
                                      <a:lnTo>
                                        <a:pt x="162" y="343"/>
                                      </a:lnTo>
                                      <a:lnTo>
                                        <a:pt x="153" y="345"/>
                                      </a:lnTo>
                                      <a:lnTo>
                                        <a:pt x="140" y="345"/>
                                      </a:lnTo>
                                      <a:lnTo>
                                        <a:pt x="126" y="345"/>
                                      </a:lnTo>
                                      <a:lnTo>
                                        <a:pt x="119" y="345"/>
                                      </a:lnTo>
                                      <a:lnTo>
                                        <a:pt x="109" y="339"/>
                                      </a:lnTo>
                                      <a:lnTo>
                                        <a:pt x="98" y="336"/>
                                      </a:lnTo>
                                      <a:lnTo>
                                        <a:pt x="92" y="329"/>
                                      </a:lnTo>
                                      <a:lnTo>
                                        <a:pt x="84" y="320"/>
                                      </a:lnTo>
                                      <a:lnTo>
                                        <a:pt x="77" y="307"/>
                                      </a:lnTo>
                                      <a:lnTo>
                                        <a:pt x="72" y="297"/>
                                      </a:lnTo>
                                      <a:lnTo>
                                        <a:pt x="58" y="286"/>
                                      </a:lnTo>
                                      <a:lnTo>
                                        <a:pt x="49" y="273"/>
                                      </a:lnTo>
                                      <a:lnTo>
                                        <a:pt x="35" y="261"/>
                                      </a:lnTo>
                                      <a:lnTo>
                                        <a:pt x="24" y="250"/>
                                      </a:lnTo>
                                      <a:lnTo>
                                        <a:pt x="18" y="243"/>
                                      </a:lnTo>
                                      <a:lnTo>
                                        <a:pt x="15" y="234"/>
                                      </a:lnTo>
                                      <a:lnTo>
                                        <a:pt x="9" y="221"/>
                                      </a:lnTo>
                                      <a:lnTo>
                                        <a:pt x="4" y="206"/>
                                      </a:lnTo>
                                      <a:lnTo>
                                        <a:pt x="0" y="191"/>
                                      </a:lnTo>
                                      <a:lnTo>
                                        <a:pt x="0" y="175"/>
                                      </a:lnTo>
                                      <a:lnTo>
                                        <a:pt x="0" y="16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C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9" name="Group 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99" y="1676"/>
                              <a:ext cx="73" cy="34"/>
                              <a:chOff x="2199" y="1676"/>
                              <a:chExt cx="73" cy="34"/>
                            </a:xfrm>
                          </p:grpSpPr>
                          <p:sp>
                            <p:nvSpPr>
                              <p:cNvPr id="63968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99" y="1677"/>
                                <a:ext cx="17" cy="10"/>
                              </a:xfrm>
                              <a:custGeom>
                                <a:avLst/>
                                <a:gdLst>
                                  <a:gd name="T0" fmla="*/ 1 w 88"/>
                                  <a:gd name="T1" fmla="*/ 0 h 49"/>
                                  <a:gd name="T2" fmla="*/ 2 w 88"/>
                                  <a:gd name="T3" fmla="*/ 0 h 49"/>
                                  <a:gd name="T4" fmla="*/ 2 w 88"/>
                                  <a:gd name="T5" fmla="*/ 0 h 49"/>
                                  <a:gd name="T6" fmla="*/ 3 w 88"/>
                                  <a:gd name="T7" fmla="*/ 0 h 49"/>
                                  <a:gd name="T8" fmla="*/ 3 w 88"/>
                                  <a:gd name="T9" fmla="*/ 0 h 49"/>
                                  <a:gd name="T10" fmla="*/ 3 w 88"/>
                                  <a:gd name="T11" fmla="*/ 0 h 49"/>
                                  <a:gd name="T12" fmla="*/ 3 w 88"/>
                                  <a:gd name="T13" fmla="*/ 1 h 49"/>
                                  <a:gd name="T14" fmla="*/ 3 w 88"/>
                                  <a:gd name="T15" fmla="*/ 1 h 49"/>
                                  <a:gd name="T16" fmla="*/ 3 w 88"/>
                                  <a:gd name="T17" fmla="*/ 2 h 49"/>
                                  <a:gd name="T18" fmla="*/ 3 w 88"/>
                                  <a:gd name="T19" fmla="*/ 2 h 49"/>
                                  <a:gd name="T20" fmla="*/ 2 w 88"/>
                                  <a:gd name="T21" fmla="*/ 2 h 49"/>
                                  <a:gd name="T22" fmla="*/ 2 w 88"/>
                                  <a:gd name="T23" fmla="*/ 2 h 49"/>
                                  <a:gd name="T24" fmla="*/ 1 w 88"/>
                                  <a:gd name="T25" fmla="*/ 2 h 49"/>
                                  <a:gd name="T26" fmla="*/ 1 w 88"/>
                                  <a:gd name="T27" fmla="*/ 2 h 49"/>
                                  <a:gd name="T28" fmla="*/ 0 w 88"/>
                                  <a:gd name="T29" fmla="*/ 2 h 49"/>
                                  <a:gd name="T30" fmla="*/ 0 w 88"/>
                                  <a:gd name="T31" fmla="*/ 2 h 49"/>
                                  <a:gd name="T32" fmla="*/ 0 w 88"/>
                                  <a:gd name="T33" fmla="*/ 1 h 49"/>
                                  <a:gd name="T34" fmla="*/ 0 w 88"/>
                                  <a:gd name="T35" fmla="*/ 1 h 49"/>
                                  <a:gd name="T36" fmla="*/ 0 w 88"/>
                                  <a:gd name="T37" fmla="*/ 1 h 49"/>
                                  <a:gd name="T38" fmla="*/ 1 w 88"/>
                                  <a:gd name="T39" fmla="*/ 0 h 49"/>
                                  <a:gd name="T40" fmla="*/ 1 w 88"/>
                                  <a:gd name="T41" fmla="*/ 0 h 49"/>
                                  <a:gd name="T42" fmla="*/ 1 w 88"/>
                                  <a:gd name="T43" fmla="*/ 0 h 49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w 88"/>
                                  <a:gd name="T67" fmla="*/ 0 h 49"/>
                                  <a:gd name="T68" fmla="*/ 88 w 88"/>
                                  <a:gd name="T69" fmla="*/ 49 h 49"/>
                                </a:gdLst>
                                <a:ahLst/>
                                <a:cxnLst>
                                  <a:cxn ang="T44">
                                    <a:pos x="T0" y="T1"/>
                                  </a:cxn>
                                  <a:cxn ang="T45">
                                    <a:pos x="T2" y="T3"/>
                                  </a:cxn>
                                  <a:cxn ang="T46">
                                    <a:pos x="T4" y="T5"/>
                                  </a:cxn>
                                  <a:cxn ang="T47">
                                    <a:pos x="T6" y="T7"/>
                                  </a:cxn>
                                  <a:cxn ang="T48">
                                    <a:pos x="T8" y="T9"/>
                                  </a:cxn>
                                  <a:cxn ang="T49">
                                    <a:pos x="T10" y="T11"/>
                                  </a:cxn>
                                  <a:cxn ang="T50">
                                    <a:pos x="T12" y="T13"/>
                                  </a:cxn>
                                  <a:cxn ang="T51">
                                    <a:pos x="T14" y="T15"/>
                                  </a:cxn>
                                  <a:cxn ang="T52">
                                    <a:pos x="T16" y="T17"/>
                                  </a:cxn>
                                  <a:cxn ang="T53">
                                    <a:pos x="T18" y="T19"/>
                                  </a:cxn>
                                  <a:cxn ang="T54">
                                    <a:pos x="T20" y="T21"/>
                                  </a:cxn>
                                  <a:cxn ang="T55">
                                    <a:pos x="T22" y="T23"/>
                                  </a:cxn>
                                  <a:cxn ang="T56">
                                    <a:pos x="T24" y="T25"/>
                                  </a:cxn>
                                  <a:cxn ang="T57">
                                    <a:pos x="T26" y="T27"/>
                                  </a:cxn>
                                  <a:cxn ang="T58">
                                    <a:pos x="T28" y="T29"/>
                                  </a:cxn>
                                  <a:cxn ang="T59">
                                    <a:pos x="T30" y="T31"/>
                                  </a:cxn>
                                  <a:cxn ang="T60">
                                    <a:pos x="T32" y="T33"/>
                                  </a:cxn>
                                  <a:cxn ang="T61">
                                    <a:pos x="T34" y="T35"/>
                                  </a:cxn>
                                  <a:cxn ang="T62">
                                    <a:pos x="T36" y="T37"/>
                                  </a:cxn>
                                  <a:cxn ang="T63">
                                    <a:pos x="T38" y="T39"/>
                                  </a:cxn>
                                  <a:cxn ang="T64">
                                    <a:pos x="T40" y="T41"/>
                                  </a:cxn>
                                  <a:cxn ang="T65">
                                    <a:pos x="T42" y="T43"/>
                                  </a:cxn>
                                </a:cxnLst>
                                <a:rect l="T66" t="T67" r="T68" b="T69"/>
                                <a:pathLst>
                                  <a:path w="88" h="49">
                                    <a:moveTo>
                                      <a:pt x="37" y="2"/>
                                    </a:moveTo>
                                    <a:lnTo>
                                      <a:pt x="48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8" y="19"/>
                                    </a:lnTo>
                                    <a:lnTo>
                                      <a:pt x="85" y="29"/>
                                    </a:lnTo>
                                    <a:lnTo>
                                      <a:pt x="79" y="37"/>
                                    </a:lnTo>
                                    <a:lnTo>
                                      <a:pt x="70" y="41"/>
                                    </a:lnTo>
                                    <a:lnTo>
                                      <a:pt x="61" y="45"/>
                                    </a:lnTo>
                                    <a:lnTo>
                                      <a:pt x="48" y="47"/>
                                    </a:lnTo>
                                    <a:lnTo>
                                      <a:pt x="36" y="49"/>
                                    </a:lnTo>
                                    <a:lnTo>
                                      <a:pt x="23" y="49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3" y="42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25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16" y="9"/>
                                    </a:lnTo>
                                    <a:lnTo>
                                      <a:pt x="25" y="5"/>
                                    </a:lnTo>
                                    <a:lnTo>
                                      <a:pt x="37" y="2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cs-CZ"/>
                              </a:p>
                            </p:txBody>
                          </p:sp>
                          <p:sp>
                            <p:nvSpPr>
                              <p:cNvPr id="63969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22" y="1676"/>
                                <a:ext cx="18" cy="9"/>
                              </a:xfrm>
                              <a:custGeom>
                                <a:avLst/>
                                <a:gdLst>
                                  <a:gd name="T0" fmla="*/ 1 w 87"/>
                                  <a:gd name="T1" fmla="*/ 2 h 49"/>
                                  <a:gd name="T2" fmla="*/ 2 w 87"/>
                                  <a:gd name="T3" fmla="*/ 2 h 49"/>
                                  <a:gd name="T4" fmla="*/ 2 w 87"/>
                                  <a:gd name="T5" fmla="*/ 2 h 49"/>
                                  <a:gd name="T6" fmla="*/ 3 w 87"/>
                                  <a:gd name="T7" fmla="*/ 2 h 49"/>
                                  <a:gd name="T8" fmla="*/ 3 w 87"/>
                                  <a:gd name="T9" fmla="*/ 1 h 49"/>
                                  <a:gd name="T10" fmla="*/ 4 w 87"/>
                                  <a:gd name="T11" fmla="*/ 1 h 49"/>
                                  <a:gd name="T12" fmla="*/ 4 w 87"/>
                                  <a:gd name="T13" fmla="*/ 1 h 49"/>
                                  <a:gd name="T14" fmla="*/ 4 w 87"/>
                                  <a:gd name="T15" fmla="*/ 1 h 49"/>
                                  <a:gd name="T16" fmla="*/ 3 w 87"/>
                                  <a:gd name="T17" fmla="*/ 0 h 49"/>
                                  <a:gd name="T18" fmla="*/ 3 w 87"/>
                                  <a:gd name="T19" fmla="*/ 0 h 49"/>
                                  <a:gd name="T20" fmla="*/ 2 w 87"/>
                                  <a:gd name="T21" fmla="*/ 0 h 49"/>
                                  <a:gd name="T22" fmla="*/ 2 w 87"/>
                                  <a:gd name="T23" fmla="*/ 0 h 49"/>
                                  <a:gd name="T24" fmla="*/ 1 w 87"/>
                                  <a:gd name="T25" fmla="*/ 0 h 49"/>
                                  <a:gd name="T26" fmla="*/ 1 w 87"/>
                                  <a:gd name="T27" fmla="*/ 0 h 49"/>
                                  <a:gd name="T28" fmla="*/ 0 w 87"/>
                                  <a:gd name="T29" fmla="*/ 0 h 49"/>
                                  <a:gd name="T30" fmla="*/ 0 w 87"/>
                                  <a:gd name="T31" fmla="*/ 0 h 49"/>
                                  <a:gd name="T32" fmla="*/ 0 w 87"/>
                                  <a:gd name="T33" fmla="*/ 1 h 49"/>
                                  <a:gd name="T34" fmla="*/ 0 w 87"/>
                                  <a:gd name="T35" fmla="*/ 1 h 49"/>
                                  <a:gd name="T36" fmla="*/ 0 w 87"/>
                                  <a:gd name="T37" fmla="*/ 1 h 49"/>
                                  <a:gd name="T38" fmla="*/ 1 w 87"/>
                                  <a:gd name="T39" fmla="*/ 1 h 49"/>
                                  <a:gd name="T40" fmla="*/ 1 w 87"/>
                                  <a:gd name="T41" fmla="*/ 1 h 49"/>
                                  <a:gd name="T42" fmla="*/ 1 w 87"/>
                                  <a:gd name="T43" fmla="*/ 2 h 49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w 87"/>
                                  <a:gd name="T67" fmla="*/ 0 h 49"/>
                                  <a:gd name="T68" fmla="*/ 87 w 87"/>
                                  <a:gd name="T69" fmla="*/ 49 h 49"/>
                                </a:gdLst>
                                <a:ahLst/>
                                <a:cxnLst>
                                  <a:cxn ang="T44">
                                    <a:pos x="T0" y="T1"/>
                                  </a:cxn>
                                  <a:cxn ang="T45">
                                    <a:pos x="T2" y="T3"/>
                                  </a:cxn>
                                  <a:cxn ang="T46">
                                    <a:pos x="T4" y="T5"/>
                                  </a:cxn>
                                  <a:cxn ang="T47">
                                    <a:pos x="T6" y="T7"/>
                                  </a:cxn>
                                  <a:cxn ang="T48">
                                    <a:pos x="T8" y="T9"/>
                                  </a:cxn>
                                  <a:cxn ang="T49">
                                    <a:pos x="T10" y="T11"/>
                                  </a:cxn>
                                  <a:cxn ang="T50">
                                    <a:pos x="T12" y="T13"/>
                                  </a:cxn>
                                  <a:cxn ang="T51">
                                    <a:pos x="T14" y="T15"/>
                                  </a:cxn>
                                  <a:cxn ang="T52">
                                    <a:pos x="T16" y="T17"/>
                                  </a:cxn>
                                  <a:cxn ang="T53">
                                    <a:pos x="T18" y="T19"/>
                                  </a:cxn>
                                  <a:cxn ang="T54">
                                    <a:pos x="T20" y="T21"/>
                                  </a:cxn>
                                  <a:cxn ang="T55">
                                    <a:pos x="T22" y="T23"/>
                                  </a:cxn>
                                  <a:cxn ang="T56">
                                    <a:pos x="T24" y="T25"/>
                                  </a:cxn>
                                  <a:cxn ang="T57">
                                    <a:pos x="T26" y="T27"/>
                                  </a:cxn>
                                  <a:cxn ang="T58">
                                    <a:pos x="T28" y="T29"/>
                                  </a:cxn>
                                  <a:cxn ang="T59">
                                    <a:pos x="T30" y="T31"/>
                                  </a:cxn>
                                  <a:cxn ang="T60">
                                    <a:pos x="T32" y="T33"/>
                                  </a:cxn>
                                  <a:cxn ang="T61">
                                    <a:pos x="T34" y="T35"/>
                                  </a:cxn>
                                  <a:cxn ang="T62">
                                    <a:pos x="T36" y="T37"/>
                                  </a:cxn>
                                  <a:cxn ang="T63">
                                    <a:pos x="T38" y="T39"/>
                                  </a:cxn>
                                  <a:cxn ang="T64">
                                    <a:pos x="T40" y="T41"/>
                                  </a:cxn>
                                  <a:cxn ang="T65">
                                    <a:pos x="T42" y="T43"/>
                                  </a:cxn>
                                </a:cxnLst>
                                <a:rect l="T66" t="T67" r="T68" b="T69"/>
                                <a:pathLst>
                                  <a:path w="87" h="49">
                                    <a:moveTo>
                                      <a:pt x="36" y="47"/>
                                    </a:moveTo>
                                    <a:lnTo>
                                      <a:pt x="47" y="49"/>
                                    </a:lnTo>
                                    <a:lnTo>
                                      <a:pt x="58" y="49"/>
                                    </a:lnTo>
                                    <a:lnTo>
                                      <a:pt x="66" y="48"/>
                                    </a:lnTo>
                                    <a:lnTo>
                                      <a:pt x="78" y="43"/>
                                    </a:lnTo>
                                    <a:lnTo>
                                      <a:pt x="84" y="38"/>
                                    </a:lnTo>
                                    <a:lnTo>
                                      <a:pt x="87" y="30"/>
                                    </a:lnTo>
                                    <a:lnTo>
                                      <a:pt x="84" y="19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68" y="8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47" y="2"/>
                                    </a:lnTo>
                                    <a:lnTo>
                                      <a:pt x="35" y="0"/>
                                    </a:lnTo>
                                    <a:lnTo>
                                      <a:pt x="21" y="0"/>
                                    </a:lnTo>
                                    <a:lnTo>
                                      <a:pt x="10" y="2"/>
                                    </a:lnTo>
                                    <a:lnTo>
                                      <a:pt x="3" y="7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1" y="24"/>
                                    </a:lnTo>
                                    <a:lnTo>
                                      <a:pt x="6" y="33"/>
                                    </a:lnTo>
                                    <a:lnTo>
                                      <a:pt x="14" y="39"/>
                                    </a:lnTo>
                                    <a:lnTo>
                                      <a:pt x="23" y="44"/>
                                    </a:lnTo>
                                    <a:lnTo>
                                      <a:pt x="36" y="47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cs-CZ"/>
                              </a:p>
                            </p:txBody>
                          </p:sp>
                          <p:sp>
                            <p:nvSpPr>
                              <p:cNvPr id="63970" name="Freeform 6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45" y="1683"/>
                                <a:ext cx="13" cy="11"/>
                              </a:xfrm>
                              <a:custGeom>
                                <a:avLst/>
                                <a:gdLst>
                                  <a:gd name="T0" fmla="*/ 1 w 68"/>
                                  <a:gd name="T1" fmla="*/ 2 h 56"/>
                                  <a:gd name="T2" fmla="*/ 2 w 68"/>
                                  <a:gd name="T3" fmla="*/ 2 h 56"/>
                                  <a:gd name="T4" fmla="*/ 2 w 68"/>
                                  <a:gd name="T5" fmla="*/ 2 h 56"/>
                                  <a:gd name="T6" fmla="*/ 2 w 68"/>
                                  <a:gd name="T7" fmla="*/ 2 h 56"/>
                                  <a:gd name="T8" fmla="*/ 2 w 68"/>
                                  <a:gd name="T9" fmla="*/ 2 h 56"/>
                                  <a:gd name="T10" fmla="*/ 2 w 68"/>
                                  <a:gd name="T11" fmla="*/ 2 h 56"/>
                                  <a:gd name="T12" fmla="*/ 2 w 68"/>
                                  <a:gd name="T13" fmla="*/ 1 h 56"/>
                                  <a:gd name="T14" fmla="*/ 2 w 68"/>
                                  <a:gd name="T15" fmla="*/ 1 h 56"/>
                                  <a:gd name="T16" fmla="*/ 2 w 68"/>
                                  <a:gd name="T17" fmla="*/ 0 h 56"/>
                                  <a:gd name="T18" fmla="*/ 2 w 68"/>
                                  <a:gd name="T19" fmla="*/ 0 h 56"/>
                                  <a:gd name="T20" fmla="*/ 1 w 68"/>
                                  <a:gd name="T21" fmla="*/ 0 h 56"/>
                                  <a:gd name="T22" fmla="*/ 1 w 68"/>
                                  <a:gd name="T23" fmla="*/ 0 h 56"/>
                                  <a:gd name="T24" fmla="*/ 0 w 68"/>
                                  <a:gd name="T25" fmla="*/ 0 h 56"/>
                                  <a:gd name="T26" fmla="*/ 0 w 68"/>
                                  <a:gd name="T27" fmla="*/ 0 h 56"/>
                                  <a:gd name="T28" fmla="*/ 0 w 68"/>
                                  <a:gd name="T29" fmla="*/ 1 h 56"/>
                                  <a:gd name="T30" fmla="*/ 0 w 68"/>
                                  <a:gd name="T31" fmla="*/ 1 h 56"/>
                                  <a:gd name="T32" fmla="*/ 0 w 68"/>
                                  <a:gd name="T33" fmla="*/ 1 h 56"/>
                                  <a:gd name="T34" fmla="*/ 1 w 68"/>
                                  <a:gd name="T35" fmla="*/ 2 h 56"/>
                                  <a:gd name="T36" fmla="*/ 1 w 68"/>
                                  <a:gd name="T37" fmla="*/ 2 h 56"/>
                                  <a:gd name="T38" fmla="*/ 1 w 68"/>
                                  <a:gd name="T39" fmla="*/ 2 h 5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w 68"/>
                                  <a:gd name="T61" fmla="*/ 0 h 56"/>
                                  <a:gd name="T62" fmla="*/ 68 w 68"/>
                                  <a:gd name="T63" fmla="*/ 56 h 56"/>
                                </a:gdLst>
                                <a:ahLst/>
                                <a:cxnLst>
                                  <a:cxn ang="T40">
                                    <a:pos x="T0" y="T1"/>
                                  </a:cxn>
                                  <a:cxn ang="T41">
                                    <a:pos x="T2" y="T3"/>
                                  </a:cxn>
                                  <a:cxn ang="T42">
                                    <a:pos x="T4" y="T5"/>
                                  </a:cxn>
                                  <a:cxn ang="T43">
                                    <a:pos x="T6" y="T7"/>
                                  </a:cxn>
                                  <a:cxn ang="T44">
                                    <a:pos x="T8" y="T9"/>
                                  </a:cxn>
                                  <a:cxn ang="T45">
                                    <a:pos x="T10" y="T11"/>
                                  </a:cxn>
                                  <a:cxn ang="T46">
                                    <a:pos x="T12" y="T13"/>
                                  </a:cxn>
                                  <a:cxn ang="T47">
                                    <a:pos x="T14" y="T15"/>
                                  </a:cxn>
                                  <a:cxn ang="T48">
                                    <a:pos x="T16" y="T17"/>
                                  </a:cxn>
                                  <a:cxn ang="T49">
                                    <a:pos x="T18" y="T19"/>
                                  </a:cxn>
                                  <a:cxn ang="T50">
                                    <a:pos x="T20" y="T21"/>
                                  </a:cxn>
                                  <a:cxn ang="T51">
                                    <a:pos x="T22" y="T23"/>
                                  </a:cxn>
                                  <a:cxn ang="T52">
                                    <a:pos x="T24" y="T25"/>
                                  </a:cxn>
                                  <a:cxn ang="T53">
                                    <a:pos x="T26" y="T27"/>
                                  </a:cxn>
                                  <a:cxn ang="T54">
                                    <a:pos x="T28" y="T29"/>
                                  </a:cxn>
                                  <a:cxn ang="T55">
                                    <a:pos x="T30" y="T31"/>
                                  </a:cxn>
                                  <a:cxn ang="T56">
                                    <a:pos x="T32" y="T33"/>
                                  </a:cxn>
                                  <a:cxn ang="T57">
                                    <a:pos x="T34" y="T35"/>
                                  </a:cxn>
                                  <a:cxn ang="T58">
                                    <a:pos x="T36" y="T37"/>
                                  </a:cxn>
                                  <a:cxn ang="T59">
                                    <a:pos x="T38" y="T39"/>
                                  </a:cxn>
                                </a:cxnLst>
                                <a:rect l="T60" t="T61" r="T62" b="T63"/>
                                <a:pathLst>
                                  <a:path w="68" h="56">
                                    <a:moveTo>
                                      <a:pt x="34" y="53"/>
                                    </a:moveTo>
                                    <a:lnTo>
                                      <a:pt x="45" y="56"/>
                                    </a:lnTo>
                                    <a:lnTo>
                                      <a:pt x="53" y="56"/>
                                    </a:lnTo>
                                    <a:lnTo>
                                      <a:pt x="61" y="54"/>
                                    </a:lnTo>
                                    <a:lnTo>
                                      <a:pt x="65" y="48"/>
                                    </a:lnTo>
                                    <a:lnTo>
                                      <a:pt x="68" y="40"/>
                                    </a:lnTo>
                                    <a:lnTo>
                                      <a:pt x="66" y="31"/>
                                    </a:lnTo>
                                    <a:lnTo>
                                      <a:pt x="60" y="19"/>
                                    </a:lnTo>
                                    <a:lnTo>
                                      <a:pt x="52" y="11"/>
                                    </a:lnTo>
                                    <a:lnTo>
                                      <a:pt x="41" y="5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0" y="0"/>
                                    </a:lnTo>
                                    <a:lnTo>
                                      <a:pt x="12" y="2"/>
                                    </a:lnTo>
                                    <a:lnTo>
                                      <a:pt x="4" y="7"/>
                                    </a:lnTo>
                                    <a:lnTo>
                                      <a:pt x="0" y="14"/>
                                    </a:lnTo>
                                    <a:lnTo>
                                      <a:pt x="1" y="2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25" y="47"/>
                                    </a:lnTo>
                                    <a:lnTo>
                                      <a:pt x="34" y="5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cs-CZ"/>
                              </a:p>
                            </p:txBody>
                          </p:sp>
                          <p:sp>
                            <p:nvSpPr>
                              <p:cNvPr id="63971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60" y="1697"/>
                                <a:ext cx="12" cy="13"/>
                              </a:xfrm>
                              <a:custGeom>
                                <a:avLst/>
                                <a:gdLst>
                                  <a:gd name="T0" fmla="*/ 1 w 57"/>
                                  <a:gd name="T1" fmla="*/ 2 h 65"/>
                                  <a:gd name="T2" fmla="*/ 1 w 57"/>
                                  <a:gd name="T3" fmla="*/ 3 h 65"/>
                                  <a:gd name="T4" fmla="*/ 2 w 57"/>
                                  <a:gd name="T5" fmla="*/ 3 h 65"/>
                                  <a:gd name="T6" fmla="*/ 2 w 57"/>
                                  <a:gd name="T7" fmla="*/ 2 h 65"/>
                                  <a:gd name="T8" fmla="*/ 3 w 57"/>
                                  <a:gd name="T9" fmla="*/ 2 h 65"/>
                                  <a:gd name="T10" fmla="*/ 3 w 57"/>
                                  <a:gd name="T11" fmla="*/ 1 h 65"/>
                                  <a:gd name="T12" fmla="*/ 2 w 57"/>
                                  <a:gd name="T13" fmla="*/ 1 h 65"/>
                                  <a:gd name="T14" fmla="*/ 2 w 57"/>
                                  <a:gd name="T15" fmla="*/ 1 h 65"/>
                                  <a:gd name="T16" fmla="*/ 2 w 57"/>
                                  <a:gd name="T17" fmla="*/ 0 h 65"/>
                                  <a:gd name="T18" fmla="*/ 1 w 57"/>
                                  <a:gd name="T19" fmla="*/ 0 h 65"/>
                                  <a:gd name="T20" fmla="*/ 1 w 57"/>
                                  <a:gd name="T21" fmla="*/ 0 h 65"/>
                                  <a:gd name="T22" fmla="*/ 0 w 57"/>
                                  <a:gd name="T23" fmla="*/ 0 h 65"/>
                                  <a:gd name="T24" fmla="*/ 0 w 57"/>
                                  <a:gd name="T25" fmla="*/ 0 h 65"/>
                                  <a:gd name="T26" fmla="*/ 0 w 57"/>
                                  <a:gd name="T27" fmla="*/ 1 h 65"/>
                                  <a:gd name="T28" fmla="*/ 0 w 57"/>
                                  <a:gd name="T29" fmla="*/ 1 h 65"/>
                                  <a:gd name="T30" fmla="*/ 0 w 57"/>
                                  <a:gd name="T31" fmla="*/ 1 h 65"/>
                                  <a:gd name="T32" fmla="*/ 0 w 57"/>
                                  <a:gd name="T33" fmla="*/ 2 h 65"/>
                                  <a:gd name="T34" fmla="*/ 1 w 57"/>
                                  <a:gd name="T35" fmla="*/ 2 h 65"/>
                                  <a:gd name="T36" fmla="*/ 1 w 57"/>
                                  <a:gd name="T37" fmla="*/ 2 h 65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w 57"/>
                                  <a:gd name="T58" fmla="*/ 0 h 65"/>
                                  <a:gd name="T59" fmla="*/ 57 w 57"/>
                                  <a:gd name="T60" fmla="*/ 65 h 65"/>
                                </a:gdLst>
                                <a:ahLst/>
                                <a:cxnLst>
                                  <a:cxn ang="T38">
                                    <a:pos x="T0" y="T1"/>
                                  </a:cxn>
                                  <a:cxn ang="T39">
                                    <a:pos x="T2" y="T3"/>
                                  </a:cxn>
                                  <a:cxn ang="T40">
                                    <a:pos x="T4" y="T5"/>
                                  </a:cxn>
                                  <a:cxn ang="T41">
                                    <a:pos x="T6" y="T7"/>
                                  </a:cxn>
                                  <a:cxn ang="T42">
                                    <a:pos x="T8" y="T9"/>
                                  </a:cxn>
                                  <a:cxn ang="T43">
                                    <a:pos x="T10" y="T11"/>
                                  </a:cxn>
                                  <a:cxn ang="T44">
                                    <a:pos x="T12" y="T13"/>
                                  </a:cxn>
                                  <a:cxn ang="T45">
                                    <a:pos x="T14" y="T15"/>
                                  </a:cxn>
                                  <a:cxn ang="T46">
                                    <a:pos x="T16" y="T17"/>
                                  </a:cxn>
                                  <a:cxn ang="T47">
                                    <a:pos x="T18" y="T19"/>
                                  </a:cxn>
                                  <a:cxn ang="T48">
                                    <a:pos x="T20" y="T21"/>
                                  </a:cxn>
                                  <a:cxn ang="T49">
                                    <a:pos x="T22" y="T23"/>
                                  </a:cxn>
                                  <a:cxn ang="T50">
                                    <a:pos x="T24" y="T25"/>
                                  </a:cxn>
                                  <a:cxn ang="T51">
                                    <a:pos x="T26" y="T27"/>
                                  </a:cxn>
                                  <a:cxn ang="T52">
                                    <a:pos x="T28" y="T29"/>
                                  </a:cxn>
                                  <a:cxn ang="T53">
                                    <a:pos x="T30" y="T31"/>
                                  </a:cxn>
                                  <a:cxn ang="T54">
                                    <a:pos x="T32" y="T33"/>
                                  </a:cxn>
                                  <a:cxn ang="T55">
                                    <a:pos x="T34" y="T35"/>
                                  </a:cxn>
                                  <a:cxn ang="T56">
                                    <a:pos x="T36" y="T37"/>
                                  </a:cxn>
                                </a:cxnLst>
                                <a:rect l="T57" t="T58" r="T59" b="T60"/>
                                <a:pathLst>
                                  <a:path w="57" h="65">
                                    <a:moveTo>
                                      <a:pt x="24" y="61"/>
                                    </a:moveTo>
                                    <a:lnTo>
                                      <a:pt x="35" y="65"/>
                                    </a:lnTo>
                                    <a:lnTo>
                                      <a:pt x="45" y="64"/>
                                    </a:lnTo>
                                    <a:lnTo>
                                      <a:pt x="52" y="59"/>
                                    </a:lnTo>
                                    <a:lnTo>
                                      <a:pt x="57" y="48"/>
                                    </a:lnTo>
                                    <a:lnTo>
                                      <a:pt x="55" y="34"/>
                                    </a:lnTo>
                                    <a:lnTo>
                                      <a:pt x="52" y="23"/>
                                    </a:lnTo>
                                    <a:lnTo>
                                      <a:pt x="46" y="14"/>
                                    </a:lnTo>
                                    <a:lnTo>
                                      <a:pt x="40" y="6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1" y="0"/>
                                    </a:lnTo>
                                    <a:lnTo>
                                      <a:pt x="11" y="2"/>
                                    </a:lnTo>
                                    <a:lnTo>
                                      <a:pt x="3" y="7"/>
                                    </a:lnTo>
                                    <a:lnTo>
                                      <a:pt x="0" y="15"/>
                                    </a:lnTo>
                                    <a:lnTo>
                                      <a:pt x="1" y="2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9" y="44"/>
                                    </a:lnTo>
                                    <a:lnTo>
                                      <a:pt x="17" y="53"/>
                                    </a:lnTo>
                                    <a:lnTo>
                                      <a:pt x="24" y="61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cs-CZ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0" name="Group 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23" y="1728"/>
                            <a:ext cx="82" cy="131"/>
                            <a:chOff x="2223" y="1728"/>
                            <a:chExt cx="82" cy="131"/>
                          </a:xfrm>
                        </p:grpSpPr>
                        <p:sp>
                          <p:nvSpPr>
                            <p:cNvPr id="63963" name="Freeform 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59" y="1729"/>
                              <a:ext cx="46" cy="82"/>
                            </a:xfrm>
                            <a:custGeom>
                              <a:avLst/>
                              <a:gdLst>
                                <a:gd name="T0" fmla="*/ 1 w 229"/>
                                <a:gd name="T1" fmla="*/ 0 h 410"/>
                                <a:gd name="T2" fmla="*/ 1 w 229"/>
                                <a:gd name="T3" fmla="*/ 1 h 410"/>
                                <a:gd name="T4" fmla="*/ 0 w 229"/>
                                <a:gd name="T5" fmla="*/ 3 h 410"/>
                                <a:gd name="T6" fmla="*/ 0 w 229"/>
                                <a:gd name="T7" fmla="*/ 4 h 410"/>
                                <a:gd name="T8" fmla="*/ 0 w 229"/>
                                <a:gd name="T9" fmla="*/ 5 h 410"/>
                                <a:gd name="T10" fmla="*/ 0 w 229"/>
                                <a:gd name="T11" fmla="*/ 7 h 410"/>
                                <a:gd name="T12" fmla="*/ 1 w 229"/>
                                <a:gd name="T13" fmla="*/ 8 h 410"/>
                                <a:gd name="T14" fmla="*/ 1 w 229"/>
                                <a:gd name="T15" fmla="*/ 9 h 410"/>
                                <a:gd name="T16" fmla="*/ 2 w 229"/>
                                <a:gd name="T17" fmla="*/ 10 h 410"/>
                                <a:gd name="T18" fmla="*/ 3 w 229"/>
                                <a:gd name="T19" fmla="*/ 11 h 410"/>
                                <a:gd name="T20" fmla="*/ 5 w 229"/>
                                <a:gd name="T21" fmla="*/ 12 h 410"/>
                                <a:gd name="T22" fmla="*/ 6 w 229"/>
                                <a:gd name="T23" fmla="*/ 13 h 410"/>
                                <a:gd name="T24" fmla="*/ 7 w 229"/>
                                <a:gd name="T25" fmla="*/ 14 h 410"/>
                                <a:gd name="T26" fmla="*/ 8 w 229"/>
                                <a:gd name="T27" fmla="*/ 15 h 410"/>
                                <a:gd name="T28" fmla="*/ 9 w 229"/>
                                <a:gd name="T29" fmla="*/ 16 h 410"/>
                                <a:gd name="T30" fmla="*/ 9 w 229"/>
                                <a:gd name="T31" fmla="*/ 16 h 410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w 229"/>
                                <a:gd name="T49" fmla="*/ 0 h 410"/>
                                <a:gd name="T50" fmla="*/ 229 w 229"/>
                                <a:gd name="T51" fmla="*/ 410 h 410"/>
                              </a:gdLst>
                              <a:ahLst/>
                              <a:cxnLst>
                                <a:cxn ang="T32">
                                  <a:pos x="T0" y="T1"/>
                                </a:cxn>
                                <a:cxn ang="T33">
                                  <a:pos x="T2" y="T3"/>
                                </a:cxn>
                                <a:cxn ang="T34">
                                  <a:pos x="T4" y="T5"/>
                                </a:cxn>
                                <a:cxn ang="T35">
                                  <a:pos x="T6" y="T7"/>
                                </a:cxn>
                                <a:cxn ang="T36">
                                  <a:pos x="T8" y="T9"/>
                                </a:cxn>
                                <a:cxn ang="T37">
                                  <a:pos x="T10" y="T11"/>
                                </a:cxn>
                                <a:cxn ang="T38">
                                  <a:pos x="T12" y="T13"/>
                                </a:cxn>
                                <a:cxn ang="T39">
                                  <a:pos x="T14" y="T15"/>
                                </a:cxn>
                                <a:cxn ang="T40">
                                  <a:pos x="T16" y="T17"/>
                                </a:cxn>
                                <a:cxn ang="T41">
                                  <a:pos x="T18" y="T19"/>
                                </a:cxn>
                                <a:cxn ang="T42">
                                  <a:pos x="T20" y="T21"/>
                                </a:cxn>
                                <a:cxn ang="T43">
                                  <a:pos x="T22" y="T23"/>
                                </a:cxn>
                                <a:cxn ang="T44">
                                  <a:pos x="T24" y="T25"/>
                                </a:cxn>
                                <a:cxn ang="T45">
                                  <a:pos x="T26" y="T27"/>
                                </a:cxn>
                                <a:cxn ang="T46">
                                  <a:pos x="T28" y="T29"/>
                                </a:cxn>
                                <a:cxn ang="T47">
                                  <a:pos x="T30" y="T31"/>
                                </a:cxn>
                              </a:cxnLst>
                              <a:rect l="T48" t="T49" r="T50" b="T51"/>
                              <a:pathLst>
                                <a:path w="229" h="410">
                                  <a:moveTo>
                                    <a:pt x="27" y="0"/>
                                  </a:moveTo>
                                  <a:lnTo>
                                    <a:pt x="17" y="28"/>
                                  </a:lnTo>
                                  <a:lnTo>
                                    <a:pt x="8" y="64"/>
                                  </a:lnTo>
                                  <a:lnTo>
                                    <a:pt x="3" y="103"/>
                                  </a:lnTo>
                                  <a:lnTo>
                                    <a:pt x="0" y="137"/>
                                  </a:lnTo>
                                  <a:lnTo>
                                    <a:pt x="5" y="166"/>
                                  </a:lnTo>
                                  <a:lnTo>
                                    <a:pt x="14" y="190"/>
                                  </a:lnTo>
                                  <a:lnTo>
                                    <a:pt x="30" y="215"/>
                                  </a:lnTo>
                                  <a:lnTo>
                                    <a:pt x="52" y="245"/>
                                  </a:lnTo>
                                  <a:lnTo>
                                    <a:pt x="82" y="272"/>
                                  </a:lnTo>
                                  <a:lnTo>
                                    <a:pt x="122" y="304"/>
                                  </a:lnTo>
                                  <a:lnTo>
                                    <a:pt x="152" y="329"/>
                                  </a:lnTo>
                                  <a:lnTo>
                                    <a:pt x="176" y="347"/>
                                  </a:lnTo>
                                  <a:lnTo>
                                    <a:pt x="192" y="366"/>
                                  </a:lnTo>
                                  <a:lnTo>
                                    <a:pt x="213" y="389"/>
                                  </a:lnTo>
                                  <a:lnTo>
                                    <a:pt x="229" y="410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  <p:sp>
                          <p:nvSpPr>
                            <p:cNvPr id="63964" name="Freeform 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23" y="1756"/>
                              <a:ext cx="44" cy="78"/>
                            </a:xfrm>
                            <a:custGeom>
                              <a:avLst/>
                              <a:gdLst>
                                <a:gd name="T0" fmla="*/ 0 w 216"/>
                                <a:gd name="T1" fmla="*/ 0 h 391"/>
                                <a:gd name="T2" fmla="*/ 1 w 216"/>
                                <a:gd name="T3" fmla="*/ 0 h 391"/>
                                <a:gd name="T4" fmla="*/ 2 w 216"/>
                                <a:gd name="T5" fmla="*/ 0 h 391"/>
                                <a:gd name="T6" fmla="*/ 3 w 216"/>
                                <a:gd name="T7" fmla="*/ 1 h 391"/>
                                <a:gd name="T8" fmla="*/ 4 w 216"/>
                                <a:gd name="T9" fmla="*/ 1 h 391"/>
                                <a:gd name="T10" fmla="*/ 5 w 216"/>
                                <a:gd name="T11" fmla="*/ 2 h 391"/>
                                <a:gd name="T12" fmla="*/ 5 w 216"/>
                                <a:gd name="T13" fmla="*/ 3 h 391"/>
                                <a:gd name="T14" fmla="*/ 6 w 216"/>
                                <a:gd name="T15" fmla="*/ 3 h 391"/>
                                <a:gd name="T16" fmla="*/ 6 w 216"/>
                                <a:gd name="T17" fmla="*/ 5 h 391"/>
                                <a:gd name="T18" fmla="*/ 7 w 216"/>
                                <a:gd name="T19" fmla="*/ 6 h 391"/>
                                <a:gd name="T20" fmla="*/ 7 w 216"/>
                                <a:gd name="T21" fmla="*/ 7 h 391"/>
                                <a:gd name="T22" fmla="*/ 7 w 216"/>
                                <a:gd name="T23" fmla="*/ 9 h 391"/>
                                <a:gd name="T24" fmla="*/ 7 w 216"/>
                                <a:gd name="T25" fmla="*/ 11 h 391"/>
                                <a:gd name="T26" fmla="*/ 8 w 216"/>
                                <a:gd name="T27" fmla="*/ 13 h 391"/>
                                <a:gd name="T28" fmla="*/ 8 w 216"/>
                                <a:gd name="T29" fmla="*/ 14 h 391"/>
                                <a:gd name="T30" fmla="*/ 8 w 216"/>
                                <a:gd name="T31" fmla="*/ 15 h 391"/>
                                <a:gd name="T32" fmla="*/ 9 w 216"/>
                                <a:gd name="T33" fmla="*/ 16 h 391"/>
                                <a:gd name="T34" fmla="*/ 9 w 216"/>
                                <a:gd name="T35" fmla="*/ 16 h 391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w 216"/>
                                <a:gd name="T55" fmla="*/ 0 h 391"/>
                                <a:gd name="T56" fmla="*/ 216 w 216"/>
                                <a:gd name="T57" fmla="*/ 391 h 391"/>
                              </a:gdLst>
                              <a:ahLst/>
                              <a:cxnLst>
                                <a:cxn ang="T36">
                                  <a:pos x="T0" y="T1"/>
                                </a:cxn>
                                <a:cxn ang="T37">
                                  <a:pos x="T2" y="T3"/>
                                </a:cxn>
                                <a:cxn ang="T38">
                                  <a:pos x="T4" y="T5"/>
                                </a:cxn>
                                <a:cxn ang="T39">
                                  <a:pos x="T6" y="T7"/>
                                </a:cxn>
                                <a:cxn ang="T40">
                                  <a:pos x="T8" y="T9"/>
                                </a:cxn>
                                <a:cxn ang="T41">
                                  <a:pos x="T10" y="T11"/>
                                </a:cxn>
                                <a:cxn ang="T42">
                                  <a:pos x="T12" y="T13"/>
                                </a:cxn>
                                <a:cxn ang="T43">
                                  <a:pos x="T14" y="T15"/>
                                </a:cxn>
                                <a:cxn ang="T44">
                                  <a:pos x="T16" y="T17"/>
                                </a:cxn>
                                <a:cxn ang="T45">
                                  <a:pos x="T18" y="T19"/>
                                </a:cxn>
                                <a:cxn ang="T46">
                                  <a:pos x="T20" y="T21"/>
                                </a:cxn>
                                <a:cxn ang="T47">
                                  <a:pos x="T22" y="T23"/>
                                </a:cxn>
                                <a:cxn ang="T48">
                                  <a:pos x="T24" y="T25"/>
                                </a:cxn>
                                <a:cxn ang="T49">
                                  <a:pos x="T26" y="T27"/>
                                </a:cxn>
                                <a:cxn ang="T50">
                                  <a:pos x="T28" y="T29"/>
                                </a:cxn>
                                <a:cxn ang="T51">
                                  <a:pos x="T30" y="T31"/>
                                </a:cxn>
                                <a:cxn ang="T52">
                                  <a:pos x="T32" y="T33"/>
                                </a:cxn>
                                <a:cxn ang="T53">
                                  <a:pos x="T34" y="T35"/>
                                </a:cxn>
                              </a:cxnLst>
                              <a:rect l="T54" t="T55" r="T56" b="T57"/>
                              <a:pathLst>
                                <a:path w="216" h="391">
                                  <a:moveTo>
                                    <a:pt x="0" y="0"/>
                                  </a:moveTo>
                                  <a:lnTo>
                                    <a:pt x="24" y="4"/>
                                  </a:lnTo>
                                  <a:lnTo>
                                    <a:pt x="47" y="9"/>
                                  </a:lnTo>
                                  <a:lnTo>
                                    <a:pt x="73" y="18"/>
                                  </a:lnTo>
                                  <a:lnTo>
                                    <a:pt x="93" y="29"/>
                                  </a:lnTo>
                                  <a:lnTo>
                                    <a:pt x="112" y="41"/>
                                  </a:lnTo>
                                  <a:lnTo>
                                    <a:pt x="128" y="65"/>
                                  </a:lnTo>
                                  <a:lnTo>
                                    <a:pt x="142" y="87"/>
                                  </a:lnTo>
                                  <a:lnTo>
                                    <a:pt x="152" y="114"/>
                                  </a:lnTo>
                                  <a:lnTo>
                                    <a:pt x="162" y="146"/>
                                  </a:lnTo>
                                  <a:lnTo>
                                    <a:pt x="171" y="182"/>
                                  </a:lnTo>
                                  <a:lnTo>
                                    <a:pt x="174" y="222"/>
                                  </a:lnTo>
                                  <a:lnTo>
                                    <a:pt x="177" y="276"/>
                                  </a:lnTo>
                                  <a:lnTo>
                                    <a:pt x="180" y="314"/>
                                  </a:lnTo>
                                  <a:lnTo>
                                    <a:pt x="188" y="347"/>
                                  </a:lnTo>
                                  <a:lnTo>
                                    <a:pt x="201" y="372"/>
                                  </a:lnTo>
                                  <a:lnTo>
                                    <a:pt x="216" y="391"/>
                                  </a:lnTo>
                                  <a:lnTo>
                                    <a:pt x="214" y="390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  <p:sp>
                          <p:nvSpPr>
                            <p:cNvPr id="63965" name="Freeform 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25" y="1728"/>
                              <a:ext cx="74" cy="131"/>
                            </a:xfrm>
                            <a:custGeom>
                              <a:avLst/>
                              <a:gdLst>
                                <a:gd name="T0" fmla="*/ 0 w 371"/>
                                <a:gd name="T1" fmla="*/ 0 h 657"/>
                                <a:gd name="T2" fmla="*/ 1 w 371"/>
                                <a:gd name="T3" fmla="*/ 1 h 657"/>
                                <a:gd name="T4" fmla="*/ 2 w 371"/>
                                <a:gd name="T5" fmla="*/ 2 h 657"/>
                                <a:gd name="T6" fmla="*/ 3 w 371"/>
                                <a:gd name="T7" fmla="*/ 3 h 657"/>
                                <a:gd name="T8" fmla="*/ 4 w 371"/>
                                <a:gd name="T9" fmla="*/ 5 h 657"/>
                                <a:gd name="T10" fmla="*/ 5 w 371"/>
                                <a:gd name="T11" fmla="*/ 6 h 657"/>
                                <a:gd name="T12" fmla="*/ 6 w 371"/>
                                <a:gd name="T13" fmla="*/ 8 h 657"/>
                                <a:gd name="T14" fmla="*/ 7 w 371"/>
                                <a:gd name="T15" fmla="*/ 9 h 657"/>
                                <a:gd name="T16" fmla="*/ 8 w 371"/>
                                <a:gd name="T17" fmla="*/ 11 h 657"/>
                                <a:gd name="T18" fmla="*/ 8 w 371"/>
                                <a:gd name="T19" fmla="*/ 12 h 657"/>
                                <a:gd name="T20" fmla="*/ 9 w 371"/>
                                <a:gd name="T21" fmla="*/ 14 h 657"/>
                                <a:gd name="T22" fmla="*/ 10 w 371"/>
                                <a:gd name="T23" fmla="*/ 16 h 657"/>
                                <a:gd name="T24" fmla="*/ 10 w 371"/>
                                <a:gd name="T25" fmla="*/ 18 h 657"/>
                                <a:gd name="T26" fmla="*/ 11 w 371"/>
                                <a:gd name="T27" fmla="*/ 20 h 657"/>
                                <a:gd name="T28" fmla="*/ 12 w 371"/>
                                <a:gd name="T29" fmla="*/ 21 h 657"/>
                                <a:gd name="T30" fmla="*/ 12 w 371"/>
                                <a:gd name="T31" fmla="*/ 23 h 657"/>
                                <a:gd name="T32" fmla="*/ 13 w 371"/>
                                <a:gd name="T33" fmla="*/ 25 h 657"/>
                                <a:gd name="T34" fmla="*/ 15 w 371"/>
                                <a:gd name="T35" fmla="*/ 26 h 657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w 371"/>
                                <a:gd name="T55" fmla="*/ 0 h 657"/>
                                <a:gd name="T56" fmla="*/ 371 w 371"/>
                                <a:gd name="T57" fmla="*/ 657 h 657"/>
                              </a:gdLst>
                              <a:ahLst/>
                              <a:cxnLst>
                                <a:cxn ang="T36">
                                  <a:pos x="T0" y="T1"/>
                                </a:cxn>
                                <a:cxn ang="T37">
                                  <a:pos x="T2" y="T3"/>
                                </a:cxn>
                                <a:cxn ang="T38">
                                  <a:pos x="T4" y="T5"/>
                                </a:cxn>
                                <a:cxn ang="T39">
                                  <a:pos x="T6" y="T7"/>
                                </a:cxn>
                                <a:cxn ang="T40">
                                  <a:pos x="T8" y="T9"/>
                                </a:cxn>
                                <a:cxn ang="T41">
                                  <a:pos x="T10" y="T11"/>
                                </a:cxn>
                                <a:cxn ang="T42">
                                  <a:pos x="T12" y="T13"/>
                                </a:cxn>
                                <a:cxn ang="T43">
                                  <a:pos x="T14" y="T15"/>
                                </a:cxn>
                                <a:cxn ang="T44">
                                  <a:pos x="T16" y="T17"/>
                                </a:cxn>
                                <a:cxn ang="T45">
                                  <a:pos x="T18" y="T19"/>
                                </a:cxn>
                                <a:cxn ang="T46">
                                  <a:pos x="T20" y="T21"/>
                                </a:cxn>
                                <a:cxn ang="T47">
                                  <a:pos x="T22" y="T23"/>
                                </a:cxn>
                                <a:cxn ang="T48">
                                  <a:pos x="T24" y="T25"/>
                                </a:cxn>
                                <a:cxn ang="T49">
                                  <a:pos x="T26" y="T27"/>
                                </a:cxn>
                                <a:cxn ang="T50">
                                  <a:pos x="T28" y="T29"/>
                                </a:cxn>
                                <a:cxn ang="T51">
                                  <a:pos x="T30" y="T31"/>
                                </a:cxn>
                                <a:cxn ang="T52">
                                  <a:pos x="T32" y="T33"/>
                                </a:cxn>
                                <a:cxn ang="T53">
                                  <a:pos x="T34" y="T35"/>
                                </a:cxn>
                              </a:cxnLst>
                              <a:rect l="T54" t="T55" r="T56" b="T57"/>
                              <a:pathLst>
                                <a:path w="371" h="657">
                                  <a:moveTo>
                                    <a:pt x="0" y="0"/>
                                  </a:moveTo>
                                  <a:lnTo>
                                    <a:pt x="26" y="25"/>
                                  </a:lnTo>
                                  <a:lnTo>
                                    <a:pt x="60" y="56"/>
                                  </a:lnTo>
                                  <a:lnTo>
                                    <a:pt x="84" y="86"/>
                                  </a:lnTo>
                                  <a:lnTo>
                                    <a:pt x="108" y="120"/>
                                  </a:lnTo>
                                  <a:lnTo>
                                    <a:pt x="132" y="159"/>
                                  </a:lnTo>
                                  <a:lnTo>
                                    <a:pt x="154" y="196"/>
                                  </a:lnTo>
                                  <a:lnTo>
                                    <a:pt x="176" y="236"/>
                                  </a:lnTo>
                                  <a:lnTo>
                                    <a:pt x="195" y="272"/>
                                  </a:lnTo>
                                  <a:lnTo>
                                    <a:pt x="213" y="313"/>
                                  </a:lnTo>
                                  <a:lnTo>
                                    <a:pt x="230" y="357"/>
                                  </a:lnTo>
                                  <a:lnTo>
                                    <a:pt x="247" y="409"/>
                                  </a:lnTo>
                                  <a:lnTo>
                                    <a:pt x="261" y="452"/>
                                  </a:lnTo>
                                  <a:lnTo>
                                    <a:pt x="277" y="496"/>
                                  </a:lnTo>
                                  <a:lnTo>
                                    <a:pt x="292" y="533"/>
                                  </a:lnTo>
                                  <a:lnTo>
                                    <a:pt x="312" y="577"/>
                                  </a:lnTo>
                                  <a:lnTo>
                                    <a:pt x="338" y="616"/>
                                  </a:lnTo>
                                  <a:lnTo>
                                    <a:pt x="371" y="657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</p:grpSp>
                    </p:grpSp>
                    <p:grpSp>
                      <p:nvGrpSpPr>
                        <p:cNvPr id="31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45" y="1723"/>
                          <a:ext cx="244" cy="215"/>
                          <a:chOff x="2045" y="1723"/>
                          <a:chExt cx="244" cy="215"/>
                        </a:xfrm>
                      </p:grpSpPr>
                      <p:grpSp>
                        <p:nvGrpSpPr>
                          <p:cNvPr id="63488" name="Group 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45" y="1723"/>
                            <a:ext cx="244" cy="215"/>
                            <a:chOff x="2045" y="1723"/>
                            <a:chExt cx="244" cy="215"/>
                          </a:xfrm>
                        </p:grpSpPr>
                        <p:grpSp>
                          <p:nvGrpSpPr>
                            <p:cNvPr id="63489" name="Group 7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045" y="1723"/>
                              <a:ext cx="244" cy="215"/>
                              <a:chOff x="2045" y="1723"/>
                              <a:chExt cx="244" cy="215"/>
                            </a:xfrm>
                          </p:grpSpPr>
                          <p:grpSp>
                            <p:nvGrpSpPr>
                              <p:cNvPr id="63494" name="Group 7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45" y="1723"/>
                                <a:ext cx="244" cy="215"/>
                                <a:chOff x="2045" y="1723"/>
                                <a:chExt cx="244" cy="215"/>
                              </a:xfrm>
                            </p:grpSpPr>
                            <p:grpSp>
                              <p:nvGrpSpPr>
                                <p:cNvPr id="63495" name="Group 7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045" y="1723"/>
                                  <a:ext cx="244" cy="215"/>
                                  <a:chOff x="2045" y="1723"/>
                                  <a:chExt cx="244" cy="215"/>
                                </a:xfrm>
                              </p:grpSpPr>
                              <p:sp>
                                <p:nvSpPr>
                                  <p:cNvPr id="63957" name="Freeform 7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045" y="1723"/>
                                    <a:ext cx="244" cy="215"/>
                                  </a:xfrm>
                                  <a:custGeom>
                                    <a:avLst/>
                                    <a:gdLst>
                                      <a:gd name="T0" fmla="*/ 5 w 1224"/>
                                      <a:gd name="T1" fmla="*/ 2 h 1076"/>
                                      <a:gd name="T2" fmla="*/ 8 w 1224"/>
                                      <a:gd name="T3" fmla="*/ 1 h 1076"/>
                                      <a:gd name="T4" fmla="*/ 11 w 1224"/>
                                      <a:gd name="T5" fmla="*/ 0 h 1076"/>
                                      <a:gd name="T6" fmla="*/ 15 w 1224"/>
                                      <a:gd name="T7" fmla="*/ 0 h 1076"/>
                                      <a:gd name="T8" fmla="*/ 18 w 1224"/>
                                      <a:gd name="T9" fmla="*/ 2 h 1076"/>
                                      <a:gd name="T10" fmla="*/ 20 w 1224"/>
                                      <a:gd name="T11" fmla="*/ 5 h 1076"/>
                                      <a:gd name="T12" fmla="*/ 23 w 1224"/>
                                      <a:gd name="T13" fmla="*/ 8 h 1076"/>
                                      <a:gd name="T14" fmla="*/ 25 w 1224"/>
                                      <a:gd name="T15" fmla="*/ 10 h 1076"/>
                                      <a:gd name="T16" fmla="*/ 26 w 1224"/>
                                      <a:gd name="T17" fmla="*/ 13 h 1076"/>
                                      <a:gd name="T18" fmla="*/ 25 w 1224"/>
                                      <a:gd name="T19" fmla="*/ 15 h 1076"/>
                                      <a:gd name="T20" fmla="*/ 24 w 1224"/>
                                      <a:gd name="T21" fmla="*/ 17 h 1076"/>
                                      <a:gd name="T22" fmla="*/ 22 w 1224"/>
                                      <a:gd name="T23" fmla="*/ 20 h 1076"/>
                                      <a:gd name="T24" fmla="*/ 21 w 1224"/>
                                      <a:gd name="T25" fmla="*/ 22 h 1076"/>
                                      <a:gd name="T26" fmla="*/ 21 w 1224"/>
                                      <a:gd name="T27" fmla="*/ 22 h 1076"/>
                                      <a:gd name="T28" fmla="*/ 22 w 1224"/>
                                      <a:gd name="T29" fmla="*/ 22 h 1076"/>
                                      <a:gd name="T30" fmla="*/ 23 w 1224"/>
                                      <a:gd name="T31" fmla="*/ 21 h 1076"/>
                                      <a:gd name="T32" fmla="*/ 24 w 1224"/>
                                      <a:gd name="T33" fmla="*/ 19 h 1076"/>
                                      <a:gd name="T34" fmla="*/ 26 w 1224"/>
                                      <a:gd name="T35" fmla="*/ 17 h 1076"/>
                                      <a:gd name="T36" fmla="*/ 27 w 1224"/>
                                      <a:gd name="T37" fmla="*/ 16 h 1076"/>
                                      <a:gd name="T38" fmla="*/ 28 w 1224"/>
                                      <a:gd name="T39" fmla="*/ 16 h 1076"/>
                                      <a:gd name="T40" fmla="*/ 29 w 1224"/>
                                      <a:gd name="T41" fmla="*/ 17 h 1076"/>
                                      <a:gd name="T42" fmla="*/ 31 w 1224"/>
                                      <a:gd name="T43" fmla="*/ 21 h 1076"/>
                                      <a:gd name="T44" fmla="*/ 33 w 1224"/>
                                      <a:gd name="T45" fmla="*/ 25 h 1076"/>
                                      <a:gd name="T46" fmla="*/ 36 w 1224"/>
                                      <a:gd name="T47" fmla="*/ 29 h 1076"/>
                                      <a:gd name="T48" fmla="*/ 39 w 1224"/>
                                      <a:gd name="T49" fmla="*/ 34 h 1076"/>
                                      <a:gd name="T50" fmla="*/ 42 w 1224"/>
                                      <a:gd name="T51" fmla="*/ 36 h 1076"/>
                                      <a:gd name="T52" fmla="*/ 46 w 1224"/>
                                      <a:gd name="T53" fmla="*/ 39 h 1076"/>
                                      <a:gd name="T54" fmla="*/ 48 w 1224"/>
                                      <a:gd name="T55" fmla="*/ 41 h 1076"/>
                                      <a:gd name="T56" fmla="*/ 49 w 1224"/>
                                      <a:gd name="T57" fmla="*/ 42 h 1076"/>
                                      <a:gd name="T58" fmla="*/ 48 w 1224"/>
                                      <a:gd name="T59" fmla="*/ 43 h 1076"/>
                                      <a:gd name="T60" fmla="*/ 46 w 1224"/>
                                      <a:gd name="T61" fmla="*/ 43 h 1076"/>
                                      <a:gd name="T62" fmla="*/ 42 w 1224"/>
                                      <a:gd name="T63" fmla="*/ 43 h 1076"/>
                                      <a:gd name="T64" fmla="*/ 38 w 1224"/>
                                      <a:gd name="T65" fmla="*/ 42 h 1076"/>
                                      <a:gd name="T66" fmla="*/ 33 w 1224"/>
                                      <a:gd name="T67" fmla="*/ 41 h 1076"/>
                                      <a:gd name="T68" fmla="*/ 29 w 1224"/>
                                      <a:gd name="T69" fmla="*/ 39 h 1076"/>
                                      <a:gd name="T70" fmla="*/ 24 w 1224"/>
                                      <a:gd name="T71" fmla="*/ 37 h 1076"/>
                                      <a:gd name="T72" fmla="*/ 20 w 1224"/>
                                      <a:gd name="T73" fmla="*/ 34 h 1076"/>
                                      <a:gd name="T74" fmla="*/ 16 w 1224"/>
                                      <a:gd name="T75" fmla="*/ 32 h 1076"/>
                                      <a:gd name="T76" fmla="*/ 14 w 1224"/>
                                      <a:gd name="T77" fmla="*/ 29 h 1076"/>
                                      <a:gd name="T78" fmla="*/ 12 w 1224"/>
                                      <a:gd name="T79" fmla="*/ 27 h 1076"/>
                                      <a:gd name="T80" fmla="*/ 13 w 1224"/>
                                      <a:gd name="T81" fmla="*/ 26 h 1076"/>
                                      <a:gd name="T82" fmla="*/ 14 w 1224"/>
                                      <a:gd name="T83" fmla="*/ 25 h 1076"/>
                                      <a:gd name="T84" fmla="*/ 17 w 1224"/>
                                      <a:gd name="T85" fmla="*/ 25 h 1076"/>
                                      <a:gd name="T86" fmla="*/ 19 w 1224"/>
                                      <a:gd name="T87" fmla="*/ 25 h 1076"/>
                                      <a:gd name="T88" fmla="*/ 19 w 1224"/>
                                      <a:gd name="T89" fmla="*/ 25 h 1076"/>
                                      <a:gd name="T90" fmla="*/ 19 w 1224"/>
                                      <a:gd name="T91" fmla="*/ 25 h 1076"/>
                                      <a:gd name="T92" fmla="*/ 18 w 1224"/>
                                      <a:gd name="T93" fmla="*/ 24 h 1076"/>
                                      <a:gd name="T94" fmla="*/ 16 w 1224"/>
                                      <a:gd name="T95" fmla="*/ 23 h 1076"/>
                                      <a:gd name="T96" fmla="*/ 13 w 1224"/>
                                      <a:gd name="T97" fmla="*/ 24 h 1076"/>
                                      <a:gd name="T98" fmla="*/ 10 w 1224"/>
                                      <a:gd name="T99" fmla="*/ 25 h 1076"/>
                                      <a:gd name="T100" fmla="*/ 8 w 1224"/>
                                      <a:gd name="T101" fmla="*/ 25 h 1076"/>
                                      <a:gd name="T102" fmla="*/ 6 w 1224"/>
                                      <a:gd name="T103" fmla="*/ 24 h 1076"/>
                                      <a:gd name="T104" fmla="*/ 4 w 1224"/>
                                      <a:gd name="T105" fmla="*/ 22 h 1076"/>
                                      <a:gd name="T106" fmla="*/ 2 w 1224"/>
                                      <a:gd name="T107" fmla="*/ 19 h 1076"/>
                                      <a:gd name="T108" fmla="*/ 0 w 1224"/>
                                      <a:gd name="T109" fmla="*/ 15 h 1076"/>
                                      <a:gd name="T110" fmla="*/ 0 w 1224"/>
                                      <a:gd name="T111" fmla="*/ 13 h 1076"/>
                                      <a:gd name="T112" fmla="*/ 1 w 1224"/>
                                      <a:gd name="T113" fmla="*/ 8 h 1076"/>
                                      <a:gd name="T114" fmla="*/ 3 w 1224"/>
                                      <a:gd name="T115" fmla="*/ 5 h 1076"/>
                                      <a:gd name="T116" fmla="*/ 0 60000 65536"/>
                                      <a:gd name="T117" fmla="*/ 0 60000 65536"/>
                                      <a:gd name="T118" fmla="*/ 0 60000 65536"/>
                                      <a:gd name="T119" fmla="*/ 0 60000 65536"/>
                                      <a:gd name="T120" fmla="*/ 0 60000 65536"/>
                                      <a:gd name="T121" fmla="*/ 0 60000 65536"/>
                                      <a:gd name="T122" fmla="*/ 0 60000 65536"/>
                                      <a:gd name="T123" fmla="*/ 0 60000 65536"/>
                                      <a:gd name="T124" fmla="*/ 0 60000 65536"/>
                                      <a:gd name="T125" fmla="*/ 0 60000 65536"/>
                                      <a:gd name="T126" fmla="*/ 0 60000 65536"/>
                                      <a:gd name="T127" fmla="*/ 0 60000 65536"/>
                                      <a:gd name="T128" fmla="*/ 0 60000 65536"/>
                                      <a:gd name="T129" fmla="*/ 0 60000 65536"/>
                                      <a:gd name="T130" fmla="*/ 0 60000 65536"/>
                                      <a:gd name="T131" fmla="*/ 0 60000 65536"/>
                                      <a:gd name="T132" fmla="*/ 0 60000 65536"/>
                                      <a:gd name="T133" fmla="*/ 0 60000 65536"/>
                                      <a:gd name="T134" fmla="*/ 0 60000 65536"/>
                                      <a:gd name="T135" fmla="*/ 0 60000 65536"/>
                                      <a:gd name="T136" fmla="*/ 0 60000 65536"/>
                                      <a:gd name="T137" fmla="*/ 0 60000 65536"/>
                                      <a:gd name="T138" fmla="*/ 0 60000 65536"/>
                                      <a:gd name="T139" fmla="*/ 0 60000 65536"/>
                                      <a:gd name="T140" fmla="*/ 0 60000 65536"/>
                                      <a:gd name="T141" fmla="*/ 0 60000 65536"/>
                                      <a:gd name="T142" fmla="*/ 0 60000 65536"/>
                                      <a:gd name="T143" fmla="*/ 0 60000 65536"/>
                                      <a:gd name="T144" fmla="*/ 0 60000 65536"/>
                                      <a:gd name="T145" fmla="*/ 0 60000 65536"/>
                                      <a:gd name="T146" fmla="*/ 0 60000 65536"/>
                                      <a:gd name="T147" fmla="*/ 0 60000 65536"/>
                                      <a:gd name="T148" fmla="*/ 0 60000 65536"/>
                                      <a:gd name="T149" fmla="*/ 0 60000 65536"/>
                                      <a:gd name="T150" fmla="*/ 0 60000 65536"/>
                                      <a:gd name="T151" fmla="*/ 0 60000 65536"/>
                                      <a:gd name="T152" fmla="*/ 0 60000 65536"/>
                                      <a:gd name="T153" fmla="*/ 0 60000 65536"/>
                                      <a:gd name="T154" fmla="*/ 0 60000 65536"/>
                                      <a:gd name="T155" fmla="*/ 0 60000 65536"/>
                                      <a:gd name="T156" fmla="*/ 0 60000 65536"/>
                                      <a:gd name="T157" fmla="*/ 0 60000 65536"/>
                                      <a:gd name="T158" fmla="*/ 0 60000 65536"/>
                                      <a:gd name="T159" fmla="*/ 0 60000 65536"/>
                                      <a:gd name="T160" fmla="*/ 0 60000 65536"/>
                                      <a:gd name="T161" fmla="*/ 0 60000 65536"/>
                                      <a:gd name="T162" fmla="*/ 0 60000 65536"/>
                                      <a:gd name="T163" fmla="*/ 0 60000 65536"/>
                                      <a:gd name="T164" fmla="*/ 0 60000 65536"/>
                                      <a:gd name="T165" fmla="*/ 0 60000 65536"/>
                                      <a:gd name="T166" fmla="*/ 0 60000 65536"/>
                                      <a:gd name="T167" fmla="*/ 0 60000 65536"/>
                                      <a:gd name="T168" fmla="*/ 0 60000 65536"/>
                                      <a:gd name="T169" fmla="*/ 0 60000 65536"/>
                                      <a:gd name="T170" fmla="*/ 0 60000 65536"/>
                                      <a:gd name="T171" fmla="*/ 0 60000 65536"/>
                                      <a:gd name="T172" fmla="*/ 0 60000 65536"/>
                                      <a:gd name="T173" fmla="*/ 0 60000 65536"/>
                                      <a:gd name="T174" fmla="*/ 0 w 1224"/>
                                      <a:gd name="T175" fmla="*/ 0 h 1076"/>
                                      <a:gd name="T176" fmla="*/ 1224 w 1224"/>
                                      <a:gd name="T177" fmla="*/ 1076 h 1076"/>
                                    </a:gdLst>
                                    <a:ahLst/>
                                    <a:cxnLst>
                                      <a:cxn ang="T116">
                                        <a:pos x="T0" y="T1"/>
                                      </a:cxn>
                                      <a:cxn ang="T117">
                                        <a:pos x="T2" y="T3"/>
                                      </a:cxn>
                                      <a:cxn ang="T118">
                                        <a:pos x="T4" y="T5"/>
                                      </a:cxn>
                                      <a:cxn ang="T119">
                                        <a:pos x="T6" y="T7"/>
                                      </a:cxn>
                                      <a:cxn ang="T120">
                                        <a:pos x="T8" y="T9"/>
                                      </a:cxn>
                                      <a:cxn ang="T121">
                                        <a:pos x="T10" y="T11"/>
                                      </a:cxn>
                                      <a:cxn ang="T122">
                                        <a:pos x="T12" y="T13"/>
                                      </a:cxn>
                                      <a:cxn ang="T123">
                                        <a:pos x="T14" y="T15"/>
                                      </a:cxn>
                                      <a:cxn ang="T124">
                                        <a:pos x="T16" y="T17"/>
                                      </a:cxn>
                                      <a:cxn ang="T125">
                                        <a:pos x="T18" y="T19"/>
                                      </a:cxn>
                                      <a:cxn ang="T126">
                                        <a:pos x="T20" y="T21"/>
                                      </a:cxn>
                                      <a:cxn ang="T127">
                                        <a:pos x="T22" y="T23"/>
                                      </a:cxn>
                                      <a:cxn ang="T128">
                                        <a:pos x="T24" y="T25"/>
                                      </a:cxn>
                                      <a:cxn ang="T129">
                                        <a:pos x="T26" y="T27"/>
                                      </a:cxn>
                                      <a:cxn ang="T130">
                                        <a:pos x="T28" y="T29"/>
                                      </a:cxn>
                                      <a:cxn ang="T131">
                                        <a:pos x="T30" y="T31"/>
                                      </a:cxn>
                                      <a:cxn ang="T132">
                                        <a:pos x="T32" y="T33"/>
                                      </a:cxn>
                                      <a:cxn ang="T133">
                                        <a:pos x="T34" y="T35"/>
                                      </a:cxn>
                                      <a:cxn ang="T134">
                                        <a:pos x="T36" y="T37"/>
                                      </a:cxn>
                                      <a:cxn ang="T135">
                                        <a:pos x="T38" y="T39"/>
                                      </a:cxn>
                                      <a:cxn ang="T136">
                                        <a:pos x="T40" y="T41"/>
                                      </a:cxn>
                                      <a:cxn ang="T137">
                                        <a:pos x="T42" y="T43"/>
                                      </a:cxn>
                                      <a:cxn ang="T138">
                                        <a:pos x="T44" y="T45"/>
                                      </a:cxn>
                                      <a:cxn ang="T139">
                                        <a:pos x="T46" y="T47"/>
                                      </a:cxn>
                                      <a:cxn ang="T140">
                                        <a:pos x="T48" y="T49"/>
                                      </a:cxn>
                                      <a:cxn ang="T141">
                                        <a:pos x="T50" y="T51"/>
                                      </a:cxn>
                                      <a:cxn ang="T142">
                                        <a:pos x="T52" y="T53"/>
                                      </a:cxn>
                                      <a:cxn ang="T143">
                                        <a:pos x="T54" y="T55"/>
                                      </a:cxn>
                                      <a:cxn ang="T144">
                                        <a:pos x="T56" y="T57"/>
                                      </a:cxn>
                                      <a:cxn ang="T145">
                                        <a:pos x="T58" y="T59"/>
                                      </a:cxn>
                                      <a:cxn ang="T146">
                                        <a:pos x="T60" y="T61"/>
                                      </a:cxn>
                                      <a:cxn ang="T147">
                                        <a:pos x="T62" y="T63"/>
                                      </a:cxn>
                                      <a:cxn ang="T148">
                                        <a:pos x="T64" y="T65"/>
                                      </a:cxn>
                                      <a:cxn ang="T149">
                                        <a:pos x="T66" y="T67"/>
                                      </a:cxn>
                                      <a:cxn ang="T150">
                                        <a:pos x="T68" y="T69"/>
                                      </a:cxn>
                                      <a:cxn ang="T151">
                                        <a:pos x="T70" y="T71"/>
                                      </a:cxn>
                                      <a:cxn ang="T152">
                                        <a:pos x="T72" y="T73"/>
                                      </a:cxn>
                                      <a:cxn ang="T153">
                                        <a:pos x="T74" y="T75"/>
                                      </a:cxn>
                                      <a:cxn ang="T154">
                                        <a:pos x="T76" y="T77"/>
                                      </a:cxn>
                                      <a:cxn ang="T155">
                                        <a:pos x="T78" y="T79"/>
                                      </a:cxn>
                                      <a:cxn ang="T156">
                                        <a:pos x="T80" y="T81"/>
                                      </a:cxn>
                                      <a:cxn ang="T157">
                                        <a:pos x="T82" y="T83"/>
                                      </a:cxn>
                                      <a:cxn ang="T158">
                                        <a:pos x="T84" y="T85"/>
                                      </a:cxn>
                                      <a:cxn ang="T159">
                                        <a:pos x="T86" y="T87"/>
                                      </a:cxn>
                                      <a:cxn ang="T160">
                                        <a:pos x="T88" y="T89"/>
                                      </a:cxn>
                                      <a:cxn ang="T161">
                                        <a:pos x="T90" y="T91"/>
                                      </a:cxn>
                                      <a:cxn ang="T162">
                                        <a:pos x="T92" y="T93"/>
                                      </a:cxn>
                                      <a:cxn ang="T163">
                                        <a:pos x="T94" y="T95"/>
                                      </a:cxn>
                                      <a:cxn ang="T164">
                                        <a:pos x="T96" y="T97"/>
                                      </a:cxn>
                                      <a:cxn ang="T165">
                                        <a:pos x="T98" y="T99"/>
                                      </a:cxn>
                                      <a:cxn ang="T166">
                                        <a:pos x="T100" y="T101"/>
                                      </a:cxn>
                                      <a:cxn ang="T167">
                                        <a:pos x="T102" y="T103"/>
                                      </a:cxn>
                                      <a:cxn ang="T168">
                                        <a:pos x="T104" y="T105"/>
                                      </a:cxn>
                                      <a:cxn ang="T169">
                                        <a:pos x="T106" y="T107"/>
                                      </a:cxn>
                                      <a:cxn ang="T170">
                                        <a:pos x="T108" y="T109"/>
                                      </a:cxn>
                                      <a:cxn ang="T171">
                                        <a:pos x="T110" y="T111"/>
                                      </a:cxn>
                                      <a:cxn ang="T172">
                                        <a:pos x="T112" y="T113"/>
                                      </a:cxn>
                                      <a:cxn ang="T173">
                                        <a:pos x="T114" y="T115"/>
                                      </a:cxn>
                                    </a:cxnLst>
                                    <a:rect l="T174" t="T175" r="T176" b="T177"/>
                                    <a:pathLst>
                                      <a:path w="1224" h="1076">
                                        <a:moveTo>
                                          <a:pt x="95" y="86"/>
                                        </a:moveTo>
                                        <a:lnTo>
                                          <a:pt x="127" y="60"/>
                                        </a:lnTo>
                                        <a:lnTo>
                                          <a:pt x="158" y="37"/>
                                        </a:lnTo>
                                        <a:lnTo>
                                          <a:pt x="193" y="18"/>
                                        </a:lnTo>
                                        <a:lnTo>
                                          <a:pt x="234" y="6"/>
                                        </a:lnTo>
                                        <a:lnTo>
                                          <a:pt x="269" y="2"/>
                                        </a:lnTo>
                                        <a:lnTo>
                                          <a:pt x="309" y="0"/>
                                        </a:lnTo>
                                        <a:lnTo>
                                          <a:pt x="367" y="5"/>
                                        </a:lnTo>
                                        <a:lnTo>
                                          <a:pt x="424" y="17"/>
                                        </a:lnTo>
                                        <a:lnTo>
                                          <a:pt x="460" y="42"/>
                                        </a:lnTo>
                                        <a:lnTo>
                                          <a:pt x="488" y="77"/>
                                        </a:lnTo>
                                        <a:lnTo>
                                          <a:pt x="512" y="119"/>
                                        </a:lnTo>
                                        <a:lnTo>
                                          <a:pt x="537" y="159"/>
                                        </a:lnTo>
                                        <a:lnTo>
                                          <a:pt x="567" y="193"/>
                                        </a:lnTo>
                                        <a:lnTo>
                                          <a:pt x="593" y="220"/>
                                        </a:lnTo>
                                        <a:lnTo>
                                          <a:pt x="628" y="260"/>
                                        </a:lnTo>
                                        <a:lnTo>
                                          <a:pt x="642" y="297"/>
                                        </a:lnTo>
                                        <a:lnTo>
                                          <a:pt x="646" y="326"/>
                                        </a:lnTo>
                                        <a:lnTo>
                                          <a:pt x="642" y="342"/>
                                        </a:lnTo>
                                        <a:lnTo>
                                          <a:pt x="633" y="370"/>
                                        </a:lnTo>
                                        <a:lnTo>
                                          <a:pt x="618" y="396"/>
                                        </a:lnTo>
                                        <a:lnTo>
                                          <a:pt x="596" y="424"/>
                                        </a:lnTo>
                                        <a:lnTo>
                                          <a:pt x="570" y="461"/>
                                        </a:lnTo>
                                        <a:lnTo>
                                          <a:pt x="546" y="489"/>
                                        </a:lnTo>
                                        <a:lnTo>
                                          <a:pt x="527" y="520"/>
                                        </a:lnTo>
                                        <a:lnTo>
                                          <a:pt x="519" y="538"/>
                                        </a:lnTo>
                                        <a:lnTo>
                                          <a:pt x="518" y="550"/>
                                        </a:lnTo>
                                        <a:lnTo>
                                          <a:pt x="523" y="559"/>
                                        </a:lnTo>
                                        <a:lnTo>
                                          <a:pt x="533" y="563"/>
                                        </a:lnTo>
                                        <a:lnTo>
                                          <a:pt x="542" y="561"/>
                                        </a:lnTo>
                                        <a:lnTo>
                                          <a:pt x="552" y="552"/>
                                        </a:lnTo>
                                        <a:lnTo>
                                          <a:pt x="565" y="532"/>
                                        </a:lnTo>
                                        <a:lnTo>
                                          <a:pt x="585" y="502"/>
                                        </a:lnTo>
                                        <a:lnTo>
                                          <a:pt x="609" y="470"/>
                                        </a:lnTo>
                                        <a:lnTo>
                                          <a:pt x="631" y="442"/>
                                        </a:lnTo>
                                        <a:lnTo>
                                          <a:pt x="653" y="417"/>
                                        </a:lnTo>
                                        <a:lnTo>
                                          <a:pt x="676" y="395"/>
                                        </a:lnTo>
                                        <a:lnTo>
                                          <a:pt x="687" y="388"/>
                                        </a:lnTo>
                                        <a:lnTo>
                                          <a:pt x="701" y="386"/>
                                        </a:lnTo>
                                        <a:lnTo>
                                          <a:pt x="714" y="390"/>
                                        </a:lnTo>
                                        <a:lnTo>
                                          <a:pt x="722" y="395"/>
                                        </a:lnTo>
                                        <a:lnTo>
                                          <a:pt x="737" y="421"/>
                                        </a:lnTo>
                                        <a:lnTo>
                                          <a:pt x="758" y="467"/>
                                        </a:lnTo>
                                        <a:lnTo>
                                          <a:pt x="781" y="520"/>
                                        </a:lnTo>
                                        <a:lnTo>
                                          <a:pt x="803" y="571"/>
                                        </a:lnTo>
                                        <a:lnTo>
                                          <a:pt x="825" y="614"/>
                                        </a:lnTo>
                                        <a:lnTo>
                                          <a:pt x="863" y="674"/>
                                        </a:lnTo>
                                        <a:lnTo>
                                          <a:pt x="902" y="734"/>
                                        </a:lnTo>
                                        <a:lnTo>
                                          <a:pt x="944" y="793"/>
                                        </a:lnTo>
                                        <a:lnTo>
                                          <a:pt x="983" y="839"/>
                                        </a:lnTo>
                                        <a:lnTo>
                                          <a:pt x="1027" y="874"/>
                                        </a:lnTo>
                                        <a:lnTo>
                                          <a:pt x="1069" y="910"/>
                                        </a:lnTo>
                                        <a:lnTo>
                                          <a:pt x="1108" y="941"/>
                                        </a:lnTo>
                                        <a:lnTo>
                                          <a:pt x="1150" y="972"/>
                                        </a:lnTo>
                                        <a:lnTo>
                                          <a:pt x="1202" y="1009"/>
                                        </a:lnTo>
                                        <a:lnTo>
                                          <a:pt x="1213" y="1021"/>
                                        </a:lnTo>
                                        <a:lnTo>
                                          <a:pt x="1223" y="1035"/>
                                        </a:lnTo>
                                        <a:lnTo>
                                          <a:pt x="1224" y="1045"/>
                                        </a:lnTo>
                                        <a:lnTo>
                                          <a:pt x="1219" y="1059"/>
                                        </a:lnTo>
                                        <a:lnTo>
                                          <a:pt x="1209" y="1067"/>
                                        </a:lnTo>
                                        <a:lnTo>
                                          <a:pt x="1194" y="1072"/>
                                        </a:lnTo>
                                        <a:lnTo>
                                          <a:pt x="1162" y="1075"/>
                                        </a:lnTo>
                                        <a:lnTo>
                                          <a:pt x="1125" y="1076"/>
                                        </a:lnTo>
                                        <a:lnTo>
                                          <a:pt x="1062" y="1071"/>
                                        </a:lnTo>
                                        <a:lnTo>
                                          <a:pt x="1003" y="1063"/>
                                        </a:lnTo>
                                        <a:lnTo>
                                          <a:pt x="951" y="1056"/>
                                        </a:lnTo>
                                        <a:lnTo>
                                          <a:pt x="888" y="1044"/>
                                        </a:lnTo>
                                        <a:lnTo>
                                          <a:pt x="826" y="1026"/>
                                        </a:lnTo>
                                        <a:lnTo>
                                          <a:pt x="778" y="1006"/>
                                        </a:lnTo>
                                        <a:lnTo>
                                          <a:pt x="735" y="981"/>
                                        </a:lnTo>
                                        <a:lnTo>
                                          <a:pt x="670" y="954"/>
                                        </a:lnTo>
                                        <a:lnTo>
                                          <a:pt x="603" y="921"/>
                                        </a:lnTo>
                                        <a:lnTo>
                                          <a:pt x="542" y="890"/>
                                        </a:lnTo>
                                        <a:lnTo>
                                          <a:pt x="496" y="856"/>
                                        </a:lnTo>
                                        <a:lnTo>
                                          <a:pt x="453" y="826"/>
                                        </a:lnTo>
                                        <a:lnTo>
                                          <a:pt x="413" y="796"/>
                                        </a:lnTo>
                                        <a:lnTo>
                                          <a:pt x="373" y="753"/>
                                        </a:lnTo>
                                        <a:lnTo>
                                          <a:pt x="340" y="720"/>
                                        </a:lnTo>
                                        <a:lnTo>
                                          <a:pt x="311" y="689"/>
                                        </a:lnTo>
                                        <a:lnTo>
                                          <a:pt x="306" y="675"/>
                                        </a:lnTo>
                                        <a:lnTo>
                                          <a:pt x="306" y="658"/>
                                        </a:lnTo>
                                        <a:lnTo>
                                          <a:pt x="317" y="641"/>
                                        </a:lnTo>
                                        <a:lnTo>
                                          <a:pt x="335" y="629"/>
                                        </a:lnTo>
                                        <a:lnTo>
                                          <a:pt x="358" y="620"/>
                                        </a:lnTo>
                                        <a:lnTo>
                                          <a:pt x="387" y="616"/>
                                        </a:lnTo>
                                        <a:lnTo>
                                          <a:pt x="421" y="621"/>
                                        </a:lnTo>
                                        <a:lnTo>
                                          <a:pt x="453" y="631"/>
                                        </a:lnTo>
                                        <a:lnTo>
                                          <a:pt x="467" y="635"/>
                                        </a:lnTo>
                                        <a:lnTo>
                                          <a:pt x="478" y="637"/>
                                        </a:lnTo>
                                        <a:lnTo>
                                          <a:pt x="485" y="634"/>
                                        </a:lnTo>
                                        <a:lnTo>
                                          <a:pt x="490" y="626"/>
                                        </a:lnTo>
                                        <a:lnTo>
                                          <a:pt x="488" y="616"/>
                                        </a:lnTo>
                                        <a:lnTo>
                                          <a:pt x="481" y="606"/>
                                        </a:lnTo>
                                        <a:lnTo>
                                          <a:pt x="454" y="593"/>
                                        </a:lnTo>
                                        <a:lnTo>
                                          <a:pt x="425" y="586"/>
                                        </a:lnTo>
                                        <a:lnTo>
                                          <a:pt x="395" y="583"/>
                                        </a:lnTo>
                                        <a:lnTo>
                                          <a:pt x="365" y="589"/>
                                        </a:lnTo>
                                        <a:lnTo>
                                          <a:pt x="327" y="599"/>
                                        </a:lnTo>
                                        <a:lnTo>
                                          <a:pt x="283" y="613"/>
                                        </a:lnTo>
                                        <a:lnTo>
                                          <a:pt x="249" y="623"/>
                                        </a:lnTo>
                                        <a:lnTo>
                                          <a:pt x="222" y="628"/>
                                        </a:lnTo>
                                        <a:lnTo>
                                          <a:pt x="196" y="624"/>
                                        </a:lnTo>
                                        <a:lnTo>
                                          <a:pt x="170" y="616"/>
                                        </a:lnTo>
                                        <a:lnTo>
                                          <a:pt x="142" y="602"/>
                                        </a:lnTo>
                                        <a:lnTo>
                                          <a:pt x="122" y="584"/>
                                        </a:lnTo>
                                        <a:lnTo>
                                          <a:pt x="100" y="561"/>
                                        </a:lnTo>
                                        <a:lnTo>
                                          <a:pt x="72" y="525"/>
                                        </a:lnTo>
                                        <a:lnTo>
                                          <a:pt x="41" y="477"/>
                                        </a:lnTo>
                                        <a:lnTo>
                                          <a:pt x="18" y="431"/>
                                        </a:lnTo>
                                        <a:lnTo>
                                          <a:pt x="3" y="387"/>
                                        </a:lnTo>
                                        <a:lnTo>
                                          <a:pt x="0" y="356"/>
                                        </a:lnTo>
                                        <a:lnTo>
                                          <a:pt x="4" y="327"/>
                                        </a:lnTo>
                                        <a:lnTo>
                                          <a:pt x="13" y="269"/>
                                        </a:lnTo>
                                        <a:lnTo>
                                          <a:pt x="23" y="205"/>
                                        </a:lnTo>
                                        <a:lnTo>
                                          <a:pt x="44" y="153"/>
                                        </a:lnTo>
                                        <a:lnTo>
                                          <a:pt x="69" y="116"/>
                                        </a:lnTo>
                                        <a:lnTo>
                                          <a:pt x="95" y="8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cs-CZ"/>
                                  </a:p>
                                </p:txBody>
                              </p:sp>
                              <p:grpSp>
                                <p:nvGrpSpPr>
                                  <p:cNvPr id="63496" name="Group 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045" y="1723"/>
                                    <a:ext cx="244" cy="215"/>
                                    <a:chOff x="2045" y="1723"/>
                                    <a:chExt cx="244" cy="215"/>
                                  </a:xfrm>
                                </p:grpSpPr>
                                <p:sp>
                                  <p:nvSpPr>
                                    <p:cNvPr id="63959" name="Freeform 79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105" y="1800"/>
                                      <a:ext cx="184" cy="138"/>
                                    </a:xfrm>
                                    <a:custGeom>
                                      <a:avLst/>
                                      <a:gdLst>
                                        <a:gd name="T0" fmla="*/ 13 w 919"/>
                                        <a:gd name="T1" fmla="*/ 2 h 689"/>
                                        <a:gd name="T2" fmla="*/ 15 w 919"/>
                                        <a:gd name="T3" fmla="*/ 0 h 689"/>
                                        <a:gd name="T4" fmla="*/ 16 w 919"/>
                                        <a:gd name="T5" fmla="*/ 0 h 689"/>
                                        <a:gd name="T6" fmla="*/ 17 w 919"/>
                                        <a:gd name="T7" fmla="*/ 0 h 689"/>
                                        <a:gd name="T8" fmla="*/ 18 w 919"/>
                                        <a:gd name="T9" fmla="*/ 3 h 689"/>
                                        <a:gd name="T10" fmla="*/ 20 w 919"/>
                                        <a:gd name="T11" fmla="*/ 7 h 689"/>
                                        <a:gd name="T12" fmla="*/ 22 w 919"/>
                                        <a:gd name="T13" fmla="*/ 11 h 689"/>
                                        <a:gd name="T14" fmla="*/ 26 w 919"/>
                                        <a:gd name="T15" fmla="*/ 16 h 689"/>
                                        <a:gd name="T16" fmla="*/ 29 w 919"/>
                                        <a:gd name="T17" fmla="*/ 20 h 689"/>
                                        <a:gd name="T18" fmla="*/ 32 w 919"/>
                                        <a:gd name="T19" fmla="*/ 22 h 689"/>
                                        <a:gd name="T20" fmla="*/ 36 w 919"/>
                                        <a:gd name="T21" fmla="*/ 25 h 689"/>
                                        <a:gd name="T22" fmla="*/ 37 w 919"/>
                                        <a:gd name="T23" fmla="*/ 26 h 689"/>
                                        <a:gd name="T24" fmla="*/ 37 w 919"/>
                                        <a:gd name="T25" fmla="*/ 27 h 689"/>
                                        <a:gd name="T26" fmla="*/ 36 w 919"/>
                                        <a:gd name="T27" fmla="*/ 27 h 689"/>
                                        <a:gd name="T28" fmla="*/ 33 w 919"/>
                                        <a:gd name="T29" fmla="*/ 28 h 689"/>
                                        <a:gd name="T30" fmla="*/ 28 w 919"/>
                                        <a:gd name="T31" fmla="*/ 27 h 689"/>
                                        <a:gd name="T32" fmla="*/ 23 w 919"/>
                                        <a:gd name="T33" fmla="*/ 26 h 689"/>
                                        <a:gd name="T34" fmla="*/ 19 w 919"/>
                                        <a:gd name="T35" fmla="*/ 25 h 689"/>
                                        <a:gd name="T36" fmla="*/ 15 w 919"/>
                                        <a:gd name="T37" fmla="*/ 23 h 689"/>
                                        <a:gd name="T38" fmla="*/ 9 w 919"/>
                                        <a:gd name="T39" fmla="*/ 20 h 689"/>
                                        <a:gd name="T40" fmla="*/ 6 w 919"/>
                                        <a:gd name="T41" fmla="*/ 18 h 689"/>
                                        <a:gd name="T42" fmla="*/ 3 w 919"/>
                                        <a:gd name="T43" fmla="*/ 15 h 689"/>
                                        <a:gd name="T44" fmla="*/ 0 w 919"/>
                                        <a:gd name="T45" fmla="*/ 12 h 689"/>
                                        <a:gd name="T46" fmla="*/ 0 w 919"/>
                                        <a:gd name="T47" fmla="*/ 11 h 689"/>
                                        <a:gd name="T48" fmla="*/ 1 w 919"/>
                                        <a:gd name="T49" fmla="*/ 10 h 689"/>
                                        <a:gd name="T50" fmla="*/ 3 w 919"/>
                                        <a:gd name="T51" fmla="*/ 9 h 689"/>
                                        <a:gd name="T52" fmla="*/ 5 w 919"/>
                                        <a:gd name="T53" fmla="*/ 9 h 689"/>
                                        <a:gd name="T54" fmla="*/ 7 w 919"/>
                                        <a:gd name="T55" fmla="*/ 10 h 689"/>
                                        <a:gd name="T56" fmla="*/ 5 w 919"/>
                                        <a:gd name="T57" fmla="*/ 10 h 689"/>
                                        <a:gd name="T58" fmla="*/ 4 w 919"/>
                                        <a:gd name="T59" fmla="*/ 10 h 689"/>
                                        <a:gd name="T60" fmla="*/ 2 w 919"/>
                                        <a:gd name="T61" fmla="*/ 11 h 689"/>
                                        <a:gd name="T62" fmla="*/ 2 w 919"/>
                                        <a:gd name="T63" fmla="*/ 12 h 689"/>
                                        <a:gd name="T64" fmla="*/ 2 w 919"/>
                                        <a:gd name="T65" fmla="*/ 12 h 689"/>
                                        <a:gd name="T66" fmla="*/ 3 w 919"/>
                                        <a:gd name="T67" fmla="*/ 14 h 689"/>
                                        <a:gd name="T68" fmla="*/ 5 w 919"/>
                                        <a:gd name="T69" fmla="*/ 16 h 689"/>
                                        <a:gd name="T70" fmla="*/ 8 w 919"/>
                                        <a:gd name="T71" fmla="*/ 18 h 689"/>
                                        <a:gd name="T72" fmla="*/ 10 w 919"/>
                                        <a:gd name="T73" fmla="*/ 19 h 689"/>
                                        <a:gd name="T74" fmla="*/ 12 w 919"/>
                                        <a:gd name="T75" fmla="*/ 20 h 689"/>
                                        <a:gd name="T76" fmla="*/ 13 w 919"/>
                                        <a:gd name="T77" fmla="*/ 21 h 689"/>
                                        <a:gd name="T78" fmla="*/ 15 w 919"/>
                                        <a:gd name="T79" fmla="*/ 22 h 689"/>
                                        <a:gd name="T80" fmla="*/ 18 w 919"/>
                                        <a:gd name="T81" fmla="*/ 23 h 689"/>
                                        <a:gd name="T82" fmla="*/ 21 w 919"/>
                                        <a:gd name="T83" fmla="*/ 24 h 689"/>
                                        <a:gd name="T84" fmla="*/ 23 w 919"/>
                                        <a:gd name="T85" fmla="*/ 25 h 689"/>
                                        <a:gd name="T86" fmla="*/ 25 w 919"/>
                                        <a:gd name="T87" fmla="*/ 26 h 689"/>
                                        <a:gd name="T88" fmla="*/ 28 w 919"/>
                                        <a:gd name="T89" fmla="*/ 26 h 689"/>
                                        <a:gd name="T90" fmla="*/ 31 w 919"/>
                                        <a:gd name="T91" fmla="*/ 26 h 689"/>
                                        <a:gd name="T92" fmla="*/ 32 w 919"/>
                                        <a:gd name="T93" fmla="*/ 26 h 689"/>
                                        <a:gd name="T94" fmla="*/ 32 w 919"/>
                                        <a:gd name="T95" fmla="*/ 25 h 689"/>
                                        <a:gd name="T96" fmla="*/ 32 w 919"/>
                                        <a:gd name="T97" fmla="*/ 24 h 689"/>
                                        <a:gd name="T98" fmla="*/ 30 w 919"/>
                                        <a:gd name="T99" fmla="*/ 22 h 689"/>
                                        <a:gd name="T100" fmla="*/ 28 w 919"/>
                                        <a:gd name="T101" fmla="*/ 20 h 689"/>
                                        <a:gd name="T102" fmla="*/ 25 w 919"/>
                                        <a:gd name="T103" fmla="*/ 18 h 689"/>
                                        <a:gd name="T104" fmla="*/ 24 w 919"/>
                                        <a:gd name="T105" fmla="*/ 17 h 689"/>
                                        <a:gd name="T106" fmla="*/ 22 w 919"/>
                                        <a:gd name="T107" fmla="*/ 14 h 689"/>
                                        <a:gd name="T108" fmla="*/ 21 w 919"/>
                                        <a:gd name="T109" fmla="*/ 12 h 689"/>
                                        <a:gd name="T110" fmla="*/ 20 w 919"/>
                                        <a:gd name="T111" fmla="*/ 10 h 689"/>
                                        <a:gd name="T112" fmla="*/ 19 w 919"/>
                                        <a:gd name="T113" fmla="*/ 7 h 689"/>
                                        <a:gd name="T114" fmla="*/ 17 w 919"/>
                                        <a:gd name="T115" fmla="*/ 5 h 689"/>
                                        <a:gd name="T116" fmla="*/ 17 w 919"/>
                                        <a:gd name="T117" fmla="*/ 3 h 689"/>
                                        <a:gd name="T118" fmla="*/ 16 w 919"/>
                                        <a:gd name="T119" fmla="*/ 2 h 689"/>
                                        <a:gd name="T120" fmla="*/ 15 w 919"/>
                                        <a:gd name="T121" fmla="*/ 2 h 689"/>
                                        <a:gd name="T122" fmla="*/ 14 w 919"/>
                                        <a:gd name="T123" fmla="*/ 3 h 689"/>
                                        <a:gd name="T124" fmla="*/ 12 w 919"/>
                                        <a:gd name="T125" fmla="*/ 3 h 689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60000 65536"/>
                                        <a:gd name="T166" fmla="*/ 0 60000 65536"/>
                                        <a:gd name="T167" fmla="*/ 0 60000 65536"/>
                                        <a:gd name="T168" fmla="*/ 0 60000 65536"/>
                                        <a:gd name="T169" fmla="*/ 0 60000 65536"/>
                                        <a:gd name="T170" fmla="*/ 0 60000 65536"/>
                                        <a:gd name="T171" fmla="*/ 0 60000 65536"/>
                                        <a:gd name="T172" fmla="*/ 0 60000 65536"/>
                                        <a:gd name="T173" fmla="*/ 0 60000 65536"/>
                                        <a:gd name="T174" fmla="*/ 0 60000 65536"/>
                                        <a:gd name="T175" fmla="*/ 0 60000 65536"/>
                                        <a:gd name="T176" fmla="*/ 0 60000 65536"/>
                                        <a:gd name="T177" fmla="*/ 0 60000 65536"/>
                                        <a:gd name="T178" fmla="*/ 0 60000 65536"/>
                                        <a:gd name="T179" fmla="*/ 0 60000 65536"/>
                                        <a:gd name="T180" fmla="*/ 0 60000 65536"/>
                                        <a:gd name="T181" fmla="*/ 0 60000 65536"/>
                                        <a:gd name="T182" fmla="*/ 0 60000 65536"/>
                                        <a:gd name="T183" fmla="*/ 0 60000 65536"/>
                                        <a:gd name="T184" fmla="*/ 0 60000 65536"/>
                                        <a:gd name="T185" fmla="*/ 0 60000 65536"/>
                                        <a:gd name="T186" fmla="*/ 0 60000 65536"/>
                                        <a:gd name="T187" fmla="*/ 0 60000 65536"/>
                                        <a:gd name="T188" fmla="*/ 0 60000 65536"/>
                                        <a:gd name="T189" fmla="*/ 0 w 919"/>
                                        <a:gd name="T190" fmla="*/ 0 h 689"/>
                                        <a:gd name="T191" fmla="*/ 919 w 919"/>
                                        <a:gd name="T192" fmla="*/ 689 h 689"/>
                                      </a:gdLst>
                                      <a:ahLst/>
                                      <a:cxnLst>
                                        <a:cxn ang="T126">
                                          <a:pos x="T0" y="T1"/>
                                        </a:cxn>
                                        <a:cxn ang="T127">
                                          <a:pos x="T2" y="T3"/>
                                        </a:cxn>
                                        <a:cxn ang="T128">
                                          <a:pos x="T4" y="T5"/>
                                        </a:cxn>
                                        <a:cxn ang="T129">
                                          <a:pos x="T6" y="T7"/>
                                        </a:cxn>
                                        <a:cxn ang="T130">
                                          <a:pos x="T8" y="T9"/>
                                        </a:cxn>
                                        <a:cxn ang="T131">
                                          <a:pos x="T10" y="T11"/>
                                        </a:cxn>
                                        <a:cxn ang="T132">
                                          <a:pos x="T12" y="T13"/>
                                        </a:cxn>
                                        <a:cxn ang="T133">
                                          <a:pos x="T14" y="T15"/>
                                        </a:cxn>
                                        <a:cxn ang="T134">
                                          <a:pos x="T16" y="T17"/>
                                        </a:cxn>
                                        <a:cxn ang="T135">
                                          <a:pos x="T18" y="T19"/>
                                        </a:cxn>
                                        <a:cxn ang="T136">
                                          <a:pos x="T20" y="T21"/>
                                        </a:cxn>
                                        <a:cxn ang="T137">
                                          <a:pos x="T22" y="T23"/>
                                        </a:cxn>
                                        <a:cxn ang="T138">
                                          <a:pos x="T24" y="T25"/>
                                        </a:cxn>
                                        <a:cxn ang="T139">
                                          <a:pos x="T26" y="T27"/>
                                        </a:cxn>
                                        <a:cxn ang="T140">
                                          <a:pos x="T28" y="T29"/>
                                        </a:cxn>
                                        <a:cxn ang="T141">
                                          <a:pos x="T30" y="T31"/>
                                        </a:cxn>
                                        <a:cxn ang="T142">
                                          <a:pos x="T32" y="T33"/>
                                        </a:cxn>
                                        <a:cxn ang="T143">
                                          <a:pos x="T34" y="T35"/>
                                        </a:cxn>
                                        <a:cxn ang="T144">
                                          <a:pos x="T36" y="T37"/>
                                        </a:cxn>
                                        <a:cxn ang="T145">
                                          <a:pos x="T38" y="T39"/>
                                        </a:cxn>
                                        <a:cxn ang="T146">
                                          <a:pos x="T40" y="T41"/>
                                        </a:cxn>
                                        <a:cxn ang="T147">
                                          <a:pos x="T42" y="T43"/>
                                        </a:cxn>
                                        <a:cxn ang="T148">
                                          <a:pos x="T44" y="T45"/>
                                        </a:cxn>
                                        <a:cxn ang="T149">
                                          <a:pos x="T46" y="T47"/>
                                        </a:cxn>
                                        <a:cxn ang="T150">
                                          <a:pos x="T48" y="T49"/>
                                        </a:cxn>
                                        <a:cxn ang="T151">
                                          <a:pos x="T50" y="T51"/>
                                        </a:cxn>
                                        <a:cxn ang="T152">
                                          <a:pos x="T52" y="T53"/>
                                        </a:cxn>
                                        <a:cxn ang="T153">
                                          <a:pos x="T54" y="T55"/>
                                        </a:cxn>
                                        <a:cxn ang="T154">
                                          <a:pos x="T56" y="T57"/>
                                        </a:cxn>
                                        <a:cxn ang="T155">
                                          <a:pos x="T58" y="T59"/>
                                        </a:cxn>
                                        <a:cxn ang="T156">
                                          <a:pos x="T60" y="T61"/>
                                        </a:cxn>
                                        <a:cxn ang="T157">
                                          <a:pos x="T62" y="T63"/>
                                        </a:cxn>
                                        <a:cxn ang="T158">
                                          <a:pos x="T64" y="T65"/>
                                        </a:cxn>
                                        <a:cxn ang="T159">
                                          <a:pos x="T66" y="T67"/>
                                        </a:cxn>
                                        <a:cxn ang="T160">
                                          <a:pos x="T68" y="T69"/>
                                        </a:cxn>
                                        <a:cxn ang="T161">
                                          <a:pos x="T70" y="T71"/>
                                        </a:cxn>
                                        <a:cxn ang="T162">
                                          <a:pos x="T72" y="T73"/>
                                        </a:cxn>
                                        <a:cxn ang="T163">
                                          <a:pos x="T74" y="T75"/>
                                        </a:cxn>
                                        <a:cxn ang="T164">
                                          <a:pos x="T76" y="T77"/>
                                        </a:cxn>
                                        <a:cxn ang="T165">
                                          <a:pos x="T78" y="T79"/>
                                        </a:cxn>
                                        <a:cxn ang="T166">
                                          <a:pos x="T80" y="T81"/>
                                        </a:cxn>
                                        <a:cxn ang="T167">
                                          <a:pos x="T82" y="T83"/>
                                        </a:cxn>
                                        <a:cxn ang="T168">
                                          <a:pos x="T84" y="T85"/>
                                        </a:cxn>
                                        <a:cxn ang="T169">
                                          <a:pos x="T86" y="T87"/>
                                        </a:cxn>
                                        <a:cxn ang="T170">
                                          <a:pos x="T88" y="T89"/>
                                        </a:cxn>
                                        <a:cxn ang="T171">
                                          <a:pos x="T90" y="T91"/>
                                        </a:cxn>
                                        <a:cxn ang="T172">
                                          <a:pos x="T92" y="T93"/>
                                        </a:cxn>
                                        <a:cxn ang="T173">
                                          <a:pos x="T94" y="T95"/>
                                        </a:cxn>
                                        <a:cxn ang="T174">
                                          <a:pos x="T96" y="T97"/>
                                        </a:cxn>
                                        <a:cxn ang="T175">
                                          <a:pos x="T98" y="T99"/>
                                        </a:cxn>
                                        <a:cxn ang="T176">
                                          <a:pos x="T100" y="T101"/>
                                        </a:cxn>
                                        <a:cxn ang="T177">
                                          <a:pos x="T102" y="T103"/>
                                        </a:cxn>
                                        <a:cxn ang="T178">
                                          <a:pos x="T104" y="T105"/>
                                        </a:cxn>
                                        <a:cxn ang="T179">
                                          <a:pos x="T106" y="T107"/>
                                        </a:cxn>
                                        <a:cxn ang="T180">
                                          <a:pos x="T108" y="T109"/>
                                        </a:cxn>
                                        <a:cxn ang="T181">
                                          <a:pos x="T110" y="T111"/>
                                        </a:cxn>
                                        <a:cxn ang="T182">
                                          <a:pos x="T112" y="T113"/>
                                        </a:cxn>
                                        <a:cxn ang="T183">
                                          <a:pos x="T114" y="T115"/>
                                        </a:cxn>
                                        <a:cxn ang="T184">
                                          <a:pos x="T116" y="T117"/>
                                        </a:cxn>
                                        <a:cxn ang="T185">
                                          <a:pos x="T118" y="T119"/>
                                        </a:cxn>
                                        <a:cxn ang="T186">
                                          <a:pos x="T120" y="T121"/>
                                        </a:cxn>
                                        <a:cxn ang="T187">
                                          <a:pos x="T122" y="T123"/>
                                        </a:cxn>
                                        <a:cxn ang="T188">
                                          <a:pos x="T124" y="T125"/>
                                        </a:cxn>
                                      </a:cxnLst>
                                      <a:rect l="T189" t="T190" r="T191" b="T192"/>
                                      <a:pathLst>
                                        <a:path w="919" h="689">
                                          <a:moveTo>
                                            <a:pt x="304" y="84"/>
                                          </a:moveTo>
                                          <a:lnTo>
                                            <a:pt x="326" y="56"/>
                                          </a:lnTo>
                                          <a:lnTo>
                                            <a:pt x="348" y="31"/>
                                          </a:lnTo>
                                          <a:lnTo>
                                            <a:pt x="371" y="9"/>
                                          </a:lnTo>
                                          <a:lnTo>
                                            <a:pt x="382" y="2"/>
                                          </a:lnTo>
                                          <a:lnTo>
                                            <a:pt x="396" y="0"/>
                                          </a:lnTo>
                                          <a:lnTo>
                                            <a:pt x="409" y="4"/>
                                          </a:lnTo>
                                          <a:lnTo>
                                            <a:pt x="417" y="9"/>
                                          </a:lnTo>
                                          <a:lnTo>
                                            <a:pt x="432" y="35"/>
                                          </a:lnTo>
                                          <a:lnTo>
                                            <a:pt x="453" y="81"/>
                                          </a:lnTo>
                                          <a:lnTo>
                                            <a:pt x="476" y="134"/>
                                          </a:lnTo>
                                          <a:lnTo>
                                            <a:pt x="498" y="184"/>
                                          </a:lnTo>
                                          <a:lnTo>
                                            <a:pt x="519" y="227"/>
                                          </a:lnTo>
                                          <a:lnTo>
                                            <a:pt x="558" y="287"/>
                                          </a:lnTo>
                                          <a:lnTo>
                                            <a:pt x="597" y="347"/>
                                          </a:lnTo>
                                          <a:lnTo>
                                            <a:pt x="640" y="406"/>
                                          </a:lnTo>
                                          <a:lnTo>
                                            <a:pt x="679" y="453"/>
                                          </a:lnTo>
                                          <a:lnTo>
                                            <a:pt x="722" y="488"/>
                                          </a:lnTo>
                                          <a:lnTo>
                                            <a:pt x="764" y="523"/>
                                          </a:lnTo>
                                          <a:lnTo>
                                            <a:pt x="803" y="554"/>
                                          </a:lnTo>
                                          <a:lnTo>
                                            <a:pt x="845" y="585"/>
                                          </a:lnTo>
                                          <a:lnTo>
                                            <a:pt x="897" y="622"/>
                                          </a:lnTo>
                                          <a:lnTo>
                                            <a:pt x="908" y="634"/>
                                          </a:lnTo>
                                          <a:lnTo>
                                            <a:pt x="918" y="648"/>
                                          </a:lnTo>
                                          <a:lnTo>
                                            <a:pt x="919" y="658"/>
                                          </a:lnTo>
                                          <a:lnTo>
                                            <a:pt x="914" y="672"/>
                                          </a:lnTo>
                                          <a:lnTo>
                                            <a:pt x="904" y="680"/>
                                          </a:lnTo>
                                          <a:lnTo>
                                            <a:pt x="889" y="685"/>
                                          </a:lnTo>
                                          <a:lnTo>
                                            <a:pt x="857" y="688"/>
                                          </a:lnTo>
                                          <a:lnTo>
                                            <a:pt x="820" y="689"/>
                                          </a:lnTo>
                                          <a:lnTo>
                                            <a:pt x="757" y="684"/>
                                          </a:lnTo>
                                          <a:lnTo>
                                            <a:pt x="698" y="676"/>
                                          </a:lnTo>
                                          <a:lnTo>
                                            <a:pt x="647" y="669"/>
                                          </a:lnTo>
                                          <a:lnTo>
                                            <a:pt x="583" y="657"/>
                                          </a:lnTo>
                                          <a:lnTo>
                                            <a:pt x="521" y="639"/>
                                          </a:lnTo>
                                          <a:lnTo>
                                            <a:pt x="473" y="619"/>
                                          </a:lnTo>
                                          <a:lnTo>
                                            <a:pt x="429" y="594"/>
                                          </a:lnTo>
                                          <a:lnTo>
                                            <a:pt x="365" y="567"/>
                                          </a:lnTo>
                                          <a:lnTo>
                                            <a:pt x="298" y="534"/>
                                          </a:lnTo>
                                          <a:lnTo>
                                            <a:pt x="237" y="504"/>
                                          </a:lnTo>
                                          <a:lnTo>
                                            <a:pt x="192" y="470"/>
                                          </a:lnTo>
                                          <a:lnTo>
                                            <a:pt x="149" y="440"/>
                                          </a:lnTo>
                                          <a:lnTo>
                                            <a:pt x="109" y="409"/>
                                          </a:lnTo>
                                          <a:lnTo>
                                            <a:pt x="69" y="366"/>
                                          </a:lnTo>
                                          <a:lnTo>
                                            <a:pt x="36" y="333"/>
                                          </a:lnTo>
                                          <a:lnTo>
                                            <a:pt x="7" y="302"/>
                                          </a:lnTo>
                                          <a:lnTo>
                                            <a:pt x="0" y="288"/>
                                          </a:lnTo>
                                          <a:lnTo>
                                            <a:pt x="3" y="271"/>
                                          </a:lnTo>
                                          <a:lnTo>
                                            <a:pt x="13" y="254"/>
                                          </a:lnTo>
                                          <a:lnTo>
                                            <a:pt x="31" y="242"/>
                                          </a:lnTo>
                                          <a:lnTo>
                                            <a:pt x="54" y="233"/>
                                          </a:lnTo>
                                          <a:lnTo>
                                            <a:pt x="83" y="229"/>
                                          </a:lnTo>
                                          <a:lnTo>
                                            <a:pt x="110" y="231"/>
                                          </a:lnTo>
                                          <a:lnTo>
                                            <a:pt x="131" y="236"/>
                                          </a:lnTo>
                                          <a:lnTo>
                                            <a:pt x="156" y="245"/>
                                          </a:lnTo>
                                          <a:lnTo>
                                            <a:pt x="170" y="249"/>
                                          </a:lnTo>
                                          <a:lnTo>
                                            <a:pt x="148" y="249"/>
                                          </a:lnTo>
                                          <a:lnTo>
                                            <a:pt x="126" y="247"/>
                                          </a:lnTo>
                                          <a:lnTo>
                                            <a:pt x="107" y="248"/>
                                          </a:lnTo>
                                          <a:lnTo>
                                            <a:pt x="89" y="251"/>
                                          </a:lnTo>
                                          <a:lnTo>
                                            <a:pt x="73" y="257"/>
                                          </a:lnTo>
                                          <a:lnTo>
                                            <a:pt x="57" y="265"/>
                                          </a:lnTo>
                                          <a:lnTo>
                                            <a:pt x="46" y="277"/>
                                          </a:lnTo>
                                          <a:lnTo>
                                            <a:pt x="40" y="288"/>
                                          </a:lnTo>
                                          <a:lnTo>
                                            <a:pt x="41" y="294"/>
                                          </a:lnTo>
                                          <a:lnTo>
                                            <a:pt x="46" y="302"/>
                                          </a:lnTo>
                                          <a:lnTo>
                                            <a:pt x="56" y="315"/>
                                          </a:lnTo>
                                          <a:lnTo>
                                            <a:pt x="75" y="339"/>
                                          </a:lnTo>
                                          <a:lnTo>
                                            <a:pt x="99" y="368"/>
                                          </a:lnTo>
                                          <a:lnTo>
                                            <a:pt x="128" y="391"/>
                                          </a:lnTo>
                                          <a:lnTo>
                                            <a:pt x="159" y="420"/>
                                          </a:lnTo>
                                          <a:lnTo>
                                            <a:pt x="193" y="445"/>
                                          </a:lnTo>
                                          <a:lnTo>
                                            <a:pt x="219" y="462"/>
                                          </a:lnTo>
                                          <a:lnTo>
                                            <a:pt x="241" y="477"/>
                                          </a:lnTo>
                                          <a:lnTo>
                                            <a:pt x="270" y="493"/>
                                          </a:lnTo>
                                          <a:lnTo>
                                            <a:pt x="292" y="507"/>
                                          </a:lnTo>
                                          <a:lnTo>
                                            <a:pt x="315" y="516"/>
                                          </a:lnTo>
                                          <a:lnTo>
                                            <a:pt x="334" y="520"/>
                                          </a:lnTo>
                                          <a:lnTo>
                                            <a:pt x="355" y="526"/>
                                          </a:lnTo>
                                          <a:lnTo>
                                            <a:pt x="376" y="537"/>
                                          </a:lnTo>
                                          <a:lnTo>
                                            <a:pt x="411" y="554"/>
                                          </a:lnTo>
                                          <a:lnTo>
                                            <a:pt x="448" y="572"/>
                                          </a:lnTo>
                                          <a:lnTo>
                                            <a:pt x="481" y="587"/>
                                          </a:lnTo>
                                          <a:lnTo>
                                            <a:pt x="512" y="604"/>
                                          </a:lnTo>
                                          <a:lnTo>
                                            <a:pt x="543" y="620"/>
                                          </a:lnTo>
                                          <a:lnTo>
                                            <a:pt x="570" y="625"/>
                                          </a:lnTo>
                                          <a:lnTo>
                                            <a:pt x="598" y="633"/>
                                          </a:lnTo>
                                          <a:lnTo>
                                            <a:pt x="628" y="642"/>
                                          </a:lnTo>
                                          <a:lnTo>
                                            <a:pt x="657" y="645"/>
                                          </a:lnTo>
                                          <a:lnTo>
                                            <a:pt x="693" y="649"/>
                                          </a:lnTo>
                                          <a:lnTo>
                                            <a:pt x="730" y="652"/>
                                          </a:lnTo>
                                          <a:lnTo>
                                            <a:pt x="764" y="655"/>
                                          </a:lnTo>
                                          <a:lnTo>
                                            <a:pt x="777" y="653"/>
                                          </a:lnTo>
                                          <a:lnTo>
                                            <a:pt x="791" y="647"/>
                                          </a:lnTo>
                                          <a:lnTo>
                                            <a:pt x="799" y="635"/>
                                          </a:lnTo>
                                          <a:lnTo>
                                            <a:pt x="803" y="621"/>
                                          </a:lnTo>
                                          <a:lnTo>
                                            <a:pt x="801" y="609"/>
                                          </a:lnTo>
                                          <a:lnTo>
                                            <a:pt x="787" y="589"/>
                                          </a:lnTo>
                                          <a:lnTo>
                                            <a:pt x="764" y="562"/>
                                          </a:lnTo>
                                          <a:lnTo>
                                            <a:pt x="739" y="540"/>
                                          </a:lnTo>
                                          <a:lnTo>
                                            <a:pt x="716" y="520"/>
                                          </a:lnTo>
                                          <a:lnTo>
                                            <a:pt x="688" y="502"/>
                                          </a:lnTo>
                                          <a:lnTo>
                                            <a:pt x="661" y="483"/>
                                          </a:lnTo>
                                          <a:lnTo>
                                            <a:pt x="635" y="461"/>
                                          </a:lnTo>
                                          <a:lnTo>
                                            <a:pt x="616" y="437"/>
                                          </a:lnTo>
                                          <a:lnTo>
                                            <a:pt x="597" y="412"/>
                                          </a:lnTo>
                                          <a:lnTo>
                                            <a:pt x="577" y="380"/>
                                          </a:lnTo>
                                          <a:lnTo>
                                            <a:pt x="561" y="355"/>
                                          </a:lnTo>
                                          <a:lnTo>
                                            <a:pt x="545" y="330"/>
                                          </a:lnTo>
                                          <a:lnTo>
                                            <a:pt x="526" y="299"/>
                                          </a:lnTo>
                                          <a:lnTo>
                                            <a:pt x="508" y="268"/>
                                          </a:lnTo>
                                          <a:lnTo>
                                            <a:pt x="493" y="240"/>
                                          </a:lnTo>
                                          <a:lnTo>
                                            <a:pt x="478" y="211"/>
                                          </a:lnTo>
                                          <a:lnTo>
                                            <a:pt x="463" y="181"/>
                                          </a:lnTo>
                                          <a:lnTo>
                                            <a:pt x="449" y="154"/>
                                          </a:lnTo>
                                          <a:lnTo>
                                            <a:pt x="436" y="128"/>
                                          </a:lnTo>
                                          <a:lnTo>
                                            <a:pt x="426" y="99"/>
                                          </a:lnTo>
                                          <a:lnTo>
                                            <a:pt x="419" y="80"/>
                                          </a:lnTo>
                                          <a:lnTo>
                                            <a:pt x="412" y="68"/>
                                          </a:lnTo>
                                          <a:lnTo>
                                            <a:pt x="401" y="59"/>
                                          </a:lnTo>
                                          <a:lnTo>
                                            <a:pt x="389" y="55"/>
                                          </a:lnTo>
                                          <a:lnTo>
                                            <a:pt x="375" y="56"/>
                                          </a:lnTo>
                                          <a:lnTo>
                                            <a:pt x="360" y="61"/>
                                          </a:lnTo>
                                          <a:lnTo>
                                            <a:pt x="344" y="70"/>
                                          </a:lnTo>
                                          <a:lnTo>
                                            <a:pt x="325" y="77"/>
                                          </a:lnTo>
                                          <a:lnTo>
                                            <a:pt x="304" y="84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cs-CZ"/>
                                    </a:p>
                                  </p:txBody>
                                </p:sp>
                                <p:sp>
                                  <p:nvSpPr>
                                    <p:cNvPr id="63960" name="Freeform 80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045" y="1723"/>
                                      <a:ext cx="129" cy="125"/>
                                    </a:xfrm>
                                    <a:custGeom>
                                      <a:avLst/>
                                      <a:gdLst>
                                        <a:gd name="T0" fmla="*/ 5 w 645"/>
                                        <a:gd name="T1" fmla="*/ 2 h 627"/>
                                        <a:gd name="T2" fmla="*/ 8 w 645"/>
                                        <a:gd name="T3" fmla="*/ 1 h 627"/>
                                        <a:gd name="T4" fmla="*/ 11 w 645"/>
                                        <a:gd name="T5" fmla="*/ 0 h 627"/>
                                        <a:gd name="T6" fmla="*/ 15 w 645"/>
                                        <a:gd name="T7" fmla="*/ 0 h 627"/>
                                        <a:gd name="T8" fmla="*/ 18 w 645"/>
                                        <a:gd name="T9" fmla="*/ 2 h 627"/>
                                        <a:gd name="T10" fmla="*/ 20 w 645"/>
                                        <a:gd name="T11" fmla="*/ 5 h 627"/>
                                        <a:gd name="T12" fmla="*/ 23 w 645"/>
                                        <a:gd name="T13" fmla="*/ 8 h 627"/>
                                        <a:gd name="T14" fmla="*/ 25 w 645"/>
                                        <a:gd name="T15" fmla="*/ 10 h 627"/>
                                        <a:gd name="T16" fmla="*/ 26 w 645"/>
                                        <a:gd name="T17" fmla="*/ 13 h 627"/>
                                        <a:gd name="T18" fmla="*/ 25 w 645"/>
                                        <a:gd name="T19" fmla="*/ 15 h 627"/>
                                        <a:gd name="T20" fmla="*/ 24 w 645"/>
                                        <a:gd name="T21" fmla="*/ 17 h 627"/>
                                        <a:gd name="T22" fmla="*/ 22 w 645"/>
                                        <a:gd name="T23" fmla="*/ 19 h 627"/>
                                        <a:gd name="T24" fmla="*/ 23 w 645"/>
                                        <a:gd name="T25" fmla="*/ 18 h 627"/>
                                        <a:gd name="T26" fmla="*/ 24 w 645"/>
                                        <a:gd name="T27" fmla="*/ 16 h 627"/>
                                        <a:gd name="T28" fmla="*/ 24 w 645"/>
                                        <a:gd name="T29" fmla="*/ 14 h 627"/>
                                        <a:gd name="T30" fmla="*/ 25 w 645"/>
                                        <a:gd name="T31" fmla="*/ 12 h 627"/>
                                        <a:gd name="T32" fmla="*/ 24 w 645"/>
                                        <a:gd name="T33" fmla="*/ 11 h 627"/>
                                        <a:gd name="T34" fmla="*/ 24 w 645"/>
                                        <a:gd name="T35" fmla="*/ 10 h 627"/>
                                        <a:gd name="T36" fmla="*/ 22 w 645"/>
                                        <a:gd name="T37" fmla="*/ 9 h 627"/>
                                        <a:gd name="T38" fmla="*/ 21 w 645"/>
                                        <a:gd name="T39" fmla="*/ 7 h 627"/>
                                        <a:gd name="T40" fmla="*/ 20 w 645"/>
                                        <a:gd name="T41" fmla="*/ 6 h 627"/>
                                        <a:gd name="T42" fmla="*/ 19 w 645"/>
                                        <a:gd name="T43" fmla="*/ 4 h 627"/>
                                        <a:gd name="T44" fmla="*/ 18 w 645"/>
                                        <a:gd name="T45" fmla="*/ 3 h 627"/>
                                        <a:gd name="T46" fmla="*/ 17 w 645"/>
                                        <a:gd name="T47" fmla="*/ 2 h 627"/>
                                        <a:gd name="T48" fmla="*/ 15 w 645"/>
                                        <a:gd name="T49" fmla="*/ 1 h 627"/>
                                        <a:gd name="T50" fmla="*/ 13 w 645"/>
                                        <a:gd name="T51" fmla="*/ 1 h 627"/>
                                        <a:gd name="T52" fmla="*/ 11 w 645"/>
                                        <a:gd name="T53" fmla="*/ 1 h 627"/>
                                        <a:gd name="T54" fmla="*/ 9 w 645"/>
                                        <a:gd name="T55" fmla="*/ 1 h 627"/>
                                        <a:gd name="T56" fmla="*/ 8 w 645"/>
                                        <a:gd name="T57" fmla="*/ 2 h 627"/>
                                        <a:gd name="T58" fmla="*/ 6 w 645"/>
                                        <a:gd name="T59" fmla="*/ 3 h 627"/>
                                        <a:gd name="T60" fmla="*/ 5 w 645"/>
                                        <a:gd name="T61" fmla="*/ 4 h 627"/>
                                        <a:gd name="T62" fmla="*/ 3 w 645"/>
                                        <a:gd name="T63" fmla="*/ 6 h 627"/>
                                        <a:gd name="T64" fmla="*/ 3 w 645"/>
                                        <a:gd name="T65" fmla="*/ 7 h 627"/>
                                        <a:gd name="T66" fmla="*/ 2 w 645"/>
                                        <a:gd name="T67" fmla="*/ 9 h 627"/>
                                        <a:gd name="T68" fmla="*/ 1 w 645"/>
                                        <a:gd name="T69" fmla="*/ 11 h 627"/>
                                        <a:gd name="T70" fmla="*/ 1 w 645"/>
                                        <a:gd name="T71" fmla="*/ 13 h 627"/>
                                        <a:gd name="T72" fmla="*/ 1 w 645"/>
                                        <a:gd name="T73" fmla="*/ 14 h 627"/>
                                        <a:gd name="T74" fmla="*/ 2 w 645"/>
                                        <a:gd name="T75" fmla="*/ 16 h 627"/>
                                        <a:gd name="T76" fmla="*/ 2 w 645"/>
                                        <a:gd name="T77" fmla="*/ 18 h 627"/>
                                        <a:gd name="T78" fmla="*/ 3 w 645"/>
                                        <a:gd name="T79" fmla="*/ 20 h 627"/>
                                        <a:gd name="T80" fmla="*/ 4 w 645"/>
                                        <a:gd name="T81" fmla="*/ 21 h 627"/>
                                        <a:gd name="T82" fmla="*/ 5 w 645"/>
                                        <a:gd name="T83" fmla="*/ 23 h 627"/>
                                        <a:gd name="T84" fmla="*/ 7 w 645"/>
                                        <a:gd name="T85" fmla="*/ 24 h 627"/>
                                        <a:gd name="T86" fmla="*/ 8 w 645"/>
                                        <a:gd name="T87" fmla="*/ 24 h 627"/>
                                        <a:gd name="T88" fmla="*/ 9 w 645"/>
                                        <a:gd name="T89" fmla="*/ 24 h 627"/>
                                        <a:gd name="T90" fmla="*/ 11 w 645"/>
                                        <a:gd name="T91" fmla="*/ 24 h 627"/>
                                        <a:gd name="T92" fmla="*/ 9 w 645"/>
                                        <a:gd name="T93" fmla="*/ 25 h 627"/>
                                        <a:gd name="T94" fmla="*/ 7 w 645"/>
                                        <a:gd name="T95" fmla="*/ 25 h 627"/>
                                        <a:gd name="T96" fmla="*/ 5 w 645"/>
                                        <a:gd name="T97" fmla="*/ 23 h 627"/>
                                        <a:gd name="T98" fmla="*/ 3 w 645"/>
                                        <a:gd name="T99" fmla="*/ 21 h 627"/>
                                        <a:gd name="T100" fmla="*/ 1 w 645"/>
                                        <a:gd name="T101" fmla="*/ 17 h 627"/>
                                        <a:gd name="T102" fmla="*/ 0 w 645"/>
                                        <a:gd name="T103" fmla="*/ 14 h 627"/>
                                        <a:gd name="T104" fmla="*/ 1 w 645"/>
                                        <a:gd name="T105" fmla="*/ 11 h 627"/>
                                        <a:gd name="T106" fmla="*/ 2 w 645"/>
                                        <a:gd name="T107" fmla="*/ 6 h 627"/>
                                        <a:gd name="T108" fmla="*/ 4 w 645"/>
                                        <a:gd name="T109" fmla="*/ 3 h 627"/>
                                        <a:gd name="T110" fmla="*/ 0 60000 65536"/>
                                        <a:gd name="T111" fmla="*/ 0 60000 65536"/>
                                        <a:gd name="T112" fmla="*/ 0 60000 65536"/>
                                        <a:gd name="T113" fmla="*/ 0 60000 65536"/>
                                        <a:gd name="T114" fmla="*/ 0 60000 65536"/>
                                        <a:gd name="T115" fmla="*/ 0 60000 65536"/>
                                        <a:gd name="T116" fmla="*/ 0 60000 65536"/>
                                        <a:gd name="T117" fmla="*/ 0 60000 65536"/>
                                        <a:gd name="T118" fmla="*/ 0 60000 65536"/>
                                        <a:gd name="T119" fmla="*/ 0 60000 65536"/>
                                        <a:gd name="T120" fmla="*/ 0 60000 65536"/>
                                        <a:gd name="T121" fmla="*/ 0 60000 65536"/>
                                        <a:gd name="T122" fmla="*/ 0 60000 65536"/>
                                        <a:gd name="T123" fmla="*/ 0 60000 65536"/>
                                        <a:gd name="T124" fmla="*/ 0 60000 65536"/>
                                        <a:gd name="T125" fmla="*/ 0 60000 65536"/>
                                        <a:gd name="T126" fmla="*/ 0 60000 65536"/>
                                        <a:gd name="T127" fmla="*/ 0 60000 65536"/>
                                        <a:gd name="T128" fmla="*/ 0 60000 65536"/>
                                        <a:gd name="T129" fmla="*/ 0 60000 65536"/>
                                        <a:gd name="T130" fmla="*/ 0 60000 65536"/>
                                        <a:gd name="T131" fmla="*/ 0 60000 65536"/>
                                        <a:gd name="T132" fmla="*/ 0 60000 65536"/>
                                        <a:gd name="T133" fmla="*/ 0 60000 65536"/>
                                        <a:gd name="T134" fmla="*/ 0 60000 65536"/>
                                        <a:gd name="T135" fmla="*/ 0 60000 65536"/>
                                        <a:gd name="T136" fmla="*/ 0 60000 65536"/>
                                        <a:gd name="T137" fmla="*/ 0 60000 65536"/>
                                        <a:gd name="T138" fmla="*/ 0 60000 65536"/>
                                        <a:gd name="T139" fmla="*/ 0 60000 65536"/>
                                        <a:gd name="T140" fmla="*/ 0 60000 65536"/>
                                        <a:gd name="T141" fmla="*/ 0 60000 65536"/>
                                        <a:gd name="T142" fmla="*/ 0 60000 65536"/>
                                        <a:gd name="T143" fmla="*/ 0 60000 65536"/>
                                        <a:gd name="T144" fmla="*/ 0 60000 65536"/>
                                        <a:gd name="T145" fmla="*/ 0 60000 65536"/>
                                        <a:gd name="T146" fmla="*/ 0 60000 65536"/>
                                        <a:gd name="T147" fmla="*/ 0 60000 65536"/>
                                        <a:gd name="T148" fmla="*/ 0 60000 65536"/>
                                        <a:gd name="T149" fmla="*/ 0 60000 65536"/>
                                        <a:gd name="T150" fmla="*/ 0 60000 65536"/>
                                        <a:gd name="T151" fmla="*/ 0 60000 65536"/>
                                        <a:gd name="T152" fmla="*/ 0 60000 65536"/>
                                        <a:gd name="T153" fmla="*/ 0 60000 65536"/>
                                        <a:gd name="T154" fmla="*/ 0 60000 65536"/>
                                        <a:gd name="T155" fmla="*/ 0 60000 65536"/>
                                        <a:gd name="T156" fmla="*/ 0 60000 65536"/>
                                        <a:gd name="T157" fmla="*/ 0 60000 65536"/>
                                        <a:gd name="T158" fmla="*/ 0 60000 65536"/>
                                        <a:gd name="T159" fmla="*/ 0 60000 65536"/>
                                        <a:gd name="T160" fmla="*/ 0 60000 65536"/>
                                        <a:gd name="T161" fmla="*/ 0 60000 65536"/>
                                        <a:gd name="T162" fmla="*/ 0 60000 65536"/>
                                        <a:gd name="T163" fmla="*/ 0 60000 65536"/>
                                        <a:gd name="T164" fmla="*/ 0 60000 65536"/>
                                        <a:gd name="T165" fmla="*/ 0 w 645"/>
                                        <a:gd name="T166" fmla="*/ 0 h 627"/>
                                        <a:gd name="T167" fmla="*/ 645 w 645"/>
                                        <a:gd name="T168" fmla="*/ 627 h 627"/>
                                      </a:gdLst>
                                      <a:ahLst/>
                                      <a:cxnLst>
                                        <a:cxn ang="T110">
                                          <a:pos x="T0" y="T1"/>
                                        </a:cxn>
                                        <a:cxn ang="T111">
                                          <a:pos x="T2" y="T3"/>
                                        </a:cxn>
                                        <a:cxn ang="T112">
                                          <a:pos x="T4" y="T5"/>
                                        </a:cxn>
                                        <a:cxn ang="T113">
                                          <a:pos x="T6" y="T7"/>
                                        </a:cxn>
                                        <a:cxn ang="T114">
                                          <a:pos x="T8" y="T9"/>
                                        </a:cxn>
                                        <a:cxn ang="T115">
                                          <a:pos x="T10" y="T11"/>
                                        </a:cxn>
                                        <a:cxn ang="T116">
                                          <a:pos x="T12" y="T13"/>
                                        </a:cxn>
                                        <a:cxn ang="T117">
                                          <a:pos x="T14" y="T15"/>
                                        </a:cxn>
                                        <a:cxn ang="T118">
                                          <a:pos x="T16" y="T17"/>
                                        </a:cxn>
                                        <a:cxn ang="T119">
                                          <a:pos x="T18" y="T19"/>
                                        </a:cxn>
                                        <a:cxn ang="T120">
                                          <a:pos x="T20" y="T21"/>
                                        </a:cxn>
                                        <a:cxn ang="T121">
                                          <a:pos x="T22" y="T23"/>
                                        </a:cxn>
                                        <a:cxn ang="T122">
                                          <a:pos x="T24" y="T25"/>
                                        </a:cxn>
                                        <a:cxn ang="T123">
                                          <a:pos x="T26" y="T27"/>
                                        </a:cxn>
                                        <a:cxn ang="T124">
                                          <a:pos x="T28" y="T29"/>
                                        </a:cxn>
                                        <a:cxn ang="T125">
                                          <a:pos x="T30" y="T31"/>
                                        </a:cxn>
                                        <a:cxn ang="T126">
                                          <a:pos x="T32" y="T33"/>
                                        </a:cxn>
                                        <a:cxn ang="T127">
                                          <a:pos x="T34" y="T35"/>
                                        </a:cxn>
                                        <a:cxn ang="T128">
                                          <a:pos x="T36" y="T37"/>
                                        </a:cxn>
                                        <a:cxn ang="T129">
                                          <a:pos x="T38" y="T39"/>
                                        </a:cxn>
                                        <a:cxn ang="T130">
                                          <a:pos x="T40" y="T41"/>
                                        </a:cxn>
                                        <a:cxn ang="T131">
                                          <a:pos x="T42" y="T43"/>
                                        </a:cxn>
                                        <a:cxn ang="T132">
                                          <a:pos x="T44" y="T45"/>
                                        </a:cxn>
                                        <a:cxn ang="T133">
                                          <a:pos x="T46" y="T47"/>
                                        </a:cxn>
                                        <a:cxn ang="T134">
                                          <a:pos x="T48" y="T49"/>
                                        </a:cxn>
                                        <a:cxn ang="T135">
                                          <a:pos x="T50" y="T51"/>
                                        </a:cxn>
                                        <a:cxn ang="T136">
                                          <a:pos x="T52" y="T53"/>
                                        </a:cxn>
                                        <a:cxn ang="T137">
                                          <a:pos x="T54" y="T55"/>
                                        </a:cxn>
                                        <a:cxn ang="T138">
                                          <a:pos x="T56" y="T57"/>
                                        </a:cxn>
                                        <a:cxn ang="T139">
                                          <a:pos x="T58" y="T59"/>
                                        </a:cxn>
                                        <a:cxn ang="T140">
                                          <a:pos x="T60" y="T61"/>
                                        </a:cxn>
                                        <a:cxn ang="T141">
                                          <a:pos x="T62" y="T63"/>
                                        </a:cxn>
                                        <a:cxn ang="T142">
                                          <a:pos x="T64" y="T65"/>
                                        </a:cxn>
                                        <a:cxn ang="T143">
                                          <a:pos x="T66" y="T67"/>
                                        </a:cxn>
                                        <a:cxn ang="T144">
                                          <a:pos x="T68" y="T69"/>
                                        </a:cxn>
                                        <a:cxn ang="T145">
                                          <a:pos x="T70" y="T71"/>
                                        </a:cxn>
                                        <a:cxn ang="T146">
                                          <a:pos x="T72" y="T73"/>
                                        </a:cxn>
                                        <a:cxn ang="T147">
                                          <a:pos x="T74" y="T75"/>
                                        </a:cxn>
                                        <a:cxn ang="T148">
                                          <a:pos x="T76" y="T77"/>
                                        </a:cxn>
                                        <a:cxn ang="T149">
                                          <a:pos x="T78" y="T79"/>
                                        </a:cxn>
                                        <a:cxn ang="T150">
                                          <a:pos x="T80" y="T81"/>
                                        </a:cxn>
                                        <a:cxn ang="T151">
                                          <a:pos x="T82" y="T83"/>
                                        </a:cxn>
                                        <a:cxn ang="T152">
                                          <a:pos x="T84" y="T85"/>
                                        </a:cxn>
                                        <a:cxn ang="T153">
                                          <a:pos x="T86" y="T87"/>
                                        </a:cxn>
                                        <a:cxn ang="T154">
                                          <a:pos x="T88" y="T89"/>
                                        </a:cxn>
                                        <a:cxn ang="T155">
                                          <a:pos x="T90" y="T91"/>
                                        </a:cxn>
                                        <a:cxn ang="T156">
                                          <a:pos x="T92" y="T93"/>
                                        </a:cxn>
                                        <a:cxn ang="T157">
                                          <a:pos x="T94" y="T95"/>
                                        </a:cxn>
                                        <a:cxn ang="T158">
                                          <a:pos x="T96" y="T97"/>
                                        </a:cxn>
                                        <a:cxn ang="T159">
                                          <a:pos x="T98" y="T99"/>
                                        </a:cxn>
                                        <a:cxn ang="T160">
                                          <a:pos x="T100" y="T101"/>
                                        </a:cxn>
                                        <a:cxn ang="T161">
                                          <a:pos x="T102" y="T103"/>
                                        </a:cxn>
                                        <a:cxn ang="T162">
                                          <a:pos x="T104" y="T105"/>
                                        </a:cxn>
                                        <a:cxn ang="T163">
                                          <a:pos x="T106" y="T107"/>
                                        </a:cxn>
                                        <a:cxn ang="T164">
                                          <a:pos x="T108" y="T109"/>
                                        </a:cxn>
                                      </a:cxnLst>
                                      <a:rect l="T165" t="T166" r="T167" b="T168"/>
                                      <a:pathLst>
                                        <a:path w="645" h="627">
                                          <a:moveTo>
                                            <a:pt x="95" y="86"/>
                                          </a:moveTo>
                                          <a:lnTo>
                                            <a:pt x="127" y="60"/>
                                          </a:lnTo>
                                          <a:lnTo>
                                            <a:pt x="158" y="37"/>
                                          </a:lnTo>
                                          <a:lnTo>
                                            <a:pt x="192" y="18"/>
                                          </a:lnTo>
                                          <a:lnTo>
                                            <a:pt x="233" y="6"/>
                                          </a:lnTo>
                                          <a:lnTo>
                                            <a:pt x="268" y="2"/>
                                          </a:lnTo>
                                          <a:lnTo>
                                            <a:pt x="309" y="0"/>
                                          </a:lnTo>
                                          <a:lnTo>
                                            <a:pt x="367" y="5"/>
                                          </a:lnTo>
                                          <a:lnTo>
                                            <a:pt x="424" y="17"/>
                                          </a:lnTo>
                                          <a:lnTo>
                                            <a:pt x="460" y="42"/>
                                          </a:lnTo>
                                          <a:lnTo>
                                            <a:pt x="487" y="77"/>
                                          </a:lnTo>
                                          <a:lnTo>
                                            <a:pt x="511" y="119"/>
                                          </a:lnTo>
                                          <a:lnTo>
                                            <a:pt x="536" y="158"/>
                                          </a:lnTo>
                                          <a:lnTo>
                                            <a:pt x="566" y="192"/>
                                          </a:lnTo>
                                          <a:lnTo>
                                            <a:pt x="592" y="219"/>
                                          </a:lnTo>
                                          <a:lnTo>
                                            <a:pt x="627" y="259"/>
                                          </a:lnTo>
                                          <a:lnTo>
                                            <a:pt x="641" y="297"/>
                                          </a:lnTo>
                                          <a:lnTo>
                                            <a:pt x="645" y="326"/>
                                          </a:lnTo>
                                          <a:lnTo>
                                            <a:pt x="641" y="342"/>
                                          </a:lnTo>
                                          <a:lnTo>
                                            <a:pt x="632" y="370"/>
                                          </a:lnTo>
                                          <a:lnTo>
                                            <a:pt x="617" y="396"/>
                                          </a:lnTo>
                                          <a:lnTo>
                                            <a:pt x="595" y="424"/>
                                          </a:lnTo>
                                          <a:lnTo>
                                            <a:pt x="569" y="461"/>
                                          </a:lnTo>
                                          <a:lnTo>
                                            <a:pt x="545" y="488"/>
                                          </a:lnTo>
                                          <a:lnTo>
                                            <a:pt x="559" y="462"/>
                                          </a:lnTo>
                                          <a:lnTo>
                                            <a:pt x="569" y="445"/>
                                          </a:lnTo>
                                          <a:lnTo>
                                            <a:pt x="582" y="424"/>
                                          </a:lnTo>
                                          <a:lnTo>
                                            <a:pt x="591" y="407"/>
                                          </a:lnTo>
                                          <a:lnTo>
                                            <a:pt x="604" y="381"/>
                                          </a:lnTo>
                                          <a:lnTo>
                                            <a:pt x="611" y="355"/>
                                          </a:lnTo>
                                          <a:lnTo>
                                            <a:pt x="618" y="327"/>
                                          </a:lnTo>
                                          <a:lnTo>
                                            <a:pt x="620" y="312"/>
                                          </a:lnTo>
                                          <a:lnTo>
                                            <a:pt x="616" y="297"/>
                                          </a:lnTo>
                                          <a:lnTo>
                                            <a:pt x="608" y="279"/>
                                          </a:lnTo>
                                          <a:lnTo>
                                            <a:pt x="602" y="263"/>
                                          </a:lnTo>
                                          <a:lnTo>
                                            <a:pt x="589" y="251"/>
                                          </a:lnTo>
                                          <a:lnTo>
                                            <a:pt x="574" y="238"/>
                                          </a:lnTo>
                                          <a:lnTo>
                                            <a:pt x="562" y="221"/>
                                          </a:lnTo>
                                          <a:lnTo>
                                            <a:pt x="546" y="203"/>
                                          </a:lnTo>
                                          <a:lnTo>
                                            <a:pt x="531" y="181"/>
                                          </a:lnTo>
                                          <a:lnTo>
                                            <a:pt x="515" y="159"/>
                                          </a:lnTo>
                                          <a:lnTo>
                                            <a:pt x="500" y="141"/>
                                          </a:lnTo>
                                          <a:lnTo>
                                            <a:pt x="488" y="120"/>
                                          </a:lnTo>
                                          <a:lnTo>
                                            <a:pt x="477" y="97"/>
                                          </a:lnTo>
                                          <a:lnTo>
                                            <a:pt x="468" y="81"/>
                                          </a:lnTo>
                                          <a:lnTo>
                                            <a:pt x="453" y="68"/>
                                          </a:lnTo>
                                          <a:lnTo>
                                            <a:pt x="437" y="55"/>
                                          </a:lnTo>
                                          <a:lnTo>
                                            <a:pt x="421" y="43"/>
                                          </a:lnTo>
                                          <a:lnTo>
                                            <a:pt x="403" y="35"/>
                                          </a:lnTo>
                                          <a:lnTo>
                                            <a:pt x="385" y="31"/>
                                          </a:lnTo>
                                          <a:lnTo>
                                            <a:pt x="355" y="29"/>
                                          </a:lnTo>
                                          <a:lnTo>
                                            <a:pt x="325" y="29"/>
                                          </a:lnTo>
                                          <a:lnTo>
                                            <a:pt x="302" y="30"/>
                                          </a:lnTo>
                                          <a:lnTo>
                                            <a:pt x="280" y="29"/>
                                          </a:lnTo>
                                          <a:lnTo>
                                            <a:pt x="259" y="31"/>
                                          </a:lnTo>
                                          <a:lnTo>
                                            <a:pt x="236" y="36"/>
                                          </a:lnTo>
                                          <a:lnTo>
                                            <a:pt x="215" y="41"/>
                                          </a:lnTo>
                                          <a:lnTo>
                                            <a:pt x="195" y="49"/>
                                          </a:lnTo>
                                          <a:lnTo>
                                            <a:pt x="176" y="60"/>
                                          </a:lnTo>
                                          <a:lnTo>
                                            <a:pt x="158" y="74"/>
                                          </a:lnTo>
                                          <a:lnTo>
                                            <a:pt x="138" y="87"/>
                                          </a:lnTo>
                                          <a:lnTo>
                                            <a:pt x="119" y="103"/>
                                          </a:lnTo>
                                          <a:lnTo>
                                            <a:pt x="99" y="124"/>
                                          </a:lnTo>
                                          <a:lnTo>
                                            <a:pt x="83" y="143"/>
                                          </a:lnTo>
                                          <a:lnTo>
                                            <a:pt x="72" y="160"/>
                                          </a:lnTo>
                                          <a:lnTo>
                                            <a:pt x="65" y="181"/>
                                          </a:lnTo>
                                          <a:lnTo>
                                            <a:pt x="56" y="202"/>
                                          </a:lnTo>
                                          <a:lnTo>
                                            <a:pt x="47" y="223"/>
                                          </a:lnTo>
                                          <a:lnTo>
                                            <a:pt x="37" y="247"/>
                                          </a:lnTo>
                                          <a:lnTo>
                                            <a:pt x="35" y="275"/>
                                          </a:lnTo>
                                          <a:lnTo>
                                            <a:pt x="32" y="300"/>
                                          </a:lnTo>
                                          <a:lnTo>
                                            <a:pt x="29" y="324"/>
                                          </a:lnTo>
                                          <a:lnTo>
                                            <a:pt x="29" y="340"/>
                                          </a:lnTo>
                                          <a:lnTo>
                                            <a:pt x="31" y="361"/>
                                          </a:lnTo>
                                          <a:lnTo>
                                            <a:pt x="36" y="384"/>
                                          </a:lnTo>
                                          <a:lnTo>
                                            <a:pt x="40" y="408"/>
                                          </a:lnTo>
                                          <a:lnTo>
                                            <a:pt x="51" y="436"/>
                                          </a:lnTo>
                                          <a:lnTo>
                                            <a:pt x="61" y="462"/>
                                          </a:lnTo>
                                          <a:lnTo>
                                            <a:pt x="68" y="477"/>
                                          </a:lnTo>
                                          <a:lnTo>
                                            <a:pt x="80" y="496"/>
                                          </a:lnTo>
                                          <a:lnTo>
                                            <a:pt x="95" y="519"/>
                                          </a:lnTo>
                                          <a:lnTo>
                                            <a:pt x="108" y="535"/>
                                          </a:lnTo>
                                          <a:lnTo>
                                            <a:pt x="120" y="551"/>
                                          </a:lnTo>
                                          <a:lnTo>
                                            <a:pt x="136" y="566"/>
                                          </a:lnTo>
                                          <a:lnTo>
                                            <a:pt x="155" y="581"/>
                                          </a:lnTo>
                                          <a:lnTo>
                                            <a:pt x="170" y="593"/>
                                          </a:lnTo>
                                          <a:lnTo>
                                            <a:pt x="183" y="600"/>
                                          </a:lnTo>
                                          <a:lnTo>
                                            <a:pt x="202" y="607"/>
                                          </a:lnTo>
                                          <a:lnTo>
                                            <a:pt x="218" y="611"/>
                                          </a:lnTo>
                                          <a:lnTo>
                                            <a:pt x="235" y="614"/>
                                          </a:lnTo>
                                          <a:lnTo>
                                            <a:pt x="253" y="615"/>
                                          </a:lnTo>
                                          <a:lnTo>
                                            <a:pt x="282" y="612"/>
                                          </a:lnTo>
                                          <a:lnTo>
                                            <a:pt x="248" y="622"/>
                                          </a:lnTo>
                                          <a:lnTo>
                                            <a:pt x="221" y="627"/>
                                          </a:lnTo>
                                          <a:lnTo>
                                            <a:pt x="195" y="623"/>
                                          </a:lnTo>
                                          <a:lnTo>
                                            <a:pt x="169" y="615"/>
                                          </a:lnTo>
                                          <a:lnTo>
                                            <a:pt x="142" y="601"/>
                                          </a:lnTo>
                                          <a:lnTo>
                                            <a:pt x="122" y="583"/>
                                          </a:lnTo>
                                          <a:lnTo>
                                            <a:pt x="100" y="560"/>
                                          </a:lnTo>
                                          <a:lnTo>
                                            <a:pt x="72" y="524"/>
                                          </a:lnTo>
                                          <a:lnTo>
                                            <a:pt x="41" y="476"/>
                                          </a:lnTo>
                                          <a:lnTo>
                                            <a:pt x="18" y="431"/>
                                          </a:lnTo>
                                          <a:lnTo>
                                            <a:pt x="3" y="387"/>
                                          </a:lnTo>
                                          <a:lnTo>
                                            <a:pt x="0" y="356"/>
                                          </a:lnTo>
                                          <a:lnTo>
                                            <a:pt x="4" y="327"/>
                                          </a:lnTo>
                                          <a:lnTo>
                                            <a:pt x="13" y="269"/>
                                          </a:lnTo>
                                          <a:lnTo>
                                            <a:pt x="23" y="204"/>
                                          </a:lnTo>
                                          <a:lnTo>
                                            <a:pt x="44" y="153"/>
                                          </a:lnTo>
                                          <a:lnTo>
                                            <a:pt x="69" y="116"/>
                                          </a:lnTo>
                                          <a:lnTo>
                                            <a:pt x="95" y="86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404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cs-CZ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63956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147" y="1838"/>
                                  <a:ext cx="90" cy="81"/>
                                </a:xfrm>
                                <a:custGeom>
                                  <a:avLst/>
                                  <a:gdLst>
                                    <a:gd name="T0" fmla="*/ 2 w 447"/>
                                    <a:gd name="T1" fmla="*/ 2 h 407"/>
                                    <a:gd name="T2" fmla="*/ 3 w 447"/>
                                    <a:gd name="T3" fmla="*/ 1 h 407"/>
                                    <a:gd name="T4" fmla="*/ 4 w 447"/>
                                    <a:gd name="T5" fmla="*/ 1 h 407"/>
                                    <a:gd name="T6" fmla="*/ 4 w 447"/>
                                    <a:gd name="T7" fmla="*/ 0 h 407"/>
                                    <a:gd name="T8" fmla="*/ 5 w 447"/>
                                    <a:gd name="T9" fmla="*/ 0 h 407"/>
                                    <a:gd name="T10" fmla="*/ 6 w 447"/>
                                    <a:gd name="T11" fmla="*/ 0 h 407"/>
                                    <a:gd name="T12" fmla="*/ 6 w 447"/>
                                    <a:gd name="T13" fmla="*/ 0 h 407"/>
                                    <a:gd name="T14" fmla="*/ 7 w 447"/>
                                    <a:gd name="T15" fmla="*/ 0 h 407"/>
                                    <a:gd name="T16" fmla="*/ 8 w 447"/>
                                    <a:gd name="T17" fmla="*/ 1 h 407"/>
                                    <a:gd name="T18" fmla="*/ 9 w 447"/>
                                    <a:gd name="T19" fmla="*/ 2 h 407"/>
                                    <a:gd name="T20" fmla="*/ 10 w 447"/>
                                    <a:gd name="T21" fmla="*/ 3 h 407"/>
                                    <a:gd name="T22" fmla="*/ 10 w 447"/>
                                    <a:gd name="T23" fmla="*/ 4 h 407"/>
                                    <a:gd name="T24" fmla="*/ 11 w 447"/>
                                    <a:gd name="T25" fmla="*/ 5 h 407"/>
                                    <a:gd name="T26" fmla="*/ 12 w 447"/>
                                    <a:gd name="T27" fmla="*/ 7 h 407"/>
                                    <a:gd name="T28" fmla="*/ 13 w 447"/>
                                    <a:gd name="T29" fmla="*/ 8 h 407"/>
                                    <a:gd name="T30" fmla="*/ 14 w 447"/>
                                    <a:gd name="T31" fmla="*/ 10 h 407"/>
                                    <a:gd name="T32" fmla="*/ 15 w 447"/>
                                    <a:gd name="T33" fmla="*/ 11 h 407"/>
                                    <a:gd name="T34" fmla="*/ 16 w 447"/>
                                    <a:gd name="T35" fmla="*/ 12 h 407"/>
                                    <a:gd name="T36" fmla="*/ 17 w 447"/>
                                    <a:gd name="T37" fmla="*/ 12 h 407"/>
                                    <a:gd name="T38" fmla="*/ 18 w 447"/>
                                    <a:gd name="T39" fmla="*/ 13 h 407"/>
                                    <a:gd name="T40" fmla="*/ 18 w 447"/>
                                    <a:gd name="T41" fmla="*/ 14 h 407"/>
                                    <a:gd name="T42" fmla="*/ 18 w 447"/>
                                    <a:gd name="T43" fmla="*/ 15 h 407"/>
                                    <a:gd name="T44" fmla="*/ 18 w 447"/>
                                    <a:gd name="T45" fmla="*/ 15 h 407"/>
                                    <a:gd name="T46" fmla="*/ 18 w 447"/>
                                    <a:gd name="T47" fmla="*/ 16 h 407"/>
                                    <a:gd name="T48" fmla="*/ 17 w 447"/>
                                    <a:gd name="T49" fmla="*/ 16 h 407"/>
                                    <a:gd name="T50" fmla="*/ 16 w 447"/>
                                    <a:gd name="T51" fmla="*/ 16 h 407"/>
                                    <a:gd name="T52" fmla="*/ 15 w 447"/>
                                    <a:gd name="T53" fmla="*/ 16 h 407"/>
                                    <a:gd name="T54" fmla="*/ 14 w 447"/>
                                    <a:gd name="T55" fmla="*/ 16 h 407"/>
                                    <a:gd name="T56" fmla="*/ 13 w 447"/>
                                    <a:gd name="T57" fmla="*/ 16 h 407"/>
                                    <a:gd name="T58" fmla="*/ 12 w 447"/>
                                    <a:gd name="T59" fmla="*/ 15 h 407"/>
                                    <a:gd name="T60" fmla="*/ 11 w 447"/>
                                    <a:gd name="T61" fmla="*/ 15 h 407"/>
                                    <a:gd name="T62" fmla="*/ 9 w 447"/>
                                    <a:gd name="T63" fmla="*/ 14 h 407"/>
                                    <a:gd name="T64" fmla="*/ 8 w 447"/>
                                    <a:gd name="T65" fmla="*/ 13 h 407"/>
                                    <a:gd name="T66" fmla="*/ 7 w 447"/>
                                    <a:gd name="T67" fmla="*/ 12 h 407"/>
                                    <a:gd name="T68" fmla="*/ 5 w 447"/>
                                    <a:gd name="T69" fmla="*/ 11 h 407"/>
                                    <a:gd name="T70" fmla="*/ 4 w 447"/>
                                    <a:gd name="T71" fmla="*/ 11 h 407"/>
                                    <a:gd name="T72" fmla="*/ 3 w 447"/>
                                    <a:gd name="T73" fmla="*/ 10 h 407"/>
                                    <a:gd name="T74" fmla="*/ 2 w 447"/>
                                    <a:gd name="T75" fmla="*/ 9 h 407"/>
                                    <a:gd name="T76" fmla="*/ 1 w 447"/>
                                    <a:gd name="T77" fmla="*/ 8 h 407"/>
                                    <a:gd name="T78" fmla="*/ 0 w 447"/>
                                    <a:gd name="T79" fmla="*/ 7 h 407"/>
                                    <a:gd name="T80" fmla="*/ 0 w 447"/>
                                    <a:gd name="T81" fmla="*/ 6 h 407"/>
                                    <a:gd name="T82" fmla="*/ 0 w 447"/>
                                    <a:gd name="T83" fmla="*/ 6 h 407"/>
                                    <a:gd name="T84" fmla="*/ 0 w 447"/>
                                    <a:gd name="T85" fmla="*/ 5 h 407"/>
                                    <a:gd name="T86" fmla="*/ 0 w 447"/>
                                    <a:gd name="T87" fmla="*/ 4 h 407"/>
                                    <a:gd name="T88" fmla="*/ 1 w 447"/>
                                    <a:gd name="T89" fmla="*/ 4 h 407"/>
                                    <a:gd name="T90" fmla="*/ 1 w 447"/>
                                    <a:gd name="T91" fmla="*/ 3 h 407"/>
                                    <a:gd name="T92" fmla="*/ 2 w 447"/>
                                    <a:gd name="T93" fmla="*/ 2 h 407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w 447"/>
                                    <a:gd name="T142" fmla="*/ 0 h 407"/>
                                    <a:gd name="T143" fmla="*/ 447 w 447"/>
                                    <a:gd name="T144" fmla="*/ 407 h 407"/>
                                  </a:gdLst>
                                  <a:ahLst/>
                                  <a:cxnLst>
                                    <a:cxn ang="T94">
                                      <a:pos x="T0" y="T1"/>
                                    </a:cxn>
                                    <a:cxn ang="T95">
                                      <a:pos x="T2" y="T3"/>
                                    </a:cxn>
                                    <a:cxn ang="T96">
                                      <a:pos x="T4" y="T5"/>
                                    </a:cxn>
                                    <a:cxn ang="T97">
                                      <a:pos x="T6" y="T7"/>
                                    </a:cxn>
                                    <a:cxn ang="T98">
                                      <a:pos x="T8" y="T9"/>
                                    </a:cxn>
                                    <a:cxn ang="T99">
                                      <a:pos x="T10" y="T11"/>
                                    </a:cxn>
                                    <a:cxn ang="T100">
                                      <a:pos x="T12" y="T13"/>
                                    </a:cxn>
                                    <a:cxn ang="T101">
                                      <a:pos x="T14" y="T15"/>
                                    </a:cxn>
                                    <a:cxn ang="T102">
                                      <a:pos x="T16" y="T17"/>
                                    </a:cxn>
                                    <a:cxn ang="T103">
                                      <a:pos x="T18" y="T19"/>
                                    </a:cxn>
                                    <a:cxn ang="T104">
                                      <a:pos x="T20" y="T21"/>
                                    </a:cxn>
                                    <a:cxn ang="T105">
                                      <a:pos x="T22" y="T23"/>
                                    </a:cxn>
                                    <a:cxn ang="T106">
                                      <a:pos x="T24" y="T25"/>
                                    </a:cxn>
                                    <a:cxn ang="T107">
                                      <a:pos x="T26" y="T27"/>
                                    </a:cxn>
                                    <a:cxn ang="T108">
                                      <a:pos x="T28" y="T29"/>
                                    </a:cxn>
                                    <a:cxn ang="T109">
                                      <a:pos x="T30" y="T31"/>
                                    </a:cxn>
                                    <a:cxn ang="T110">
                                      <a:pos x="T32" y="T33"/>
                                    </a:cxn>
                                    <a:cxn ang="T111">
                                      <a:pos x="T34" y="T35"/>
                                    </a:cxn>
                                    <a:cxn ang="T112">
                                      <a:pos x="T36" y="T37"/>
                                    </a:cxn>
                                    <a:cxn ang="T113">
                                      <a:pos x="T38" y="T39"/>
                                    </a:cxn>
                                    <a:cxn ang="T114">
                                      <a:pos x="T40" y="T41"/>
                                    </a:cxn>
                                    <a:cxn ang="T115">
                                      <a:pos x="T42" y="T43"/>
                                    </a:cxn>
                                    <a:cxn ang="T116">
                                      <a:pos x="T44" y="T45"/>
                                    </a:cxn>
                                    <a:cxn ang="T117">
                                      <a:pos x="T46" y="T47"/>
                                    </a:cxn>
                                    <a:cxn ang="T118">
                                      <a:pos x="T48" y="T49"/>
                                    </a:cxn>
                                    <a:cxn ang="T119">
                                      <a:pos x="T50" y="T51"/>
                                    </a:cxn>
                                    <a:cxn ang="T120">
                                      <a:pos x="T52" y="T53"/>
                                    </a:cxn>
                                    <a:cxn ang="T121">
                                      <a:pos x="T54" y="T55"/>
                                    </a:cxn>
                                    <a:cxn ang="T122">
                                      <a:pos x="T56" y="T57"/>
                                    </a:cxn>
                                    <a:cxn ang="T123">
                                      <a:pos x="T58" y="T59"/>
                                    </a:cxn>
                                    <a:cxn ang="T124">
                                      <a:pos x="T60" y="T61"/>
                                    </a:cxn>
                                    <a:cxn ang="T125">
                                      <a:pos x="T62" y="T63"/>
                                    </a:cxn>
                                    <a:cxn ang="T126">
                                      <a:pos x="T64" y="T65"/>
                                    </a:cxn>
                                    <a:cxn ang="T127">
                                      <a:pos x="T66" y="T67"/>
                                    </a:cxn>
                                    <a:cxn ang="T128">
                                      <a:pos x="T68" y="T69"/>
                                    </a:cxn>
                                    <a:cxn ang="T129">
                                      <a:pos x="T70" y="T71"/>
                                    </a:cxn>
                                    <a:cxn ang="T130">
                                      <a:pos x="T72" y="T73"/>
                                    </a:cxn>
                                    <a:cxn ang="T131">
                                      <a:pos x="T74" y="T75"/>
                                    </a:cxn>
                                    <a:cxn ang="T132">
                                      <a:pos x="T76" y="T77"/>
                                    </a:cxn>
                                    <a:cxn ang="T133">
                                      <a:pos x="T78" y="T79"/>
                                    </a:cxn>
                                    <a:cxn ang="T134">
                                      <a:pos x="T80" y="T81"/>
                                    </a:cxn>
                                    <a:cxn ang="T135">
                                      <a:pos x="T82" y="T83"/>
                                    </a:cxn>
                                    <a:cxn ang="T136">
                                      <a:pos x="T84" y="T85"/>
                                    </a:cxn>
                                    <a:cxn ang="T137">
                                      <a:pos x="T86" y="T87"/>
                                    </a:cxn>
                                    <a:cxn ang="T138">
                                      <a:pos x="T88" y="T89"/>
                                    </a:cxn>
                                    <a:cxn ang="T139">
                                      <a:pos x="T90" y="T91"/>
                                    </a:cxn>
                                    <a:cxn ang="T140">
                                      <a:pos x="T92" y="T93"/>
                                    </a:cxn>
                                  </a:cxnLst>
                                  <a:rect l="T141" t="T142" r="T143" b="T144"/>
                                  <a:pathLst>
                                    <a:path w="447" h="407">
                                      <a:moveTo>
                                        <a:pt x="48" y="55"/>
                                      </a:moveTo>
                                      <a:lnTo>
                                        <a:pt x="71" y="35"/>
                                      </a:lnTo>
                                      <a:lnTo>
                                        <a:pt x="95" y="18"/>
                                      </a:lnTo>
                                      <a:lnTo>
                                        <a:pt x="111" y="7"/>
                                      </a:lnTo>
                                      <a:lnTo>
                                        <a:pt x="124" y="2"/>
                                      </a:lnTo>
                                      <a:lnTo>
                                        <a:pt x="139" y="0"/>
                                      </a:lnTo>
                                      <a:lnTo>
                                        <a:pt x="154" y="1"/>
                                      </a:lnTo>
                                      <a:lnTo>
                                        <a:pt x="171" y="8"/>
                                      </a:lnTo>
                                      <a:lnTo>
                                        <a:pt x="195" y="24"/>
                                      </a:lnTo>
                                      <a:lnTo>
                                        <a:pt x="218" y="43"/>
                                      </a:lnTo>
                                      <a:lnTo>
                                        <a:pt x="239" y="69"/>
                                      </a:lnTo>
                                      <a:lnTo>
                                        <a:pt x="256" y="96"/>
                                      </a:lnTo>
                                      <a:lnTo>
                                        <a:pt x="278" y="134"/>
                                      </a:lnTo>
                                      <a:lnTo>
                                        <a:pt x="301" y="174"/>
                                      </a:lnTo>
                                      <a:lnTo>
                                        <a:pt x="321" y="207"/>
                                      </a:lnTo>
                                      <a:lnTo>
                                        <a:pt x="341" y="240"/>
                                      </a:lnTo>
                                      <a:lnTo>
                                        <a:pt x="361" y="265"/>
                                      </a:lnTo>
                                      <a:lnTo>
                                        <a:pt x="381" y="290"/>
                                      </a:lnTo>
                                      <a:lnTo>
                                        <a:pt x="410" y="313"/>
                                      </a:lnTo>
                                      <a:lnTo>
                                        <a:pt x="432" y="338"/>
                                      </a:lnTo>
                                      <a:lnTo>
                                        <a:pt x="444" y="357"/>
                                      </a:lnTo>
                                      <a:lnTo>
                                        <a:pt x="447" y="375"/>
                                      </a:lnTo>
                                      <a:lnTo>
                                        <a:pt x="442" y="389"/>
                                      </a:lnTo>
                                      <a:lnTo>
                                        <a:pt x="433" y="399"/>
                                      </a:lnTo>
                                      <a:lnTo>
                                        <a:pt x="416" y="405"/>
                                      </a:lnTo>
                                      <a:lnTo>
                                        <a:pt x="394" y="407"/>
                                      </a:lnTo>
                                      <a:lnTo>
                                        <a:pt x="374" y="405"/>
                                      </a:lnTo>
                                      <a:lnTo>
                                        <a:pt x="338" y="397"/>
                                      </a:lnTo>
                                      <a:lnTo>
                                        <a:pt x="315" y="390"/>
                                      </a:lnTo>
                                      <a:lnTo>
                                        <a:pt x="287" y="379"/>
                                      </a:lnTo>
                                      <a:lnTo>
                                        <a:pt x="261" y="365"/>
                                      </a:lnTo>
                                      <a:lnTo>
                                        <a:pt x="235" y="350"/>
                                      </a:lnTo>
                                      <a:lnTo>
                                        <a:pt x="203" y="332"/>
                                      </a:lnTo>
                                      <a:lnTo>
                                        <a:pt x="162" y="309"/>
                                      </a:lnTo>
                                      <a:lnTo>
                                        <a:pt x="124" y="288"/>
                                      </a:lnTo>
                                      <a:lnTo>
                                        <a:pt x="94" y="269"/>
                                      </a:lnTo>
                                      <a:lnTo>
                                        <a:pt x="64" y="248"/>
                                      </a:lnTo>
                                      <a:lnTo>
                                        <a:pt x="38" y="227"/>
                                      </a:lnTo>
                                      <a:lnTo>
                                        <a:pt x="21" y="204"/>
                                      </a:lnTo>
                                      <a:lnTo>
                                        <a:pt x="9" y="183"/>
                                      </a:lnTo>
                                      <a:lnTo>
                                        <a:pt x="3" y="161"/>
                                      </a:lnTo>
                                      <a:lnTo>
                                        <a:pt x="0" y="141"/>
                                      </a:lnTo>
                                      <a:lnTo>
                                        <a:pt x="3" y="125"/>
                                      </a:lnTo>
                                      <a:lnTo>
                                        <a:pt x="8" y="108"/>
                                      </a:lnTo>
                                      <a:lnTo>
                                        <a:pt x="18" y="90"/>
                                      </a:lnTo>
                                      <a:lnTo>
                                        <a:pt x="31" y="73"/>
                                      </a:lnTo>
                                      <a:lnTo>
                                        <a:pt x="48" y="5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63499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56" y="1735"/>
                                <a:ext cx="107" cy="105"/>
                                <a:chOff x="2056" y="1735"/>
                                <a:chExt cx="107" cy="105"/>
                              </a:xfrm>
                            </p:grpSpPr>
                            <p:sp>
                              <p:nvSpPr>
                                <p:cNvPr id="63951" name="Freeform 8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056" y="1735"/>
                                  <a:ext cx="107" cy="105"/>
                                </a:xfrm>
                                <a:custGeom>
                                  <a:avLst/>
                                  <a:gdLst>
                                    <a:gd name="T0" fmla="*/ 3 w 535"/>
                                    <a:gd name="T1" fmla="*/ 3 h 522"/>
                                    <a:gd name="T2" fmla="*/ 4 w 535"/>
                                    <a:gd name="T3" fmla="*/ 2 h 522"/>
                                    <a:gd name="T4" fmla="*/ 5 w 535"/>
                                    <a:gd name="T5" fmla="*/ 1 h 522"/>
                                    <a:gd name="T6" fmla="*/ 6 w 535"/>
                                    <a:gd name="T7" fmla="*/ 1 h 522"/>
                                    <a:gd name="T8" fmla="*/ 8 w 535"/>
                                    <a:gd name="T9" fmla="*/ 0 h 522"/>
                                    <a:gd name="T10" fmla="*/ 9 w 535"/>
                                    <a:gd name="T11" fmla="*/ 0 h 522"/>
                                    <a:gd name="T12" fmla="*/ 10 w 535"/>
                                    <a:gd name="T13" fmla="*/ 0 h 522"/>
                                    <a:gd name="T14" fmla="*/ 12 w 535"/>
                                    <a:gd name="T15" fmla="*/ 0 h 522"/>
                                    <a:gd name="T16" fmla="*/ 14 w 535"/>
                                    <a:gd name="T17" fmla="*/ 1 h 522"/>
                                    <a:gd name="T18" fmla="*/ 15 w 535"/>
                                    <a:gd name="T19" fmla="*/ 1 h 522"/>
                                    <a:gd name="T20" fmla="*/ 16 w 535"/>
                                    <a:gd name="T21" fmla="*/ 3 h 522"/>
                                    <a:gd name="T22" fmla="*/ 17 w 535"/>
                                    <a:gd name="T23" fmla="*/ 4 h 522"/>
                                    <a:gd name="T24" fmla="*/ 18 w 535"/>
                                    <a:gd name="T25" fmla="*/ 5 h 522"/>
                                    <a:gd name="T26" fmla="*/ 19 w 535"/>
                                    <a:gd name="T27" fmla="*/ 6 h 522"/>
                                    <a:gd name="T28" fmla="*/ 20 w 535"/>
                                    <a:gd name="T29" fmla="*/ 7 h 522"/>
                                    <a:gd name="T30" fmla="*/ 21 w 535"/>
                                    <a:gd name="T31" fmla="*/ 9 h 522"/>
                                    <a:gd name="T32" fmla="*/ 21 w 535"/>
                                    <a:gd name="T33" fmla="*/ 10 h 522"/>
                                    <a:gd name="T34" fmla="*/ 21 w 535"/>
                                    <a:gd name="T35" fmla="*/ 11 h 522"/>
                                    <a:gd name="T36" fmla="*/ 21 w 535"/>
                                    <a:gd name="T37" fmla="*/ 12 h 522"/>
                                    <a:gd name="T38" fmla="*/ 21 w 535"/>
                                    <a:gd name="T39" fmla="*/ 12 h 522"/>
                                    <a:gd name="T40" fmla="*/ 21 w 535"/>
                                    <a:gd name="T41" fmla="*/ 13 h 522"/>
                                    <a:gd name="T42" fmla="*/ 20 w 535"/>
                                    <a:gd name="T43" fmla="*/ 14 h 522"/>
                                    <a:gd name="T44" fmla="*/ 19 w 535"/>
                                    <a:gd name="T45" fmla="*/ 15 h 522"/>
                                    <a:gd name="T46" fmla="*/ 18 w 535"/>
                                    <a:gd name="T47" fmla="*/ 16 h 522"/>
                                    <a:gd name="T48" fmla="*/ 17 w 535"/>
                                    <a:gd name="T49" fmla="*/ 17 h 522"/>
                                    <a:gd name="T50" fmla="*/ 17 w 535"/>
                                    <a:gd name="T51" fmla="*/ 18 h 522"/>
                                    <a:gd name="T52" fmla="*/ 17 w 535"/>
                                    <a:gd name="T53" fmla="*/ 19 h 522"/>
                                    <a:gd name="T54" fmla="*/ 17 w 535"/>
                                    <a:gd name="T55" fmla="*/ 19 h 522"/>
                                    <a:gd name="T56" fmla="*/ 18 w 535"/>
                                    <a:gd name="T57" fmla="*/ 19 h 522"/>
                                    <a:gd name="T58" fmla="*/ 16 w 535"/>
                                    <a:gd name="T59" fmla="*/ 21 h 522"/>
                                    <a:gd name="T60" fmla="*/ 16 w 535"/>
                                    <a:gd name="T61" fmla="*/ 21 h 522"/>
                                    <a:gd name="T62" fmla="*/ 15 w 535"/>
                                    <a:gd name="T63" fmla="*/ 20 h 522"/>
                                    <a:gd name="T64" fmla="*/ 14 w 535"/>
                                    <a:gd name="T65" fmla="*/ 20 h 522"/>
                                    <a:gd name="T66" fmla="*/ 13 w 535"/>
                                    <a:gd name="T67" fmla="*/ 20 h 522"/>
                                    <a:gd name="T68" fmla="*/ 12 w 535"/>
                                    <a:gd name="T69" fmla="*/ 20 h 522"/>
                                    <a:gd name="T70" fmla="*/ 11 w 535"/>
                                    <a:gd name="T71" fmla="*/ 20 h 522"/>
                                    <a:gd name="T72" fmla="*/ 9 w 535"/>
                                    <a:gd name="T73" fmla="*/ 21 h 522"/>
                                    <a:gd name="T74" fmla="*/ 8 w 535"/>
                                    <a:gd name="T75" fmla="*/ 21 h 522"/>
                                    <a:gd name="T76" fmla="*/ 7 w 535"/>
                                    <a:gd name="T77" fmla="*/ 21 h 522"/>
                                    <a:gd name="T78" fmla="*/ 6 w 535"/>
                                    <a:gd name="T79" fmla="*/ 21 h 522"/>
                                    <a:gd name="T80" fmla="*/ 6 w 535"/>
                                    <a:gd name="T81" fmla="*/ 21 h 522"/>
                                    <a:gd name="T82" fmla="*/ 5 w 535"/>
                                    <a:gd name="T83" fmla="*/ 20 h 522"/>
                                    <a:gd name="T84" fmla="*/ 4 w 535"/>
                                    <a:gd name="T85" fmla="*/ 20 h 522"/>
                                    <a:gd name="T86" fmla="*/ 3 w 535"/>
                                    <a:gd name="T87" fmla="*/ 19 h 522"/>
                                    <a:gd name="T88" fmla="*/ 2 w 535"/>
                                    <a:gd name="T89" fmla="*/ 18 h 522"/>
                                    <a:gd name="T90" fmla="*/ 1 w 535"/>
                                    <a:gd name="T91" fmla="*/ 16 h 522"/>
                                    <a:gd name="T92" fmla="*/ 1 w 535"/>
                                    <a:gd name="T93" fmla="*/ 14 h 522"/>
                                    <a:gd name="T94" fmla="*/ 0 w 535"/>
                                    <a:gd name="T95" fmla="*/ 13 h 522"/>
                                    <a:gd name="T96" fmla="*/ 0 w 535"/>
                                    <a:gd name="T97" fmla="*/ 12 h 522"/>
                                    <a:gd name="T98" fmla="*/ 0 w 535"/>
                                    <a:gd name="T99" fmla="*/ 11 h 522"/>
                                    <a:gd name="T100" fmla="*/ 0 w 535"/>
                                    <a:gd name="T101" fmla="*/ 9 h 522"/>
                                    <a:gd name="T102" fmla="*/ 1 w 535"/>
                                    <a:gd name="T103" fmla="*/ 7 h 522"/>
                                    <a:gd name="T104" fmla="*/ 1 w 535"/>
                                    <a:gd name="T105" fmla="*/ 5 h 522"/>
                                    <a:gd name="T106" fmla="*/ 2 w 535"/>
                                    <a:gd name="T107" fmla="*/ 4 h 522"/>
                                    <a:gd name="T108" fmla="*/ 3 w 535"/>
                                    <a:gd name="T109" fmla="*/ 3 h 522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535"/>
                                    <a:gd name="T166" fmla="*/ 0 h 522"/>
                                    <a:gd name="T167" fmla="*/ 535 w 535"/>
                                    <a:gd name="T168" fmla="*/ 522 h 522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535" h="522">
                                      <a:moveTo>
                                        <a:pt x="79" y="71"/>
                                      </a:moveTo>
                                      <a:lnTo>
                                        <a:pt x="106" y="50"/>
                                      </a:lnTo>
                                      <a:lnTo>
                                        <a:pt x="131" y="31"/>
                                      </a:lnTo>
                                      <a:lnTo>
                                        <a:pt x="160" y="16"/>
                                      </a:lnTo>
                                      <a:lnTo>
                                        <a:pt x="194" y="6"/>
                                      </a:lnTo>
                                      <a:lnTo>
                                        <a:pt x="222" y="1"/>
                                      </a:lnTo>
                                      <a:lnTo>
                                        <a:pt x="257" y="0"/>
                                      </a:lnTo>
                                      <a:lnTo>
                                        <a:pt x="305" y="5"/>
                                      </a:lnTo>
                                      <a:lnTo>
                                        <a:pt x="352" y="15"/>
                                      </a:lnTo>
                                      <a:lnTo>
                                        <a:pt x="383" y="34"/>
                                      </a:lnTo>
                                      <a:lnTo>
                                        <a:pt x="404" y="63"/>
                                      </a:lnTo>
                                      <a:lnTo>
                                        <a:pt x="424" y="99"/>
                                      </a:lnTo>
                                      <a:lnTo>
                                        <a:pt x="445" y="132"/>
                                      </a:lnTo>
                                      <a:lnTo>
                                        <a:pt x="470" y="159"/>
                                      </a:lnTo>
                                      <a:lnTo>
                                        <a:pt x="493" y="183"/>
                                      </a:lnTo>
                                      <a:lnTo>
                                        <a:pt x="522" y="217"/>
                                      </a:lnTo>
                                      <a:lnTo>
                                        <a:pt x="533" y="249"/>
                                      </a:lnTo>
                                      <a:lnTo>
                                        <a:pt x="535" y="272"/>
                                      </a:lnTo>
                                      <a:lnTo>
                                        <a:pt x="533" y="286"/>
                                      </a:lnTo>
                                      <a:lnTo>
                                        <a:pt x="526" y="309"/>
                                      </a:lnTo>
                                      <a:lnTo>
                                        <a:pt x="514" y="331"/>
                                      </a:lnTo>
                                      <a:lnTo>
                                        <a:pt x="495" y="354"/>
                                      </a:lnTo>
                                      <a:lnTo>
                                        <a:pt x="473" y="385"/>
                                      </a:lnTo>
                                      <a:lnTo>
                                        <a:pt x="453" y="408"/>
                                      </a:lnTo>
                                      <a:lnTo>
                                        <a:pt x="437" y="433"/>
                                      </a:lnTo>
                                      <a:lnTo>
                                        <a:pt x="430" y="449"/>
                                      </a:lnTo>
                                      <a:lnTo>
                                        <a:pt x="429" y="458"/>
                                      </a:lnTo>
                                      <a:lnTo>
                                        <a:pt x="434" y="465"/>
                                      </a:lnTo>
                                      <a:lnTo>
                                        <a:pt x="442" y="469"/>
                                      </a:lnTo>
                                      <a:lnTo>
                                        <a:pt x="404" y="513"/>
                                      </a:lnTo>
                                      <a:lnTo>
                                        <a:pt x="400" y="505"/>
                                      </a:lnTo>
                                      <a:lnTo>
                                        <a:pt x="378" y="494"/>
                                      </a:lnTo>
                                      <a:lnTo>
                                        <a:pt x="353" y="488"/>
                                      </a:lnTo>
                                      <a:lnTo>
                                        <a:pt x="329" y="486"/>
                                      </a:lnTo>
                                      <a:lnTo>
                                        <a:pt x="303" y="491"/>
                                      </a:lnTo>
                                      <a:lnTo>
                                        <a:pt x="272" y="499"/>
                                      </a:lnTo>
                                      <a:lnTo>
                                        <a:pt x="235" y="511"/>
                                      </a:lnTo>
                                      <a:lnTo>
                                        <a:pt x="206" y="519"/>
                                      </a:lnTo>
                                      <a:lnTo>
                                        <a:pt x="183" y="522"/>
                                      </a:lnTo>
                                      <a:lnTo>
                                        <a:pt x="162" y="520"/>
                                      </a:lnTo>
                                      <a:lnTo>
                                        <a:pt x="141" y="513"/>
                                      </a:lnTo>
                                      <a:lnTo>
                                        <a:pt x="118" y="502"/>
                                      </a:lnTo>
                                      <a:lnTo>
                                        <a:pt x="102" y="487"/>
                                      </a:lnTo>
                                      <a:lnTo>
                                        <a:pt x="83" y="467"/>
                                      </a:lnTo>
                                      <a:lnTo>
                                        <a:pt x="60" y="437"/>
                                      </a:lnTo>
                                      <a:lnTo>
                                        <a:pt x="34" y="397"/>
                                      </a:lnTo>
                                      <a:lnTo>
                                        <a:pt x="15" y="359"/>
                                      </a:lnTo>
                                      <a:lnTo>
                                        <a:pt x="2" y="322"/>
                                      </a:lnTo>
                                      <a:lnTo>
                                        <a:pt x="0" y="297"/>
                                      </a:lnTo>
                                      <a:lnTo>
                                        <a:pt x="3" y="273"/>
                                      </a:lnTo>
                                      <a:lnTo>
                                        <a:pt x="11" y="224"/>
                                      </a:lnTo>
                                      <a:lnTo>
                                        <a:pt x="19" y="170"/>
                                      </a:lnTo>
                                      <a:lnTo>
                                        <a:pt x="36" y="128"/>
                                      </a:lnTo>
                                      <a:lnTo>
                                        <a:pt x="57" y="97"/>
                                      </a:lnTo>
                                      <a:lnTo>
                                        <a:pt x="79" y="7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404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63952" name="Freeform 8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062" y="1742"/>
                                  <a:ext cx="93" cy="92"/>
                                </a:xfrm>
                                <a:custGeom>
                                  <a:avLst/>
                                  <a:gdLst>
                                    <a:gd name="T0" fmla="*/ 3 w 466"/>
                                    <a:gd name="T1" fmla="*/ 3 h 457"/>
                                    <a:gd name="T2" fmla="*/ 4 w 466"/>
                                    <a:gd name="T3" fmla="*/ 2 h 457"/>
                                    <a:gd name="T4" fmla="*/ 5 w 466"/>
                                    <a:gd name="T5" fmla="*/ 1 h 457"/>
                                    <a:gd name="T6" fmla="*/ 6 w 466"/>
                                    <a:gd name="T7" fmla="*/ 1 h 457"/>
                                    <a:gd name="T8" fmla="*/ 7 w 466"/>
                                    <a:gd name="T9" fmla="*/ 0 h 457"/>
                                    <a:gd name="T10" fmla="*/ 8 w 466"/>
                                    <a:gd name="T11" fmla="*/ 0 h 457"/>
                                    <a:gd name="T12" fmla="*/ 9 w 466"/>
                                    <a:gd name="T13" fmla="*/ 0 h 457"/>
                                    <a:gd name="T14" fmla="*/ 11 w 466"/>
                                    <a:gd name="T15" fmla="*/ 0 h 457"/>
                                    <a:gd name="T16" fmla="*/ 12 w 466"/>
                                    <a:gd name="T17" fmla="*/ 1 h 457"/>
                                    <a:gd name="T18" fmla="*/ 13 w 466"/>
                                    <a:gd name="T19" fmla="*/ 1 h 457"/>
                                    <a:gd name="T20" fmla="*/ 14 w 466"/>
                                    <a:gd name="T21" fmla="*/ 2 h 457"/>
                                    <a:gd name="T22" fmla="*/ 15 w 466"/>
                                    <a:gd name="T23" fmla="*/ 3 h 457"/>
                                    <a:gd name="T24" fmla="*/ 15 w 466"/>
                                    <a:gd name="T25" fmla="*/ 5 h 457"/>
                                    <a:gd name="T26" fmla="*/ 16 w 466"/>
                                    <a:gd name="T27" fmla="*/ 6 h 457"/>
                                    <a:gd name="T28" fmla="*/ 17 w 466"/>
                                    <a:gd name="T29" fmla="*/ 6 h 457"/>
                                    <a:gd name="T30" fmla="*/ 18 w 466"/>
                                    <a:gd name="T31" fmla="*/ 8 h 457"/>
                                    <a:gd name="T32" fmla="*/ 19 w 466"/>
                                    <a:gd name="T33" fmla="*/ 9 h 457"/>
                                    <a:gd name="T34" fmla="*/ 19 w 466"/>
                                    <a:gd name="T35" fmla="*/ 10 h 457"/>
                                    <a:gd name="T36" fmla="*/ 19 w 466"/>
                                    <a:gd name="T37" fmla="*/ 10 h 457"/>
                                    <a:gd name="T38" fmla="*/ 18 w 466"/>
                                    <a:gd name="T39" fmla="*/ 11 h 457"/>
                                    <a:gd name="T40" fmla="*/ 18 w 466"/>
                                    <a:gd name="T41" fmla="*/ 12 h 457"/>
                                    <a:gd name="T42" fmla="*/ 17 w 466"/>
                                    <a:gd name="T43" fmla="*/ 13 h 457"/>
                                    <a:gd name="T44" fmla="*/ 16 w 466"/>
                                    <a:gd name="T45" fmla="*/ 14 h 457"/>
                                    <a:gd name="T46" fmla="*/ 16 w 466"/>
                                    <a:gd name="T47" fmla="*/ 14 h 457"/>
                                    <a:gd name="T48" fmla="*/ 15 w 466"/>
                                    <a:gd name="T49" fmla="*/ 15 h 457"/>
                                    <a:gd name="T50" fmla="*/ 15 w 466"/>
                                    <a:gd name="T51" fmla="*/ 16 h 457"/>
                                    <a:gd name="T52" fmla="*/ 15 w 466"/>
                                    <a:gd name="T53" fmla="*/ 16 h 457"/>
                                    <a:gd name="T54" fmla="*/ 15 w 466"/>
                                    <a:gd name="T55" fmla="*/ 17 h 457"/>
                                    <a:gd name="T56" fmla="*/ 15 w 466"/>
                                    <a:gd name="T57" fmla="*/ 17 h 457"/>
                                    <a:gd name="T58" fmla="*/ 14 w 466"/>
                                    <a:gd name="T59" fmla="*/ 18 h 457"/>
                                    <a:gd name="T60" fmla="*/ 14 w 466"/>
                                    <a:gd name="T61" fmla="*/ 18 h 457"/>
                                    <a:gd name="T62" fmla="*/ 13 w 466"/>
                                    <a:gd name="T63" fmla="*/ 18 h 457"/>
                                    <a:gd name="T64" fmla="*/ 12 w 466"/>
                                    <a:gd name="T65" fmla="*/ 17 h 457"/>
                                    <a:gd name="T66" fmla="*/ 11 w 466"/>
                                    <a:gd name="T67" fmla="*/ 17 h 457"/>
                                    <a:gd name="T68" fmla="*/ 11 w 466"/>
                                    <a:gd name="T69" fmla="*/ 17 h 457"/>
                                    <a:gd name="T70" fmla="*/ 9 w 466"/>
                                    <a:gd name="T71" fmla="*/ 18 h 457"/>
                                    <a:gd name="T72" fmla="*/ 8 w 466"/>
                                    <a:gd name="T73" fmla="*/ 18 h 457"/>
                                    <a:gd name="T74" fmla="*/ 7 w 466"/>
                                    <a:gd name="T75" fmla="*/ 19 h 457"/>
                                    <a:gd name="T76" fmla="*/ 6 w 466"/>
                                    <a:gd name="T77" fmla="*/ 19 h 457"/>
                                    <a:gd name="T78" fmla="*/ 6 w 466"/>
                                    <a:gd name="T79" fmla="*/ 19 h 457"/>
                                    <a:gd name="T80" fmla="*/ 5 w 466"/>
                                    <a:gd name="T81" fmla="*/ 18 h 457"/>
                                    <a:gd name="T82" fmla="*/ 4 w 466"/>
                                    <a:gd name="T83" fmla="*/ 18 h 457"/>
                                    <a:gd name="T84" fmla="*/ 4 w 466"/>
                                    <a:gd name="T85" fmla="*/ 17 h 457"/>
                                    <a:gd name="T86" fmla="*/ 3 w 466"/>
                                    <a:gd name="T87" fmla="*/ 17 h 457"/>
                                    <a:gd name="T88" fmla="*/ 2 w 466"/>
                                    <a:gd name="T89" fmla="*/ 16 h 457"/>
                                    <a:gd name="T90" fmla="*/ 1 w 466"/>
                                    <a:gd name="T91" fmla="*/ 14 h 457"/>
                                    <a:gd name="T92" fmla="*/ 0 w 466"/>
                                    <a:gd name="T93" fmla="*/ 13 h 457"/>
                                    <a:gd name="T94" fmla="*/ 0 w 466"/>
                                    <a:gd name="T95" fmla="*/ 11 h 457"/>
                                    <a:gd name="T96" fmla="*/ 0 w 466"/>
                                    <a:gd name="T97" fmla="*/ 10 h 457"/>
                                    <a:gd name="T98" fmla="*/ 0 w 466"/>
                                    <a:gd name="T99" fmla="*/ 10 h 457"/>
                                    <a:gd name="T100" fmla="*/ 0 w 466"/>
                                    <a:gd name="T101" fmla="*/ 8 h 457"/>
                                    <a:gd name="T102" fmla="*/ 1 w 466"/>
                                    <a:gd name="T103" fmla="*/ 6 h 457"/>
                                    <a:gd name="T104" fmla="*/ 1 w 466"/>
                                    <a:gd name="T105" fmla="*/ 5 h 457"/>
                                    <a:gd name="T106" fmla="*/ 2 w 466"/>
                                    <a:gd name="T107" fmla="*/ 3 h 457"/>
                                    <a:gd name="T108" fmla="*/ 3 w 466"/>
                                    <a:gd name="T109" fmla="*/ 3 h 457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466"/>
                                    <a:gd name="T166" fmla="*/ 0 h 457"/>
                                    <a:gd name="T167" fmla="*/ 466 w 466"/>
                                    <a:gd name="T168" fmla="*/ 457 h 457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466" h="457">
                                      <a:moveTo>
                                        <a:pt x="69" y="63"/>
                                      </a:moveTo>
                                      <a:lnTo>
                                        <a:pt x="91" y="43"/>
                                      </a:lnTo>
                                      <a:lnTo>
                                        <a:pt x="114" y="27"/>
                                      </a:lnTo>
                                      <a:lnTo>
                                        <a:pt x="139" y="14"/>
                                      </a:lnTo>
                                      <a:lnTo>
                                        <a:pt x="168" y="4"/>
                                      </a:lnTo>
                                      <a:lnTo>
                                        <a:pt x="192" y="0"/>
                                      </a:lnTo>
                                      <a:lnTo>
                                        <a:pt x="223" y="0"/>
                                      </a:lnTo>
                                      <a:lnTo>
                                        <a:pt x="265" y="3"/>
                                      </a:lnTo>
                                      <a:lnTo>
                                        <a:pt x="306" y="13"/>
                                      </a:lnTo>
                                      <a:lnTo>
                                        <a:pt x="334" y="30"/>
                                      </a:lnTo>
                                      <a:lnTo>
                                        <a:pt x="352" y="56"/>
                                      </a:lnTo>
                                      <a:lnTo>
                                        <a:pt x="368" y="86"/>
                                      </a:lnTo>
                                      <a:lnTo>
                                        <a:pt x="388" y="115"/>
                                      </a:lnTo>
                                      <a:lnTo>
                                        <a:pt x="409" y="140"/>
                                      </a:lnTo>
                                      <a:lnTo>
                                        <a:pt x="430" y="160"/>
                                      </a:lnTo>
                                      <a:lnTo>
                                        <a:pt x="454" y="190"/>
                                      </a:lnTo>
                                      <a:lnTo>
                                        <a:pt x="465" y="218"/>
                                      </a:lnTo>
                                      <a:lnTo>
                                        <a:pt x="466" y="238"/>
                                      </a:lnTo>
                                      <a:lnTo>
                                        <a:pt x="465" y="251"/>
                                      </a:lnTo>
                                      <a:lnTo>
                                        <a:pt x="458" y="271"/>
                                      </a:lnTo>
                                      <a:lnTo>
                                        <a:pt x="447" y="290"/>
                                      </a:lnTo>
                                      <a:lnTo>
                                        <a:pt x="432" y="311"/>
                                      </a:lnTo>
                                      <a:lnTo>
                                        <a:pt x="411" y="337"/>
                                      </a:lnTo>
                                      <a:lnTo>
                                        <a:pt x="395" y="356"/>
                                      </a:lnTo>
                                      <a:lnTo>
                                        <a:pt x="381" y="379"/>
                                      </a:lnTo>
                                      <a:lnTo>
                                        <a:pt x="374" y="392"/>
                                      </a:lnTo>
                                      <a:lnTo>
                                        <a:pt x="373" y="400"/>
                                      </a:lnTo>
                                      <a:lnTo>
                                        <a:pt x="377" y="406"/>
                                      </a:lnTo>
                                      <a:lnTo>
                                        <a:pt x="385" y="411"/>
                                      </a:lnTo>
                                      <a:lnTo>
                                        <a:pt x="352" y="450"/>
                                      </a:lnTo>
                                      <a:lnTo>
                                        <a:pt x="348" y="442"/>
                                      </a:lnTo>
                                      <a:lnTo>
                                        <a:pt x="328" y="432"/>
                                      </a:lnTo>
                                      <a:lnTo>
                                        <a:pt x="307" y="427"/>
                                      </a:lnTo>
                                      <a:lnTo>
                                        <a:pt x="285" y="425"/>
                                      </a:lnTo>
                                      <a:lnTo>
                                        <a:pt x="264" y="429"/>
                                      </a:lnTo>
                                      <a:lnTo>
                                        <a:pt x="236" y="436"/>
                                      </a:lnTo>
                                      <a:lnTo>
                                        <a:pt x="204" y="447"/>
                                      </a:lnTo>
                                      <a:lnTo>
                                        <a:pt x="179" y="455"/>
                                      </a:lnTo>
                                      <a:lnTo>
                                        <a:pt x="160" y="457"/>
                                      </a:lnTo>
                                      <a:lnTo>
                                        <a:pt x="140" y="456"/>
                                      </a:lnTo>
                                      <a:lnTo>
                                        <a:pt x="122" y="450"/>
                                      </a:lnTo>
                                      <a:lnTo>
                                        <a:pt x="102" y="439"/>
                                      </a:lnTo>
                                      <a:lnTo>
                                        <a:pt x="88" y="426"/>
                                      </a:lnTo>
                                      <a:lnTo>
                                        <a:pt x="72" y="409"/>
                                      </a:lnTo>
                                      <a:lnTo>
                                        <a:pt x="51" y="383"/>
                                      </a:lnTo>
                                      <a:lnTo>
                                        <a:pt x="29" y="348"/>
                                      </a:lnTo>
                                      <a:lnTo>
                                        <a:pt x="12" y="314"/>
                                      </a:lnTo>
                                      <a:lnTo>
                                        <a:pt x="1" y="282"/>
                                      </a:lnTo>
                                      <a:lnTo>
                                        <a:pt x="0" y="260"/>
                                      </a:lnTo>
                                      <a:lnTo>
                                        <a:pt x="2" y="239"/>
                                      </a:lnTo>
                                      <a:lnTo>
                                        <a:pt x="8" y="196"/>
                                      </a:lnTo>
                                      <a:lnTo>
                                        <a:pt x="15" y="149"/>
                                      </a:lnTo>
                                      <a:lnTo>
                                        <a:pt x="31" y="112"/>
                                      </a:lnTo>
                                      <a:lnTo>
                                        <a:pt x="49" y="85"/>
                                      </a:lnTo>
                                      <a:lnTo>
                                        <a:pt x="69" y="6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63953" name="Freeform 8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069" y="1751"/>
                                  <a:ext cx="78" cy="77"/>
                                </a:xfrm>
                                <a:custGeom>
                                  <a:avLst/>
                                  <a:gdLst>
                                    <a:gd name="T0" fmla="*/ 2 w 390"/>
                                    <a:gd name="T1" fmla="*/ 2 h 383"/>
                                    <a:gd name="T2" fmla="*/ 3 w 390"/>
                                    <a:gd name="T3" fmla="*/ 1 h 383"/>
                                    <a:gd name="T4" fmla="*/ 4 w 390"/>
                                    <a:gd name="T5" fmla="*/ 1 h 383"/>
                                    <a:gd name="T6" fmla="*/ 5 w 390"/>
                                    <a:gd name="T7" fmla="*/ 0 h 383"/>
                                    <a:gd name="T8" fmla="*/ 6 w 390"/>
                                    <a:gd name="T9" fmla="*/ 0 h 383"/>
                                    <a:gd name="T10" fmla="*/ 6 w 390"/>
                                    <a:gd name="T11" fmla="*/ 0 h 383"/>
                                    <a:gd name="T12" fmla="*/ 7 w 390"/>
                                    <a:gd name="T13" fmla="*/ 0 h 383"/>
                                    <a:gd name="T14" fmla="*/ 9 w 390"/>
                                    <a:gd name="T15" fmla="*/ 0 h 383"/>
                                    <a:gd name="T16" fmla="*/ 10 w 390"/>
                                    <a:gd name="T17" fmla="*/ 0 h 383"/>
                                    <a:gd name="T18" fmla="*/ 11 w 390"/>
                                    <a:gd name="T19" fmla="*/ 1 h 383"/>
                                    <a:gd name="T20" fmla="*/ 12 w 390"/>
                                    <a:gd name="T21" fmla="*/ 2 h 383"/>
                                    <a:gd name="T22" fmla="*/ 12 w 390"/>
                                    <a:gd name="T23" fmla="*/ 3 h 383"/>
                                    <a:gd name="T24" fmla="*/ 13 w 390"/>
                                    <a:gd name="T25" fmla="*/ 4 h 383"/>
                                    <a:gd name="T26" fmla="*/ 14 w 390"/>
                                    <a:gd name="T27" fmla="*/ 5 h 383"/>
                                    <a:gd name="T28" fmla="*/ 14 w 390"/>
                                    <a:gd name="T29" fmla="*/ 5 h 383"/>
                                    <a:gd name="T30" fmla="*/ 15 w 390"/>
                                    <a:gd name="T31" fmla="*/ 6 h 383"/>
                                    <a:gd name="T32" fmla="*/ 16 w 390"/>
                                    <a:gd name="T33" fmla="*/ 7 h 383"/>
                                    <a:gd name="T34" fmla="*/ 16 w 390"/>
                                    <a:gd name="T35" fmla="*/ 8 h 383"/>
                                    <a:gd name="T36" fmla="*/ 16 w 390"/>
                                    <a:gd name="T37" fmla="*/ 8 h 383"/>
                                    <a:gd name="T38" fmla="*/ 15 w 390"/>
                                    <a:gd name="T39" fmla="*/ 9 h 383"/>
                                    <a:gd name="T40" fmla="*/ 15 w 390"/>
                                    <a:gd name="T41" fmla="*/ 10 h 383"/>
                                    <a:gd name="T42" fmla="*/ 14 w 390"/>
                                    <a:gd name="T43" fmla="*/ 10 h 383"/>
                                    <a:gd name="T44" fmla="*/ 14 w 390"/>
                                    <a:gd name="T45" fmla="*/ 11 h 383"/>
                                    <a:gd name="T46" fmla="*/ 13 w 390"/>
                                    <a:gd name="T47" fmla="*/ 12 h 383"/>
                                    <a:gd name="T48" fmla="*/ 13 w 390"/>
                                    <a:gd name="T49" fmla="*/ 13 h 383"/>
                                    <a:gd name="T50" fmla="*/ 13 w 390"/>
                                    <a:gd name="T51" fmla="*/ 13 h 383"/>
                                    <a:gd name="T52" fmla="*/ 12 w 390"/>
                                    <a:gd name="T53" fmla="*/ 14 h 383"/>
                                    <a:gd name="T54" fmla="*/ 13 w 390"/>
                                    <a:gd name="T55" fmla="*/ 14 h 383"/>
                                    <a:gd name="T56" fmla="*/ 13 w 390"/>
                                    <a:gd name="T57" fmla="*/ 14 h 383"/>
                                    <a:gd name="T58" fmla="*/ 12 w 390"/>
                                    <a:gd name="T59" fmla="*/ 15 h 383"/>
                                    <a:gd name="T60" fmla="*/ 12 w 390"/>
                                    <a:gd name="T61" fmla="*/ 15 h 383"/>
                                    <a:gd name="T62" fmla="*/ 11 w 390"/>
                                    <a:gd name="T63" fmla="*/ 15 h 383"/>
                                    <a:gd name="T64" fmla="*/ 10 w 390"/>
                                    <a:gd name="T65" fmla="*/ 14 h 383"/>
                                    <a:gd name="T66" fmla="*/ 10 w 390"/>
                                    <a:gd name="T67" fmla="*/ 14 h 383"/>
                                    <a:gd name="T68" fmla="*/ 9 w 390"/>
                                    <a:gd name="T69" fmla="*/ 14 h 383"/>
                                    <a:gd name="T70" fmla="*/ 8 w 390"/>
                                    <a:gd name="T71" fmla="*/ 15 h 383"/>
                                    <a:gd name="T72" fmla="*/ 7 w 390"/>
                                    <a:gd name="T73" fmla="*/ 15 h 383"/>
                                    <a:gd name="T74" fmla="*/ 6 w 390"/>
                                    <a:gd name="T75" fmla="*/ 15 h 383"/>
                                    <a:gd name="T76" fmla="*/ 5 w 390"/>
                                    <a:gd name="T77" fmla="*/ 15 h 383"/>
                                    <a:gd name="T78" fmla="*/ 5 w 390"/>
                                    <a:gd name="T79" fmla="*/ 15 h 383"/>
                                    <a:gd name="T80" fmla="*/ 4 w 390"/>
                                    <a:gd name="T81" fmla="*/ 15 h 383"/>
                                    <a:gd name="T82" fmla="*/ 3 w 390"/>
                                    <a:gd name="T83" fmla="*/ 15 h 383"/>
                                    <a:gd name="T84" fmla="*/ 3 w 390"/>
                                    <a:gd name="T85" fmla="*/ 14 h 383"/>
                                    <a:gd name="T86" fmla="*/ 2 w 390"/>
                                    <a:gd name="T87" fmla="*/ 14 h 383"/>
                                    <a:gd name="T88" fmla="*/ 2 w 390"/>
                                    <a:gd name="T89" fmla="*/ 13 h 383"/>
                                    <a:gd name="T90" fmla="*/ 1 w 390"/>
                                    <a:gd name="T91" fmla="*/ 12 h 383"/>
                                    <a:gd name="T92" fmla="*/ 0 w 390"/>
                                    <a:gd name="T93" fmla="*/ 11 h 383"/>
                                    <a:gd name="T94" fmla="*/ 0 w 390"/>
                                    <a:gd name="T95" fmla="*/ 10 h 383"/>
                                    <a:gd name="T96" fmla="*/ 0 w 390"/>
                                    <a:gd name="T97" fmla="*/ 9 h 383"/>
                                    <a:gd name="T98" fmla="*/ 0 w 390"/>
                                    <a:gd name="T99" fmla="*/ 8 h 383"/>
                                    <a:gd name="T100" fmla="*/ 0 w 390"/>
                                    <a:gd name="T101" fmla="*/ 7 h 383"/>
                                    <a:gd name="T102" fmla="*/ 0 w 390"/>
                                    <a:gd name="T103" fmla="*/ 5 h 383"/>
                                    <a:gd name="T104" fmla="*/ 1 w 390"/>
                                    <a:gd name="T105" fmla="*/ 4 h 383"/>
                                    <a:gd name="T106" fmla="*/ 2 w 390"/>
                                    <a:gd name="T107" fmla="*/ 3 h 383"/>
                                    <a:gd name="T108" fmla="*/ 2 w 390"/>
                                    <a:gd name="T109" fmla="*/ 2 h 383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390"/>
                                    <a:gd name="T166" fmla="*/ 0 h 383"/>
                                    <a:gd name="T167" fmla="*/ 390 w 390"/>
                                    <a:gd name="T168" fmla="*/ 383 h 383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390" h="383">
                                      <a:moveTo>
                                        <a:pt x="57" y="53"/>
                                      </a:moveTo>
                                      <a:lnTo>
                                        <a:pt x="76" y="36"/>
                                      </a:lnTo>
                                      <a:lnTo>
                                        <a:pt x="95" y="22"/>
                                      </a:lnTo>
                                      <a:lnTo>
                                        <a:pt x="115" y="11"/>
                                      </a:lnTo>
                                      <a:lnTo>
                                        <a:pt x="140" y="3"/>
                                      </a:lnTo>
                                      <a:lnTo>
                                        <a:pt x="160" y="0"/>
                                      </a:lnTo>
                                      <a:lnTo>
                                        <a:pt x="186" y="0"/>
                                      </a:lnTo>
                                      <a:lnTo>
                                        <a:pt x="221" y="2"/>
                                      </a:lnTo>
                                      <a:lnTo>
                                        <a:pt x="256" y="11"/>
                                      </a:lnTo>
                                      <a:lnTo>
                                        <a:pt x="279" y="25"/>
                                      </a:lnTo>
                                      <a:lnTo>
                                        <a:pt x="293" y="47"/>
                                      </a:lnTo>
                                      <a:lnTo>
                                        <a:pt x="308" y="72"/>
                                      </a:lnTo>
                                      <a:lnTo>
                                        <a:pt x="324" y="97"/>
                                      </a:lnTo>
                                      <a:lnTo>
                                        <a:pt x="342" y="117"/>
                                      </a:lnTo>
                                      <a:lnTo>
                                        <a:pt x="359" y="135"/>
                                      </a:lnTo>
                                      <a:lnTo>
                                        <a:pt x="379" y="159"/>
                                      </a:lnTo>
                                      <a:lnTo>
                                        <a:pt x="390" y="183"/>
                                      </a:lnTo>
                                      <a:lnTo>
                                        <a:pt x="390" y="200"/>
                                      </a:lnTo>
                                      <a:lnTo>
                                        <a:pt x="390" y="211"/>
                                      </a:lnTo>
                                      <a:lnTo>
                                        <a:pt x="383" y="227"/>
                                      </a:lnTo>
                                      <a:lnTo>
                                        <a:pt x="373" y="243"/>
                                      </a:lnTo>
                                      <a:lnTo>
                                        <a:pt x="361" y="261"/>
                                      </a:lnTo>
                                      <a:lnTo>
                                        <a:pt x="344" y="282"/>
                                      </a:lnTo>
                                      <a:lnTo>
                                        <a:pt x="330" y="299"/>
                                      </a:lnTo>
                                      <a:lnTo>
                                        <a:pt x="318" y="317"/>
                                      </a:lnTo>
                                      <a:lnTo>
                                        <a:pt x="313" y="329"/>
                                      </a:lnTo>
                                      <a:lnTo>
                                        <a:pt x="312" y="336"/>
                                      </a:lnTo>
                                      <a:lnTo>
                                        <a:pt x="315" y="341"/>
                                      </a:lnTo>
                                      <a:lnTo>
                                        <a:pt x="321" y="345"/>
                                      </a:lnTo>
                                      <a:lnTo>
                                        <a:pt x="293" y="378"/>
                                      </a:lnTo>
                                      <a:lnTo>
                                        <a:pt x="290" y="372"/>
                                      </a:lnTo>
                                      <a:lnTo>
                                        <a:pt x="274" y="362"/>
                                      </a:lnTo>
                                      <a:lnTo>
                                        <a:pt x="257" y="358"/>
                                      </a:lnTo>
                                      <a:lnTo>
                                        <a:pt x="238" y="356"/>
                                      </a:lnTo>
                                      <a:lnTo>
                                        <a:pt x="221" y="360"/>
                                      </a:lnTo>
                                      <a:lnTo>
                                        <a:pt x="197" y="367"/>
                                      </a:lnTo>
                                      <a:lnTo>
                                        <a:pt x="170" y="376"/>
                                      </a:lnTo>
                                      <a:lnTo>
                                        <a:pt x="149" y="382"/>
                                      </a:lnTo>
                                      <a:lnTo>
                                        <a:pt x="133" y="383"/>
                                      </a:lnTo>
                                      <a:lnTo>
                                        <a:pt x="117" y="383"/>
                                      </a:lnTo>
                                      <a:lnTo>
                                        <a:pt x="101" y="378"/>
                                      </a:lnTo>
                                      <a:lnTo>
                                        <a:pt x="85" y="369"/>
                                      </a:lnTo>
                                      <a:lnTo>
                                        <a:pt x="74" y="357"/>
                                      </a:lnTo>
                                      <a:lnTo>
                                        <a:pt x="59" y="343"/>
                                      </a:lnTo>
                                      <a:lnTo>
                                        <a:pt x="42" y="321"/>
                                      </a:lnTo>
                                      <a:lnTo>
                                        <a:pt x="23" y="292"/>
                                      </a:lnTo>
                                      <a:lnTo>
                                        <a:pt x="10" y="265"/>
                                      </a:lnTo>
                                      <a:lnTo>
                                        <a:pt x="0" y="237"/>
                                      </a:lnTo>
                                      <a:lnTo>
                                        <a:pt x="0" y="218"/>
                                      </a:lnTo>
                                      <a:lnTo>
                                        <a:pt x="1" y="200"/>
                                      </a:lnTo>
                                      <a:lnTo>
                                        <a:pt x="6" y="164"/>
                                      </a:lnTo>
                                      <a:lnTo>
                                        <a:pt x="12" y="124"/>
                                      </a:lnTo>
                                      <a:lnTo>
                                        <a:pt x="25" y="94"/>
                                      </a:lnTo>
                                      <a:lnTo>
                                        <a:pt x="41" y="71"/>
                                      </a:lnTo>
                                      <a:lnTo>
                                        <a:pt x="57" y="5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E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63954" name="Freeform 8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074" y="1758"/>
                                  <a:ext cx="71" cy="71"/>
                                </a:xfrm>
                                <a:custGeom>
                                  <a:avLst/>
                                  <a:gdLst>
                                    <a:gd name="T0" fmla="*/ 2 w 357"/>
                                    <a:gd name="T1" fmla="*/ 2 h 351"/>
                                    <a:gd name="T2" fmla="*/ 3 w 357"/>
                                    <a:gd name="T3" fmla="*/ 1 h 351"/>
                                    <a:gd name="T4" fmla="*/ 3 w 357"/>
                                    <a:gd name="T5" fmla="*/ 1 h 351"/>
                                    <a:gd name="T6" fmla="*/ 4 w 357"/>
                                    <a:gd name="T7" fmla="*/ 0 h 351"/>
                                    <a:gd name="T8" fmla="*/ 5 w 357"/>
                                    <a:gd name="T9" fmla="*/ 0 h 351"/>
                                    <a:gd name="T10" fmla="*/ 6 w 357"/>
                                    <a:gd name="T11" fmla="*/ 0 h 351"/>
                                    <a:gd name="T12" fmla="*/ 7 w 357"/>
                                    <a:gd name="T13" fmla="*/ 0 h 351"/>
                                    <a:gd name="T14" fmla="*/ 8 w 357"/>
                                    <a:gd name="T15" fmla="*/ 0 h 351"/>
                                    <a:gd name="T16" fmla="*/ 9 w 357"/>
                                    <a:gd name="T17" fmla="*/ 0 h 351"/>
                                    <a:gd name="T18" fmla="*/ 10 w 357"/>
                                    <a:gd name="T19" fmla="*/ 1 h 351"/>
                                    <a:gd name="T20" fmla="*/ 11 w 357"/>
                                    <a:gd name="T21" fmla="*/ 2 h 351"/>
                                    <a:gd name="T22" fmla="*/ 11 w 357"/>
                                    <a:gd name="T23" fmla="*/ 3 h 351"/>
                                    <a:gd name="T24" fmla="*/ 12 w 357"/>
                                    <a:gd name="T25" fmla="*/ 4 h 351"/>
                                    <a:gd name="T26" fmla="*/ 12 w 357"/>
                                    <a:gd name="T27" fmla="*/ 4 h 351"/>
                                    <a:gd name="T28" fmla="*/ 13 w 357"/>
                                    <a:gd name="T29" fmla="*/ 5 h 351"/>
                                    <a:gd name="T30" fmla="*/ 14 w 357"/>
                                    <a:gd name="T31" fmla="*/ 6 h 351"/>
                                    <a:gd name="T32" fmla="*/ 14 w 357"/>
                                    <a:gd name="T33" fmla="*/ 7 h 351"/>
                                    <a:gd name="T34" fmla="*/ 14 w 357"/>
                                    <a:gd name="T35" fmla="*/ 7 h 351"/>
                                    <a:gd name="T36" fmla="*/ 14 w 357"/>
                                    <a:gd name="T37" fmla="*/ 8 h 351"/>
                                    <a:gd name="T38" fmla="*/ 14 w 357"/>
                                    <a:gd name="T39" fmla="*/ 8 h 351"/>
                                    <a:gd name="T40" fmla="*/ 14 w 357"/>
                                    <a:gd name="T41" fmla="*/ 9 h 351"/>
                                    <a:gd name="T42" fmla="*/ 13 w 357"/>
                                    <a:gd name="T43" fmla="*/ 10 h 351"/>
                                    <a:gd name="T44" fmla="*/ 13 w 357"/>
                                    <a:gd name="T45" fmla="*/ 11 h 351"/>
                                    <a:gd name="T46" fmla="*/ 12 w 357"/>
                                    <a:gd name="T47" fmla="*/ 11 h 351"/>
                                    <a:gd name="T48" fmla="*/ 12 w 357"/>
                                    <a:gd name="T49" fmla="*/ 12 h 351"/>
                                    <a:gd name="T50" fmla="*/ 11 w 357"/>
                                    <a:gd name="T51" fmla="*/ 12 h 351"/>
                                    <a:gd name="T52" fmla="*/ 11 w 357"/>
                                    <a:gd name="T53" fmla="*/ 13 h 351"/>
                                    <a:gd name="T54" fmla="*/ 11 w 357"/>
                                    <a:gd name="T55" fmla="*/ 13 h 351"/>
                                    <a:gd name="T56" fmla="*/ 12 w 357"/>
                                    <a:gd name="T57" fmla="*/ 13 h 351"/>
                                    <a:gd name="T58" fmla="*/ 11 w 357"/>
                                    <a:gd name="T59" fmla="*/ 14 h 351"/>
                                    <a:gd name="T60" fmla="*/ 11 w 357"/>
                                    <a:gd name="T61" fmla="*/ 14 h 351"/>
                                    <a:gd name="T62" fmla="*/ 10 w 357"/>
                                    <a:gd name="T63" fmla="*/ 14 h 351"/>
                                    <a:gd name="T64" fmla="*/ 9 w 357"/>
                                    <a:gd name="T65" fmla="*/ 14 h 351"/>
                                    <a:gd name="T66" fmla="*/ 9 w 357"/>
                                    <a:gd name="T67" fmla="*/ 13 h 351"/>
                                    <a:gd name="T68" fmla="*/ 8 w 357"/>
                                    <a:gd name="T69" fmla="*/ 14 h 351"/>
                                    <a:gd name="T70" fmla="*/ 7 w 357"/>
                                    <a:gd name="T71" fmla="*/ 14 h 351"/>
                                    <a:gd name="T72" fmla="*/ 6 w 357"/>
                                    <a:gd name="T73" fmla="*/ 14 h 351"/>
                                    <a:gd name="T74" fmla="*/ 5 w 357"/>
                                    <a:gd name="T75" fmla="*/ 14 h 351"/>
                                    <a:gd name="T76" fmla="*/ 5 w 357"/>
                                    <a:gd name="T77" fmla="*/ 14 h 351"/>
                                    <a:gd name="T78" fmla="*/ 4 w 357"/>
                                    <a:gd name="T79" fmla="*/ 14 h 351"/>
                                    <a:gd name="T80" fmla="*/ 4 w 357"/>
                                    <a:gd name="T81" fmla="*/ 14 h 351"/>
                                    <a:gd name="T82" fmla="*/ 3 w 357"/>
                                    <a:gd name="T83" fmla="*/ 14 h 351"/>
                                    <a:gd name="T84" fmla="*/ 3 w 357"/>
                                    <a:gd name="T85" fmla="*/ 13 h 351"/>
                                    <a:gd name="T86" fmla="*/ 2 w 357"/>
                                    <a:gd name="T87" fmla="*/ 13 h 351"/>
                                    <a:gd name="T88" fmla="*/ 2 w 357"/>
                                    <a:gd name="T89" fmla="*/ 12 h 351"/>
                                    <a:gd name="T90" fmla="*/ 1 w 357"/>
                                    <a:gd name="T91" fmla="*/ 11 h 351"/>
                                    <a:gd name="T92" fmla="*/ 0 w 357"/>
                                    <a:gd name="T93" fmla="*/ 10 h 351"/>
                                    <a:gd name="T94" fmla="*/ 0 w 357"/>
                                    <a:gd name="T95" fmla="*/ 9 h 351"/>
                                    <a:gd name="T96" fmla="*/ 0 w 357"/>
                                    <a:gd name="T97" fmla="*/ 8 h 351"/>
                                    <a:gd name="T98" fmla="*/ 0 w 357"/>
                                    <a:gd name="T99" fmla="*/ 7 h 351"/>
                                    <a:gd name="T100" fmla="*/ 0 w 357"/>
                                    <a:gd name="T101" fmla="*/ 6 h 351"/>
                                    <a:gd name="T102" fmla="*/ 0 w 357"/>
                                    <a:gd name="T103" fmla="*/ 5 h 351"/>
                                    <a:gd name="T104" fmla="*/ 1 w 357"/>
                                    <a:gd name="T105" fmla="*/ 3 h 351"/>
                                    <a:gd name="T106" fmla="*/ 1 w 357"/>
                                    <a:gd name="T107" fmla="*/ 3 h 351"/>
                                    <a:gd name="T108" fmla="*/ 2 w 357"/>
                                    <a:gd name="T109" fmla="*/ 2 h 351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60000 65536"/>
                                    <a:gd name="T124" fmla="*/ 0 60000 65536"/>
                                    <a:gd name="T125" fmla="*/ 0 60000 65536"/>
                                    <a:gd name="T126" fmla="*/ 0 60000 65536"/>
                                    <a:gd name="T127" fmla="*/ 0 60000 65536"/>
                                    <a:gd name="T128" fmla="*/ 0 60000 65536"/>
                                    <a:gd name="T129" fmla="*/ 0 60000 65536"/>
                                    <a:gd name="T130" fmla="*/ 0 60000 65536"/>
                                    <a:gd name="T131" fmla="*/ 0 60000 65536"/>
                                    <a:gd name="T132" fmla="*/ 0 60000 65536"/>
                                    <a:gd name="T133" fmla="*/ 0 60000 65536"/>
                                    <a:gd name="T134" fmla="*/ 0 60000 65536"/>
                                    <a:gd name="T135" fmla="*/ 0 60000 65536"/>
                                    <a:gd name="T136" fmla="*/ 0 60000 65536"/>
                                    <a:gd name="T137" fmla="*/ 0 60000 65536"/>
                                    <a:gd name="T138" fmla="*/ 0 60000 65536"/>
                                    <a:gd name="T139" fmla="*/ 0 60000 65536"/>
                                    <a:gd name="T140" fmla="*/ 0 60000 65536"/>
                                    <a:gd name="T141" fmla="*/ 0 60000 65536"/>
                                    <a:gd name="T142" fmla="*/ 0 60000 65536"/>
                                    <a:gd name="T143" fmla="*/ 0 60000 65536"/>
                                    <a:gd name="T144" fmla="*/ 0 60000 65536"/>
                                    <a:gd name="T145" fmla="*/ 0 60000 65536"/>
                                    <a:gd name="T146" fmla="*/ 0 60000 65536"/>
                                    <a:gd name="T147" fmla="*/ 0 60000 65536"/>
                                    <a:gd name="T148" fmla="*/ 0 60000 65536"/>
                                    <a:gd name="T149" fmla="*/ 0 60000 65536"/>
                                    <a:gd name="T150" fmla="*/ 0 60000 65536"/>
                                    <a:gd name="T151" fmla="*/ 0 60000 65536"/>
                                    <a:gd name="T152" fmla="*/ 0 60000 65536"/>
                                    <a:gd name="T153" fmla="*/ 0 60000 65536"/>
                                    <a:gd name="T154" fmla="*/ 0 60000 65536"/>
                                    <a:gd name="T155" fmla="*/ 0 60000 65536"/>
                                    <a:gd name="T156" fmla="*/ 0 60000 65536"/>
                                    <a:gd name="T157" fmla="*/ 0 60000 65536"/>
                                    <a:gd name="T158" fmla="*/ 0 60000 65536"/>
                                    <a:gd name="T159" fmla="*/ 0 60000 65536"/>
                                    <a:gd name="T160" fmla="*/ 0 60000 65536"/>
                                    <a:gd name="T161" fmla="*/ 0 60000 65536"/>
                                    <a:gd name="T162" fmla="*/ 0 60000 65536"/>
                                    <a:gd name="T163" fmla="*/ 0 60000 65536"/>
                                    <a:gd name="T164" fmla="*/ 0 60000 65536"/>
                                    <a:gd name="T165" fmla="*/ 0 w 357"/>
                                    <a:gd name="T166" fmla="*/ 0 h 351"/>
                                    <a:gd name="T167" fmla="*/ 357 w 357"/>
                                    <a:gd name="T168" fmla="*/ 351 h 351"/>
                                  </a:gdLst>
                                  <a:ahLst/>
                                  <a:cxnLst>
                                    <a:cxn ang="T110">
                                      <a:pos x="T0" y="T1"/>
                                    </a:cxn>
                                    <a:cxn ang="T111">
                                      <a:pos x="T2" y="T3"/>
                                    </a:cxn>
                                    <a:cxn ang="T112">
                                      <a:pos x="T4" y="T5"/>
                                    </a:cxn>
                                    <a:cxn ang="T113">
                                      <a:pos x="T6" y="T7"/>
                                    </a:cxn>
                                    <a:cxn ang="T114">
                                      <a:pos x="T8" y="T9"/>
                                    </a:cxn>
                                    <a:cxn ang="T115">
                                      <a:pos x="T10" y="T11"/>
                                    </a:cxn>
                                    <a:cxn ang="T116">
                                      <a:pos x="T12" y="T13"/>
                                    </a:cxn>
                                    <a:cxn ang="T117">
                                      <a:pos x="T14" y="T15"/>
                                    </a:cxn>
                                    <a:cxn ang="T118">
                                      <a:pos x="T16" y="T17"/>
                                    </a:cxn>
                                    <a:cxn ang="T119">
                                      <a:pos x="T18" y="T19"/>
                                    </a:cxn>
                                    <a:cxn ang="T120">
                                      <a:pos x="T20" y="T21"/>
                                    </a:cxn>
                                    <a:cxn ang="T121">
                                      <a:pos x="T22" y="T23"/>
                                    </a:cxn>
                                    <a:cxn ang="T122">
                                      <a:pos x="T24" y="T25"/>
                                    </a:cxn>
                                    <a:cxn ang="T123">
                                      <a:pos x="T26" y="T27"/>
                                    </a:cxn>
                                    <a:cxn ang="T124">
                                      <a:pos x="T28" y="T29"/>
                                    </a:cxn>
                                    <a:cxn ang="T125">
                                      <a:pos x="T30" y="T31"/>
                                    </a:cxn>
                                    <a:cxn ang="T126">
                                      <a:pos x="T32" y="T33"/>
                                    </a:cxn>
                                    <a:cxn ang="T127">
                                      <a:pos x="T34" y="T35"/>
                                    </a:cxn>
                                    <a:cxn ang="T128">
                                      <a:pos x="T36" y="T37"/>
                                    </a:cxn>
                                    <a:cxn ang="T129">
                                      <a:pos x="T38" y="T39"/>
                                    </a:cxn>
                                    <a:cxn ang="T130">
                                      <a:pos x="T40" y="T41"/>
                                    </a:cxn>
                                    <a:cxn ang="T131">
                                      <a:pos x="T42" y="T43"/>
                                    </a:cxn>
                                    <a:cxn ang="T132">
                                      <a:pos x="T44" y="T45"/>
                                    </a:cxn>
                                    <a:cxn ang="T133">
                                      <a:pos x="T46" y="T47"/>
                                    </a:cxn>
                                    <a:cxn ang="T134">
                                      <a:pos x="T48" y="T49"/>
                                    </a:cxn>
                                    <a:cxn ang="T135">
                                      <a:pos x="T50" y="T51"/>
                                    </a:cxn>
                                    <a:cxn ang="T136">
                                      <a:pos x="T52" y="T53"/>
                                    </a:cxn>
                                    <a:cxn ang="T137">
                                      <a:pos x="T54" y="T55"/>
                                    </a:cxn>
                                    <a:cxn ang="T138">
                                      <a:pos x="T56" y="T57"/>
                                    </a:cxn>
                                    <a:cxn ang="T139">
                                      <a:pos x="T58" y="T59"/>
                                    </a:cxn>
                                    <a:cxn ang="T140">
                                      <a:pos x="T60" y="T61"/>
                                    </a:cxn>
                                    <a:cxn ang="T141">
                                      <a:pos x="T62" y="T63"/>
                                    </a:cxn>
                                    <a:cxn ang="T142">
                                      <a:pos x="T64" y="T65"/>
                                    </a:cxn>
                                    <a:cxn ang="T143">
                                      <a:pos x="T66" y="T67"/>
                                    </a:cxn>
                                    <a:cxn ang="T144">
                                      <a:pos x="T68" y="T69"/>
                                    </a:cxn>
                                    <a:cxn ang="T145">
                                      <a:pos x="T70" y="T71"/>
                                    </a:cxn>
                                    <a:cxn ang="T146">
                                      <a:pos x="T72" y="T73"/>
                                    </a:cxn>
                                    <a:cxn ang="T147">
                                      <a:pos x="T74" y="T75"/>
                                    </a:cxn>
                                    <a:cxn ang="T148">
                                      <a:pos x="T76" y="T77"/>
                                    </a:cxn>
                                    <a:cxn ang="T149">
                                      <a:pos x="T78" y="T79"/>
                                    </a:cxn>
                                    <a:cxn ang="T150">
                                      <a:pos x="T80" y="T81"/>
                                    </a:cxn>
                                    <a:cxn ang="T151">
                                      <a:pos x="T82" y="T83"/>
                                    </a:cxn>
                                    <a:cxn ang="T152">
                                      <a:pos x="T84" y="T85"/>
                                    </a:cxn>
                                    <a:cxn ang="T153">
                                      <a:pos x="T86" y="T87"/>
                                    </a:cxn>
                                    <a:cxn ang="T154">
                                      <a:pos x="T88" y="T89"/>
                                    </a:cxn>
                                    <a:cxn ang="T155">
                                      <a:pos x="T90" y="T91"/>
                                    </a:cxn>
                                    <a:cxn ang="T156">
                                      <a:pos x="T92" y="T93"/>
                                    </a:cxn>
                                    <a:cxn ang="T157">
                                      <a:pos x="T94" y="T95"/>
                                    </a:cxn>
                                    <a:cxn ang="T158">
                                      <a:pos x="T96" y="T97"/>
                                    </a:cxn>
                                    <a:cxn ang="T159">
                                      <a:pos x="T98" y="T99"/>
                                    </a:cxn>
                                    <a:cxn ang="T160">
                                      <a:pos x="T100" y="T101"/>
                                    </a:cxn>
                                    <a:cxn ang="T161">
                                      <a:pos x="T102" y="T103"/>
                                    </a:cxn>
                                    <a:cxn ang="T162">
                                      <a:pos x="T104" y="T105"/>
                                    </a:cxn>
                                    <a:cxn ang="T163">
                                      <a:pos x="T106" y="T107"/>
                                    </a:cxn>
                                    <a:cxn ang="T164">
                                      <a:pos x="T108" y="T109"/>
                                    </a:cxn>
                                  </a:cxnLst>
                                  <a:rect l="T165" t="T166" r="T167" b="T168"/>
                                  <a:pathLst>
                                    <a:path w="357" h="351">
                                      <a:moveTo>
                                        <a:pt x="53" y="47"/>
                                      </a:moveTo>
                                      <a:lnTo>
                                        <a:pt x="70" y="33"/>
                                      </a:lnTo>
                                      <a:lnTo>
                                        <a:pt x="87" y="20"/>
                                      </a:lnTo>
                                      <a:lnTo>
                                        <a:pt x="106" y="10"/>
                                      </a:lnTo>
                                      <a:lnTo>
                                        <a:pt x="128" y="2"/>
                                      </a:lnTo>
                                      <a:lnTo>
                                        <a:pt x="148" y="0"/>
                                      </a:lnTo>
                                      <a:lnTo>
                                        <a:pt x="171" y="0"/>
                                      </a:lnTo>
                                      <a:lnTo>
                                        <a:pt x="203" y="1"/>
                                      </a:lnTo>
                                      <a:lnTo>
                                        <a:pt x="235" y="10"/>
                                      </a:lnTo>
                                      <a:lnTo>
                                        <a:pt x="256" y="23"/>
                                      </a:lnTo>
                                      <a:lnTo>
                                        <a:pt x="269" y="42"/>
                                      </a:lnTo>
                                      <a:lnTo>
                                        <a:pt x="283" y="66"/>
                                      </a:lnTo>
                                      <a:lnTo>
                                        <a:pt x="298" y="89"/>
                                      </a:lnTo>
                                      <a:lnTo>
                                        <a:pt x="313" y="107"/>
                                      </a:lnTo>
                                      <a:lnTo>
                                        <a:pt x="330" y="123"/>
                                      </a:lnTo>
                                      <a:lnTo>
                                        <a:pt x="348" y="146"/>
                                      </a:lnTo>
                                      <a:lnTo>
                                        <a:pt x="357" y="167"/>
                                      </a:lnTo>
                                      <a:lnTo>
                                        <a:pt x="357" y="184"/>
                                      </a:lnTo>
                                      <a:lnTo>
                                        <a:pt x="357" y="193"/>
                                      </a:lnTo>
                                      <a:lnTo>
                                        <a:pt x="352" y="209"/>
                                      </a:lnTo>
                                      <a:lnTo>
                                        <a:pt x="343" y="224"/>
                                      </a:lnTo>
                                      <a:lnTo>
                                        <a:pt x="332" y="238"/>
                                      </a:lnTo>
                                      <a:lnTo>
                                        <a:pt x="315" y="259"/>
                                      </a:lnTo>
                                      <a:lnTo>
                                        <a:pt x="303" y="274"/>
                                      </a:lnTo>
                                      <a:lnTo>
                                        <a:pt x="292" y="292"/>
                                      </a:lnTo>
                                      <a:lnTo>
                                        <a:pt x="288" y="302"/>
                                      </a:lnTo>
                                      <a:lnTo>
                                        <a:pt x="287" y="308"/>
                                      </a:lnTo>
                                      <a:lnTo>
                                        <a:pt x="289" y="313"/>
                                      </a:lnTo>
                                      <a:lnTo>
                                        <a:pt x="295" y="316"/>
                                      </a:lnTo>
                                      <a:lnTo>
                                        <a:pt x="269" y="347"/>
                                      </a:lnTo>
                                      <a:lnTo>
                                        <a:pt x="266" y="341"/>
                                      </a:lnTo>
                                      <a:lnTo>
                                        <a:pt x="252" y="333"/>
                                      </a:lnTo>
                                      <a:lnTo>
                                        <a:pt x="236" y="329"/>
                                      </a:lnTo>
                                      <a:lnTo>
                                        <a:pt x="219" y="327"/>
                                      </a:lnTo>
                                      <a:lnTo>
                                        <a:pt x="203" y="331"/>
                                      </a:lnTo>
                                      <a:lnTo>
                                        <a:pt x="181" y="337"/>
                                      </a:lnTo>
                                      <a:lnTo>
                                        <a:pt x="156" y="345"/>
                                      </a:lnTo>
                                      <a:lnTo>
                                        <a:pt x="136" y="351"/>
                                      </a:lnTo>
                                      <a:lnTo>
                                        <a:pt x="122" y="351"/>
                                      </a:lnTo>
                                      <a:lnTo>
                                        <a:pt x="107" y="351"/>
                                      </a:lnTo>
                                      <a:lnTo>
                                        <a:pt x="93" y="347"/>
                                      </a:lnTo>
                                      <a:lnTo>
                                        <a:pt x="78" y="339"/>
                                      </a:lnTo>
                                      <a:lnTo>
                                        <a:pt x="68" y="327"/>
                                      </a:lnTo>
                                      <a:lnTo>
                                        <a:pt x="55" y="315"/>
                                      </a:lnTo>
                                      <a:lnTo>
                                        <a:pt x="38" y="295"/>
                                      </a:lnTo>
                                      <a:lnTo>
                                        <a:pt x="22" y="268"/>
                                      </a:lnTo>
                                      <a:lnTo>
                                        <a:pt x="10" y="242"/>
                                      </a:lnTo>
                                      <a:lnTo>
                                        <a:pt x="0" y="218"/>
                                      </a:lnTo>
                                      <a:lnTo>
                                        <a:pt x="0" y="200"/>
                                      </a:lnTo>
                                      <a:lnTo>
                                        <a:pt x="0" y="184"/>
                                      </a:lnTo>
                                      <a:lnTo>
                                        <a:pt x="6" y="151"/>
                                      </a:lnTo>
                                      <a:lnTo>
                                        <a:pt x="12" y="114"/>
                                      </a:lnTo>
                                      <a:lnTo>
                                        <a:pt x="23" y="85"/>
                                      </a:lnTo>
                                      <a:lnTo>
                                        <a:pt x="37" y="65"/>
                                      </a:lnTo>
                                      <a:lnTo>
                                        <a:pt x="53" y="4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C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63502" name="Group 8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052" y="1742"/>
                              <a:ext cx="36" cy="95"/>
                              <a:chOff x="2052" y="1742"/>
                              <a:chExt cx="36" cy="95"/>
                            </a:xfrm>
                          </p:grpSpPr>
                          <p:grpSp>
                            <p:nvGrpSpPr>
                              <p:cNvPr id="63503" name="Group 8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60" y="1742"/>
                                <a:ext cx="20" cy="23"/>
                                <a:chOff x="2060" y="1742"/>
                                <a:chExt cx="20" cy="23"/>
                              </a:xfrm>
                            </p:grpSpPr>
                            <p:sp>
                              <p:nvSpPr>
                                <p:cNvPr id="63947" name="Freeform 8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060" y="1742"/>
                                  <a:ext cx="20" cy="23"/>
                                </a:xfrm>
                                <a:custGeom>
                                  <a:avLst/>
                                  <a:gdLst>
                                    <a:gd name="T0" fmla="*/ 1 w 101"/>
                                    <a:gd name="T1" fmla="*/ 1 h 112"/>
                                    <a:gd name="T2" fmla="*/ 1 w 101"/>
                                    <a:gd name="T3" fmla="*/ 1 h 112"/>
                                    <a:gd name="T4" fmla="*/ 1 w 101"/>
                                    <a:gd name="T5" fmla="*/ 1 h 112"/>
                                    <a:gd name="T6" fmla="*/ 2 w 101"/>
                                    <a:gd name="T7" fmla="*/ 0 h 112"/>
                                    <a:gd name="T8" fmla="*/ 3 w 101"/>
                                    <a:gd name="T9" fmla="*/ 0 h 112"/>
                                    <a:gd name="T10" fmla="*/ 3 w 101"/>
                                    <a:gd name="T11" fmla="*/ 0 h 112"/>
                                    <a:gd name="T12" fmla="*/ 3 w 101"/>
                                    <a:gd name="T13" fmla="*/ 0 h 112"/>
                                    <a:gd name="T14" fmla="*/ 4 w 101"/>
                                    <a:gd name="T15" fmla="*/ 0 h 112"/>
                                    <a:gd name="T16" fmla="*/ 4 w 101"/>
                                    <a:gd name="T17" fmla="*/ 1 h 112"/>
                                    <a:gd name="T18" fmla="*/ 4 w 101"/>
                                    <a:gd name="T19" fmla="*/ 1 h 112"/>
                                    <a:gd name="T20" fmla="*/ 4 w 101"/>
                                    <a:gd name="T21" fmla="*/ 2 h 112"/>
                                    <a:gd name="T22" fmla="*/ 4 w 101"/>
                                    <a:gd name="T23" fmla="*/ 3 h 112"/>
                                    <a:gd name="T24" fmla="*/ 3 w 101"/>
                                    <a:gd name="T25" fmla="*/ 3 h 112"/>
                                    <a:gd name="T26" fmla="*/ 3 w 101"/>
                                    <a:gd name="T27" fmla="*/ 4 h 112"/>
                                    <a:gd name="T28" fmla="*/ 2 w 101"/>
                                    <a:gd name="T29" fmla="*/ 4 h 112"/>
                                    <a:gd name="T30" fmla="*/ 2 w 101"/>
                                    <a:gd name="T31" fmla="*/ 5 h 112"/>
                                    <a:gd name="T32" fmla="*/ 1 w 101"/>
                                    <a:gd name="T33" fmla="*/ 5 h 112"/>
                                    <a:gd name="T34" fmla="*/ 1 w 101"/>
                                    <a:gd name="T35" fmla="*/ 5 h 112"/>
                                    <a:gd name="T36" fmla="*/ 1 w 101"/>
                                    <a:gd name="T37" fmla="*/ 5 h 112"/>
                                    <a:gd name="T38" fmla="*/ 0 w 101"/>
                                    <a:gd name="T39" fmla="*/ 4 h 112"/>
                                    <a:gd name="T40" fmla="*/ 0 w 101"/>
                                    <a:gd name="T41" fmla="*/ 4 h 112"/>
                                    <a:gd name="T42" fmla="*/ 0 w 101"/>
                                    <a:gd name="T43" fmla="*/ 3 h 112"/>
                                    <a:gd name="T44" fmla="*/ 0 w 101"/>
                                    <a:gd name="T45" fmla="*/ 3 h 112"/>
                                    <a:gd name="T46" fmla="*/ 0 w 101"/>
                                    <a:gd name="T47" fmla="*/ 2 h 112"/>
                                    <a:gd name="T48" fmla="*/ 1 w 101"/>
                                    <a:gd name="T49" fmla="*/ 1 h 112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60000 65536"/>
                                    <a:gd name="T55" fmla="*/ 0 60000 65536"/>
                                    <a:gd name="T56" fmla="*/ 0 60000 65536"/>
                                    <a:gd name="T57" fmla="*/ 0 60000 65536"/>
                                    <a:gd name="T58" fmla="*/ 0 60000 65536"/>
                                    <a:gd name="T59" fmla="*/ 0 60000 65536"/>
                                    <a:gd name="T60" fmla="*/ 0 60000 65536"/>
                                    <a:gd name="T61" fmla="*/ 0 60000 65536"/>
                                    <a:gd name="T62" fmla="*/ 0 60000 65536"/>
                                    <a:gd name="T63" fmla="*/ 0 60000 65536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w 101"/>
                                    <a:gd name="T76" fmla="*/ 0 h 112"/>
                                    <a:gd name="T77" fmla="*/ 101 w 101"/>
                                    <a:gd name="T78" fmla="*/ 112 h 112"/>
                                  </a:gdLst>
                                  <a:ahLst/>
                                  <a:cxnLst>
                                    <a:cxn ang="T50">
                                      <a:pos x="T0" y="T1"/>
                                    </a:cxn>
                                    <a:cxn ang="T51">
                                      <a:pos x="T2" y="T3"/>
                                    </a:cxn>
                                    <a:cxn ang="T52">
                                      <a:pos x="T4" y="T5"/>
                                    </a:cxn>
                                    <a:cxn ang="T53">
                                      <a:pos x="T6" y="T7"/>
                                    </a:cxn>
                                    <a:cxn ang="T54">
                                      <a:pos x="T8" y="T9"/>
                                    </a:cxn>
                                    <a:cxn ang="T55">
                                      <a:pos x="T10" y="T11"/>
                                    </a:cxn>
                                    <a:cxn ang="T56">
                                      <a:pos x="T12" y="T13"/>
                                    </a:cxn>
                                    <a:cxn ang="T57">
                                      <a:pos x="T14" y="T15"/>
                                    </a:cxn>
                                    <a:cxn ang="T58">
                                      <a:pos x="T16" y="T17"/>
                                    </a:cxn>
                                    <a:cxn ang="T59">
                                      <a:pos x="T18" y="T19"/>
                                    </a:cxn>
                                    <a:cxn ang="T60">
                                      <a:pos x="T20" y="T21"/>
                                    </a:cxn>
                                    <a:cxn ang="T61">
                                      <a:pos x="T22" y="T23"/>
                                    </a:cxn>
                                    <a:cxn ang="T62">
                                      <a:pos x="T24" y="T25"/>
                                    </a:cxn>
                                    <a:cxn ang="T63">
                                      <a:pos x="T26" y="T27"/>
                                    </a:cxn>
                                    <a:cxn ang="T64">
                                      <a:pos x="T28" y="T29"/>
                                    </a:cxn>
                                    <a:cxn ang="T65">
                                      <a:pos x="T30" y="T31"/>
                                    </a:cxn>
                                    <a:cxn ang="T66">
                                      <a:pos x="T32" y="T33"/>
                                    </a:cxn>
                                    <a:cxn ang="T67">
                                      <a:pos x="T34" y="T35"/>
                                    </a:cxn>
                                    <a:cxn ang="T68">
                                      <a:pos x="T36" y="T37"/>
                                    </a:cxn>
                                    <a:cxn ang="T69">
                                      <a:pos x="T38" y="T39"/>
                                    </a:cxn>
                                    <a:cxn ang="T70">
                                      <a:pos x="T40" y="T41"/>
                                    </a:cxn>
                                    <a:cxn ang="T71">
                                      <a:pos x="T42" y="T43"/>
                                    </a:cxn>
                                    <a:cxn ang="T72">
                                      <a:pos x="T44" y="T45"/>
                                    </a:cxn>
                                    <a:cxn ang="T73">
                                      <a:pos x="T46" y="T47"/>
                                    </a:cxn>
                                    <a:cxn ang="T74">
                                      <a:pos x="T48" y="T49"/>
                                    </a:cxn>
                                  </a:cxnLst>
                                  <a:rect l="T75" t="T76" r="T77" b="T78"/>
                                  <a:pathLst>
                                    <a:path w="101" h="112">
                                      <a:moveTo>
                                        <a:pt x="16" y="35"/>
                                      </a:moveTo>
                                      <a:lnTo>
                                        <a:pt x="26" y="24"/>
                                      </a:lnTo>
                                      <a:lnTo>
                                        <a:pt x="37" y="16"/>
                                      </a:lnTo>
                                      <a:lnTo>
                                        <a:pt x="49" y="9"/>
                                      </a:lnTo>
                                      <a:lnTo>
                                        <a:pt x="64" y="2"/>
                                      </a:lnTo>
                                      <a:lnTo>
                                        <a:pt x="76" y="0"/>
                                      </a:lnTo>
                                      <a:lnTo>
                                        <a:pt x="86" y="3"/>
                                      </a:lnTo>
                                      <a:lnTo>
                                        <a:pt x="95" y="11"/>
                                      </a:lnTo>
                                      <a:lnTo>
                                        <a:pt x="99" y="22"/>
                                      </a:lnTo>
                                      <a:lnTo>
                                        <a:pt x="101" y="33"/>
                                      </a:lnTo>
                                      <a:lnTo>
                                        <a:pt x="98" y="49"/>
                                      </a:lnTo>
                                      <a:lnTo>
                                        <a:pt x="92" y="63"/>
                                      </a:lnTo>
                                      <a:lnTo>
                                        <a:pt x="84" y="75"/>
                                      </a:lnTo>
                                      <a:lnTo>
                                        <a:pt x="75" y="86"/>
                                      </a:lnTo>
                                      <a:lnTo>
                                        <a:pt x="63" y="97"/>
                                      </a:lnTo>
                                      <a:lnTo>
                                        <a:pt x="50" y="106"/>
                                      </a:lnTo>
                                      <a:lnTo>
                                        <a:pt x="37" y="111"/>
                                      </a:lnTo>
                                      <a:lnTo>
                                        <a:pt x="24" y="112"/>
                                      </a:lnTo>
                                      <a:lnTo>
                                        <a:pt x="13" y="108"/>
                                      </a:lnTo>
                                      <a:lnTo>
                                        <a:pt x="6" y="99"/>
                                      </a:lnTo>
                                      <a:lnTo>
                                        <a:pt x="1" y="89"/>
                                      </a:lnTo>
                                      <a:lnTo>
                                        <a:pt x="0" y="75"/>
                                      </a:lnTo>
                                      <a:lnTo>
                                        <a:pt x="3" y="61"/>
                                      </a:lnTo>
                                      <a:lnTo>
                                        <a:pt x="7" y="50"/>
                                      </a:lnTo>
                                      <a:lnTo>
                                        <a:pt x="16" y="3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8080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63948" name="Freeform 9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065" y="1747"/>
                                  <a:ext cx="10" cy="12"/>
                                </a:xfrm>
                                <a:custGeom>
                                  <a:avLst/>
                                  <a:gdLst>
                                    <a:gd name="T0" fmla="*/ 0 w 54"/>
                                    <a:gd name="T1" fmla="*/ 1 h 61"/>
                                    <a:gd name="T2" fmla="*/ 1 w 54"/>
                                    <a:gd name="T3" fmla="*/ 1 h 61"/>
                                    <a:gd name="T4" fmla="*/ 1 w 54"/>
                                    <a:gd name="T5" fmla="*/ 0 h 61"/>
                                    <a:gd name="T6" fmla="*/ 1 w 54"/>
                                    <a:gd name="T7" fmla="*/ 0 h 61"/>
                                    <a:gd name="T8" fmla="*/ 1 w 54"/>
                                    <a:gd name="T9" fmla="*/ 0 h 61"/>
                                    <a:gd name="T10" fmla="*/ 1 w 54"/>
                                    <a:gd name="T11" fmla="*/ 0 h 61"/>
                                    <a:gd name="T12" fmla="*/ 1 w 54"/>
                                    <a:gd name="T13" fmla="*/ 0 h 61"/>
                                    <a:gd name="T14" fmla="*/ 2 w 54"/>
                                    <a:gd name="T15" fmla="*/ 0 h 61"/>
                                    <a:gd name="T16" fmla="*/ 2 w 54"/>
                                    <a:gd name="T17" fmla="*/ 0 h 61"/>
                                    <a:gd name="T18" fmla="*/ 2 w 54"/>
                                    <a:gd name="T19" fmla="*/ 1 h 61"/>
                                    <a:gd name="T20" fmla="*/ 2 w 54"/>
                                    <a:gd name="T21" fmla="*/ 1 h 61"/>
                                    <a:gd name="T22" fmla="*/ 2 w 54"/>
                                    <a:gd name="T23" fmla="*/ 1 h 61"/>
                                    <a:gd name="T24" fmla="*/ 1 w 54"/>
                                    <a:gd name="T25" fmla="*/ 2 h 61"/>
                                    <a:gd name="T26" fmla="*/ 1 w 54"/>
                                    <a:gd name="T27" fmla="*/ 2 h 61"/>
                                    <a:gd name="T28" fmla="*/ 1 w 54"/>
                                    <a:gd name="T29" fmla="*/ 2 h 61"/>
                                    <a:gd name="T30" fmla="*/ 1 w 54"/>
                                    <a:gd name="T31" fmla="*/ 2 h 61"/>
                                    <a:gd name="T32" fmla="*/ 1 w 54"/>
                                    <a:gd name="T33" fmla="*/ 2 h 61"/>
                                    <a:gd name="T34" fmla="*/ 1 w 54"/>
                                    <a:gd name="T35" fmla="*/ 2 h 61"/>
                                    <a:gd name="T36" fmla="*/ 0 w 54"/>
                                    <a:gd name="T37" fmla="*/ 2 h 61"/>
                                    <a:gd name="T38" fmla="*/ 0 w 54"/>
                                    <a:gd name="T39" fmla="*/ 2 h 61"/>
                                    <a:gd name="T40" fmla="*/ 0 w 54"/>
                                    <a:gd name="T41" fmla="*/ 2 h 61"/>
                                    <a:gd name="T42" fmla="*/ 0 w 54"/>
                                    <a:gd name="T43" fmla="*/ 2 h 61"/>
                                    <a:gd name="T44" fmla="*/ 0 w 54"/>
                                    <a:gd name="T45" fmla="*/ 1 h 61"/>
                                    <a:gd name="T46" fmla="*/ 0 w 54"/>
                                    <a:gd name="T47" fmla="*/ 1 h 61"/>
                                    <a:gd name="T48" fmla="*/ 0 w 54"/>
                                    <a:gd name="T49" fmla="*/ 1 h 61"/>
                                    <a:gd name="T50" fmla="*/ 0 60000 65536"/>
                                    <a:gd name="T51" fmla="*/ 0 60000 65536"/>
                                    <a:gd name="T52" fmla="*/ 0 60000 65536"/>
                                    <a:gd name="T53" fmla="*/ 0 60000 65536"/>
                                    <a:gd name="T54" fmla="*/ 0 60000 65536"/>
                                    <a:gd name="T55" fmla="*/ 0 60000 65536"/>
                                    <a:gd name="T56" fmla="*/ 0 60000 65536"/>
                                    <a:gd name="T57" fmla="*/ 0 60000 65536"/>
                                    <a:gd name="T58" fmla="*/ 0 60000 65536"/>
                                    <a:gd name="T59" fmla="*/ 0 60000 65536"/>
                                    <a:gd name="T60" fmla="*/ 0 60000 65536"/>
                                    <a:gd name="T61" fmla="*/ 0 60000 65536"/>
                                    <a:gd name="T62" fmla="*/ 0 60000 65536"/>
                                    <a:gd name="T63" fmla="*/ 0 60000 65536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w 54"/>
                                    <a:gd name="T76" fmla="*/ 0 h 61"/>
                                    <a:gd name="T77" fmla="*/ 54 w 54"/>
                                    <a:gd name="T78" fmla="*/ 61 h 61"/>
                                  </a:gdLst>
                                  <a:ahLst/>
                                  <a:cxnLst>
                                    <a:cxn ang="T50">
                                      <a:pos x="T0" y="T1"/>
                                    </a:cxn>
                                    <a:cxn ang="T51">
                                      <a:pos x="T2" y="T3"/>
                                    </a:cxn>
                                    <a:cxn ang="T52">
                                      <a:pos x="T4" y="T5"/>
                                    </a:cxn>
                                    <a:cxn ang="T53">
                                      <a:pos x="T6" y="T7"/>
                                    </a:cxn>
                                    <a:cxn ang="T54">
                                      <a:pos x="T8" y="T9"/>
                                    </a:cxn>
                                    <a:cxn ang="T55">
                                      <a:pos x="T10" y="T11"/>
                                    </a:cxn>
                                    <a:cxn ang="T56">
                                      <a:pos x="T12" y="T13"/>
                                    </a:cxn>
                                    <a:cxn ang="T57">
                                      <a:pos x="T14" y="T15"/>
                                    </a:cxn>
                                    <a:cxn ang="T58">
                                      <a:pos x="T16" y="T17"/>
                                    </a:cxn>
                                    <a:cxn ang="T59">
                                      <a:pos x="T18" y="T19"/>
                                    </a:cxn>
                                    <a:cxn ang="T60">
                                      <a:pos x="T20" y="T21"/>
                                    </a:cxn>
                                    <a:cxn ang="T61">
                                      <a:pos x="T22" y="T23"/>
                                    </a:cxn>
                                    <a:cxn ang="T62">
                                      <a:pos x="T24" y="T25"/>
                                    </a:cxn>
                                    <a:cxn ang="T63">
                                      <a:pos x="T26" y="T27"/>
                                    </a:cxn>
                                    <a:cxn ang="T64">
                                      <a:pos x="T28" y="T29"/>
                                    </a:cxn>
                                    <a:cxn ang="T65">
                                      <a:pos x="T30" y="T31"/>
                                    </a:cxn>
                                    <a:cxn ang="T66">
                                      <a:pos x="T32" y="T33"/>
                                    </a:cxn>
                                    <a:cxn ang="T67">
                                      <a:pos x="T34" y="T35"/>
                                    </a:cxn>
                                    <a:cxn ang="T68">
                                      <a:pos x="T36" y="T37"/>
                                    </a:cxn>
                                    <a:cxn ang="T69">
                                      <a:pos x="T38" y="T39"/>
                                    </a:cxn>
                                    <a:cxn ang="T70">
                                      <a:pos x="T40" y="T41"/>
                                    </a:cxn>
                                    <a:cxn ang="T71">
                                      <a:pos x="T42" y="T43"/>
                                    </a:cxn>
                                    <a:cxn ang="T72">
                                      <a:pos x="T44" y="T45"/>
                                    </a:cxn>
                                    <a:cxn ang="T73">
                                      <a:pos x="T46" y="T47"/>
                                    </a:cxn>
                                    <a:cxn ang="T74">
                                      <a:pos x="T48" y="T49"/>
                                    </a:cxn>
                                  </a:cxnLst>
                                  <a:rect l="T75" t="T76" r="T77" b="T78"/>
                                  <a:pathLst>
                                    <a:path w="54" h="61">
                                      <a:moveTo>
                                        <a:pt x="9" y="18"/>
                                      </a:moveTo>
                                      <a:lnTo>
                                        <a:pt x="14" y="13"/>
                                      </a:lnTo>
                                      <a:lnTo>
                                        <a:pt x="20" y="7"/>
                                      </a:lnTo>
                                      <a:lnTo>
                                        <a:pt x="26" y="4"/>
                                      </a:lnTo>
                                      <a:lnTo>
                                        <a:pt x="34" y="1"/>
                                      </a:lnTo>
                                      <a:lnTo>
                                        <a:pt x="40" y="0"/>
                                      </a:lnTo>
                                      <a:lnTo>
                                        <a:pt x="45" y="1"/>
                                      </a:lnTo>
                                      <a:lnTo>
                                        <a:pt x="51" y="5"/>
                                      </a:lnTo>
                                      <a:lnTo>
                                        <a:pt x="53" y="11"/>
                                      </a:lnTo>
                                      <a:lnTo>
                                        <a:pt x="54" y="17"/>
                                      </a:lnTo>
                                      <a:lnTo>
                                        <a:pt x="53" y="27"/>
                                      </a:lnTo>
                                      <a:lnTo>
                                        <a:pt x="50" y="35"/>
                                      </a:lnTo>
                                      <a:lnTo>
                                        <a:pt x="45" y="41"/>
                                      </a:lnTo>
                                      <a:lnTo>
                                        <a:pt x="40" y="47"/>
                                      </a:lnTo>
                                      <a:lnTo>
                                        <a:pt x="34" y="54"/>
                                      </a:lnTo>
                                      <a:lnTo>
                                        <a:pt x="27" y="58"/>
                                      </a:lnTo>
                                      <a:lnTo>
                                        <a:pt x="20" y="61"/>
                                      </a:lnTo>
                                      <a:lnTo>
                                        <a:pt x="14" y="61"/>
                                      </a:lnTo>
                                      <a:lnTo>
                                        <a:pt x="8" y="59"/>
                                      </a:lnTo>
                                      <a:lnTo>
                                        <a:pt x="3" y="54"/>
                                      </a:lnTo>
                                      <a:lnTo>
                                        <a:pt x="0" y="48"/>
                                      </a:lnTo>
                                      <a:lnTo>
                                        <a:pt x="0" y="41"/>
                                      </a:lnTo>
                                      <a:lnTo>
                                        <a:pt x="1" y="34"/>
                                      </a:lnTo>
                                      <a:lnTo>
                                        <a:pt x="3" y="27"/>
                                      </a:lnTo>
                                      <a:lnTo>
                                        <a:pt x="9" y="1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60006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cs-CZ"/>
                                </a:p>
                              </p:txBody>
                            </p:sp>
                          </p:grpSp>
                          <p:sp>
                            <p:nvSpPr>
                              <p:cNvPr id="63945" name="Freeform 9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52" y="1788"/>
                                <a:ext cx="21" cy="22"/>
                              </a:xfrm>
                              <a:custGeom>
                                <a:avLst/>
                                <a:gdLst>
                                  <a:gd name="T0" fmla="*/ 4 w 101"/>
                                  <a:gd name="T1" fmla="*/ 1 h 111"/>
                                  <a:gd name="T2" fmla="*/ 3 w 101"/>
                                  <a:gd name="T3" fmla="*/ 1 h 111"/>
                                  <a:gd name="T4" fmla="*/ 3 w 101"/>
                                  <a:gd name="T5" fmla="*/ 1 h 111"/>
                                  <a:gd name="T6" fmla="*/ 2 w 101"/>
                                  <a:gd name="T7" fmla="*/ 0 h 111"/>
                                  <a:gd name="T8" fmla="*/ 2 w 101"/>
                                  <a:gd name="T9" fmla="*/ 0 h 111"/>
                                  <a:gd name="T10" fmla="*/ 1 w 101"/>
                                  <a:gd name="T11" fmla="*/ 0 h 111"/>
                                  <a:gd name="T12" fmla="*/ 1 w 101"/>
                                  <a:gd name="T13" fmla="*/ 0 h 111"/>
                                  <a:gd name="T14" fmla="*/ 0 w 101"/>
                                  <a:gd name="T15" fmla="*/ 0 h 111"/>
                                  <a:gd name="T16" fmla="*/ 0 w 101"/>
                                  <a:gd name="T17" fmla="*/ 1 h 111"/>
                                  <a:gd name="T18" fmla="*/ 0 w 101"/>
                                  <a:gd name="T19" fmla="*/ 1 h 111"/>
                                  <a:gd name="T20" fmla="*/ 0 w 101"/>
                                  <a:gd name="T21" fmla="*/ 2 h 111"/>
                                  <a:gd name="T22" fmla="*/ 0 w 101"/>
                                  <a:gd name="T23" fmla="*/ 2 h 111"/>
                                  <a:gd name="T24" fmla="*/ 1 w 101"/>
                                  <a:gd name="T25" fmla="*/ 3 h 111"/>
                                  <a:gd name="T26" fmla="*/ 1 w 101"/>
                                  <a:gd name="T27" fmla="*/ 3 h 111"/>
                                  <a:gd name="T28" fmla="*/ 2 w 101"/>
                                  <a:gd name="T29" fmla="*/ 4 h 111"/>
                                  <a:gd name="T30" fmla="*/ 2 w 101"/>
                                  <a:gd name="T31" fmla="*/ 4 h 111"/>
                                  <a:gd name="T32" fmla="*/ 3 w 101"/>
                                  <a:gd name="T33" fmla="*/ 4 h 111"/>
                                  <a:gd name="T34" fmla="*/ 3 w 101"/>
                                  <a:gd name="T35" fmla="*/ 4 h 111"/>
                                  <a:gd name="T36" fmla="*/ 4 w 101"/>
                                  <a:gd name="T37" fmla="*/ 4 h 111"/>
                                  <a:gd name="T38" fmla="*/ 4 w 101"/>
                                  <a:gd name="T39" fmla="*/ 4 h 111"/>
                                  <a:gd name="T40" fmla="*/ 4 w 101"/>
                                  <a:gd name="T41" fmla="*/ 3 h 111"/>
                                  <a:gd name="T42" fmla="*/ 4 w 101"/>
                                  <a:gd name="T43" fmla="*/ 3 h 111"/>
                                  <a:gd name="T44" fmla="*/ 4 w 101"/>
                                  <a:gd name="T45" fmla="*/ 2 h 111"/>
                                  <a:gd name="T46" fmla="*/ 4 w 101"/>
                                  <a:gd name="T47" fmla="*/ 2 h 111"/>
                                  <a:gd name="T48" fmla="*/ 4 w 101"/>
                                  <a:gd name="T49" fmla="*/ 1 h 111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w 101"/>
                                  <a:gd name="T76" fmla="*/ 0 h 111"/>
                                  <a:gd name="T77" fmla="*/ 101 w 101"/>
                                  <a:gd name="T78" fmla="*/ 111 h 111"/>
                                </a:gdLst>
                                <a:ahLst/>
                                <a:cxnLst>
                                  <a:cxn ang="T50">
                                    <a:pos x="T0" y="T1"/>
                                  </a:cxn>
                                  <a:cxn ang="T51">
                                    <a:pos x="T2" y="T3"/>
                                  </a:cxn>
                                  <a:cxn ang="T52">
                                    <a:pos x="T4" y="T5"/>
                                  </a:cxn>
                                  <a:cxn ang="T53">
                                    <a:pos x="T6" y="T7"/>
                                  </a:cxn>
                                  <a:cxn ang="T54">
                                    <a:pos x="T8" y="T9"/>
                                  </a:cxn>
                                  <a:cxn ang="T55">
                                    <a:pos x="T10" y="T11"/>
                                  </a:cxn>
                                  <a:cxn ang="T56">
                                    <a:pos x="T12" y="T13"/>
                                  </a:cxn>
                                  <a:cxn ang="T57">
                                    <a:pos x="T14" y="T15"/>
                                  </a:cxn>
                                  <a:cxn ang="T58">
                                    <a:pos x="T16" y="T17"/>
                                  </a:cxn>
                                  <a:cxn ang="T59">
                                    <a:pos x="T18" y="T19"/>
                                  </a:cxn>
                                  <a:cxn ang="T60">
                                    <a:pos x="T20" y="T21"/>
                                  </a:cxn>
                                  <a:cxn ang="T61">
                                    <a:pos x="T22" y="T23"/>
                                  </a:cxn>
                                  <a:cxn ang="T62">
                                    <a:pos x="T24" y="T25"/>
                                  </a:cxn>
                                  <a:cxn ang="T63">
                                    <a:pos x="T26" y="T27"/>
                                  </a:cxn>
                                  <a:cxn ang="T64">
                                    <a:pos x="T28" y="T29"/>
                                  </a:cxn>
                                  <a:cxn ang="T65">
                                    <a:pos x="T30" y="T31"/>
                                  </a:cxn>
                                  <a:cxn ang="T66">
                                    <a:pos x="T32" y="T33"/>
                                  </a:cxn>
                                  <a:cxn ang="T67">
                                    <a:pos x="T34" y="T35"/>
                                  </a:cxn>
                                  <a:cxn ang="T68">
                                    <a:pos x="T36" y="T37"/>
                                  </a:cxn>
                                  <a:cxn ang="T69">
                                    <a:pos x="T38" y="T39"/>
                                  </a:cxn>
                                  <a:cxn ang="T70">
                                    <a:pos x="T40" y="T41"/>
                                  </a:cxn>
                                  <a:cxn ang="T71">
                                    <a:pos x="T42" y="T43"/>
                                  </a:cxn>
                                  <a:cxn ang="T72">
                                    <a:pos x="T44" y="T45"/>
                                  </a:cxn>
                                  <a:cxn ang="T73">
                                    <a:pos x="T46" y="T47"/>
                                  </a:cxn>
                                  <a:cxn ang="T74">
                                    <a:pos x="T48" y="T49"/>
                                  </a:cxn>
                                </a:cxnLst>
                                <a:rect l="T75" t="T76" r="T77" b="T78"/>
                                <a:pathLst>
                                  <a:path w="101" h="111">
                                    <a:moveTo>
                                      <a:pt x="85" y="35"/>
                                    </a:moveTo>
                                    <a:lnTo>
                                      <a:pt x="75" y="24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52" y="8"/>
                                    </a:lnTo>
                                    <a:lnTo>
                                      <a:pt x="37" y="2"/>
                                    </a:lnTo>
                                    <a:lnTo>
                                      <a:pt x="26" y="0"/>
                                    </a:lnTo>
                                    <a:lnTo>
                                      <a:pt x="15" y="3"/>
                                    </a:lnTo>
                                    <a:lnTo>
                                      <a:pt x="6" y="10"/>
                                    </a:lnTo>
                                    <a:lnTo>
                                      <a:pt x="2" y="22"/>
                                    </a:lnTo>
                                    <a:lnTo>
                                      <a:pt x="0" y="33"/>
                                    </a:lnTo>
                                    <a:lnTo>
                                      <a:pt x="3" y="48"/>
                                    </a:lnTo>
                                    <a:lnTo>
                                      <a:pt x="9" y="63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51" y="105"/>
                                    </a:lnTo>
                                    <a:lnTo>
                                      <a:pt x="64" y="110"/>
                                    </a:lnTo>
                                    <a:lnTo>
                                      <a:pt x="77" y="111"/>
                                    </a:lnTo>
                                    <a:lnTo>
                                      <a:pt x="88" y="107"/>
                                    </a:lnTo>
                                    <a:lnTo>
                                      <a:pt x="95" y="97"/>
                                    </a:lnTo>
                                    <a:lnTo>
                                      <a:pt x="100" y="87"/>
                                    </a:lnTo>
                                    <a:lnTo>
                                      <a:pt x="101" y="75"/>
                                    </a:lnTo>
                                    <a:lnTo>
                                      <a:pt x="98" y="61"/>
                                    </a:lnTo>
                                    <a:lnTo>
                                      <a:pt x="94" y="49"/>
                                    </a:lnTo>
                                    <a:lnTo>
                                      <a:pt x="85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cs-CZ"/>
                              </a:p>
                            </p:txBody>
                          </p:sp>
                          <p:sp>
                            <p:nvSpPr>
                              <p:cNvPr id="63946" name="Freeform 9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70" y="1814"/>
                                <a:ext cx="18" cy="23"/>
                              </a:xfrm>
                              <a:custGeom>
                                <a:avLst/>
                                <a:gdLst>
                                  <a:gd name="T0" fmla="*/ 3 w 91"/>
                                  <a:gd name="T1" fmla="*/ 1 h 114"/>
                                  <a:gd name="T2" fmla="*/ 3 w 91"/>
                                  <a:gd name="T3" fmla="*/ 1 h 114"/>
                                  <a:gd name="T4" fmla="*/ 2 w 91"/>
                                  <a:gd name="T5" fmla="*/ 0 h 114"/>
                                  <a:gd name="T6" fmla="*/ 2 w 91"/>
                                  <a:gd name="T7" fmla="*/ 0 h 114"/>
                                  <a:gd name="T8" fmla="*/ 1 w 91"/>
                                  <a:gd name="T9" fmla="*/ 0 h 114"/>
                                  <a:gd name="T10" fmla="*/ 1 w 91"/>
                                  <a:gd name="T11" fmla="*/ 0 h 114"/>
                                  <a:gd name="T12" fmla="*/ 1 w 91"/>
                                  <a:gd name="T13" fmla="*/ 0 h 114"/>
                                  <a:gd name="T14" fmla="*/ 0 w 91"/>
                                  <a:gd name="T15" fmla="*/ 1 h 114"/>
                                  <a:gd name="T16" fmla="*/ 0 w 91"/>
                                  <a:gd name="T17" fmla="*/ 1 h 114"/>
                                  <a:gd name="T18" fmla="*/ 0 w 91"/>
                                  <a:gd name="T19" fmla="*/ 2 h 114"/>
                                  <a:gd name="T20" fmla="*/ 0 w 91"/>
                                  <a:gd name="T21" fmla="*/ 2 h 114"/>
                                  <a:gd name="T22" fmla="*/ 0 w 91"/>
                                  <a:gd name="T23" fmla="*/ 3 h 114"/>
                                  <a:gd name="T24" fmla="*/ 0 w 91"/>
                                  <a:gd name="T25" fmla="*/ 3 h 114"/>
                                  <a:gd name="T26" fmla="*/ 1 w 91"/>
                                  <a:gd name="T27" fmla="*/ 4 h 114"/>
                                  <a:gd name="T28" fmla="*/ 1 w 91"/>
                                  <a:gd name="T29" fmla="*/ 4 h 114"/>
                                  <a:gd name="T30" fmla="*/ 2 w 91"/>
                                  <a:gd name="T31" fmla="*/ 4 h 114"/>
                                  <a:gd name="T32" fmla="*/ 2 w 91"/>
                                  <a:gd name="T33" fmla="*/ 5 h 114"/>
                                  <a:gd name="T34" fmla="*/ 3 w 91"/>
                                  <a:gd name="T35" fmla="*/ 5 h 114"/>
                                  <a:gd name="T36" fmla="*/ 3 w 91"/>
                                  <a:gd name="T37" fmla="*/ 4 h 114"/>
                                  <a:gd name="T38" fmla="*/ 3 w 91"/>
                                  <a:gd name="T39" fmla="*/ 4 h 114"/>
                                  <a:gd name="T40" fmla="*/ 4 w 91"/>
                                  <a:gd name="T41" fmla="*/ 4 h 114"/>
                                  <a:gd name="T42" fmla="*/ 4 w 91"/>
                                  <a:gd name="T43" fmla="*/ 3 h 114"/>
                                  <a:gd name="T44" fmla="*/ 3 w 91"/>
                                  <a:gd name="T45" fmla="*/ 3 h 114"/>
                                  <a:gd name="T46" fmla="*/ 3 w 91"/>
                                  <a:gd name="T47" fmla="*/ 2 h 114"/>
                                  <a:gd name="T48" fmla="*/ 3 w 91"/>
                                  <a:gd name="T49" fmla="*/ 1 h 114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w 91"/>
                                  <a:gd name="T76" fmla="*/ 0 h 114"/>
                                  <a:gd name="T77" fmla="*/ 91 w 91"/>
                                  <a:gd name="T78" fmla="*/ 114 h 114"/>
                                </a:gdLst>
                                <a:ahLst/>
                                <a:cxnLst>
                                  <a:cxn ang="T50">
                                    <a:pos x="T0" y="T1"/>
                                  </a:cxn>
                                  <a:cxn ang="T51">
                                    <a:pos x="T2" y="T3"/>
                                  </a:cxn>
                                  <a:cxn ang="T52">
                                    <a:pos x="T4" y="T5"/>
                                  </a:cxn>
                                  <a:cxn ang="T53">
                                    <a:pos x="T6" y="T7"/>
                                  </a:cxn>
                                  <a:cxn ang="T54">
                                    <a:pos x="T8" y="T9"/>
                                  </a:cxn>
                                  <a:cxn ang="T55">
                                    <a:pos x="T10" y="T11"/>
                                  </a:cxn>
                                  <a:cxn ang="T56">
                                    <a:pos x="T12" y="T13"/>
                                  </a:cxn>
                                  <a:cxn ang="T57">
                                    <a:pos x="T14" y="T15"/>
                                  </a:cxn>
                                  <a:cxn ang="T58">
                                    <a:pos x="T16" y="T17"/>
                                  </a:cxn>
                                  <a:cxn ang="T59">
                                    <a:pos x="T18" y="T19"/>
                                  </a:cxn>
                                  <a:cxn ang="T60">
                                    <a:pos x="T20" y="T21"/>
                                  </a:cxn>
                                  <a:cxn ang="T61">
                                    <a:pos x="T22" y="T23"/>
                                  </a:cxn>
                                  <a:cxn ang="T62">
                                    <a:pos x="T24" y="T25"/>
                                  </a:cxn>
                                  <a:cxn ang="T63">
                                    <a:pos x="T26" y="T27"/>
                                  </a:cxn>
                                  <a:cxn ang="T64">
                                    <a:pos x="T28" y="T29"/>
                                  </a:cxn>
                                  <a:cxn ang="T65">
                                    <a:pos x="T30" y="T31"/>
                                  </a:cxn>
                                  <a:cxn ang="T66">
                                    <a:pos x="T32" y="T33"/>
                                  </a:cxn>
                                  <a:cxn ang="T67">
                                    <a:pos x="T34" y="T35"/>
                                  </a:cxn>
                                  <a:cxn ang="T68">
                                    <a:pos x="T36" y="T37"/>
                                  </a:cxn>
                                  <a:cxn ang="T69">
                                    <a:pos x="T38" y="T39"/>
                                  </a:cxn>
                                  <a:cxn ang="T70">
                                    <a:pos x="T40" y="T41"/>
                                  </a:cxn>
                                  <a:cxn ang="T71">
                                    <a:pos x="T42" y="T43"/>
                                  </a:cxn>
                                  <a:cxn ang="T72">
                                    <a:pos x="T44" y="T45"/>
                                  </a:cxn>
                                  <a:cxn ang="T73">
                                    <a:pos x="T46" y="T47"/>
                                  </a:cxn>
                                  <a:cxn ang="T74">
                                    <a:pos x="T48" y="T49"/>
                                  </a:cxn>
                                </a:cxnLst>
                                <a:rect l="T75" t="T76" r="T77" b="T78"/>
                                <a:pathLst>
                                  <a:path w="91" h="114">
                                    <a:moveTo>
                                      <a:pt x="79" y="37"/>
                                    </a:moveTo>
                                    <a:lnTo>
                                      <a:pt x="71" y="23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51" y="4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27" y="3"/>
                                    </a:lnTo>
                                    <a:lnTo>
                                      <a:pt x="17" y="11"/>
                                    </a:lnTo>
                                    <a:lnTo>
                                      <a:pt x="7" y="19"/>
                                    </a:lnTo>
                                    <a:lnTo>
                                      <a:pt x="2" y="2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1" y="48"/>
                                    </a:lnTo>
                                    <a:lnTo>
                                      <a:pt x="3" y="62"/>
                                    </a:lnTo>
                                    <a:lnTo>
                                      <a:pt x="10" y="7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41" y="108"/>
                                    </a:lnTo>
                                    <a:lnTo>
                                      <a:pt x="54" y="113"/>
                                    </a:lnTo>
                                    <a:lnTo>
                                      <a:pt x="67" y="114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85" y="101"/>
                                    </a:lnTo>
                                    <a:lnTo>
                                      <a:pt x="90" y="91"/>
                                    </a:lnTo>
                                    <a:lnTo>
                                      <a:pt x="91" y="77"/>
                                    </a:lnTo>
                                    <a:lnTo>
                                      <a:pt x="88" y="63"/>
                                    </a:lnTo>
                                    <a:lnTo>
                                      <a:pt x="85" y="49"/>
                                    </a:lnTo>
                                    <a:lnTo>
                                      <a:pt x="79" y="37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A000A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cs-CZ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63504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6" y="1790"/>
                            <a:ext cx="130" cy="120"/>
                            <a:chOff x="2116" y="1790"/>
                            <a:chExt cx="130" cy="120"/>
                          </a:xfrm>
                        </p:grpSpPr>
                        <p:sp>
                          <p:nvSpPr>
                            <p:cNvPr id="63939" name="Freeform 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46" y="1819"/>
                              <a:ext cx="76" cy="64"/>
                            </a:xfrm>
                            <a:custGeom>
                              <a:avLst/>
                              <a:gdLst>
                                <a:gd name="T0" fmla="*/ 0 w 380"/>
                                <a:gd name="T1" fmla="*/ 0 h 322"/>
                                <a:gd name="T2" fmla="*/ 0 w 380"/>
                                <a:gd name="T3" fmla="*/ 1 h 322"/>
                                <a:gd name="T4" fmla="*/ 0 w 380"/>
                                <a:gd name="T5" fmla="*/ 2 h 322"/>
                                <a:gd name="T6" fmla="*/ 0 w 380"/>
                                <a:gd name="T7" fmla="*/ 4 h 322"/>
                                <a:gd name="T8" fmla="*/ 1 w 380"/>
                                <a:gd name="T9" fmla="*/ 5 h 322"/>
                                <a:gd name="T10" fmla="*/ 1 w 380"/>
                                <a:gd name="T11" fmla="*/ 5 h 322"/>
                                <a:gd name="T12" fmla="*/ 2 w 380"/>
                                <a:gd name="T13" fmla="*/ 6 h 322"/>
                                <a:gd name="T14" fmla="*/ 3 w 380"/>
                                <a:gd name="T15" fmla="*/ 6 h 322"/>
                                <a:gd name="T16" fmla="*/ 5 w 380"/>
                                <a:gd name="T17" fmla="*/ 7 h 322"/>
                                <a:gd name="T18" fmla="*/ 6 w 380"/>
                                <a:gd name="T19" fmla="*/ 8 h 322"/>
                                <a:gd name="T20" fmla="*/ 8 w 380"/>
                                <a:gd name="T21" fmla="*/ 8 h 322"/>
                                <a:gd name="T22" fmla="*/ 10 w 380"/>
                                <a:gd name="T23" fmla="*/ 9 h 322"/>
                                <a:gd name="T24" fmla="*/ 11 w 380"/>
                                <a:gd name="T25" fmla="*/ 9 h 322"/>
                                <a:gd name="T26" fmla="*/ 12 w 380"/>
                                <a:gd name="T27" fmla="*/ 10 h 322"/>
                                <a:gd name="T28" fmla="*/ 13 w 380"/>
                                <a:gd name="T29" fmla="*/ 11 h 322"/>
                                <a:gd name="T30" fmla="*/ 14 w 380"/>
                                <a:gd name="T31" fmla="*/ 12 h 322"/>
                                <a:gd name="T32" fmla="*/ 15 w 380"/>
                                <a:gd name="T33" fmla="*/ 13 h 322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w 380"/>
                                <a:gd name="T52" fmla="*/ 0 h 322"/>
                                <a:gd name="T53" fmla="*/ 380 w 380"/>
                                <a:gd name="T54" fmla="*/ 322 h 322"/>
                              </a:gdLst>
                              <a:ahLst/>
                              <a:cxnLst>
                                <a:cxn ang="T34">
                                  <a:pos x="T0" y="T1"/>
                                </a:cxn>
                                <a:cxn ang="T35">
                                  <a:pos x="T2" y="T3"/>
                                </a:cxn>
                                <a:cxn ang="T36">
                                  <a:pos x="T4" y="T5"/>
                                </a:cxn>
                                <a:cxn ang="T37">
                                  <a:pos x="T6" y="T7"/>
                                </a:cxn>
                                <a:cxn ang="T38">
                                  <a:pos x="T8" y="T9"/>
                                </a:cxn>
                                <a:cxn ang="T39">
                                  <a:pos x="T10" y="T11"/>
                                </a:cxn>
                                <a:cxn ang="T40">
                                  <a:pos x="T12" y="T13"/>
                                </a:cxn>
                                <a:cxn ang="T41">
                                  <a:pos x="T14" y="T15"/>
                                </a:cxn>
                                <a:cxn ang="T42">
                                  <a:pos x="T16" y="T17"/>
                                </a:cxn>
                                <a:cxn ang="T43">
                                  <a:pos x="T18" y="T19"/>
                                </a:cxn>
                                <a:cxn ang="T44">
                                  <a:pos x="T20" y="T21"/>
                                </a:cxn>
                                <a:cxn ang="T45">
                                  <a:pos x="T22" y="T23"/>
                                </a:cxn>
                                <a:cxn ang="T46">
                                  <a:pos x="T24" y="T25"/>
                                </a:cxn>
                                <a:cxn ang="T47">
                                  <a:pos x="T26" y="T27"/>
                                </a:cxn>
                                <a:cxn ang="T48">
                                  <a:pos x="T28" y="T29"/>
                                </a:cxn>
                                <a:cxn ang="T49">
                                  <a:pos x="T30" y="T31"/>
                                </a:cxn>
                                <a:cxn ang="T50">
                                  <a:pos x="T32" y="T33"/>
                                </a:cxn>
                              </a:cxnLst>
                              <a:rect l="T51" t="T52" r="T53" b="T54"/>
                              <a:pathLst>
                                <a:path w="380" h="322">
                                  <a:moveTo>
                                    <a:pt x="10" y="0"/>
                                  </a:moveTo>
                                  <a:lnTo>
                                    <a:pt x="3" y="34"/>
                                  </a:lnTo>
                                  <a:lnTo>
                                    <a:pt x="0" y="61"/>
                                  </a:lnTo>
                                  <a:lnTo>
                                    <a:pt x="6" y="92"/>
                                  </a:lnTo>
                                  <a:lnTo>
                                    <a:pt x="18" y="114"/>
                                  </a:lnTo>
                                  <a:lnTo>
                                    <a:pt x="33" y="127"/>
                                  </a:lnTo>
                                  <a:lnTo>
                                    <a:pt x="59" y="148"/>
                                  </a:lnTo>
                                  <a:lnTo>
                                    <a:pt x="84" y="163"/>
                                  </a:lnTo>
                                  <a:lnTo>
                                    <a:pt x="121" y="179"/>
                                  </a:lnTo>
                                  <a:lnTo>
                                    <a:pt x="161" y="194"/>
                                  </a:lnTo>
                                  <a:lnTo>
                                    <a:pt x="199" y="206"/>
                                  </a:lnTo>
                                  <a:lnTo>
                                    <a:pt x="239" y="219"/>
                                  </a:lnTo>
                                  <a:lnTo>
                                    <a:pt x="268" y="234"/>
                                  </a:lnTo>
                                  <a:lnTo>
                                    <a:pt x="300" y="252"/>
                                  </a:lnTo>
                                  <a:lnTo>
                                    <a:pt x="330" y="273"/>
                                  </a:lnTo>
                                  <a:lnTo>
                                    <a:pt x="355" y="295"/>
                                  </a:lnTo>
                                  <a:lnTo>
                                    <a:pt x="380" y="322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  <p:sp>
                          <p:nvSpPr>
                            <p:cNvPr id="63940" name="Freeform 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16" y="1831"/>
                              <a:ext cx="88" cy="79"/>
                            </a:xfrm>
                            <a:custGeom>
                              <a:avLst/>
                              <a:gdLst>
                                <a:gd name="T0" fmla="*/ 0 w 443"/>
                                <a:gd name="T1" fmla="*/ 0 h 393"/>
                                <a:gd name="T2" fmla="*/ 1 w 443"/>
                                <a:gd name="T3" fmla="*/ 0 h 393"/>
                                <a:gd name="T4" fmla="*/ 3 w 443"/>
                                <a:gd name="T5" fmla="*/ 1 h 393"/>
                                <a:gd name="T6" fmla="*/ 4 w 443"/>
                                <a:gd name="T7" fmla="*/ 1 h 393"/>
                                <a:gd name="T8" fmla="*/ 5 w 443"/>
                                <a:gd name="T9" fmla="*/ 2 h 393"/>
                                <a:gd name="T10" fmla="*/ 5 w 443"/>
                                <a:gd name="T11" fmla="*/ 3 h 393"/>
                                <a:gd name="T12" fmla="*/ 6 w 443"/>
                                <a:gd name="T13" fmla="*/ 4 h 393"/>
                                <a:gd name="T14" fmla="*/ 6 w 443"/>
                                <a:gd name="T15" fmla="*/ 5 h 393"/>
                                <a:gd name="T16" fmla="*/ 7 w 443"/>
                                <a:gd name="T17" fmla="*/ 6 h 393"/>
                                <a:gd name="T18" fmla="*/ 7 w 443"/>
                                <a:gd name="T19" fmla="*/ 7 h 393"/>
                                <a:gd name="T20" fmla="*/ 8 w 443"/>
                                <a:gd name="T21" fmla="*/ 9 h 393"/>
                                <a:gd name="T22" fmla="*/ 8 w 443"/>
                                <a:gd name="T23" fmla="*/ 10 h 393"/>
                                <a:gd name="T24" fmla="*/ 9 w 443"/>
                                <a:gd name="T25" fmla="*/ 11 h 393"/>
                                <a:gd name="T26" fmla="*/ 10 w 443"/>
                                <a:gd name="T27" fmla="*/ 12 h 393"/>
                                <a:gd name="T28" fmla="*/ 11 w 443"/>
                                <a:gd name="T29" fmla="*/ 13 h 393"/>
                                <a:gd name="T30" fmla="*/ 12 w 443"/>
                                <a:gd name="T31" fmla="*/ 13 h 393"/>
                                <a:gd name="T32" fmla="*/ 14 w 443"/>
                                <a:gd name="T33" fmla="*/ 14 h 393"/>
                                <a:gd name="T34" fmla="*/ 15 w 443"/>
                                <a:gd name="T35" fmla="*/ 15 h 393"/>
                                <a:gd name="T36" fmla="*/ 16 w 443"/>
                                <a:gd name="T37" fmla="*/ 15 h 393"/>
                                <a:gd name="T38" fmla="*/ 17 w 443"/>
                                <a:gd name="T39" fmla="*/ 16 h 393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w 443"/>
                                <a:gd name="T61" fmla="*/ 0 h 393"/>
                                <a:gd name="T62" fmla="*/ 443 w 443"/>
                                <a:gd name="T63" fmla="*/ 393 h 393"/>
                              </a:gdLst>
                              <a:ahLst/>
                              <a:cxnLst>
                                <a:cxn ang="T40">
                                  <a:pos x="T0" y="T1"/>
                                </a:cxn>
                                <a:cxn ang="T41">
                                  <a:pos x="T2" y="T3"/>
                                </a:cxn>
                                <a:cxn ang="T42">
                                  <a:pos x="T4" y="T5"/>
                                </a:cxn>
                                <a:cxn ang="T43">
                                  <a:pos x="T6" y="T7"/>
                                </a:cxn>
                                <a:cxn ang="T44">
                                  <a:pos x="T8" y="T9"/>
                                </a:cxn>
                                <a:cxn ang="T45">
                                  <a:pos x="T10" y="T11"/>
                                </a:cxn>
                                <a:cxn ang="T46">
                                  <a:pos x="T12" y="T13"/>
                                </a:cxn>
                                <a:cxn ang="T47">
                                  <a:pos x="T14" y="T15"/>
                                </a:cxn>
                                <a:cxn ang="T48">
                                  <a:pos x="T16" y="T17"/>
                                </a:cxn>
                                <a:cxn ang="T49">
                                  <a:pos x="T18" y="T19"/>
                                </a:cxn>
                                <a:cxn ang="T50">
                                  <a:pos x="T20" y="T21"/>
                                </a:cxn>
                                <a:cxn ang="T51">
                                  <a:pos x="T22" y="T23"/>
                                </a:cxn>
                                <a:cxn ang="T52">
                                  <a:pos x="T24" y="T25"/>
                                </a:cxn>
                                <a:cxn ang="T53">
                                  <a:pos x="T26" y="T27"/>
                                </a:cxn>
                                <a:cxn ang="T54">
                                  <a:pos x="T28" y="T29"/>
                                </a:cxn>
                                <a:cxn ang="T55">
                                  <a:pos x="T30" y="T31"/>
                                </a:cxn>
                                <a:cxn ang="T56">
                                  <a:pos x="T32" y="T33"/>
                                </a:cxn>
                                <a:cxn ang="T57">
                                  <a:pos x="T34" y="T35"/>
                                </a:cxn>
                                <a:cxn ang="T58">
                                  <a:pos x="T36" y="T37"/>
                                </a:cxn>
                                <a:cxn ang="T59">
                                  <a:pos x="T38" y="T39"/>
                                </a:cxn>
                              </a:cxnLst>
                              <a:rect l="T60" t="T61" r="T62" b="T63"/>
                              <a:pathLst>
                                <a:path w="443" h="393">
                                  <a:moveTo>
                                    <a:pt x="0" y="0"/>
                                  </a:moveTo>
                                  <a:lnTo>
                                    <a:pt x="34" y="9"/>
                                  </a:lnTo>
                                  <a:lnTo>
                                    <a:pt x="65" y="18"/>
                                  </a:lnTo>
                                  <a:lnTo>
                                    <a:pt x="95" y="30"/>
                                  </a:lnTo>
                                  <a:lnTo>
                                    <a:pt x="117" y="43"/>
                                  </a:lnTo>
                                  <a:lnTo>
                                    <a:pt x="135" y="65"/>
                                  </a:lnTo>
                                  <a:lnTo>
                                    <a:pt x="150" y="93"/>
                                  </a:lnTo>
                                  <a:lnTo>
                                    <a:pt x="160" y="117"/>
                                  </a:lnTo>
                                  <a:lnTo>
                                    <a:pt x="169" y="148"/>
                                  </a:lnTo>
                                  <a:lnTo>
                                    <a:pt x="180" y="183"/>
                                  </a:lnTo>
                                  <a:lnTo>
                                    <a:pt x="193" y="214"/>
                                  </a:lnTo>
                                  <a:lnTo>
                                    <a:pt x="212" y="242"/>
                                  </a:lnTo>
                                  <a:lnTo>
                                    <a:pt x="233" y="273"/>
                                  </a:lnTo>
                                  <a:lnTo>
                                    <a:pt x="253" y="295"/>
                                  </a:lnTo>
                                  <a:lnTo>
                                    <a:pt x="280" y="316"/>
                                  </a:lnTo>
                                  <a:lnTo>
                                    <a:pt x="309" y="335"/>
                                  </a:lnTo>
                                  <a:lnTo>
                                    <a:pt x="343" y="350"/>
                                  </a:lnTo>
                                  <a:lnTo>
                                    <a:pt x="382" y="368"/>
                                  </a:lnTo>
                                  <a:lnTo>
                                    <a:pt x="415" y="381"/>
                                  </a:lnTo>
                                  <a:lnTo>
                                    <a:pt x="443" y="393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  <p:sp>
                          <p:nvSpPr>
                            <p:cNvPr id="63941" name="Freeform 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22" y="1790"/>
                              <a:ext cx="124" cy="120"/>
                            </a:xfrm>
                            <a:custGeom>
                              <a:avLst/>
                              <a:gdLst>
                                <a:gd name="T0" fmla="*/ 0 w 618"/>
                                <a:gd name="T1" fmla="*/ 0 h 602"/>
                                <a:gd name="T2" fmla="*/ 0 w 618"/>
                                <a:gd name="T3" fmla="*/ 2 h 602"/>
                                <a:gd name="T4" fmla="*/ 1 w 618"/>
                                <a:gd name="T5" fmla="*/ 3 h 602"/>
                                <a:gd name="T6" fmla="*/ 1 w 618"/>
                                <a:gd name="T7" fmla="*/ 5 h 602"/>
                                <a:gd name="T8" fmla="*/ 2 w 618"/>
                                <a:gd name="T9" fmla="*/ 6 h 602"/>
                                <a:gd name="T10" fmla="*/ 3 w 618"/>
                                <a:gd name="T11" fmla="*/ 8 h 602"/>
                                <a:gd name="T12" fmla="*/ 4 w 618"/>
                                <a:gd name="T13" fmla="*/ 9 h 602"/>
                                <a:gd name="T14" fmla="*/ 5 w 618"/>
                                <a:gd name="T15" fmla="*/ 11 h 602"/>
                                <a:gd name="T16" fmla="*/ 6 w 618"/>
                                <a:gd name="T17" fmla="*/ 13 h 602"/>
                                <a:gd name="T18" fmla="*/ 7 w 618"/>
                                <a:gd name="T19" fmla="*/ 14 h 602"/>
                                <a:gd name="T20" fmla="*/ 8 w 618"/>
                                <a:gd name="T21" fmla="*/ 15 h 602"/>
                                <a:gd name="T22" fmla="*/ 9 w 618"/>
                                <a:gd name="T23" fmla="*/ 17 h 602"/>
                                <a:gd name="T24" fmla="*/ 10 w 618"/>
                                <a:gd name="T25" fmla="*/ 18 h 602"/>
                                <a:gd name="T26" fmla="*/ 12 w 618"/>
                                <a:gd name="T27" fmla="*/ 19 h 602"/>
                                <a:gd name="T28" fmla="*/ 14 w 618"/>
                                <a:gd name="T29" fmla="*/ 20 h 602"/>
                                <a:gd name="T30" fmla="*/ 15 w 618"/>
                                <a:gd name="T31" fmla="*/ 21 h 602"/>
                                <a:gd name="T32" fmla="*/ 17 w 618"/>
                                <a:gd name="T33" fmla="*/ 22 h 602"/>
                                <a:gd name="T34" fmla="*/ 19 w 618"/>
                                <a:gd name="T35" fmla="*/ 23 h 602"/>
                                <a:gd name="T36" fmla="*/ 21 w 618"/>
                                <a:gd name="T37" fmla="*/ 23 h 602"/>
                                <a:gd name="T38" fmla="*/ 23 w 618"/>
                                <a:gd name="T39" fmla="*/ 24 h 602"/>
                                <a:gd name="T40" fmla="*/ 25 w 618"/>
                                <a:gd name="T41" fmla="*/ 24 h 602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w 618"/>
                                <a:gd name="T64" fmla="*/ 0 h 602"/>
                                <a:gd name="T65" fmla="*/ 618 w 618"/>
                                <a:gd name="T66" fmla="*/ 602 h 602"/>
                              </a:gdLst>
                              <a:ahLst/>
                              <a:cxnLst>
                                <a:cxn ang="T42">
                                  <a:pos x="T0" y="T1"/>
                                </a:cxn>
                                <a:cxn ang="T43">
                                  <a:pos x="T2" y="T3"/>
                                </a:cxn>
                                <a:cxn ang="T44">
                                  <a:pos x="T4" y="T5"/>
                                </a:cxn>
                                <a:cxn ang="T45">
                                  <a:pos x="T6" y="T7"/>
                                </a:cxn>
                                <a:cxn ang="T46">
                                  <a:pos x="T8" y="T9"/>
                                </a:cxn>
                                <a:cxn ang="T47">
                                  <a:pos x="T10" y="T11"/>
                                </a:cxn>
                                <a:cxn ang="T48">
                                  <a:pos x="T12" y="T13"/>
                                </a:cxn>
                                <a:cxn ang="T49">
                                  <a:pos x="T14" y="T15"/>
                                </a:cxn>
                                <a:cxn ang="T50">
                                  <a:pos x="T16" y="T17"/>
                                </a:cxn>
                                <a:cxn ang="T51">
                                  <a:pos x="T18" y="T19"/>
                                </a:cxn>
                                <a:cxn ang="T52">
                                  <a:pos x="T20" y="T21"/>
                                </a:cxn>
                                <a:cxn ang="T53">
                                  <a:pos x="T22" y="T23"/>
                                </a:cxn>
                                <a:cxn ang="T54">
                                  <a:pos x="T24" y="T25"/>
                                </a:cxn>
                                <a:cxn ang="T55">
                                  <a:pos x="T26" y="T27"/>
                                </a:cxn>
                                <a:cxn ang="T56">
                                  <a:pos x="T28" y="T29"/>
                                </a:cxn>
                                <a:cxn ang="T57">
                                  <a:pos x="T30" y="T31"/>
                                </a:cxn>
                                <a:cxn ang="T58">
                                  <a:pos x="T32" y="T33"/>
                                </a:cxn>
                                <a:cxn ang="T59">
                                  <a:pos x="T34" y="T35"/>
                                </a:cxn>
                                <a:cxn ang="T60">
                                  <a:pos x="T36" y="T37"/>
                                </a:cxn>
                                <a:cxn ang="T61">
                                  <a:pos x="T38" y="T39"/>
                                </a:cxn>
                                <a:cxn ang="T62">
                                  <a:pos x="T40" y="T41"/>
                                </a:cxn>
                              </a:cxnLst>
                              <a:rect l="T63" t="T64" r="T65" b="T66"/>
                              <a:pathLst>
                                <a:path w="618" h="602">
                                  <a:moveTo>
                                    <a:pt x="0" y="0"/>
                                  </a:moveTo>
                                  <a:lnTo>
                                    <a:pt x="7" y="41"/>
                                  </a:lnTo>
                                  <a:lnTo>
                                    <a:pt x="18" y="82"/>
                                  </a:lnTo>
                                  <a:lnTo>
                                    <a:pt x="35" y="128"/>
                                  </a:lnTo>
                                  <a:lnTo>
                                    <a:pt x="55" y="163"/>
                                  </a:lnTo>
                                  <a:lnTo>
                                    <a:pt x="83" y="202"/>
                                  </a:lnTo>
                                  <a:lnTo>
                                    <a:pt x="104" y="237"/>
                                  </a:lnTo>
                                  <a:lnTo>
                                    <a:pt x="129" y="280"/>
                                  </a:lnTo>
                                  <a:lnTo>
                                    <a:pt x="157" y="328"/>
                                  </a:lnTo>
                                  <a:lnTo>
                                    <a:pt x="176" y="356"/>
                                  </a:lnTo>
                                  <a:lnTo>
                                    <a:pt x="199" y="385"/>
                                  </a:lnTo>
                                  <a:lnTo>
                                    <a:pt x="226" y="415"/>
                                  </a:lnTo>
                                  <a:lnTo>
                                    <a:pt x="260" y="445"/>
                                  </a:lnTo>
                                  <a:lnTo>
                                    <a:pt x="304" y="482"/>
                                  </a:lnTo>
                                  <a:lnTo>
                                    <a:pt x="342" y="512"/>
                                  </a:lnTo>
                                  <a:lnTo>
                                    <a:pt x="385" y="537"/>
                                  </a:lnTo>
                                  <a:lnTo>
                                    <a:pt x="432" y="558"/>
                                  </a:lnTo>
                                  <a:lnTo>
                                    <a:pt x="485" y="578"/>
                                  </a:lnTo>
                                  <a:lnTo>
                                    <a:pt x="525" y="589"/>
                                  </a:lnTo>
                                  <a:lnTo>
                                    <a:pt x="573" y="598"/>
                                  </a:lnTo>
                                  <a:lnTo>
                                    <a:pt x="618" y="602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C0C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63505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51" y="1787"/>
                      <a:ext cx="187" cy="152"/>
                      <a:chOff x="2151" y="1787"/>
                      <a:chExt cx="187" cy="152"/>
                    </a:xfrm>
                  </p:grpSpPr>
                  <p:grpSp>
                    <p:nvGrpSpPr>
                      <p:cNvPr id="63506" name="Group 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22" y="1863"/>
                        <a:ext cx="114" cy="76"/>
                        <a:chOff x="2222" y="1863"/>
                        <a:chExt cx="114" cy="76"/>
                      </a:xfrm>
                    </p:grpSpPr>
                    <p:grpSp>
                      <p:nvGrpSpPr>
                        <p:cNvPr id="63507" name="Group 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91" y="1863"/>
                          <a:ext cx="45" cy="38"/>
                          <a:chOff x="2291" y="1863"/>
                          <a:chExt cx="45" cy="38"/>
                        </a:xfrm>
                      </p:grpSpPr>
                      <p:sp>
                        <p:nvSpPr>
                          <p:cNvPr id="63930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10" y="1865"/>
                            <a:ext cx="5" cy="21"/>
                          </a:xfrm>
                          <a:custGeom>
                            <a:avLst/>
                            <a:gdLst>
                              <a:gd name="T0" fmla="*/ 1 w 27"/>
                              <a:gd name="T1" fmla="*/ 0 h 101"/>
                              <a:gd name="T2" fmla="*/ 1 w 27"/>
                              <a:gd name="T3" fmla="*/ 1 h 101"/>
                              <a:gd name="T4" fmla="*/ 1 w 27"/>
                              <a:gd name="T5" fmla="*/ 2 h 101"/>
                              <a:gd name="T6" fmla="*/ 1 w 27"/>
                              <a:gd name="T7" fmla="*/ 3 h 101"/>
                              <a:gd name="T8" fmla="*/ 0 w 27"/>
                              <a:gd name="T9" fmla="*/ 4 h 101"/>
                              <a:gd name="T10" fmla="*/ 0 w 27"/>
                              <a:gd name="T11" fmla="*/ 4 h 10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27"/>
                              <a:gd name="T19" fmla="*/ 0 h 101"/>
                              <a:gd name="T20" fmla="*/ 27 w 27"/>
                              <a:gd name="T21" fmla="*/ 101 h 10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7" h="101">
                                <a:moveTo>
                                  <a:pt x="14" y="0"/>
                                </a:moveTo>
                                <a:lnTo>
                                  <a:pt x="21" y="21"/>
                                </a:lnTo>
                                <a:lnTo>
                                  <a:pt x="27" y="51"/>
                                </a:lnTo>
                                <a:lnTo>
                                  <a:pt x="24" y="69"/>
                                </a:lnTo>
                                <a:lnTo>
                                  <a:pt x="11" y="89"/>
                                </a:lnTo>
                                <a:lnTo>
                                  <a:pt x="0" y="101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31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91" y="1874"/>
                            <a:ext cx="25" cy="27"/>
                          </a:xfrm>
                          <a:custGeom>
                            <a:avLst/>
                            <a:gdLst>
                              <a:gd name="T0" fmla="*/ 0 w 124"/>
                              <a:gd name="T1" fmla="*/ 0 h 137"/>
                              <a:gd name="T2" fmla="*/ 1 w 124"/>
                              <a:gd name="T3" fmla="*/ 0 h 137"/>
                              <a:gd name="T4" fmla="*/ 2 w 124"/>
                              <a:gd name="T5" fmla="*/ 0 h 137"/>
                              <a:gd name="T6" fmla="*/ 3 w 124"/>
                              <a:gd name="T7" fmla="*/ 1 h 137"/>
                              <a:gd name="T8" fmla="*/ 4 w 124"/>
                              <a:gd name="T9" fmla="*/ 2 h 137"/>
                              <a:gd name="T10" fmla="*/ 4 w 124"/>
                              <a:gd name="T11" fmla="*/ 2 h 137"/>
                              <a:gd name="T12" fmla="*/ 4 w 124"/>
                              <a:gd name="T13" fmla="*/ 3 h 137"/>
                              <a:gd name="T14" fmla="*/ 5 w 124"/>
                              <a:gd name="T15" fmla="*/ 4 h 137"/>
                              <a:gd name="T16" fmla="*/ 5 w 124"/>
                              <a:gd name="T17" fmla="*/ 5 h 137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124"/>
                              <a:gd name="T28" fmla="*/ 0 h 137"/>
                              <a:gd name="T29" fmla="*/ 124 w 124"/>
                              <a:gd name="T30" fmla="*/ 137 h 137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124" h="137">
                                <a:moveTo>
                                  <a:pt x="0" y="0"/>
                                </a:moveTo>
                                <a:lnTo>
                                  <a:pt x="30" y="5"/>
                                </a:lnTo>
                                <a:lnTo>
                                  <a:pt x="61" y="11"/>
                                </a:lnTo>
                                <a:lnTo>
                                  <a:pt x="75" y="20"/>
                                </a:lnTo>
                                <a:lnTo>
                                  <a:pt x="89" y="40"/>
                                </a:lnTo>
                                <a:lnTo>
                                  <a:pt x="92" y="61"/>
                                </a:lnTo>
                                <a:lnTo>
                                  <a:pt x="104" y="85"/>
                                </a:lnTo>
                                <a:lnTo>
                                  <a:pt x="115" y="109"/>
                                </a:lnTo>
                                <a:lnTo>
                                  <a:pt x="124" y="137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32" name="Freeform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27" y="1863"/>
                            <a:ext cx="9" cy="33"/>
                          </a:xfrm>
                          <a:custGeom>
                            <a:avLst/>
                            <a:gdLst>
                              <a:gd name="T0" fmla="*/ 0 w 45"/>
                              <a:gd name="T1" fmla="*/ 3 h 162"/>
                              <a:gd name="T2" fmla="*/ 0 w 45"/>
                              <a:gd name="T3" fmla="*/ 4 h 162"/>
                              <a:gd name="T4" fmla="*/ 0 w 45"/>
                              <a:gd name="T5" fmla="*/ 6 h 162"/>
                              <a:gd name="T6" fmla="*/ 1 w 45"/>
                              <a:gd name="T7" fmla="*/ 6 h 162"/>
                              <a:gd name="T8" fmla="*/ 2 w 45"/>
                              <a:gd name="T9" fmla="*/ 7 h 162"/>
                              <a:gd name="T10" fmla="*/ 2 w 45"/>
                              <a:gd name="T11" fmla="*/ 0 h 16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45"/>
                              <a:gd name="T19" fmla="*/ 0 h 162"/>
                              <a:gd name="T20" fmla="*/ 45 w 45"/>
                              <a:gd name="T21" fmla="*/ 162 h 16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45" h="162">
                                <a:moveTo>
                                  <a:pt x="0" y="80"/>
                                </a:moveTo>
                                <a:lnTo>
                                  <a:pt x="2" y="110"/>
                                </a:lnTo>
                                <a:lnTo>
                                  <a:pt x="6" y="138"/>
                                </a:lnTo>
                                <a:lnTo>
                                  <a:pt x="17" y="151"/>
                                </a:lnTo>
                                <a:lnTo>
                                  <a:pt x="45" y="162"/>
                                </a:lnTo>
                                <a:lnTo>
                                  <a:pt x="45" y="0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63508" name="Group 1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22" y="1916"/>
                          <a:ext cx="61" cy="23"/>
                          <a:chOff x="2222" y="1916"/>
                          <a:chExt cx="61" cy="23"/>
                        </a:xfrm>
                      </p:grpSpPr>
                      <p:sp>
                        <p:nvSpPr>
                          <p:cNvPr id="63925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44" y="1919"/>
                            <a:ext cx="36" cy="5"/>
                          </a:xfrm>
                          <a:custGeom>
                            <a:avLst/>
                            <a:gdLst>
                              <a:gd name="T0" fmla="*/ 0 w 179"/>
                              <a:gd name="T1" fmla="*/ 0 h 24"/>
                              <a:gd name="T2" fmla="*/ 2 w 179"/>
                              <a:gd name="T3" fmla="*/ 1 h 24"/>
                              <a:gd name="T4" fmla="*/ 3 w 179"/>
                              <a:gd name="T5" fmla="*/ 1 h 24"/>
                              <a:gd name="T6" fmla="*/ 5 w 179"/>
                              <a:gd name="T7" fmla="*/ 1 h 24"/>
                              <a:gd name="T8" fmla="*/ 7 w 179"/>
                              <a:gd name="T9" fmla="*/ 1 h 2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9"/>
                              <a:gd name="T16" fmla="*/ 0 h 24"/>
                              <a:gd name="T17" fmla="*/ 179 w 179"/>
                              <a:gd name="T18" fmla="*/ 24 h 2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9" h="24">
                                <a:moveTo>
                                  <a:pt x="0" y="0"/>
                                </a:moveTo>
                                <a:lnTo>
                                  <a:pt x="43" y="13"/>
                                </a:lnTo>
                                <a:lnTo>
                                  <a:pt x="80" y="21"/>
                                </a:lnTo>
                                <a:lnTo>
                                  <a:pt x="124" y="24"/>
                                </a:lnTo>
                                <a:lnTo>
                                  <a:pt x="179" y="16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26" name="Freeform 1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60" y="1916"/>
                            <a:ext cx="7" cy="8"/>
                          </a:xfrm>
                          <a:custGeom>
                            <a:avLst/>
                            <a:gdLst>
                              <a:gd name="T0" fmla="*/ 0 w 35"/>
                              <a:gd name="T1" fmla="*/ 0 h 42"/>
                              <a:gd name="T2" fmla="*/ 1 w 35"/>
                              <a:gd name="T3" fmla="*/ 1 h 42"/>
                              <a:gd name="T4" fmla="*/ 1 w 35"/>
                              <a:gd name="T5" fmla="*/ 2 h 4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5"/>
                              <a:gd name="T10" fmla="*/ 0 h 42"/>
                              <a:gd name="T11" fmla="*/ 35 w 35"/>
                              <a:gd name="T12" fmla="*/ 42 h 4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5" h="42">
                                <a:moveTo>
                                  <a:pt x="0" y="0"/>
                                </a:moveTo>
                                <a:lnTo>
                                  <a:pt x="22" y="20"/>
                                </a:lnTo>
                                <a:lnTo>
                                  <a:pt x="35" y="42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27" name="Freeform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22" y="1932"/>
                            <a:ext cx="44" cy="7"/>
                          </a:xfrm>
                          <a:custGeom>
                            <a:avLst/>
                            <a:gdLst>
                              <a:gd name="T0" fmla="*/ 0 w 220"/>
                              <a:gd name="T1" fmla="*/ 0 h 35"/>
                              <a:gd name="T2" fmla="*/ 2 w 220"/>
                              <a:gd name="T3" fmla="*/ 0 h 35"/>
                              <a:gd name="T4" fmla="*/ 5 w 220"/>
                              <a:gd name="T5" fmla="*/ 1 h 35"/>
                              <a:gd name="T6" fmla="*/ 7 w 220"/>
                              <a:gd name="T7" fmla="*/ 1 h 35"/>
                              <a:gd name="T8" fmla="*/ 9 w 220"/>
                              <a:gd name="T9" fmla="*/ 1 h 3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0"/>
                              <a:gd name="T16" fmla="*/ 0 h 35"/>
                              <a:gd name="T17" fmla="*/ 220 w 220"/>
                              <a:gd name="T18" fmla="*/ 35 h 3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0" h="35">
                                <a:moveTo>
                                  <a:pt x="0" y="0"/>
                                </a:moveTo>
                                <a:lnTo>
                                  <a:pt x="57" y="9"/>
                                </a:lnTo>
                                <a:lnTo>
                                  <a:pt x="115" y="16"/>
                                </a:lnTo>
                                <a:lnTo>
                                  <a:pt x="168" y="25"/>
                                </a:lnTo>
                                <a:lnTo>
                                  <a:pt x="220" y="35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28" name="Freeform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60" y="1931"/>
                            <a:ext cx="14" cy="5"/>
                          </a:xfrm>
                          <a:custGeom>
                            <a:avLst/>
                            <a:gdLst>
                              <a:gd name="T0" fmla="*/ 0 w 66"/>
                              <a:gd name="T1" fmla="*/ 0 h 25"/>
                              <a:gd name="T2" fmla="*/ 1 w 66"/>
                              <a:gd name="T3" fmla="*/ 0 h 25"/>
                              <a:gd name="T4" fmla="*/ 2 w 66"/>
                              <a:gd name="T5" fmla="*/ 0 h 25"/>
                              <a:gd name="T6" fmla="*/ 3 w 66"/>
                              <a:gd name="T7" fmla="*/ 1 h 25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66"/>
                              <a:gd name="T13" fmla="*/ 0 h 25"/>
                              <a:gd name="T14" fmla="*/ 66 w 66"/>
                              <a:gd name="T15" fmla="*/ 25 h 25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66" h="25">
                                <a:moveTo>
                                  <a:pt x="0" y="0"/>
                                </a:moveTo>
                                <a:lnTo>
                                  <a:pt x="31" y="2"/>
                                </a:lnTo>
                                <a:lnTo>
                                  <a:pt x="50" y="8"/>
                                </a:lnTo>
                                <a:lnTo>
                                  <a:pt x="66" y="25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29" name="Line 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78" y="1929"/>
                            <a:ext cx="5" cy="10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</p:grpSp>
                  <p:grpSp>
                    <p:nvGrpSpPr>
                      <p:cNvPr id="63509" name="Group 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51" y="1787"/>
                        <a:ext cx="187" cy="152"/>
                        <a:chOff x="2151" y="1787"/>
                        <a:chExt cx="187" cy="152"/>
                      </a:xfrm>
                    </p:grpSpPr>
                    <p:grpSp>
                      <p:nvGrpSpPr>
                        <p:cNvPr id="63523" name="Group 1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62" y="1796"/>
                          <a:ext cx="176" cy="143"/>
                          <a:chOff x="2162" y="1796"/>
                          <a:chExt cx="176" cy="143"/>
                        </a:xfrm>
                      </p:grpSpPr>
                      <p:sp>
                        <p:nvSpPr>
                          <p:cNvPr id="63921" name="Freeform 1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2" y="1796"/>
                            <a:ext cx="176" cy="114"/>
                          </a:xfrm>
                          <a:custGeom>
                            <a:avLst/>
                            <a:gdLst>
                              <a:gd name="T0" fmla="*/ 0 w 877"/>
                              <a:gd name="T1" fmla="*/ 0 h 567"/>
                              <a:gd name="T2" fmla="*/ 1 w 877"/>
                              <a:gd name="T3" fmla="*/ 1 h 567"/>
                              <a:gd name="T4" fmla="*/ 3 w 877"/>
                              <a:gd name="T5" fmla="*/ 1 h 567"/>
                              <a:gd name="T6" fmla="*/ 4 w 877"/>
                              <a:gd name="T7" fmla="*/ 1 h 567"/>
                              <a:gd name="T8" fmla="*/ 6 w 877"/>
                              <a:gd name="T9" fmla="*/ 1 h 567"/>
                              <a:gd name="T10" fmla="*/ 7 w 877"/>
                              <a:gd name="T11" fmla="*/ 1 h 567"/>
                              <a:gd name="T12" fmla="*/ 9 w 877"/>
                              <a:gd name="T13" fmla="*/ 2 h 567"/>
                              <a:gd name="T14" fmla="*/ 10 w 877"/>
                              <a:gd name="T15" fmla="*/ 2 h 567"/>
                              <a:gd name="T16" fmla="*/ 11 w 877"/>
                              <a:gd name="T17" fmla="*/ 3 h 567"/>
                              <a:gd name="T18" fmla="*/ 12 w 877"/>
                              <a:gd name="T19" fmla="*/ 4 h 567"/>
                              <a:gd name="T20" fmla="*/ 14 w 877"/>
                              <a:gd name="T21" fmla="*/ 6 h 567"/>
                              <a:gd name="T22" fmla="*/ 15 w 877"/>
                              <a:gd name="T23" fmla="*/ 7 h 567"/>
                              <a:gd name="T24" fmla="*/ 17 w 877"/>
                              <a:gd name="T25" fmla="*/ 9 h 567"/>
                              <a:gd name="T26" fmla="*/ 19 w 877"/>
                              <a:gd name="T27" fmla="*/ 11 h 567"/>
                              <a:gd name="T28" fmla="*/ 21 w 877"/>
                              <a:gd name="T29" fmla="*/ 13 h 567"/>
                              <a:gd name="T30" fmla="*/ 23 w 877"/>
                              <a:gd name="T31" fmla="*/ 15 h 567"/>
                              <a:gd name="T32" fmla="*/ 25 w 877"/>
                              <a:gd name="T33" fmla="*/ 17 h 567"/>
                              <a:gd name="T34" fmla="*/ 27 w 877"/>
                              <a:gd name="T35" fmla="*/ 18 h 567"/>
                              <a:gd name="T36" fmla="*/ 28 w 877"/>
                              <a:gd name="T37" fmla="*/ 20 h 567"/>
                              <a:gd name="T38" fmla="*/ 30 w 877"/>
                              <a:gd name="T39" fmla="*/ 21 h 567"/>
                              <a:gd name="T40" fmla="*/ 32 w 877"/>
                              <a:gd name="T41" fmla="*/ 22 h 567"/>
                              <a:gd name="T42" fmla="*/ 33 w 877"/>
                              <a:gd name="T43" fmla="*/ 23 h 567"/>
                              <a:gd name="T44" fmla="*/ 34 w 877"/>
                              <a:gd name="T45" fmla="*/ 23 h 567"/>
                              <a:gd name="T46" fmla="*/ 34 w 877"/>
                              <a:gd name="T47" fmla="*/ 23 h 567"/>
                              <a:gd name="T48" fmla="*/ 35 w 877"/>
                              <a:gd name="T49" fmla="*/ 22 h 567"/>
                              <a:gd name="T50" fmla="*/ 35 w 877"/>
                              <a:gd name="T51" fmla="*/ 22 h 567"/>
                              <a:gd name="T52" fmla="*/ 35 w 877"/>
                              <a:gd name="T53" fmla="*/ 20 h 567"/>
                              <a:gd name="T54" fmla="*/ 35 w 877"/>
                              <a:gd name="T55" fmla="*/ 18 h 567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w 877"/>
                              <a:gd name="T85" fmla="*/ 0 h 567"/>
                              <a:gd name="T86" fmla="*/ 877 w 877"/>
                              <a:gd name="T87" fmla="*/ 567 h 567"/>
                            </a:gdLst>
                            <a:ahLst/>
                            <a:cxnLst>
                              <a:cxn ang="T56">
                                <a:pos x="T0" y="T1"/>
                              </a:cxn>
                              <a:cxn ang="T57">
                                <a:pos x="T2" y="T3"/>
                              </a:cxn>
                              <a:cxn ang="T58">
                                <a:pos x="T4" y="T5"/>
                              </a:cxn>
                              <a:cxn ang="T59">
                                <a:pos x="T6" y="T7"/>
                              </a:cxn>
                              <a:cxn ang="T60">
                                <a:pos x="T8" y="T9"/>
                              </a:cxn>
                              <a:cxn ang="T61">
                                <a:pos x="T10" y="T11"/>
                              </a:cxn>
                              <a:cxn ang="T62">
                                <a:pos x="T12" y="T13"/>
                              </a:cxn>
                              <a:cxn ang="T63">
                                <a:pos x="T14" y="T15"/>
                              </a:cxn>
                              <a:cxn ang="T64">
                                <a:pos x="T16" y="T17"/>
                              </a:cxn>
                              <a:cxn ang="T65">
                                <a:pos x="T18" y="T19"/>
                              </a:cxn>
                              <a:cxn ang="T66">
                                <a:pos x="T20" y="T21"/>
                              </a:cxn>
                              <a:cxn ang="T67">
                                <a:pos x="T22" y="T23"/>
                              </a:cxn>
                              <a:cxn ang="T68">
                                <a:pos x="T24" y="T25"/>
                              </a:cxn>
                              <a:cxn ang="T69">
                                <a:pos x="T26" y="T27"/>
                              </a:cxn>
                              <a:cxn ang="T70">
                                <a:pos x="T28" y="T29"/>
                              </a:cxn>
                              <a:cxn ang="T71">
                                <a:pos x="T30" y="T31"/>
                              </a:cxn>
                              <a:cxn ang="T72">
                                <a:pos x="T32" y="T33"/>
                              </a:cxn>
                              <a:cxn ang="T73">
                                <a:pos x="T34" y="T35"/>
                              </a:cxn>
                              <a:cxn ang="T74">
                                <a:pos x="T36" y="T37"/>
                              </a:cxn>
                              <a:cxn ang="T75">
                                <a:pos x="T38" y="T39"/>
                              </a:cxn>
                              <a:cxn ang="T76">
                                <a:pos x="T40" y="T41"/>
                              </a:cxn>
                              <a:cxn ang="T77">
                                <a:pos x="T42" y="T43"/>
                              </a:cxn>
                              <a:cxn ang="T78">
                                <a:pos x="T44" y="T45"/>
                              </a:cxn>
                              <a:cxn ang="T79">
                                <a:pos x="T46" y="T47"/>
                              </a:cxn>
                              <a:cxn ang="T80">
                                <a:pos x="T48" y="T49"/>
                              </a:cxn>
                              <a:cxn ang="T81">
                                <a:pos x="T50" y="T51"/>
                              </a:cxn>
                              <a:cxn ang="T82">
                                <a:pos x="T52" y="T53"/>
                              </a:cxn>
                              <a:cxn ang="T83">
                                <a:pos x="T54" y="T55"/>
                              </a:cxn>
                            </a:cxnLst>
                            <a:rect l="T84" t="T85" r="T86" b="T87"/>
                            <a:pathLst>
                              <a:path w="877" h="567">
                                <a:moveTo>
                                  <a:pt x="0" y="0"/>
                                </a:moveTo>
                                <a:lnTo>
                                  <a:pt x="35" y="15"/>
                                </a:lnTo>
                                <a:lnTo>
                                  <a:pt x="69" y="25"/>
                                </a:lnTo>
                                <a:lnTo>
                                  <a:pt x="109" y="31"/>
                                </a:lnTo>
                                <a:lnTo>
                                  <a:pt x="142" y="31"/>
                                </a:lnTo>
                                <a:lnTo>
                                  <a:pt x="185" y="34"/>
                                </a:lnTo>
                                <a:lnTo>
                                  <a:pt x="215" y="43"/>
                                </a:lnTo>
                                <a:lnTo>
                                  <a:pt x="244" y="54"/>
                                </a:lnTo>
                                <a:lnTo>
                                  <a:pt x="276" y="76"/>
                                </a:lnTo>
                                <a:lnTo>
                                  <a:pt x="308" y="103"/>
                                </a:lnTo>
                                <a:lnTo>
                                  <a:pt x="350" y="140"/>
                                </a:lnTo>
                                <a:lnTo>
                                  <a:pt x="381" y="167"/>
                                </a:lnTo>
                                <a:lnTo>
                                  <a:pt x="429" y="217"/>
                                </a:lnTo>
                                <a:lnTo>
                                  <a:pt x="481" y="267"/>
                                </a:lnTo>
                                <a:lnTo>
                                  <a:pt x="524" y="312"/>
                                </a:lnTo>
                                <a:lnTo>
                                  <a:pt x="571" y="364"/>
                                </a:lnTo>
                                <a:lnTo>
                                  <a:pt x="621" y="418"/>
                                </a:lnTo>
                                <a:lnTo>
                                  <a:pt x="664" y="458"/>
                                </a:lnTo>
                                <a:lnTo>
                                  <a:pt x="707" y="496"/>
                                </a:lnTo>
                                <a:lnTo>
                                  <a:pt x="744" y="520"/>
                                </a:lnTo>
                                <a:lnTo>
                                  <a:pt x="782" y="540"/>
                                </a:lnTo>
                                <a:lnTo>
                                  <a:pt x="812" y="560"/>
                                </a:lnTo>
                                <a:lnTo>
                                  <a:pt x="833" y="567"/>
                                </a:lnTo>
                                <a:lnTo>
                                  <a:pt x="851" y="563"/>
                                </a:lnTo>
                                <a:lnTo>
                                  <a:pt x="867" y="552"/>
                                </a:lnTo>
                                <a:lnTo>
                                  <a:pt x="876" y="532"/>
                                </a:lnTo>
                                <a:lnTo>
                                  <a:pt x="877" y="492"/>
                                </a:lnTo>
                                <a:lnTo>
                                  <a:pt x="873" y="452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22" name="Freeform 1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90" y="1802"/>
                            <a:ext cx="99" cy="137"/>
                          </a:xfrm>
                          <a:custGeom>
                            <a:avLst/>
                            <a:gdLst>
                              <a:gd name="T0" fmla="*/ 0 w 494"/>
                              <a:gd name="T1" fmla="*/ 0 h 685"/>
                              <a:gd name="T2" fmla="*/ 1 w 494"/>
                              <a:gd name="T3" fmla="*/ 2 h 685"/>
                              <a:gd name="T4" fmla="*/ 1 w 494"/>
                              <a:gd name="T5" fmla="*/ 5 h 685"/>
                              <a:gd name="T6" fmla="*/ 2 w 494"/>
                              <a:gd name="T7" fmla="*/ 6 h 685"/>
                              <a:gd name="T8" fmla="*/ 3 w 494"/>
                              <a:gd name="T9" fmla="*/ 8 h 685"/>
                              <a:gd name="T10" fmla="*/ 5 w 494"/>
                              <a:gd name="T11" fmla="*/ 10 h 685"/>
                              <a:gd name="T12" fmla="*/ 6 w 494"/>
                              <a:gd name="T13" fmla="*/ 12 h 685"/>
                              <a:gd name="T14" fmla="*/ 7 w 494"/>
                              <a:gd name="T15" fmla="*/ 14 h 685"/>
                              <a:gd name="T16" fmla="*/ 9 w 494"/>
                              <a:gd name="T17" fmla="*/ 16 h 685"/>
                              <a:gd name="T18" fmla="*/ 10 w 494"/>
                              <a:gd name="T19" fmla="*/ 17 h 685"/>
                              <a:gd name="T20" fmla="*/ 11 w 494"/>
                              <a:gd name="T21" fmla="*/ 18 h 685"/>
                              <a:gd name="T22" fmla="*/ 12 w 494"/>
                              <a:gd name="T23" fmla="*/ 19 h 685"/>
                              <a:gd name="T24" fmla="*/ 13 w 494"/>
                              <a:gd name="T25" fmla="*/ 20 h 685"/>
                              <a:gd name="T26" fmla="*/ 14 w 494"/>
                              <a:gd name="T27" fmla="*/ 21 h 685"/>
                              <a:gd name="T28" fmla="*/ 15 w 494"/>
                              <a:gd name="T29" fmla="*/ 22 h 685"/>
                              <a:gd name="T30" fmla="*/ 16 w 494"/>
                              <a:gd name="T31" fmla="*/ 23 h 685"/>
                              <a:gd name="T32" fmla="*/ 17 w 494"/>
                              <a:gd name="T33" fmla="*/ 23 h 685"/>
                              <a:gd name="T34" fmla="*/ 19 w 494"/>
                              <a:gd name="T35" fmla="*/ 24 h 685"/>
                              <a:gd name="T36" fmla="*/ 19 w 494"/>
                              <a:gd name="T37" fmla="*/ 25 h 685"/>
                              <a:gd name="T38" fmla="*/ 20 w 494"/>
                              <a:gd name="T39" fmla="*/ 26 h 685"/>
                              <a:gd name="T40" fmla="*/ 20 w 494"/>
                              <a:gd name="T41" fmla="*/ 27 h 685"/>
                              <a:gd name="T42" fmla="*/ 19 w 494"/>
                              <a:gd name="T43" fmla="*/ 27 h 685"/>
                              <a:gd name="T44" fmla="*/ 18 w 494"/>
                              <a:gd name="T45" fmla="*/ 27 h 685"/>
                              <a:gd name="T46" fmla="*/ 17 w 494"/>
                              <a:gd name="T47" fmla="*/ 27 h 685"/>
                              <a:gd name="T48" fmla="*/ 15 w 494"/>
                              <a:gd name="T49" fmla="*/ 27 h 685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494"/>
                              <a:gd name="T76" fmla="*/ 0 h 685"/>
                              <a:gd name="T77" fmla="*/ 494 w 494"/>
                              <a:gd name="T78" fmla="*/ 685 h 685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494" h="685">
                                <a:moveTo>
                                  <a:pt x="0" y="0"/>
                                </a:moveTo>
                                <a:lnTo>
                                  <a:pt x="18" y="59"/>
                                </a:lnTo>
                                <a:lnTo>
                                  <a:pt x="37" y="116"/>
                                </a:lnTo>
                                <a:lnTo>
                                  <a:pt x="55" y="155"/>
                                </a:lnTo>
                                <a:lnTo>
                                  <a:pt x="82" y="202"/>
                                </a:lnTo>
                                <a:lnTo>
                                  <a:pt x="119" y="256"/>
                                </a:lnTo>
                                <a:lnTo>
                                  <a:pt x="150" y="299"/>
                                </a:lnTo>
                                <a:lnTo>
                                  <a:pt x="182" y="344"/>
                                </a:lnTo>
                                <a:lnTo>
                                  <a:pt x="219" y="397"/>
                                </a:lnTo>
                                <a:lnTo>
                                  <a:pt x="244" y="431"/>
                                </a:lnTo>
                                <a:lnTo>
                                  <a:pt x="268" y="450"/>
                                </a:lnTo>
                                <a:lnTo>
                                  <a:pt x="299" y="471"/>
                                </a:lnTo>
                                <a:lnTo>
                                  <a:pt x="322" y="489"/>
                                </a:lnTo>
                                <a:lnTo>
                                  <a:pt x="345" y="516"/>
                                </a:lnTo>
                                <a:lnTo>
                                  <a:pt x="376" y="541"/>
                                </a:lnTo>
                                <a:lnTo>
                                  <a:pt x="406" y="565"/>
                                </a:lnTo>
                                <a:lnTo>
                                  <a:pt x="435" y="584"/>
                                </a:lnTo>
                                <a:lnTo>
                                  <a:pt x="465" y="608"/>
                                </a:lnTo>
                                <a:lnTo>
                                  <a:pt x="485" y="627"/>
                                </a:lnTo>
                                <a:lnTo>
                                  <a:pt x="494" y="645"/>
                                </a:lnTo>
                                <a:lnTo>
                                  <a:pt x="491" y="669"/>
                                </a:lnTo>
                                <a:lnTo>
                                  <a:pt x="479" y="675"/>
                                </a:lnTo>
                                <a:lnTo>
                                  <a:pt x="449" y="682"/>
                                </a:lnTo>
                                <a:lnTo>
                                  <a:pt x="420" y="685"/>
                                </a:lnTo>
                                <a:lnTo>
                                  <a:pt x="385" y="684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808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63524" name="Group 1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51" y="1787"/>
                          <a:ext cx="15" cy="16"/>
                          <a:chOff x="2151" y="1787"/>
                          <a:chExt cx="15" cy="16"/>
                        </a:xfrm>
                      </p:grpSpPr>
                      <p:sp>
                        <p:nvSpPr>
                          <p:cNvPr id="63919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51" y="1787"/>
                            <a:ext cx="15" cy="16"/>
                          </a:xfrm>
                          <a:prstGeom prst="ellipse">
                            <a:avLst/>
                          </a:prstGeom>
                          <a:solidFill>
                            <a:srgbClr val="8080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63920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53" y="1790"/>
                            <a:ext cx="9" cy="9"/>
                          </a:xfrm>
                          <a:prstGeom prst="ellipse">
                            <a:avLst/>
                          </a:prstGeom>
                          <a:solidFill>
                            <a:srgbClr val="400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63529" name="Group 116"/>
                <p:cNvGrpSpPr>
                  <a:grpSpLocks/>
                </p:cNvGrpSpPr>
                <p:nvPr/>
              </p:nvGrpSpPr>
              <p:grpSpPr bwMode="auto">
                <a:xfrm>
                  <a:off x="2012" y="1522"/>
                  <a:ext cx="275" cy="207"/>
                  <a:chOff x="2012" y="1522"/>
                  <a:chExt cx="275" cy="207"/>
                </a:xfrm>
              </p:grpSpPr>
              <p:grpSp>
                <p:nvGrpSpPr>
                  <p:cNvPr id="63531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012" y="1522"/>
                    <a:ext cx="208" cy="183"/>
                    <a:chOff x="2012" y="1522"/>
                    <a:chExt cx="208" cy="183"/>
                  </a:xfrm>
                </p:grpSpPr>
                <p:grpSp>
                  <p:nvGrpSpPr>
                    <p:cNvPr id="63538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2" y="1558"/>
                      <a:ext cx="208" cy="53"/>
                      <a:chOff x="2012" y="1558"/>
                      <a:chExt cx="208" cy="53"/>
                    </a:xfrm>
                  </p:grpSpPr>
                  <p:grpSp>
                    <p:nvGrpSpPr>
                      <p:cNvPr id="63539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5" y="1558"/>
                        <a:ext cx="205" cy="53"/>
                        <a:chOff x="2015" y="1558"/>
                        <a:chExt cx="205" cy="53"/>
                      </a:xfrm>
                    </p:grpSpPr>
                    <p:sp>
                      <p:nvSpPr>
                        <p:cNvPr id="63905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15" y="1558"/>
                          <a:ext cx="204" cy="53"/>
                        </a:xfrm>
                        <a:custGeom>
                          <a:avLst/>
                          <a:gdLst>
                            <a:gd name="T0" fmla="*/ 41 w 1020"/>
                            <a:gd name="T1" fmla="*/ 4 h 265"/>
                            <a:gd name="T2" fmla="*/ 39 w 1020"/>
                            <a:gd name="T3" fmla="*/ 4 h 265"/>
                            <a:gd name="T4" fmla="*/ 37 w 1020"/>
                            <a:gd name="T5" fmla="*/ 4 h 265"/>
                            <a:gd name="T6" fmla="*/ 34 w 1020"/>
                            <a:gd name="T7" fmla="*/ 3 h 265"/>
                            <a:gd name="T8" fmla="*/ 31 w 1020"/>
                            <a:gd name="T9" fmla="*/ 3 h 265"/>
                            <a:gd name="T10" fmla="*/ 28 w 1020"/>
                            <a:gd name="T11" fmla="*/ 2 h 265"/>
                            <a:gd name="T12" fmla="*/ 26 w 1020"/>
                            <a:gd name="T13" fmla="*/ 2 h 265"/>
                            <a:gd name="T14" fmla="*/ 24 w 1020"/>
                            <a:gd name="T15" fmla="*/ 1 h 265"/>
                            <a:gd name="T16" fmla="*/ 22 w 1020"/>
                            <a:gd name="T17" fmla="*/ 1 h 265"/>
                            <a:gd name="T18" fmla="*/ 19 w 1020"/>
                            <a:gd name="T19" fmla="*/ 1 h 265"/>
                            <a:gd name="T20" fmla="*/ 17 w 1020"/>
                            <a:gd name="T21" fmla="*/ 0 h 265"/>
                            <a:gd name="T22" fmla="*/ 15 w 1020"/>
                            <a:gd name="T23" fmla="*/ 0 h 265"/>
                            <a:gd name="T24" fmla="*/ 13 w 1020"/>
                            <a:gd name="T25" fmla="*/ 0 h 265"/>
                            <a:gd name="T26" fmla="*/ 11 w 1020"/>
                            <a:gd name="T27" fmla="*/ 0 h 265"/>
                            <a:gd name="T28" fmla="*/ 9 w 1020"/>
                            <a:gd name="T29" fmla="*/ 1 h 265"/>
                            <a:gd name="T30" fmla="*/ 7 w 1020"/>
                            <a:gd name="T31" fmla="*/ 1 h 265"/>
                            <a:gd name="T32" fmla="*/ 5 w 1020"/>
                            <a:gd name="T33" fmla="*/ 2 h 265"/>
                            <a:gd name="T34" fmla="*/ 4 w 1020"/>
                            <a:gd name="T35" fmla="*/ 2 h 265"/>
                            <a:gd name="T36" fmla="*/ 2 w 1020"/>
                            <a:gd name="T37" fmla="*/ 3 h 265"/>
                            <a:gd name="T38" fmla="*/ 1 w 1020"/>
                            <a:gd name="T39" fmla="*/ 4 h 265"/>
                            <a:gd name="T40" fmla="*/ 0 w 1020"/>
                            <a:gd name="T41" fmla="*/ 5 h 265"/>
                            <a:gd name="T42" fmla="*/ 3 w 1020"/>
                            <a:gd name="T43" fmla="*/ 11 h 265"/>
                            <a:gd name="T44" fmla="*/ 4 w 1020"/>
                            <a:gd name="T45" fmla="*/ 10 h 265"/>
                            <a:gd name="T46" fmla="*/ 6 w 1020"/>
                            <a:gd name="T47" fmla="*/ 9 h 265"/>
                            <a:gd name="T48" fmla="*/ 7 w 1020"/>
                            <a:gd name="T49" fmla="*/ 9 h 265"/>
                            <a:gd name="T50" fmla="*/ 8 w 1020"/>
                            <a:gd name="T51" fmla="*/ 9 h 265"/>
                            <a:gd name="T52" fmla="*/ 10 w 1020"/>
                            <a:gd name="T53" fmla="*/ 8 h 265"/>
                            <a:gd name="T54" fmla="*/ 11 w 1020"/>
                            <a:gd name="T55" fmla="*/ 8 h 265"/>
                            <a:gd name="T56" fmla="*/ 13 w 1020"/>
                            <a:gd name="T57" fmla="*/ 8 h 265"/>
                            <a:gd name="T58" fmla="*/ 16 w 1020"/>
                            <a:gd name="T59" fmla="*/ 8 h 265"/>
                            <a:gd name="T60" fmla="*/ 19 w 1020"/>
                            <a:gd name="T61" fmla="*/ 8 h 265"/>
                            <a:gd name="T62" fmla="*/ 21 w 1020"/>
                            <a:gd name="T63" fmla="*/ 8 h 265"/>
                            <a:gd name="T64" fmla="*/ 23 w 1020"/>
                            <a:gd name="T65" fmla="*/ 8 h 265"/>
                            <a:gd name="T66" fmla="*/ 25 w 1020"/>
                            <a:gd name="T67" fmla="*/ 8 h 265"/>
                            <a:gd name="T68" fmla="*/ 41 w 1020"/>
                            <a:gd name="T69" fmla="*/ 4 h 265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1020"/>
                            <a:gd name="T106" fmla="*/ 0 h 265"/>
                            <a:gd name="T107" fmla="*/ 1020 w 1020"/>
                            <a:gd name="T108" fmla="*/ 265 h 265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1020" h="265">
                              <a:moveTo>
                                <a:pt x="1020" y="106"/>
                              </a:moveTo>
                              <a:lnTo>
                                <a:pt x="970" y="100"/>
                              </a:lnTo>
                              <a:lnTo>
                                <a:pt x="913" y="94"/>
                              </a:lnTo>
                              <a:lnTo>
                                <a:pt x="851" y="82"/>
                              </a:lnTo>
                              <a:lnTo>
                                <a:pt x="781" y="69"/>
                              </a:lnTo>
                              <a:lnTo>
                                <a:pt x="712" y="55"/>
                              </a:lnTo>
                              <a:lnTo>
                                <a:pt x="650" y="42"/>
                              </a:lnTo>
                              <a:lnTo>
                                <a:pt x="596" y="33"/>
                              </a:lnTo>
                              <a:lnTo>
                                <a:pt x="538" y="24"/>
                              </a:lnTo>
                              <a:lnTo>
                                <a:pt x="470" y="15"/>
                              </a:lnTo>
                              <a:lnTo>
                                <a:pt x="419" y="5"/>
                              </a:lnTo>
                              <a:lnTo>
                                <a:pt x="367" y="0"/>
                              </a:lnTo>
                              <a:lnTo>
                                <a:pt x="320" y="2"/>
                              </a:lnTo>
                              <a:lnTo>
                                <a:pt x="275" y="8"/>
                              </a:lnTo>
                              <a:lnTo>
                                <a:pt x="214" y="19"/>
                              </a:lnTo>
                              <a:lnTo>
                                <a:pt x="165" y="31"/>
                              </a:lnTo>
                              <a:lnTo>
                                <a:pt x="134" y="41"/>
                              </a:lnTo>
                              <a:lnTo>
                                <a:pt x="99" y="58"/>
                              </a:lnTo>
                              <a:lnTo>
                                <a:pt x="62" y="75"/>
                              </a:lnTo>
                              <a:lnTo>
                                <a:pt x="29" y="94"/>
                              </a:lnTo>
                              <a:lnTo>
                                <a:pt x="0" y="113"/>
                              </a:lnTo>
                              <a:lnTo>
                                <a:pt x="68" y="265"/>
                              </a:lnTo>
                              <a:lnTo>
                                <a:pt x="107" y="250"/>
                              </a:lnTo>
                              <a:lnTo>
                                <a:pt x="141" y="237"/>
                              </a:lnTo>
                              <a:lnTo>
                                <a:pt x="174" y="226"/>
                              </a:lnTo>
                              <a:lnTo>
                                <a:pt x="208" y="217"/>
                              </a:lnTo>
                              <a:lnTo>
                                <a:pt x="248" y="204"/>
                              </a:lnTo>
                              <a:lnTo>
                                <a:pt x="283" y="198"/>
                              </a:lnTo>
                              <a:lnTo>
                                <a:pt x="335" y="193"/>
                              </a:lnTo>
                              <a:lnTo>
                                <a:pt x="404" y="192"/>
                              </a:lnTo>
                              <a:lnTo>
                                <a:pt x="464" y="195"/>
                              </a:lnTo>
                              <a:lnTo>
                                <a:pt x="529" y="195"/>
                              </a:lnTo>
                              <a:lnTo>
                                <a:pt x="578" y="198"/>
                              </a:lnTo>
                              <a:lnTo>
                                <a:pt x="629" y="206"/>
                              </a:lnTo>
                              <a:lnTo>
                                <a:pt x="1020" y="10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006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grpSp>
                      <p:nvGrpSpPr>
                        <p:cNvPr id="63540" name="Group 1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29" y="1565"/>
                          <a:ext cx="191" cy="46"/>
                          <a:chOff x="2029" y="1565"/>
                          <a:chExt cx="191" cy="46"/>
                        </a:xfrm>
                      </p:grpSpPr>
                      <p:grpSp>
                        <p:nvGrpSpPr>
                          <p:cNvPr id="63541" name="Group 1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29" y="1579"/>
                            <a:ext cx="191" cy="32"/>
                            <a:chOff x="2029" y="1579"/>
                            <a:chExt cx="191" cy="32"/>
                          </a:xfrm>
                        </p:grpSpPr>
                        <p:sp>
                          <p:nvSpPr>
                            <p:cNvPr id="63909" name="Freeform 1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29" y="1580"/>
                              <a:ext cx="191" cy="27"/>
                            </a:xfrm>
                            <a:custGeom>
                              <a:avLst/>
                              <a:gdLst>
                                <a:gd name="T0" fmla="*/ 38 w 956"/>
                                <a:gd name="T1" fmla="*/ 0 h 134"/>
                                <a:gd name="T2" fmla="*/ 24 w 956"/>
                                <a:gd name="T3" fmla="*/ 2 h 134"/>
                                <a:gd name="T4" fmla="*/ 21 w 956"/>
                                <a:gd name="T5" fmla="*/ 2 h 134"/>
                                <a:gd name="T6" fmla="*/ 19 w 956"/>
                                <a:gd name="T7" fmla="*/ 1 h 134"/>
                                <a:gd name="T8" fmla="*/ 17 w 956"/>
                                <a:gd name="T9" fmla="*/ 1 h 134"/>
                                <a:gd name="T10" fmla="*/ 15 w 956"/>
                                <a:gd name="T11" fmla="*/ 1 h 134"/>
                                <a:gd name="T12" fmla="*/ 13 w 956"/>
                                <a:gd name="T13" fmla="*/ 1 h 134"/>
                                <a:gd name="T14" fmla="*/ 11 w 956"/>
                                <a:gd name="T15" fmla="*/ 1 h 134"/>
                                <a:gd name="T16" fmla="*/ 10 w 956"/>
                                <a:gd name="T17" fmla="*/ 1 h 134"/>
                                <a:gd name="T18" fmla="*/ 8 w 956"/>
                                <a:gd name="T19" fmla="*/ 2 h 134"/>
                                <a:gd name="T20" fmla="*/ 6 w 956"/>
                                <a:gd name="T21" fmla="*/ 2 h 134"/>
                                <a:gd name="T22" fmla="*/ 5 w 956"/>
                                <a:gd name="T23" fmla="*/ 3 h 134"/>
                                <a:gd name="T24" fmla="*/ 3 w 956"/>
                                <a:gd name="T25" fmla="*/ 3 h 134"/>
                                <a:gd name="T26" fmla="*/ 2 w 956"/>
                                <a:gd name="T27" fmla="*/ 3 h 134"/>
                                <a:gd name="T28" fmla="*/ 1 w 956"/>
                                <a:gd name="T29" fmla="*/ 4 h 134"/>
                                <a:gd name="T30" fmla="*/ 0 w 956"/>
                                <a:gd name="T31" fmla="*/ 5 h 134"/>
                                <a:gd name="T32" fmla="*/ 0 w 956"/>
                                <a:gd name="T33" fmla="*/ 5 h 134"/>
                                <a:gd name="T34" fmla="*/ 2 w 956"/>
                                <a:gd name="T35" fmla="*/ 5 h 134"/>
                                <a:gd name="T36" fmla="*/ 3 w 956"/>
                                <a:gd name="T37" fmla="*/ 4 h 134"/>
                                <a:gd name="T38" fmla="*/ 4 w 956"/>
                                <a:gd name="T39" fmla="*/ 4 h 134"/>
                                <a:gd name="T40" fmla="*/ 6 w 956"/>
                                <a:gd name="T41" fmla="*/ 4 h 134"/>
                                <a:gd name="T42" fmla="*/ 7 w 956"/>
                                <a:gd name="T43" fmla="*/ 3 h 134"/>
                                <a:gd name="T44" fmla="*/ 9 w 956"/>
                                <a:gd name="T45" fmla="*/ 3 h 134"/>
                                <a:gd name="T46" fmla="*/ 11 w 956"/>
                                <a:gd name="T47" fmla="*/ 3 h 134"/>
                                <a:gd name="T48" fmla="*/ 14 w 956"/>
                                <a:gd name="T49" fmla="*/ 2 h 134"/>
                                <a:gd name="T50" fmla="*/ 16 w 956"/>
                                <a:gd name="T51" fmla="*/ 3 h 134"/>
                                <a:gd name="T52" fmla="*/ 19 w 956"/>
                                <a:gd name="T53" fmla="*/ 3 h 134"/>
                                <a:gd name="T54" fmla="*/ 21 w 956"/>
                                <a:gd name="T55" fmla="*/ 3 h 134"/>
                                <a:gd name="T56" fmla="*/ 23 w 956"/>
                                <a:gd name="T57" fmla="*/ 3 h 134"/>
                                <a:gd name="T58" fmla="*/ 38 w 956"/>
                                <a:gd name="T59" fmla="*/ 0 h 134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w 956"/>
                                <a:gd name="T91" fmla="*/ 0 h 134"/>
                                <a:gd name="T92" fmla="*/ 956 w 956"/>
                                <a:gd name="T93" fmla="*/ 134 h 134"/>
                              </a:gdLst>
                              <a:ahLst/>
                              <a:cxnLst>
                                <a:cxn ang="T60">
                                  <a:pos x="T0" y="T1"/>
                                </a:cxn>
                                <a:cxn ang="T61">
                                  <a:pos x="T2" y="T3"/>
                                </a:cxn>
                                <a:cxn ang="T62">
                                  <a:pos x="T4" y="T5"/>
                                </a:cxn>
                                <a:cxn ang="T63">
                                  <a:pos x="T6" y="T7"/>
                                </a:cxn>
                                <a:cxn ang="T64">
                                  <a:pos x="T8" y="T9"/>
                                </a:cxn>
                                <a:cxn ang="T65">
                                  <a:pos x="T10" y="T11"/>
                                </a:cxn>
                                <a:cxn ang="T66">
                                  <a:pos x="T12" y="T13"/>
                                </a:cxn>
                                <a:cxn ang="T67">
                                  <a:pos x="T14" y="T15"/>
                                </a:cxn>
                                <a:cxn ang="T68">
                                  <a:pos x="T16" y="T17"/>
                                </a:cxn>
                                <a:cxn ang="T69">
                                  <a:pos x="T18" y="T19"/>
                                </a:cxn>
                                <a:cxn ang="T70">
                                  <a:pos x="T20" y="T21"/>
                                </a:cxn>
                                <a:cxn ang="T71">
                                  <a:pos x="T22" y="T23"/>
                                </a:cxn>
                                <a:cxn ang="T72">
                                  <a:pos x="T24" y="T25"/>
                                </a:cxn>
                                <a:cxn ang="T73">
                                  <a:pos x="T26" y="T27"/>
                                </a:cxn>
                                <a:cxn ang="T74">
                                  <a:pos x="T28" y="T29"/>
                                </a:cxn>
                                <a:cxn ang="T75">
                                  <a:pos x="T30" y="T31"/>
                                </a:cxn>
                                <a:cxn ang="T76">
                                  <a:pos x="T32" y="T33"/>
                                </a:cxn>
                                <a:cxn ang="T77">
                                  <a:pos x="T34" y="T35"/>
                                </a:cxn>
                                <a:cxn ang="T78">
                                  <a:pos x="T36" y="T37"/>
                                </a:cxn>
                                <a:cxn ang="T79">
                                  <a:pos x="T38" y="T39"/>
                                </a:cxn>
                                <a:cxn ang="T80">
                                  <a:pos x="T40" y="T41"/>
                                </a:cxn>
                                <a:cxn ang="T81">
                                  <a:pos x="T42" y="T43"/>
                                </a:cxn>
                                <a:cxn ang="T82">
                                  <a:pos x="T44" y="T45"/>
                                </a:cxn>
                                <a:cxn ang="T83">
                                  <a:pos x="T46" y="T47"/>
                                </a:cxn>
                                <a:cxn ang="T84">
                                  <a:pos x="T48" y="T49"/>
                                </a:cxn>
                                <a:cxn ang="T85">
                                  <a:pos x="T50" y="T51"/>
                                </a:cxn>
                                <a:cxn ang="T86">
                                  <a:pos x="T52" y="T53"/>
                                </a:cxn>
                                <a:cxn ang="T87">
                                  <a:pos x="T54" y="T55"/>
                                </a:cxn>
                                <a:cxn ang="T88">
                                  <a:pos x="T56" y="T57"/>
                                </a:cxn>
                                <a:cxn ang="T89">
                                  <a:pos x="T58" y="T59"/>
                                </a:cxn>
                              </a:cxnLst>
                              <a:rect l="T90" t="T91" r="T92" b="T93"/>
                              <a:pathLst>
                                <a:path w="956" h="134">
                                  <a:moveTo>
                                    <a:pt x="956" y="0"/>
                                  </a:moveTo>
                                  <a:lnTo>
                                    <a:pt x="597" y="47"/>
                                  </a:lnTo>
                                  <a:lnTo>
                                    <a:pt x="535" y="39"/>
                                  </a:lnTo>
                                  <a:lnTo>
                                    <a:pt x="480" y="35"/>
                                  </a:lnTo>
                                  <a:lnTo>
                                    <a:pt x="428" y="34"/>
                                  </a:lnTo>
                                  <a:lnTo>
                                    <a:pt x="374" y="31"/>
                                  </a:lnTo>
                                  <a:lnTo>
                                    <a:pt x="325" y="33"/>
                                  </a:lnTo>
                                  <a:lnTo>
                                    <a:pt x="281" y="35"/>
                                  </a:lnTo>
                                  <a:lnTo>
                                    <a:pt x="242" y="36"/>
                                  </a:lnTo>
                                  <a:lnTo>
                                    <a:pt x="193" y="42"/>
                                  </a:lnTo>
                                  <a:lnTo>
                                    <a:pt x="153" y="51"/>
                                  </a:lnTo>
                                  <a:lnTo>
                                    <a:pt x="114" y="63"/>
                                  </a:lnTo>
                                  <a:lnTo>
                                    <a:pt x="79" y="75"/>
                                  </a:lnTo>
                                  <a:lnTo>
                                    <a:pt x="52" y="85"/>
                                  </a:lnTo>
                                  <a:lnTo>
                                    <a:pt x="23" y="100"/>
                                  </a:lnTo>
                                  <a:lnTo>
                                    <a:pt x="0" y="118"/>
                                  </a:lnTo>
                                  <a:lnTo>
                                    <a:pt x="5" y="134"/>
                                  </a:lnTo>
                                  <a:lnTo>
                                    <a:pt x="43" y="120"/>
                                  </a:lnTo>
                                  <a:lnTo>
                                    <a:pt x="77" y="107"/>
                                  </a:lnTo>
                                  <a:lnTo>
                                    <a:pt x="110" y="96"/>
                                  </a:lnTo>
                                  <a:lnTo>
                                    <a:pt x="144" y="87"/>
                                  </a:lnTo>
                                  <a:lnTo>
                                    <a:pt x="185" y="75"/>
                                  </a:lnTo>
                                  <a:lnTo>
                                    <a:pt x="220" y="68"/>
                                  </a:lnTo>
                                  <a:lnTo>
                                    <a:pt x="271" y="63"/>
                                  </a:lnTo>
                                  <a:lnTo>
                                    <a:pt x="340" y="62"/>
                                  </a:lnTo>
                                  <a:lnTo>
                                    <a:pt x="400" y="65"/>
                                  </a:lnTo>
                                  <a:lnTo>
                                    <a:pt x="465" y="65"/>
                                  </a:lnTo>
                                  <a:lnTo>
                                    <a:pt x="514" y="68"/>
                                  </a:lnTo>
                                  <a:lnTo>
                                    <a:pt x="565" y="77"/>
                                  </a:lnTo>
                                  <a:lnTo>
                                    <a:pt x="95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  <p:sp>
                          <p:nvSpPr>
                            <p:cNvPr id="63910" name="Freeform 1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29" y="1579"/>
                              <a:ext cx="191" cy="32"/>
                            </a:xfrm>
                            <a:custGeom>
                              <a:avLst/>
                              <a:gdLst>
                                <a:gd name="T0" fmla="*/ 38 w 956"/>
                                <a:gd name="T1" fmla="*/ 0 h 158"/>
                                <a:gd name="T2" fmla="*/ 24 w 956"/>
                                <a:gd name="T3" fmla="*/ 3 h 158"/>
                                <a:gd name="T4" fmla="*/ 21 w 956"/>
                                <a:gd name="T5" fmla="*/ 3 h 158"/>
                                <a:gd name="T6" fmla="*/ 19 w 956"/>
                                <a:gd name="T7" fmla="*/ 2 h 158"/>
                                <a:gd name="T8" fmla="*/ 17 w 956"/>
                                <a:gd name="T9" fmla="*/ 2 h 158"/>
                                <a:gd name="T10" fmla="*/ 15 w 956"/>
                                <a:gd name="T11" fmla="*/ 2 h 158"/>
                                <a:gd name="T12" fmla="*/ 13 w 956"/>
                                <a:gd name="T13" fmla="*/ 2 h 158"/>
                                <a:gd name="T14" fmla="*/ 11 w 956"/>
                                <a:gd name="T15" fmla="*/ 2 h 158"/>
                                <a:gd name="T16" fmla="*/ 10 w 956"/>
                                <a:gd name="T17" fmla="*/ 2 h 158"/>
                                <a:gd name="T18" fmla="*/ 8 w 956"/>
                                <a:gd name="T19" fmla="*/ 3 h 158"/>
                                <a:gd name="T20" fmla="*/ 6 w 956"/>
                                <a:gd name="T21" fmla="*/ 3 h 158"/>
                                <a:gd name="T22" fmla="*/ 5 w 956"/>
                                <a:gd name="T23" fmla="*/ 3 h 158"/>
                                <a:gd name="T24" fmla="*/ 3 w 956"/>
                                <a:gd name="T25" fmla="*/ 4 h 158"/>
                                <a:gd name="T26" fmla="*/ 2 w 956"/>
                                <a:gd name="T27" fmla="*/ 4 h 158"/>
                                <a:gd name="T28" fmla="*/ 1 w 956"/>
                                <a:gd name="T29" fmla="*/ 5 h 158"/>
                                <a:gd name="T30" fmla="*/ 0 w 956"/>
                                <a:gd name="T31" fmla="*/ 6 h 158"/>
                                <a:gd name="T32" fmla="*/ 0 w 956"/>
                                <a:gd name="T33" fmla="*/ 6 h 158"/>
                                <a:gd name="T34" fmla="*/ 2 w 956"/>
                                <a:gd name="T35" fmla="*/ 6 h 158"/>
                                <a:gd name="T36" fmla="*/ 3 w 956"/>
                                <a:gd name="T37" fmla="*/ 5 h 158"/>
                                <a:gd name="T38" fmla="*/ 4 w 956"/>
                                <a:gd name="T39" fmla="*/ 5 h 158"/>
                                <a:gd name="T40" fmla="*/ 6 w 956"/>
                                <a:gd name="T41" fmla="*/ 4 h 158"/>
                                <a:gd name="T42" fmla="*/ 7 w 956"/>
                                <a:gd name="T43" fmla="*/ 4 h 158"/>
                                <a:gd name="T44" fmla="*/ 9 w 956"/>
                                <a:gd name="T45" fmla="*/ 4 h 158"/>
                                <a:gd name="T46" fmla="*/ 11 w 956"/>
                                <a:gd name="T47" fmla="*/ 3 h 158"/>
                                <a:gd name="T48" fmla="*/ 14 w 956"/>
                                <a:gd name="T49" fmla="*/ 3 h 158"/>
                                <a:gd name="T50" fmla="*/ 16 w 956"/>
                                <a:gd name="T51" fmla="*/ 4 h 158"/>
                                <a:gd name="T52" fmla="*/ 19 w 956"/>
                                <a:gd name="T53" fmla="*/ 4 h 158"/>
                                <a:gd name="T54" fmla="*/ 21 w 956"/>
                                <a:gd name="T55" fmla="*/ 4 h 158"/>
                                <a:gd name="T56" fmla="*/ 23 w 956"/>
                                <a:gd name="T57" fmla="*/ 4 h 158"/>
                                <a:gd name="T58" fmla="*/ 38 w 956"/>
                                <a:gd name="T59" fmla="*/ 0 h 158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w 956"/>
                                <a:gd name="T91" fmla="*/ 0 h 158"/>
                                <a:gd name="T92" fmla="*/ 956 w 956"/>
                                <a:gd name="T93" fmla="*/ 158 h 158"/>
                              </a:gdLst>
                              <a:ahLst/>
                              <a:cxnLst>
                                <a:cxn ang="T60">
                                  <a:pos x="T0" y="T1"/>
                                </a:cxn>
                                <a:cxn ang="T61">
                                  <a:pos x="T2" y="T3"/>
                                </a:cxn>
                                <a:cxn ang="T62">
                                  <a:pos x="T4" y="T5"/>
                                </a:cxn>
                                <a:cxn ang="T63">
                                  <a:pos x="T6" y="T7"/>
                                </a:cxn>
                                <a:cxn ang="T64">
                                  <a:pos x="T8" y="T9"/>
                                </a:cxn>
                                <a:cxn ang="T65">
                                  <a:pos x="T10" y="T11"/>
                                </a:cxn>
                                <a:cxn ang="T66">
                                  <a:pos x="T12" y="T13"/>
                                </a:cxn>
                                <a:cxn ang="T67">
                                  <a:pos x="T14" y="T15"/>
                                </a:cxn>
                                <a:cxn ang="T68">
                                  <a:pos x="T16" y="T17"/>
                                </a:cxn>
                                <a:cxn ang="T69">
                                  <a:pos x="T18" y="T19"/>
                                </a:cxn>
                                <a:cxn ang="T70">
                                  <a:pos x="T20" y="T21"/>
                                </a:cxn>
                                <a:cxn ang="T71">
                                  <a:pos x="T22" y="T23"/>
                                </a:cxn>
                                <a:cxn ang="T72">
                                  <a:pos x="T24" y="T25"/>
                                </a:cxn>
                                <a:cxn ang="T73">
                                  <a:pos x="T26" y="T27"/>
                                </a:cxn>
                                <a:cxn ang="T74">
                                  <a:pos x="T28" y="T29"/>
                                </a:cxn>
                                <a:cxn ang="T75">
                                  <a:pos x="T30" y="T31"/>
                                </a:cxn>
                                <a:cxn ang="T76">
                                  <a:pos x="T32" y="T33"/>
                                </a:cxn>
                                <a:cxn ang="T77">
                                  <a:pos x="T34" y="T35"/>
                                </a:cxn>
                                <a:cxn ang="T78">
                                  <a:pos x="T36" y="T37"/>
                                </a:cxn>
                                <a:cxn ang="T79">
                                  <a:pos x="T38" y="T39"/>
                                </a:cxn>
                                <a:cxn ang="T80">
                                  <a:pos x="T40" y="T41"/>
                                </a:cxn>
                                <a:cxn ang="T81">
                                  <a:pos x="T42" y="T43"/>
                                </a:cxn>
                                <a:cxn ang="T82">
                                  <a:pos x="T44" y="T45"/>
                                </a:cxn>
                                <a:cxn ang="T83">
                                  <a:pos x="T46" y="T47"/>
                                </a:cxn>
                                <a:cxn ang="T84">
                                  <a:pos x="T48" y="T49"/>
                                </a:cxn>
                                <a:cxn ang="T85">
                                  <a:pos x="T50" y="T51"/>
                                </a:cxn>
                                <a:cxn ang="T86">
                                  <a:pos x="T52" y="T53"/>
                                </a:cxn>
                                <a:cxn ang="T87">
                                  <a:pos x="T54" y="T55"/>
                                </a:cxn>
                                <a:cxn ang="T88">
                                  <a:pos x="T56" y="T57"/>
                                </a:cxn>
                                <a:cxn ang="T89">
                                  <a:pos x="T58" y="T59"/>
                                </a:cxn>
                              </a:cxnLst>
                              <a:rect l="T90" t="T91" r="T92" b="T93"/>
                              <a:pathLst>
                                <a:path w="956" h="158">
                                  <a:moveTo>
                                    <a:pt x="956" y="0"/>
                                  </a:moveTo>
                                  <a:lnTo>
                                    <a:pt x="597" y="71"/>
                                  </a:lnTo>
                                  <a:lnTo>
                                    <a:pt x="535" y="62"/>
                                  </a:lnTo>
                                  <a:lnTo>
                                    <a:pt x="480" y="58"/>
                                  </a:lnTo>
                                  <a:lnTo>
                                    <a:pt x="428" y="56"/>
                                  </a:lnTo>
                                  <a:lnTo>
                                    <a:pt x="374" y="53"/>
                                  </a:lnTo>
                                  <a:lnTo>
                                    <a:pt x="325" y="55"/>
                                  </a:lnTo>
                                  <a:lnTo>
                                    <a:pt x="281" y="58"/>
                                  </a:lnTo>
                                  <a:lnTo>
                                    <a:pt x="242" y="59"/>
                                  </a:lnTo>
                                  <a:lnTo>
                                    <a:pt x="193" y="66"/>
                                  </a:lnTo>
                                  <a:lnTo>
                                    <a:pt x="153" y="75"/>
                                  </a:lnTo>
                                  <a:lnTo>
                                    <a:pt x="114" y="86"/>
                                  </a:lnTo>
                                  <a:lnTo>
                                    <a:pt x="79" y="98"/>
                                  </a:lnTo>
                                  <a:lnTo>
                                    <a:pt x="52" y="109"/>
                                  </a:lnTo>
                                  <a:lnTo>
                                    <a:pt x="23" y="123"/>
                                  </a:lnTo>
                                  <a:lnTo>
                                    <a:pt x="0" y="141"/>
                                  </a:lnTo>
                                  <a:lnTo>
                                    <a:pt x="5" y="158"/>
                                  </a:lnTo>
                                  <a:lnTo>
                                    <a:pt x="43" y="144"/>
                                  </a:lnTo>
                                  <a:lnTo>
                                    <a:pt x="77" y="130"/>
                                  </a:lnTo>
                                  <a:lnTo>
                                    <a:pt x="110" y="119"/>
                                  </a:lnTo>
                                  <a:lnTo>
                                    <a:pt x="144" y="111"/>
                                  </a:lnTo>
                                  <a:lnTo>
                                    <a:pt x="185" y="98"/>
                                  </a:lnTo>
                                  <a:lnTo>
                                    <a:pt x="220" y="91"/>
                                  </a:lnTo>
                                  <a:lnTo>
                                    <a:pt x="271" y="86"/>
                                  </a:lnTo>
                                  <a:lnTo>
                                    <a:pt x="340" y="85"/>
                                  </a:lnTo>
                                  <a:lnTo>
                                    <a:pt x="400" y="88"/>
                                  </a:lnTo>
                                  <a:lnTo>
                                    <a:pt x="465" y="88"/>
                                  </a:lnTo>
                                  <a:lnTo>
                                    <a:pt x="514" y="91"/>
                                  </a:lnTo>
                                  <a:lnTo>
                                    <a:pt x="565" y="100"/>
                                  </a:lnTo>
                                  <a:lnTo>
                                    <a:pt x="95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0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63908" name="Freeform 1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32" y="1565"/>
                            <a:ext cx="137" cy="16"/>
                          </a:xfrm>
                          <a:custGeom>
                            <a:avLst/>
                            <a:gdLst>
                              <a:gd name="T0" fmla="*/ 0 w 687"/>
                              <a:gd name="T1" fmla="*/ 3 h 78"/>
                              <a:gd name="T2" fmla="*/ 1 w 687"/>
                              <a:gd name="T3" fmla="*/ 3 h 78"/>
                              <a:gd name="T4" fmla="*/ 3 w 687"/>
                              <a:gd name="T5" fmla="*/ 2 h 78"/>
                              <a:gd name="T6" fmla="*/ 4 w 687"/>
                              <a:gd name="T7" fmla="*/ 1 h 78"/>
                              <a:gd name="T8" fmla="*/ 6 w 687"/>
                              <a:gd name="T9" fmla="*/ 1 h 78"/>
                              <a:gd name="T10" fmla="*/ 8 w 687"/>
                              <a:gd name="T11" fmla="*/ 0 h 78"/>
                              <a:gd name="T12" fmla="*/ 10 w 687"/>
                              <a:gd name="T13" fmla="*/ 0 h 78"/>
                              <a:gd name="T14" fmla="*/ 13 w 687"/>
                              <a:gd name="T15" fmla="*/ 0 h 78"/>
                              <a:gd name="T16" fmla="*/ 14 w 687"/>
                              <a:gd name="T17" fmla="*/ 0 h 78"/>
                              <a:gd name="T18" fmla="*/ 17 w 687"/>
                              <a:gd name="T19" fmla="*/ 0 h 78"/>
                              <a:gd name="T20" fmla="*/ 19 w 687"/>
                              <a:gd name="T21" fmla="*/ 0 h 78"/>
                              <a:gd name="T22" fmla="*/ 20 w 687"/>
                              <a:gd name="T23" fmla="*/ 1 h 78"/>
                              <a:gd name="T24" fmla="*/ 22 w 687"/>
                              <a:gd name="T25" fmla="*/ 1 h 78"/>
                              <a:gd name="T26" fmla="*/ 24 w 687"/>
                              <a:gd name="T27" fmla="*/ 2 h 78"/>
                              <a:gd name="T28" fmla="*/ 26 w 687"/>
                              <a:gd name="T29" fmla="*/ 2 h 78"/>
                              <a:gd name="T30" fmla="*/ 27 w 687"/>
                              <a:gd name="T31" fmla="*/ 3 h 78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687"/>
                              <a:gd name="T49" fmla="*/ 0 h 78"/>
                              <a:gd name="T50" fmla="*/ 687 w 687"/>
                              <a:gd name="T51" fmla="*/ 78 h 78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687" h="78">
                                <a:moveTo>
                                  <a:pt x="0" y="78"/>
                                </a:moveTo>
                                <a:lnTo>
                                  <a:pt x="32" y="62"/>
                                </a:lnTo>
                                <a:lnTo>
                                  <a:pt x="65" y="47"/>
                                </a:lnTo>
                                <a:lnTo>
                                  <a:pt x="111" y="34"/>
                                </a:lnTo>
                                <a:lnTo>
                                  <a:pt x="161" y="20"/>
                                </a:lnTo>
                                <a:lnTo>
                                  <a:pt x="212" y="10"/>
                                </a:lnTo>
                                <a:lnTo>
                                  <a:pt x="256" y="4"/>
                                </a:lnTo>
                                <a:lnTo>
                                  <a:pt x="318" y="0"/>
                                </a:lnTo>
                                <a:lnTo>
                                  <a:pt x="357" y="0"/>
                                </a:lnTo>
                                <a:lnTo>
                                  <a:pt x="414" y="3"/>
                                </a:lnTo>
                                <a:lnTo>
                                  <a:pt x="469" y="10"/>
                                </a:lnTo>
                                <a:lnTo>
                                  <a:pt x="509" y="17"/>
                                </a:lnTo>
                                <a:lnTo>
                                  <a:pt x="556" y="26"/>
                                </a:lnTo>
                                <a:lnTo>
                                  <a:pt x="601" y="38"/>
                                </a:lnTo>
                                <a:lnTo>
                                  <a:pt x="642" y="50"/>
                                </a:lnTo>
                                <a:lnTo>
                                  <a:pt x="687" y="68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E000E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</p:grpSp>
                  <p:grpSp>
                    <p:nvGrpSpPr>
                      <p:cNvPr id="63542" name="Group 1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2" y="1579"/>
                        <a:ext cx="21" cy="32"/>
                        <a:chOff x="2012" y="1579"/>
                        <a:chExt cx="21" cy="32"/>
                      </a:xfrm>
                    </p:grpSpPr>
                    <p:sp>
                      <p:nvSpPr>
                        <p:cNvPr id="63903" name="Freeform 1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12" y="1579"/>
                          <a:ext cx="21" cy="32"/>
                        </a:xfrm>
                        <a:custGeom>
                          <a:avLst/>
                          <a:gdLst>
                            <a:gd name="T0" fmla="*/ 1 w 106"/>
                            <a:gd name="T1" fmla="*/ 0 h 160"/>
                            <a:gd name="T2" fmla="*/ 1 w 106"/>
                            <a:gd name="T3" fmla="*/ 0 h 160"/>
                            <a:gd name="T4" fmla="*/ 0 w 106"/>
                            <a:gd name="T5" fmla="*/ 1 h 160"/>
                            <a:gd name="T6" fmla="*/ 0 w 106"/>
                            <a:gd name="T7" fmla="*/ 1 h 160"/>
                            <a:gd name="T8" fmla="*/ 0 w 106"/>
                            <a:gd name="T9" fmla="*/ 2 h 160"/>
                            <a:gd name="T10" fmla="*/ 0 w 106"/>
                            <a:gd name="T11" fmla="*/ 2 h 160"/>
                            <a:gd name="T12" fmla="*/ 0 w 106"/>
                            <a:gd name="T13" fmla="*/ 3 h 160"/>
                            <a:gd name="T14" fmla="*/ 0 w 106"/>
                            <a:gd name="T15" fmla="*/ 4 h 160"/>
                            <a:gd name="T16" fmla="*/ 0 w 106"/>
                            <a:gd name="T17" fmla="*/ 4 h 160"/>
                            <a:gd name="T18" fmla="*/ 1 w 106"/>
                            <a:gd name="T19" fmla="*/ 5 h 160"/>
                            <a:gd name="T20" fmla="*/ 1 w 106"/>
                            <a:gd name="T21" fmla="*/ 5 h 160"/>
                            <a:gd name="T22" fmla="*/ 1 w 106"/>
                            <a:gd name="T23" fmla="*/ 6 h 160"/>
                            <a:gd name="T24" fmla="*/ 2 w 106"/>
                            <a:gd name="T25" fmla="*/ 6 h 160"/>
                            <a:gd name="T26" fmla="*/ 2 w 106"/>
                            <a:gd name="T27" fmla="*/ 6 h 160"/>
                            <a:gd name="T28" fmla="*/ 2 w 106"/>
                            <a:gd name="T29" fmla="*/ 6 h 160"/>
                            <a:gd name="T30" fmla="*/ 3 w 106"/>
                            <a:gd name="T31" fmla="*/ 6 h 160"/>
                            <a:gd name="T32" fmla="*/ 3 w 106"/>
                            <a:gd name="T33" fmla="*/ 6 h 160"/>
                            <a:gd name="T34" fmla="*/ 4 w 106"/>
                            <a:gd name="T35" fmla="*/ 6 h 160"/>
                            <a:gd name="T36" fmla="*/ 4 w 106"/>
                            <a:gd name="T37" fmla="*/ 6 h 160"/>
                            <a:gd name="T38" fmla="*/ 4 w 106"/>
                            <a:gd name="T39" fmla="*/ 5 h 160"/>
                            <a:gd name="T40" fmla="*/ 4 w 106"/>
                            <a:gd name="T41" fmla="*/ 5 h 160"/>
                            <a:gd name="T42" fmla="*/ 4 w 106"/>
                            <a:gd name="T43" fmla="*/ 4 h 160"/>
                            <a:gd name="T44" fmla="*/ 4 w 106"/>
                            <a:gd name="T45" fmla="*/ 3 h 160"/>
                            <a:gd name="T46" fmla="*/ 4 w 106"/>
                            <a:gd name="T47" fmla="*/ 3 h 160"/>
                            <a:gd name="T48" fmla="*/ 4 w 106"/>
                            <a:gd name="T49" fmla="*/ 2 h 160"/>
                            <a:gd name="T50" fmla="*/ 4 w 106"/>
                            <a:gd name="T51" fmla="*/ 2 h 160"/>
                            <a:gd name="T52" fmla="*/ 3 w 106"/>
                            <a:gd name="T53" fmla="*/ 1 h 160"/>
                            <a:gd name="T54" fmla="*/ 3 w 106"/>
                            <a:gd name="T55" fmla="*/ 1 h 160"/>
                            <a:gd name="T56" fmla="*/ 3 w 106"/>
                            <a:gd name="T57" fmla="*/ 1 h 160"/>
                            <a:gd name="T58" fmla="*/ 2 w 106"/>
                            <a:gd name="T59" fmla="*/ 0 h 160"/>
                            <a:gd name="T60" fmla="*/ 2 w 106"/>
                            <a:gd name="T61" fmla="*/ 0 h 160"/>
                            <a:gd name="T62" fmla="*/ 1 w 106"/>
                            <a:gd name="T63" fmla="*/ 0 h 160"/>
                            <a:gd name="T64" fmla="*/ 1 w 106"/>
                            <a:gd name="T65" fmla="*/ 0 h 1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06"/>
                            <a:gd name="T100" fmla="*/ 0 h 160"/>
                            <a:gd name="T101" fmla="*/ 106 w 106"/>
                            <a:gd name="T102" fmla="*/ 160 h 1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06" h="160">
                              <a:moveTo>
                                <a:pt x="24" y="3"/>
                              </a:moveTo>
                              <a:lnTo>
                                <a:pt x="15" y="10"/>
                              </a:lnTo>
                              <a:lnTo>
                                <a:pt x="8" y="18"/>
                              </a:lnTo>
                              <a:lnTo>
                                <a:pt x="3" y="30"/>
                              </a:lnTo>
                              <a:lnTo>
                                <a:pt x="0" y="43"/>
                              </a:lnTo>
                              <a:lnTo>
                                <a:pt x="0" y="59"/>
                              </a:lnTo>
                              <a:lnTo>
                                <a:pt x="1" y="77"/>
                              </a:lnTo>
                              <a:lnTo>
                                <a:pt x="5" y="91"/>
                              </a:lnTo>
                              <a:lnTo>
                                <a:pt x="10" y="104"/>
                              </a:lnTo>
                              <a:lnTo>
                                <a:pt x="15" y="114"/>
                              </a:lnTo>
                              <a:lnTo>
                                <a:pt x="22" y="127"/>
                              </a:lnTo>
                              <a:lnTo>
                                <a:pt x="32" y="138"/>
                              </a:lnTo>
                              <a:lnTo>
                                <a:pt x="42" y="149"/>
                              </a:lnTo>
                              <a:lnTo>
                                <a:pt x="51" y="155"/>
                              </a:lnTo>
                              <a:lnTo>
                                <a:pt x="60" y="159"/>
                              </a:lnTo>
                              <a:lnTo>
                                <a:pt x="70" y="160"/>
                              </a:lnTo>
                              <a:lnTo>
                                <a:pt x="78" y="160"/>
                              </a:lnTo>
                              <a:lnTo>
                                <a:pt x="89" y="156"/>
                              </a:lnTo>
                              <a:lnTo>
                                <a:pt x="96" y="145"/>
                              </a:lnTo>
                              <a:lnTo>
                                <a:pt x="101" y="133"/>
                              </a:lnTo>
                              <a:lnTo>
                                <a:pt x="105" y="116"/>
                              </a:lnTo>
                              <a:lnTo>
                                <a:pt x="106" y="101"/>
                              </a:lnTo>
                              <a:lnTo>
                                <a:pt x="106" y="83"/>
                              </a:lnTo>
                              <a:lnTo>
                                <a:pt x="103" y="68"/>
                              </a:lnTo>
                              <a:lnTo>
                                <a:pt x="99" y="53"/>
                              </a:lnTo>
                              <a:lnTo>
                                <a:pt x="94" y="42"/>
                              </a:lnTo>
                              <a:lnTo>
                                <a:pt x="88" y="32"/>
                              </a:lnTo>
                              <a:lnTo>
                                <a:pt x="78" y="22"/>
                              </a:lnTo>
                              <a:lnTo>
                                <a:pt x="68" y="13"/>
                              </a:lnTo>
                              <a:lnTo>
                                <a:pt x="56" y="5"/>
                              </a:lnTo>
                              <a:lnTo>
                                <a:pt x="46" y="1"/>
                              </a:lnTo>
                              <a:lnTo>
                                <a:pt x="35" y="0"/>
                              </a:lnTo>
                              <a:lnTo>
                                <a:pt x="24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80"/>
                        </a:solidFill>
                        <a:ln w="317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3904" name="Freeform 1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16" y="1584"/>
                          <a:ext cx="14" cy="21"/>
                        </a:xfrm>
                        <a:custGeom>
                          <a:avLst/>
                          <a:gdLst>
                            <a:gd name="T0" fmla="*/ 1 w 71"/>
                            <a:gd name="T1" fmla="*/ 0 h 108"/>
                            <a:gd name="T2" fmla="*/ 0 w 71"/>
                            <a:gd name="T3" fmla="*/ 0 h 108"/>
                            <a:gd name="T4" fmla="*/ 0 w 71"/>
                            <a:gd name="T5" fmla="*/ 1 h 108"/>
                            <a:gd name="T6" fmla="*/ 0 w 71"/>
                            <a:gd name="T7" fmla="*/ 1 h 108"/>
                            <a:gd name="T8" fmla="*/ 0 w 71"/>
                            <a:gd name="T9" fmla="*/ 1 h 108"/>
                            <a:gd name="T10" fmla="*/ 0 w 71"/>
                            <a:gd name="T11" fmla="*/ 2 h 108"/>
                            <a:gd name="T12" fmla="*/ 0 w 71"/>
                            <a:gd name="T13" fmla="*/ 2 h 108"/>
                            <a:gd name="T14" fmla="*/ 0 w 71"/>
                            <a:gd name="T15" fmla="*/ 2 h 108"/>
                            <a:gd name="T16" fmla="*/ 0 w 71"/>
                            <a:gd name="T17" fmla="*/ 3 h 108"/>
                            <a:gd name="T18" fmla="*/ 0 w 71"/>
                            <a:gd name="T19" fmla="*/ 3 h 108"/>
                            <a:gd name="T20" fmla="*/ 1 w 71"/>
                            <a:gd name="T21" fmla="*/ 3 h 108"/>
                            <a:gd name="T22" fmla="*/ 1 w 71"/>
                            <a:gd name="T23" fmla="*/ 4 h 108"/>
                            <a:gd name="T24" fmla="*/ 1 w 71"/>
                            <a:gd name="T25" fmla="*/ 4 h 108"/>
                            <a:gd name="T26" fmla="*/ 1 w 71"/>
                            <a:gd name="T27" fmla="*/ 4 h 108"/>
                            <a:gd name="T28" fmla="*/ 2 w 71"/>
                            <a:gd name="T29" fmla="*/ 4 h 108"/>
                            <a:gd name="T30" fmla="*/ 2 w 71"/>
                            <a:gd name="T31" fmla="*/ 4 h 108"/>
                            <a:gd name="T32" fmla="*/ 2 w 71"/>
                            <a:gd name="T33" fmla="*/ 4 h 108"/>
                            <a:gd name="T34" fmla="*/ 2 w 71"/>
                            <a:gd name="T35" fmla="*/ 4 h 108"/>
                            <a:gd name="T36" fmla="*/ 3 w 71"/>
                            <a:gd name="T37" fmla="*/ 4 h 108"/>
                            <a:gd name="T38" fmla="*/ 3 w 71"/>
                            <a:gd name="T39" fmla="*/ 4 h 108"/>
                            <a:gd name="T40" fmla="*/ 3 w 71"/>
                            <a:gd name="T41" fmla="*/ 3 h 108"/>
                            <a:gd name="T42" fmla="*/ 3 w 71"/>
                            <a:gd name="T43" fmla="*/ 3 h 108"/>
                            <a:gd name="T44" fmla="*/ 3 w 71"/>
                            <a:gd name="T45" fmla="*/ 2 h 108"/>
                            <a:gd name="T46" fmla="*/ 3 w 71"/>
                            <a:gd name="T47" fmla="*/ 2 h 108"/>
                            <a:gd name="T48" fmla="*/ 3 w 71"/>
                            <a:gd name="T49" fmla="*/ 1 h 108"/>
                            <a:gd name="T50" fmla="*/ 2 w 71"/>
                            <a:gd name="T51" fmla="*/ 1 h 108"/>
                            <a:gd name="T52" fmla="*/ 2 w 71"/>
                            <a:gd name="T53" fmla="*/ 1 h 108"/>
                            <a:gd name="T54" fmla="*/ 2 w 71"/>
                            <a:gd name="T55" fmla="*/ 1 h 108"/>
                            <a:gd name="T56" fmla="*/ 2 w 71"/>
                            <a:gd name="T57" fmla="*/ 0 h 108"/>
                            <a:gd name="T58" fmla="*/ 1 w 71"/>
                            <a:gd name="T59" fmla="*/ 0 h 108"/>
                            <a:gd name="T60" fmla="*/ 1 w 71"/>
                            <a:gd name="T61" fmla="*/ 0 h 108"/>
                            <a:gd name="T62" fmla="*/ 1 w 71"/>
                            <a:gd name="T63" fmla="*/ 0 h 108"/>
                            <a:gd name="T64" fmla="*/ 1 w 71"/>
                            <a:gd name="T65" fmla="*/ 0 h 10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71"/>
                            <a:gd name="T100" fmla="*/ 0 h 108"/>
                            <a:gd name="T101" fmla="*/ 71 w 71"/>
                            <a:gd name="T102" fmla="*/ 108 h 10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71" h="108">
                              <a:moveTo>
                                <a:pt x="16" y="3"/>
                              </a:moveTo>
                              <a:lnTo>
                                <a:pt x="10" y="7"/>
                              </a:lnTo>
                              <a:lnTo>
                                <a:pt x="5" y="13"/>
                              </a:lnTo>
                              <a:lnTo>
                                <a:pt x="2" y="20"/>
                              </a:lnTo>
                              <a:lnTo>
                                <a:pt x="0" y="29"/>
                              </a:lnTo>
                              <a:lnTo>
                                <a:pt x="0" y="40"/>
                              </a:lnTo>
                              <a:lnTo>
                                <a:pt x="0" y="52"/>
                              </a:lnTo>
                              <a:lnTo>
                                <a:pt x="3" y="62"/>
                              </a:lnTo>
                              <a:lnTo>
                                <a:pt x="6" y="71"/>
                              </a:lnTo>
                              <a:lnTo>
                                <a:pt x="10" y="77"/>
                              </a:lnTo>
                              <a:lnTo>
                                <a:pt x="14" y="87"/>
                              </a:lnTo>
                              <a:lnTo>
                                <a:pt x="21" y="94"/>
                              </a:lnTo>
                              <a:lnTo>
                                <a:pt x="28" y="101"/>
                              </a:lnTo>
                              <a:lnTo>
                                <a:pt x="34" y="105"/>
                              </a:lnTo>
                              <a:lnTo>
                                <a:pt x="40" y="108"/>
                              </a:lnTo>
                              <a:lnTo>
                                <a:pt x="47" y="108"/>
                              </a:lnTo>
                              <a:lnTo>
                                <a:pt x="52" y="108"/>
                              </a:lnTo>
                              <a:lnTo>
                                <a:pt x="59" y="106"/>
                              </a:lnTo>
                              <a:lnTo>
                                <a:pt x="64" y="99"/>
                              </a:lnTo>
                              <a:lnTo>
                                <a:pt x="67" y="91"/>
                              </a:lnTo>
                              <a:lnTo>
                                <a:pt x="71" y="78"/>
                              </a:lnTo>
                              <a:lnTo>
                                <a:pt x="71" y="69"/>
                              </a:lnTo>
                              <a:lnTo>
                                <a:pt x="71" y="57"/>
                              </a:lnTo>
                              <a:lnTo>
                                <a:pt x="68" y="46"/>
                              </a:lnTo>
                              <a:lnTo>
                                <a:pt x="66" y="36"/>
                              </a:lnTo>
                              <a:lnTo>
                                <a:pt x="62" y="28"/>
                              </a:lnTo>
                              <a:lnTo>
                                <a:pt x="58" y="22"/>
                              </a:lnTo>
                              <a:lnTo>
                                <a:pt x="52" y="15"/>
                              </a:lnTo>
                              <a:lnTo>
                                <a:pt x="46" y="9"/>
                              </a:lnTo>
                              <a:lnTo>
                                <a:pt x="38" y="4"/>
                              </a:lnTo>
                              <a:lnTo>
                                <a:pt x="31" y="0"/>
                              </a:lnTo>
                              <a:lnTo>
                                <a:pt x="23" y="0"/>
                              </a:lnTo>
                              <a:lnTo>
                                <a:pt x="16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0060"/>
                        </a:solidFill>
                        <a:ln w="317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63543" name="Group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1522"/>
                      <a:ext cx="112" cy="183"/>
                      <a:chOff x="2072" y="1522"/>
                      <a:chExt cx="112" cy="183"/>
                    </a:xfrm>
                  </p:grpSpPr>
                  <p:grpSp>
                    <p:nvGrpSpPr>
                      <p:cNvPr id="63544" name="Group 1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72" y="1522"/>
                        <a:ext cx="112" cy="179"/>
                        <a:chOff x="2072" y="1522"/>
                        <a:chExt cx="112" cy="179"/>
                      </a:xfrm>
                    </p:grpSpPr>
                    <p:sp>
                      <p:nvSpPr>
                        <p:cNvPr id="63895" name="Freeform 1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2" y="1522"/>
                          <a:ext cx="112" cy="179"/>
                        </a:xfrm>
                        <a:custGeom>
                          <a:avLst/>
                          <a:gdLst>
                            <a:gd name="T0" fmla="*/ 0 w 562"/>
                            <a:gd name="T1" fmla="*/ 20 h 898"/>
                            <a:gd name="T2" fmla="*/ 0 w 562"/>
                            <a:gd name="T3" fmla="*/ 18 h 898"/>
                            <a:gd name="T4" fmla="*/ 1 w 562"/>
                            <a:gd name="T5" fmla="*/ 16 h 898"/>
                            <a:gd name="T6" fmla="*/ 1 w 562"/>
                            <a:gd name="T7" fmla="*/ 14 h 898"/>
                            <a:gd name="T8" fmla="*/ 2 w 562"/>
                            <a:gd name="T9" fmla="*/ 12 h 898"/>
                            <a:gd name="T10" fmla="*/ 2 w 562"/>
                            <a:gd name="T11" fmla="*/ 11 h 898"/>
                            <a:gd name="T12" fmla="*/ 3 w 562"/>
                            <a:gd name="T13" fmla="*/ 9 h 898"/>
                            <a:gd name="T14" fmla="*/ 4 w 562"/>
                            <a:gd name="T15" fmla="*/ 8 h 898"/>
                            <a:gd name="T16" fmla="*/ 5 w 562"/>
                            <a:gd name="T17" fmla="*/ 7 h 898"/>
                            <a:gd name="T18" fmla="*/ 6 w 562"/>
                            <a:gd name="T19" fmla="*/ 5 h 898"/>
                            <a:gd name="T20" fmla="*/ 8 w 562"/>
                            <a:gd name="T21" fmla="*/ 4 h 898"/>
                            <a:gd name="T22" fmla="*/ 10 w 562"/>
                            <a:gd name="T23" fmla="*/ 3 h 898"/>
                            <a:gd name="T24" fmla="*/ 11 w 562"/>
                            <a:gd name="T25" fmla="*/ 2 h 898"/>
                            <a:gd name="T26" fmla="*/ 13 w 562"/>
                            <a:gd name="T27" fmla="*/ 1 h 898"/>
                            <a:gd name="T28" fmla="*/ 15 w 562"/>
                            <a:gd name="T29" fmla="*/ 1 h 898"/>
                            <a:gd name="T30" fmla="*/ 17 w 562"/>
                            <a:gd name="T31" fmla="*/ 0 h 898"/>
                            <a:gd name="T32" fmla="*/ 18 w 562"/>
                            <a:gd name="T33" fmla="*/ 0 h 898"/>
                            <a:gd name="T34" fmla="*/ 18 w 562"/>
                            <a:gd name="T35" fmla="*/ 0 h 898"/>
                            <a:gd name="T36" fmla="*/ 19 w 562"/>
                            <a:gd name="T37" fmla="*/ 0 h 898"/>
                            <a:gd name="T38" fmla="*/ 20 w 562"/>
                            <a:gd name="T39" fmla="*/ 1 h 898"/>
                            <a:gd name="T40" fmla="*/ 21 w 562"/>
                            <a:gd name="T41" fmla="*/ 2 h 898"/>
                            <a:gd name="T42" fmla="*/ 22 w 562"/>
                            <a:gd name="T43" fmla="*/ 2 h 898"/>
                            <a:gd name="T44" fmla="*/ 22 w 562"/>
                            <a:gd name="T45" fmla="*/ 3 h 898"/>
                            <a:gd name="T46" fmla="*/ 22 w 562"/>
                            <a:gd name="T47" fmla="*/ 4 h 898"/>
                            <a:gd name="T48" fmla="*/ 22 w 562"/>
                            <a:gd name="T49" fmla="*/ 5 h 898"/>
                            <a:gd name="T50" fmla="*/ 22 w 562"/>
                            <a:gd name="T51" fmla="*/ 7 h 898"/>
                            <a:gd name="T52" fmla="*/ 22 w 562"/>
                            <a:gd name="T53" fmla="*/ 7 h 898"/>
                            <a:gd name="T54" fmla="*/ 22 w 562"/>
                            <a:gd name="T55" fmla="*/ 8 h 898"/>
                            <a:gd name="T56" fmla="*/ 21 w 562"/>
                            <a:gd name="T57" fmla="*/ 8 h 898"/>
                            <a:gd name="T58" fmla="*/ 20 w 562"/>
                            <a:gd name="T59" fmla="*/ 9 h 898"/>
                            <a:gd name="T60" fmla="*/ 19 w 562"/>
                            <a:gd name="T61" fmla="*/ 9 h 898"/>
                            <a:gd name="T62" fmla="*/ 17 w 562"/>
                            <a:gd name="T63" fmla="*/ 10 h 898"/>
                            <a:gd name="T64" fmla="*/ 16 w 562"/>
                            <a:gd name="T65" fmla="*/ 11 h 898"/>
                            <a:gd name="T66" fmla="*/ 15 w 562"/>
                            <a:gd name="T67" fmla="*/ 12 h 898"/>
                            <a:gd name="T68" fmla="*/ 14 w 562"/>
                            <a:gd name="T69" fmla="*/ 13 h 898"/>
                            <a:gd name="T70" fmla="*/ 13 w 562"/>
                            <a:gd name="T71" fmla="*/ 14 h 898"/>
                            <a:gd name="T72" fmla="*/ 12 w 562"/>
                            <a:gd name="T73" fmla="*/ 15 h 898"/>
                            <a:gd name="T74" fmla="*/ 12 w 562"/>
                            <a:gd name="T75" fmla="*/ 16 h 898"/>
                            <a:gd name="T76" fmla="*/ 12 w 562"/>
                            <a:gd name="T77" fmla="*/ 18 h 898"/>
                            <a:gd name="T78" fmla="*/ 12 w 562"/>
                            <a:gd name="T79" fmla="*/ 19 h 898"/>
                            <a:gd name="T80" fmla="*/ 13 w 562"/>
                            <a:gd name="T81" fmla="*/ 21 h 898"/>
                            <a:gd name="T82" fmla="*/ 13 w 562"/>
                            <a:gd name="T83" fmla="*/ 22 h 898"/>
                            <a:gd name="T84" fmla="*/ 14 w 562"/>
                            <a:gd name="T85" fmla="*/ 24 h 898"/>
                            <a:gd name="T86" fmla="*/ 15 w 562"/>
                            <a:gd name="T87" fmla="*/ 25 h 898"/>
                            <a:gd name="T88" fmla="*/ 16 w 562"/>
                            <a:gd name="T89" fmla="*/ 27 h 898"/>
                            <a:gd name="T90" fmla="*/ 17 w 562"/>
                            <a:gd name="T91" fmla="*/ 28 h 898"/>
                            <a:gd name="T92" fmla="*/ 17 w 562"/>
                            <a:gd name="T93" fmla="*/ 29 h 898"/>
                            <a:gd name="T94" fmla="*/ 8 w 562"/>
                            <a:gd name="T95" fmla="*/ 36 h 898"/>
                            <a:gd name="T96" fmla="*/ 7 w 562"/>
                            <a:gd name="T97" fmla="*/ 34 h 898"/>
                            <a:gd name="T98" fmla="*/ 6 w 562"/>
                            <a:gd name="T99" fmla="*/ 33 h 898"/>
                            <a:gd name="T100" fmla="*/ 4 w 562"/>
                            <a:gd name="T101" fmla="*/ 31 h 898"/>
                            <a:gd name="T102" fmla="*/ 3 w 562"/>
                            <a:gd name="T103" fmla="*/ 29 h 898"/>
                            <a:gd name="T104" fmla="*/ 2 w 562"/>
                            <a:gd name="T105" fmla="*/ 27 h 898"/>
                            <a:gd name="T106" fmla="*/ 1 w 562"/>
                            <a:gd name="T107" fmla="*/ 26 h 898"/>
                            <a:gd name="T108" fmla="*/ 1 w 562"/>
                            <a:gd name="T109" fmla="*/ 24 h 898"/>
                            <a:gd name="T110" fmla="*/ 0 w 562"/>
                            <a:gd name="T111" fmla="*/ 22 h 898"/>
                            <a:gd name="T112" fmla="*/ 0 w 562"/>
                            <a:gd name="T113" fmla="*/ 20 h 898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w 562"/>
                            <a:gd name="T172" fmla="*/ 0 h 898"/>
                            <a:gd name="T173" fmla="*/ 562 w 562"/>
                            <a:gd name="T174" fmla="*/ 898 h 898"/>
                          </a:gdLst>
                          <a:ahLst/>
                          <a:cxnLst>
                            <a:cxn ang="T114">
                              <a:pos x="T0" y="T1"/>
                            </a:cxn>
                            <a:cxn ang="T115">
                              <a:pos x="T2" y="T3"/>
                            </a:cxn>
                            <a:cxn ang="T116">
                              <a:pos x="T4" y="T5"/>
                            </a:cxn>
                            <a:cxn ang="T117">
                              <a:pos x="T6" y="T7"/>
                            </a:cxn>
                            <a:cxn ang="T118">
                              <a:pos x="T8" y="T9"/>
                            </a:cxn>
                            <a:cxn ang="T119">
                              <a:pos x="T10" y="T11"/>
                            </a:cxn>
                            <a:cxn ang="T120">
                              <a:pos x="T12" y="T13"/>
                            </a:cxn>
                            <a:cxn ang="T121">
                              <a:pos x="T14" y="T15"/>
                            </a:cxn>
                            <a:cxn ang="T122">
                              <a:pos x="T16" y="T17"/>
                            </a:cxn>
                            <a:cxn ang="T123">
                              <a:pos x="T18" y="T19"/>
                            </a:cxn>
                            <a:cxn ang="T124">
                              <a:pos x="T20" y="T21"/>
                            </a:cxn>
                            <a:cxn ang="T125">
                              <a:pos x="T22" y="T23"/>
                            </a:cxn>
                            <a:cxn ang="T126">
                              <a:pos x="T24" y="T25"/>
                            </a:cxn>
                            <a:cxn ang="T127">
                              <a:pos x="T26" y="T27"/>
                            </a:cxn>
                            <a:cxn ang="T128">
                              <a:pos x="T28" y="T29"/>
                            </a:cxn>
                            <a:cxn ang="T129">
                              <a:pos x="T30" y="T31"/>
                            </a:cxn>
                            <a:cxn ang="T130">
                              <a:pos x="T32" y="T33"/>
                            </a:cxn>
                            <a:cxn ang="T131">
                              <a:pos x="T34" y="T35"/>
                            </a:cxn>
                            <a:cxn ang="T132">
                              <a:pos x="T36" y="T37"/>
                            </a:cxn>
                            <a:cxn ang="T133">
                              <a:pos x="T38" y="T39"/>
                            </a:cxn>
                            <a:cxn ang="T134">
                              <a:pos x="T40" y="T41"/>
                            </a:cxn>
                            <a:cxn ang="T135">
                              <a:pos x="T42" y="T43"/>
                            </a:cxn>
                            <a:cxn ang="T136">
                              <a:pos x="T44" y="T45"/>
                            </a:cxn>
                            <a:cxn ang="T137">
                              <a:pos x="T46" y="T47"/>
                            </a:cxn>
                            <a:cxn ang="T138">
                              <a:pos x="T48" y="T49"/>
                            </a:cxn>
                            <a:cxn ang="T139">
                              <a:pos x="T50" y="T51"/>
                            </a:cxn>
                            <a:cxn ang="T140">
                              <a:pos x="T52" y="T53"/>
                            </a:cxn>
                            <a:cxn ang="T141">
                              <a:pos x="T54" y="T55"/>
                            </a:cxn>
                            <a:cxn ang="T142">
                              <a:pos x="T56" y="T57"/>
                            </a:cxn>
                            <a:cxn ang="T143">
                              <a:pos x="T58" y="T59"/>
                            </a:cxn>
                            <a:cxn ang="T144">
                              <a:pos x="T60" y="T61"/>
                            </a:cxn>
                            <a:cxn ang="T145">
                              <a:pos x="T62" y="T63"/>
                            </a:cxn>
                            <a:cxn ang="T146">
                              <a:pos x="T64" y="T65"/>
                            </a:cxn>
                            <a:cxn ang="T147">
                              <a:pos x="T66" y="T67"/>
                            </a:cxn>
                            <a:cxn ang="T148">
                              <a:pos x="T68" y="T69"/>
                            </a:cxn>
                            <a:cxn ang="T149">
                              <a:pos x="T70" y="T71"/>
                            </a:cxn>
                            <a:cxn ang="T150">
                              <a:pos x="T72" y="T73"/>
                            </a:cxn>
                            <a:cxn ang="T151">
                              <a:pos x="T74" y="T75"/>
                            </a:cxn>
                            <a:cxn ang="T152">
                              <a:pos x="T76" y="T77"/>
                            </a:cxn>
                            <a:cxn ang="T153">
                              <a:pos x="T78" y="T79"/>
                            </a:cxn>
                            <a:cxn ang="T154">
                              <a:pos x="T80" y="T81"/>
                            </a:cxn>
                            <a:cxn ang="T155">
                              <a:pos x="T82" y="T83"/>
                            </a:cxn>
                            <a:cxn ang="T156">
                              <a:pos x="T84" y="T85"/>
                            </a:cxn>
                            <a:cxn ang="T157">
                              <a:pos x="T86" y="T87"/>
                            </a:cxn>
                            <a:cxn ang="T158">
                              <a:pos x="T88" y="T89"/>
                            </a:cxn>
                            <a:cxn ang="T159">
                              <a:pos x="T90" y="T91"/>
                            </a:cxn>
                            <a:cxn ang="T160">
                              <a:pos x="T92" y="T93"/>
                            </a:cxn>
                            <a:cxn ang="T161">
                              <a:pos x="T94" y="T95"/>
                            </a:cxn>
                            <a:cxn ang="T162">
                              <a:pos x="T96" y="T97"/>
                            </a:cxn>
                            <a:cxn ang="T163">
                              <a:pos x="T98" y="T99"/>
                            </a:cxn>
                            <a:cxn ang="T164">
                              <a:pos x="T100" y="T101"/>
                            </a:cxn>
                            <a:cxn ang="T165">
                              <a:pos x="T102" y="T103"/>
                            </a:cxn>
                            <a:cxn ang="T166">
                              <a:pos x="T104" y="T105"/>
                            </a:cxn>
                            <a:cxn ang="T167">
                              <a:pos x="T106" y="T107"/>
                            </a:cxn>
                            <a:cxn ang="T168">
                              <a:pos x="T108" y="T109"/>
                            </a:cxn>
                            <a:cxn ang="T169">
                              <a:pos x="T110" y="T111"/>
                            </a:cxn>
                            <a:cxn ang="T170">
                              <a:pos x="T112" y="T113"/>
                            </a:cxn>
                          </a:cxnLst>
                          <a:rect l="T171" t="T172" r="T173" b="T174"/>
                          <a:pathLst>
                            <a:path w="562" h="898">
                              <a:moveTo>
                                <a:pt x="0" y="500"/>
                              </a:moveTo>
                              <a:lnTo>
                                <a:pt x="3" y="451"/>
                              </a:lnTo>
                              <a:lnTo>
                                <a:pt x="13" y="398"/>
                              </a:lnTo>
                              <a:lnTo>
                                <a:pt x="25" y="352"/>
                              </a:lnTo>
                              <a:lnTo>
                                <a:pt x="38" y="305"/>
                              </a:lnTo>
                              <a:lnTo>
                                <a:pt x="53" y="267"/>
                              </a:lnTo>
                              <a:lnTo>
                                <a:pt x="74" y="230"/>
                              </a:lnTo>
                              <a:lnTo>
                                <a:pt x="98" y="199"/>
                              </a:lnTo>
                              <a:lnTo>
                                <a:pt x="127" y="167"/>
                              </a:lnTo>
                              <a:lnTo>
                                <a:pt x="162" y="134"/>
                              </a:lnTo>
                              <a:lnTo>
                                <a:pt x="202" y="103"/>
                              </a:lnTo>
                              <a:lnTo>
                                <a:pt x="245" y="74"/>
                              </a:lnTo>
                              <a:lnTo>
                                <a:pt x="287" y="49"/>
                              </a:lnTo>
                              <a:lnTo>
                                <a:pt x="334" y="29"/>
                              </a:lnTo>
                              <a:lnTo>
                                <a:pt x="376" y="15"/>
                              </a:lnTo>
                              <a:lnTo>
                                <a:pt x="416" y="5"/>
                              </a:lnTo>
                              <a:lnTo>
                                <a:pt x="448" y="0"/>
                              </a:lnTo>
                              <a:lnTo>
                                <a:pt x="463" y="3"/>
                              </a:lnTo>
                              <a:lnTo>
                                <a:pt x="481" y="11"/>
                              </a:lnTo>
                              <a:lnTo>
                                <a:pt x="503" y="24"/>
                              </a:lnTo>
                              <a:lnTo>
                                <a:pt x="527" y="43"/>
                              </a:lnTo>
                              <a:lnTo>
                                <a:pt x="540" y="61"/>
                              </a:lnTo>
                              <a:lnTo>
                                <a:pt x="551" y="82"/>
                              </a:lnTo>
                              <a:lnTo>
                                <a:pt x="559" y="104"/>
                              </a:lnTo>
                              <a:lnTo>
                                <a:pt x="562" y="137"/>
                              </a:lnTo>
                              <a:lnTo>
                                <a:pt x="559" y="167"/>
                              </a:lnTo>
                              <a:lnTo>
                                <a:pt x="551" y="186"/>
                              </a:lnTo>
                              <a:lnTo>
                                <a:pt x="540" y="199"/>
                              </a:lnTo>
                              <a:lnTo>
                                <a:pt x="524" y="208"/>
                              </a:lnTo>
                              <a:lnTo>
                                <a:pt x="496" y="219"/>
                              </a:lnTo>
                              <a:lnTo>
                                <a:pt x="467" y="230"/>
                              </a:lnTo>
                              <a:lnTo>
                                <a:pt x="437" y="244"/>
                              </a:lnTo>
                              <a:lnTo>
                                <a:pt x="401" y="265"/>
                              </a:lnTo>
                              <a:lnTo>
                                <a:pt x="364" y="295"/>
                              </a:lnTo>
                              <a:lnTo>
                                <a:pt x="342" y="320"/>
                              </a:lnTo>
                              <a:lnTo>
                                <a:pt x="323" y="347"/>
                              </a:lnTo>
                              <a:lnTo>
                                <a:pt x="309" y="378"/>
                              </a:lnTo>
                              <a:lnTo>
                                <a:pt x="299" y="413"/>
                              </a:lnTo>
                              <a:lnTo>
                                <a:pt x="297" y="448"/>
                              </a:lnTo>
                              <a:lnTo>
                                <a:pt x="305" y="488"/>
                              </a:lnTo>
                              <a:lnTo>
                                <a:pt x="314" y="525"/>
                              </a:lnTo>
                              <a:lnTo>
                                <a:pt x="326" y="556"/>
                              </a:lnTo>
                              <a:lnTo>
                                <a:pt x="348" y="592"/>
                              </a:lnTo>
                              <a:lnTo>
                                <a:pt x="376" y="633"/>
                              </a:lnTo>
                              <a:lnTo>
                                <a:pt x="406" y="668"/>
                              </a:lnTo>
                              <a:lnTo>
                                <a:pt x="427" y="698"/>
                              </a:lnTo>
                              <a:lnTo>
                                <a:pt x="439" y="729"/>
                              </a:lnTo>
                              <a:lnTo>
                                <a:pt x="207" y="898"/>
                              </a:lnTo>
                              <a:lnTo>
                                <a:pt x="168" y="866"/>
                              </a:lnTo>
                              <a:lnTo>
                                <a:pt x="138" y="827"/>
                              </a:lnTo>
                              <a:lnTo>
                                <a:pt x="109" y="787"/>
                              </a:lnTo>
                              <a:lnTo>
                                <a:pt x="78" y="738"/>
                              </a:lnTo>
                              <a:lnTo>
                                <a:pt x="50" y="687"/>
                              </a:lnTo>
                              <a:lnTo>
                                <a:pt x="31" y="648"/>
                              </a:lnTo>
                              <a:lnTo>
                                <a:pt x="16" y="602"/>
                              </a:lnTo>
                              <a:lnTo>
                                <a:pt x="4" y="549"/>
                              </a:lnTo>
                              <a:lnTo>
                                <a:pt x="0" y="5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grpSp>
                      <p:nvGrpSpPr>
                        <p:cNvPr id="63545" name="Group 1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72" y="1522"/>
                          <a:ext cx="112" cy="179"/>
                          <a:chOff x="2072" y="1522"/>
                          <a:chExt cx="112" cy="179"/>
                        </a:xfrm>
                      </p:grpSpPr>
                      <p:sp>
                        <p:nvSpPr>
                          <p:cNvPr id="63897" name="Freeform 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92" y="1535"/>
                            <a:ext cx="83" cy="140"/>
                          </a:xfrm>
                          <a:custGeom>
                            <a:avLst/>
                            <a:gdLst>
                              <a:gd name="T0" fmla="*/ 5 w 417"/>
                              <a:gd name="T1" fmla="*/ 28 h 703"/>
                              <a:gd name="T2" fmla="*/ 4 w 417"/>
                              <a:gd name="T3" fmla="*/ 26 h 703"/>
                              <a:gd name="T4" fmla="*/ 3 w 417"/>
                              <a:gd name="T5" fmla="*/ 25 h 703"/>
                              <a:gd name="T6" fmla="*/ 2 w 417"/>
                              <a:gd name="T7" fmla="*/ 24 h 703"/>
                              <a:gd name="T8" fmla="*/ 2 w 417"/>
                              <a:gd name="T9" fmla="*/ 23 h 703"/>
                              <a:gd name="T10" fmla="*/ 1 w 417"/>
                              <a:gd name="T11" fmla="*/ 22 h 703"/>
                              <a:gd name="T12" fmla="*/ 1 w 417"/>
                              <a:gd name="T13" fmla="*/ 20 h 703"/>
                              <a:gd name="T14" fmla="*/ 1 w 417"/>
                              <a:gd name="T15" fmla="*/ 19 h 703"/>
                              <a:gd name="T16" fmla="*/ 0 w 417"/>
                              <a:gd name="T17" fmla="*/ 18 h 703"/>
                              <a:gd name="T18" fmla="*/ 0 w 417"/>
                              <a:gd name="T19" fmla="*/ 17 h 703"/>
                              <a:gd name="T20" fmla="*/ 0 w 417"/>
                              <a:gd name="T21" fmla="*/ 16 h 703"/>
                              <a:gd name="T22" fmla="*/ 0 w 417"/>
                              <a:gd name="T23" fmla="*/ 15 h 703"/>
                              <a:gd name="T24" fmla="*/ 0 w 417"/>
                              <a:gd name="T25" fmla="*/ 14 h 703"/>
                              <a:gd name="T26" fmla="*/ 0 w 417"/>
                              <a:gd name="T27" fmla="*/ 13 h 703"/>
                              <a:gd name="T28" fmla="*/ 1 w 417"/>
                              <a:gd name="T29" fmla="*/ 12 h 703"/>
                              <a:gd name="T30" fmla="*/ 1 w 417"/>
                              <a:gd name="T31" fmla="*/ 11 h 703"/>
                              <a:gd name="T32" fmla="*/ 2 w 417"/>
                              <a:gd name="T33" fmla="*/ 10 h 703"/>
                              <a:gd name="T34" fmla="*/ 2 w 417"/>
                              <a:gd name="T35" fmla="*/ 9 h 703"/>
                              <a:gd name="T36" fmla="*/ 3 w 417"/>
                              <a:gd name="T37" fmla="*/ 8 h 703"/>
                              <a:gd name="T38" fmla="*/ 4 w 417"/>
                              <a:gd name="T39" fmla="*/ 7 h 703"/>
                              <a:gd name="T40" fmla="*/ 4 w 417"/>
                              <a:gd name="T41" fmla="*/ 6 h 703"/>
                              <a:gd name="T42" fmla="*/ 5 w 417"/>
                              <a:gd name="T43" fmla="*/ 5 h 703"/>
                              <a:gd name="T44" fmla="*/ 6 w 417"/>
                              <a:gd name="T45" fmla="*/ 4 h 703"/>
                              <a:gd name="T46" fmla="*/ 7 w 417"/>
                              <a:gd name="T47" fmla="*/ 4 h 703"/>
                              <a:gd name="T48" fmla="*/ 9 w 417"/>
                              <a:gd name="T49" fmla="*/ 3 h 703"/>
                              <a:gd name="T50" fmla="*/ 10 w 417"/>
                              <a:gd name="T51" fmla="*/ 2 h 703"/>
                              <a:gd name="T52" fmla="*/ 12 w 417"/>
                              <a:gd name="T53" fmla="*/ 1 h 703"/>
                              <a:gd name="T54" fmla="*/ 14 w 417"/>
                              <a:gd name="T55" fmla="*/ 1 h 703"/>
                              <a:gd name="T56" fmla="*/ 15 w 417"/>
                              <a:gd name="T57" fmla="*/ 0 h 703"/>
                              <a:gd name="T58" fmla="*/ 17 w 417"/>
                              <a:gd name="T59" fmla="*/ 0 h 703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w 417"/>
                              <a:gd name="T91" fmla="*/ 0 h 703"/>
                              <a:gd name="T92" fmla="*/ 417 w 417"/>
                              <a:gd name="T93" fmla="*/ 703 h 703"/>
                            </a:gdLst>
                            <a:ahLst/>
                            <a:cxnLst>
                              <a:cxn ang="T60">
                                <a:pos x="T0" y="T1"/>
                              </a:cxn>
                              <a:cxn ang="T61">
                                <a:pos x="T2" y="T3"/>
                              </a:cxn>
                              <a:cxn ang="T62">
                                <a:pos x="T4" y="T5"/>
                              </a:cxn>
                              <a:cxn ang="T63">
                                <a:pos x="T6" y="T7"/>
                              </a:cxn>
                              <a:cxn ang="T64">
                                <a:pos x="T8" y="T9"/>
                              </a:cxn>
                              <a:cxn ang="T65">
                                <a:pos x="T10" y="T11"/>
                              </a:cxn>
                              <a:cxn ang="T66">
                                <a:pos x="T12" y="T13"/>
                              </a:cxn>
                              <a:cxn ang="T67">
                                <a:pos x="T14" y="T15"/>
                              </a:cxn>
                              <a:cxn ang="T68">
                                <a:pos x="T16" y="T17"/>
                              </a:cxn>
                              <a:cxn ang="T69">
                                <a:pos x="T18" y="T19"/>
                              </a:cxn>
                              <a:cxn ang="T70">
                                <a:pos x="T20" y="T21"/>
                              </a:cxn>
                              <a:cxn ang="T71">
                                <a:pos x="T22" y="T23"/>
                              </a:cxn>
                              <a:cxn ang="T72">
                                <a:pos x="T24" y="T25"/>
                              </a:cxn>
                              <a:cxn ang="T73">
                                <a:pos x="T26" y="T27"/>
                              </a:cxn>
                              <a:cxn ang="T74">
                                <a:pos x="T28" y="T29"/>
                              </a:cxn>
                              <a:cxn ang="T75">
                                <a:pos x="T30" y="T31"/>
                              </a:cxn>
                              <a:cxn ang="T76">
                                <a:pos x="T32" y="T33"/>
                              </a:cxn>
                              <a:cxn ang="T77">
                                <a:pos x="T34" y="T35"/>
                              </a:cxn>
                              <a:cxn ang="T78">
                                <a:pos x="T36" y="T37"/>
                              </a:cxn>
                              <a:cxn ang="T79">
                                <a:pos x="T38" y="T39"/>
                              </a:cxn>
                              <a:cxn ang="T80">
                                <a:pos x="T40" y="T41"/>
                              </a:cxn>
                              <a:cxn ang="T81">
                                <a:pos x="T42" y="T43"/>
                              </a:cxn>
                              <a:cxn ang="T82">
                                <a:pos x="T44" y="T45"/>
                              </a:cxn>
                              <a:cxn ang="T83">
                                <a:pos x="T46" y="T47"/>
                              </a:cxn>
                              <a:cxn ang="T84">
                                <a:pos x="T48" y="T49"/>
                              </a:cxn>
                              <a:cxn ang="T85">
                                <a:pos x="T50" y="T51"/>
                              </a:cxn>
                              <a:cxn ang="T86">
                                <a:pos x="T52" y="T53"/>
                              </a:cxn>
                              <a:cxn ang="T87">
                                <a:pos x="T54" y="T55"/>
                              </a:cxn>
                              <a:cxn ang="T88">
                                <a:pos x="T56" y="T57"/>
                              </a:cxn>
                              <a:cxn ang="T89">
                                <a:pos x="T58" y="T59"/>
                              </a:cxn>
                            </a:cxnLst>
                            <a:rect l="T90" t="T91" r="T92" b="T93"/>
                            <a:pathLst>
                              <a:path w="417" h="703">
                                <a:moveTo>
                                  <a:pt x="124" y="703"/>
                                </a:moveTo>
                                <a:lnTo>
                                  <a:pt x="97" y="668"/>
                                </a:lnTo>
                                <a:lnTo>
                                  <a:pt x="75" y="637"/>
                                </a:lnTo>
                                <a:lnTo>
                                  <a:pt x="58" y="606"/>
                                </a:lnTo>
                                <a:lnTo>
                                  <a:pt x="43" y="573"/>
                                </a:lnTo>
                                <a:lnTo>
                                  <a:pt x="32" y="540"/>
                                </a:lnTo>
                                <a:lnTo>
                                  <a:pt x="23" y="508"/>
                                </a:lnTo>
                                <a:lnTo>
                                  <a:pt x="15" y="480"/>
                                </a:lnTo>
                                <a:lnTo>
                                  <a:pt x="9" y="452"/>
                                </a:lnTo>
                                <a:lnTo>
                                  <a:pt x="5" y="421"/>
                                </a:lnTo>
                                <a:lnTo>
                                  <a:pt x="2" y="398"/>
                                </a:lnTo>
                                <a:lnTo>
                                  <a:pt x="0" y="378"/>
                                </a:lnTo>
                                <a:lnTo>
                                  <a:pt x="2" y="358"/>
                                </a:lnTo>
                                <a:lnTo>
                                  <a:pt x="10" y="329"/>
                                </a:lnTo>
                                <a:lnTo>
                                  <a:pt x="18" y="299"/>
                                </a:lnTo>
                                <a:lnTo>
                                  <a:pt x="29" y="269"/>
                                </a:lnTo>
                                <a:lnTo>
                                  <a:pt x="42" y="242"/>
                                </a:lnTo>
                                <a:lnTo>
                                  <a:pt x="55" y="217"/>
                                </a:lnTo>
                                <a:lnTo>
                                  <a:pt x="71" y="191"/>
                                </a:lnTo>
                                <a:lnTo>
                                  <a:pt x="88" y="168"/>
                                </a:lnTo>
                                <a:lnTo>
                                  <a:pt x="106" y="148"/>
                                </a:lnTo>
                                <a:lnTo>
                                  <a:pt x="124" y="132"/>
                                </a:lnTo>
                                <a:lnTo>
                                  <a:pt x="156" y="108"/>
                                </a:lnTo>
                                <a:lnTo>
                                  <a:pt x="184" y="91"/>
                                </a:lnTo>
                                <a:lnTo>
                                  <a:pt x="219" y="69"/>
                                </a:lnTo>
                                <a:lnTo>
                                  <a:pt x="255" y="51"/>
                                </a:lnTo>
                                <a:lnTo>
                                  <a:pt x="301" y="31"/>
                                </a:lnTo>
                                <a:lnTo>
                                  <a:pt x="342" y="19"/>
                                </a:lnTo>
                                <a:lnTo>
                                  <a:pt x="382" y="9"/>
                                </a:lnTo>
                                <a:lnTo>
                                  <a:pt x="417" y="0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FF4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898" name="Freeform 1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13" y="1550"/>
                            <a:ext cx="71" cy="117"/>
                          </a:xfrm>
                          <a:custGeom>
                            <a:avLst/>
                            <a:gdLst>
                              <a:gd name="T0" fmla="*/ 0 w 356"/>
                              <a:gd name="T1" fmla="*/ 14 h 585"/>
                              <a:gd name="T2" fmla="*/ 0 w 356"/>
                              <a:gd name="T3" fmla="*/ 13 h 585"/>
                              <a:gd name="T4" fmla="*/ 0 w 356"/>
                              <a:gd name="T5" fmla="*/ 12 h 585"/>
                              <a:gd name="T6" fmla="*/ 0 w 356"/>
                              <a:gd name="T7" fmla="*/ 10 h 585"/>
                              <a:gd name="T8" fmla="*/ 0 w 356"/>
                              <a:gd name="T9" fmla="*/ 9 h 585"/>
                              <a:gd name="T10" fmla="*/ 1 w 356"/>
                              <a:gd name="T11" fmla="*/ 8 h 585"/>
                              <a:gd name="T12" fmla="*/ 1 w 356"/>
                              <a:gd name="T13" fmla="*/ 7 h 585"/>
                              <a:gd name="T14" fmla="*/ 2 w 356"/>
                              <a:gd name="T15" fmla="*/ 6 h 585"/>
                              <a:gd name="T16" fmla="*/ 2 w 356"/>
                              <a:gd name="T17" fmla="*/ 5 h 585"/>
                              <a:gd name="T18" fmla="*/ 3 w 356"/>
                              <a:gd name="T19" fmla="*/ 4 h 585"/>
                              <a:gd name="T20" fmla="*/ 4 w 356"/>
                              <a:gd name="T21" fmla="*/ 4 h 585"/>
                              <a:gd name="T22" fmla="*/ 5 w 356"/>
                              <a:gd name="T23" fmla="*/ 3 h 585"/>
                              <a:gd name="T24" fmla="*/ 6 w 356"/>
                              <a:gd name="T25" fmla="*/ 2 h 585"/>
                              <a:gd name="T26" fmla="*/ 7 w 356"/>
                              <a:gd name="T27" fmla="*/ 2 h 585"/>
                              <a:gd name="T28" fmla="*/ 8 w 356"/>
                              <a:gd name="T29" fmla="*/ 1 h 585"/>
                              <a:gd name="T30" fmla="*/ 9 w 356"/>
                              <a:gd name="T31" fmla="*/ 1 h 585"/>
                              <a:gd name="T32" fmla="*/ 10 w 356"/>
                              <a:gd name="T33" fmla="*/ 1 h 585"/>
                              <a:gd name="T34" fmla="*/ 11 w 356"/>
                              <a:gd name="T35" fmla="*/ 0 h 585"/>
                              <a:gd name="T36" fmla="*/ 12 w 356"/>
                              <a:gd name="T37" fmla="*/ 0 h 585"/>
                              <a:gd name="T38" fmla="*/ 13 w 356"/>
                              <a:gd name="T39" fmla="*/ 0 h 585"/>
                              <a:gd name="T40" fmla="*/ 14 w 356"/>
                              <a:gd name="T41" fmla="*/ 0 h 585"/>
                              <a:gd name="T42" fmla="*/ 14 w 356"/>
                              <a:gd name="T43" fmla="*/ 0 h 585"/>
                              <a:gd name="T44" fmla="*/ 14 w 356"/>
                              <a:gd name="T45" fmla="*/ 1 h 585"/>
                              <a:gd name="T46" fmla="*/ 14 w 356"/>
                              <a:gd name="T47" fmla="*/ 1 h 585"/>
                              <a:gd name="T48" fmla="*/ 14 w 356"/>
                              <a:gd name="T49" fmla="*/ 1 h 585"/>
                              <a:gd name="T50" fmla="*/ 13 w 356"/>
                              <a:gd name="T51" fmla="*/ 1 h 585"/>
                              <a:gd name="T52" fmla="*/ 12 w 356"/>
                              <a:gd name="T53" fmla="*/ 2 h 585"/>
                              <a:gd name="T54" fmla="*/ 11 w 356"/>
                              <a:gd name="T55" fmla="*/ 2 h 585"/>
                              <a:gd name="T56" fmla="*/ 10 w 356"/>
                              <a:gd name="T57" fmla="*/ 3 h 585"/>
                              <a:gd name="T58" fmla="*/ 9 w 356"/>
                              <a:gd name="T59" fmla="*/ 3 h 585"/>
                              <a:gd name="T60" fmla="*/ 7 w 356"/>
                              <a:gd name="T61" fmla="*/ 4 h 585"/>
                              <a:gd name="T62" fmla="*/ 6 w 356"/>
                              <a:gd name="T63" fmla="*/ 5 h 585"/>
                              <a:gd name="T64" fmla="*/ 5 w 356"/>
                              <a:gd name="T65" fmla="*/ 6 h 585"/>
                              <a:gd name="T66" fmla="*/ 4 w 356"/>
                              <a:gd name="T67" fmla="*/ 7 h 585"/>
                              <a:gd name="T68" fmla="*/ 3 w 356"/>
                              <a:gd name="T69" fmla="*/ 8 h 585"/>
                              <a:gd name="T70" fmla="*/ 2 w 356"/>
                              <a:gd name="T71" fmla="*/ 9 h 585"/>
                              <a:gd name="T72" fmla="*/ 2 w 356"/>
                              <a:gd name="T73" fmla="*/ 10 h 585"/>
                              <a:gd name="T74" fmla="*/ 2 w 356"/>
                              <a:gd name="T75" fmla="*/ 12 h 585"/>
                              <a:gd name="T76" fmla="*/ 2 w 356"/>
                              <a:gd name="T77" fmla="*/ 13 h 585"/>
                              <a:gd name="T78" fmla="*/ 3 w 356"/>
                              <a:gd name="T79" fmla="*/ 15 h 585"/>
                              <a:gd name="T80" fmla="*/ 3 w 356"/>
                              <a:gd name="T81" fmla="*/ 16 h 585"/>
                              <a:gd name="T82" fmla="*/ 4 w 356"/>
                              <a:gd name="T83" fmla="*/ 18 h 585"/>
                              <a:gd name="T84" fmla="*/ 5 w 356"/>
                              <a:gd name="T85" fmla="*/ 19 h 585"/>
                              <a:gd name="T86" fmla="*/ 6 w 356"/>
                              <a:gd name="T87" fmla="*/ 21 h 585"/>
                              <a:gd name="T88" fmla="*/ 7 w 356"/>
                              <a:gd name="T89" fmla="*/ 22 h 585"/>
                              <a:gd name="T90" fmla="*/ 8 w 356"/>
                              <a:gd name="T91" fmla="*/ 23 h 585"/>
                              <a:gd name="T92" fmla="*/ 7 w 356"/>
                              <a:gd name="T93" fmla="*/ 23 h 585"/>
                              <a:gd name="T94" fmla="*/ 6 w 356"/>
                              <a:gd name="T95" fmla="*/ 23 h 585"/>
                              <a:gd name="T96" fmla="*/ 5 w 356"/>
                              <a:gd name="T97" fmla="*/ 22 h 585"/>
                              <a:gd name="T98" fmla="*/ 4 w 356"/>
                              <a:gd name="T99" fmla="*/ 21 h 585"/>
                              <a:gd name="T100" fmla="*/ 4 w 356"/>
                              <a:gd name="T101" fmla="*/ 21 h 585"/>
                              <a:gd name="T102" fmla="*/ 3 w 356"/>
                              <a:gd name="T103" fmla="*/ 19 h 585"/>
                              <a:gd name="T104" fmla="*/ 2 w 356"/>
                              <a:gd name="T105" fmla="*/ 18 h 585"/>
                              <a:gd name="T106" fmla="*/ 1 w 356"/>
                              <a:gd name="T107" fmla="*/ 17 h 585"/>
                              <a:gd name="T108" fmla="*/ 1 w 356"/>
                              <a:gd name="T109" fmla="*/ 16 h 585"/>
                              <a:gd name="T110" fmla="*/ 1 w 356"/>
                              <a:gd name="T111" fmla="*/ 15 h 585"/>
                              <a:gd name="T112" fmla="*/ 0 w 356"/>
                              <a:gd name="T113" fmla="*/ 14 h 585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w 356"/>
                              <a:gd name="T172" fmla="*/ 0 h 585"/>
                              <a:gd name="T173" fmla="*/ 356 w 356"/>
                              <a:gd name="T174" fmla="*/ 585 h 585"/>
                            </a:gdLst>
                            <a:ahLst/>
                            <a:cxnLst>
                              <a:cxn ang="T114">
                                <a:pos x="T0" y="T1"/>
                              </a:cxn>
                              <a:cxn ang="T115">
                                <a:pos x="T2" y="T3"/>
                              </a:cxn>
                              <a:cxn ang="T116">
                                <a:pos x="T4" y="T5"/>
                              </a:cxn>
                              <a:cxn ang="T117">
                                <a:pos x="T6" y="T7"/>
                              </a:cxn>
                              <a:cxn ang="T118">
                                <a:pos x="T8" y="T9"/>
                              </a:cxn>
                              <a:cxn ang="T119">
                                <a:pos x="T10" y="T11"/>
                              </a:cxn>
                              <a:cxn ang="T120">
                                <a:pos x="T12" y="T13"/>
                              </a:cxn>
                              <a:cxn ang="T121">
                                <a:pos x="T14" y="T15"/>
                              </a:cxn>
                              <a:cxn ang="T122">
                                <a:pos x="T16" y="T17"/>
                              </a:cxn>
                              <a:cxn ang="T123">
                                <a:pos x="T18" y="T19"/>
                              </a:cxn>
                              <a:cxn ang="T124">
                                <a:pos x="T20" y="T21"/>
                              </a:cxn>
                              <a:cxn ang="T125">
                                <a:pos x="T22" y="T23"/>
                              </a:cxn>
                              <a:cxn ang="T126">
                                <a:pos x="T24" y="T25"/>
                              </a:cxn>
                              <a:cxn ang="T127">
                                <a:pos x="T26" y="T27"/>
                              </a:cxn>
                              <a:cxn ang="T128">
                                <a:pos x="T28" y="T29"/>
                              </a:cxn>
                              <a:cxn ang="T129">
                                <a:pos x="T30" y="T31"/>
                              </a:cxn>
                              <a:cxn ang="T130">
                                <a:pos x="T32" y="T33"/>
                              </a:cxn>
                              <a:cxn ang="T131">
                                <a:pos x="T34" y="T35"/>
                              </a:cxn>
                              <a:cxn ang="T132">
                                <a:pos x="T36" y="T37"/>
                              </a:cxn>
                              <a:cxn ang="T133">
                                <a:pos x="T38" y="T39"/>
                              </a:cxn>
                              <a:cxn ang="T134">
                                <a:pos x="T40" y="T41"/>
                              </a:cxn>
                              <a:cxn ang="T135">
                                <a:pos x="T42" y="T43"/>
                              </a:cxn>
                              <a:cxn ang="T136">
                                <a:pos x="T44" y="T45"/>
                              </a:cxn>
                              <a:cxn ang="T137">
                                <a:pos x="T46" y="T47"/>
                              </a:cxn>
                              <a:cxn ang="T138">
                                <a:pos x="T48" y="T49"/>
                              </a:cxn>
                              <a:cxn ang="T139">
                                <a:pos x="T50" y="T51"/>
                              </a:cxn>
                              <a:cxn ang="T140">
                                <a:pos x="T52" y="T53"/>
                              </a:cxn>
                              <a:cxn ang="T141">
                                <a:pos x="T54" y="T55"/>
                              </a:cxn>
                              <a:cxn ang="T142">
                                <a:pos x="T56" y="T57"/>
                              </a:cxn>
                              <a:cxn ang="T143">
                                <a:pos x="T58" y="T59"/>
                              </a:cxn>
                              <a:cxn ang="T144">
                                <a:pos x="T60" y="T61"/>
                              </a:cxn>
                              <a:cxn ang="T145">
                                <a:pos x="T62" y="T63"/>
                              </a:cxn>
                              <a:cxn ang="T146">
                                <a:pos x="T64" y="T65"/>
                              </a:cxn>
                              <a:cxn ang="T147">
                                <a:pos x="T66" y="T67"/>
                              </a:cxn>
                              <a:cxn ang="T148">
                                <a:pos x="T68" y="T69"/>
                              </a:cxn>
                              <a:cxn ang="T149">
                                <a:pos x="T70" y="T71"/>
                              </a:cxn>
                              <a:cxn ang="T150">
                                <a:pos x="T72" y="T73"/>
                              </a:cxn>
                              <a:cxn ang="T151">
                                <a:pos x="T74" y="T75"/>
                              </a:cxn>
                              <a:cxn ang="T152">
                                <a:pos x="T76" y="T77"/>
                              </a:cxn>
                              <a:cxn ang="T153">
                                <a:pos x="T78" y="T79"/>
                              </a:cxn>
                              <a:cxn ang="T154">
                                <a:pos x="T80" y="T81"/>
                              </a:cxn>
                              <a:cxn ang="T155">
                                <a:pos x="T82" y="T83"/>
                              </a:cxn>
                              <a:cxn ang="T156">
                                <a:pos x="T84" y="T85"/>
                              </a:cxn>
                              <a:cxn ang="T157">
                                <a:pos x="T86" y="T87"/>
                              </a:cxn>
                              <a:cxn ang="T158">
                                <a:pos x="T88" y="T89"/>
                              </a:cxn>
                              <a:cxn ang="T159">
                                <a:pos x="T90" y="T91"/>
                              </a:cxn>
                              <a:cxn ang="T160">
                                <a:pos x="T92" y="T93"/>
                              </a:cxn>
                              <a:cxn ang="T161">
                                <a:pos x="T94" y="T95"/>
                              </a:cxn>
                              <a:cxn ang="T162">
                                <a:pos x="T96" y="T97"/>
                              </a:cxn>
                              <a:cxn ang="T163">
                                <a:pos x="T98" y="T99"/>
                              </a:cxn>
                              <a:cxn ang="T164">
                                <a:pos x="T100" y="T101"/>
                              </a:cxn>
                              <a:cxn ang="T165">
                                <a:pos x="T102" y="T103"/>
                              </a:cxn>
                              <a:cxn ang="T166">
                                <a:pos x="T104" y="T105"/>
                              </a:cxn>
                              <a:cxn ang="T167">
                                <a:pos x="T106" y="T107"/>
                              </a:cxn>
                              <a:cxn ang="T168">
                                <a:pos x="T108" y="T109"/>
                              </a:cxn>
                              <a:cxn ang="T169">
                                <a:pos x="T110" y="T111"/>
                              </a:cxn>
                              <a:cxn ang="T170">
                                <a:pos x="T112" y="T113"/>
                              </a:cxn>
                            </a:cxnLst>
                            <a:rect l="T171" t="T172" r="T173" b="T174"/>
                            <a:pathLst>
                              <a:path w="356" h="585">
                                <a:moveTo>
                                  <a:pt x="6" y="348"/>
                                </a:moveTo>
                                <a:lnTo>
                                  <a:pt x="2" y="319"/>
                                </a:lnTo>
                                <a:lnTo>
                                  <a:pt x="0" y="288"/>
                                </a:lnTo>
                                <a:lnTo>
                                  <a:pt x="2" y="254"/>
                                </a:lnTo>
                                <a:lnTo>
                                  <a:pt x="6" y="229"/>
                                </a:lnTo>
                                <a:lnTo>
                                  <a:pt x="13" y="204"/>
                                </a:lnTo>
                                <a:lnTo>
                                  <a:pt x="24" y="174"/>
                                </a:lnTo>
                                <a:lnTo>
                                  <a:pt x="43" y="146"/>
                                </a:lnTo>
                                <a:lnTo>
                                  <a:pt x="60" y="123"/>
                                </a:lnTo>
                                <a:lnTo>
                                  <a:pt x="78" y="108"/>
                                </a:lnTo>
                                <a:lnTo>
                                  <a:pt x="98" y="89"/>
                                </a:lnTo>
                                <a:lnTo>
                                  <a:pt x="119" y="73"/>
                                </a:lnTo>
                                <a:lnTo>
                                  <a:pt x="145" y="58"/>
                                </a:lnTo>
                                <a:lnTo>
                                  <a:pt x="172" y="42"/>
                                </a:lnTo>
                                <a:lnTo>
                                  <a:pt x="196" y="31"/>
                                </a:lnTo>
                                <a:lnTo>
                                  <a:pt x="221" y="21"/>
                                </a:lnTo>
                                <a:lnTo>
                                  <a:pt x="244" y="14"/>
                                </a:lnTo>
                                <a:lnTo>
                                  <a:pt x="268" y="7"/>
                                </a:lnTo>
                                <a:lnTo>
                                  <a:pt x="297" y="2"/>
                                </a:lnTo>
                                <a:lnTo>
                                  <a:pt x="324" y="1"/>
                                </a:lnTo>
                                <a:lnTo>
                                  <a:pt x="342" y="0"/>
                                </a:lnTo>
                                <a:lnTo>
                                  <a:pt x="356" y="1"/>
                                </a:lnTo>
                                <a:lnTo>
                                  <a:pt x="355" y="17"/>
                                </a:lnTo>
                                <a:lnTo>
                                  <a:pt x="353" y="30"/>
                                </a:lnTo>
                                <a:lnTo>
                                  <a:pt x="339" y="32"/>
                                </a:lnTo>
                                <a:lnTo>
                                  <a:pt x="319" y="37"/>
                                </a:lnTo>
                                <a:lnTo>
                                  <a:pt x="296" y="44"/>
                                </a:lnTo>
                                <a:lnTo>
                                  <a:pt x="270" y="55"/>
                                </a:lnTo>
                                <a:lnTo>
                                  <a:pt x="244" y="66"/>
                                </a:lnTo>
                                <a:lnTo>
                                  <a:pt x="216" y="78"/>
                                </a:lnTo>
                                <a:lnTo>
                                  <a:pt x="187" y="91"/>
                                </a:lnTo>
                                <a:lnTo>
                                  <a:pt x="150" y="113"/>
                                </a:lnTo>
                                <a:lnTo>
                                  <a:pt x="113" y="143"/>
                                </a:lnTo>
                                <a:lnTo>
                                  <a:pt x="91" y="166"/>
                                </a:lnTo>
                                <a:lnTo>
                                  <a:pt x="73" y="194"/>
                                </a:lnTo>
                                <a:lnTo>
                                  <a:pt x="59" y="225"/>
                                </a:lnTo>
                                <a:lnTo>
                                  <a:pt x="49" y="260"/>
                                </a:lnTo>
                                <a:lnTo>
                                  <a:pt x="47" y="295"/>
                                </a:lnTo>
                                <a:lnTo>
                                  <a:pt x="55" y="335"/>
                                </a:lnTo>
                                <a:lnTo>
                                  <a:pt x="64" y="371"/>
                                </a:lnTo>
                                <a:lnTo>
                                  <a:pt x="76" y="402"/>
                                </a:lnTo>
                                <a:lnTo>
                                  <a:pt x="97" y="438"/>
                                </a:lnTo>
                                <a:lnTo>
                                  <a:pt x="125" y="478"/>
                                </a:lnTo>
                                <a:lnTo>
                                  <a:pt x="155" y="514"/>
                                </a:lnTo>
                                <a:lnTo>
                                  <a:pt x="177" y="545"/>
                                </a:lnTo>
                                <a:lnTo>
                                  <a:pt x="198" y="579"/>
                                </a:lnTo>
                                <a:lnTo>
                                  <a:pt x="165" y="585"/>
                                </a:lnTo>
                                <a:lnTo>
                                  <a:pt x="148" y="570"/>
                                </a:lnTo>
                                <a:lnTo>
                                  <a:pt x="130" y="553"/>
                                </a:lnTo>
                                <a:lnTo>
                                  <a:pt x="108" y="535"/>
                                </a:lnTo>
                                <a:lnTo>
                                  <a:pt x="89" y="513"/>
                                </a:lnTo>
                                <a:lnTo>
                                  <a:pt x="67" y="483"/>
                                </a:lnTo>
                                <a:lnTo>
                                  <a:pt x="49" y="454"/>
                                </a:lnTo>
                                <a:lnTo>
                                  <a:pt x="31" y="424"/>
                                </a:lnTo>
                                <a:lnTo>
                                  <a:pt x="19" y="395"/>
                                </a:lnTo>
                                <a:lnTo>
                                  <a:pt x="13" y="376"/>
                                </a:lnTo>
                                <a:lnTo>
                                  <a:pt x="6" y="3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00A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899" name="Freeform 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22" y="1555"/>
                            <a:ext cx="62" cy="113"/>
                          </a:xfrm>
                          <a:custGeom>
                            <a:avLst/>
                            <a:gdLst>
                              <a:gd name="T0" fmla="*/ 0 w 308"/>
                              <a:gd name="T1" fmla="*/ 13 h 566"/>
                              <a:gd name="T2" fmla="*/ 0 w 308"/>
                              <a:gd name="T3" fmla="*/ 12 h 566"/>
                              <a:gd name="T4" fmla="*/ 0 w 308"/>
                              <a:gd name="T5" fmla="*/ 11 h 566"/>
                              <a:gd name="T6" fmla="*/ 0 w 308"/>
                              <a:gd name="T7" fmla="*/ 10 h 566"/>
                              <a:gd name="T8" fmla="*/ 0 w 308"/>
                              <a:gd name="T9" fmla="*/ 9 h 566"/>
                              <a:gd name="T10" fmla="*/ 1 w 308"/>
                              <a:gd name="T11" fmla="*/ 8 h 566"/>
                              <a:gd name="T12" fmla="*/ 1 w 308"/>
                              <a:gd name="T13" fmla="*/ 7 h 566"/>
                              <a:gd name="T14" fmla="*/ 2 w 308"/>
                              <a:gd name="T15" fmla="*/ 5 h 566"/>
                              <a:gd name="T16" fmla="*/ 2 w 308"/>
                              <a:gd name="T17" fmla="*/ 5 h 566"/>
                              <a:gd name="T18" fmla="*/ 3 w 308"/>
                              <a:gd name="T19" fmla="*/ 4 h 566"/>
                              <a:gd name="T20" fmla="*/ 4 w 308"/>
                              <a:gd name="T21" fmla="*/ 3 h 566"/>
                              <a:gd name="T22" fmla="*/ 5 w 308"/>
                              <a:gd name="T23" fmla="*/ 2 h 566"/>
                              <a:gd name="T24" fmla="*/ 6 w 308"/>
                              <a:gd name="T25" fmla="*/ 2 h 566"/>
                              <a:gd name="T26" fmla="*/ 7 w 308"/>
                              <a:gd name="T27" fmla="*/ 1 h 566"/>
                              <a:gd name="T28" fmla="*/ 8 w 308"/>
                              <a:gd name="T29" fmla="*/ 1 h 566"/>
                              <a:gd name="T30" fmla="*/ 9 w 308"/>
                              <a:gd name="T31" fmla="*/ 0 h 566"/>
                              <a:gd name="T32" fmla="*/ 10 w 308"/>
                              <a:gd name="T33" fmla="*/ 0 h 566"/>
                              <a:gd name="T34" fmla="*/ 11 w 308"/>
                              <a:gd name="T35" fmla="*/ 0 h 566"/>
                              <a:gd name="T36" fmla="*/ 12 w 308"/>
                              <a:gd name="T37" fmla="*/ 0 h 566"/>
                              <a:gd name="T38" fmla="*/ 12 w 308"/>
                              <a:gd name="T39" fmla="*/ 0 h 566"/>
                              <a:gd name="T40" fmla="*/ 12 w 308"/>
                              <a:gd name="T41" fmla="*/ 1 h 566"/>
                              <a:gd name="T42" fmla="*/ 12 w 308"/>
                              <a:gd name="T43" fmla="*/ 1 h 566"/>
                              <a:gd name="T44" fmla="*/ 11 w 308"/>
                              <a:gd name="T45" fmla="*/ 2 h 566"/>
                              <a:gd name="T46" fmla="*/ 10 w 308"/>
                              <a:gd name="T47" fmla="*/ 2 h 566"/>
                              <a:gd name="T48" fmla="*/ 9 w 308"/>
                              <a:gd name="T49" fmla="*/ 3 h 566"/>
                              <a:gd name="T50" fmla="*/ 8 w 308"/>
                              <a:gd name="T51" fmla="*/ 3 h 566"/>
                              <a:gd name="T52" fmla="*/ 6 w 308"/>
                              <a:gd name="T53" fmla="*/ 4 h 566"/>
                              <a:gd name="T54" fmla="*/ 5 w 308"/>
                              <a:gd name="T55" fmla="*/ 5 h 566"/>
                              <a:gd name="T56" fmla="*/ 4 w 308"/>
                              <a:gd name="T57" fmla="*/ 6 h 566"/>
                              <a:gd name="T58" fmla="*/ 3 w 308"/>
                              <a:gd name="T59" fmla="*/ 7 h 566"/>
                              <a:gd name="T60" fmla="*/ 2 w 308"/>
                              <a:gd name="T61" fmla="*/ 9 h 566"/>
                              <a:gd name="T62" fmla="*/ 2 w 308"/>
                              <a:gd name="T63" fmla="*/ 10 h 566"/>
                              <a:gd name="T64" fmla="*/ 2 w 308"/>
                              <a:gd name="T65" fmla="*/ 11 h 566"/>
                              <a:gd name="T66" fmla="*/ 2 w 308"/>
                              <a:gd name="T67" fmla="*/ 13 h 566"/>
                              <a:gd name="T68" fmla="*/ 3 w 308"/>
                              <a:gd name="T69" fmla="*/ 14 h 566"/>
                              <a:gd name="T70" fmla="*/ 3 w 308"/>
                              <a:gd name="T71" fmla="*/ 16 h 566"/>
                              <a:gd name="T72" fmla="*/ 4 w 308"/>
                              <a:gd name="T73" fmla="*/ 17 h 566"/>
                              <a:gd name="T74" fmla="*/ 5 w 308"/>
                              <a:gd name="T75" fmla="*/ 19 h 566"/>
                              <a:gd name="T76" fmla="*/ 6 w 308"/>
                              <a:gd name="T77" fmla="*/ 20 h 566"/>
                              <a:gd name="T78" fmla="*/ 7 w 308"/>
                              <a:gd name="T79" fmla="*/ 21 h 566"/>
                              <a:gd name="T80" fmla="*/ 8 w 308"/>
                              <a:gd name="T81" fmla="*/ 23 h 566"/>
                              <a:gd name="T82" fmla="*/ 6 w 308"/>
                              <a:gd name="T83" fmla="*/ 23 h 566"/>
                              <a:gd name="T84" fmla="*/ 5 w 308"/>
                              <a:gd name="T85" fmla="*/ 22 h 566"/>
                              <a:gd name="T86" fmla="*/ 4 w 308"/>
                              <a:gd name="T87" fmla="*/ 21 h 566"/>
                              <a:gd name="T88" fmla="*/ 4 w 308"/>
                              <a:gd name="T89" fmla="*/ 20 h 566"/>
                              <a:gd name="T90" fmla="*/ 3 w 308"/>
                              <a:gd name="T91" fmla="*/ 19 h 566"/>
                              <a:gd name="T92" fmla="*/ 2 w 308"/>
                              <a:gd name="T93" fmla="*/ 18 h 566"/>
                              <a:gd name="T94" fmla="*/ 1 w 308"/>
                              <a:gd name="T95" fmla="*/ 16 h 566"/>
                              <a:gd name="T96" fmla="*/ 1 w 308"/>
                              <a:gd name="T97" fmla="*/ 15 h 566"/>
                              <a:gd name="T98" fmla="*/ 1 w 308"/>
                              <a:gd name="T99" fmla="*/ 15 h 566"/>
                              <a:gd name="T100" fmla="*/ 0 w 308"/>
                              <a:gd name="T101" fmla="*/ 13 h 56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8"/>
                              <a:gd name="T154" fmla="*/ 0 h 566"/>
                              <a:gd name="T155" fmla="*/ 308 w 308"/>
                              <a:gd name="T156" fmla="*/ 566 h 566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8" h="566">
                                <a:moveTo>
                                  <a:pt x="6" y="337"/>
                                </a:moveTo>
                                <a:lnTo>
                                  <a:pt x="2" y="308"/>
                                </a:lnTo>
                                <a:lnTo>
                                  <a:pt x="0" y="278"/>
                                </a:lnTo>
                                <a:lnTo>
                                  <a:pt x="2" y="243"/>
                                </a:lnTo>
                                <a:lnTo>
                                  <a:pt x="6" y="218"/>
                                </a:lnTo>
                                <a:lnTo>
                                  <a:pt x="13" y="194"/>
                                </a:lnTo>
                                <a:lnTo>
                                  <a:pt x="24" y="163"/>
                                </a:lnTo>
                                <a:lnTo>
                                  <a:pt x="43" y="135"/>
                                </a:lnTo>
                                <a:lnTo>
                                  <a:pt x="60" y="113"/>
                                </a:lnTo>
                                <a:lnTo>
                                  <a:pt x="77" y="97"/>
                                </a:lnTo>
                                <a:lnTo>
                                  <a:pt x="98" y="79"/>
                                </a:lnTo>
                                <a:lnTo>
                                  <a:pt x="119" y="62"/>
                                </a:lnTo>
                                <a:lnTo>
                                  <a:pt x="145" y="47"/>
                                </a:lnTo>
                                <a:lnTo>
                                  <a:pt x="172" y="32"/>
                                </a:lnTo>
                                <a:lnTo>
                                  <a:pt x="196" y="20"/>
                                </a:lnTo>
                                <a:lnTo>
                                  <a:pt x="220" y="10"/>
                                </a:lnTo>
                                <a:lnTo>
                                  <a:pt x="242" y="4"/>
                                </a:lnTo>
                                <a:lnTo>
                                  <a:pt x="267" y="0"/>
                                </a:lnTo>
                                <a:lnTo>
                                  <a:pt x="291" y="0"/>
                                </a:lnTo>
                                <a:lnTo>
                                  <a:pt x="308" y="3"/>
                                </a:lnTo>
                                <a:lnTo>
                                  <a:pt x="300" y="22"/>
                                </a:lnTo>
                                <a:lnTo>
                                  <a:pt x="289" y="35"/>
                                </a:lnTo>
                                <a:lnTo>
                                  <a:pt x="273" y="44"/>
                                </a:lnTo>
                                <a:lnTo>
                                  <a:pt x="245" y="55"/>
                                </a:lnTo>
                                <a:lnTo>
                                  <a:pt x="217" y="68"/>
                                </a:lnTo>
                                <a:lnTo>
                                  <a:pt x="187" y="81"/>
                                </a:lnTo>
                                <a:lnTo>
                                  <a:pt x="150" y="102"/>
                                </a:lnTo>
                                <a:lnTo>
                                  <a:pt x="113" y="132"/>
                                </a:lnTo>
                                <a:lnTo>
                                  <a:pt x="91" y="156"/>
                                </a:lnTo>
                                <a:lnTo>
                                  <a:pt x="73" y="183"/>
                                </a:lnTo>
                                <a:lnTo>
                                  <a:pt x="59" y="214"/>
                                </a:lnTo>
                                <a:lnTo>
                                  <a:pt x="49" y="249"/>
                                </a:lnTo>
                                <a:lnTo>
                                  <a:pt x="47" y="284"/>
                                </a:lnTo>
                                <a:lnTo>
                                  <a:pt x="55" y="324"/>
                                </a:lnTo>
                                <a:lnTo>
                                  <a:pt x="64" y="361"/>
                                </a:lnTo>
                                <a:lnTo>
                                  <a:pt x="77" y="392"/>
                                </a:lnTo>
                                <a:lnTo>
                                  <a:pt x="97" y="426"/>
                                </a:lnTo>
                                <a:lnTo>
                                  <a:pt x="125" y="468"/>
                                </a:lnTo>
                                <a:lnTo>
                                  <a:pt x="155" y="503"/>
                                </a:lnTo>
                                <a:lnTo>
                                  <a:pt x="177" y="534"/>
                                </a:lnTo>
                                <a:lnTo>
                                  <a:pt x="189" y="565"/>
                                </a:lnTo>
                                <a:lnTo>
                                  <a:pt x="159" y="566"/>
                                </a:lnTo>
                                <a:lnTo>
                                  <a:pt x="131" y="542"/>
                                </a:lnTo>
                                <a:lnTo>
                                  <a:pt x="108" y="524"/>
                                </a:lnTo>
                                <a:lnTo>
                                  <a:pt x="88" y="502"/>
                                </a:lnTo>
                                <a:lnTo>
                                  <a:pt x="67" y="473"/>
                                </a:lnTo>
                                <a:lnTo>
                                  <a:pt x="49" y="443"/>
                                </a:lnTo>
                                <a:lnTo>
                                  <a:pt x="32" y="413"/>
                                </a:lnTo>
                                <a:lnTo>
                                  <a:pt x="19" y="384"/>
                                </a:lnTo>
                                <a:lnTo>
                                  <a:pt x="13" y="365"/>
                                </a:lnTo>
                                <a:lnTo>
                                  <a:pt x="6" y="33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004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900" name="Freeform 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72" y="1522"/>
                            <a:ext cx="101" cy="179"/>
                          </a:xfrm>
                          <a:custGeom>
                            <a:avLst/>
                            <a:gdLst>
                              <a:gd name="T0" fmla="*/ 0 w 503"/>
                              <a:gd name="T1" fmla="*/ 18 h 898"/>
                              <a:gd name="T2" fmla="*/ 1 w 503"/>
                              <a:gd name="T3" fmla="*/ 14 h 898"/>
                              <a:gd name="T4" fmla="*/ 2 w 503"/>
                              <a:gd name="T5" fmla="*/ 11 h 898"/>
                              <a:gd name="T6" fmla="*/ 4 w 503"/>
                              <a:gd name="T7" fmla="*/ 8 h 898"/>
                              <a:gd name="T8" fmla="*/ 7 w 503"/>
                              <a:gd name="T9" fmla="*/ 5 h 898"/>
                              <a:gd name="T10" fmla="*/ 10 w 503"/>
                              <a:gd name="T11" fmla="*/ 3 h 898"/>
                              <a:gd name="T12" fmla="*/ 13 w 503"/>
                              <a:gd name="T13" fmla="*/ 1 h 898"/>
                              <a:gd name="T14" fmla="*/ 17 w 503"/>
                              <a:gd name="T15" fmla="*/ 0 h 898"/>
                              <a:gd name="T16" fmla="*/ 19 w 503"/>
                              <a:gd name="T17" fmla="*/ 0 h 898"/>
                              <a:gd name="T18" fmla="*/ 20 w 503"/>
                              <a:gd name="T19" fmla="*/ 1 h 898"/>
                              <a:gd name="T20" fmla="*/ 18 w 503"/>
                              <a:gd name="T21" fmla="*/ 1 h 898"/>
                              <a:gd name="T22" fmla="*/ 16 w 503"/>
                              <a:gd name="T23" fmla="*/ 2 h 898"/>
                              <a:gd name="T24" fmla="*/ 14 w 503"/>
                              <a:gd name="T25" fmla="*/ 3 h 898"/>
                              <a:gd name="T26" fmla="*/ 12 w 503"/>
                              <a:gd name="T27" fmla="*/ 4 h 898"/>
                              <a:gd name="T28" fmla="*/ 10 w 503"/>
                              <a:gd name="T29" fmla="*/ 5 h 898"/>
                              <a:gd name="T30" fmla="*/ 8 w 503"/>
                              <a:gd name="T31" fmla="*/ 6 h 898"/>
                              <a:gd name="T32" fmla="*/ 6 w 503"/>
                              <a:gd name="T33" fmla="*/ 8 h 898"/>
                              <a:gd name="T34" fmla="*/ 5 w 503"/>
                              <a:gd name="T35" fmla="*/ 9 h 898"/>
                              <a:gd name="T36" fmla="*/ 4 w 503"/>
                              <a:gd name="T37" fmla="*/ 11 h 898"/>
                              <a:gd name="T38" fmla="*/ 3 w 503"/>
                              <a:gd name="T39" fmla="*/ 13 h 898"/>
                              <a:gd name="T40" fmla="*/ 2 w 503"/>
                              <a:gd name="T41" fmla="*/ 15 h 898"/>
                              <a:gd name="T42" fmla="*/ 2 w 503"/>
                              <a:gd name="T43" fmla="*/ 17 h 898"/>
                              <a:gd name="T44" fmla="*/ 2 w 503"/>
                              <a:gd name="T45" fmla="*/ 20 h 898"/>
                              <a:gd name="T46" fmla="*/ 2 w 503"/>
                              <a:gd name="T47" fmla="*/ 22 h 898"/>
                              <a:gd name="T48" fmla="*/ 3 w 503"/>
                              <a:gd name="T49" fmla="*/ 24 h 898"/>
                              <a:gd name="T50" fmla="*/ 4 w 503"/>
                              <a:gd name="T51" fmla="*/ 26 h 898"/>
                              <a:gd name="T52" fmla="*/ 5 w 503"/>
                              <a:gd name="T53" fmla="*/ 28 h 898"/>
                              <a:gd name="T54" fmla="*/ 6 w 503"/>
                              <a:gd name="T55" fmla="*/ 30 h 898"/>
                              <a:gd name="T56" fmla="*/ 7 w 503"/>
                              <a:gd name="T57" fmla="*/ 32 h 898"/>
                              <a:gd name="T58" fmla="*/ 9 w 503"/>
                              <a:gd name="T59" fmla="*/ 34 h 898"/>
                              <a:gd name="T60" fmla="*/ 8 w 503"/>
                              <a:gd name="T61" fmla="*/ 36 h 898"/>
                              <a:gd name="T62" fmla="*/ 6 w 503"/>
                              <a:gd name="T63" fmla="*/ 34 h 898"/>
                              <a:gd name="T64" fmla="*/ 4 w 503"/>
                              <a:gd name="T65" fmla="*/ 31 h 898"/>
                              <a:gd name="T66" fmla="*/ 2 w 503"/>
                              <a:gd name="T67" fmla="*/ 27 h 898"/>
                              <a:gd name="T68" fmla="*/ 1 w 503"/>
                              <a:gd name="T69" fmla="*/ 24 h 898"/>
                              <a:gd name="T70" fmla="*/ 0 w 503"/>
                              <a:gd name="T71" fmla="*/ 20 h 898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w 503"/>
                              <a:gd name="T109" fmla="*/ 0 h 898"/>
                              <a:gd name="T110" fmla="*/ 503 w 503"/>
                              <a:gd name="T111" fmla="*/ 898 h 898"/>
                            </a:gdLst>
                            <a:ahLst/>
                            <a:cxnLst>
                              <a:cxn ang="T72">
                                <a:pos x="T0" y="T1"/>
                              </a:cxn>
                              <a:cxn ang="T73">
                                <a:pos x="T2" y="T3"/>
                              </a:cxn>
                              <a:cxn ang="T74">
                                <a:pos x="T4" y="T5"/>
                              </a:cxn>
                              <a:cxn ang="T75">
                                <a:pos x="T6" y="T7"/>
                              </a:cxn>
                              <a:cxn ang="T76">
                                <a:pos x="T8" y="T9"/>
                              </a:cxn>
                              <a:cxn ang="T77">
                                <a:pos x="T10" y="T11"/>
                              </a:cxn>
                              <a:cxn ang="T78">
                                <a:pos x="T12" y="T13"/>
                              </a:cxn>
                              <a:cxn ang="T79">
                                <a:pos x="T14" y="T15"/>
                              </a:cxn>
                              <a:cxn ang="T80">
                                <a:pos x="T16" y="T17"/>
                              </a:cxn>
                              <a:cxn ang="T81">
                                <a:pos x="T18" y="T19"/>
                              </a:cxn>
                              <a:cxn ang="T82">
                                <a:pos x="T20" y="T21"/>
                              </a:cxn>
                              <a:cxn ang="T83">
                                <a:pos x="T22" y="T23"/>
                              </a:cxn>
                              <a:cxn ang="T84">
                                <a:pos x="T24" y="T25"/>
                              </a:cxn>
                              <a:cxn ang="T85">
                                <a:pos x="T26" y="T27"/>
                              </a:cxn>
                              <a:cxn ang="T86">
                                <a:pos x="T28" y="T29"/>
                              </a:cxn>
                              <a:cxn ang="T87">
                                <a:pos x="T30" y="T31"/>
                              </a:cxn>
                              <a:cxn ang="T88">
                                <a:pos x="T32" y="T33"/>
                              </a:cxn>
                              <a:cxn ang="T89">
                                <a:pos x="T34" y="T35"/>
                              </a:cxn>
                              <a:cxn ang="T90">
                                <a:pos x="T36" y="T37"/>
                              </a:cxn>
                              <a:cxn ang="T91">
                                <a:pos x="T38" y="T39"/>
                              </a:cxn>
                              <a:cxn ang="T92">
                                <a:pos x="T40" y="T41"/>
                              </a:cxn>
                              <a:cxn ang="T93">
                                <a:pos x="T42" y="T43"/>
                              </a:cxn>
                              <a:cxn ang="T94">
                                <a:pos x="T44" y="T45"/>
                              </a:cxn>
                              <a:cxn ang="T95">
                                <a:pos x="T46" y="T47"/>
                              </a:cxn>
                              <a:cxn ang="T96">
                                <a:pos x="T48" y="T49"/>
                              </a:cxn>
                              <a:cxn ang="T97">
                                <a:pos x="T50" y="T51"/>
                              </a:cxn>
                              <a:cxn ang="T98">
                                <a:pos x="T52" y="T53"/>
                              </a:cxn>
                              <a:cxn ang="T99">
                                <a:pos x="T54" y="T55"/>
                              </a:cxn>
                              <a:cxn ang="T100">
                                <a:pos x="T56" y="T57"/>
                              </a:cxn>
                              <a:cxn ang="T101">
                                <a:pos x="T58" y="T59"/>
                              </a:cxn>
                              <a:cxn ang="T102">
                                <a:pos x="T60" y="T61"/>
                              </a:cxn>
                              <a:cxn ang="T103">
                                <a:pos x="T62" y="T63"/>
                              </a:cxn>
                              <a:cxn ang="T104">
                                <a:pos x="T64" y="T65"/>
                              </a:cxn>
                              <a:cxn ang="T105">
                                <a:pos x="T66" y="T67"/>
                              </a:cxn>
                              <a:cxn ang="T106">
                                <a:pos x="T68" y="T69"/>
                              </a:cxn>
                              <a:cxn ang="T107">
                                <a:pos x="T70" y="T71"/>
                              </a:cxn>
                            </a:cxnLst>
                            <a:rect l="T108" t="T109" r="T110" b="T111"/>
                            <a:pathLst>
                              <a:path w="503" h="898">
                                <a:moveTo>
                                  <a:pt x="0" y="500"/>
                                </a:moveTo>
                                <a:lnTo>
                                  <a:pt x="3" y="451"/>
                                </a:lnTo>
                                <a:lnTo>
                                  <a:pt x="13" y="398"/>
                                </a:lnTo>
                                <a:lnTo>
                                  <a:pt x="25" y="352"/>
                                </a:lnTo>
                                <a:lnTo>
                                  <a:pt x="38" y="305"/>
                                </a:lnTo>
                                <a:lnTo>
                                  <a:pt x="53" y="267"/>
                                </a:lnTo>
                                <a:lnTo>
                                  <a:pt x="74" y="230"/>
                                </a:lnTo>
                                <a:lnTo>
                                  <a:pt x="98" y="199"/>
                                </a:lnTo>
                                <a:lnTo>
                                  <a:pt x="126" y="167"/>
                                </a:lnTo>
                                <a:lnTo>
                                  <a:pt x="162" y="134"/>
                                </a:lnTo>
                                <a:lnTo>
                                  <a:pt x="202" y="103"/>
                                </a:lnTo>
                                <a:lnTo>
                                  <a:pt x="245" y="74"/>
                                </a:lnTo>
                                <a:lnTo>
                                  <a:pt x="287" y="49"/>
                                </a:lnTo>
                                <a:lnTo>
                                  <a:pt x="334" y="29"/>
                                </a:lnTo>
                                <a:lnTo>
                                  <a:pt x="376" y="15"/>
                                </a:lnTo>
                                <a:lnTo>
                                  <a:pt x="415" y="5"/>
                                </a:lnTo>
                                <a:lnTo>
                                  <a:pt x="448" y="0"/>
                                </a:lnTo>
                                <a:lnTo>
                                  <a:pt x="463" y="3"/>
                                </a:lnTo>
                                <a:lnTo>
                                  <a:pt x="481" y="11"/>
                                </a:lnTo>
                                <a:lnTo>
                                  <a:pt x="503" y="24"/>
                                </a:lnTo>
                                <a:lnTo>
                                  <a:pt x="480" y="28"/>
                                </a:lnTo>
                                <a:lnTo>
                                  <a:pt x="452" y="34"/>
                                </a:lnTo>
                                <a:lnTo>
                                  <a:pt x="425" y="40"/>
                                </a:lnTo>
                                <a:lnTo>
                                  <a:pt x="394" y="48"/>
                                </a:lnTo>
                                <a:lnTo>
                                  <a:pt x="370" y="57"/>
                                </a:lnTo>
                                <a:lnTo>
                                  <a:pt x="345" y="68"/>
                                </a:lnTo>
                                <a:lnTo>
                                  <a:pt x="319" y="82"/>
                                </a:lnTo>
                                <a:lnTo>
                                  <a:pt x="295" y="95"/>
                                </a:lnTo>
                                <a:lnTo>
                                  <a:pt x="272" y="108"/>
                                </a:lnTo>
                                <a:lnTo>
                                  <a:pt x="248" y="124"/>
                                </a:lnTo>
                                <a:lnTo>
                                  <a:pt x="222" y="141"/>
                                </a:lnTo>
                                <a:lnTo>
                                  <a:pt x="199" y="158"/>
                                </a:lnTo>
                                <a:lnTo>
                                  <a:pt x="177" y="174"/>
                                </a:lnTo>
                                <a:lnTo>
                                  <a:pt x="159" y="190"/>
                                </a:lnTo>
                                <a:lnTo>
                                  <a:pt x="141" y="210"/>
                                </a:lnTo>
                                <a:lnTo>
                                  <a:pt x="127" y="230"/>
                                </a:lnTo>
                                <a:lnTo>
                                  <a:pt x="115" y="254"/>
                                </a:lnTo>
                                <a:lnTo>
                                  <a:pt x="98" y="282"/>
                                </a:lnTo>
                                <a:lnTo>
                                  <a:pt x="84" y="308"/>
                                </a:lnTo>
                                <a:lnTo>
                                  <a:pt x="75" y="332"/>
                                </a:lnTo>
                                <a:lnTo>
                                  <a:pt x="67" y="354"/>
                                </a:lnTo>
                                <a:lnTo>
                                  <a:pt x="61" y="377"/>
                                </a:lnTo>
                                <a:lnTo>
                                  <a:pt x="56" y="402"/>
                                </a:lnTo>
                                <a:lnTo>
                                  <a:pt x="51" y="426"/>
                                </a:lnTo>
                                <a:lnTo>
                                  <a:pt x="48" y="457"/>
                                </a:lnTo>
                                <a:lnTo>
                                  <a:pt x="47" y="491"/>
                                </a:lnTo>
                                <a:lnTo>
                                  <a:pt x="48" y="519"/>
                                </a:lnTo>
                                <a:lnTo>
                                  <a:pt x="51" y="546"/>
                                </a:lnTo>
                                <a:lnTo>
                                  <a:pt x="59" y="575"/>
                                </a:lnTo>
                                <a:lnTo>
                                  <a:pt x="66" y="602"/>
                                </a:lnTo>
                                <a:lnTo>
                                  <a:pt x="76" y="628"/>
                                </a:lnTo>
                                <a:lnTo>
                                  <a:pt x="89" y="652"/>
                                </a:lnTo>
                                <a:lnTo>
                                  <a:pt x="103" y="676"/>
                                </a:lnTo>
                                <a:lnTo>
                                  <a:pt x="118" y="703"/>
                                </a:lnTo>
                                <a:lnTo>
                                  <a:pt x="133" y="731"/>
                                </a:lnTo>
                                <a:lnTo>
                                  <a:pt x="149" y="759"/>
                                </a:lnTo>
                                <a:lnTo>
                                  <a:pt x="166" y="785"/>
                                </a:lnTo>
                                <a:lnTo>
                                  <a:pt x="182" y="810"/>
                                </a:lnTo>
                                <a:lnTo>
                                  <a:pt x="203" y="839"/>
                                </a:lnTo>
                                <a:lnTo>
                                  <a:pt x="224" y="865"/>
                                </a:lnTo>
                                <a:lnTo>
                                  <a:pt x="214" y="883"/>
                                </a:lnTo>
                                <a:lnTo>
                                  <a:pt x="207" y="898"/>
                                </a:lnTo>
                                <a:lnTo>
                                  <a:pt x="188" y="884"/>
                                </a:lnTo>
                                <a:lnTo>
                                  <a:pt x="161" y="858"/>
                                </a:lnTo>
                                <a:lnTo>
                                  <a:pt x="136" y="827"/>
                                </a:lnTo>
                                <a:lnTo>
                                  <a:pt x="109" y="787"/>
                                </a:lnTo>
                                <a:lnTo>
                                  <a:pt x="78" y="738"/>
                                </a:lnTo>
                                <a:lnTo>
                                  <a:pt x="50" y="687"/>
                                </a:lnTo>
                                <a:lnTo>
                                  <a:pt x="31" y="648"/>
                                </a:lnTo>
                                <a:lnTo>
                                  <a:pt x="16" y="602"/>
                                </a:lnTo>
                                <a:lnTo>
                                  <a:pt x="4" y="549"/>
                                </a:lnTo>
                                <a:lnTo>
                                  <a:pt x="0" y="50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000E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</p:grpSp>
                  <p:grpSp>
                    <p:nvGrpSpPr>
                      <p:cNvPr id="63546" name="Group 1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1663"/>
                        <a:ext cx="49" cy="42"/>
                        <a:chOff x="2112" y="1663"/>
                        <a:chExt cx="49" cy="42"/>
                      </a:xfrm>
                    </p:grpSpPr>
                    <p:sp>
                      <p:nvSpPr>
                        <p:cNvPr id="63893" name="Freeform 1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2" y="1663"/>
                          <a:ext cx="49" cy="42"/>
                        </a:xfrm>
                        <a:custGeom>
                          <a:avLst/>
                          <a:gdLst>
                            <a:gd name="T0" fmla="*/ 10 w 244"/>
                            <a:gd name="T1" fmla="*/ 1 h 210"/>
                            <a:gd name="T2" fmla="*/ 9 w 244"/>
                            <a:gd name="T3" fmla="*/ 0 h 210"/>
                            <a:gd name="T4" fmla="*/ 8 w 244"/>
                            <a:gd name="T5" fmla="*/ 0 h 210"/>
                            <a:gd name="T6" fmla="*/ 7 w 244"/>
                            <a:gd name="T7" fmla="*/ 0 h 210"/>
                            <a:gd name="T8" fmla="*/ 7 w 244"/>
                            <a:gd name="T9" fmla="*/ 0 h 210"/>
                            <a:gd name="T10" fmla="*/ 6 w 244"/>
                            <a:gd name="T11" fmla="*/ 0 h 210"/>
                            <a:gd name="T12" fmla="*/ 5 w 244"/>
                            <a:gd name="T13" fmla="*/ 1 h 210"/>
                            <a:gd name="T14" fmla="*/ 4 w 244"/>
                            <a:gd name="T15" fmla="*/ 1 h 210"/>
                            <a:gd name="T16" fmla="*/ 3 w 244"/>
                            <a:gd name="T17" fmla="*/ 1 h 210"/>
                            <a:gd name="T18" fmla="*/ 2 w 244"/>
                            <a:gd name="T19" fmla="*/ 2 h 210"/>
                            <a:gd name="T20" fmla="*/ 1 w 244"/>
                            <a:gd name="T21" fmla="*/ 3 h 210"/>
                            <a:gd name="T22" fmla="*/ 1 w 244"/>
                            <a:gd name="T23" fmla="*/ 4 h 210"/>
                            <a:gd name="T24" fmla="*/ 0 w 244"/>
                            <a:gd name="T25" fmla="*/ 5 h 210"/>
                            <a:gd name="T26" fmla="*/ 0 w 244"/>
                            <a:gd name="T27" fmla="*/ 6 h 210"/>
                            <a:gd name="T28" fmla="*/ 0 w 244"/>
                            <a:gd name="T29" fmla="*/ 6 h 210"/>
                            <a:gd name="T30" fmla="*/ 0 w 244"/>
                            <a:gd name="T31" fmla="*/ 7 h 210"/>
                            <a:gd name="T32" fmla="*/ 0 w 244"/>
                            <a:gd name="T33" fmla="*/ 8 h 210"/>
                            <a:gd name="T34" fmla="*/ 1 w 244"/>
                            <a:gd name="T35" fmla="*/ 8 h 210"/>
                            <a:gd name="T36" fmla="*/ 2 w 244"/>
                            <a:gd name="T37" fmla="*/ 8 h 210"/>
                            <a:gd name="T38" fmla="*/ 3 w 244"/>
                            <a:gd name="T39" fmla="*/ 8 h 210"/>
                            <a:gd name="T40" fmla="*/ 4 w 244"/>
                            <a:gd name="T41" fmla="*/ 8 h 210"/>
                            <a:gd name="T42" fmla="*/ 5 w 244"/>
                            <a:gd name="T43" fmla="*/ 8 h 210"/>
                            <a:gd name="T44" fmla="*/ 6 w 244"/>
                            <a:gd name="T45" fmla="*/ 7 h 210"/>
                            <a:gd name="T46" fmla="*/ 7 w 244"/>
                            <a:gd name="T47" fmla="*/ 6 h 210"/>
                            <a:gd name="T48" fmla="*/ 8 w 244"/>
                            <a:gd name="T49" fmla="*/ 5 h 210"/>
                            <a:gd name="T50" fmla="*/ 9 w 244"/>
                            <a:gd name="T51" fmla="*/ 4 h 210"/>
                            <a:gd name="T52" fmla="*/ 9 w 244"/>
                            <a:gd name="T53" fmla="*/ 3 h 210"/>
                            <a:gd name="T54" fmla="*/ 10 w 244"/>
                            <a:gd name="T55" fmla="*/ 2 h 210"/>
                            <a:gd name="T56" fmla="*/ 10 w 244"/>
                            <a:gd name="T57" fmla="*/ 1 h 210"/>
                            <a:gd name="T58" fmla="*/ 10 w 244"/>
                            <a:gd name="T59" fmla="*/ 1 h 210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44"/>
                            <a:gd name="T91" fmla="*/ 0 h 210"/>
                            <a:gd name="T92" fmla="*/ 244 w 244"/>
                            <a:gd name="T93" fmla="*/ 210 h 210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44" h="210">
                              <a:moveTo>
                                <a:pt x="238" y="16"/>
                              </a:moveTo>
                              <a:lnTo>
                                <a:pt x="223" y="7"/>
                              </a:lnTo>
                              <a:lnTo>
                                <a:pt x="202" y="1"/>
                              </a:lnTo>
                              <a:lnTo>
                                <a:pt x="183" y="0"/>
                              </a:lnTo>
                              <a:lnTo>
                                <a:pt x="165" y="1"/>
                              </a:lnTo>
                              <a:lnTo>
                                <a:pt x="144" y="7"/>
                              </a:lnTo>
                              <a:lnTo>
                                <a:pt x="122" y="14"/>
                              </a:lnTo>
                              <a:lnTo>
                                <a:pt x="101" y="25"/>
                              </a:lnTo>
                              <a:lnTo>
                                <a:pt x="79" y="37"/>
                              </a:lnTo>
                              <a:lnTo>
                                <a:pt x="57" y="54"/>
                              </a:lnTo>
                              <a:lnTo>
                                <a:pt x="33" y="78"/>
                              </a:lnTo>
                              <a:lnTo>
                                <a:pt x="20" y="101"/>
                              </a:lnTo>
                              <a:lnTo>
                                <a:pt x="11" y="120"/>
                              </a:lnTo>
                              <a:lnTo>
                                <a:pt x="5" y="141"/>
                              </a:lnTo>
                              <a:lnTo>
                                <a:pt x="0" y="162"/>
                              </a:lnTo>
                              <a:lnTo>
                                <a:pt x="3" y="182"/>
                              </a:lnTo>
                              <a:lnTo>
                                <a:pt x="11" y="197"/>
                              </a:lnTo>
                              <a:lnTo>
                                <a:pt x="27" y="203"/>
                              </a:lnTo>
                              <a:lnTo>
                                <a:pt x="45" y="209"/>
                              </a:lnTo>
                              <a:lnTo>
                                <a:pt x="66" y="210"/>
                              </a:lnTo>
                              <a:lnTo>
                                <a:pt x="94" y="206"/>
                              </a:lnTo>
                              <a:lnTo>
                                <a:pt x="122" y="194"/>
                              </a:lnTo>
                              <a:lnTo>
                                <a:pt x="150" y="179"/>
                              </a:lnTo>
                              <a:lnTo>
                                <a:pt x="178" y="156"/>
                              </a:lnTo>
                              <a:lnTo>
                                <a:pt x="201" y="133"/>
                              </a:lnTo>
                              <a:lnTo>
                                <a:pt x="221" y="108"/>
                              </a:lnTo>
                              <a:lnTo>
                                <a:pt x="236" y="83"/>
                              </a:lnTo>
                              <a:lnTo>
                                <a:pt x="242" y="59"/>
                              </a:lnTo>
                              <a:lnTo>
                                <a:pt x="244" y="34"/>
                              </a:lnTo>
                              <a:lnTo>
                                <a:pt x="238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00A0"/>
                        </a:solidFill>
                        <a:ln w="3175">
                          <a:solidFill>
                            <a:srgbClr val="20002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3894" name="Freeform 1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8" y="1669"/>
                          <a:ext cx="37" cy="31"/>
                        </a:xfrm>
                        <a:custGeom>
                          <a:avLst/>
                          <a:gdLst>
                            <a:gd name="T0" fmla="*/ 7 w 182"/>
                            <a:gd name="T1" fmla="*/ 0 h 155"/>
                            <a:gd name="T2" fmla="*/ 7 w 182"/>
                            <a:gd name="T3" fmla="*/ 0 h 155"/>
                            <a:gd name="T4" fmla="*/ 6 w 182"/>
                            <a:gd name="T5" fmla="*/ 0 h 155"/>
                            <a:gd name="T6" fmla="*/ 6 w 182"/>
                            <a:gd name="T7" fmla="*/ 0 h 155"/>
                            <a:gd name="T8" fmla="*/ 5 w 182"/>
                            <a:gd name="T9" fmla="*/ 0 h 155"/>
                            <a:gd name="T10" fmla="*/ 4 w 182"/>
                            <a:gd name="T11" fmla="*/ 0 h 155"/>
                            <a:gd name="T12" fmla="*/ 4 w 182"/>
                            <a:gd name="T13" fmla="*/ 0 h 155"/>
                            <a:gd name="T14" fmla="*/ 3 w 182"/>
                            <a:gd name="T15" fmla="*/ 1 h 155"/>
                            <a:gd name="T16" fmla="*/ 2 w 182"/>
                            <a:gd name="T17" fmla="*/ 1 h 155"/>
                            <a:gd name="T18" fmla="*/ 2 w 182"/>
                            <a:gd name="T19" fmla="*/ 2 h 155"/>
                            <a:gd name="T20" fmla="*/ 1 w 182"/>
                            <a:gd name="T21" fmla="*/ 2 h 155"/>
                            <a:gd name="T22" fmla="*/ 1 w 182"/>
                            <a:gd name="T23" fmla="*/ 3 h 155"/>
                            <a:gd name="T24" fmla="*/ 0 w 182"/>
                            <a:gd name="T25" fmla="*/ 4 h 155"/>
                            <a:gd name="T26" fmla="*/ 0 w 182"/>
                            <a:gd name="T27" fmla="*/ 4 h 155"/>
                            <a:gd name="T28" fmla="*/ 0 w 182"/>
                            <a:gd name="T29" fmla="*/ 5 h 155"/>
                            <a:gd name="T30" fmla="*/ 0 w 182"/>
                            <a:gd name="T31" fmla="*/ 5 h 155"/>
                            <a:gd name="T32" fmla="*/ 0 w 182"/>
                            <a:gd name="T33" fmla="*/ 6 h 155"/>
                            <a:gd name="T34" fmla="*/ 1 w 182"/>
                            <a:gd name="T35" fmla="*/ 6 h 155"/>
                            <a:gd name="T36" fmla="*/ 1 w 182"/>
                            <a:gd name="T37" fmla="*/ 6 h 155"/>
                            <a:gd name="T38" fmla="*/ 2 w 182"/>
                            <a:gd name="T39" fmla="*/ 6 h 155"/>
                            <a:gd name="T40" fmla="*/ 3 w 182"/>
                            <a:gd name="T41" fmla="*/ 6 h 155"/>
                            <a:gd name="T42" fmla="*/ 4 w 182"/>
                            <a:gd name="T43" fmla="*/ 6 h 155"/>
                            <a:gd name="T44" fmla="*/ 5 w 182"/>
                            <a:gd name="T45" fmla="*/ 5 h 155"/>
                            <a:gd name="T46" fmla="*/ 5 w 182"/>
                            <a:gd name="T47" fmla="*/ 5 h 155"/>
                            <a:gd name="T48" fmla="*/ 6 w 182"/>
                            <a:gd name="T49" fmla="*/ 4 h 155"/>
                            <a:gd name="T50" fmla="*/ 7 w 182"/>
                            <a:gd name="T51" fmla="*/ 3 h 155"/>
                            <a:gd name="T52" fmla="*/ 7 w 182"/>
                            <a:gd name="T53" fmla="*/ 2 h 155"/>
                            <a:gd name="T54" fmla="*/ 8 w 182"/>
                            <a:gd name="T55" fmla="*/ 2 h 155"/>
                            <a:gd name="T56" fmla="*/ 8 w 182"/>
                            <a:gd name="T57" fmla="*/ 1 h 155"/>
                            <a:gd name="T58" fmla="*/ 7 w 182"/>
                            <a:gd name="T59" fmla="*/ 0 h 155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182"/>
                            <a:gd name="T91" fmla="*/ 0 h 155"/>
                            <a:gd name="T92" fmla="*/ 182 w 182"/>
                            <a:gd name="T93" fmla="*/ 155 h 155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182" h="155">
                              <a:moveTo>
                                <a:pt x="178" y="11"/>
                              </a:moveTo>
                              <a:lnTo>
                                <a:pt x="167" y="4"/>
                              </a:lnTo>
                              <a:lnTo>
                                <a:pt x="152" y="0"/>
                              </a:lnTo>
                              <a:lnTo>
                                <a:pt x="137" y="0"/>
                              </a:lnTo>
                              <a:lnTo>
                                <a:pt x="124" y="0"/>
                              </a:lnTo>
                              <a:lnTo>
                                <a:pt x="108" y="4"/>
                              </a:lnTo>
                              <a:lnTo>
                                <a:pt x="91" y="9"/>
                              </a:lnTo>
                              <a:lnTo>
                                <a:pt x="76" y="18"/>
                              </a:lnTo>
                              <a:lnTo>
                                <a:pt x="60" y="27"/>
                              </a:lnTo>
                              <a:lnTo>
                                <a:pt x="42" y="39"/>
                              </a:lnTo>
                              <a:lnTo>
                                <a:pt x="25" y="57"/>
                              </a:lnTo>
                              <a:lnTo>
                                <a:pt x="15" y="74"/>
                              </a:lnTo>
                              <a:lnTo>
                                <a:pt x="9" y="89"/>
                              </a:lnTo>
                              <a:lnTo>
                                <a:pt x="3" y="104"/>
                              </a:lnTo>
                              <a:lnTo>
                                <a:pt x="0" y="120"/>
                              </a:lnTo>
                              <a:lnTo>
                                <a:pt x="2" y="134"/>
                              </a:lnTo>
                              <a:lnTo>
                                <a:pt x="9" y="147"/>
                              </a:lnTo>
                              <a:lnTo>
                                <a:pt x="21" y="151"/>
                              </a:lnTo>
                              <a:lnTo>
                                <a:pt x="33" y="155"/>
                              </a:lnTo>
                              <a:lnTo>
                                <a:pt x="49" y="155"/>
                              </a:lnTo>
                              <a:lnTo>
                                <a:pt x="70" y="153"/>
                              </a:lnTo>
                              <a:lnTo>
                                <a:pt x="91" y="144"/>
                              </a:lnTo>
                              <a:lnTo>
                                <a:pt x="113" y="132"/>
                              </a:lnTo>
                              <a:lnTo>
                                <a:pt x="133" y="116"/>
                              </a:lnTo>
                              <a:lnTo>
                                <a:pt x="151" y="99"/>
                              </a:lnTo>
                              <a:lnTo>
                                <a:pt x="165" y="80"/>
                              </a:lnTo>
                              <a:lnTo>
                                <a:pt x="177" y="62"/>
                              </a:lnTo>
                              <a:lnTo>
                                <a:pt x="181" y="43"/>
                              </a:lnTo>
                              <a:lnTo>
                                <a:pt x="182" y="25"/>
                              </a:lnTo>
                              <a:lnTo>
                                <a:pt x="178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0060"/>
                        </a:solidFill>
                        <a:ln w="3175">
                          <a:solidFill>
                            <a:srgbClr val="20002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</p:grpSp>
              <p:grpSp>
                <p:nvGrpSpPr>
                  <p:cNvPr id="63547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072" y="1578"/>
                    <a:ext cx="215" cy="151"/>
                    <a:chOff x="2072" y="1578"/>
                    <a:chExt cx="215" cy="151"/>
                  </a:xfrm>
                </p:grpSpPr>
                <p:grpSp>
                  <p:nvGrpSpPr>
                    <p:cNvPr id="63548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1578"/>
                      <a:ext cx="215" cy="140"/>
                      <a:chOff x="2072" y="1578"/>
                      <a:chExt cx="215" cy="140"/>
                    </a:xfrm>
                  </p:grpSpPr>
                  <p:sp>
                    <p:nvSpPr>
                      <p:cNvPr id="63883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2" y="1578"/>
                        <a:ext cx="215" cy="140"/>
                      </a:xfrm>
                      <a:custGeom>
                        <a:avLst/>
                        <a:gdLst>
                          <a:gd name="T0" fmla="*/ 29 w 1073"/>
                          <a:gd name="T1" fmla="*/ 0 h 702"/>
                          <a:gd name="T2" fmla="*/ 32 w 1073"/>
                          <a:gd name="T3" fmla="*/ 0 h 702"/>
                          <a:gd name="T4" fmla="*/ 35 w 1073"/>
                          <a:gd name="T5" fmla="*/ 0 h 702"/>
                          <a:gd name="T6" fmla="*/ 38 w 1073"/>
                          <a:gd name="T7" fmla="*/ 0 h 702"/>
                          <a:gd name="T8" fmla="*/ 40 w 1073"/>
                          <a:gd name="T9" fmla="*/ 1 h 702"/>
                          <a:gd name="T10" fmla="*/ 41 w 1073"/>
                          <a:gd name="T11" fmla="*/ 1 h 702"/>
                          <a:gd name="T12" fmla="*/ 42 w 1073"/>
                          <a:gd name="T13" fmla="*/ 2 h 702"/>
                          <a:gd name="T14" fmla="*/ 43 w 1073"/>
                          <a:gd name="T15" fmla="*/ 3 h 702"/>
                          <a:gd name="T16" fmla="*/ 43 w 1073"/>
                          <a:gd name="T17" fmla="*/ 5 h 702"/>
                          <a:gd name="T18" fmla="*/ 43 w 1073"/>
                          <a:gd name="T19" fmla="*/ 6 h 702"/>
                          <a:gd name="T20" fmla="*/ 42 w 1073"/>
                          <a:gd name="T21" fmla="*/ 7 h 702"/>
                          <a:gd name="T22" fmla="*/ 41 w 1073"/>
                          <a:gd name="T23" fmla="*/ 7 h 702"/>
                          <a:gd name="T24" fmla="*/ 39 w 1073"/>
                          <a:gd name="T25" fmla="*/ 7 h 702"/>
                          <a:gd name="T26" fmla="*/ 37 w 1073"/>
                          <a:gd name="T27" fmla="*/ 7 h 702"/>
                          <a:gd name="T28" fmla="*/ 36 w 1073"/>
                          <a:gd name="T29" fmla="*/ 8 h 702"/>
                          <a:gd name="T30" fmla="*/ 33 w 1073"/>
                          <a:gd name="T31" fmla="*/ 7 h 702"/>
                          <a:gd name="T32" fmla="*/ 31 w 1073"/>
                          <a:gd name="T33" fmla="*/ 7 h 702"/>
                          <a:gd name="T34" fmla="*/ 29 w 1073"/>
                          <a:gd name="T35" fmla="*/ 8 h 702"/>
                          <a:gd name="T36" fmla="*/ 26 w 1073"/>
                          <a:gd name="T37" fmla="*/ 8 h 702"/>
                          <a:gd name="T38" fmla="*/ 24 w 1073"/>
                          <a:gd name="T39" fmla="*/ 9 h 702"/>
                          <a:gd name="T40" fmla="*/ 22 w 1073"/>
                          <a:gd name="T41" fmla="*/ 9 h 702"/>
                          <a:gd name="T42" fmla="*/ 20 w 1073"/>
                          <a:gd name="T43" fmla="*/ 10 h 702"/>
                          <a:gd name="T44" fmla="*/ 18 w 1073"/>
                          <a:gd name="T45" fmla="*/ 11 h 702"/>
                          <a:gd name="T46" fmla="*/ 16 w 1073"/>
                          <a:gd name="T47" fmla="*/ 12 h 702"/>
                          <a:gd name="T48" fmla="*/ 15 w 1073"/>
                          <a:gd name="T49" fmla="*/ 14 h 702"/>
                          <a:gd name="T50" fmla="*/ 13 w 1073"/>
                          <a:gd name="T51" fmla="*/ 15 h 702"/>
                          <a:gd name="T52" fmla="*/ 12 w 1073"/>
                          <a:gd name="T53" fmla="*/ 17 h 702"/>
                          <a:gd name="T54" fmla="*/ 11 w 1073"/>
                          <a:gd name="T55" fmla="*/ 19 h 702"/>
                          <a:gd name="T56" fmla="*/ 11 w 1073"/>
                          <a:gd name="T57" fmla="*/ 21 h 702"/>
                          <a:gd name="T58" fmla="*/ 10 w 1073"/>
                          <a:gd name="T59" fmla="*/ 22 h 702"/>
                          <a:gd name="T60" fmla="*/ 10 w 1073"/>
                          <a:gd name="T61" fmla="*/ 25 h 702"/>
                          <a:gd name="T62" fmla="*/ 10 w 1073"/>
                          <a:gd name="T63" fmla="*/ 27 h 702"/>
                          <a:gd name="T64" fmla="*/ 0 w 1073"/>
                          <a:gd name="T65" fmla="*/ 28 h 702"/>
                          <a:gd name="T66" fmla="*/ 0 w 1073"/>
                          <a:gd name="T67" fmla="*/ 26 h 702"/>
                          <a:gd name="T68" fmla="*/ 0 w 1073"/>
                          <a:gd name="T69" fmla="*/ 23 h 702"/>
                          <a:gd name="T70" fmla="*/ 0 w 1073"/>
                          <a:gd name="T71" fmla="*/ 21 h 702"/>
                          <a:gd name="T72" fmla="*/ 1 w 1073"/>
                          <a:gd name="T73" fmla="*/ 19 h 702"/>
                          <a:gd name="T74" fmla="*/ 2 w 1073"/>
                          <a:gd name="T75" fmla="*/ 17 h 702"/>
                          <a:gd name="T76" fmla="*/ 2 w 1073"/>
                          <a:gd name="T77" fmla="*/ 15 h 702"/>
                          <a:gd name="T78" fmla="*/ 3 w 1073"/>
                          <a:gd name="T79" fmla="*/ 14 h 702"/>
                          <a:gd name="T80" fmla="*/ 5 w 1073"/>
                          <a:gd name="T81" fmla="*/ 12 h 702"/>
                          <a:gd name="T82" fmla="*/ 6 w 1073"/>
                          <a:gd name="T83" fmla="*/ 10 h 702"/>
                          <a:gd name="T84" fmla="*/ 8 w 1073"/>
                          <a:gd name="T85" fmla="*/ 8 h 702"/>
                          <a:gd name="T86" fmla="*/ 10 w 1073"/>
                          <a:gd name="T87" fmla="*/ 6 h 702"/>
                          <a:gd name="T88" fmla="*/ 12 w 1073"/>
                          <a:gd name="T89" fmla="*/ 5 h 702"/>
                          <a:gd name="T90" fmla="*/ 14 w 1073"/>
                          <a:gd name="T91" fmla="*/ 4 h 702"/>
                          <a:gd name="T92" fmla="*/ 15 w 1073"/>
                          <a:gd name="T93" fmla="*/ 3 h 702"/>
                          <a:gd name="T94" fmla="*/ 18 w 1073"/>
                          <a:gd name="T95" fmla="*/ 2 h 702"/>
                          <a:gd name="T96" fmla="*/ 20 w 1073"/>
                          <a:gd name="T97" fmla="*/ 1 h 702"/>
                          <a:gd name="T98" fmla="*/ 23 w 1073"/>
                          <a:gd name="T99" fmla="*/ 1 h 702"/>
                          <a:gd name="T100" fmla="*/ 26 w 1073"/>
                          <a:gd name="T101" fmla="*/ 0 h 702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1073"/>
                          <a:gd name="T154" fmla="*/ 0 h 702"/>
                          <a:gd name="T155" fmla="*/ 1073 w 1073"/>
                          <a:gd name="T156" fmla="*/ 702 h 702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1073" h="702">
                            <a:moveTo>
                              <a:pt x="680" y="5"/>
                            </a:moveTo>
                            <a:lnTo>
                              <a:pt x="713" y="1"/>
                            </a:lnTo>
                            <a:lnTo>
                              <a:pt x="751" y="0"/>
                            </a:lnTo>
                            <a:lnTo>
                              <a:pt x="789" y="1"/>
                            </a:lnTo>
                            <a:lnTo>
                              <a:pt x="835" y="4"/>
                            </a:lnTo>
                            <a:lnTo>
                              <a:pt x="876" y="6"/>
                            </a:lnTo>
                            <a:lnTo>
                              <a:pt x="911" y="8"/>
                            </a:lnTo>
                            <a:lnTo>
                              <a:pt x="947" y="11"/>
                            </a:lnTo>
                            <a:lnTo>
                              <a:pt x="975" y="14"/>
                            </a:lnTo>
                            <a:lnTo>
                              <a:pt x="999" y="20"/>
                            </a:lnTo>
                            <a:lnTo>
                              <a:pt x="1019" y="27"/>
                            </a:lnTo>
                            <a:lnTo>
                              <a:pt x="1035" y="37"/>
                            </a:lnTo>
                            <a:lnTo>
                              <a:pt x="1046" y="46"/>
                            </a:lnTo>
                            <a:lnTo>
                              <a:pt x="1058" y="58"/>
                            </a:lnTo>
                            <a:lnTo>
                              <a:pt x="1065" y="69"/>
                            </a:lnTo>
                            <a:lnTo>
                              <a:pt x="1070" y="87"/>
                            </a:lnTo>
                            <a:lnTo>
                              <a:pt x="1073" y="102"/>
                            </a:lnTo>
                            <a:lnTo>
                              <a:pt x="1072" y="122"/>
                            </a:lnTo>
                            <a:lnTo>
                              <a:pt x="1067" y="142"/>
                            </a:lnTo>
                            <a:lnTo>
                              <a:pt x="1062" y="155"/>
                            </a:lnTo>
                            <a:lnTo>
                              <a:pt x="1054" y="167"/>
                            </a:lnTo>
                            <a:lnTo>
                              <a:pt x="1043" y="175"/>
                            </a:lnTo>
                            <a:lnTo>
                              <a:pt x="1034" y="181"/>
                            </a:lnTo>
                            <a:lnTo>
                              <a:pt x="1024" y="186"/>
                            </a:lnTo>
                            <a:lnTo>
                              <a:pt x="1008" y="188"/>
                            </a:lnTo>
                            <a:lnTo>
                              <a:pt x="985" y="187"/>
                            </a:lnTo>
                            <a:lnTo>
                              <a:pt x="961" y="186"/>
                            </a:lnTo>
                            <a:lnTo>
                              <a:pt x="935" y="188"/>
                            </a:lnTo>
                            <a:lnTo>
                              <a:pt x="913" y="189"/>
                            </a:lnTo>
                            <a:lnTo>
                              <a:pt x="886" y="190"/>
                            </a:lnTo>
                            <a:lnTo>
                              <a:pt x="860" y="190"/>
                            </a:lnTo>
                            <a:lnTo>
                              <a:pt x="832" y="188"/>
                            </a:lnTo>
                            <a:lnTo>
                              <a:pt x="801" y="188"/>
                            </a:lnTo>
                            <a:lnTo>
                              <a:pt x="771" y="186"/>
                            </a:lnTo>
                            <a:lnTo>
                              <a:pt x="745" y="188"/>
                            </a:lnTo>
                            <a:lnTo>
                              <a:pt x="714" y="190"/>
                            </a:lnTo>
                            <a:lnTo>
                              <a:pt x="682" y="192"/>
                            </a:lnTo>
                            <a:lnTo>
                              <a:pt x="655" y="198"/>
                            </a:lnTo>
                            <a:lnTo>
                              <a:pt x="627" y="207"/>
                            </a:lnTo>
                            <a:lnTo>
                              <a:pt x="600" y="216"/>
                            </a:lnTo>
                            <a:lnTo>
                              <a:pt x="570" y="227"/>
                            </a:lnTo>
                            <a:lnTo>
                              <a:pt x="541" y="238"/>
                            </a:lnTo>
                            <a:lnTo>
                              <a:pt x="517" y="248"/>
                            </a:lnTo>
                            <a:lnTo>
                              <a:pt x="489" y="259"/>
                            </a:lnTo>
                            <a:lnTo>
                              <a:pt x="467" y="272"/>
                            </a:lnTo>
                            <a:lnTo>
                              <a:pt x="447" y="283"/>
                            </a:lnTo>
                            <a:lnTo>
                              <a:pt x="426" y="295"/>
                            </a:lnTo>
                            <a:lnTo>
                              <a:pt x="404" y="308"/>
                            </a:lnTo>
                            <a:lnTo>
                              <a:pt x="387" y="324"/>
                            </a:lnTo>
                            <a:lnTo>
                              <a:pt x="366" y="346"/>
                            </a:lnTo>
                            <a:lnTo>
                              <a:pt x="350" y="365"/>
                            </a:lnTo>
                            <a:lnTo>
                              <a:pt x="335" y="381"/>
                            </a:lnTo>
                            <a:lnTo>
                              <a:pt x="319" y="403"/>
                            </a:lnTo>
                            <a:lnTo>
                              <a:pt x="307" y="424"/>
                            </a:lnTo>
                            <a:lnTo>
                              <a:pt x="295" y="448"/>
                            </a:lnTo>
                            <a:lnTo>
                              <a:pt x="283" y="470"/>
                            </a:lnTo>
                            <a:lnTo>
                              <a:pt x="273" y="494"/>
                            </a:lnTo>
                            <a:lnTo>
                              <a:pt x="268" y="517"/>
                            </a:lnTo>
                            <a:lnTo>
                              <a:pt x="262" y="539"/>
                            </a:lnTo>
                            <a:lnTo>
                              <a:pt x="258" y="564"/>
                            </a:lnTo>
                            <a:lnTo>
                              <a:pt x="255" y="587"/>
                            </a:lnTo>
                            <a:lnTo>
                              <a:pt x="252" y="617"/>
                            </a:lnTo>
                            <a:lnTo>
                              <a:pt x="251" y="645"/>
                            </a:lnTo>
                            <a:lnTo>
                              <a:pt x="250" y="672"/>
                            </a:lnTo>
                            <a:lnTo>
                              <a:pt x="248" y="702"/>
                            </a:lnTo>
                            <a:lnTo>
                              <a:pt x="5" y="700"/>
                            </a:lnTo>
                            <a:lnTo>
                              <a:pt x="1" y="675"/>
                            </a:lnTo>
                            <a:lnTo>
                              <a:pt x="0" y="651"/>
                            </a:lnTo>
                            <a:lnTo>
                              <a:pt x="2" y="623"/>
                            </a:lnTo>
                            <a:lnTo>
                              <a:pt x="5" y="589"/>
                            </a:lnTo>
                            <a:lnTo>
                              <a:pt x="8" y="558"/>
                            </a:lnTo>
                            <a:lnTo>
                              <a:pt x="11" y="533"/>
                            </a:lnTo>
                            <a:lnTo>
                              <a:pt x="17" y="509"/>
                            </a:lnTo>
                            <a:lnTo>
                              <a:pt x="23" y="485"/>
                            </a:lnTo>
                            <a:lnTo>
                              <a:pt x="33" y="457"/>
                            </a:lnTo>
                            <a:lnTo>
                              <a:pt x="42" y="430"/>
                            </a:lnTo>
                            <a:lnTo>
                              <a:pt x="51" y="407"/>
                            </a:lnTo>
                            <a:lnTo>
                              <a:pt x="62" y="384"/>
                            </a:lnTo>
                            <a:lnTo>
                              <a:pt x="73" y="360"/>
                            </a:lnTo>
                            <a:lnTo>
                              <a:pt x="86" y="339"/>
                            </a:lnTo>
                            <a:lnTo>
                              <a:pt x="100" y="315"/>
                            </a:lnTo>
                            <a:lnTo>
                              <a:pt x="117" y="290"/>
                            </a:lnTo>
                            <a:lnTo>
                              <a:pt x="134" y="265"/>
                            </a:lnTo>
                            <a:lnTo>
                              <a:pt x="151" y="244"/>
                            </a:lnTo>
                            <a:lnTo>
                              <a:pt x="170" y="219"/>
                            </a:lnTo>
                            <a:lnTo>
                              <a:pt x="190" y="200"/>
                            </a:lnTo>
                            <a:lnTo>
                              <a:pt x="215" y="179"/>
                            </a:lnTo>
                            <a:lnTo>
                              <a:pt x="240" y="159"/>
                            </a:lnTo>
                            <a:lnTo>
                              <a:pt x="266" y="137"/>
                            </a:lnTo>
                            <a:lnTo>
                              <a:pt x="291" y="120"/>
                            </a:lnTo>
                            <a:lnTo>
                              <a:pt x="315" y="103"/>
                            </a:lnTo>
                            <a:lnTo>
                              <a:pt x="338" y="90"/>
                            </a:lnTo>
                            <a:lnTo>
                              <a:pt x="362" y="77"/>
                            </a:lnTo>
                            <a:lnTo>
                              <a:pt x="384" y="64"/>
                            </a:lnTo>
                            <a:lnTo>
                              <a:pt x="410" y="52"/>
                            </a:lnTo>
                            <a:lnTo>
                              <a:pt x="438" y="43"/>
                            </a:lnTo>
                            <a:lnTo>
                              <a:pt x="469" y="36"/>
                            </a:lnTo>
                            <a:lnTo>
                              <a:pt x="501" y="29"/>
                            </a:lnTo>
                            <a:lnTo>
                              <a:pt x="533" y="24"/>
                            </a:lnTo>
                            <a:lnTo>
                              <a:pt x="572" y="19"/>
                            </a:lnTo>
                            <a:lnTo>
                              <a:pt x="611" y="14"/>
                            </a:lnTo>
                            <a:lnTo>
                              <a:pt x="645" y="9"/>
                            </a:lnTo>
                            <a:lnTo>
                              <a:pt x="680" y="5"/>
                            </a:lnTo>
                            <a:close/>
                          </a:path>
                        </a:pathLst>
                      </a:custGeom>
                      <a:solidFill>
                        <a:srgbClr val="800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grpSp>
                    <p:nvGrpSpPr>
                      <p:cNvPr id="63550" name="Group 1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9" y="1587"/>
                        <a:ext cx="198" cy="131"/>
                        <a:chOff x="2089" y="1587"/>
                        <a:chExt cx="198" cy="131"/>
                      </a:xfrm>
                    </p:grpSpPr>
                    <p:grpSp>
                      <p:nvGrpSpPr>
                        <p:cNvPr id="253440" name="Group 1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0" y="1599"/>
                          <a:ext cx="177" cy="119"/>
                          <a:chOff x="2110" y="1599"/>
                          <a:chExt cx="177" cy="119"/>
                        </a:xfrm>
                      </p:grpSpPr>
                      <p:sp>
                        <p:nvSpPr>
                          <p:cNvPr id="63887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10" y="1599"/>
                            <a:ext cx="177" cy="111"/>
                          </a:xfrm>
                          <a:custGeom>
                            <a:avLst/>
                            <a:gdLst>
                              <a:gd name="T0" fmla="*/ 19 w 883"/>
                              <a:gd name="T1" fmla="*/ 0 h 559"/>
                              <a:gd name="T2" fmla="*/ 21 w 883"/>
                              <a:gd name="T3" fmla="*/ 0 h 559"/>
                              <a:gd name="T4" fmla="*/ 23 w 883"/>
                              <a:gd name="T5" fmla="*/ 0 h 559"/>
                              <a:gd name="T6" fmla="*/ 26 w 883"/>
                              <a:gd name="T7" fmla="*/ 0 h 559"/>
                              <a:gd name="T8" fmla="*/ 28 w 883"/>
                              <a:gd name="T9" fmla="*/ 0 h 559"/>
                              <a:gd name="T10" fmla="*/ 30 w 883"/>
                              <a:gd name="T11" fmla="*/ 0 h 559"/>
                              <a:gd name="T12" fmla="*/ 33 w 883"/>
                              <a:gd name="T13" fmla="*/ 0 h 559"/>
                              <a:gd name="T14" fmla="*/ 35 w 883"/>
                              <a:gd name="T15" fmla="*/ 0 h 559"/>
                              <a:gd name="T16" fmla="*/ 35 w 883"/>
                              <a:gd name="T17" fmla="*/ 1 h 559"/>
                              <a:gd name="T18" fmla="*/ 35 w 883"/>
                              <a:gd name="T19" fmla="*/ 2 h 559"/>
                              <a:gd name="T20" fmla="*/ 32 w 883"/>
                              <a:gd name="T21" fmla="*/ 2 h 559"/>
                              <a:gd name="T22" fmla="*/ 30 w 883"/>
                              <a:gd name="T23" fmla="*/ 2 h 559"/>
                              <a:gd name="T24" fmla="*/ 28 w 883"/>
                              <a:gd name="T25" fmla="*/ 2 h 559"/>
                              <a:gd name="T26" fmla="*/ 26 w 883"/>
                              <a:gd name="T27" fmla="*/ 2 h 559"/>
                              <a:gd name="T28" fmla="*/ 24 w 883"/>
                              <a:gd name="T29" fmla="*/ 2 h 559"/>
                              <a:gd name="T30" fmla="*/ 21 w 883"/>
                              <a:gd name="T31" fmla="*/ 2 h 559"/>
                              <a:gd name="T32" fmla="*/ 19 w 883"/>
                              <a:gd name="T33" fmla="*/ 2 h 559"/>
                              <a:gd name="T34" fmla="*/ 17 w 883"/>
                              <a:gd name="T35" fmla="*/ 3 h 559"/>
                              <a:gd name="T36" fmla="*/ 14 w 883"/>
                              <a:gd name="T37" fmla="*/ 3 h 559"/>
                              <a:gd name="T38" fmla="*/ 12 w 883"/>
                              <a:gd name="T39" fmla="*/ 4 h 559"/>
                              <a:gd name="T40" fmla="*/ 10 w 883"/>
                              <a:gd name="T41" fmla="*/ 5 h 559"/>
                              <a:gd name="T42" fmla="*/ 9 w 883"/>
                              <a:gd name="T43" fmla="*/ 6 h 559"/>
                              <a:gd name="T44" fmla="*/ 7 w 883"/>
                              <a:gd name="T45" fmla="*/ 7 h 559"/>
                              <a:gd name="T46" fmla="*/ 6 w 883"/>
                              <a:gd name="T47" fmla="*/ 9 h 559"/>
                              <a:gd name="T48" fmla="*/ 4 w 883"/>
                              <a:gd name="T49" fmla="*/ 10 h 559"/>
                              <a:gd name="T50" fmla="*/ 3 w 883"/>
                              <a:gd name="T51" fmla="*/ 12 h 559"/>
                              <a:gd name="T52" fmla="*/ 2 w 883"/>
                              <a:gd name="T53" fmla="*/ 14 h 559"/>
                              <a:gd name="T54" fmla="*/ 2 w 883"/>
                              <a:gd name="T55" fmla="*/ 16 h 559"/>
                              <a:gd name="T56" fmla="*/ 2 w 883"/>
                              <a:gd name="T57" fmla="*/ 17 h 559"/>
                              <a:gd name="T58" fmla="*/ 2 w 883"/>
                              <a:gd name="T59" fmla="*/ 20 h 559"/>
                              <a:gd name="T60" fmla="*/ 1 w 883"/>
                              <a:gd name="T61" fmla="*/ 22 h 559"/>
                              <a:gd name="T62" fmla="*/ 0 w 883"/>
                              <a:gd name="T63" fmla="*/ 21 h 559"/>
                              <a:gd name="T64" fmla="*/ 0 w 883"/>
                              <a:gd name="T65" fmla="*/ 19 h 559"/>
                              <a:gd name="T66" fmla="*/ 0 w 883"/>
                              <a:gd name="T67" fmla="*/ 16 h 559"/>
                              <a:gd name="T68" fmla="*/ 1 w 883"/>
                              <a:gd name="T69" fmla="*/ 14 h 559"/>
                              <a:gd name="T70" fmla="*/ 1 w 883"/>
                              <a:gd name="T71" fmla="*/ 12 h 559"/>
                              <a:gd name="T72" fmla="*/ 2 w 883"/>
                              <a:gd name="T73" fmla="*/ 10 h 559"/>
                              <a:gd name="T74" fmla="*/ 3 w 883"/>
                              <a:gd name="T75" fmla="*/ 9 h 559"/>
                              <a:gd name="T76" fmla="*/ 5 w 883"/>
                              <a:gd name="T77" fmla="*/ 7 h 559"/>
                              <a:gd name="T78" fmla="*/ 7 w 883"/>
                              <a:gd name="T79" fmla="*/ 5 h 559"/>
                              <a:gd name="T80" fmla="*/ 8 w 883"/>
                              <a:gd name="T81" fmla="*/ 4 h 559"/>
                              <a:gd name="T82" fmla="*/ 11 w 883"/>
                              <a:gd name="T83" fmla="*/ 3 h 559"/>
                              <a:gd name="T84" fmla="*/ 13 w 883"/>
                              <a:gd name="T85" fmla="*/ 2 h 559"/>
                              <a:gd name="T86" fmla="*/ 16 w 883"/>
                              <a:gd name="T87" fmla="*/ 1 h 559"/>
                              <a:gd name="T88" fmla="*/ 18 w 883"/>
                              <a:gd name="T89" fmla="*/ 0 h 559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w 883"/>
                              <a:gd name="T136" fmla="*/ 0 h 559"/>
                              <a:gd name="T137" fmla="*/ 883 w 883"/>
                              <a:gd name="T138" fmla="*/ 559 h 559"/>
                            </a:gdLst>
                            <a:ahLst/>
                            <a:cxnLst>
                              <a:cxn ang="T90">
                                <a:pos x="T0" y="T1"/>
                              </a:cxn>
                              <a:cxn ang="T91">
                                <a:pos x="T2" y="T3"/>
                              </a:cxn>
                              <a:cxn ang="T92">
                                <a:pos x="T4" y="T5"/>
                              </a:cxn>
                              <a:cxn ang="T93">
                                <a:pos x="T6" y="T7"/>
                              </a:cxn>
                              <a:cxn ang="T94">
                                <a:pos x="T8" y="T9"/>
                              </a:cxn>
                              <a:cxn ang="T95">
                                <a:pos x="T10" y="T11"/>
                              </a:cxn>
                              <a:cxn ang="T96">
                                <a:pos x="T12" y="T13"/>
                              </a:cxn>
                              <a:cxn ang="T97">
                                <a:pos x="T14" y="T15"/>
                              </a:cxn>
                              <a:cxn ang="T98">
                                <a:pos x="T16" y="T17"/>
                              </a:cxn>
                              <a:cxn ang="T99">
                                <a:pos x="T18" y="T19"/>
                              </a:cxn>
                              <a:cxn ang="T100">
                                <a:pos x="T20" y="T21"/>
                              </a:cxn>
                              <a:cxn ang="T101">
                                <a:pos x="T22" y="T23"/>
                              </a:cxn>
                              <a:cxn ang="T102">
                                <a:pos x="T24" y="T25"/>
                              </a:cxn>
                              <a:cxn ang="T103">
                                <a:pos x="T26" y="T27"/>
                              </a:cxn>
                              <a:cxn ang="T104">
                                <a:pos x="T28" y="T29"/>
                              </a:cxn>
                              <a:cxn ang="T105">
                                <a:pos x="T30" y="T31"/>
                              </a:cxn>
                              <a:cxn ang="T106">
                                <a:pos x="T32" y="T33"/>
                              </a:cxn>
                              <a:cxn ang="T107">
                                <a:pos x="T34" y="T35"/>
                              </a:cxn>
                              <a:cxn ang="T108">
                                <a:pos x="T36" y="T37"/>
                              </a:cxn>
                              <a:cxn ang="T109">
                                <a:pos x="T38" y="T39"/>
                              </a:cxn>
                              <a:cxn ang="T110">
                                <a:pos x="T40" y="T41"/>
                              </a:cxn>
                              <a:cxn ang="T111">
                                <a:pos x="T42" y="T43"/>
                              </a:cxn>
                              <a:cxn ang="T112">
                                <a:pos x="T44" y="T45"/>
                              </a:cxn>
                              <a:cxn ang="T113">
                                <a:pos x="T46" y="T47"/>
                              </a:cxn>
                              <a:cxn ang="T114">
                                <a:pos x="T48" y="T49"/>
                              </a:cxn>
                              <a:cxn ang="T115">
                                <a:pos x="T50" y="T51"/>
                              </a:cxn>
                              <a:cxn ang="T116">
                                <a:pos x="T52" y="T53"/>
                              </a:cxn>
                              <a:cxn ang="T117">
                                <a:pos x="T54" y="T55"/>
                              </a:cxn>
                              <a:cxn ang="T118">
                                <a:pos x="T56" y="T57"/>
                              </a:cxn>
                              <a:cxn ang="T119">
                                <a:pos x="T58" y="T59"/>
                              </a:cxn>
                              <a:cxn ang="T120">
                                <a:pos x="T60" y="T61"/>
                              </a:cxn>
                              <a:cxn ang="T121">
                                <a:pos x="T62" y="T63"/>
                              </a:cxn>
                              <a:cxn ang="T122">
                                <a:pos x="T64" y="T65"/>
                              </a:cxn>
                              <a:cxn ang="T123">
                                <a:pos x="T66" y="T67"/>
                              </a:cxn>
                              <a:cxn ang="T124">
                                <a:pos x="T68" y="T69"/>
                              </a:cxn>
                              <a:cxn ang="T125">
                                <a:pos x="T70" y="T71"/>
                              </a:cxn>
                              <a:cxn ang="T126">
                                <a:pos x="T72" y="T73"/>
                              </a:cxn>
                              <a:cxn ang="T127">
                                <a:pos x="T74" y="T75"/>
                              </a:cxn>
                              <a:cxn ang="T128">
                                <a:pos x="T76" y="T77"/>
                              </a:cxn>
                              <a:cxn ang="T129">
                                <a:pos x="T78" y="T79"/>
                              </a:cxn>
                              <a:cxn ang="T130">
                                <a:pos x="T80" y="T81"/>
                              </a:cxn>
                              <a:cxn ang="T131">
                                <a:pos x="T82" y="T83"/>
                              </a:cxn>
                              <a:cxn ang="T132">
                                <a:pos x="T84" y="T85"/>
                              </a:cxn>
                              <a:cxn ang="T133">
                                <a:pos x="T86" y="T87"/>
                              </a:cxn>
                              <a:cxn ang="T134">
                                <a:pos x="T88" y="T89"/>
                              </a:cxn>
                            </a:cxnLst>
                            <a:rect l="T135" t="T136" r="T137" b="T138"/>
                            <a:pathLst>
                              <a:path w="883" h="559">
                                <a:moveTo>
                                  <a:pt x="450" y="11"/>
                                </a:moveTo>
                                <a:lnTo>
                                  <a:pt x="463" y="8"/>
                                </a:lnTo>
                                <a:lnTo>
                                  <a:pt x="490" y="5"/>
                                </a:lnTo>
                                <a:lnTo>
                                  <a:pt x="522" y="3"/>
                                </a:lnTo>
                                <a:lnTo>
                                  <a:pt x="552" y="1"/>
                                </a:lnTo>
                                <a:lnTo>
                                  <a:pt x="580" y="2"/>
                                </a:lnTo>
                                <a:lnTo>
                                  <a:pt x="610" y="3"/>
                                </a:lnTo>
                                <a:lnTo>
                                  <a:pt x="641" y="4"/>
                                </a:lnTo>
                                <a:lnTo>
                                  <a:pt x="669" y="6"/>
                                </a:lnTo>
                                <a:lnTo>
                                  <a:pt x="699" y="4"/>
                                </a:lnTo>
                                <a:lnTo>
                                  <a:pt x="727" y="3"/>
                                </a:lnTo>
                                <a:lnTo>
                                  <a:pt x="760" y="1"/>
                                </a:lnTo>
                                <a:lnTo>
                                  <a:pt x="791" y="0"/>
                                </a:lnTo>
                                <a:lnTo>
                                  <a:pt x="816" y="1"/>
                                </a:lnTo>
                                <a:lnTo>
                                  <a:pt x="840" y="2"/>
                                </a:lnTo>
                                <a:lnTo>
                                  <a:pt x="866" y="3"/>
                                </a:lnTo>
                                <a:lnTo>
                                  <a:pt x="883" y="6"/>
                                </a:lnTo>
                                <a:lnTo>
                                  <a:pt x="881" y="20"/>
                                </a:lnTo>
                                <a:lnTo>
                                  <a:pt x="878" y="32"/>
                                </a:lnTo>
                                <a:lnTo>
                                  <a:pt x="875" y="43"/>
                                </a:lnTo>
                                <a:lnTo>
                                  <a:pt x="811" y="44"/>
                                </a:lnTo>
                                <a:lnTo>
                                  <a:pt x="795" y="46"/>
                                </a:lnTo>
                                <a:lnTo>
                                  <a:pt x="773" y="45"/>
                                </a:lnTo>
                                <a:lnTo>
                                  <a:pt x="748" y="44"/>
                                </a:lnTo>
                                <a:lnTo>
                                  <a:pt x="723" y="46"/>
                                </a:lnTo>
                                <a:lnTo>
                                  <a:pt x="700" y="48"/>
                                </a:lnTo>
                                <a:lnTo>
                                  <a:pt x="673" y="49"/>
                                </a:lnTo>
                                <a:lnTo>
                                  <a:pt x="649" y="49"/>
                                </a:lnTo>
                                <a:lnTo>
                                  <a:pt x="620" y="46"/>
                                </a:lnTo>
                                <a:lnTo>
                                  <a:pt x="589" y="46"/>
                                </a:lnTo>
                                <a:lnTo>
                                  <a:pt x="560" y="44"/>
                                </a:lnTo>
                                <a:lnTo>
                                  <a:pt x="532" y="46"/>
                                </a:lnTo>
                                <a:lnTo>
                                  <a:pt x="502" y="49"/>
                                </a:lnTo>
                                <a:lnTo>
                                  <a:pt x="470" y="51"/>
                                </a:lnTo>
                                <a:lnTo>
                                  <a:pt x="442" y="57"/>
                                </a:lnTo>
                                <a:lnTo>
                                  <a:pt x="415" y="66"/>
                                </a:lnTo>
                                <a:lnTo>
                                  <a:pt x="387" y="75"/>
                                </a:lnTo>
                                <a:lnTo>
                                  <a:pt x="357" y="86"/>
                                </a:lnTo>
                                <a:lnTo>
                                  <a:pt x="329" y="96"/>
                                </a:lnTo>
                                <a:lnTo>
                                  <a:pt x="304" y="106"/>
                                </a:lnTo>
                                <a:lnTo>
                                  <a:pt x="277" y="117"/>
                                </a:lnTo>
                                <a:lnTo>
                                  <a:pt x="255" y="130"/>
                                </a:lnTo>
                                <a:lnTo>
                                  <a:pt x="235" y="140"/>
                                </a:lnTo>
                                <a:lnTo>
                                  <a:pt x="214" y="152"/>
                                </a:lnTo>
                                <a:lnTo>
                                  <a:pt x="193" y="165"/>
                                </a:lnTo>
                                <a:lnTo>
                                  <a:pt x="175" y="181"/>
                                </a:lnTo>
                                <a:lnTo>
                                  <a:pt x="155" y="203"/>
                                </a:lnTo>
                                <a:lnTo>
                                  <a:pt x="139" y="222"/>
                                </a:lnTo>
                                <a:lnTo>
                                  <a:pt x="123" y="238"/>
                                </a:lnTo>
                                <a:lnTo>
                                  <a:pt x="108" y="260"/>
                                </a:lnTo>
                                <a:lnTo>
                                  <a:pt x="96" y="281"/>
                                </a:lnTo>
                                <a:lnTo>
                                  <a:pt x="83" y="305"/>
                                </a:lnTo>
                                <a:lnTo>
                                  <a:pt x="71" y="328"/>
                                </a:lnTo>
                                <a:lnTo>
                                  <a:pt x="62" y="351"/>
                                </a:lnTo>
                                <a:lnTo>
                                  <a:pt x="56" y="375"/>
                                </a:lnTo>
                                <a:lnTo>
                                  <a:pt x="50" y="398"/>
                                </a:lnTo>
                                <a:lnTo>
                                  <a:pt x="45" y="421"/>
                                </a:lnTo>
                                <a:lnTo>
                                  <a:pt x="42" y="444"/>
                                </a:lnTo>
                                <a:lnTo>
                                  <a:pt x="39" y="474"/>
                                </a:lnTo>
                                <a:lnTo>
                                  <a:pt x="38" y="502"/>
                                </a:lnTo>
                                <a:lnTo>
                                  <a:pt x="37" y="529"/>
                                </a:lnTo>
                                <a:lnTo>
                                  <a:pt x="35" y="559"/>
                                </a:lnTo>
                                <a:lnTo>
                                  <a:pt x="8" y="553"/>
                                </a:lnTo>
                                <a:lnTo>
                                  <a:pt x="5" y="525"/>
                                </a:lnTo>
                                <a:lnTo>
                                  <a:pt x="3" y="501"/>
                                </a:lnTo>
                                <a:lnTo>
                                  <a:pt x="0" y="475"/>
                                </a:lnTo>
                                <a:lnTo>
                                  <a:pt x="1" y="444"/>
                                </a:lnTo>
                                <a:lnTo>
                                  <a:pt x="4" y="415"/>
                                </a:lnTo>
                                <a:lnTo>
                                  <a:pt x="10" y="380"/>
                                </a:lnTo>
                                <a:lnTo>
                                  <a:pt x="15" y="355"/>
                                </a:lnTo>
                                <a:lnTo>
                                  <a:pt x="23" y="329"/>
                                </a:lnTo>
                                <a:lnTo>
                                  <a:pt x="31" y="305"/>
                                </a:lnTo>
                                <a:lnTo>
                                  <a:pt x="41" y="283"/>
                                </a:lnTo>
                                <a:lnTo>
                                  <a:pt x="54" y="262"/>
                                </a:lnTo>
                                <a:lnTo>
                                  <a:pt x="68" y="238"/>
                                </a:lnTo>
                                <a:lnTo>
                                  <a:pt x="85" y="215"/>
                                </a:lnTo>
                                <a:lnTo>
                                  <a:pt x="103" y="193"/>
                                </a:lnTo>
                                <a:lnTo>
                                  <a:pt x="122" y="173"/>
                                </a:lnTo>
                                <a:lnTo>
                                  <a:pt x="142" y="151"/>
                                </a:lnTo>
                                <a:lnTo>
                                  <a:pt x="163" y="132"/>
                                </a:lnTo>
                                <a:lnTo>
                                  <a:pt x="186" y="114"/>
                                </a:lnTo>
                                <a:lnTo>
                                  <a:pt x="211" y="99"/>
                                </a:lnTo>
                                <a:lnTo>
                                  <a:pt x="239" y="85"/>
                                </a:lnTo>
                                <a:lnTo>
                                  <a:pt x="270" y="69"/>
                                </a:lnTo>
                                <a:lnTo>
                                  <a:pt x="300" y="59"/>
                                </a:lnTo>
                                <a:lnTo>
                                  <a:pt x="332" y="46"/>
                                </a:lnTo>
                                <a:lnTo>
                                  <a:pt x="367" y="34"/>
                                </a:lnTo>
                                <a:lnTo>
                                  <a:pt x="396" y="24"/>
                                </a:lnTo>
                                <a:lnTo>
                                  <a:pt x="426" y="16"/>
                                </a:lnTo>
                                <a:lnTo>
                                  <a:pt x="45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00C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888" name="Freeform 1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15" y="1606"/>
                            <a:ext cx="170" cy="112"/>
                          </a:xfrm>
                          <a:custGeom>
                            <a:avLst/>
                            <a:gdLst>
                              <a:gd name="T0" fmla="*/ 18 w 854"/>
                              <a:gd name="T1" fmla="*/ 0 h 560"/>
                              <a:gd name="T2" fmla="*/ 21 w 854"/>
                              <a:gd name="T3" fmla="*/ 0 h 560"/>
                              <a:gd name="T4" fmla="*/ 23 w 854"/>
                              <a:gd name="T5" fmla="*/ 0 h 560"/>
                              <a:gd name="T6" fmla="*/ 25 w 854"/>
                              <a:gd name="T7" fmla="*/ 0 h 560"/>
                              <a:gd name="T8" fmla="*/ 28 w 854"/>
                              <a:gd name="T9" fmla="*/ 0 h 560"/>
                              <a:gd name="T10" fmla="*/ 30 w 854"/>
                              <a:gd name="T11" fmla="*/ 0 h 560"/>
                              <a:gd name="T12" fmla="*/ 32 w 854"/>
                              <a:gd name="T13" fmla="*/ 0 h 560"/>
                              <a:gd name="T14" fmla="*/ 34 w 854"/>
                              <a:gd name="T15" fmla="*/ 0 h 560"/>
                              <a:gd name="T16" fmla="*/ 33 w 854"/>
                              <a:gd name="T17" fmla="*/ 1 h 560"/>
                              <a:gd name="T18" fmla="*/ 32 w 854"/>
                              <a:gd name="T19" fmla="*/ 2 h 560"/>
                              <a:gd name="T20" fmla="*/ 31 w 854"/>
                              <a:gd name="T21" fmla="*/ 2 h 560"/>
                              <a:gd name="T22" fmla="*/ 30 w 854"/>
                              <a:gd name="T23" fmla="*/ 2 h 560"/>
                              <a:gd name="T24" fmla="*/ 28 w 854"/>
                              <a:gd name="T25" fmla="*/ 2 h 560"/>
                              <a:gd name="T26" fmla="*/ 26 w 854"/>
                              <a:gd name="T27" fmla="*/ 2 h 560"/>
                              <a:gd name="T28" fmla="*/ 23 w 854"/>
                              <a:gd name="T29" fmla="*/ 2 h 560"/>
                              <a:gd name="T30" fmla="*/ 21 w 854"/>
                              <a:gd name="T31" fmla="*/ 2 h 560"/>
                              <a:gd name="T32" fmla="*/ 19 w 854"/>
                              <a:gd name="T33" fmla="*/ 2 h 560"/>
                              <a:gd name="T34" fmla="*/ 16 w 854"/>
                              <a:gd name="T35" fmla="*/ 3 h 560"/>
                              <a:gd name="T36" fmla="*/ 14 w 854"/>
                              <a:gd name="T37" fmla="*/ 3 h 560"/>
                              <a:gd name="T38" fmla="*/ 12 w 854"/>
                              <a:gd name="T39" fmla="*/ 4 h 560"/>
                              <a:gd name="T40" fmla="*/ 10 w 854"/>
                              <a:gd name="T41" fmla="*/ 5 h 560"/>
                              <a:gd name="T42" fmla="*/ 9 w 854"/>
                              <a:gd name="T43" fmla="*/ 6 h 560"/>
                              <a:gd name="T44" fmla="*/ 7 w 854"/>
                              <a:gd name="T45" fmla="*/ 7 h 560"/>
                              <a:gd name="T46" fmla="*/ 5 w 854"/>
                              <a:gd name="T47" fmla="*/ 9 h 560"/>
                              <a:gd name="T48" fmla="*/ 4 w 854"/>
                              <a:gd name="T49" fmla="*/ 10 h 560"/>
                              <a:gd name="T50" fmla="*/ 3 w 854"/>
                              <a:gd name="T51" fmla="*/ 12 h 560"/>
                              <a:gd name="T52" fmla="*/ 2 w 854"/>
                              <a:gd name="T53" fmla="*/ 14 h 560"/>
                              <a:gd name="T54" fmla="*/ 2 w 854"/>
                              <a:gd name="T55" fmla="*/ 16 h 560"/>
                              <a:gd name="T56" fmla="*/ 2 w 854"/>
                              <a:gd name="T57" fmla="*/ 18 h 560"/>
                              <a:gd name="T58" fmla="*/ 2 w 854"/>
                              <a:gd name="T59" fmla="*/ 20 h 560"/>
                              <a:gd name="T60" fmla="*/ 1 w 854"/>
                              <a:gd name="T61" fmla="*/ 22 h 560"/>
                              <a:gd name="T62" fmla="*/ 0 w 854"/>
                              <a:gd name="T63" fmla="*/ 21 h 560"/>
                              <a:gd name="T64" fmla="*/ 0 w 854"/>
                              <a:gd name="T65" fmla="*/ 19 h 560"/>
                              <a:gd name="T66" fmla="*/ 0 w 854"/>
                              <a:gd name="T67" fmla="*/ 17 h 560"/>
                              <a:gd name="T68" fmla="*/ 1 w 854"/>
                              <a:gd name="T69" fmla="*/ 14 h 560"/>
                              <a:gd name="T70" fmla="*/ 1 w 854"/>
                              <a:gd name="T71" fmla="*/ 12 h 560"/>
                              <a:gd name="T72" fmla="*/ 2 w 854"/>
                              <a:gd name="T73" fmla="*/ 11 h 560"/>
                              <a:gd name="T74" fmla="*/ 3 w 854"/>
                              <a:gd name="T75" fmla="*/ 9 h 560"/>
                              <a:gd name="T76" fmla="*/ 5 w 854"/>
                              <a:gd name="T77" fmla="*/ 7 h 560"/>
                              <a:gd name="T78" fmla="*/ 6 w 854"/>
                              <a:gd name="T79" fmla="*/ 5 h 560"/>
                              <a:gd name="T80" fmla="*/ 8 w 854"/>
                              <a:gd name="T81" fmla="*/ 4 h 560"/>
                              <a:gd name="T82" fmla="*/ 11 w 854"/>
                              <a:gd name="T83" fmla="*/ 3 h 560"/>
                              <a:gd name="T84" fmla="*/ 13 w 854"/>
                              <a:gd name="T85" fmla="*/ 2 h 560"/>
                              <a:gd name="T86" fmla="*/ 16 w 854"/>
                              <a:gd name="T87" fmla="*/ 1 h 560"/>
                              <a:gd name="T88" fmla="*/ 18 w 854"/>
                              <a:gd name="T89" fmla="*/ 0 h 560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w 854"/>
                              <a:gd name="T136" fmla="*/ 0 h 560"/>
                              <a:gd name="T137" fmla="*/ 854 w 854"/>
                              <a:gd name="T138" fmla="*/ 560 h 560"/>
                            </a:gdLst>
                            <a:ahLst/>
                            <a:cxnLst>
                              <a:cxn ang="T90">
                                <a:pos x="T0" y="T1"/>
                              </a:cxn>
                              <a:cxn ang="T91">
                                <a:pos x="T2" y="T3"/>
                              </a:cxn>
                              <a:cxn ang="T92">
                                <a:pos x="T4" y="T5"/>
                              </a:cxn>
                              <a:cxn ang="T93">
                                <a:pos x="T6" y="T7"/>
                              </a:cxn>
                              <a:cxn ang="T94">
                                <a:pos x="T8" y="T9"/>
                              </a:cxn>
                              <a:cxn ang="T95">
                                <a:pos x="T10" y="T11"/>
                              </a:cxn>
                              <a:cxn ang="T96">
                                <a:pos x="T12" y="T13"/>
                              </a:cxn>
                              <a:cxn ang="T97">
                                <a:pos x="T14" y="T15"/>
                              </a:cxn>
                              <a:cxn ang="T98">
                                <a:pos x="T16" y="T17"/>
                              </a:cxn>
                              <a:cxn ang="T99">
                                <a:pos x="T18" y="T19"/>
                              </a:cxn>
                              <a:cxn ang="T100">
                                <a:pos x="T20" y="T21"/>
                              </a:cxn>
                              <a:cxn ang="T101">
                                <a:pos x="T22" y="T23"/>
                              </a:cxn>
                              <a:cxn ang="T102">
                                <a:pos x="T24" y="T25"/>
                              </a:cxn>
                              <a:cxn ang="T103">
                                <a:pos x="T26" y="T27"/>
                              </a:cxn>
                              <a:cxn ang="T104">
                                <a:pos x="T28" y="T29"/>
                              </a:cxn>
                              <a:cxn ang="T105">
                                <a:pos x="T30" y="T31"/>
                              </a:cxn>
                              <a:cxn ang="T106">
                                <a:pos x="T32" y="T33"/>
                              </a:cxn>
                              <a:cxn ang="T107">
                                <a:pos x="T34" y="T35"/>
                              </a:cxn>
                              <a:cxn ang="T108">
                                <a:pos x="T36" y="T37"/>
                              </a:cxn>
                              <a:cxn ang="T109">
                                <a:pos x="T38" y="T39"/>
                              </a:cxn>
                              <a:cxn ang="T110">
                                <a:pos x="T40" y="T41"/>
                              </a:cxn>
                              <a:cxn ang="T111">
                                <a:pos x="T42" y="T43"/>
                              </a:cxn>
                              <a:cxn ang="T112">
                                <a:pos x="T44" y="T45"/>
                              </a:cxn>
                              <a:cxn ang="T113">
                                <a:pos x="T46" y="T47"/>
                              </a:cxn>
                              <a:cxn ang="T114">
                                <a:pos x="T48" y="T49"/>
                              </a:cxn>
                              <a:cxn ang="T115">
                                <a:pos x="T50" y="T51"/>
                              </a:cxn>
                              <a:cxn ang="T116">
                                <a:pos x="T52" y="T53"/>
                              </a:cxn>
                              <a:cxn ang="T117">
                                <a:pos x="T54" y="T55"/>
                              </a:cxn>
                              <a:cxn ang="T118">
                                <a:pos x="T56" y="T57"/>
                              </a:cxn>
                              <a:cxn ang="T119">
                                <a:pos x="T58" y="T59"/>
                              </a:cxn>
                              <a:cxn ang="T120">
                                <a:pos x="T60" y="T61"/>
                              </a:cxn>
                              <a:cxn ang="T121">
                                <a:pos x="T62" y="T63"/>
                              </a:cxn>
                              <a:cxn ang="T122">
                                <a:pos x="T64" y="T65"/>
                              </a:cxn>
                              <a:cxn ang="T123">
                                <a:pos x="T66" y="T67"/>
                              </a:cxn>
                              <a:cxn ang="T124">
                                <a:pos x="T68" y="T69"/>
                              </a:cxn>
                              <a:cxn ang="T125">
                                <a:pos x="T70" y="T71"/>
                              </a:cxn>
                              <a:cxn ang="T126">
                                <a:pos x="T72" y="T73"/>
                              </a:cxn>
                              <a:cxn ang="T127">
                                <a:pos x="T74" y="T75"/>
                              </a:cxn>
                              <a:cxn ang="T128">
                                <a:pos x="T76" y="T77"/>
                              </a:cxn>
                              <a:cxn ang="T129">
                                <a:pos x="T78" y="T79"/>
                              </a:cxn>
                              <a:cxn ang="T130">
                                <a:pos x="T80" y="T81"/>
                              </a:cxn>
                              <a:cxn ang="T131">
                                <a:pos x="T82" y="T83"/>
                              </a:cxn>
                              <a:cxn ang="T132">
                                <a:pos x="T84" y="T85"/>
                              </a:cxn>
                              <a:cxn ang="T133">
                                <a:pos x="T86" y="T87"/>
                              </a:cxn>
                              <a:cxn ang="T134">
                                <a:pos x="T88" y="T89"/>
                              </a:cxn>
                            </a:cxnLst>
                            <a:rect l="T135" t="T136" r="T137" b="T138"/>
                            <a:pathLst>
                              <a:path w="854" h="560">
                                <a:moveTo>
                                  <a:pt x="450" y="12"/>
                                </a:moveTo>
                                <a:lnTo>
                                  <a:pt x="462" y="8"/>
                                </a:lnTo>
                                <a:lnTo>
                                  <a:pt x="490" y="6"/>
                                </a:lnTo>
                                <a:lnTo>
                                  <a:pt x="522" y="4"/>
                                </a:lnTo>
                                <a:lnTo>
                                  <a:pt x="550" y="2"/>
                                </a:lnTo>
                                <a:lnTo>
                                  <a:pt x="580" y="3"/>
                                </a:lnTo>
                                <a:lnTo>
                                  <a:pt x="610" y="4"/>
                                </a:lnTo>
                                <a:lnTo>
                                  <a:pt x="640" y="5"/>
                                </a:lnTo>
                                <a:lnTo>
                                  <a:pt x="669" y="7"/>
                                </a:lnTo>
                                <a:lnTo>
                                  <a:pt x="698" y="5"/>
                                </a:lnTo>
                                <a:lnTo>
                                  <a:pt x="726" y="4"/>
                                </a:lnTo>
                                <a:lnTo>
                                  <a:pt x="760" y="2"/>
                                </a:lnTo>
                                <a:lnTo>
                                  <a:pt x="791" y="1"/>
                                </a:lnTo>
                                <a:lnTo>
                                  <a:pt x="815" y="2"/>
                                </a:lnTo>
                                <a:lnTo>
                                  <a:pt x="840" y="3"/>
                                </a:lnTo>
                                <a:lnTo>
                                  <a:pt x="854" y="0"/>
                                </a:lnTo>
                                <a:lnTo>
                                  <a:pt x="849" y="13"/>
                                </a:lnTo>
                                <a:lnTo>
                                  <a:pt x="841" y="25"/>
                                </a:lnTo>
                                <a:lnTo>
                                  <a:pt x="830" y="34"/>
                                </a:lnTo>
                                <a:lnTo>
                                  <a:pt x="821" y="40"/>
                                </a:lnTo>
                                <a:lnTo>
                                  <a:pt x="811" y="45"/>
                                </a:lnTo>
                                <a:lnTo>
                                  <a:pt x="795" y="47"/>
                                </a:lnTo>
                                <a:lnTo>
                                  <a:pt x="772" y="46"/>
                                </a:lnTo>
                                <a:lnTo>
                                  <a:pt x="748" y="45"/>
                                </a:lnTo>
                                <a:lnTo>
                                  <a:pt x="722" y="47"/>
                                </a:lnTo>
                                <a:lnTo>
                                  <a:pt x="700" y="48"/>
                                </a:lnTo>
                                <a:lnTo>
                                  <a:pt x="673" y="50"/>
                                </a:lnTo>
                                <a:lnTo>
                                  <a:pt x="647" y="50"/>
                                </a:lnTo>
                                <a:lnTo>
                                  <a:pt x="620" y="47"/>
                                </a:lnTo>
                                <a:lnTo>
                                  <a:pt x="588" y="47"/>
                                </a:lnTo>
                                <a:lnTo>
                                  <a:pt x="558" y="45"/>
                                </a:lnTo>
                                <a:lnTo>
                                  <a:pt x="532" y="47"/>
                                </a:lnTo>
                                <a:lnTo>
                                  <a:pt x="501" y="50"/>
                                </a:lnTo>
                                <a:lnTo>
                                  <a:pt x="469" y="51"/>
                                </a:lnTo>
                                <a:lnTo>
                                  <a:pt x="442" y="57"/>
                                </a:lnTo>
                                <a:lnTo>
                                  <a:pt x="414" y="66"/>
                                </a:lnTo>
                                <a:lnTo>
                                  <a:pt x="387" y="75"/>
                                </a:lnTo>
                                <a:lnTo>
                                  <a:pt x="357" y="86"/>
                                </a:lnTo>
                                <a:lnTo>
                                  <a:pt x="328" y="97"/>
                                </a:lnTo>
                                <a:lnTo>
                                  <a:pt x="304" y="107"/>
                                </a:lnTo>
                                <a:lnTo>
                                  <a:pt x="276" y="118"/>
                                </a:lnTo>
                                <a:lnTo>
                                  <a:pt x="254" y="131"/>
                                </a:lnTo>
                                <a:lnTo>
                                  <a:pt x="234" y="141"/>
                                </a:lnTo>
                                <a:lnTo>
                                  <a:pt x="214" y="153"/>
                                </a:lnTo>
                                <a:lnTo>
                                  <a:pt x="192" y="166"/>
                                </a:lnTo>
                                <a:lnTo>
                                  <a:pt x="175" y="182"/>
                                </a:lnTo>
                                <a:lnTo>
                                  <a:pt x="154" y="204"/>
                                </a:lnTo>
                                <a:lnTo>
                                  <a:pt x="138" y="223"/>
                                </a:lnTo>
                                <a:lnTo>
                                  <a:pt x="123" y="239"/>
                                </a:lnTo>
                                <a:lnTo>
                                  <a:pt x="107" y="261"/>
                                </a:lnTo>
                                <a:lnTo>
                                  <a:pt x="95" y="282"/>
                                </a:lnTo>
                                <a:lnTo>
                                  <a:pt x="83" y="306"/>
                                </a:lnTo>
                                <a:lnTo>
                                  <a:pt x="71" y="328"/>
                                </a:lnTo>
                                <a:lnTo>
                                  <a:pt x="61" y="352"/>
                                </a:lnTo>
                                <a:lnTo>
                                  <a:pt x="55" y="375"/>
                                </a:lnTo>
                                <a:lnTo>
                                  <a:pt x="49" y="398"/>
                                </a:lnTo>
                                <a:lnTo>
                                  <a:pt x="45" y="422"/>
                                </a:lnTo>
                                <a:lnTo>
                                  <a:pt x="42" y="445"/>
                                </a:lnTo>
                                <a:lnTo>
                                  <a:pt x="39" y="475"/>
                                </a:lnTo>
                                <a:lnTo>
                                  <a:pt x="38" y="503"/>
                                </a:lnTo>
                                <a:lnTo>
                                  <a:pt x="37" y="530"/>
                                </a:lnTo>
                                <a:lnTo>
                                  <a:pt x="35" y="560"/>
                                </a:lnTo>
                                <a:lnTo>
                                  <a:pt x="7" y="554"/>
                                </a:lnTo>
                                <a:lnTo>
                                  <a:pt x="4" y="526"/>
                                </a:lnTo>
                                <a:lnTo>
                                  <a:pt x="2" y="502"/>
                                </a:lnTo>
                                <a:lnTo>
                                  <a:pt x="0" y="476"/>
                                </a:lnTo>
                                <a:lnTo>
                                  <a:pt x="1" y="445"/>
                                </a:lnTo>
                                <a:lnTo>
                                  <a:pt x="3" y="416"/>
                                </a:lnTo>
                                <a:lnTo>
                                  <a:pt x="9" y="380"/>
                                </a:lnTo>
                                <a:lnTo>
                                  <a:pt x="14" y="356"/>
                                </a:lnTo>
                                <a:lnTo>
                                  <a:pt x="22" y="330"/>
                                </a:lnTo>
                                <a:lnTo>
                                  <a:pt x="31" y="306"/>
                                </a:lnTo>
                                <a:lnTo>
                                  <a:pt x="41" y="284"/>
                                </a:lnTo>
                                <a:lnTo>
                                  <a:pt x="53" y="263"/>
                                </a:lnTo>
                                <a:lnTo>
                                  <a:pt x="67" y="239"/>
                                </a:lnTo>
                                <a:lnTo>
                                  <a:pt x="85" y="216"/>
                                </a:lnTo>
                                <a:lnTo>
                                  <a:pt x="102" y="194"/>
                                </a:lnTo>
                                <a:lnTo>
                                  <a:pt x="122" y="174"/>
                                </a:lnTo>
                                <a:lnTo>
                                  <a:pt x="141" y="152"/>
                                </a:lnTo>
                                <a:lnTo>
                                  <a:pt x="163" y="133"/>
                                </a:lnTo>
                                <a:lnTo>
                                  <a:pt x="185" y="115"/>
                                </a:lnTo>
                                <a:lnTo>
                                  <a:pt x="211" y="100"/>
                                </a:lnTo>
                                <a:lnTo>
                                  <a:pt x="237" y="85"/>
                                </a:lnTo>
                                <a:lnTo>
                                  <a:pt x="270" y="69"/>
                                </a:lnTo>
                                <a:lnTo>
                                  <a:pt x="300" y="59"/>
                                </a:lnTo>
                                <a:lnTo>
                                  <a:pt x="331" y="47"/>
                                </a:lnTo>
                                <a:lnTo>
                                  <a:pt x="366" y="35"/>
                                </a:lnTo>
                                <a:lnTo>
                                  <a:pt x="396" y="25"/>
                                </a:lnTo>
                                <a:lnTo>
                                  <a:pt x="425" y="17"/>
                                </a:lnTo>
                                <a:lnTo>
                                  <a:pt x="450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63886" name="Freeform 1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9" y="1587"/>
                          <a:ext cx="180" cy="109"/>
                        </a:xfrm>
                        <a:custGeom>
                          <a:avLst/>
                          <a:gdLst>
                            <a:gd name="T0" fmla="*/ 36 w 901"/>
                            <a:gd name="T1" fmla="*/ 0 h 544"/>
                            <a:gd name="T2" fmla="*/ 35 w 901"/>
                            <a:gd name="T3" fmla="*/ 0 h 544"/>
                            <a:gd name="T4" fmla="*/ 33 w 901"/>
                            <a:gd name="T5" fmla="*/ 0 h 544"/>
                            <a:gd name="T6" fmla="*/ 32 w 901"/>
                            <a:gd name="T7" fmla="*/ 0 h 544"/>
                            <a:gd name="T8" fmla="*/ 30 w 901"/>
                            <a:gd name="T9" fmla="*/ 0 h 544"/>
                            <a:gd name="T10" fmla="*/ 28 w 901"/>
                            <a:gd name="T11" fmla="*/ 0 h 544"/>
                            <a:gd name="T12" fmla="*/ 26 w 901"/>
                            <a:gd name="T13" fmla="*/ 0 h 544"/>
                            <a:gd name="T14" fmla="*/ 25 w 901"/>
                            <a:gd name="T15" fmla="*/ 0 h 544"/>
                            <a:gd name="T16" fmla="*/ 23 w 901"/>
                            <a:gd name="T17" fmla="*/ 0 h 544"/>
                            <a:gd name="T18" fmla="*/ 21 w 901"/>
                            <a:gd name="T19" fmla="*/ 0 h 544"/>
                            <a:gd name="T20" fmla="*/ 20 w 901"/>
                            <a:gd name="T21" fmla="*/ 1 h 544"/>
                            <a:gd name="T22" fmla="*/ 18 w 901"/>
                            <a:gd name="T23" fmla="*/ 1 h 544"/>
                            <a:gd name="T24" fmla="*/ 17 w 901"/>
                            <a:gd name="T25" fmla="*/ 1 h 544"/>
                            <a:gd name="T26" fmla="*/ 16 w 901"/>
                            <a:gd name="T27" fmla="*/ 1 h 544"/>
                            <a:gd name="T28" fmla="*/ 15 w 901"/>
                            <a:gd name="T29" fmla="*/ 2 h 544"/>
                            <a:gd name="T30" fmla="*/ 14 w 901"/>
                            <a:gd name="T31" fmla="*/ 2 h 544"/>
                            <a:gd name="T32" fmla="*/ 13 w 901"/>
                            <a:gd name="T33" fmla="*/ 3 h 544"/>
                            <a:gd name="T34" fmla="*/ 12 w 901"/>
                            <a:gd name="T35" fmla="*/ 3 h 544"/>
                            <a:gd name="T36" fmla="*/ 11 w 901"/>
                            <a:gd name="T37" fmla="*/ 4 h 544"/>
                            <a:gd name="T38" fmla="*/ 10 w 901"/>
                            <a:gd name="T39" fmla="*/ 4 h 544"/>
                            <a:gd name="T40" fmla="*/ 9 w 901"/>
                            <a:gd name="T41" fmla="*/ 5 h 544"/>
                            <a:gd name="T42" fmla="*/ 8 w 901"/>
                            <a:gd name="T43" fmla="*/ 6 h 544"/>
                            <a:gd name="T44" fmla="*/ 7 w 901"/>
                            <a:gd name="T45" fmla="*/ 6 h 544"/>
                            <a:gd name="T46" fmla="*/ 7 w 901"/>
                            <a:gd name="T47" fmla="*/ 7 h 544"/>
                            <a:gd name="T48" fmla="*/ 6 w 901"/>
                            <a:gd name="T49" fmla="*/ 8 h 544"/>
                            <a:gd name="T50" fmla="*/ 5 w 901"/>
                            <a:gd name="T51" fmla="*/ 8 h 544"/>
                            <a:gd name="T52" fmla="*/ 4 w 901"/>
                            <a:gd name="T53" fmla="*/ 9 h 544"/>
                            <a:gd name="T54" fmla="*/ 4 w 901"/>
                            <a:gd name="T55" fmla="*/ 10 h 544"/>
                            <a:gd name="T56" fmla="*/ 3 w 901"/>
                            <a:gd name="T57" fmla="*/ 11 h 544"/>
                            <a:gd name="T58" fmla="*/ 3 w 901"/>
                            <a:gd name="T59" fmla="*/ 12 h 544"/>
                            <a:gd name="T60" fmla="*/ 2 w 901"/>
                            <a:gd name="T61" fmla="*/ 13 h 544"/>
                            <a:gd name="T62" fmla="*/ 2 w 901"/>
                            <a:gd name="T63" fmla="*/ 14 h 544"/>
                            <a:gd name="T64" fmla="*/ 1 w 901"/>
                            <a:gd name="T65" fmla="*/ 15 h 544"/>
                            <a:gd name="T66" fmla="*/ 1 w 901"/>
                            <a:gd name="T67" fmla="*/ 16 h 544"/>
                            <a:gd name="T68" fmla="*/ 1 w 901"/>
                            <a:gd name="T69" fmla="*/ 17 h 544"/>
                            <a:gd name="T70" fmla="*/ 0 w 901"/>
                            <a:gd name="T71" fmla="*/ 18 h 544"/>
                            <a:gd name="T72" fmla="*/ 0 w 901"/>
                            <a:gd name="T73" fmla="*/ 19 h 544"/>
                            <a:gd name="T74" fmla="*/ 0 w 901"/>
                            <a:gd name="T75" fmla="*/ 20 h 544"/>
                            <a:gd name="T76" fmla="*/ 0 w 901"/>
                            <a:gd name="T77" fmla="*/ 22 h 544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901"/>
                            <a:gd name="T118" fmla="*/ 0 h 544"/>
                            <a:gd name="T119" fmla="*/ 901 w 901"/>
                            <a:gd name="T120" fmla="*/ 544 h 544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901" h="544">
                              <a:moveTo>
                                <a:pt x="901" y="6"/>
                              </a:moveTo>
                              <a:lnTo>
                                <a:pt x="865" y="3"/>
                              </a:lnTo>
                              <a:lnTo>
                                <a:pt x="836" y="2"/>
                              </a:lnTo>
                              <a:lnTo>
                                <a:pt x="796" y="1"/>
                              </a:lnTo>
                              <a:lnTo>
                                <a:pt x="756" y="0"/>
                              </a:lnTo>
                              <a:lnTo>
                                <a:pt x="709" y="1"/>
                              </a:lnTo>
                              <a:lnTo>
                                <a:pt x="660" y="2"/>
                              </a:lnTo>
                              <a:lnTo>
                                <a:pt x="615" y="4"/>
                              </a:lnTo>
                              <a:lnTo>
                                <a:pt x="578" y="7"/>
                              </a:lnTo>
                              <a:lnTo>
                                <a:pt x="536" y="12"/>
                              </a:lnTo>
                              <a:lnTo>
                                <a:pt x="490" y="18"/>
                              </a:lnTo>
                              <a:lnTo>
                                <a:pt x="461" y="24"/>
                              </a:lnTo>
                              <a:lnTo>
                                <a:pt x="437" y="31"/>
                              </a:lnTo>
                              <a:lnTo>
                                <a:pt x="411" y="37"/>
                              </a:lnTo>
                              <a:lnTo>
                                <a:pt x="385" y="45"/>
                              </a:lnTo>
                              <a:lnTo>
                                <a:pt x="357" y="55"/>
                              </a:lnTo>
                              <a:lnTo>
                                <a:pt x="326" y="70"/>
                              </a:lnTo>
                              <a:lnTo>
                                <a:pt x="299" y="82"/>
                              </a:lnTo>
                              <a:lnTo>
                                <a:pt x="274" y="94"/>
                              </a:lnTo>
                              <a:lnTo>
                                <a:pt x="254" y="107"/>
                              </a:lnTo>
                              <a:lnTo>
                                <a:pt x="233" y="123"/>
                              </a:lnTo>
                              <a:lnTo>
                                <a:pt x="212" y="139"/>
                              </a:lnTo>
                              <a:lnTo>
                                <a:pt x="186" y="160"/>
                              </a:lnTo>
                              <a:lnTo>
                                <a:pt x="163" y="180"/>
                              </a:lnTo>
                              <a:lnTo>
                                <a:pt x="146" y="196"/>
                              </a:lnTo>
                              <a:lnTo>
                                <a:pt x="130" y="212"/>
                              </a:lnTo>
                              <a:lnTo>
                                <a:pt x="112" y="231"/>
                              </a:lnTo>
                              <a:lnTo>
                                <a:pt x="96" y="246"/>
                              </a:lnTo>
                              <a:lnTo>
                                <a:pt x="81" y="266"/>
                              </a:lnTo>
                              <a:lnTo>
                                <a:pt x="69" y="287"/>
                              </a:lnTo>
                              <a:lnTo>
                                <a:pt x="56" y="315"/>
                              </a:lnTo>
                              <a:lnTo>
                                <a:pt x="43" y="343"/>
                              </a:lnTo>
                              <a:lnTo>
                                <a:pt x="33" y="369"/>
                              </a:lnTo>
                              <a:lnTo>
                                <a:pt x="24" y="394"/>
                              </a:lnTo>
                              <a:lnTo>
                                <a:pt x="17" y="419"/>
                              </a:lnTo>
                              <a:lnTo>
                                <a:pt x="9" y="451"/>
                              </a:lnTo>
                              <a:lnTo>
                                <a:pt x="5" y="480"/>
                              </a:lnTo>
                              <a:lnTo>
                                <a:pt x="1" y="509"/>
                              </a:lnTo>
                              <a:lnTo>
                                <a:pt x="0" y="544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FFC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53441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3" y="1705"/>
                      <a:ext cx="48" cy="24"/>
                      <a:chOff x="2073" y="1705"/>
                      <a:chExt cx="48" cy="24"/>
                    </a:xfrm>
                  </p:grpSpPr>
                  <p:sp>
                    <p:nvSpPr>
                      <p:cNvPr id="63881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73" y="1705"/>
                        <a:ext cx="48" cy="24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 w="3175">
                        <a:solidFill>
                          <a:srgbClr val="40004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3882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77" y="1708"/>
                        <a:ext cx="39" cy="18"/>
                      </a:xfrm>
                      <a:prstGeom prst="ellipse">
                        <a:avLst/>
                      </a:prstGeom>
                      <a:solidFill>
                        <a:srgbClr val="600060"/>
                      </a:solidFill>
                      <a:ln w="3175">
                        <a:solidFill>
                          <a:srgbClr val="40004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</p:grpSp>
          <p:grpSp>
            <p:nvGrpSpPr>
              <p:cNvPr id="253442" name="Group 151"/>
              <p:cNvGrpSpPr>
                <a:grpSpLocks/>
              </p:cNvGrpSpPr>
              <p:nvPr/>
            </p:nvGrpSpPr>
            <p:grpSpPr bwMode="auto">
              <a:xfrm>
                <a:off x="2009" y="1688"/>
                <a:ext cx="82" cy="250"/>
                <a:chOff x="2009" y="1688"/>
                <a:chExt cx="82" cy="250"/>
              </a:xfrm>
            </p:grpSpPr>
            <p:grpSp>
              <p:nvGrpSpPr>
                <p:cNvPr id="253443" name="Group 152"/>
                <p:cNvGrpSpPr>
                  <a:grpSpLocks/>
                </p:cNvGrpSpPr>
                <p:nvPr/>
              </p:nvGrpSpPr>
              <p:grpSpPr bwMode="auto">
                <a:xfrm>
                  <a:off x="2009" y="1698"/>
                  <a:ext cx="82" cy="240"/>
                  <a:chOff x="2009" y="1698"/>
                  <a:chExt cx="82" cy="240"/>
                </a:xfrm>
              </p:grpSpPr>
              <p:sp>
                <p:nvSpPr>
                  <p:cNvPr id="63867" name="Freeform 153"/>
                  <p:cNvSpPr>
                    <a:spLocks/>
                  </p:cNvSpPr>
                  <p:nvPr/>
                </p:nvSpPr>
                <p:spPr bwMode="auto">
                  <a:xfrm>
                    <a:off x="2009" y="1698"/>
                    <a:ext cx="82" cy="240"/>
                  </a:xfrm>
                  <a:custGeom>
                    <a:avLst/>
                    <a:gdLst>
                      <a:gd name="T0" fmla="*/ 0 w 410"/>
                      <a:gd name="T1" fmla="*/ 1 h 1199"/>
                      <a:gd name="T2" fmla="*/ 0 w 410"/>
                      <a:gd name="T3" fmla="*/ 3 h 1199"/>
                      <a:gd name="T4" fmla="*/ 1 w 410"/>
                      <a:gd name="T5" fmla="*/ 6 h 1199"/>
                      <a:gd name="T6" fmla="*/ 2 w 410"/>
                      <a:gd name="T7" fmla="*/ 10 h 1199"/>
                      <a:gd name="T8" fmla="*/ 2 w 410"/>
                      <a:gd name="T9" fmla="*/ 13 h 1199"/>
                      <a:gd name="T10" fmla="*/ 3 w 410"/>
                      <a:gd name="T11" fmla="*/ 16 h 1199"/>
                      <a:gd name="T12" fmla="*/ 4 w 410"/>
                      <a:gd name="T13" fmla="*/ 20 h 1199"/>
                      <a:gd name="T14" fmla="*/ 4 w 410"/>
                      <a:gd name="T15" fmla="*/ 22 h 1199"/>
                      <a:gd name="T16" fmla="*/ 4 w 410"/>
                      <a:gd name="T17" fmla="*/ 25 h 1199"/>
                      <a:gd name="T18" fmla="*/ 5 w 410"/>
                      <a:gd name="T19" fmla="*/ 29 h 1199"/>
                      <a:gd name="T20" fmla="*/ 5 w 410"/>
                      <a:gd name="T21" fmla="*/ 32 h 1199"/>
                      <a:gd name="T22" fmla="*/ 5 w 410"/>
                      <a:gd name="T23" fmla="*/ 36 h 1199"/>
                      <a:gd name="T24" fmla="*/ 5 w 410"/>
                      <a:gd name="T25" fmla="*/ 39 h 1199"/>
                      <a:gd name="T26" fmla="*/ 5 w 410"/>
                      <a:gd name="T27" fmla="*/ 42 h 1199"/>
                      <a:gd name="T28" fmla="*/ 5 w 410"/>
                      <a:gd name="T29" fmla="*/ 44 h 1199"/>
                      <a:gd name="T30" fmla="*/ 6 w 410"/>
                      <a:gd name="T31" fmla="*/ 46 h 1199"/>
                      <a:gd name="T32" fmla="*/ 6 w 410"/>
                      <a:gd name="T33" fmla="*/ 47 h 1199"/>
                      <a:gd name="T34" fmla="*/ 8 w 410"/>
                      <a:gd name="T35" fmla="*/ 47 h 1199"/>
                      <a:gd name="T36" fmla="*/ 10 w 410"/>
                      <a:gd name="T37" fmla="*/ 48 h 1199"/>
                      <a:gd name="T38" fmla="*/ 12 w 410"/>
                      <a:gd name="T39" fmla="*/ 48 h 1199"/>
                      <a:gd name="T40" fmla="*/ 13 w 410"/>
                      <a:gd name="T41" fmla="*/ 48 h 1199"/>
                      <a:gd name="T42" fmla="*/ 15 w 410"/>
                      <a:gd name="T43" fmla="*/ 48 h 1199"/>
                      <a:gd name="T44" fmla="*/ 16 w 410"/>
                      <a:gd name="T45" fmla="*/ 47 h 1199"/>
                      <a:gd name="T46" fmla="*/ 16 w 410"/>
                      <a:gd name="T47" fmla="*/ 46 h 1199"/>
                      <a:gd name="T48" fmla="*/ 16 w 410"/>
                      <a:gd name="T49" fmla="*/ 44 h 1199"/>
                      <a:gd name="T50" fmla="*/ 16 w 410"/>
                      <a:gd name="T51" fmla="*/ 41 h 1199"/>
                      <a:gd name="T52" fmla="*/ 16 w 410"/>
                      <a:gd name="T53" fmla="*/ 39 h 1199"/>
                      <a:gd name="T54" fmla="*/ 16 w 410"/>
                      <a:gd name="T55" fmla="*/ 36 h 1199"/>
                      <a:gd name="T56" fmla="*/ 16 w 410"/>
                      <a:gd name="T57" fmla="*/ 34 h 1199"/>
                      <a:gd name="T58" fmla="*/ 16 w 410"/>
                      <a:gd name="T59" fmla="*/ 31 h 1199"/>
                      <a:gd name="T60" fmla="*/ 16 w 410"/>
                      <a:gd name="T61" fmla="*/ 29 h 1199"/>
                      <a:gd name="T62" fmla="*/ 15 w 410"/>
                      <a:gd name="T63" fmla="*/ 26 h 1199"/>
                      <a:gd name="T64" fmla="*/ 15 w 410"/>
                      <a:gd name="T65" fmla="*/ 22 h 1199"/>
                      <a:gd name="T66" fmla="*/ 15 w 410"/>
                      <a:gd name="T67" fmla="*/ 19 h 1199"/>
                      <a:gd name="T68" fmla="*/ 14 w 410"/>
                      <a:gd name="T69" fmla="*/ 17 h 1199"/>
                      <a:gd name="T70" fmla="*/ 14 w 410"/>
                      <a:gd name="T71" fmla="*/ 14 h 1199"/>
                      <a:gd name="T72" fmla="*/ 13 w 410"/>
                      <a:gd name="T73" fmla="*/ 11 h 1199"/>
                      <a:gd name="T74" fmla="*/ 13 w 410"/>
                      <a:gd name="T75" fmla="*/ 8 h 1199"/>
                      <a:gd name="T76" fmla="*/ 12 w 410"/>
                      <a:gd name="T77" fmla="*/ 3 h 1199"/>
                      <a:gd name="T78" fmla="*/ 11 w 410"/>
                      <a:gd name="T79" fmla="*/ 0 h 119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10"/>
                      <a:gd name="T121" fmla="*/ 0 h 1199"/>
                      <a:gd name="T122" fmla="*/ 410 w 410"/>
                      <a:gd name="T123" fmla="*/ 1199 h 119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10" h="1199">
                        <a:moveTo>
                          <a:pt x="270" y="0"/>
                        </a:moveTo>
                        <a:lnTo>
                          <a:pt x="0" y="18"/>
                        </a:lnTo>
                        <a:lnTo>
                          <a:pt x="3" y="47"/>
                        </a:lnTo>
                        <a:lnTo>
                          <a:pt x="9" y="79"/>
                        </a:lnTo>
                        <a:lnTo>
                          <a:pt x="16" y="113"/>
                        </a:lnTo>
                        <a:lnTo>
                          <a:pt x="22" y="152"/>
                        </a:lnTo>
                        <a:lnTo>
                          <a:pt x="31" y="198"/>
                        </a:lnTo>
                        <a:lnTo>
                          <a:pt x="41" y="242"/>
                        </a:lnTo>
                        <a:lnTo>
                          <a:pt x="49" y="279"/>
                        </a:lnTo>
                        <a:lnTo>
                          <a:pt x="58" y="315"/>
                        </a:lnTo>
                        <a:lnTo>
                          <a:pt x="66" y="354"/>
                        </a:lnTo>
                        <a:lnTo>
                          <a:pt x="75" y="397"/>
                        </a:lnTo>
                        <a:lnTo>
                          <a:pt x="83" y="442"/>
                        </a:lnTo>
                        <a:lnTo>
                          <a:pt x="92" y="490"/>
                        </a:lnTo>
                        <a:lnTo>
                          <a:pt x="97" y="517"/>
                        </a:lnTo>
                        <a:lnTo>
                          <a:pt x="101" y="552"/>
                        </a:lnTo>
                        <a:lnTo>
                          <a:pt x="106" y="593"/>
                        </a:lnTo>
                        <a:lnTo>
                          <a:pt x="110" y="631"/>
                        </a:lnTo>
                        <a:lnTo>
                          <a:pt x="117" y="679"/>
                        </a:lnTo>
                        <a:lnTo>
                          <a:pt x="123" y="729"/>
                        </a:lnTo>
                        <a:lnTo>
                          <a:pt x="127" y="769"/>
                        </a:lnTo>
                        <a:lnTo>
                          <a:pt x="128" y="809"/>
                        </a:lnTo>
                        <a:lnTo>
                          <a:pt x="130" y="843"/>
                        </a:lnTo>
                        <a:lnTo>
                          <a:pt x="133" y="887"/>
                        </a:lnTo>
                        <a:lnTo>
                          <a:pt x="135" y="932"/>
                        </a:lnTo>
                        <a:lnTo>
                          <a:pt x="133" y="974"/>
                        </a:lnTo>
                        <a:lnTo>
                          <a:pt x="134" y="1024"/>
                        </a:lnTo>
                        <a:lnTo>
                          <a:pt x="136" y="1054"/>
                        </a:lnTo>
                        <a:lnTo>
                          <a:pt x="134" y="1079"/>
                        </a:lnTo>
                        <a:lnTo>
                          <a:pt x="132" y="1110"/>
                        </a:lnTo>
                        <a:lnTo>
                          <a:pt x="133" y="1131"/>
                        </a:lnTo>
                        <a:lnTo>
                          <a:pt x="138" y="1145"/>
                        </a:lnTo>
                        <a:lnTo>
                          <a:pt x="146" y="1159"/>
                        </a:lnTo>
                        <a:lnTo>
                          <a:pt x="158" y="1170"/>
                        </a:lnTo>
                        <a:lnTo>
                          <a:pt x="175" y="1178"/>
                        </a:lnTo>
                        <a:lnTo>
                          <a:pt x="191" y="1183"/>
                        </a:lnTo>
                        <a:lnTo>
                          <a:pt x="212" y="1190"/>
                        </a:lnTo>
                        <a:lnTo>
                          <a:pt x="240" y="1195"/>
                        </a:lnTo>
                        <a:lnTo>
                          <a:pt x="266" y="1196"/>
                        </a:lnTo>
                        <a:lnTo>
                          <a:pt x="292" y="1198"/>
                        </a:lnTo>
                        <a:lnTo>
                          <a:pt x="315" y="1199"/>
                        </a:lnTo>
                        <a:lnTo>
                          <a:pt x="336" y="1197"/>
                        </a:lnTo>
                        <a:lnTo>
                          <a:pt x="354" y="1194"/>
                        </a:lnTo>
                        <a:lnTo>
                          <a:pt x="373" y="1187"/>
                        </a:lnTo>
                        <a:lnTo>
                          <a:pt x="385" y="1180"/>
                        </a:lnTo>
                        <a:lnTo>
                          <a:pt x="396" y="1173"/>
                        </a:lnTo>
                        <a:lnTo>
                          <a:pt x="404" y="1164"/>
                        </a:lnTo>
                        <a:lnTo>
                          <a:pt x="406" y="1154"/>
                        </a:lnTo>
                        <a:lnTo>
                          <a:pt x="404" y="1123"/>
                        </a:lnTo>
                        <a:lnTo>
                          <a:pt x="402" y="1093"/>
                        </a:lnTo>
                        <a:lnTo>
                          <a:pt x="404" y="1053"/>
                        </a:lnTo>
                        <a:lnTo>
                          <a:pt x="407" y="1022"/>
                        </a:lnTo>
                        <a:lnTo>
                          <a:pt x="410" y="995"/>
                        </a:lnTo>
                        <a:lnTo>
                          <a:pt x="408" y="968"/>
                        </a:lnTo>
                        <a:lnTo>
                          <a:pt x="406" y="932"/>
                        </a:lnTo>
                        <a:lnTo>
                          <a:pt x="405" y="906"/>
                        </a:lnTo>
                        <a:lnTo>
                          <a:pt x="403" y="878"/>
                        </a:lnTo>
                        <a:lnTo>
                          <a:pt x="398" y="851"/>
                        </a:lnTo>
                        <a:lnTo>
                          <a:pt x="393" y="821"/>
                        </a:lnTo>
                        <a:lnTo>
                          <a:pt x="392" y="785"/>
                        </a:lnTo>
                        <a:lnTo>
                          <a:pt x="390" y="756"/>
                        </a:lnTo>
                        <a:lnTo>
                          <a:pt x="389" y="719"/>
                        </a:lnTo>
                        <a:lnTo>
                          <a:pt x="387" y="681"/>
                        </a:lnTo>
                        <a:lnTo>
                          <a:pt x="384" y="642"/>
                        </a:lnTo>
                        <a:lnTo>
                          <a:pt x="379" y="598"/>
                        </a:lnTo>
                        <a:lnTo>
                          <a:pt x="375" y="556"/>
                        </a:lnTo>
                        <a:lnTo>
                          <a:pt x="371" y="517"/>
                        </a:lnTo>
                        <a:lnTo>
                          <a:pt x="367" y="487"/>
                        </a:lnTo>
                        <a:lnTo>
                          <a:pt x="362" y="454"/>
                        </a:lnTo>
                        <a:lnTo>
                          <a:pt x="358" y="422"/>
                        </a:lnTo>
                        <a:lnTo>
                          <a:pt x="353" y="387"/>
                        </a:lnTo>
                        <a:lnTo>
                          <a:pt x="347" y="351"/>
                        </a:lnTo>
                        <a:lnTo>
                          <a:pt x="341" y="311"/>
                        </a:lnTo>
                        <a:lnTo>
                          <a:pt x="335" y="276"/>
                        </a:lnTo>
                        <a:lnTo>
                          <a:pt x="325" y="232"/>
                        </a:lnTo>
                        <a:lnTo>
                          <a:pt x="316" y="190"/>
                        </a:lnTo>
                        <a:lnTo>
                          <a:pt x="307" y="137"/>
                        </a:lnTo>
                        <a:lnTo>
                          <a:pt x="294" y="81"/>
                        </a:lnTo>
                        <a:lnTo>
                          <a:pt x="283" y="37"/>
                        </a:lnTo>
                        <a:lnTo>
                          <a:pt x="270" y="0"/>
                        </a:lnTo>
                        <a:close/>
                      </a:path>
                    </a:pathLst>
                  </a:custGeom>
                  <a:solidFill>
                    <a:srgbClr val="000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53444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2009" y="1698"/>
                    <a:ext cx="82" cy="239"/>
                    <a:chOff x="2009" y="1698"/>
                    <a:chExt cx="82" cy="239"/>
                  </a:xfrm>
                </p:grpSpPr>
                <p:grpSp>
                  <p:nvGrpSpPr>
                    <p:cNvPr id="253445" name="Group 1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09" y="1698"/>
                      <a:ext cx="82" cy="239"/>
                      <a:chOff x="2009" y="1698"/>
                      <a:chExt cx="82" cy="239"/>
                    </a:xfrm>
                  </p:grpSpPr>
                  <p:grpSp>
                    <p:nvGrpSpPr>
                      <p:cNvPr id="253446" name="Group 1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09" y="1698"/>
                        <a:ext cx="82" cy="239"/>
                        <a:chOff x="2009" y="1698"/>
                        <a:chExt cx="82" cy="239"/>
                      </a:xfrm>
                    </p:grpSpPr>
                    <p:sp>
                      <p:nvSpPr>
                        <p:cNvPr id="63873" name="Freeform 1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9" y="1702"/>
                          <a:ext cx="36" cy="230"/>
                        </a:xfrm>
                        <a:custGeom>
                          <a:avLst/>
                          <a:gdLst>
                            <a:gd name="T0" fmla="*/ 2 w 181"/>
                            <a:gd name="T1" fmla="*/ 3 h 1152"/>
                            <a:gd name="T2" fmla="*/ 2 w 181"/>
                            <a:gd name="T3" fmla="*/ 1 h 1152"/>
                            <a:gd name="T4" fmla="*/ 0 w 181"/>
                            <a:gd name="T5" fmla="*/ 0 h 1152"/>
                            <a:gd name="T6" fmla="*/ 0 w 181"/>
                            <a:gd name="T7" fmla="*/ 1 h 1152"/>
                            <a:gd name="T8" fmla="*/ 0 w 181"/>
                            <a:gd name="T9" fmla="*/ 2 h 1152"/>
                            <a:gd name="T10" fmla="*/ 1 w 181"/>
                            <a:gd name="T11" fmla="*/ 4 h 1152"/>
                            <a:gd name="T12" fmla="*/ 1 w 181"/>
                            <a:gd name="T13" fmla="*/ 5 h 1152"/>
                            <a:gd name="T14" fmla="*/ 1 w 181"/>
                            <a:gd name="T15" fmla="*/ 7 h 1152"/>
                            <a:gd name="T16" fmla="*/ 2 w 181"/>
                            <a:gd name="T17" fmla="*/ 9 h 1152"/>
                            <a:gd name="T18" fmla="*/ 2 w 181"/>
                            <a:gd name="T19" fmla="*/ 10 h 1152"/>
                            <a:gd name="T20" fmla="*/ 2 w 181"/>
                            <a:gd name="T21" fmla="*/ 12 h 1152"/>
                            <a:gd name="T22" fmla="*/ 3 w 181"/>
                            <a:gd name="T23" fmla="*/ 13 h 1152"/>
                            <a:gd name="T24" fmla="*/ 3 w 181"/>
                            <a:gd name="T25" fmla="*/ 15 h 1152"/>
                            <a:gd name="T26" fmla="*/ 3 w 181"/>
                            <a:gd name="T27" fmla="*/ 17 h 1152"/>
                            <a:gd name="T28" fmla="*/ 4 w 181"/>
                            <a:gd name="T29" fmla="*/ 19 h 1152"/>
                            <a:gd name="T30" fmla="*/ 4 w 181"/>
                            <a:gd name="T31" fmla="*/ 20 h 1152"/>
                            <a:gd name="T32" fmla="*/ 4 w 181"/>
                            <a:gd name="T33" fmla="*/ 21 h 1152"/>
                            <a:gd name="T34" fmla="*/ 4 w 181"/>
                            <a:gd name="T35" fmla="*/ 23 h 1152"/>
                            <a:gd name="T36" fmla="*/ 4 w 181"/>
                            <a:gd name="T37" fmla="*/ 24 h 1152"/>
                            <a:gd name="T38" fmla="*/ 5 w 181"/>
                            <a:gd name="T39" fmla="*/ 26 h 1152"/>
                            <a:gd name="T40" fmla="*/ 5 w 181"/>
                            <a:gd name="T41" fmla="*/ 28 h 1152"/>
                            <a:gd name="T42" fmla="*/ 5 w 181"/>
                            <a:gd name="T43" fmla="*/ 30 h 1152"/>
                            <a:gd name="T44" fmla="*/ 5 w 181"/>
                            <a:gd name="T45" fmla="*/ 32 h 1152"/>
                            <a:gd name="T46" fmla="*/ 5 w 181"/>
                            <a:gd name="T47" fmla="*/ 33 h 1152"/>
                            <a:gd name="T48" fmla="*/ 5 w 181"/>
                            <a:gd name="T49" fmla="*/ 35 h 1152"/>
                            <a:gd name="T50" fmla="*/ 5 w 181"/>
                            <a:gd name="T51" fmla="*/ 36 h 1152"/>
                            <a:gd name="T52" fmla="*/ 5 w 181"/>
                            <a:gd name="T53" fmla="*/ 38 h 1152"/>
                            <a:gd name="T54" fmla="*/ 5 w 181"/>
                            <a:gd name="T55" fmla="*/ 40 h 1152"/>
                            <a:gd name="T56" fmla="*/ 5 w 181"/>
                            <a:gd name="T57" fmla="*/ 41 h 1152"/>
                            <a:gd name="T58" fmla="*/ 5 w 181"/>
                            <a:gd name="T59" fmla="*/ 42 h 1152"/>
                            <a:gd name="T60" fmla="*/ 5 w 181"/>
                            <a:gd name="T61" fmla="*/ 44 h 1152"/>
                            <a:gd name="T62" fmla="*/ 5 w 181"/>
                            <a:gd name="T63" fmla="*/ 44 h 1152"/>
                            <a:gd name="T64" fmla="*/ 5 w 181"/>
                            <a:gd name="T65" fmla="*/ 45 h 1152"/>
                            <a:gd name="T66" fmla="*/ 6 w 181"/>
                            <a:gd name="T67" fmla="*/ 46 h 1152"/>
                            <a:gd name="T68" fmla="*/ 6 w 181"/>
                            <a:gd name="T69" fmla="*/ 46 h 1152"/>
                            <a:gd name="T70" fmla="*/ 6 w 181"/>
                            <a:gd name="T71" fmla="*/ 45 h 1152"/>
                            <a:gd name="T72" fmla="*/ 7 w 181"/>
                            <a:gd name="T73" fmla="*/ 43 h 1152"/>
                            <a:gd name="T74" fmla="*/ 7 w 181"/>
                            <a:gd name="T75" fmla="*/ 42 h 1152"/>
                            <a:gd name="T76" fmla="*/ 7 w 181"/>
                            <a:gd name="T77" fmla="*/ 40 h 1152"/>
                            <a:gd name="T78" fmla="*/ 7 w 181"/>
                            <a:gd name="T79" fmla="*/ 38 h 1152"/>
                            <a:gd name="T80" fmla="*/ 7 w 181"/>
                            <a:gd name="T81" fmla="*/ 36 h 1152"/>
                            <a:gd name="T82" fmla="*/ 7 w 181"/>
                            <a:gd name="T83" fmla="*/ 34 h 1152"/>
                            <a:gd name="T84" fmla="*/ 7 w 181"/>
                            <a:gd name="T85" fmla="*/ 32 h 1152"/>
                            <a:gd name="T86" fmla="*/ 7 w 181"/>
                            <a:gd name="T87" fmla="*/ 29 h 1152"/>
                            <a:gd name="T88" fmla="*/ 6 w 181"/>
                            <a:gd name="T89" fmla="*/ 27 h 1152"/>
                            <a:gd name="T90" fmla="*/ 6 w 181"/>
                            <a:gd name="T91" fmla="*/ 25 h 1152"/>
                            <a:gd name="T92" fmla="*/ 6 w 181"/>
                            <a:gd name="T93" fmla="*/ 24 h 1152"/>
                            <a:gd name="T94" fmla="*/ 6 w 181"/>
                            <a:gd name="T95" fmla="*/ 22 h 1152"/>
                            <a:gd name="T96" fmla="*/ 6 w 181"/>
                            <a:gd name="T97" fmla="*/ 20 h 1152"/>
                            <a:gd name="T98" fmla="*/ 6 w 181"/>
                            <a:gd name="T99" fmla="*/ 19 h 1152"/>
                            <a:gd name="T100" fmla="*/ 6 w 181"/>
                            <a:gd name="T101" fmla="*/ 17 h 1152"/>
                            <a:gd name="T102" fmla="*/ 5 w 181"/>
                            <a:gd name="T103" fmla="*/ 15 h 1152"/>
                            <a:gd name="T104" fmla="*/ 5 w 181"/>
                            <a:gd name="T105" fmla="*/ 14 h 1152"/>
                            <a:gd name="T106" fmla="*/ 4 w 181"/>
                            <a:gd name="T107" fmla="*/ 12 h 1152"/>
                            <a:gd name="T108" fmla="*/ 4 w 181"/>
                            <a:gd name="T109" fmla="*/ 11 h 1152"/>
                            <a:gd name="T110" fmla="*/ 4 w 181"/>
                            <a:gd name="T111" fmla="*/ 9 h 1152"/>
                            <a:gd name="T112" fmla="*/ 4 w 181"/>
                            <a:gd name="T113" fmla="*/ 8 h 1152"/>
                            <a:gd name="T114" fmla="*/ 3 w 181"/>
                            <a:gd name="T115" fmla="*/ 6 h 1152"/>
                            <a:gd name="T116" fmla="*/ 3 w 181"/>
                            <a:gd name="T117" fmla="*/ 5 h 1152"/>
                            <a:gd name="T118" fmla="*/ 2 w 181"/>
                            <a:gd name="T119" fmla="*/ 3 h 1152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60000 65536"/>
                            <a:gd name="T178" fmla="*/ 0 60000 65536"/>
                            <a:gd name="T179" fmla="*/ 0 60000 65536"/>
                            <a:gd name="T180" fmla="*/ 0 w 181"/>
                            <a:gd name="T181" fmla="*/ 0 h 1152"/>
                            <a:gd name="T182" fmla="*/ 181 w 181"/>
                            <a:gd name="T183" fmla="*/ 1152 h 1152"/>
                          </a:gdLst>
                          <a:ahLst/>
                          <a:cxnLst>
                            <a:cxn ang="T120">
                              <a:pos x="T0" y="T1"/>
                            </a:cxn>
                            <a:cxn ang="T121">
                              <a:pos x="T2" y="T3"/>
                            </a:cxn>
                            <a:cxn ang="T122">
                              <a:pos x="T4" y="T5"/>
                            </a:cxn>
                            <a:cxn ang="T123">
                              <a:pos x="T6" y="T7"/>
                            </a:cxn>
                            <a:cxn ang="T124">
                              <a:pos x="T8" y="T9"/>
                            </a:cxn>
                            <a:cxn ang="T125">
                              <a:pos x="T10" y="T11"/>
                            </a:cxn>
                            <a:cxn ang="T126">
                              <a:pos x="T12" y="T13"/>
                            </a:cxn>
                            <a:cxn ang="T127">
                              <a:pos x="T14" y="T15"/>
                            </a:cxn>
                            <a:cxn ang="T128">
                              <a:pos x="T16" y="T17"/>
                            </a:cxn>
                            <a:cxn ang="T129">
                              <a:pos x="T18" y="T19"/>
                            </a:cxn>
                            <a:cxn ang="T130">
                              <a:pos x="T20" y="T21"/>
                            </a:cxn>
                            <a:cxn ang="T131">
                              <a:pos x="T22" y="T23"/>
                            </a:cxn>
                            <a:cxn ang="T132">
                              <a:pos x="T24" y="T25"/>
                            </a:cxn>
                            <a:cxn ang="T133">
                              <a:pos x="T26" y="T27"/>
                            </a:cxn>
                            <a:cxn ang="T134">
                              <a:pos x="T28" y="T29"/>
                            </a:cxn>
                            <a:cxn ang="T135">
                              <a:pos x="T30" y="T31"/>
                            </a:cxn>
                            <a:cxn ang="T136">
                              <a:pos x="T32" y="T33"/>
                            </a:cxn>
                            <a:cxn ang="T137">
                              <a:pos x="T34" y="T35"/>
                            </a:cxn>
                            <a:cxn ang="T138">
                              <a:pos x="T36" y="T37"/>
                            </a:cxn>
                            <a:cxn ang="T139">
                              <a:pos x="T38" y="T39"/>
                            </a:cxn>
                            <a:cxn ang="T140">
                              <a:pos x="T40" y="T41"/>
                            </a:cxn>
                            <a:cxn ang="T141">
                              <a:pos x="T42" y="T43"/>
                            </a:cxn>
                            <a:cxn ang="T142">
                              <a:pos x="T44" y="T45"/>
                            </a:cxn>
                            <a:cxn ang="T143">
                              <a:pos x="T46" y="T47"/>
                            </a:cxn>
                            <a:cxn ang="T144">
                              <a:pos x="T48" y="T49"/>
                            </a:cxn>
                            <a:cxn ang="T145">
                              <a:pos x="T50" y="T51"/>
                            </a:cxn>
                            <a:cxn ang="T146">
                              <a:pos x="T52" y="T53"/>
                            </a:cxn>
                            <a:cxn ang="T147">
                              <a:pos x="T54" y="T55"/>
                            </a:cxn>
                            <a:cxn ang="T148">
                              <a:pos x="T56" y="T57"/>
                            </a:cxn>
                            <a:cxn ang="T149">
                              <a:pos x="T58" y="T59"/>
                            </a:cxn>
                            <a:cxn ang="T150">
                              <a:pos x="T60" y="T61"/>
                            </a:cxn>
                            <a:cxn ang="T151">
                              <a:pos x="T62" y="T63"/>
                            </a:cxn>
                            <a:cxn ang="T152">
                              <a:pos x="T64" y="T65"/>
                            </a:cxn>
                            <a:cxn ang="T153">
                              <a:pos x="T66" y="T67"/>
                            </a:cxn>
                            <a:cxn ang="T154">
                              <a:pos x="T68" y="T69"/>
                            </a:cxn>
                            <a:cxn ang="T155">
                              <a:pos x="T70" y="T71"/>
                            </a:cxn>
                            <a:cxn ang="T156">
                              <a:pos x="T72" y="T73"/>
                            </a:cxn>
                            <a:cxn ang="T157">
                              <a:pos x="T74" y="T75"/>
                            </a:cxn>
                            <a:cxn ang="T158">
                              <a:pos x="T76" y="T77"/>
                            </a:cxn>
                            <a:cxn ang="T159">
                              <a:pos x="T78" y="T79"/>
                            </a:cxn>
                            <a:cxn ang="T160">
                              <a:pos x="T80" y="T81"/>
                            </a:cxn>
                            <a:cxn ang="T161">
                              <a:pos x="T82" y="T83"/>
                            </a:cxn>
                            <a:cxn ang="T162">
                              <a:pos x="T84" y="T85"/>
                            </a:cxn>
                            <a:cxn ang="T163">
                              <a:pos x="T86" y="T87"/>
                            </a:cxn>
                            <a:cxn ang="T164">
                              <a:pos x="T88" y="T89"/>
                            </a:cxn>
                            <a:cxn ang="T165">
                              <a:pos x="T90" y="T91"/>
                            </a:cxn>
                            <a:cxn ang="T166">
                              <a:pos x="T92" y="T93"/>
                            </a:cxn>
                            <a:cxn ang="T167">
                              <a:pos x="T94" y="T95"/>
                            </a:cxn>
                            <a:cxn ang="T168">
                              <a:pos x="T96" y="T97"/>
                            </a:cxn>
                            <a:cxn ang="T169">
                              <a:pos x="T98" y="T99"/>
                            </a:cxn>
                            <a:cxn ang="T170">
                              <a:pos x="T100" y="T101"/>
                            </a:cxn>
                            <a:cxn ang="T171">
                              <a:pos x="T102" y="T103"/>
                            </a:cxn>
                            <a:cxn ang="T172">
                              <a:pos x="T104" y="T105"/>
                            </a:cxn>
                            <a:cxn ang="T173">
                              <a:pos x="T106" y="T107"/>
                            </a:cxn>
                            <a:cxn ang="T174">
                              <a:pos x="T108" y="T109"/>
                            </a:cxn>
                            <a:cxn ang="T175">
                              <a:pos x="T110" y="T111"/>
                            </a:cxn>
                            <a:cxn ang="T176">
                              <a:pos x="T112" y="T113"/>
                            </a:cxn>
                            <a:cxn ang="T177">
                              <a:pos x="T114" y="T115"/>
                            </a:cxn>
                            <a:cxn ang="T178">
                              <a:pos x="T116" y="T117"/>
                            </a:cxn>
                            <a:cxn ang="T179">
                              <a:pos x="T118" y="T119"/>
                            </a:cxn>
                          </a:cxnLst>
                          <a:rect l="T180" t="T181" r="T182" b="T183"/>
                          <a:pathLst>
                            <a:path w="181" h="1152">
                              <a:moveTo>
                                <a:pt x="55" y="70"/>
                              </a:moveTo>
                              <a:lnTo>
                                <a:pt x="41" y="28"/>
                              </a:lnTo>
                              <a:lnTo>
                                <a:pt x="0" y="0"/>
                              </a:lnTo>
                              <a:lnTo>
                                <a:pt x="3" y="29"/>
                              </a:lnTo>
                              <a:lnTo>
                                <a:pt x="9" y="61"/>
                              </a:lnTo>
                              <a:lnTo>
                                <a:pt x="16" y="95"/>
                              </a:lnTo>
                              <a:lnTo>
                                <a:pt x="22" y="134"/>
                              </a:lnTo>
                              <a:lnTo>
                                <a:pt x="31" y="180"/>
                              </a:lnTo>
                              <a:lnTo>
                                <a:pt x="41" y="224"/>
                              </a:lnTo>
                              <a:lnTo>
                                <a:pt x="48" y="261"/>
                              </a:lnTo>
                              <a:lnTo>
                                <a:pt x="56" y="297"/>
                              </a:lnTo>
                              <a:lnTo>
                                <a:pt x="65" y="336"/>
                              </a:lnTo>
                              <a:lnTo>
                                <a:pt x="74" y="379"/>
                              </a:lnTo>
                              <a:lnTo>
                                <a:pt x="82" y="424"/>
                              </a:lnTo>
                              <a:lnTo>
                                <a:pt x="91" y="472"/>
                              </a:lnTo>
                              <a:lnTo>
                                <a:pt x="96" y="499"/>
                              </a:lnTo>
                              <a:lnTo>
                                <a:pt x="100" y="534"/>
                              </a:lnTo>
                              <a:lnTo>
                                <a:pt x="106" y="575"/>
                              </a:lnTo>
                              <a:lnTo>
                                <a:pt x="110" y="613"/>
                              </a:lnTo>
                              <a:lnTo>
                                <a:pt x="117" y="661"/>
                              </a:lnTo>
                              <a:lnTo>
                                <a:pt x="123" y="711"/>
                              </a:lnTo>
                              <a:lnTo>
                                <a:pt x="127" y="751"/>
                              </a:lnTo>
                              <a:lnTo>
                                <a:pt x="128" y="791"/>
                              </a:lnTo>
                              <a:lnTo>
                                <a:pt x="130" y="825"/>
                              </a:lnTo>
                              <a:lnTo>
                                <a:pt x="133" y="868"/>
                              </a:lnTo>
                              <a:lnTo>
                                <a:pt x="135" y="914"/>
                              </a:lnTo>
                              <a:lnTo>
                                <a:pt x="133" y="956"/>
                              </a:lnTo>
                              <a:lnTo>
                                <a:pt x="134" y="1006"/>
                              </a:lnTo>
                              <a:lnTo>
                                <a:pt x="136" y="1036"/>
                              </a:lnTo>
                              <a:lnTo>
                                <a:pt x="134" y="1061"/>
                              </a:lnTo>
                              <a:lnTo>
                                <a:pt x="132" y="1091"/>
                              </a:lnTo>
                              <a:lnTo>
                                <a:pt x="133" y="1113"/>
                              </a:lnTo>
                              <a:lnTo>
                                <a:pt x="137" y="1127"/>
                              </a:lnTo>
                              <a:lnTo>
                                <a:pt x="145" y="1141"/>
                              </a:lnTo>
                              <a:lnTo>
                                <a:pt x="157" y="1152"/>
                              </a:lnTo>
                              <a:lnTo>
                                <a:pt x="163" y="1122"/>
                              </a:lnTo>
                              <a:lnTo>
                                <a:pt x="166" y="1088"/>
                              </a:lnTo>
                              <a:lnTo>
                                <a:pt x="169" y="1051"/>
                              </a:lnTo>
                              <a:lnTo>
                                <a:pt x="173" y="1008"/>
                              </a:lnTo>
                              <a:lnTo>
                                <a:pt x="178" y="956"/>
                              </a:lnTo>
                              <a:lnTo>
                                <a:pt x="181" y="896"/>
                              </a:lnTo>
                              <a:lnTo>
                                <a:pt x="176" y="843"/>
                              </a:lnTo>
                              <a:lnTo>
                                <a:pt x="175" y="789"/>
                              </a:lnTo>
                              <a:lnTo>
                                <a:pt x="169" y="731"/>
                              </a:lnTo>
                              <a:lnTo>
                                <a:pt x="163" y="681"/>
                              </a:lnTo>
                              <a:lnTo>
                                <a:pt x="158" y="633"/>
                              </a:lnTo>
                              <a:lnTo>
                                <a:pt x="154" y="590"/>
                              </a:lnTo>
                              <a:lnTo>
                                <a:pt x="151" y="548"/>
                              </a:lnTo>
                              <a:lnTo>
                                <a:pt x="148" y="511"/>
                              </a:lnTo>
                              <a:lnTo>
                                <a:pt x="145" y="472"/>
                              </a:lnTo>
                              <a:lnTo>
                                <a:pt x="139" y="429"/>
                              </a:lnTo>
                              <a:lnTo>
                                <a:pt x="134" y="382"/>
                              </a:lnTo>
                              <a:lnTo>
                                <a:pt x="122" y="342"/>
                              </a:lnTo>
                              <a:lnTo>
                                <a:pt x="111" y="300"/>
                              </a:lnTo>
                              <a:lnTo>
                                <a:pt x="100" y="266"/>
                              </a:lnTo>
                              <a:lnTo>
                                <a:pt x="94" y="232"/>
                              </a:lnTo>
                              <a:lnTo>
                                <a:pt x="88" y="194"/>
                              </a:lnTo>
                              <a:lnTo>
                                <a:pt x="83" y="156"/>
                              </a:lnTo>
                              <a:lnTo>
                                <a:pt x="70" y="113"/>
                              </a:lnTo>
                              <a:lnTo>
                                <a:pt x="55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3874" name="Freeform 1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1698"/>
                          <a:ext cx="37" cy="239"/>
                        </a:xfrm>
                        <a:custGeom>
                          <a:avLst/>
                          <a:gdLst>
                            <a:gd name="T0" fmla="*/ 0 w 188"/>
                            <a:gd name="T1" fmla="*/ 2 h 1194"/>
                            <a:gd name="T2" fmla="*/ 1 w 188"/>
                            <a:gd name="T3" fmla="*/ 3 h 1194"/>
                            <a:gd name="T4" fmla="*/ 2 w 188"/>
                            <a:gd name="T5" fmla="*/ 6 h 1194"/>
                            <a:gd name="T6" fmla="*/ 2 w 188"/>
                            <a:gd name="T7" fmla="*/ 10 h 1194"/>
                            <a:gd name="T8" fmla="*/ 3 w 188"/>
                            <a:gd name="T9" fmla="*/ 13 h 1194"/>
                            <a:gd name="T10" fmla="*/ 4 w 188"/>
                            <a:gd name="T11" fmla="*/ 17 h 1194"/>
                            <a:gd name="T12" fmla="*/ 4 w 188"/>
                            <a:gd name="T13" fmla="*/ 21 h 1194"/>
                            <a:gd name="T14" fmla="*/ 4 w 188"/>
                            <a:gd name="T15" fmla="*/ 24 h 1194"/>
                            <a:gd name="T16" fmla="*/ 5 w 188"/>
                            <a:gd name="T17" fmla="*/ 28 h 1194"/>
                            <a:gd name="T18" fmla="*/ 5 w 188"/>
                            <a:gd name="T19" fmla="*/ 33 h 1194"/>
                            <a:gd name="T20" fmla="*/ 6 w 188"/>
                            <a:gd name="T21" fmla="*/ 37 h 1194"/>
                            <a:gd name="T22" fmla="*/ 6 w 188"/>
                            <a:gd name="T23" fmla="*/ 41 h 1194"/>
                            <a:gd name="T24" fmla="*/ 5 w 188"/>
                            <a:gd name="T25" fmla="*/ 45 h 1194"/>
                            <a:gd name="T26" fmla="*/ 5 w 188"/>
                            <a:gd name="T27" fmla="*/ 48 h 1194"/>
                            <a:gd name="T28" fmla="*/ 6 w 188"/>
                            <a:gd name="T29" fmla="*/ 47 h 1194"/>
                            <a:gd name="T30" fmla="*/ 7 w 188"/>
                            <a:gd name="T31" fmla="*/ 47 h 1194"/>
                            <a:gd name="T32" fmla="*/ 7 w 188"/>
                            <a:gd name="T33" fmla="*/ 45 h 1194"/>
                            <a:gd name="T34" fmla="*/ 7 w 188"/>
                            <a:gd name="T35" fmla="*/ 42 h 1194"/>
                            <a:gd name="T36" fmla="*/ 7 w 188"/>
                            <a:gd name="T37" fmla="*/ 40 h 1194"/>
                            <a:gd name="T38" fmla="*/ 7 w 188"/>
                            <a:gd name="T39" fmla="*/ 37 h 1194"/>
                            <a:gd name="T40" fmla="*/ 7 w 188"/>
                            <a:gd name="T41" fmla="*/ 35 h 1194"/>
                            <a:gd name="T42" fmla="*/ 7 w 188"/>
                            <a:gd name="T43" fmla="*/ 33 h 1194"/>
                            <a:gd name="T44" fmla="*/ 6 w 188"/>
                            <a:gd name="T45" fmla="*/ 30 h 1194"/>
                            <a:gd name="T46" fmla="*/ 6 w 188"/>
                            <a:gd name="T47" fmla="*/ 27 h 1194"/>
                            <a:gd name="T48" fmla="*/ 6 w 188"/>
                            <a:gd name="T49" fmla="*/ 24 h 1194"/>
                            <a:gd name="T50" fmla="*/ 6 w 188"/>
                            <a:gd name="T51" fmla="*/ 21 h 1194"/>
                            <a:gd name="T52" fmla="*/ 6 w 188"/>
                            <a:gd name="T53" fmla="*/ 18 h 1194"/>
                            <a:gd name="T54" fmla="*/ 5 w 188"/>
                            <a:gd name="T55" fmla="*/ 15 h 1194"/>
                            <a:gd name="T56" fmla="*/ 5 w 188"/>
                            <a:gd name="T57" fmla="*/ 12 h 1194"/>
                            <a:gd name="T58" fmla="*/ 4 w 188"/>
                            <a:gd name="T59" fmla="*/ 9 h 1194"/>
                            <a:gd name="T60" fmla="*/ 3 w 188"/>
                            <a:gd name="T61" fmla="*/ 5 h 1194"/>
                            <a:gd name="T62" fmla="*/ 2 w 188"/>
                            <a:gd name="T63" fmla="*/ 1 h 1194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w 188"/>
                            <a:gd name="T97" fmla="*/ 0 h 1194"/>
                            <a:gd name="T98" fmla="*/ 188 w 188"/>
                            <a:gd name="T99" fmla="*/ 1194 h 1194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T96" t="T97" r="T98" b="T99"/>
                          <a:pathLst>
                            <a:path w="188" h="1194">
                              <a:moveTo>
                                <a:pt x="48" y="0"/>
                              </a:moveTo>
                              <a:lnTo>
                                <a:pt x="0" y="38"/>
                              </a:lnTo>
                              <a:lnTo>
                                <a:pt x="17" y="57"/>
                              </a:lnTo>
                              <a:lnTo>
                                <a:pt x="29" y="78"/>
                              </a:lnTo>
                              <a:lnTo>
                                <a:pt x="35" y="106"/>
                              </a:lnTo>
                              <a:lnTo>
                                <a:pt x="41" y="148"/>
                              </a:lnTo>
                              <a:lnTo>
                                <a:pt x="49" y="188"/>
                              </a:lnTo>
                              <a:lnTo>
                                <a:pt x="61" y="240"/>
                              </a:lnTo>
                              <a:lnTo>
                                <a:pt x="70" y="290"/>
                              </a:lnTo>
                              <a:lnTo>
                                <a:pt x="79" y="334"/>
                              </a:lnTo>
                              <a:lnTo>
                                <a:pt x="85" y="383"/>
                              </a:lnTo>
                              <a:lnTo>
                                <a:pt x="92" y="427"/>
                              </a:lnTo>
                              <a:lnTo>
                                <a:pt x="101" y="476"/>
                              </a:lnTo>
                              <a:lnTo>
                                <a:pt x="111" y="516"/>
                              </a:lnTo>
                              <a:lnTo>
                                <a:pt x="117" y="564"/>
                              </a:lnTo>
                              <a:lnTo>
                                <a:pt x="113" y="610"/>
                              </a:lnTo>
                              <a:lnTo>
                                <a:pt x="117" y="651"/>
                              </a:lnTo>
                              <a:lnTo>
                                <a:pt x="120" y="703"/>
                              </a:lnTo>
                              <a:lnTo>
                                <a:pt x="122" y="762"/>
                              </a:lnTo>
                              <a:lnTo>
                                <a:pt x="126" y="825"/>
                              </a:lnTo>
                              <a:lnTo>
                                <a:pt x="134" y="886"/>
                              </a:lnTo>
                              <a:lnTo>
                                <a:pt x="140" y="928"/>
                              </a:lnTo>
                              <a:lnTo>
                                <a:pt x="140" y="968"/>
                              </a:lnTo>
                              <a:lnTo>
                                <a:pt x="142" y="1017"/>
                              </a:lnTo>
                              <a:lnTo>
                                <a:pt x="138" y="1073"/>
                              </a:lnTo>
                              <a:lnTo>
                                <a:pt x="137" y="1119"/>
                              </a:lnTo>
                              <a:lnTo>
                                <a:pt x="132" y="1160"/>
                              </a:lnTo>
                              <a:lnTo>
                                <a:pt x="133" y="1194"/>
                              </a:lnTo>
                              <a:lnTo>
                                <a:pt x="151" y="1187"/>
                              </a:lnTo>
                              <a:lnTo>
                                <a:pt x="163" y="1180"/>
                              </a:lnTo>
                              <a:lnTo>
                                <a:pt x="174" y="1173"/>
                              </a:lnTo>
                              <a:lnTo>
                                <a:pt x="182" y="1164"/>
                              </a:lnTo>
                              <a:lnTo>
                                <a:pt x="184" y="1154"/>
                              </a:lnTo>
                              <a:lnTo>
                                <a:pt x="182" y="1123"/>
                              </a:lnTo>
                              <a:lnTo>
                                <a:pt x="180" y="1093"/>
                              </a:lnTo>
                              <a:lnTo>
                                <a:pt x="182" y="1053"/>
                              </a:lnTo>
                              <a:lnTo>
                                <a:pt x="185" y="1022"/>
                              </a:lnTo>
                              <a:lnTo>
                                <a:pt x="188" y="995"/>
                              </a:lnTo>
                              <a:lnTo>
                                <a:pt x="186" y="968"/>
                              </a:lnTo>
                              <a:lnTo>
                                <a:pt x="184" y="932"/>
                              </a:lnTo>
                              <a:lnTo>
                                <a:pt x="183" y="906"/>
                              </a:lnTo>
                              <a:lnTo>
                                <a:pt x="181" y="878"/>
                              </a:lnTo>
                              <a:lnTo>
                                <a:pt x="176" y="851"/>
                              </a:lnTo>
                              <a:lnTo>
                                <a:pt x="171" y="821"/>
                              </a:lnTo>
                              <a:lnTo>
                                <a:pt x="170" y="785"/>
                              </a:lnTo>
                              <a:lnTo>
                                <a:pt x="168" y="756"/>
                              </a:lnTo>
                              <a:lnTo>
                                <a:pt x="167" y="719"/>
                              </a:lnTo>
                              <a:lnTo>
                                <a:pt x="165" y="681"/>
                              </a:lnTo>
                              <a:lnTo>
                                <a:pt x="162" y="642"/>
                              </a:lnTo>
                              <a:lnTo>
                                <a:pt x="157" y="598"/>
                              </a:lnTo>
                              <a:lnTo>
                                <a:pt x="153" y="556"/>
                              </a:lnTo>
                              <a:lnTo>
                                <a:pt x="150" y="517"/>
                              </a:lnTo>
                              <a:lnTo>
                                <a:pt x="145" y="487"/>
                              </a:lnTo>
                              <a:lnTo>
                                <a:pt x="141" y="454"/>
                              </a:lnTo>
                              <a:lnTo>
                                <a:pt x="137" y="422"/>
                              </a:lnTo>
                              <a:lnTo>
                                <a:pt x="132" y="387"/>
                              </a:lnTo>
                              <a:lnTo>
                                <a:pt x="126" y="351"/>
                              </a:lnTo>
                              <a:lnTo>
                                <a:pt x="120" y="311"/>
                              </a:lnTo>
                              <a:lnTo>
                                <a:pt x="114" y="276"/>
                              </a:lnTo>
                              <a:lnTo>
                                <a:pt x="105" y="232"/>
                              </a:lnTo>
                              <a:lnTo>
                                <a:pt x="95" y="190"/>
                              </a:lnTo>
                              <a:lnTo>
                                <a:pt x="85" y="137"/>
                              </a:lnTo>
                              <a:lnTo>
                                <a:pt x="72" y="81"/>
                              </a:lnTo>
                              <a:lnTo>
                                <a:pt x="61" y="37"/>
                              </a:lnTo>
                              <a:lnTo>
                                <a:pt x="4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sp>
                    <p:nvSpPr>
                      <p:cNvPr id="63872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7" y="1707"/>
                        <a:ext cx="41" cy="230"/>
                      </a:xfrm>
                      <a:custGeom>
                        <a:avLst/>
                        <a:gdLst>
                          <a:gd name="T0" fmla="*/ 0 w 206"/>
                          <a:gd name="T1" fmla="*/ 0 h 1149"/>
                          <a:gd name="T2" fmla="*/ 3 w 206"/>
                          <a:gd name="T3" fmla="*/ 2 h 1149"/>
                          <a:gd name="T4" fmla="*/ 4 w 206"/>
                          <a:gd name="T5" fmla="*/ 4 h 1149"/>
                          <a:gd name="T6" fmla="*/ 4 w 206"/>
                          <a:gd name="T7" fmla="*/ 6 h 1149"/>
                          <a:gd name="T8" fmla="*/ 5 w 206"/>
                          <a:gd name="T9" fmla="*/ 9 h 1149"/>
                          <a:gd name="T10" fmla="*/ 5 w 206"/>
                          <a:gd name="T11" fmla="*/ 11 h 1149"/>
                          <a:gd name="T12" fmla="*/ 6 w 206"/>
                          <a:gd name="T13" fmla="*/ 14 h 1149"/>
                          <a:gd name="T14" fmla="*/ 6 w 206"/>
                          <a:gd name="T15" fmla="*/ 16 h 1149"/>
                          <a:gd name="T16" fmla="*/ 7 w 206"/>
                          <a:gd name="T17" fmla="*/ 18 h 1149"/>
                          <a:gd name="T18" fmla="*/ 7 w 206"/>
                          <a:gd name="T19" fmla="*/ 20 h 1149"/>
                          <a:gd name="T20" fmla="*/ 7 w 206"/>
                          <a:gd name="T21" fmla="*/ 23 h 1149"/>
                          <a:gd name="T22" fmla="*/ 8 w 206"/>
                          <a:gd name="T23" fmla="*/ 26 h 1149"/>
                          <a:gd name="T24" fmla="*/ 8 w 206"/>
                          <a:gd name="T25" fmla="*/ 28 h 1149"/>
                          <a:gd name="T26" fmla="*/ 8 w 206"/>
                          <a:gd name="T27" fmla="*/ 32 h 1149"/>
                          <a:gd name="T28" fmla="*/ 8 w 206"/>
                          <a:gd name="T29" fmla="*/ 35 h 1149"/>
                          <a:gd name="T30" fmla="*/ 8 w 206"/>
                          <a:gd name="T31" fmla="*/ 38 h 1149"/>
                          <a:gd name="T32" fmla="*/ 8 w 206"/>
                          <a:gd name="T33" fmla="*/ 41 h 1149"/>
                          <a:gd name="T34" fmla="*/ 8 w 206"/>
                          <a:gd name="T35" fmla="*/ 43 h 1149"/>
                          <a:gd name="T36" fmla="*/ 8 w 206"/>
                          <a:gd name="T37" fmla="*/ 45 h 1149"/>
                          <a:gd name="T38" fmla="*/ 8 w 206"/>
                          <a:gd name="T39" fmla="*/ 46 h 1149"/>
                          <a:gd name="T40" fmla="*/ 6 w 206"/>
                          <a:gd name="T41" fmla="*/ 46 h 1149"/>
                          <a:gd name="T42" fmla="*/ 5 w 206"/>
                          <a:gd name="T43" fmla="*/ 45 h 1149"/>
                          <a:gd name="T44" fmla="*/ 5 w 206"/>
                          <a:gd name="T45" fmla="*/ 42 h 1149"/>
                          <a:gd name="T46" fmla="*/ 5 w 206"/>
                          <a:gd name="T47" fmla="*/ 39 h 1149"/>
                          <a:gd name="T48" fmla="*/ 6 w 206"/>
                          <a:gd name="T49" fmla="*/ 35 h 1149"/>
                          <a:gd name="T50" fmla="*/ 5 w 206"/>
                          <a:gd name="T51" fmla="*/ 30 h 1149"/>
                          <a:gd name="T52" fmla="*/ 5 w 206"/>
                          <a:gd name="T53" fmla="*/ 26 h 1149"/>
                          <a:gd name="T54" fmla="*/ 5 w 206"/>
                          <a:gd name="T55" fmla="*/ 22 h 1149"/>
                          <a:gd name="T56" fmla="*/ 4 w 206"/>
                          <a:gd name="T57" fmla="*/ 19 h 1149"/>
                          <a:gd name="T58" fmla="*/ 4 w 206"/>
                          <a:gd name="T59" fmla="*/ 16 h 1149"/>
                          <a:gd name="T60" fmla="*/ 3 w 206"/>
                          <a:gd name="T61" fmla="*/ 13 h 1149"/>
                          <a:gd name="T62" fmla="*/ 2 w 206"/>
                          <a:gd name="T63" fmla="*/ 10 h 1149"/>
                          <a:gd name="T64" fmla="*/ 2 w 206"/>
                          <a:gd name="T65" fmla="*/ 7 h 1149"/>
                          <a:gd name="T66" fmla="*/ 1 w 206"/>
                          <a:gd name="T67" fmla="*/ 3 h 1149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206"/>
                          <a:gd name="T103" fmla="*/ 0 h 1149"/>
                          <a:gd name="T104" fmla="*/ 206 w 206"/>
                          <a:gd name="T105" fmla="*/ 1149 h 1149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206" h="1149">
                            <a:moveTo>
                              <a:pt x="15" y="42"/>
                            </a:moveTo>
                            <a:lnTo>
                              <a:pt x="0" y="0"/>
                            </a:lnTo>
                            <a:lnTo>
                              <a:pt x="73" y="28"/>
                            </a:lnTo>
                            <a:lnTo>
                              <a:pt x="77" y="57"/>
                            </a:lnTo>
                            <a:lnTo>
                              <a:pt x="82" y="82"/>
                            </a:lnTo>
                            <a:lnTo>
                              <a:pt x="90" y="111"/>
                            </a:lnTo>
                            <a:lnTo>
                              <a:pt x="98" y="133"/>
                            </a:lnTo>
                            <a:lnTo>
                              <a:pt x="108" y="159"/>
                            </a:lnTo>
                            <a:lnTo>
                              <a:pt x="118" y="189"/>
                            </a:lnTo>
                            <a:lnTo>
                              <a:pt x="124" y="217"/>
                            </a:lnTo>
                            <a:lnTo>
                              <a:pt x="129" y="249"/>
                            </a:lnTo>
                            <a:lnTo>
                              <a:pt x="135" y="281"/>
                            </a:lnTo>
                            <a:lnTo>
                              <a:pt x="140" y="316"/>
                            </a:lnTo>
                            <a:lnTo>
                              <a:pt x="149" y="351"/>
                            </a:lnTo>
                            <a:lnTo>
                              <a:pt x="155" y="376"/>
                            </a:lnTo>
                            <a:lnTo>
                              <a:pt x="163" y="407"/>
                            </a:lnTo>
                            <a:lnTo>
                              <a:pt x="169" y="429"/>
                            </a:lnTo>
                            <a:lnTo>
                              <a:pt x="174" y="452"/>
                            </a:lnTo>
                            <a:lnTo>
                              <a:pt x="176" y="479"/>
                            </a:lnTo>
                            <a:lnTo>
                              <a:pt x="178" y="505"/>
                            </a:lnTo>
                            <a:lnTo>
                              <a:pt x="180" y="535"/>
                            </a:lnTo>
                            <a:lnTo>
                              <a:pt x="185" y="574"/>
                            </a:lnTo>
                            <a:lnTo>
                              <a:pt x="189" y="608"/>
                            </a:lnTo>
                            <a:lnTo>
                              <a:pt x="193" y="644"/>
                            </a:lnTo>
                            <a:lnTo>
                              <a:pt x="199" y="678"/>
                            </a:lnTo>
                            <a:lnTo>
                              <a:pt x="201" y="708"/>
                            </a:lnTo>
                            <a:lnTo>
                              <a:pt x="204" y="759"/>
                            </a:lnTo>
                            <a:lnTo>
                              <a:pt x="205" y="795"/>
                            </a:lnTo>
                            <a:lnTo>
                              <a:pt x="205" y="837"/>
                            </a:lnTo>
                            <a:lnTo>
                              <a:pt x="206" y="864"/>
                            </a:lnTo>
                            <a:lnTo>
                              <a:pt x="205" y="900"/>
                            </a:lnTo>
                            <a:lnTo>
                              <a:pt x="203" y="942"/>
                            </a:lnTo>
                            <a:lnTo>
                              <a:pt x="200" y="976"/>
                            </a:lnTo>
                            <a:lnTo>
                              <a:pt x="202" y="1017"/>
                            </a:lnTo>
                            <a:lnTo>
                              <a:pt x="203" y="1055"/>
                            </a:lnTo>
                            <a:lnTo>
                              <a:pt x="199" y="1079"/>
                            </a:lnTo>
                            <a:lnTo>
                              <a:pt x="195" y="1102"/>
                            </a:lnTo>
                            <a:lnTo>
                              <a:pt x="191" y="1117"/>
                            </a:lnTo>
                            <a:lnTo>
                              <a:pt x="192" y="1134"/>
                            </a:lnTo>
                            <a:lnTo>
                              <a:pt x="197" y="1149"/>
                            </a:lnTo>
                            <a:lnTo>
                              <a:pt x="169" y="1145"/>
                            </a:lnTo>
                            <a:lnTo>
                              <a:pt x="153" y="1138"/>
                            </a:lnTo>
                            <a:lnTo>
                              <a:pt x="134" y="1132"/>
                            </a:lnTo>
                            <a:lnTo>
                              <a:pt x="117" y="1124"/>
                            </a:lnTo>
                            <a:lnTo>
                              <a:pt x="123" y="1094"/>
                            </a:lnTo>
                            <a:lnTo>
                              <a:pt x="126" y="1060"/>
                            </a:lnTo>
                            <a:lnTo>
                              <a:pt x="129" y="1024"/>
                            </a:lnTo>
                            <a:lnTo>
                              <a:pt x="133" y="980"/>
                            </a:lnTo>
                            <a:lnTo>
                              <a:pt x="138" y="928"/>
                            </a:lnTo>
                            <a:lnTo>
                              <a:pt x="141" y="868"/>
                            </a:lnTo>
                            <a:lnTo>
                              <a:pt x="136" y="815"/>
                            </a:lnTo>
                            <a:lnTo>
                              <a:pt x="135" y="761"/>
                            </a:lnTo>
                            <a:lnTo>
                              <a:pt x="129" y="704"/>
                            </a:lnTo>
                            <a:lnTo>
                              <a:pt x="123" y="653"/>
                            </a:lnTo>
                            <a:lnTo>
                              <a:pt x="118" y="605"/>
                            </a:lnTo>
                            <a:lnTo>
                              <a:pt x="114" y="562"/>
                            </a:lnTo>
                            <a:lnTo>
                              <a:pt x="111" y="520"/>
                            </a:lnTo>
                            <a:lnTo>
                              <a:pt x="108" y="483"/>
                            </a:lnTo>
                            <a:lnTo>
                              <a:pt x="105" y="444"/>
                            </a:lnTo>
                            <a:lnTo>
                              <a:pt x="99" y="401"/>
                            </a:lnTo>
                            <a:lnTo>
                              <a:pt x="93" y="354"/>
                            </a:lnTo>
                            <a:lnTo>
                              <a:pt x="81" y="314"/>
                            </a:lnTo>
                            <a:lnTo>
                              <a:pt x="70" y="273"/>
                            </a:lnTo>
                            <a:lnTo>
                              <a:pt x="59" y="238"/>
                            </a:lnTo>
                            <a:lnTo>
                              <a:pt x="53" y="204"/>
                            </a:lnTo>
                            <a:lnTo>
                              <a:pt x="48" y="166"/>
                            </a:lnTo>
                            <a:lnTo>
                              <a:pt x="43" y="128"/>
                            </a:lnTo>
                            <a:lnTo>
                              <a:pt x="30" y="85"/>
                            </a:lnTo>
                            <a:lnTo>
                              <a:pt x="15" y="42"/>
                            </a:lnTo>
                            <a:close/>
                          </a:path>
                        </a:pathLst>
                      </a:custGeom>
                      <a:solidFill>
                        <a:srgbClr val="404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63870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046" y="1715"/>
                      <a:ext cx="27" cy="207"/>
                    </a:xfrm>
                    <a:custGeom>
                      <a:avLst/>
                      <a:gdLst>
                        <a:gd name="T0" fmla="*/ 0 w 138"/>
                        <a:gd name="T1" fmla="*/ 0 h 1036"/>
                        <a:gd name="T2" fmla="*/ 1 w 138"/>
                        <a:gd name="T3" fmla="*/ 1 h 1036"/>
                        <a:gd name="T4" fmla="*/ 1 w 138"/>
                        <a:gd name="T5" fmla="*/ 3 h 1036"/>
                        <a:gd name="T6" fmla="*/ 1 w 138"/>
                        <a:gd name="T7" fmla="*/ 4 h 1036"/>
                        <a:gd name="T8" fmla="*/ 2 w 138"/>
                        <a:gd name="T9" fmla="*/ 5 h 1036"/>
                        <a:gd name="T10" fmla="*/ 2 w 138"/>
                        <a:gd name="T11" fmla="*/ 7 h 1036"/>
                        <a:gd name="T12" fmla="*/ 2 w 138"/>
                        <a:gd name="T13" fmla="*/ 8 h 1036"/>
                        <a:gd name="T14" fmla="*/ 3 w 138"/>
                        <a:gd name="T15" fmla="*/ 10 h 1036"/>
                        <a:gd name="T16" fmla="*/ 3 w 138"/>
                        <a:gd name="T17" fmla="*/ 12 h 1036"/>
                        <a:gd name="T18" fmla="*/ 3 w 138"/>
                        <a:gd name="T19" fmla="*/ 14 h 1036"/>
                        <a:gd name="T20" fmla="*/ 4 w 138"/>
                        <a:gd name="T21" fmla="*/ 16 h 1036"/>
                        <a:gd name="T22" fmla="*/ 4 w 138"/>
                        <a:gd name="T23" fmla="*/ 17 h 1036"/>
                        <a:gd name="T24" fmla="*/ 4 w 138"/>
                        <a:gd name="T25" fmla="*/ 19 h 1036"/>
                        <a:gd name="T26" fmla="*/ 4 w 138"/>
                        <a:gd name="T27" fmla="*/ 21 h 1036"/>
                        <a:gd name="T28" fmla="*/ 4 w 138"/>
                        <a:gd name="T29" fmla="*/ 23 h 1036"/>
                        <a:gd name="T30" fmla="*/ 4 w 138"/>
                        <a:gd name="T31" fmla="*/ 25 h 1036"/>
                        <a:gd name="T32" fmla="*/ 4 w 138"/>
                        <a:gd name="T33" fmla="*/ 27 h 1036"/>
                        <a:gd name="T34" fmla="*/ 5 w 138"/>
                        <a:gd name="T35" fmla="*/ 29 h 1036"/>
                        <a:gd name="T36" fmla="*/ 5 w 138"/>
                        <a:gd name="T37" fmla="*/ 31 h 1036"/>
                        <a:gd name="T38" fmla="*/ 5 w 138"/>
                        <a:gd name="T39" fmla="*/ 33 h 1036"/>
                        <a:gd name="T40" fmla="*/ 5 w 138"/>
                        <a:gd name="T41" fmla="*/ 34 h 1036"/>
                        <a:gd name="T42" fmla="*/ 5 w 138"/>
                        <a:gd name="T43" fmla="*/ 36 h 1036"/>
                        <a:gd name="T44" fmla="*/ 5 w 138"/>
                        <a:gd name="T45" fmla="*/ 38 h 1036"/>
                        <a:gd name="T46" fmla="*/ 5 w 138"/>
                        <a:gd name="T47" fmla="*/ 39 h 1036"/>
                        <a:gd name="T48" fmla="*/ 5 w 138"/>
                        <a:gd name="T49" fmla="*/ 41 h 10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38"/>
                        <a:gd name="T76" fmla="*/ 0 h 1036"/>
                        <a:gd name="T77" fmla="*/ 138 w 138"/>
                        <a:gd name="T78" fmla="*/ 1036 h 10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38" h="1036">
                          <a:moveTo>
                            <a:pt x="0" y="0"/>
                          </a:moveTo>
                          <a:lnTo>
                            <a:pt x="13" y="33"/>
                          </a:lnTo>
                          <a:lnTo>
                            <a:pt x="26" y="64"/>
                          </a:lnTo>
                          <a:lnTo>
                            <a:pt x="37" y="97"/>
                          </a:lnTo>
                          <a:lnTo>
                            <a:pt x="47" y="134"/>
                          </a:lnTo>
                          <a:lnTo>
                            <a:pt x="55" y="168"/>
                          </a:lnTo>
                          <a:lnTo>
                            <a:pt x="63" y="203"/>
                          </a:lnTo>
                          <a:lnTo>
                            <a:pt x="71" y="246"/>
                          </a:lnTo>
                          <a:lnTo>
                            <a:pt x="79" y="298"/>
                          </a:lnTo>
                          <a:lnTo>
                            <a:pt x="88" y="352"/>
                          </a:lnTo>
                          <a:lnTo>
                            <a:pt x="94" y="388"/>
                          </a:lnTo>
                          <a:lnTo>
                            <a:pt x="102" y="434"/>
                          </a:lnTo>
                          <a:lnTo>
                            <a:pt x="108" y="479"/>
                          </a:lnTo>
                          <a:lnTo>
                            <a:pt x="111" y="522"/>
                          </a:lnTo>
                          <a:lnTo>
                            <a:pt x="114" y="569"/>
                          </a:lnTo>
                          <a:lnTo>
                            <a:pt x="117" y="616"/>
                          </a:lnTo>
                          <a:lnTo>
                            <a:pt x="120" y="671"/>
                          </a:lnTo>
                          <a:lnTo>
                            <a:pt x="124" y="722"/>
                          </a:lnTo>
                          <a:lnTo>
                            <a:pt x="128" y="777"/>
                          </a:lnTo>
                          <a:lnTo>
                            <a:pt x="131" y="818"/>
                          </a:lnTo>
                          <a:lnTo>
                            <a:pt x="136" y="854"/>
                          </a:lnTo>
                          <a:lnTo>
                            <a:pt x="138" y="898"/>
                          </a:lnTo>
                          <a:lnTo>
                            <a:pt x="137" y="942"/>
                          </a:lnTo>
                          <a:lnTo>
                            <a:pt x="135" y="986"/>
                          </a:lnTo>
                          <a:lnTo>
                            <a:pt x="133" y="1036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C0C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253447" name="Group 161"/>
                <p:cNvGrpSpPr>
                  <a:grpSpLocks/>
                </p:cNvGrpSpPr>
                <p:nvPr/>
              </p:nvGrpSpPr>
              <p:grpSpPr bwMode="auto">
                <a:xfrm>
                  <a:off x="2010" y="1688"/>
                  <a:ext cx="53" cy="26"/>
                  <a:chOff x="2010" y="1688"/>
                  <a:chExt cx="53" cy="26"/>
                </a:xfrm>
              </p:grpSpPr>
              <p:sp>
                <p:nvSpPr>
                  <p:cNvPr id="63864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1688"/>
                    <a:ext cx="53" cy="26"/>
                  </a:xfrm>
                  <a:prstGeom prst="ellipse">
                    <a:avLst/>
                  </a:prstGeom>
                  <a:solidFill>
                    <a:srgbClr val="4040FF"/>
                  </a:solidFill>
                  <a:ln w="3175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865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691"/>
                    <a:ext cx="41" cy="20"/>
                  </a:xfrm>
                  <a:prstGeom prst="ellipse">
                    <a:avLst/>
                  </a:prstGeom>
                  <a:solidFill>
                    <a:srgbClr val="000080"/>
                  </a:solidFill>
                  <a:ln w="3175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866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693"/>
                    <a:ext cx="35" cy="15"/>
                  </a:xfrm>
                  <a:prstGeom prst="ellipse">
                    <a:avLst/>
                  </a:prstGeom>
                  <a:solidFill>
                    <a:srgbClr val="400040"/>
                  </a:solidFill>
                  <a:ln w="3175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253448" name="Group 165"/>
          <p:cNvGrpSpPr>
            <a:grpSpLocks/>
          </p:cNvGrpSpPr>
          <p:nvPr/>
        </p:nvGrpSpPr>
        <p:grpSpPr bwMode="auto">
          <a:xfrm>
            <a:off x="2509838" y="276225"/>
            <a:ext cx="750887" cy="1495425"/>
            <a:chOff x="1581" y="174"/>
            <a:chExt cx="473" cy="942"/>
          </a:xfrm>
        </p:grpSpPr>
        <p:grpSp>
          <p:nvGrpSpPr>
            <p:cNvPr id="253449" name="Group 166"/>
            <p:cNvGrpSpPr>
              <a:grpSpLocks/>
            </p:cNvGrpSpPr>
            <p:nvPr/>
          </p:nvGrpSpPr>
          <p:grpSpPr bwMode="auto">
            <a:xfrm>
              <a:off x="1630" y="174"/>
              <a:ext cx="406" cy="467"/>
              <a:chOff x="1630" y="174"/>
              <a:chExt cx="406" cy="467"/>
            </a:xfrm>
          </p:grpSpPr>
          <p:sp>
            <p:nvSpPr>
              <p:cNvPr id="63856" name="Freeform 167"/>
              <p:cNvSpPr>
                <a:spLocks/>
              </p:cNvSpPr>
              <p:nvPr/>
            </p:nvSpPr>
            <p:spPr bwMode="auto">
              <a:xfrm>
                <a:off x="1630" y="186"/>
                <a:ext cx="406" cy="455"/>
              </a:xfrm>
              <a:custGeom>
                <a:avLst/>
                <a:gdLst>
                  <a:gd name="T0" fmla="*/ 0 w 1624"/>
                  <a:gd name="T1" fmla="*/ 101 h 1819"/>
                  <a:gd name="T2" fmla="*/ 1 w 1624"/>
                  <a:gd name="T3" fmla="*/ 92 h 1819"/>
                  <a:gd name="T4" fmla="*/ 3 w 1624"/>
                  <a:gd name="T5" fmla="*/ 87 h 1819"/>
                  <a:gd name="T6" fmla="*/ 8 w 1624"/>
                  <a:gd name="T7" fmla="*/ 84 h 1819"/>
                  <a:gd name="T8" fmla="*/ 13 w 1624"/>
                  <a:gd name="T9" fmla="*/ 84 h 1819"/>
                  <a:gd name="T10" fmla="*/ 22 w 1624"/>
                  <a:gd name="T11" fmla="*/ 87 h 1819"/>
                  <a:gd name="T12" fmla="*/ 28 w 1624"/>
                  <a:gd name="T13" fmla="*/ 83 h 1819"/>
                  <a:gd name="T14" fmla="*/ 38 w 1624"/>
                  <a:gd name="T15" fmla="*/ 81 h 1819"/>
                  <a:gd name="T16" fmla="*/ 45 w 1624"/>
                  <a:gd name="T17" fmla="*/ 79 h 1819"/>
                  <a:gd name="T18" fmla="*/ 50 w 1624"/>
                  <a:gd name="T19" fmla="*/ 69 h 1819"/>
                  <a:gd name="T20" fmla="*/ 50 w 1624"/>
                  <a:gd name="T21" fmla="*/ 62 h 1819"/>
                  <a:gd name="T22" fmla="*/ 47 w 1624"/>
                  <a:gd name="T23" fmla="*/ 53 h 1819"/>
                  <a:gd name="T24" fmla="*/ 42 w 1624"/>
                  <a:gd name="T25" fmla="*/ 33 h 1819"/>
                  <a:gd name="T26" fmla="*/ 41 w 1624"/>
                  <a:gd name="T27" fmla="*/ 8 h 1819"/>
                  <a:gd name="T28" fmla="*/ 41 w 1624"/>
                  <a:gd name="T29" fmla="*/ 1 h 1819"/>
                  <a:gd name="T30" fmla="*/ 44 w 1624"/>
                  <a:gd name="T31" fmla="*/ 2 h 1819"/>
                  <a:gd name="T32" fmla="*/ 49 w 1624"/>
                  <a:gd name="T33" fmla="*/ 3 h 1819"/>
                  <a:gd name="T34" fmla="*/ 53 w 1624"/>
                  <a:gd name="T35" fmla="*/ 2 h 1819"/>
                  <a:gd name="T36" fmla="*/ 55 w 1624"/>
                  <a:gd name="T37" fmla="*/ 0 h 1819"/>
                  <a:gd name="T38" fmla="*/ 55 w 1624"/>
                  <a:gd name="T39" fmla="*/ 19 h 1819"/>
                  <a:gd name="T40" fmla="*/ 58 w 1624"/>
                  <a:gd name="T41" fmla="*/ 43 h 1819"/>
                  <a:gd name="T42" fmla="*/ 65 w 1624"/>
                  <a:gd name="T43" fmla="*/ 53 h 1819"/>
                  <a:gd name="T44" fmla="*/ 72 w 1624"/>
                  <a:gd name="T45" fmla="*/ 47 h 1819"/>
                  <a:gd name="T46" fmla="*/ 79 w 1624"/>
                  <a:gd name="T47" fmla="*/ 43 h 1819"/>
                  <a:gd name="T48" fmla="*/ 84 w 1624"/>
                  <a:gd name="T49" fmla="*/ 42 h 1819"/>
                  <a:gd name="T50" fmla="*/ 90 w 1624"/>
                  <a:gd name="T51" fmla="*/ 43 h 1819"/>
                  <a:gd name="T52" fmla="*/ 95 w 1624"/>
                  <a:gd name="T53" fmla="*/ 47 h 1819"/>
                  <a:gd name="T54" fmla="*/ 98 w 1624"/>
                  <a:gd name="T55" fmla="*/ 52 h 1819"/>
                  <a:gd name="T56" fmla="*/ 101 w 1624"/>
                  <a:gd name="T57" fmla="*/ 62 h 1819"/>
                  <a:gd name="T58" fmla="*/ 101 w 1624"/>
                  <a:gd name="T59" fmla="*/ 75 h 1819"/>
                  <a:gd name="T60" fmla="*/ 97 w 1624"/>
                  <a:gd name="T61" fmla="*/ 84 h 1819"/>
                  <a:gd name="T62" fmla="*/ 91 w 1624"/>
                  <a:gd name="T63" fmla="*/ 92 h 1819"/>
                  <a:gd name="T64" fmla="*/ 86 w 1624"/>
                  <a:gd name="T65" fmla="*/ 99 h 1819"/>
                  <a:gd name="T66" fmla="*/ 78 w 1624"/>
                  <a:gd name="T67" fmla="*/ 104 h 1819"/>
                  <a:gd name="T68" fmla="*/ 70 w 1624"/>
                  <a:gd name="T69" fmla="*/ 107 h 1819"/>
                  <a:gd name="T70" fmla="*/ 59 w 1624"/>
                  <a:gd name="T71" fmla="*/ 111 h 1819"/>
                  <a:gd name="T72" fmla="*/ 41 w 1624"/>
                  <a:gd name="T73" fmla="*/ 114 h 1819"/>
                  <a:gd name="T74" fmla="*/ 28 w 1624"/>
                  <a:gd name="T75" fmla="*/ 113 h 1819"/>
                  <a:gd name="T76" fmla="*/ 20 w 1624"/>
                  <a:gd name="T77" fmla="*/ 108 h 1819"/>
                  <a:gd name="T78" fmla="*/ 14 w 1624"/>
                  <a:gd name="T79" fmla="*/ 100 h 1819"/>
                  <a:gd name="T80" fmla="*/ 11 w 1624"/>
                  <a:gd name="T81" fmla="*/ 101 h 1819"/>
                  <a:gd name="T82" fmla="*/ 6 w 1624"/>
                  <a:gd name="T83" fmla="*/ 106 h 1819"/>
                  <a:gd name="T84" fmla="*/ 1 w 1624"/>
                  <a:gd name="T85" fmla="*/ 105 h 18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24"/>
                  <a:gd name="T130" fmla="*/ 0 h 1819"/>
                  <a:gd name="T131" fmla="*/ 1624 w 1624"/>
                  <a:gd name="T132" fmla="*/ 1819 h 18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24" h="1819">
                    <a:moveTo>
                      <a:pt x="12" y="1673"/>
                    </a:moveTo>
                    <a:lnTo>
                      <a:pt x="0" y="1606"/>
                    </a:lnTo>
                    <a:lnTo>
                      <a:pt x="0" y="1515"/>
                    </a:lnTo>
                    <a:lnTo>
                      <a:pt x="8" y="1470"/>
                    </a:lnTo>
                    <a:lnTo>
                      <a:pt x="18" y="1430"/>
                    </a:lnTo>
                    <a:lnTo>
                      <a:pt x="51" y="1392"/>
                    </a:lnTo>
                    <a:lnTo>
                      <a:pt x="79" y="1365"/>
                    </a:lnTo>
                    <a:lnTo>
                      <a:pt x="127" y="1339"/>
                    </a:lnTo>
                    <a:lnTo>
                      <a:pt x="170" y="1334"/>
                    </a:lnTo>
                    <a:lnTo>
                      <a:pt x="212" y="1334"/>
                    </a:lnTo>
                    <a:lnTo>
                      <a:pt x="260" y="1352"/>
                    </a:lnTo>
                    <a:lnTo>
                      <a:pt x="344" y="1382"/>
                    </a:lnTo>
                    <a:lnTo>
                      <a:pt x="393" y="1352"/>
                    </a:lnTo>
                    <a:lnTo>
                      <a:pt x="447" y="1322"/>
                    </a:lnTo>
                    <a:lnTo>
                      <a:pt x="519" y="1304"/>
                    </a:lnTo>
                    <a:lnTo>
                      <a:pt x="604" y="1297"/>
                    </a:lnTo>
                    <a:lnTo>
                      <a:pt x="665" y="1291"/>
                    </a:lnTo>
                    <a:lnTo>
                      <a:pt x="719" y="1254"/>
                    </a:lnTo>
                    <a:lnTo>
                      <a:pt x="772" y="1182"/>
                    </a:lnTo>
                    <a:lnTo>
                      <a:pt x="798" y="1109"/>
                    </a:lnTo>
                    <a:lnTo>
                      <a:pt x="803" y="1033"/>
                    </a:lnTo>
                    <a:lnTo>
                      <a:pt x="795" y="996"/>
                    </a:lnTo>
                    <a:lnTo>
                      <a:pt x="785" y="959"/>
                    </a:lnTo>
                    <a:lnTo>
                      <a:pt x="744" y="844"/>
                    </a:lnTo>
                    <a:lnTo>
                      <a:pt x="706" y="701"/>
                    </a:lnTo>
                    <a:lnTo>
                      <a:pt x="676" y="533"/>
                    </a:lnTo>
                    <a:lnTo>
                      <a:pt x="658" y="327"/>
                    </a:lnTo>
                    <a:lnTo>
                      <a:pt x="655" y="129"/>
                    </a:lnTo>
                    <a:lnTo>
                      <a:pt x="652" y="0"/>
                    </a:lnTo>
                    <a:lnTo>
                      <a:pt x="660" y="15"/>
                    </a:lnTo>
                    <a:lnTo>
                      <a:pt x="680" y="28"/>
                    </a:lnTo>
                    <a:lnTo>
                      <a:pt x="706" y="35"/>
                    </a:lnTo>
                    <a:lnTo>
                      <a:pt x="737" y="39"/>
                    </a:lnTo>
                    <a:lnTo>
                      <a:pt x="775" y="42"/>
                    </a:lnTo>
                    <a:lnTo>
                      <a:pt x="815" y="38"/>
                    </a:lnTo>
                    <a:lnTo>
                      <a:pt x="846" y="32"/>
                    </a:lnTo>
                    <a:lnTo>
                      <a:pt x="871" y="18"/>
                    </a:lnTo>
                    <a:lnTo>
                      <a:pt x="887" y="1"/>
                    </a:lnTo>
                    <a:lnTo>
                      <a:pt x="881" y="123"/>
                    </a:lnTo>
                    <a:lnTo>
                      <a:pt x="884" y="309"/>
                    </a:lnTo>
                    <a:lnTo>
                      <a:pt x="900" y="521"/>
                    </a:lnTo>
                    <a:lnTo>
                      <a:pt x="925" y="692"/>
                    </a:lnTo>
                    <a:lnTo>
                      <a:pt x="972" y="928"/>
                    </a:lnTo>
                    <a:lnTo>
                      <a:pt x="1043" y="838"/>
                    </a:lnTo>
                    <a:lnTo>
                      <a:pt x="1092" y="787"/>
                    </a:lnTo>
                    <a:lnTo>
                      <a:pt x="1151" y="742"/>
                    </a:lnTo>
                    <a:lnTo>
                      <a:pt x="1225" y="699"/>
                    </a:lnTo>
                    <a:lnTo>
                      <a:pt x="1266" y="685"/>
                    </a:lnTo>
                    <a:lnTo>
                      <a:pt x="1300" y="678"/>
                    </a:lnTo>
                    <a:lnTo>
                      <a:pt x="1342" y="672"/>
                    </a:lnTo>
                    <a:lnTo>
                      <a:pt x="1386" y="675"/>
                    </a:lnTo>
                    <a:lnTo>
                      <a:pt x="1433" y="687"/>
                    </a:lnTo>
                    <a:lnTo>
                      <a:pt x="1477" y="715"/>
                    </a:lnTo>
                    <a:lnTo>
                      <a:pt x="1514" y="747"/>
                    </a:lnTo>
                    <a:lnTo>
                      <a:pt x="1539" y="782"/>
                    </a:lnTo>
                    <a:lnTo>
                      <a:pt x="1566" y="834"/>
                    </a:lnTo>
                    <a:lnTo>
                      <a:pt x="1587" y="903"/>
                    </a:lnTo>
                    <a:lnTo>
                      <a:pt x="1608" y="989"/>
                    </a:lnTo>
                    <a:lnTo>
                      <a:pt x="1624" y="1115"/>
                    </a:lnTo>
                    <a:lnTo>
                      <a:pt x="1618" y="1199"/>
                    </a:lnTo>
                    <a:lnTo>
                      <a:pt x="1587" y="1287"/>
                    </a:lnTo>
                    <a:lnTo>
                      <a:pt x="1549" y="1349"/>
                    </a:lnTo>
                    <a:lnTo>
                      <a:pt x="1511" y="1416"/>
                    </a:lnTo>
                    <a:lnTo>
                      <a:pt x="1461" y="1477"/>
                    </a:lnTo>
                    <a:lnTo>
                      <a:pt x="1425" y="1525"/>
                    </a:lnTo>
                    <a:lnTo>
                      <a:pt x="1375" y="1575"/>
                    </a:lnTo>
                    <a:lnTo>
                      <a:pt x="1323" y="1615"/>
                    </a:lnTo>
                    <a:lnTo>
                      <a:pt x="1249" y="1661"/>
                    </a:lnTo>
                    <a:lnTo>
                      <a:pt x="1170" y="1700"/>
                    </a:lnTo>
                    <a:lnTo>
                      <a:pt x="1123" y="1715"/>
                    </a:lnTo>
                    <a:lnTo>
                      <a:pt x="1037" y="1748"/>
                    </a:lnTo>
                    <a:lnTo>
                      <a:pt x="948" y="1772"/>
                    </a:lnTo>
                    <a:lnTo>
                      <a:pt x="808" y="1803"/>
                    </a:lnTo>
                    <a:lnTo>
                      <a:pt x="652" y="1819"/>
                    </a:lnTo>
                    <a:lnTo>
                      <a:pt x="513" y="1806"/>
                    </a:lnTo>
                    <a:lnTo>
                      <a:pt x="450" y="1799"/>
                    </a:lnTo>
                    <a:lnTo>
                      <a:pt x="399" y="1782"/>
                    </a:lnTo>
                    <a:lnTo>
                      <a:pt x="320" y="1722"/>
                    </a:lnTo>
                    <a:lnTo>
                      <a:pt x="253" y="1630"/>
                    </a:lnTo>
                    <a:lnTo>
                      <a:pt x="229" y="1600"/>
                    </a:lnTo>
                    <a:lnTo>
                      <a:pt x="201" y="1599"/>
                    </a:lnTo>
                    <a:lnTo>
                      <a:pt x="175" y="1613"/>
                    </a:lnTo>
                    <a:lnTo>
                      <a:pt x="157" y="1680"/>
                    </a:lnTo>
                    <a:lnTo>
                      <a:pt x="103" y="1691"/>
                    </a:lnTo>
                    <a:lnTo>
                      <a:pt x="47" y="1687"/>
                    </a:lnTo>
                    <a:lnTo>
                      <a:pt x="12" y="1673"/>
                    </a:lnTo>
                    <a:close/>
                  </a:path>
                </a:pathLst>
              </a:custGeom>
              <a:solidFill>
                <a:srgbClr val="40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857" name="Oval 168"/>
              <p:cNvSpPr>
                <a:spLocks noChangeArrowheads="1"/>
              </p:cNvSpPr>
              <p:nvPr/>
            </p:nvSpPr>
            <p:spPr bwMode="auto">
              <a:xfrm>
                <a:off x="1792" y="174"/>
                <a:ext cx="60" cy="23"/>
              </a:xfrm>
              <a:prstGeom prst="ellipse">
                <a:avLst/>
              </a:prstGeom>
              <a:solidFill>
                <a:srgbClr val="00A0A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3450" name="Group 169"/>
            <p:cNvGrpSpPr>
              <a:grpSpLocks/>
            </p:cNvGrpSpPr>
            <p:nvPr/>
          </p:nvGrpSpPr>
          <p:grpSpPr bwMode="auto">
            <a:xfrm>
              <a:off x="1581" y="525"/>
              <a:ext cx="473" cy="591"/>
              <a:chOff x="1581" y="525"/>
              <a:chExt cx="473" cy="591"/>
            </a:xfrm>
          </p:grpSpPr>
          <p:grpSp>
            <p:nvGrpSpPr>
              <p:cNvPr id="253451" name="Group 170"/>
              <p:cNvGrpSpPr>
                <a:grpSpLocks/>
              </p:cNvGrpSpPr>
              <p:nvPr/>
            </p:nvGrpSpPr>
            <p:grpSpPr bwMode="auto">
              <a:xfrm>
                <a:off x="1665" y="660"/>
                <a:ext cx="320" cy="275"/>
                <a:chOff x="1665" y="660"/>
                <a:chExt cx="320" cy="275"/>
              </a:xfrm>
            </p:grpSpPr>
            <p:sp>
              <p:nvSpPr>
                <p:cNvPr id="63853" name="Freeform 171"/>
                <p:cNvSpPr>
                  <a:spLocks/>
                </p:cNvSpPr>
                <p:nvPr/>
              </p:nvSpPr>
              <p:spPr bwMode="auto">
                <a:xfrm>
                  <a:off x="1740" y="734"/>
                  <a:ext cx="214" cy="201"/>
                </a:xfrm>
                <a:custGeom>
                  <a:avLst/>
                  <a:gdLst>
                    <a:gd name="T0" fmla="*/ 20 w 859"/>
                    <a:gd name="T1" fmla="*/ 46 h 803"/>
                    <a:gd name="T2" fmla="*/ 14 w 859"/>
                    <a:gd name="T3" fmla="*/ 50 h 803"/>
                    <a:gd name="T4" fmla="*/ 7 w 859"/>
                    <a:gd name="T5" fmla="*/ 50 h 803"/>
                    <a:gd name="T6" fmla="*/ 2 w 859"/>
                    <a:gd name="T7" fmla="*/ 46 h 803"/>
                    <a:gd name="T8" fmla="*/ 1 w 859"/>
                    <a:gd name="T9" fmla="*/ 40 h 803"/>
                    <a:gd name="T10" fmla="*/ 6 w 859"/>
                    <a:gd name="T11" fmla="*/ 39 h 803"/>
                    <a:gd name="T12" fmla="*/ 11 w 859"/>
                    <a:gd name="T13" fmla="*/ 42 h 803"/>
                    <a:gd name="T14" fmla="*/ 20 w 859"/>
                    <a:gd name="T15" fmla="*/ 42 h 803"/>
                    <a:gd name="T16" fmla="*/ 24 w 859"/>
                    <a:gd name="T17" fmla="*/ 38 h 803"/>
                    <a:gd name="T18" fmla="*/ 32 w 859"/>
                    <a:gd name="T19" fmla="*/ 38 h 803"/>
                    <a:gd name="T20" fmla="*/ 38 w 859"/>
                    <a:gd name="T21" fmla="*/ 34 h 803"/>
                    <a:gd name="T22" fmla="*/ 29 w 859"/>
                    <a:gd name="T23" fmla="*/ 38 h 803"/>
                    <a:gd name="T24" fmla="*/ 23 w 859"/>
                    <a:gd name="T25" fmla="*/ 36 h 803"/>
                    <a:gd name="T26" fmla="*/ 12 w 859"/>
                    <a:gd name="T27" fmla="*/ 26 h 803"/>
                    <a:gd name="T28" fmla="*/ 3 w 859"/>
                    <a:gd name="T29" fmla="*/ 22 h 803"/>
                    <a:gd name="T30" fmla="*/ 0 w 859"/>
                    <a:gd name="T31" fmla="*/ 18 h 803"/>
                    <a:gd name="T32" fmla="*/ 1 w 859"/>
                    <a:gd name="T33" fmla="*/ 12 h 803"/>
                    <a:gd name="T34" fmla="*/ 7 w 859"/>
                    <a:gd name="T35" fmla="*/ 8 h 803"/>
                    <a:gd name="T36" fmla="*/ 19 w 859"/>
                    <a:gd name="T37" fmla="*/ 8 h 803"/>
                    <a:gd name="T38" fmla="*/ 27 w 859"/>
                    <a:gd name="T39" fmla="*/ 11 h 803"/>
                    <a:gd name="T40" fmla="*/ 27 w 859"/>
                    <a:gd name="T41" fmla="*/ 13 h 803"/>
                    <a:gd name="T42" fmla="*/ 29 w 859"/>
                    <a:gd name="T43" fmla="*/ 7 h 803"/>
                    <a:gd name="T44" fmla="*/ 32 w 859"/>
                    <a:gd name="T45" fmla="*/ 1 h 803"/>
                    <a:gd name="T46" fmla="*/ 38 w 859"/>
                    <a:gd name="T47" fmla="*/ 1 h 803"/>
                    <a:gd name="T48" fmla="*/ 46 w 859"/>
                    <a:gd name="T49" fmla="*/ 3 h 803"/>
                    <a:gd name="T50" fmla="*/ 53 w 859"/>
                    <a:gd name="T51" fmla="*/ 11 h 803"/>
                    <a:gd name="T52" fmla="*/ 53 w 859"/>
                    <a:gd name="T53" fmla="*/ 19 h 803"/>
                    <a:gd name="T54" fmla="*/ 49 w 859"/>
                    <a:gd name="T55" fmla="*/ 23 h 803"/>
                    <a:gd name="T56" fmla="*/ 44 w 859"/>
                    <a:gd name="T57" fmla="*/ 25 h 803"/>
                    <a:gd name="T58" fmla="*/ 43 w 859"/>
                    <a:gd name="T59" fmla="*/ 17 h 803"/>
                    <a:gd name="T60" fmla="*/ 37 w 859"/>
                    <a:gd name="T61" fmla="*/ 10 h 803"/>
                    <a:gd name="T62" fmla="*/ 41 w 859"/>
                    <a:gd name="T63" fmla="*/ 14 h 803"/>
                    <a:gd name="T64" fmla="*/ 43 w 859"/>
                    <a:gd name="T65" fmla="*/ 25 h 803"/>
                    <a:gd name="T66" fmla="*/ 33 w 859"/>
                    <a:gd name="T67" fmla="*/ 27 h 803"/>
                    <a:gd name="T68" fmla="*/ 27 w 859"/>
                    <a:gd name="T69" fmla="*/ 25 h 803"/>
                    <a:gd name="T70" fmla="*/ 19 w 859"/>
                    <a:gd name="T71" fmla="*/ 19 h 803"/>
                    <a:gd name="T72" fmla="*/ 15 w 859"/>
                    <a:gd name="T73" fmla="*/ 19 h 803"/>
                    <a:gd name="T74" fmla="*/ 27 w 859"/>
                    <a:gd name="T75" fmla="*/ 26 h 803"/>
                    <a:gd name="T76" fmla="*/ 35 w 859"/>
                    <a:gd name="T77" fmla="*/ 27 h 803"/>
                    <a:gd name="T78" fmla="*/ 42 w 859"/>
                    <a:gd name="T79" fmla="*/ 25 h 803"/>
                    <a:gd name="T80" fmla="*/ 45 w 859"/>
                    <a:gd name="T81" fmla="*/ 29 h 803"/>
                    <a:gd name="T82" fmla="*/ 44 w 859"/>
                    <a:gd name="T83" fmla="*/ 39 h 803"/>
                    <a:gd name="T84" fmla="*/ 41 w 859"/>
                    <a:gd name="T85" fmla="*/ 45 h 803"/>
                    <a:gd name="T86" fmla="*/ 34 w 859"/>
                    <a:gd name="T87" fmla="*/ 47 h 803"/>
                    <a:gd name="T88" fmla="*/ 27 w 859"/>
                    <a:gd name="T89" fmla="*/ 45 h 8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9"/>
                    <a:gd name="T136" fmla="*/ 0 h 803"/>
                    <a:gd name="T137" fmla="*/ 859 w 859"/>
                    <a:gd name="T138" fmla="*/ 803 h 8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9" h="803">
                      <a:moveTo>
                        <a:pt x="390" y="705"/>
                      </a:moveTo>
                      <a:lnTo>
                        <a:pt x="354" y="712"/>
                      </a:lnTo>
                      <a:lnTo>
                        <a:pt x="316" y="734"/>
                      </a:lnTo>
                      <a:lnTo>
                        <a:pt x="290" y="766"/>
                      </a:lnTo>
                      <a:lnTo>
                        <a:pt x="280" y="786"/>
                      </a:lnTo>
                      <a:lnTo>
                        <a:pt x="221" y="794"/>
                      </a:lnTo>
                      <a:lnTo>
                        <a:pt x="185" y="800"/>
                      </a:lnTo>
                      <a:lnTo>
                        <a:pt x="155" y="803"/>
                      </a:lnTo>
                      <a:lnTo>
                        <a:pt x="121" y="800"/>
                      </a:lnTo>
                      <a:lnTo>
                        <a:pt x="84" y="789"/>
                      </a:lnTo>
                      <a:lnTo>
                        <a:pt x="56" y="769"/>
                      </a:lnTo>
                      <a:lnTo>
                        <a:pt x="35" y="739"/>
                      </a:lnTo>
                      <a:lnTo>
                        <a:pt x="22" y="698"/>
                      </a:lnTo>
                      <a:lnTo>
                        <a:pt x="16" y="674"/>
                      </a:lnTo>
                      <a:lnTo>
                        <a:pt x="19" y="645"/>
                      </a:lnTo>
                      <a:lnTo>
                        <a:pt x="32" y="624"/>
                      </a:lnTo>
                      <a:lnTo>
                        <a:pt x="62" y="620"/>
                      </a:lnTo>
                      <a:lnTo>
                        <a:pt x="93" y="623"/>
                      </a:lnTo>
                      <a:lnTo>
                        <a:pt x="118" y="631"/>
                      </a:lnTo>
                      <a:lnTo>
                        <a:pt x="142" y="651"/>
                      </a:lnTo>
                      <a:lnTo>
                        <a:pt x="176" y="665"/>
                      </a:lnTo>
                      <a:lnTo>
                        <a:pt x="240" y="677"/>
                      </a:lnTo>
                      <a:lnTo>
                        <a:pt x="280" y="679"/>
                      </a:lnTo>
                      <a:lnTo>
                        <a:pt x="318" y="674"/>
                      </a:lnTo>
                      <a:lnTo>
                        <a:pt x="348" y="657"/>
                      </a:lnTo>
                      <a:lnTo>
                        <a:pt x="366" y="641"/>
                      </a:lnTo>
                      <a:lnTo>
                        <a:pt x="393" y="613"/>
                      </a:lnTo>
                      <a:lnTo>
                        <a:pt x="421" y="604"/>
                      </a:lnTo>
                      <a:lnTo>
                        <a:pt x="469" y="604"/>
                      </a:lnTo>
                      <a:lnTo>
                        <a:pt x="509" y="599"/>
                      </a:lnTo>
                      <a:lnTo>
                        <a:pt x="543" y="589"/>
                      </a:lnTo>
                      <a:lnTo>
                        <a:pt x="567" y="570"/>
                      </a:lnTo>
                      <a:lnTo>
                        <a:pt x="608" y="536"/>
                      </a:lnTo>
                      <a:lnTo>
                        <a:pt x="535" y="583"/>
                      </a:lnTo>
                      <a:lnTo>
                        <a:pt x="505" y="590"/>
                      </a:lnTo>
                      <a:lnTo>
                        <a:pt x="462" y="599"/>
                      </a:lnTo>
                      <a:lnTo>
                        <a:pt x="418" y="599"/>
                      </a:lnTo>
                      <a:lnTo>
                        <a:pt x="394" y="599"/>
                      </a:lnTo>
                      <a:lnTo>
                        <a:pt x="373" y="576"/>
                      </a:lnTo>
                      <a:lnTo>
                        <a:pt x="348" y="539"/>
                      </a:lnTo>
                      <a:lnTo>
                        <a:pt x="294" y="491"/>
                      </a:lnTo>
                      <a:lnTo>
                        <a:pt x="197" y="418"/>
                      </a:lnTo>
                      <a:lnTo>
                        <a:pt x="147" y="398"/>
                      </a:lnTo>
                      <a:lnTo>
                        <a:pt x="104" y="380"/>
                      </a:lnTo>
                      <a:lnTo>
                        <a:pt x="56" y="356"/>
                      </a:lnTo>
                      <a:lnTo>
                        <a:pt x="32" y="339"/>
                      </a:lnTo>
                      <a:lnTo>
                        <a:pt x="11" y="322"/>
                      </a:lnTo>
                      <a:lnTo>
                        <a:pt x="2" y="289"/>
                      </a:lnTo>
                      <a:lnTo>
                        <a:pt x="0" y="257"/>
                      </a:lnTo>
                      <a:lnTo>
                        <a:pt x="4" y="224"/>
                      </a:lnTo>
                      <a:lnTo>
                        <a:pt x="16" y="194"/>
                      </a:lnTo>
                      <a:lnTo>
                        <a:pt x="38" y="162"/>
                      </a:lnTo>
                      <a:lnTo>
                        <a:pt x="73" y="139"/>
                      </a:lnTo>
                      <a:lnTo>
                        <a:pt x="113" y="123"/>
                      </a:lnTo>
                      <a:lnTo>
                        <a:pt x="152" y="117"/>
                      </a:lnTo>
                      <a:lnTo>
                        <a:pt x="216" y="115"/>
                      </a:lnTo>
                      <a:lnTo>
                        <a:pt x="304" y="122"/>
                      </a:lnTo>
                      <a:lnTo>
                        <a:pt x="378" y="122"/>
                      </a:lnTo>
                      <a:lnTo>
                        <a:pt x="418" y="137"/>
                      </a:lnTo>
                      <a:lnTo>
                        <a:pt x="431" y="167"/>
                      </a:lnTo>
                      <a:lnTo>
                        <a:pt x="431" y="212"/>
                      </a:lnTo>
                      <a:lnTo>
                        <a:pt x="432" y="267"/>
                      </a:lnTo>
                      <a:lnTo>
                        <a:pt x="442" y="212"/>
                      </a:lnTo>
                      <a:lnTo>
                        <a:pt x="435" y="156"/>
                      </a:lnTo>
                      <a:lnTo>
                        <a:pt x="437" y="129"/>
                      </a:lnTo>
                      <a:lnTo>
                        <a:pt x="461" y="112"/>
                      </a:lnTo>
                      <a:lnTo>
                        <a:pt x="479" y="91"/>
                      </a:lnTo>
                      <a:lnTo>
                        <a:pt x="497" y="58"/>
                      </a:lnTo>
                      <a:lnTo>
                        <a:pt x="517" y="18"/>
                      </a:lnTo>
                      <a:lnTo>
                        <a:pt x="541" y="0"/>
                      </a:lnTo>
                      <a:lnTo>
                        <a:pt x="575" y="0"/>
                      </a:lnTo>
                      <a:lnTo>
                        <a:pt x="612" y="10"/>
                      </a:lnTo>
                      <a:lnTo>
                        <a:pt x="636" y="31"/>
                      </a:lnTo>
                      <a:lnTo>
                        <a:pt x="697" y="37"/>
                      </a:lnTo>
                      <a:lnTo>
                        <a:pt x="741" y="42"/>
                      </a:lnTo>
                      <a:lnTo>
                        <a:pt x="783" y="62"/>
                      </a:lnTo>
                      <a:lnTo>
                        <a:pt x="821" y="103"/>
                      </a:lnTo>
                      <a:lnTo>
                        <a:pt x="850" y="172"/>
                      </a:lnTo>
                      <a:lnTo>
                        <a:pt x="857" y="214"/>
                      </a:lnTo>
                      <a:lnTo>
                        <a:pt x="853" y="257"/>
                      </a:lnTo>
                      <a:lnTo>
                        <a:pt x="859" y="301"/>
                      </a:lnTo>
                      <a:lnTo>
                        <a:pt x="850" y="336"/>
                      </a:lnTo>
                      <a:lnTo>
                        <a:pt x="827" y="350"/>
                      </a:lnTo>
                      <a:lnTo>
                        <a:pt x="795" y="370"/>
                      </a:lnTo>
                      <a:lnTo>
                        <a:pt x="772" y="393"/>
                      </a:lnTo>
                      <a:lnTo>
                        <a:pt x="745" y="403"/>
                      </a:lnTo>
                      <a:lnTo>
                        <a:pt x="710" y="398"/>
                      </a:lnTo>
                      <a:lnTo>
                        <a:pt x="697" y="393"/>
                      </a:lnTo>
                      <a:lnTo>
                        <a:pt x="693" y="328"/>
                      </a:lnTo>
                      <a:lnTo>
                        <a:pt x="693" y="271"/>
                      </a:lnTo>
                      <a:lnTo>
                        <a:pt x="678" y="234"/>
                      </a:lnTo>
                      <a:lnTo>
                        <a:pt x="642" y="200"/>
                      </a:lnTo>
                      <a:lnTo>
                        <a:pt x="599" y="162"/>
                      </a:lnTo>
                      <a:lnTo>
                        <a:pt x="588" y="152"/>
                      </a:lnTo>
                      <a:lnTo>
                        <a:pt x="612" y="180"/>
                      </a:lnTo>
                      <a:lnTo>
                        <a:pt x="664" y="228"/>
                      </a:lnTo>
                      <a:lnTo>
                        <a:pt x="683" y="267"/>
                      </a:lnTo>
                      <a:lnTo>
                        <a:pt x="686" y="303"/>
                      </a:lnTo>
                      <a:lnTo>
                        <a:pt x="690" y="390"/>
                      </a:lnTo>
                      <a:lnTo>
                        <a:pt x="626" y="398"/>
                      </a:lnTo>
                      <a:lnTo>
                        <a:pt x="575" y="418"/>
                      </a:lnTo>
                      <a:lnTo>
                        <a:pt x="529" y="433"/>
                      </a:lnTo>
                      <a:lnTo>
                        <a:pt x="497" y="433"/>
                      </a:lnTo>
                      <a:lnTo>
                        <a:pt x="465" y="418"/>
                      </a:lnTo>
                      <a:lnTo>
                        <a:pt x="442" y="394"/>
                      </a:lnTo>
                      <a:lnTo>
                        <a:pt x="403" y="356"/>
                      </a:lnTo>
                      <a:lnTo>
                        <a:pt x="360" y="326"/>
                      </a:lnTo>
                      <a:lnTo>
                        <a:pt x="305" y="303"/>
                      </a:lnTo>
                      <a:lnTo>
                        <a:pt x="250" y="285"/>
                      </a:lnTo>
                      <a:lnTo>
                        <a:pt x="155" y="261"/>
                      </a:lnTo>
                      <a:lnTo>
                        <a:pt x="240" y="295"/>
                      </a:lnTo>
                      <a:lnTo>
                        <a:pt x="305" y="313"/>
                      </a:lnTo>
                      <a:lnTo>
                        <a:pt x="398" y="362"/>
                      </a:lnTo>
                      <a:lnTo>
                        <a:pt x="441" y="407"/>
                      </a:lnTo>
                      <a:lnTo>
                        <a:pt x="483" y="438"/>
                      </a:lnTo>
                      <a:lnTo>
                        <a:pt x="523" y="443"/>
                      </a:lnTo>
                      <a:lnTo>
                        <a:pt x="560" y="434"/>
                      </a:lnTo>
                      <a:lnTo>
                        <a:pt x="598" y="420"/>
                      </a:lnTo>
                      <a:lnTo>
                        <a:pt x="640" y="404"/>
                      </a:lnTo>
                      <a:lnTo>
                        <a:pt x="684" y="398"/>
                      </a:lnTo>
                      <a:lnTo>
                        <a:pt x="736" y="407"/>
                      </a:lnTo>
                      <a:lnTo>
                        <a:pt x="746" y="420"/>
                      </a:lnTo>
                      <a:lnTo>
                        <a:pt x="731" y="465"/>
                      </a:lnTo>
                      <a:lnTo>
                        <a:pt x="728" y="526"/>
                      </a:lnTo>
                      <a:lnTo>
                        <a:pt x="727" y="579"/>
                      </a:lnTo>
                      <a:lnTo>
                        <a:pt x="714" y="623"/>
                      </a:lnTo>
                      <a:lnTo>
                        <a:pt x="698" y="669"/>
                      </a:lnTo>
                      <a:lnTo>
                        <a:pt x="686" y="698"/>
                      </a:lnTo>
                      <a:lnTo>
                        <a:pt x="667" y="719"/>
                      </a:lnTo>
                      <a:lnTo>
                        <a:pt x="640" y="734"/>
                      </a:lnTo>
                      <a:lnTo>
                        <a:pt x="608" y="745"/>
                      </a:lnTo>
                      <a:lnTo>
                        <a:pt x="555" y="756"/>
                      </a:lnTo>
                      <a:lnTo>
                        <a:pt x="521" y="756"/>
                      </a:lnTo>
                      <a:lnTo>
                        <a:pt x="476" y="736"/>
                      </a:lnTo>
                      <a:lnTo>
                        <a:pt x="438" y="715"/>
                      </a:lnTo>
                      <a:lnTo>
                        <a:pt x="390" y="705"/>
                      </a:lnTo>
                      <a:close/>
                    </a:path>
                  </a:pathLst>
                </a:custGeom>
                <a:solidFill>
                  <a:srgbClr val="FF808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854" name="Freeform 172"/>
                <p:cNvSpPr>
                  <a:spLocks/>
                </p:cNvSpPr>
                <p:nvPr/>
              </p:nvSpPr>
              <p:spPr bwMode="auto">
                <a:xfrm>
                  <a:off x="1665" y="684"/>
                  <a:ext cx="201" cy="219"/>
                </a:xfrm>
                <a:custGeom>
                  <a:avLst/>
                  <a:gdLst>
                    <a:gd name="T0" fmla="*/ 30 w 803"/>
                    <a:gd name="T1" fmla="*/ 46 h 876"/>
                    <a:gd name="T2" fmla="*/ 29 w 803"/>
                    <a:gd name="T3" fmla="*/ 46 h 876"/>
                    <a:gd name="T4" fmla="*/ 26 w 803"/>
                    <a:gd name="T5" fmla="*/ 52 h 876"/>
                    <a:gd name="T6" fmla="*/ 30 w 803"/>
                    <a:gd name="T7" fmla="*/ 54 h 876"/>
                    <a:gd name="T8" fmla="*/ 35 w 803"/>
                    <a:gd name="T9" fmla="*/ 55 h 876"/>
                    <a:gd name="T10" fmla="*/ 39 w 803"/>
                    <a:gd name="T11" fmla="*/ 54 h 876"/>
                    <a:gd name="T12" fmla="*/ 42 w 803"/>
                    <a:gd name="T13" fmla="*/ 52 h 876"/>
                    <a:gd name="T14" fmla="*/ 42 w 803"/>
                    <a:gd name="T15" fmla="*/ 49 h 876"/>
                    <a:gd name="T16" fmla="*/ 39 w 803"/>
                    <a:gd name="T17" fmla="*/ 45 h 876"/>
                    <a:gd name="T18" fmla="*/ 32 w 803"/>
                    <a:gd name="T19" fmla="*/ 40 h 876"/>
                    <a:gd name="T20" fmla="*/ 24 w 803"/>
                    <a:gd name="T21" fmla="*/ 36 h 876"/>
                    <a:gd name="T22" fmla="*/ 18 w 803"/>
                    <a:gd name="T23" fmla="*/ 35 h 876"/>
                    <a:gd name="T24" fmla="*/ 12 w 803"/>
                    <a:gd name="T25" fmla="*/ 37 h 876"/>
                    <a:gd name="T26" fmla="*/ 17 w 803"/>
                    <a:gd name="T27" fmla="*/ 32 h 876"/>
                    <a:gd name="T28" fmla="*/ 19 w 803"/>
                    <a:gd name="T29" fmla="*/ 26 h 876"/>
                    <a:gd name="T30" fmla="*/ 18 w 803"/>
                    <a:gd name="T31" fmla="*/ 19 h 876"/>
                    <a:gd name="T32" fmla="*/ 15 w 803"/>
                    <a:gd name="T33" fmla="*/ 16 h 876"/>
                    <a:gd name="T34" fmla="*/ 17 w 803"/>
                    <a:gd name="T35" fmla="*/ 16 h 876"/>
                    <a:gd name="T36" fmla="*/ 20 w 803"/>
                    <a:gd name="T37" fmla="*/ 18 h 876"/>
                    <a:gd name="T38" fmla="*/ 25 w 803"/>
                    <a:gd name="T39" fmla="*/ 20 h 876"/>
                    <a:gd name="T40" fmla="*/ 34 w 803"/>
                    <a:gd name="T41" fmla="*/ 20 h 876"/>
                    <a:gd name="T42" fmla="*/ 42 w 803"/>
                    <a:gd name="T43" fmla="*/ 20 h 876"/>
                    <a:gd name="T44" fmla="*/ 46 w 803"/>
                    <a:gd name="T45" fmla="*/ 21 h 876"/>
                    <a:gd name="T46" fmla="*/ 49 w 803"/>
                    <a:gd name="T47" fmla="*/ 17 h 876"/>
                    <a:gd name="T48" fmla="*/ 50 w 803"/>
                    <a:gd name="T49" fmla="*/ 13 h 876"/>
                    <a:gd name="T50" fmla="*/ 48 w 803"/>
                    <a:gd name="T51" fmla="*/ 11 h 876"/>
                    <a:gd name="T52" fmla="*/ 47 w 803"/>
                    <a:gd name="T53" fmla="*/ 9 h 876"/>
                    <a:gd name="T54" fmla="*/ 45 w 803"/>
                    <a:gd name="T55" fmla="*/ 7 h 876"/>
                    <a:gd name="T56" fmla="*/ 42 w 803"/>
                    <a:gd name="T57" fmla="*/ 5 h 876"/>
                    <a:gd name="T58" fmla="*/ 36 w 803"/>
                    <a:gd name="T59" fmla="*/ 7 h 876"/>
                    <a:gd name="T60" fmla="*/ 31 w 803"/>
                    <a:gd name="T61" fmla="*/ 7 h 876"/>
                    <a:gd name="T62" fmla="*/ 25 w 803"/>
                    <a:gd name="T63" fmla="*/ 5 h 876"/>
                    <a:gd name="T64" fmla="*/ 22 w 803"/>
                    <a:gd name="T65" fmla="*/ 4 h 876"/>
                    <a:gd name="T66" fmla="*/ 21 w 803"/>
                    <a:gd name="T67" fmla="*/ 7 h 876"/>
                    <a:gd name="T68" fmla="*/ 27 w 803"/>
                    <a:gd name="T69" fmla="*/ 11 h 876"/>
                    <a:gd name="T70" fmla="*/ 35 w 803"/>
                    <a:gd name="T71" fmla="*/ 14 h 876"/>
                    <a:gd name="T72" fmla="*/ 35 w 803"/>
                    <a:gd name="T73" fmla="*/ 14 h 876"/>
                    <a:gd name="T74" fmla="*/ 27 w 803"/>
                    <a:gd name="T75" fmla="*/ 11 h 876"/>
                    <a:gd name="T76" fmla="*/ 19 w 803"/>
                    <a:gd name="T77" fmla="*/ 5 h 876"/>
                    <a:gd name="T78" fmla="*/ 15 w 803"/>
                    <a:gd name="T79" fmla="*/ 5 h 876"/>
                    <a:gd name="T80" fmla="*/ 11 w 803"/>
                    <a:gd name="T81" fmla="*/ 3 h 876"/>
                    <a:gd name="T82" fmla="*/ 6 w 803"/>
                    <a:gd name="T83" fmla="*/ 0 h 876"/>
                    <a:gd name="T84" fmla="*/ 4 w 803"/>
                    <a:gd name="T85" fmla="*/ 6 h 876"/>
                    <a:gd name="T86" fmla="*/ 1 w 803"/>
                    <a:gd name="T87" fmla="*/ 11 h 876"/>
                    <a:gd name="T88" fmla="*/ 1 w 803"/>
                    <a:gd name="T89" fmla="*/ 14 h 876"/>
                    <a:gd name="T90" fmla="*/ 3 w 803"/>
                    <a:gd name="T91" fmla="*/ 18 h 876"/>
                    <a:gd name="T92" fmla="*/ 3 w 803"/>
                    <a:gd name="T93" fmla="*/ 21 h 876"/>
                    <a:gd name="T94" fmla="*/ 5 w 803"/>
                    <a:gd name="T95" fmla="*/ 25 h 876"/>
                    <a:gd name="T96" fmla="*/ 2 w 803"/>
                    <a:gd name="T97" fmla="*/ 27 h 876"/>
                    <a:gd name="T98" fmla="*/ 0 w 803"/>
                    <a:gd name="T99" fmla="*/ 31 h 876"/>
                    <a:gd name="T100" fmla="*/ 4 w 803"/>
                    <a:gd name="T101" fmla="*/ 37 h 876"/>
                    <a:gd name="T102" fmla="*/ 5 w 803"/>
                    <a:gd name="T103" fmla="*/ 43 h 876"/>
                    <a:gd name="T104" fmla="*/ 4 w 803"/>
                    <a:gd name="T105" fmla="*/ 47 h 876"/>
                    <a:gd name="T106" fmla="*/ 6 w 803"/>
                    <a:gd name="T107" fmla="*/ 48 h 876"/>
                    <a:gd name="T108" fmla="*/ 12 w 803"/>
                    <a:gd name="T109" fmla="*/ 46 h 876"/>
                    <a:gd name="T110" fmla="*/ 18 w 803"/>
                    <a:gd name="T111" fmla="*/ 44 h 876"/>
                    <a:gd name="T112" fmla="*/ 23 w 803"/>
                    <a:gd name="T113" fmla="*/ 44 h 876"/>
                    <a:gd name="T114" fmla="*/ 27 w 803"/>
                    <a:gd name="T115" fmla="*/ 45 h 876"/>
                    <a:gd name="T116" fmla="*/ 30 w 803"/>
                    <a:gd name="T117" fmla="*/ 44 h 87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3"/>
                    <a:gd name="T178" fmla="*/ 0 h 876"/>
                    <a:gd name="T179" fmla="*/ 803 w 803"/>
                    <a:gd name="T180" fmla="*/ 876 h 87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3" h="876">
                      <a:moveTo>
                        <a:pt x="481" y="707"/>
                      </a:moveTo>
                      <a:lnTo>
                        <a:pt x="481" y="727"/>
                      </a:lnTo>
                      <a:lnTo>
                        <a:pt x="477" y="741"/>
                      </a:lnTo>
                      <a:lnTo>
                        <a:pt x="463" y="738"/>
                      </a:lnTo>
                      <a:lnTo>
                        <a:pt x="455" y="732"/>
                      </a:lnTo>
                      <a:lnTo>
                        <a:pt x="416" y="830"/>
                      </a:lnTo>
                      <a:lnTo>
                        <a:pt x="446" y="850"/>
                      </a:lnTo>
                      <a:lnTo>
                        <a:pt x="474" y="863"/>
                      </a:lnTo>
                      <a:lnTo>
                        <a:pt x="519" y="873"/>
                      </a:lnTo>
                      <a:lnTo>
                        <a:pt x="558" y="876"/>
                      </a:lnTo>
                      <a:lnTo>
                        <a:pt x="603" y="873"/>
                      </a:lnTo>
                      <a:lnTo>
                        <a:pt x="627" y="864"/>
                      </a:lnTo>
                      <a:lnTo>
                        <a:pt x="650" y="852"/>
                      </a:lnTo>
                      <a:lnTo>
                        <a:pt x="667" y="836"/>
                      </a:lnTo>
                      <a:lnTo>
                        <a:pt x="676" y="818"/>
                      </a:lnTo>
                      <a:lnTo>
                        <a:pt x="676" y="788"/>
                      </a:lnTo>
                      <a:lnTo>
                        <a:pt x="650" y="742"/>
                      </a:lnTo>
                      <a:lnTo>
                        <a:pt x="620" y="714"/>
                      </a:lnTo>
                      <a:lnTo>
                        <a:pt x="578" y="678"/>
                      </a:lnTo>
                      <a:lnTo>
                        <a:pt x="514" y="630"/>
                      </a:lnTo>
                      <a:lnTo>
                        <a:pt x="471" y="607"/>
                      </a:lnTo>
                      <a:lnTo>
                        <a:pt x="378" y="566"/>
                      </a:lnTo>
                      <a:lnTo>
                        <a:pt x="324" y="555"/>
                      </a:lnTo>
                      <a:lnTo>
                        <a:pt x="293" y="555"/>
                      </a:lnTo>
                      <a:lnTo>
                        <a:pt x="249" y="563"/>
                      </a:lnTo>
                      <a:lnTo>
                        <a:pt x="187" y="589"/>
                      </a:lnTo>
                      <a:lnTo>
                        <a:pt x="245" y="549"/>
                      </a:lnTo>
                      <a:lnTo>
                        <a:pt x="269" y="517"/>
                      </a:lnTo>
                      <a:lnTo>
                        <a:pt x="286" y="471"/>
                      </a:lnTo>
                      <a:lnTo>
                        <a:pt x="300" y="421"/>
                      </a:lnTo>
                      <a:lnTo>
                        <a:pt x="302" y="363"/>
                      </a:lnTo>
                      <a:lnTo>
                        <a:pt x="290" y="300"/>
                      </a:lnTo>
                      <a:lnTo>
                        <a:pt x="272" y="275"/>
                      </a:lnTo>
                      <a:lnTo>
                        <a:pt x="245" y="251"/>
                      </a:lnTo>
                      <a:lnTo>
                        <a:pt x="210" y="217"/>
                      </a:lnTo>
                      <a:lnTo>
                        <a:pt x="264" y="254"/>
                      </a:lnTo>
                      <a:lnTo>
                        <a:pt x="300" y="275"/>
                      </a:lnTo>
                      <a:lnTo>
                        <a:pt x="312" y="281"/>
                      </a:lnTo>
                      <a:lnTo>
                        <a:pt x="348" y="298"/>
                      </a:lnTo>
                      <a:lnTo>
                        <a:pt x="402" y="312"/>
                      </a:lnTo>
                      <a:lnTo>
                        <a:pt x="465" y="312"/>
                      </a:lnTo>
                      <a:lnTo>
                        <a:pt x="549" y="314"/>
                      </a:lnTo>
                      <a:lnTo>
                        <a:pt x="616" y="318"/>
                      </a:lnTo>
                      <a:lnTo>
                        <a:pt x="676" y="316"/>
                      </a:lnTo>
                      <a:lnTo>
                        <a:pt x="706" y="326"/>
                      </a:lnTo>
                      <a:lnTo>
                        <a:pt x="735" y="326"/>
                      </a:lnTo>
                      <a:lnTo>
                        <a:pt x="764" y="304"/>
                      </a:lnTo>
                      <a:lnTo>
                        <a:pt x="787" y="271"/>
                      </a:lnTo>
                      <a:lnTo>
                        <a:pt x="801" y="240"/>
                      </a:lnTo>
                      <a:lnTo>
                        <a:pt x="803" y="209"/>
                      </a:lnTo>
                      <a:lnTo>
                        <a:pt x="791" y="190"/>
                      </a:lnTo>
                      <a:lnTo>
                        <a:pt x="764" y="180"/>
                      </a:lnTo>
                      <a:lnTo>
                        <a:pt x="745" y="162"/>
                      </a:lnTo>
                      <a:lnTo>
                        <a:pt x="745" y="138"/>
                      </a:lnTo>
                      <a:lnTo>
                        <a:pt x="735" y="121"/>
                      </a:lnTo>
                      <a:lnTo>
                        <a:pt x="722" y="106"/>
                      </a:lnTo>
                      <a:lnTo>
                        <a:pt x="706" y="94"/>
                      </a:lnTo>
                      <a:lnTo>
                        <a:pt x="674" y="84"/>
                      </a:lnTo>
                      <a:lnTo>
                        <a:pt x="624" y="106"/>
                      </a:lnTo>
                      <a:lnTo>
                        <a:pt x="579" y="112"/>
                      </a:lnTo>
                      <a:lnTo>
                        <a:pt x="529" y="114"/>
                      </a:lnTo>
                      <a:lnTo>
                        <a:pt x="490" y="108"/>
                      </a:lnTo>
                      <a:lnTo>
                        <a:pt x="440" y="94"/>
                      </a:lnTo>
                      <a:lnTo>
                        <a:pt x="395" y="71"/>
                      </a:lnTo>
                      <a:lnTo>
                        <a:pt x="367" y="55"/>
                      </a:lnTo>
                      <a:lnTo>
                        <a:pt x="343" y="60"/>
                      </a:lnTo>
                      <a:lnTo>
                        <a:pt x="324" y="70"/>
                      </a:lnTo>
                      <a:lnTo>
                        <a:pt x="330" y="108"/>
                      </a:lnTo>
                      <a:lnTo>
                        <a:pt x="378" y="136"/>
                      </a:lnTo>
                      <a:lnTo>
                        <a:pt x="429" y="166"/>
                      </a:lnTo>
                      <a:lnTo>
                        <a:pt x="491" y="197"/>
                      </a:lnTo>
                      <a:lnTo>
                        <a:pt x="562" y="221"/>
                      </a:lnTo>
                      <a:lnTo>
                        <a:pt x="614" y="230"/>
                      </a:lnTo>
                      <a:lnTo>
                        <a:pt x="553" y="226"/>
                      </a:lnTo>
                      <a:lnTo>
                        <a:pt x="477" y="199"/>
                      </a:lnTo>
                      <a:lnTo>
                        <a:pt x="433" y="176"/>
                      </a:lnTo>
                      <a:lnTo>
                        <a:pt x="343" y="118"/>
                      </a:lnTo>
                      <a:lnTo>
                        <a:pt x="300" y="81"/>
                      </a:lnTo>
                      <a:lnTo>
                        <a:pt x="273" y="81"/>
                      </a:lnTo>
                      <a:lnTo>
                        <a:pt x="244" y="78"/>
                      </a:lnTo>
                      <a:lnTo>
                        <a:pt x="217" y="68"/>
                      </a:lnTo>
                      <a:lnTo>
                        <a:pt x="179" y="41"/>
                      </a:lnTo>
                      <a:lnTo>
                        <a:pt x="131" y="0"/>
                      </a:lnTo>
                      <a:lnTo>
                        <a:pt x="87" y="4"/>
                      </a:lnTo>
                      <a:lnTo>
                        <a:pt x="78" y="54"/>
                      </a:lnTo>
                      <a:lnTo>
                        <a:pt x="64" y="98"/>
                      </a:lnTo>
                      <a:lnTo>
                        <a:pt x="43" y="135"/>
                      </a:lnTo>
                      <a:lnTo>
                        <a:pt x="16" y="166"/>
                      </a:lnTo>
                      <a:lnTo>
                        <a:pt x="9" y="190"/>
                      </a:lnTo>
                      <a:lnTo>
                        <a:pt x="10" y="219"/>
                      </a:lnTo>
                      <a:lnTo>
                        <a:pt x="20" y="254"/>
                      </a:lnTo>
                      <a:lnTo>
                        <a:pt x="44" y="284"/>
                      </a:lnTo>
                      <a:lnTo>
                        <a:pt x="36" y="308"/>
                      </a:lnTo>
                      <a:lnTo>
                        <a:pt x="40" y="338"/>
                      </a:lnTo>
                      <a:lnTo>
                        <a:pt x="53" y="369"/>
                      </a:lnTo>
                      <a:lnTo>
                        <a:pt x="72" y="392"/>
                      </a:lnTo>
                      <a:lnTo>
                        <a:pt x="43" y="407"/>
                      </a:lnTo>
                      <a:lnTo>
                        <a:pt x="24" y="423"/>
                      </a:lnTo>
                      <a:lnTo>
                        <a:pt x="6" y="451"/>
                      </a:lnTo>
                      <a:lnTo>
                        <a:pt x="0" y="494"/>
                      </a:lnTo>
                      <a:lnTo>
                        <a:pt x="36" y="542"/>
                      </a:lnTo>
                      <a:lnTo>
                        <a:pt x="58" y="585"/>
                      </a:lnTo>
                      <a:lnTo>
                        <a:pt x="72" y="627"/>
                      </a:lnTo>
                      <a:lnTo>
                        <a:pt x="71" y="680"/>
                      </a:lnTo>
                      <a:lnTo>
                        <a:pt x="60" y="717"/>
                      </a:lnTo>
                      <a:lnTo>
                        <a:pt x="60" y="742"/>
                      </a:lnTo>
                      <a:lnTo>
                        <a:pt x="77" y="759"/>
                      </a:lnTo>
                      <a:lnTo>
                        <a:pt x="101" y="763"/>
                      </a:lnTo>
                      <a:lnTo>
                        <a:pt x="131" y="755"/>
                      </a:lnTo>
                      <a:lnTo>
                        <a:pt x="190" y="728"/>
                      </a:lnTo>
                      <a:lnTo>
                        <a:pt x="248" y="708"/>
                      </a:lnTo>
                      <a:lnTo>
                        <a:pt x="288" y="700"/>
                      </a:lnTo>
                      <a:lnTo>
                        <a:pt x="328" y="697"/>
                      </a:lnTo>
                      <a:lnTo>
                        <a:pt x="364" y="700"/>
                      </a:lnTo>
                      <a:lnTo>
                        <a:pt x="392" y="708"/>
                      </a:lnTo>
                      <a:lnTo>
                        <a:pt x="430" y="718"/>
                      </a:lnTo>
                      <a:lnTo>
                        <a:pt x="471" y="731"/>
                      </a:lnTo>
                      <a:lnTo>
                        <a:pt x="481" y="707"/>
                      </a:lnTo>
                      <a:close/>
                    </a:path>
                  </a:pathLst>
                </a:custGeom>
                <a:solidFill>
                  <a:srgbClr val="FF808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855" name="Freeform 173"/>
                <p:cNvSpPr>
                  <a:spLocks/>
                </p:cNvSpPr>
                <p:nvPr/>
              </p:nvSpPr>
              <p:spPr bwMode="auto">
                <a:xfrm>
                  <a:off x="1853" y="660"/>
                  <a:ext cx="132" cy="127"/>
                </a:xfrm>
                <a:custGeom>
                  <a:avLst/>
                  <a:gdLst>
                    <a:gd name="T0" fmla="*/ 28 w 529"/>
                    <a:gd name="T1" fmla="*/ 0 h 509"/>
                    <a:gd name="T2" fmla="*/ 26 w 529"/>
                    <a:gd name="T3" fmla="*/ 0 h 509"/>
                    <a:gd name="T4" fmla="*/ 24 w 529"/>
                    <a:gd name="T5" fmla="*/ 1 h 509"/>
                    <a:gd name="T6" fmla="*/ 22 w 529"/>
                    <a:gd name="T7" fmla="*/ 2 h 509"/>
                    <a:gd name="T8" fmla="*/ 21 w 529"/>
                    <a:gd name="T9" fmla="*/ 3 h 509"/>
                    <a:gd name="T10" fmla="*/ 20 w 529"/>
                    <a:gd name="T11" fmla="*/ 5 h 509"/>
                    <a:gd name="T12" fmla="*/ 18 w 529"/>
                    <a:gd name="T13" fmla="*/ 7 h 509"/>
                    <a:gd name="T14" fmla="*/ 15 w 529"/>
                    <a:gd name="T15" fmla="*/ 8 h 509"/>
                    <a:gd name="T16" fmla="*/ 13 w 529"/>
                    <a:gd name="T17" fmla="*/ 10 h 509"/>
                    <a:gd name="T18" fmla="*/ 9 w 529"/>
                    <a:gd name="T19" fmla="*/ 10 h 509"/>
                    <a:gd name="T20" fmla="*/ 5 w 529"/>
                    <a:gd name="T21" fmla="*/ 11 h 509"/>
                    <a:gd name="T22" fmla="*/ 3 w 529"/>
                    <a:gd name="T23" fmla="*/ 11 h 509"/>
                    <a:gd name="T24" fmla="*/ 1 w 529"/>
                    <a:gd name="T25" fmla="*/ 13 h 509"/>
                    <a:gd name="T26" fmla="*/ 0 w 529"/>
                    <a:gd name="T27" fmla="*/ 15 h 509"/>
                    <a:gd name="T28" fmla="*/ 0 w 529"/>
                    <a:gd name="T29" fmla="*/ 16 h 509"/>
                    <a:gd name="T30" fmla="*/ 1 w 529"/>
                    <a:gd name="T31" fmla="*/ 17 h 509"/>
                    <a:gd name="T32" fmla="*/ 3 w 529"/>
                    <a:gd name="T33" fmla="*/ 18 h 509"/>
                    <a:gd name="T34" fmla="*/ 5 w 529"/>
                    <a:gd name="T35" fmla="*/ 18 h 509"/>
                    <a:gd name="T36" fmla="*/ 7 w 529"/>
                    <a:gd name="T37" fmla="*/ 18 h 509"/>
                    <a:gd name="T38" fmla="*/ 8 w 529"/>
                    <a:gd name="T39" fmla="*/ 18 h 509"/>
                    <a:gd name="T40" fmla="*/ 10 w 529"/>
                    <a:gd name="T41" fmla="*/ 19 h 509"/>
                    <a:gd name="T42" fmla="*/ 11 w 529"/>
                    <a:gd name="T43" fmla="*/ 20 h 509"/>
                    <a:gd name="T44" fmla="*/ 12 w 529"/>
                    <a:gd name="T45" fmla="*/ 21 h 509"/>
                    <a:gd name="T46" fmla="*/ 14 w 529"/>
                    <a:gd name="T47" fmla="*/ 21 h 509"/>
                    <a:gd name="T48" fmla="*/ 17 w 529"/>
                    <a:gd name="T49" fmla="*/ 21 h 509"/>
                    <a:gd name="T50" fmla="*/ 19 w 529"/>
                    <a:gd name="T51" fmla="*/ 21 h 509"/>
                    <a:gd name="T52" fmla="*/ 21 w 529"/>
                    <a:gd name="T53" fmla="*/ 23 h 509"/>
                    <a:gd name="T54" fmla="*/ 22 w 529"/>
                    <a:gd name="T55" fmla="*/ 24 h 509"/>
                    <a:gd name="T56" fmla="*/ 23 w 529"/>
                    <a:gd name="T57" fmla="*/ 26 h 509"/>
                    <a:gd name="T58" fmla="*/ 24 w 529"/>
                    <a:gd name="T59" fmla="*/ 29 h 509"/>
                    <a:gd name="T60" fmla="*/ 25 w 529"/>
                    <a:gd name="T61" fmla="*/ 32 h 509"/>
                    <a:gd name="T62" fmla="*/ 27 w 529"/>
                    <a:gd name="T63" fmla="*/ 29 h 509"/>
                    <a:gd name="T64" fmla="*/ 28 w 529"/>
                    <a:gd name="T65" fmla="*/ 27 h 509"/>
                    <a:gd name="T66" fmla="*/ 30 w 529"/>
                    <a:gd name="T67" fmla="*/ 25 h 509"/>
                    <a:gd name="T68" fmla="*/ 31 w 529"/>
                    <a:gd name="T69" fmla="*/ 23 h 509"/>
                    <a:gd name="T70" fmla="*/ 32 w 529"/>
                    <a:gd name="T71" fmla="*/ 21 h 509"/>
                    <a:gd name="T72" fmla="*/ 33 w 529"/>
                    <a:gd name="T73" fmla="*/ 18 h 509"/>
                    <a:gd name="T74" fmla="*/ 32 w 529"/>
                    <a:gd name="T75" fmla="*/ 18 h 509"/>
                    <a:gd name="T76" fmla="*/ 30 w 529"/>
                    <a:gd name="T77" fmla="*/ 17 h 509"/>
                    <a:gd name="T78" fmla="*/ 28 w 529"/>
                    <a:gd name="T79" fmla="*/ 15 h 509"/>
                    <a:gd name="T80" fmla="*/ 27 w 529"/>
                    <a:gd name="T81" fmla="*/ 13 h 509"/>
                    <a:gd name="T82" fmla="*/ 26 w 529"/>
                    <a:gd name="T83" fmla="*/ 11 h 509"/>
                    <a:gd name="T84" fmla="*/ 22 w 529"/>
                    <a:gd name="T85" fmla="*/ 11 h 509"/>
                    <a:gd name="T86" fmla="*/ 19 w 529"/>
                    <a:gd name="T87" fmla="*/ 11 h 509"/>
                    <a:gd name="T88" fmla="*/ 15 w 529"/>
                    <a:gd name="T89" fmla="*/ 12 h 509"/>
                    <a:gd name="T90" fmla="*/ 19 w 529"/>
                    <a:gd name="T91" fmla="*/ 11 h 509"/>
                    <a:gd name="T92" fmla="*/ 22 w 529"/>
                    <a:gd name="T93" fmla="*/ 10 h 509"/>
                    <a:gd name="T94" fmla="*/ 26 w 529"/>
                    <a:gd name="T95" fmla="*/ 11 h 509"/>
                    <a:gd name="T96" fmla="*/ 26 w 529"/>
                    <a:gd name="T97" fmla="*/ 8 h 509"/>
                    <a:gd name="T98" fmla="*/ 26 w 529"/>
                    <a:gd name="T99" fmla="*/ 4 h 509"/>
                    <a:gd name="T100" fmla="*/ 28 w 529"/>
                    <a:gd name="T101" fmla="*/ 0 h 50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29"/>
                    <a:gd name="T154" fmla="*/ 0 h 509"/>
                    <a:gd name="T155" fmla="*/ 529 w 529"/>
                    <a:gd name="T156" fmla="*/ 509 h 50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29" h="509">
                      <a:moveTo>
                        <a:pt x="448" y="0"/>
                      </a:moveTo>
                      <a:lnTo>
                        <a:pt x="419" y="2"/>
                      </a:lnTo>
                      <a:lnTo>
                        <a:pt x="388" y="12"/>
                      </a:lnTo>
                      <a:lnTo>
                        <a:pt x="358" y="34"/>
                      </a:lnTo>
                      <a:lnTo>
                        <a:pt x="344" y="48"/>
                      </a:lnTo>
                      <a:lnTo>
                        <a:pt x="321" y="77"/>
                      </a:lnTo>
                      <a:lnTo>
                        <a:pt x="290" y="109"/>
                      </a:lnTo>
                      <a:lnTo>
                        <a:pt x="249" y="138"/>
                      </a:lnTo>
                      <a:lnTo>
                        <a:pt x="205" y="159"/>
                      </a:lnTo>
                      <a:lnTo>
                        <a:pt x="140" y="169"/>
                      </a:lnTo>
                      <a:lnTo>
                        <a:pt x="80" y="176"/>
                      </a:lnTo>
                      <a:lnTo>
                        <a:pt x="44" y="182"/>
                      </a:lnTo>
                      <a:lnTo>
                        <a:pt x="11" y="206"/>
                      </a:lnTo>
                      <a:lnTo>
                        <a:pt x="0" y="240"/>
                      </a:lnTo>
                      <a:lnTo>
                        <a:pt x="0" y="260"/>
                      </a:lnTo>
                      <a:lnTo>
                        <a:pt x="24" y="278"/>
                      </a:lnTo>
                      <a:lnTo>
                        <a:pt x="52" y="293"/>
                      </a:lnTo>
                      <a:lnTo>
                        <a:pt x="88" y="298"/>
                      </a:lnTo>
                      <a:lnTo>
                        <a:pt x="112" y="295"/>
                      </a:lnTo>
                      <a:lnTo>
                        <a:pt x="134" y="297"/>
                      </a:lnTo>
                      <a:lnTo>
                        <a:pt x="157" y="305"/>
                      </a:lnTo>
                      <a:lnTo>
                        <a:pt x="173" y="325"/>
                      </a:lnTo>
                      <a:lnTo>
                        <a:pt x="198" y="331"/>
                      </a:lnTo>
                      <a:lnTo>
                        <a:pt x="231" y="335"/>
                      </a:lnTo>
                      <a:lnTo>
                        <a:pt x="267" y="338"/>
                      </a:lnTo>
                      <a:lnTo>
                        <a:pt x="304" y="345"/>
                      </a:lnTo>
                      <a:lnTo>
                        <a:pt x="331" y="364"/>
                      </a:lnTo>
                      <a:lnTo>
                        <a:pt x="354" y="383"/>
                      </a:lnTo>
                      <a:lnTo>
                        <a:pt x="376" y="416"/>
                      </a:lnTo>
                      <a:lnTo>
                        <a:pt x="390" y="461"/>
                      </a:lnTo>
                      <a:lnTo>
                        <a:pt x="406" y="509"/>
                      </a:lnTo>
                      <a:lnTo>
                        <a:pt x="433" y="467"/>
                      </a:lnTo>
                      <a:lnTo>
                        <a:pt x="454" y="434"/>
                      </a:lnTo>
                      <a:lnTo>
                        <a:pt x="485" y="398"/>
                      </a:lnTo>
                      <a:lnTo>
                        <a:pt x="491" y="376"/>
                      </a:lnTo>
                      <a:lnTo>
                        <a:pt x="509" y="342"/>
                      </a:lnTo>
                      <a:lnTo>
                        <a:pt x="529" y="297"/>
                      </a:lnTo>
                      <a:lnTo>
                        <a:pt x="509" y="287"/>
                      </a:lnTo>
                      <a:lnTo>
                        <a:pt x="485" y="268"/>
                      </a:lnTo>
                      <a:lnTo>
                        <a:pt x="450" y="240"/>
                      </a:lnTo>
                      <a:lnTo>
                        <a:pt x="434" y="210"/>
                      </a:lnTo>
                      <a:lnTo>
                        <a:pt x="424" y="182"/>
                      </a:lnTo>
                      <a:lnTo>
                        <a:pt x="355" y="182"/>
                      </a:lnTo>
                      <a:lnTo>
                        <a:pt x="310" y="186"/>
                      </a:lnTo>
                      <a:lnTo>
                        <a:pt x="247" y="200"/>
                      </a:lnTo>
                      <a:lnTo>
                        <a:pt x="306" y="178"/>
                      </a:lnTo>
                      <a:lnTo>
                        <a:pt x="354" y="169"/>
                      </a:lnTo>
                      <a:lnTo>
                        <a:pt x="424" y="178"/>
                      </a:lnTo>
                      <a:lnTo>
                        <a:pt x="422" y="125"/>
                      </a:lnTo>
                      <a:lnTo>
                        <a:pt x="426" y="68"/>
                      </a:lnTo>
                      <a:lnTo>
                        <a:pt x="448" y="0"/>
                      </a:lnTo>
                      <a:close/>
                    </a:path>
                  </a:pathLst>
                </a:custGeom>
                <a:solidFill>
                  <a:srgbClr val="FF808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3452" name="Group 174"/>
              <p:cNvGrpSpPr>
                <a:grpSpLocks/>
              </p:cNvGrpSpPr>
              <p:nvPr/>
            </p:nvGrpSpPr>
            <p:grpSpPr bwMode="auto">
              <a:xfrm>
                <a:off x="1581" y="525"/>
                <a:ext cx="473" cy="591"/>
                <a:chOff x="1581" y="525"/>
                <a:chExt cx="473" cy="591"/>
              </a:xfrm>
            </p:grpSpPr>
            <p:sp>
              <p:nvSpPr>
                <p:cNvPr id="63840" name="Freeform 175"/>
                <p:cNvSpPr>
                  <a:spLocks/>
                </p:cNvSpPr>
                <p:nvPr/>
              </p:nvSpPr>
              <p:spPr bwMode="auto">
                <a:xfrm>
                  <a:off x="1581" y="525"/>
                  <a:ext cx="473" cy="591"/>
                </a:xfrm>
                <a:custGeom>
                  <a:avLst/>
                  <a:gdLst>
                    <a:gd name="T0" fmla="*/ 66 w 1891"/>
                    <a:gd name="T1" fmla="*/ 134 h 2363"/>
                    <a:gd name="T2" fmla="*/ 72 w 1891"/>
                    <a:gd name="T3" fmla="*/ 118 h 2363"/>
                    <a:gd name="T4" fmla="*/ 79 w 1891"/>
                    <a:gd name="T5" fmla="*/ 113 h 2363"/>
                    <a:gd name="T6" fmla="*/ 91 w 1891"/>
                    <a:gd name="T7" fmla="*/ 108 h 2363"/>
                    <a:gd name="T8" fmla="*/ 99 w 1891"/>
                    <a:gd name="T9" fmla="*/ 99 h 2363"/>
                    <a:gd name="T10" fmla="*/ 106 w 1891"/>
                    <a:gd name="T11" fmla="*/ 83 h 2363"/>
                    <a:gd name="T12" fmla="*/ 114 w 1891"/>
                    <a:gd name="T13" fmla="*/ 69 h 2363"/>
                    <a:gd name="T14" fmla="*/ 118 w 1891"/>
                    <a:gd name="T15" fmla="*/ 54 h 2363"/>
                    <a:gd name="T16" fmla="*/ 117 w 1891"/>
                    <a:gd name="T17" fmla="*/ 43 h 2363"/>
                    <a:gd name="T18" fmla="*/ 115 w 1891"/>
                    <a:gd name="T19" fmla="*/ 31 h 2363"/>
                    <a:gd name="T20" fmla="*/ 118 w 1891"/>
                    <a:gd name="T21" fmla="*/ 12 h 2363"/>
                    <a:gd name="T22" fmla="*/ 109 w 1891"/>
                    <a:gd name="T23" fmla="*/ 0 h 2363"/>
                    <a:gd name="T24" fmla="*/ 94 w 1891"/>
                    <a:gd name="T25" fmla="*/ 17 h 2363"/>
                    <a:gd name="T26" fmla="*/ 83 w 1891"/>
                    <a:gd name="T27" fmla="*/ 24 h 2363"/>
                    <a:gd name="T28" fmla="*/ 66 w 1891"/>
                    <a:gd name="T29" fmla="*/ 28 h 2363"/>
                    <a:gd name="T30" fmla="*/ 44 w 1891"/>
                    <a:gd name="T31" fmla="*/ 29 h 2363"/>
                    <a:gd name="T32" fmla="*/ 29 w 1891"/>
                    <a:gd name="T33" fmla="*/ 24 h 2363"/>
                    <a:gd name="T34" fmla="*/ 21 w 1891"/>
                    <a:gd name="T35" fmla="*/ 21 h 2363"/>
                    <a:gd name="T36" fmla="*/ 10 w 1891"/>
                    <a:gd name="T37" fmla="*/ 23 h 2363"/>
                    <a:gd name="T38" fmla="*/ 2 w 1891"/>
                    <a:gd name="T39" fmla="*/ 31 h 2363"/>
                    <a:gd name="T40" fmla="*/ 3 w 1891"/>
                    <a:gd name="T41" fmla="*/ 43 h 2363"/>
                    <a:gd name="T42" fmla="*/ 1 w 1891"/>
                    <a:gd name="T43" fmla="*/ 53 h 2363"/>
                    <a:gd name="T44" fmla="*/ 1 w 1891"/>
                    <a:gd name="T45" fmla="*/ 64 h 2363"/>
                    <a:gd name="T46" fmla="*/ 3 w 1891"/>
                    <a:gd name="T47" fmla="*/ 71 h 2363"/>
                    <a:gd name="T48" fmla="*/ 5 w 1891"/>
                    <a:gd name="T49" fmla="*/ 89 h 2363"/>
                    <a:gd name="T50" fmla="*/ 7 w 1891"/>
                    <a:gd name="T51" fmla="*/ 101 h 2363"/>
                    <a:gd name="T52" fmla="*/ 16 w 1891"/>
                    <a:gd name="T53" fmla="*/ 108 h 2363"/>
                    <a:gd name="T54" fmla="*/ 31 w 1891"/>
                    <a:gd name="T55" fmla="*/ 103 h 2363"/>
                    <a:gd name="T56" fmla="*/ 40 w 1891"/>
                    <a:gd name="T57" fmla="*/ 100 h 2363"/>
                    <a:gd name="T58" fmla="*/ 41 w 1891"/>
                    <a:gd name="T59" fmla="*/ 92 h 2363"/>
                    <a:gd name="T60" fmla="*/ 50 w 1891"/>
                    <a:gd name="T61" fmla="*/ 86 h 2363"/>
                    <a:gd name="T62" fmla="*/ 30 w 1891"/>
                    <a:gd name="T63" fmla="*/ 87 h 2363"/>
                    <a:gd name="T64" fmla="*/ 25 w 1891"/>
                    <a:gd name="T65" fmla="*/ 83 h 2363"/>
                    <a:gd name="T66" fmla="*/ 22 w 1891"/>
                    <a:gd name="T67" fmla="*/ 70 h 2363"/>
                    <a:gd name="T68" fmla="*/ 23 w 1891"/>
                    <a:gd name="T69" fmla="*/ 58 h 2363"/>
                    <a:gd name="T70" fmla="*/ 25 w 1891"/>
                    <a:gd name="T71" fmla="*/ 47 h 2363"/>
                    <a:gd name="T72" fmla="*/ 33 w 1891"/>
                    <a:gd name="T73" fmla="*/ 42 h 2363"/>
                    <a:gd name="T74" fmla="*/ 44 w 1891"/>
                    <a:gd name="T75" fmla="*/ 43 h 2363"/>
                    <a:gd name="T76" fmla="*/ 58 w 1891"/>
                    <a:gd name="T77" fmla="*/ 47 h 2363"/>
                    <a:gd name="T78" fmla="*/ 70 w 1891"/>
                    <a:gd name="T79" fmla="*/ 45 h 2363"/>
                    <a:gd name="T80" fmla="*/ 86 w 1891"/>
                    <a:gd name="T81" fmla="*/ 40 h 2363"/>
                    <a:gd name="T82" fmla="*/ 94 w 1891"/>
                    <a:gd name="T83" fmla="*/ 33 h 2363"/>
                    <a:gd name="T84" fmla="*/ 95 w 1891"/>
                    <a:gd name="T85" fmla="*/ 47 h 2363"/>
                    <a:gd name="T86" fmla="*/ 99 w 1891"/>
                    <a:gd name="T87" fmla="*/ 59 h 2363"/>
                    <a:gd name="T88" fmla="*/ 93 w 1891"/>
                    <a:gd name="T89" fmla="*/ 72 h 2363"/>
                    <a:gd name="T90" fmla="*/ 87 w 1891"/>
                    <a:gd name="T91" fmla="*/ 79 h 2363"/>
                    <a:gd name="T92" fmla="*/ 84 w 1891"/>
                    <a:gd name="T93" fmla="*/ 92 h 2363"/>
                    <a:gd name="T94" fmla="*/ 78 w 1891"/>
                    <a:gd name="T95" fmla="*/ 101 h 2363"/>
                    <a:gd name="T96" fmla="*/ 71 w 1891"/>
                    <a:gd name="T97" fmla="*/ 99 h 2363"/>
                    <a:gd name="T98" fmla="*/ 64 w 1891"/>
                    <a:gd name="T99" fmla="*/ 97 h 2363"/>
                    <a:gd name="T100" fmla="*/ 57 w 1891"/>
                    <a:gd name="T101" fmla="*/ 103 h 2363"/>
                    <a:gd name="T102" fmla="*/ 57 w 1891"/>
                    <a:gd name="T103" fmla="*/ 115 h 2363"/>
                    <a:gd name="T104" fmla="*/ 62 w 1891"/>
                    <a:gd name="T105" fmla="*/ 147 h 23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91"/>
                    <a:gd name="T160" fmla="*/ 0 h 2363"/>
                    <a:gd name="T161" fmla="*/ 1891 w 1891"/>
                    <a:gd name="T162" fmla="*/ 2363 h 236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91" h="2363">
                      <a:moveTo>
                        <a:pt x="1010" y="2363"/>
                      </a:moveTo>
                      <a:lnTo>
                        <a:pt x="1031" y="2349"/>
                      </a:lnTo>
                      <a:lnTo>
                        <a:pt x="1042" y="2252"/>
                      </a:lnTo>
                      <a:lnTo>
                        <a:pt x="1055" y="2149"/>
                      </a:lnTo>
                      <a:lnTo>
                        <a:pt x="1066" y="2082"/>
                      </a:lnTo>
                      <a:lnTo>
                        <a:pt x="1100" y="2028"/>
                      </a:lnTo>
                      <a:lnTo>
                        <a:pt x="1133" y="1956"/>
                      </a:lnTo>
                      <a:lnTo>
                        <a:pt x="1150" y="1888"/>
                      </a:lnTo>
                      <a:lnTo>
                        <a:pt x="1151" y="1828"/>
                      </a:lnTo>
                      <a:lnTo>
                        <a:pt x="1150" y="1797"/>
                      </a:lnTo>
                      <a:lnTo>
                        <a:pt x="1204" y="1810"/>
                      </a:lnTo>
                      <a:lnTo>
                        <a:pt x="1263" y="1811"/>
                      </a:lnTo>
                      <a:lnTo>
                        <a:pt x="1332" y="1804"/>
                      </a:lnTo>
                      <a:lnTo>
                        <a:pt x="1386" y="1785"/>
                      </a:lnTo>
                      <a:lnTo>
                        <a:pt x="1410" y="1773"/>
                      </a:lnTo>
                      <a:lnTo>
                        <a:pt x="1457" y="1725"/>
                      </a:lnTo>
                      <a:lnTo>
                        <a:pt x="1468" y="1695"/>
                      </a:lnTo>
                      <a:lnTo>
                        <a:pt x="1519" y="1669"/>
                      </a:lnTo>
                      <a:lnTo>
                        <a:pt x="1556" y="1634"/>
                      </a:lnTo>
                      <a:lnTo>
                        <a:pt x="1586" y="1580"/>
                      </a:lnTo>
                      <a:lnTo>
                        <a:pt x="1604" y="1512"/>
                      </a:lnTo>
                      <a:lnTo>
                        <a:pt x="1596" y="1409"/>
                      </a:lnTo>
                      <a:lnTo>
                        <a:pt x="1641" y="1385"/>
                      </a:lnTo>
                      <a:lnTo>
                        <a:pt x="1689" y="1320"/>
                      </a:lnTo>
                      <a:lnTo>
                        <a:pt x="1723" y="1258"/>
                      </a:lnTo>
                      <a:lnTo>
                        <a:pt x="1741" y="1143"/>
                      </a:lnTo>
                      <a:lnTo>
                        <a:pt x="1779" y="1126"/>
                      </a:lnTo>
                      <a:lnTo>
                        <a:pt x="1815" y="1100"/>
                      </a:lnTo>
                      <a:lnTo>
                        <a:pt x="1853" y="1047"/>
                      </a:lnTo>
                      <a:lnTo>
                        <a:pt x="1867" y="1017"/>
                      </a:lnTo>
                      <a:lnTo>
                        <a:pt x="1887" y="924"/>
                      </a:lnTo>
                      <a:lnTo>
                        <a:pt x="1891" y="863"/>
                      </a:lnTo>
                      <a:lnTo>
                        <a:pt x="1887" y="833"/>
                      </a:lnTo>
                      <a:lnTo>
                        <a:pt x="1870" y="786"/>
                      </a:lnTo>
                      <a:lnTo>
                        <a:pt x="1839" y="772"/>
                      </a:lnTo>
                      <a:lnTo>
                        <a:pt x="1863" y="690"/>
                      </a:lnTo>
                      <a:lnTo>
                        <a:pt x="1861" y="639"/>
                      </a:lnTo>
                      <a:lnTo>
                        <a:pt x="1846" y="611"/>
                      </a:lnTo>
                      <a:lnTo>
                        <a:pt x="1849" y="542"/>
                      </a:lnTo>
                      <a:lnTo>
                        <a:pt x="1832" y="490"/>
                      </a:lnTo>
                      <a:lnTo>
                        <a:pt x="1827" y="433"/>
                      </a:lnTo>
                      <a:lnTo>
                        <a:pt x="1876" y="300"/>
                      </a:lnTo>
                      <a:lnTo>
                        <a:pt x="1887" y="243"/>
                      </a:lnTo>
                      <a:lnTo>
                        <a:pt x="1886" y="182"/>
                      </a:lnTo>
                      <a:lnTo>
                        <a:pt x="1876" y="117"/>
                      </a:lnTo>
                      <a:lnTo>
                        <a:pt x="1851" y="67"/>
                      </a:lnTo>
                      <a:lnTo>
                        <a:pt x="1809" y="16"/>
                      </a:lnTo>
                      <a:lnTo>
                        <a:pt x="1748" y="0"/>
                      </a:lnTo>
                      <a:lnTo>
                        <a:pt x="1670" y="104"/>
                      </a:lnTo>
                      <a:lnTo>
                        <a:pt x="1625" y="162"/>
                      </a:lnTo>
                      <a:lnTo>
                        <a:pt x="1567" y="223"/>
                      </a:lnTo>
                      <a:lnTo>
                        <a:pt x="1505" y="273"/>
                      </a:lnTo>
                      <a:lnTo>
                        <a:pt x="1468" y="301"/>
                      </a:lnTo>
                      <a:lnTo>
                        <a:pt x="1441" y="335"/>
                      </a:lnTo>
                      <a:lnTo>
                        <a:pt x="1372" y="344"/>
                      </a:lnTo>
                      <a:lnTo>
                        <a:pt x="1318" y="379"/>
                      </a:lnTo>
                      <a:lnTo>
                        <a:pt x="1276" y="440"/>
                      </a:lnTo>
                      <a:lnTo>
                        <a:pt x="1175" y="426"/>
                      </a:lnTo>
                      <a:lnTo>
                        <a:pt x="1127" y="433"/>
                      </a:lnTo>
                      <a:lnTo>
                        <a:pt x="1058" y="453"/>
                      </a:lnTo>
                      <a:lnTo>
                        <a:pt x="970" y="493"/>
                      </a:lnTo>
                      <a:lnTo>
                        <a:pt x="909" y="469"/>
                      </a:lnTo>
                      <a:lnTo>
                        <a:pt x="752" y="457"/>
                      </a:lnTo>
                      <a:lnTo>
                        <a:pt x="696" y="459"/>
                      </a:lnTo>
                      <a:lnTo>
                        <a:pt x="648" y="460"/>
                      </a:lnTo>
                      <a:lnTo>
                        <a:pt x="598" y="423"/>
                      </a:lnTo>
                      <a:lnTo>
                        <a:pt x="513" y="392"/>
                      </a:lnTo>
                      <a:lnTo>
                        <a:pt x="455" y="386"/>
                      </a:lnTo>
                      <a:lnTo>
                        <a:pt x="423" y="395"/>
                      </a:lnTo>
                      <a:lnTo>
                        <a:pt x="393" y="364"/>
                      </a:lnTo>
                      <a:lnTo>
                        <a:pt x="370" y="321"/>
                      </a:lnTo>
                      <a:lnTo>
                        <a:pt x="328" y="334"/>
                      </a:lnTo>
                      <a:lnTo>
                        <a:pt x="278" y="338"/>
                      </a:lnTo>
                      <a:lnTo>
                        <a:pt x="237" y="331"/>
                      </a:lnTo>
                      <a:lnTo>
                        <a:pt x="212" y="320"/>
                      </a:lnTo>
                      <a:lnTo>
                        <a:pt x="151" y="368"/>
                      </a:lnTo>
                      <a:lnTo>
                        <a:pt x="134" y="395"/>
                      </a:lnTo>
                      <a:lnTo>
                        <a:pt x="99" y="406"/>
                      </a:lnTo>
                      <a:lnTo>
                        <a:pt x="59" y="440"/>
                      </a:lnTo>
                      <a:lnTo>
                        <a:pt x="32" y="497"/>
                      </a:lnTo>
                      <a:lnTo>
                        <a:pt x="21" y="540"/>
                      </a:lnTo>
                      <a:lnTo>
                        <a:pt x="21" y="581"/>
                      </a:lnTo>
                      <a:lnTo>
                        <a:pt x="26" y="630"/>
                      </a:lnTo>
                      <a:lnTo>
                        <a:pt x="46" y="679"/>
                      </a:lnTo>
                      <a:lnTo>
                        <a:pt x="75" y="714"/>
                      </a:lnTo>
                      <a:lnTo>
                        <a:pt x="76" y="736"/>
                      </a:lnTo>
                      <a:lnTo>
                        <a:pt x="50" y="795"/>
                      </a:lnTo>
                      <a:lnTo>
                        <a:pt x="21" y="849"/>
                      </a:lnTo>
                      <a:lnTo>
                        <a:pt x="4" y="900"/>
                      </a:lnTo>
                      <a:lnTo>
                        <a:pt x="0" y="938"/>
                      </a:lnTo>
                      <a:lnTo>
                        <a:pt x="4" y="982"/>
                      </a:lnTo>
                      <a:lnTo>
                        <a:pt x="14" y="1019"/>
                      </a:lnTo>
                      <a:lnTo>
                        <a:pt x="35" y="1049"/>
                      </a:lnTo>
                      <a:lnTo>
                        <a:pt x="76" y="1076"/>
                      </a:lnTo>
                      <a:lnTo>
                        <a:pt x="59" y="1112"/>
                      </a:lnTo>
                      <a:lnTo>
                        <a:pt x="48" y="1138"/>
                      </a:lnTo>
                      <a:lnTo>
                        <a:pt x="45" y="1178"/>
                      </a:lnTo>
                      <a:lnTo>
                        <a:pt x="46" y="1280"/>
                      </a:lnTo>
                      <a:lnTo>
                        <a:pt x="50" y="1354"/>
                      </a:lnTo>
                      <a:lnTo>
                        <a:pt x="70" y="1428"/>
                      </a:lnTo>
                      <a:lnTo>
                        <a:pt x="113" y="1512"/>
                      </a:lnTo>
                      <a:lnTo>
                        <a:pt x="100" y="1533"/>
                      </a:lnTo>
                      <a:lnTo>
                        <a:pt x="94" y="1564"/>
                      </a:lnTo>
                      <a:lnTo>
                        <a:pt x="104" y="1611"/>
                      </a:lnTo>
                      <a:lnTo>
                        <a:pt x="128" y="1649"/>
                      </a:lnTo>
                      <a:lnTo>
                        <a:pt x="165" y="1685"/>
                      </a:lnTo>
                      <a:lnTo>
                        <a:pt x="207" y="1710"/>
                      </a:lnTo>
                      <a:lnTo>
                        <a:pt x="257" y="1719"/>
                      </a:lnTo>
                      <a:lnTo>
                        <a:pt x="329" y="1712"/>
                      </a:lnTo>
                      <a:lnTo>
                        <a:pt x="394" y="1692"/>
                      </a:lnTo>
                      <a:lnTo>
                        <a:pt x="445" y="1654"/>
                      </a:lnTo>
                      <a:lnTo>
                        <a:pt x="491" y="1638"/>
                      </a:lnTo>
                      <a:lnTo>
                        <a:pt x="536" y="1634"/>
                      </a:lnTo>
                      <a:lnTo>
                        <a:pt x="571" y="1629"/>
                      </a:lnTo>
                      <a:lnTo>
                        <a:pt x="618" y="1618"/>
                      </a:lnTo>
                      <a:lnTo>
                        <a:pt x="645" y="1590"/>
                      </a:lnTo>
                      <a:lnTo>
                        <a:pt x="652" y="1557"/>
                      </a:lnTo>
                      <a:lnTo>
                        <a:pt x="648" y="1514"/>
                      </a:lnTo>
                      <a:lnTo>
                        <a:pt x="646" y="1486"/>
                      </a:lnTo>
                      <a:lnTo>
                        <a:pt x="660" y="1464"/>
                      </a:lnTo>
                      <a:lnTo>
                        <a:pt x="680" y="1454"/>
                      </a:lnTo>
                      <a:lnTo>
                        <a:pt x="708" y="1454"/>
                      </a:lnTo>
                      <a:lnTo>
                        <a:pt x="752" y="1468"/>
                      </a:lnTo>
                      <a:lnTo>
                        <a:pt x="793" y="1368"/>
                      </a:lnTo>
                      <a:lnTo>
                        <a:pt x="690" y="1334"/>
                      </a:lnTo>
                      <a:lnTo>
                        <a:pt x="618" y="1338"/>
                      </a:lnTo>
                      <a:lnTo>
                        <a:pt x="551" y="1357"/>
                      </a:lnTo>
                      <a:lnTo>
                        <a:pt x="481" y="1387"/>
                      </a:lnTo>
                      <a:lnTo>
                        <a:pt x="408" y="1418"/>
                      </a:lnTo>
                      <a:lnTo>
                        <a:pt x="376" y="1429"/>
                      </a:lnTo>
                      <a:lnTo>
                        <a:pt x="379" y="1388"/>
                      </a:lnTo>
                      <a:lnTo>
                        <a:pt x="403" y="1328"/>
                      </a:lnTo>
                      <a:lnTo>
                        <a:pt x="407" y="1263"/>
                      </a:lnTo>
                      <a:lnTo>
                        <a:pt x="376" y="1183"/>
                      </a:lnTo>
                      <a:lnTo>
                        <a:pt x="348" y="1144"/>
                      </a:lnTo>
                      <a:lnTo>
                        <a:pt x="342" y="1124"/>
                      </a:lnTo>
                      <a:lnTo>
                        <a:pt x="340" y="1104"/>
                      </a:lnTo>
                      <a:lnTo>
                        <a:pt x="366" y="1039"/>
                      </a:lnTo>
                      <a:lnTo>
                        <a:pt x="372" y="991"/>
                      </a:lnTo>
                      <a:lnTo>
                        <a:pt x="372" y="931"/>
                      </a:lnTo>
                      <a:lnTo>
                        <a:pt x="352" y="882"/>
                      </a:lnTo>
                      <a:lnTo>
                        <a:pt x="318" y="821"/>
                      </a:lnTo>
                      <a:lnTo>
                        <a:pt x="359" y="796"/>
                      </a:lnTo>
                      <a:lnTo>
                        <a:pt x="396" y="742"/>
                      </a:lnTo>
                      <a:lnTo>
                        <a:pt x="418" y="677"/>
                      </a:lnTo>
                      <a:lnTo>
                        <a:pt x="427" y="639"/>
                      </a:lnTo>
                      <a:lnTo>
                        <a:pt x="477" y="635"/>
                      </a:lnTo>
                      <a:lnTo>
                        <a:pt x="519" y="677"/>
                      </a:lnTo>
                      <a:lnTo>
                        <a:pt x="580" y="714"/>
                      </a:lnTo>
                      <a:lnTo>
                        <a:pt x="626" y="717"/>
                      </a:lnTo>
                      <a:lnTo>
                        <a:pt x="664" y="704"/>
                      </a:lnTo>
                      <a:lnTo>
                        <a:pt x="698" y="683"/>
                      </a:lnTo>
                      <a:lnTo>
                        <a:pt x="732" y="711"/>
                      </a:lnTo>
                      <a:lnTo>
                        <a:pt x="789" y="738"/>
                      </a:lnTo>
                      <a:lnTo>
                        <a:pt x="865" y="750"/>
                      </a:lnTo>
                      <a:lnTo>
                        <a:pt x="926" y="748"/>
                      </a:lnTo>
                      <a:lnTo>
                        <a:pt x="967" y="742"/>
                      </a:lnTo>
                      <a:lnTo>
                        <a:pt x="1017" y="720"/>
                      </a:lnTo>
                      <a:lnTo>
                        <a:pt x="1065" y="690"/>
                      </a:lnTo>
                      <a:lnTo>
                        <a:pt x="1125" y="717"/>
                      </a:lnTo>
                      <a:lnTo>
                        <a:pt x="1191" y="711"/>
                      </a:lnTo>
                      <a:lnTo>
                        <a:pt x="1284" y="700"/>
                      </a:lnTo>
                      <a:lnTo>
                        <a:pt x="1338" y="671"/>
                      </a:lnTo>
                      <a:lnTo>
                        <a:pt x="1380" y="639"/>
                      </a:lnTo>
                      <a:lnTo>
                        <a:pt x="1417" y="596"/>
                      </a:lnTo>
                      <a:lnTo>
                        <a:pt x="1429" y="578"/>
                      </a:lnTo>
                      <a:lnTo>
                        <a:pt x="1465" y="530"/>
                      </a:lnTo>
                      <a:lnTo>
                        <a:pt x="1495" y="524"/>
                      </a:lnTo>
                      <a:lnTo>
                        <a:pt x="1543" y="511"/>
                      </a:lnTo>
                      <a:lnTo>
                        <a:pt x="1518" y="606"/>
                      </a:lnTo>
                      <a:lnTo>
                        <a:pt x="1513" y="700"/>
                      </a:lnTo>
                      <a:lnTo>
                        <a:pt x="1525" y="752"/>
                      </a:lnTo>
                      <a:lnTo>
                        <a:pt x="1553" y="792"/>
                      </a:lnTo>
                      <a:lnTo>
                        <a:pt x="1622" y="835"/>
                      </a:lnTo>
                      <a:lnTo>
                        <a:pt x="1598" y="882"/>
                      </a:lnTo>
                      <a:lnTo>
                        <a:pt x="1574" y="938"/>
                      </a:lnTo>
                      <a:lnTo>
                        <a:pt x="1543" y="972"/>
                      </a:lnTo>
                      <a:lnTo>
                        <a:pt x="1511" y="1021"/>
                      </a:lnTo>
                      <a:lnTo>
                        <a:pt x="1489" y="1082"/>
                      </a:lnTo>
                      <a:lnTo>
                        <a:pt x="1493" y="1150"/>
                      </a:lnTo>
                      <a:lnTo>
                        <a:pt x="1479" y="1173"/>
                      </a:lnTo>
                      <a:lnTo>
                        <a:pt x="1439" y="1197"/>
                      </a:lnTo>
                      <a:lnTo>
                        <a:pt x="1403" y="1229"/>
                      </a:lnTo>
                      <a:lnTo>
                        <a:pt x="1382" y="1258"/>
                      </a:lnTo>
                      <a:lnTo>
                        <a:pt x="1368" y="1293"/>
                      </a:lnTo>
                      <a:lnTo>
                        <a:pt x="1366" y="1344"/>
                      </a:lnTo>
                      <a:lnTo>
                        <a:pt x="1362" y="1415"/>
                      </a:lnTo>
                      <a:lnTo>
                        <a:pt x="1344" y="1476"/>
                      </a:lnTo>
                      <a:lnTo>
                        <a:pt x="1324" y="1554"/>
                      </a:lnTo>
                      <a:lnTo>
                        <a:pt x="1300" y="1587"/>
                      </a:lnTo>
                      <a:lnTo>
                        <a:pt x="1276" y="1605"/>
                      </a:lnTo>
                      <a:lnTo>
                        <a:pt x="1239" y="1615"/>
                      </a:lnTo>
                      <a:lnTo>
                        <a:pt x="1213" y="1618"/>
                      </a:lnTo>
                      <a:lnTo>
                        <a:pt x="1189" y="1611"/>
                      </a:lnTo>
                      <a:lnTo>
                        <a:pt x="1163" y="1604"/>
                      </a:lnTo>
                      <a:lnTo>
                        <a:pt x="1133" y="1585"/>
                      </a:lnTo>
                      <a:lnTo>
                        <a:pt x="1106" y="1569"/>
                      </a:lnTo>
                      <a:lnTo>
                        <a:pt x="1076" y="1554"/>
                      </a:lnTo>
                      <a:lnTo>
                        <a:pt x="1044" y="1547"/>
                      </a:lnTo>
                      <a:lnTo>
                        <a:pt x="1020" y="1543"/>
                      </a:lnTo>
                      <a:lnTo>
                        <a:pt x="994" y="1547"/>
                      </a:lnTo>
                      <a:lnTo>
                        <a:pt x="960" y="1569"/>
                      </a:lnTo>
                      <a:lnTo>
                        <a:pt x="933" y="1600"/>
                      </a:lnTo>
                      <a:lnTo>
                        <a:pt x="915" y="1638"/>
                      </a:lnTo>
                      <a:lnTo>
                        <a:pt x="905" y="1702"/>
                      </a:lnTo>
                      <a:lnTo>
                        <a:pt x="909" y="1780"/>
                      </a:lnTo>
                      <a:lnTo>
                        <a:pt x="932" y="1800"/>
                      </a:lnTo>
                      <a:lnTo>
                        <a:pt x="914" y="1845"/>
                      </a:lnTo>
                      <a:lnTo>
                        <a:pt x="919" y="1943"/>
                      </a:lnTo>
                      <a:lnTo>
                        <a:pt x="982" y="2119"/>
                      </a:lnTo>
                      <a:lnTo>
                        <a:pt x="982" y="2176"/>
                      </a:lnTo>
                      <a:lnTo>
                        <a:pt x="993" y="2343"/>
                      </a:lnTo>
                      <a:lnTo>
                        <a:pt x="1010" y="2363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53453" name="Group 176"/>
                <p:cNvGrpSpPr>
                  <a:grpSpLocks/>
                </p:cNvGrpSpPr>
                <p:nvPr/>
              </p:nvGrpSpPr>
              <p:grpSpPr bwMode="auto">
                <a:xfrm>
                  <a:off x="1610" y="596"/>
                  <a:ext cx="415" cy="346"/>
                  <a:chOff x="1610" y="596"/>
                  <a:chExt cx="415" cy="346"/>
                </a:xfrm>
              </p:grpSpPr>
              <p:sp>
                <p:nvSpPr>
                  <p:cNvPr id="63842" name="Freeform 177"/>
                  <p:cNvSpPr>
                    <a:spLocks/>
                  </p:cNvSpPr>
                  <p:nvPr/>
                </p:nvSpPr>
                <p:spPr bwMode="auto">
                  <a:xfrm>
                    <a:off x="1990" y="631"/>
                    <a:ext cx="6" cy="32"/>
                  </a:xfrm>
                  <a:custGeom>
                    <a:avLst/>
                    <a:gdLst>
                      <a:gd name="T0" fmla="*/ 2 w 24"/>
                      <a:gd name="T1" fmla="*/ 8 h 127"/>
                      <a:gd name="T2" fmla="*/ 0 w 24"/>
                      <a:gd name="T3" fmla="*/ 5 h 127"/>
                      <a:gd name="T4" fmla="*/ 0 w 24"/>
                      <a:gd name="T5" fmla="*/ 1 h 127"/>
                      <a:gd name="T6" fmla="*/ 1 w 24"/>
                      <a:gd name="T7" fmla="*/ 0 h 1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127"/>
                      <a:gd name="T14" fmla="*/ 24 w 24"/>
                      <a:gd name="T15" fmla="*/ 127 h 1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127">
                        <a:moveTo>
                          <a:pt x="24" y="127"/>
                        </a:moveTo>
                        <a:lnTo>
                          <a:pt x="0" y="72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43" name="Freeform 178"/>
                  <p:cNvSpPr>
                    <a:spLocks/>
                  </p:cNvSpPr>
                  <p:nvPr/>
                </p:nvSpPr>
                <p:spPr bwMode="auto">
                  <a:xfrm>
                    <a:off x="1963" y="596"/>
                    <a:ext cx="46" cy="59"/>
                  </a:xfrm>
                  <a:custGeom>
                    <a:avLst/>
                    <a:gdLst>
                      <a:gd name="T0" fmla="*/ 11 w 187"/>
                      <a:gd name="T1" fmla="*/ 0 h 237"/>
                      <a:gd name="T2" fmla="*/ 10 w 187"/>
                      <a:gd name="T3" fmla="*/ 3 h 237"/>
                      <a:gd name="T4" fmla="*/ 8 w 187"/>
                      <a:gd name="T5" fmla="*/ 7 h 237"/>
                      <a:gd name="T6" fmla="*/ 8 w 187"/>
                      <a:gd name="T7" fmla="*/ 9 h 237"/>
                      <a:gd name="T8" fmla="*/ 5 w 187"/>
                      <a:gd name="T9" fmla="*/ 11 h 237"/>
                      <a:gd name="T10" fmla="*/ 3 w 187"/>
                      <a:gd name="T11" fmla="*/ 13 h 237"/>
                      <a:gd name="T12" fmla="*/ 0 w 187"/>
                      <a:gd name="T13" fmla="*/ 14 h 237"/>
                      <a:gd name="T14" fmla="*/ 1 w 187"/>
                      <a:gd name="T15" fmla="*/ 15 h 23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87"/>
                      <a:gd name="T25" fmla="*/ 0 h 237"/>
                      <a:gd name="T26" fmla="*/ 187 w 187"/>
                      <a:gd name="T27" fmla="*/ 237 h 23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87" h="237">
                        <a:moveTo>
                          <a:pt x="187" y="0"/>
                        </a:moveTo>
                        <a:lnTo>
                          <a:pt x="163" y="55"/>
                        </a:lnTo>
                        <a:lnTo>
                          <a:pt x="139" y="109"/>
                        </a:lnTo>
                        <a:lnTo>
                          <a:pt x="128" y="152"/>
                        </a:lnTo>
                        <a:lnTo>
                          <a:pt x="84" y="176"/>
                        </a:lnTo>
                        <a:lnTo>
                          <a:pt x="43" y="218"/>
                        </a:lnTo>
                        <a:lnTo>
                          <a:pt x="0" y="224"/>
                        </a:lnTo>
                        <a:lnTo>
                          <a:pt x="19" y="237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44" name="Freeform 179"/>
                  <p:cNvSpPr>
                    <a:spLocks/>
                  </p:cNvSpPr>
                  <p:nvPr/>
                </p:nvSpPr>
                <p:spPr bwMode="auto">
                  <a:xfrm>
                    <a:off x="1823" y="652"/>
                    <a:ext cx="9" cy="14"/>
                  </a:xfrm>
                  <a:custGeom>
                    <a:avLst/>
                    <a:gdLst>
                      <a:gd name="T0" fmla="*/ 0 w 37"/>
                      <a:gd name="T1" fmla="*/ 0 h 55"/>
                      <a:gd name="T2" fmla="*/ 2 w 37"/>
                      <a:gd name="T3" fmla="*/ 3 h 55"/>
                      <a:gd name="T4" fmla="*/ 2 w 37"/>
                      <a:gd name="T5" fmla="*/ 4 h 55"/>
                      <a:gd name="T6" fmla="*/ 0 60000 65536"/>
                      <a:gd name="T7" fmla="*/ 0 60000 65536"/>
                      <a:gd name="T8" fmla="*/ 0 60000 65536"/>
                      <a:gd name="T9" fmla="*/ 0 w 37"/>
                      <a:gd name="T10" fmla="*/ 0 h 55"/>
                      <a:gd name="T11" fmla="*/ 37 w 37"/>
                      <a:gd name="T12" fmla="*/ 55 h 5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" h="55">
                        <a:moveTo>
                          <a:pt x="0" y="0"/>
                        </a:moveTo>
                        <a:lnTo>
                          <a:pt x="37" y="48"/>
                        </a:lnTo>
                        <a:lnTo>
                          <a:pt x="37" y="55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45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738" y="635"/>
                    <a:ext cx="14" cy="18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46" name="Freeform 181"/>
                  <p:cNvSpPr>
                    <a:spLocks/>
                  </p:cNvSpPr>
                  <p:nvPr/>
                </p:nvSpPr>
                <p:spPr bwMode="auto">
                  <a:xfrm>
                    <a:off x="1610" y="622"/>
                    <a:ext cx="77" cy="12"/>
                  </a:xfrm>
                  <a:custGeom>
                    <a:avLst/>
                    <a:gdLst>
                      <a:gd name="T0" fmla="*/ 19 w 309"/>
                      <a:gd name="T1" fmla="*/ 0 h 49"/>
                      <a:gd name="T2" fmla="*/ 16 w 309"/>
                      <a:gd name="T3" fmla="*/ 3 h 49"/>
                      <a:gd name="T4" fmla="*/ 14 w 309"/>
                      <a:gd name="T5" fmla="*/ 3 h 49"/>
                      <a:gd name="T6" fmla="*/ 12 w 309"/>
                      <a:gd name="T7" fmla="*/ 1 h 49"/>
                      <a:gd name="T8" fmla="*/ 9 w 309"/>
                      <a:gd name="T9" fmla="*/ 0 h 49"/>
                      <a:gd name="T10" fmla="*/ 6 w 309"/>
                      <a:gd name="T11" fmla="*/ 0 h 49"/>
                      <a:gd name="T12" fmla="*/ 1 w 309"/>
                      <a:gd name="T13" fmla="*/ 0 h 49"/>
                      <a:gd name="T14" fmla="*/ 0 w 309"/>
                      <a:gd name="T15" fmla="*/ 0 h 49"/>
                      <a:gd name="T16" fmla="*/ 0 w 309"/>
                      <a:gd name="T17" fmla="*/ 1 h 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09"/>
                      <a:gd name="T28" fmla="*/ 0 h 49"/>
                      <a:gd name="T29" fmla="*/ 309 w 309"/>
                      <a:gd name="T30" fmla="*/ 49 h 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09" h="49">
                        <a:moveTo>
                          <a:pt x="309" y="0"/>
                        </a:moveTo>
                        <a:lnTo>
                          <a:pt x="266" y="43"/>
                        </a:lnTo>
                        <a:lnTo>
                          <a:pt x="224" y="49"/>
                        </a:lnTo>
                        <a:lnTo>
                          <a:pt x="194" y="19"/>
                        </a:lnTo>
                        <a:lnTo>
                          <a:pt x="146" y="6"/>
                        </a:lnTo>
                        <a:lnTo>
                          <a:pt x="91" y="6"/>
                        </a:lnTo>
                        <a:lnTo>
                          <a:pt x="19" y="6"/>
                        </a:lnTo>
                        <a:lnTo>
                          <a:pt x="0" y="6"/>
                        </a:lnTo>
                        <a:lnTo>
                          <a:pt x="7" y="1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47" name="Freeform 182"/>
                  <p:cNvSpPr>
                    <a:spLocks/>
                  </p:cNvSpPr>
                  <p:nvPr/>
                </p:nvSpPr>
                <p:spPr bwMode="auto">
                  <a:xfrm>
                    <a:off x="1620" y="669"/>
                    <a:ext cx="65" cy="44"/>
                  </a:xfrm>
                  <a:custGeom>
                    <a:avLst/>
                    <a:gdLst>
                      <a:gd name="T0" fmla="*/ 16 w 260"/>
                      <a:gd name="T1" fmla="*/ 5 h 176"/>
                      <a:gd name="T2" fmla="*/ 12 w 260"/>
                      <a:gd name="T3" fmla="*/ 5 h 176"/>
                      <a:gd name="T4" fmla="*/ 8 w 260"/>
                      <a:gd name="T5" fmla="*/ 5 h 176"/>
                      <a:gd name="T6" fmla="*/ 5 w 260"/>
                      <a:gd name="T7" fmla="*/ 5 h 176"/>
                      <a:gd name="T8" fmla="*/ 2 w 260"/>
                      <a:gd name="T9" fmla="*/ 3 h 176"/>
                      <a:gd name="T10" fmla="*/ 1 w 260"/>
                      <a:gd name="T11" fmla="*/ 0 h 176"/>
                      <a:gd name="T12" fmla="*/ 2 w 260"/>
                      <a:gd name="T13" fmla="*/ 3 h 176"/>
                      <a:gd name="T14" fmla="*/ 2 w 260"/>
                      <a:gd name="T15" fmla="*/ 6 h 176"/>
                      <a:gd name="T16" fmla="*/ 2 w 260"/>
                      <a:gd name="T17" fmla="*/ 9 h 176"/>
                      <a:gd name="T18" fmla="*/ 1 w 260"/>
                      <a:gd name="T19" fmla="*/ 10 h 176"/>
                      <a:gd name="T20" fmla="*/ 0 w 260"/>
                      <a:gd name="T21" fmla="*/ 11 h 1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0"/>
                      <a:gd name="T34" fmla="*/ 0 h 176"/>
                      <a:gd name="T35" fmla="*/ 260 w 260"/>
                      <a:gd name="T36" fmla="*/ 176 h 1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0" h="176">
                        <a:moveTo>
                          <a:pt x="260" y="73"/>
                        </a:moveTo>
                        <a:lnTo>
                          <a:pt x="193" y="73"/>
                        </a:lnTo>
                        <a:lnTo>
                          <a:pt x="138" y="73"/>
                        </a:lnTo>
                        <a:lnTo>
                          <a:pt x="90" y="73"/>
                        </a:lnTo>
                        <a:lnTo>
                          <a:pt x="42" y="42"/>
                        </a:lnTo>
                        <a:lnTo>
                          <a:pt x="7" y="0"/>
                        </a:lnTo>
                        <a:lnTo>
                          <a:pt x="36" y="49"/>
                        </a:lnTo>
                        <a:lnTo>
                          <a:pt x="42" y="97"/>
                        </a:lnTo>
                        <a:lnTo>
                          <a:pt x="36" y="140"/>
                        </a:lnTo>
                        <a:lnTo>
                          <a:pt x="18" y="157"/>
                        </a:lnTo>
                        <a:lnTo>
                          <a:pt x="0" y="176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48" name="Freeform 183"/>
                  <p:cNvSpPr>
                    <a:spLocks/>
                  </p:cNvSpPr>
                  <p:nvPr/>
                </p:nvSpPr>
                <p:spPr bwMode="auto">
                  <a:xfrm>
                    <a:off x="1625" y="744"/>
                    <a:ext cx="37" cy="176"/>
                  </a:xfrm>
                  <a:custGeom>
                    <a:avLst/>
                    <a:gdLst>
                      <a:gd name="T0" fmla="*/ 0 w 151"/>
                      <a:gd name="T1" fmla="*/ 0 h 704"/>
                      <a:gd name="T2" fmla="*/ 0 w 151"/>
                      <a:gd name="T3" fmla="*/ 3 h 704"/>
                      <a:gd name="T4" fmla="*/ 1 w 151"/>
                      <a:gd name="T5" fmla="*/ 6 h 704"/>
                      <a:gd name="T6" fmla="*/ 4 w 151"/>
                      <a:gd name="T7" fmla="*/ 8 h 704"/>
                      <a:gd name="T8" fmla="*/ 2 w 151"/>
                      <a:gd name="T9" fmla="*/ 10 h 704"/>
                      <a:gd name="T10" fmla="*/ 1 w 151"/>
                      <a:gd name="T11" fmla="*/ 13 h 704"/>
                      <a:gd name="T12" fmla="*/ 2 w 151"/>
                      <a:gd name="T13" fmla="*/ 16 h 704"/>
                      <a:gd name="T14" fmla="*/ 4 w 151"/>
                      <a:gd name="T15" fmla="*/ 19 h 704"/>
                      <a:gd name="T16" fmla="*/ 5 w 151"/>
                      <a:gd name="T17" fmla="*/ 21 h 704"/>
                      <a:gd name="T18" fmla="*/ 5 w 151"/>
                      <a:gd name="T19" fmla="*/ 24 h 704"/>
                      <a:gd name="T20" fmla="*/ 4 w 151"/>
                      <a:gd name="T21" fmla="*/ 27 h 704"/>
                      <a:gd name="T22" fmla="*/ 2 w 151"/>
                      <a:gd name="T23" fmla="*/ 29 h 704"/>
                      <a:gd name="T24" fmla="*/ 5 w 151"/>
                      <a:gd name="T25" fmla="*/ 30 h 704"/>
                      <a:gd name="T26" fmla="*/ 5 w 151"/>
                      <a:gd name="T27" fmla="*/ 32 h 704"/>
                      <a:gd name="T28" fmla="*/ 7 w 151"/>
                      <a:gd name="T29" fmla="*/ 36 h 704"/>
                      <a:gd name="T30" fmla="*/ 7 w 151"/>
                      <a:gd name="T31" fmla="*/ 37 h 704"/>
                      <a:gd name="T32" fmla="*/ 6 w 151"/>
                      <a:gd name="T33" fmla="*/ 38 h 704"/>
                      <a:gd name="T34" fmla="*/ 5 w 151"/>
                      <a:gd name="T35" fmla="*/ 41 h 704"/>
                      <a:gd name="T36" fmla="*/ 6 w 151"/>
                      <a:gd name="T37" fmla="*/ 42 h 704"/>
                      <a:gd name="T38" fmla="*/ 8 w 151"/>
                      <a:gd name="T39" fmla="*/ 43 h 704"/>
                      <a:gd name="T40" fmla="*/ 8 w 151"/>
                      <a:gd name="T41" fmla="*/ 44 h 704"/>
                      <a:gd name="T42" fmla="*/ 9 w 151"/>
                      <a:gd name="T43" fmla="*/ 44 h 70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1"/>
                      <a:gd name="T67" fmla="*/ 0 h 704"/>
                      <a:gd name="T68" fmla="*/ 151 w 151"/>
                      <a:gd name="T69" fmla="*/ 704 h 70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1" h="704">
                        <a:moveTo>
                          <a:pt x="0" y="0"/>
                        </a:moveTo>
                        <a:lnTo>
                          <a:pt x="6" y="49"/>
                        </a:lnTo>
                        <a:lnTo>
                          <a:pt x="18" y="97"/>
                        </a:lnTo>
                        <a:lnTo>
                          <a:pt x="67" y="128"/>
                        </a:lnTo>
                        <a:lnTo>
                          <a:pt x="30" y="165"/>
                        </a:lnTo>
                        <a:lnTo>
                          <a:pt x="24" y="206"/>
                        </a:lnTo>
                        <a:lnTo>
                          <a:pt x="42" y="256"/>
                        </a:lnTo>
                        <a:lnTo>
                          <a:pt x="72" y="304"/>
                        </a:lnTo>
                        <a:lnTo>
                          <a:pt x="78" y="334"/>
                        </a:lnTo>
                        <a:lnTo>
                          <a:pt x="85" y="389"/>
                        </a:lnTo>
                        <a:lnTo>
                          <a:pt x="61" y="432"/>
                        </a:lnTo>
                        <a:lnTo>
                          <a:pt x="37" y="473"/>
                        </a:lnTo>
                        <a:lnTo>
                          <a:pt x="78" y="486"/>
                        </a:lnTo>
                        <a:lnTo>
                          <a:pt x="91" y="516"/>
                        </a:lnTo>
                        <a:lnTo>
                          <a:pt x="109" y="577"/>
                        </a:lnTo>
                        <a:lnTo>
                          <a:pt x="109" y="595"/>
                        </a:lnTo>
                        <a:lnTo>
                          <a:pt x="96" y="613"/>
                        </a:lnTo>
                        <a:lnTo>
                          <a:pt x="91" y="649"/>
                        </a:lnTo>
                        <a:lnTo>
                          <a:pt x="96" y="673"/>
                        </a:lnTo>
                        <a:lnTo>
                          <a:pt x="133" y="692"/>
                        </a:lnTo>
                        <a:lnTo>
                          <a:pt x="139" y="704"/>
                        </a:lnTo>
                        <a:lnTo>
                          <a:pt x="151" y="697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49" name="Freeform 184"/>
                  <p:cNvSpPr>
                    <a:spLocks/>
                  </p:cNvSpPr>
                  <p:nvPr/>
                </p:nvSpPr>
                <p:spPr bwMode="auto">
                  <a:xfrm>
                    <a:off x="1999" y="701"/>
                    <a:ext cx="26" cy="36"/>
                  </a:xfrm>
                  <a:custGeom>
                    <a:avLst/>
                    <a:gdLst>
                      <a:gd name="T0" fmla="*/ 1 w 103"/>
                      <a:gd name="T1" fmla="*/ 0 h 146"/>
                      <a:gd name="T2" fmla="*/ 0 w 103"/>
                      <a:gd name="T3" fmla="*/ 1 h 146"/>
                      <a:gd name="T4" fmla="*/ 0 w 103"/>
                      <a:gd name="T5" fmla="*/ 4 h 146"/>
                      <a:gd name="T6" fmla="*/ 1 w 103"/>
                      <a:gd name="T7" fmla="*/ 5 h 146"/>
                      <a:gd name="T8" fmla="*/ 2 w 103"/>
                      <a:gd name="T9" fmla="*/ 8 h 146"/>
                      <a:gd name="T10" fmla="*/ 2 w 103"/>
                      <a:gd name="T11" fmla="*/ 9 h 146"/>
                      <a:gd name="T12" fmla="*/ 4 w 103"/>
                      <a:gd name="T13" fmla="*/ 7 h 146"/>
                      <a:gd name="T14" fmla="*/ 7 w 103"/>
                      <a:gd name="T15" fmla="*/ 7 h 14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3"/>
                      <a:gd name="T25" fmla="*/ 0 h 146"/>
                      <a:gd name="T26" fmla="*/ 103 w 103"/>
                      <a:gd name="T27" fmla="*/ 146 h 14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3" h="146">
                        <a:moveTo>
                          <a:pt x="13" y="0"/>
                        </a:moveTo>
                        <a:lnTo>
                          <a:pt x="0" y="25"/>
                        </a:lnTo>
                        <a:lnTo>
                          <a:pt x="0" y="67"/>
                        </a:lnTo>
                        <a:lnTo>
                          <a:pt x="13" y="91"/>
                        </a:lnTo>
                        <a:lnTo>
                          <a:pt x="24" y="128"/>
                        </a:lnTo>
                        <a:lnTo>
                          <a:pt x="37" y="146"/>
                        </a:lnTo>
                        <a:lnTo>
                          <a:pt x="66" y="110"/>
                        </a:lnTo>
                        <a:lnTo>
                          <a:pt x="103" y="11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50" name="Freeform 185"/>
                  <p:cNvSpPr>
                    <a:spLocks/>
                  </p:cNvSpPr>
                  <p:nvPr/>
                </p:nvSpPr>
                <p:spPr bwMode="auto">
                  <a:xfrm>
                    <a:off x="1989" y="763"/>
                    <a:ext cx="20" cy="50"/>
                  </a:xfrm>
                  <a:custGeom>
                    <a:avLst/>
                    <a:gdLst>
                      <a:gd name="T0" fmla="*/ 5 w 84"/>
                      <a:gd name="T1" fmla="*/ 0 h 200"/>
                      <a:gd name="T2" fmla="*/ 2 w 84"/>
                      <a:gd name="T3" fmla="*/ 2 h 200"/>
                      <a:gd name="T4" fmla="*/ 1 w 84"/>
                      <a:gd name="T5" fmla="*/ 4 h 200"/>
                      <a:gd name="T6" fmla="*/ 0 w 84"/>
                      <a:gd name="T7" fmla="*/ 7 h 200"/>
                      <a:gd name="T8" fmla="*/ 1 w 84"/>
                      <a:gd name="T9" fmla="*/ 11 h 200"/>
                      <a:gd name="T10" fmla="*/ 0 w 84"/>
                      <a:gd name="T11" fmla="*/ 13 h 2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4"/>
                      <a:gd name="T19" fmla="*/ 0 h 200"/>
                      <a:gd name="T20" fmla="*/ 84 w 84"/>
                      <a:gd name="T21" fmla="*/ 200 h 2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4" h="200">
                        <a:moveTo>
                          <a:pt x="84" y="0"/>
                        </a:moveTo>
                        <a:lnTo>
                          <a:pt x="36" y="37"/>
                        </a:lnTo>
                        <a:lnTo>
                          <a:pt x="18" y="67"/>
                        </a:lnTo>
                        <a:lnTo>
                          <a:pt x="6" y="122"/>
                        </a:lnTo>
                        <a:lnTo>
                          <a:pt x="18" y="170"/>
                        </a:lnTo>
                        <a:lnTo>
                          <a:pt x="0" y="20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51" name="Freeform 186"/>
                  <p:cNvSpPr>
                    <a:spLocks/>
                  </p:cNvSpPr>
                  <p:nvPr/>
                </p:nvSpPr>
                <p:spPr bwMode="auto">
                  <a:xfrm>
                    <a:off x="1948" y="838"/>
                    <a:ext cx="21" cy="54"/>
                  </a:xfrm>
                  <a:custGeom>
                    <a:avLst/>
                    <a:gdLst>
                      <a:gd name="T0" fmla="*/ 5 w 85"/>
                      <a:gd name="T1" fmla="*/ 0 h 213"/>
                      <a:gd name="T2" fmla="*/ 2 w 85"/>
                      <a:gd name="T3" fmla="*/ 3 h 213"/>
                      <a:gd name="T4" fmla="*/ 1 w 85"/>
                      <a:gd name="T5" fmla="*/ 7 h 213"/>
                      <a:gd name="T6" fmla="*/ 0 w 85"/>
                      <a:gd name="T7" fmla="*/ 11 h 213"/>
                      <a:gd name="T8" fmla="*/ 0 w 85"/>
                      <a:gd name="T9" fmla="*/ 13 h 213"/>
                      <a:gd name="T10" fmla="*/ 0 w 85"/>
                      <a:gd name="T11" fmla="*/ 14 h 2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5"/>
                      <a:gd name="T19" fmla="*/ 0 h 213"/>
                      <a:gd name="T20" fmla="*/ 85 w 85"/>
                      <a:gd name="T21" fmla="*/ 213 h 2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5" h="213">
                        <a:moveTo>
                          <a:pt x="85" y="0"/>
                        </a:moveTo>
                        <a:lnTo>
                          <a:pt x="36" y="43"/>
                        </a:lnTo>
                        <a:lnTo>
                          <a:pt x="18" y="104"/>
                        </a:lnTo>
                        <a:lnTo>
                          <a:pt x="0" y="165"/>
                        </a:lnTo>
                        <a:lnTo>
                          <a:pt x="0" y="206"/>
                        </a:lnTo>
                        <a:lnTo>
                          <a:pt x="0" y="2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852" name="Freeform 187"/>
                  <p:cNvSpPr>
                    <a:spLocks/>
                  </p:cNvSpPr>
                  <p:nvPr/>
                </p:nvSpPr>
                <p:spPr bwMode="auto">
                  <a:xfrm>
                    <a:off x="1901" y="902"/>
                    <a:ext cx="36" cy="40"/>
                  </a:xfrm>
                  <a:custGeom>
                    <a:avLst/>
                    <a:gdLst>
                      <a:gd name="T0" fmla="*/ 9 w 144"/>
                      <a:gd name="T1" fmla="*/ 0 h 157"/>
                      <a:gd name="T2" fmla="*/ 7 w 144"/>
                      <a:gd name="T3" fmla="*/ 3 h 157"/>
                      <a:gd name="T4" fmla="*/ 6 w 144"/>
                      <a:gd name="T5" fmla="*/ 5 h 157"/>
                      <a:gd name="T6" fmla="*/ 4 w 144"/>
                      <a:gd name="T7" fmla="*/ 7 h 157"/>
                      <a:gd name="T8" fmla="*/ 2 w 144"/>
                      <a:gd name="T9" fmla="*/ 9 h 157"/>
                      <a:gd name="T10" fmla="*/ 0 w 144"/>
                      <a:gd name="T11" fmla="*/ 10 h 15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"/>
                      <a:gd name="T19" fmla="*/ 0 h 157"/>
                      <a:gd name="T20" fmla="*/ 144 w 144"/>
                      <a:gd name="T21" fmla="*/ 157 h 15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" h="157">
                        <a:moveTo>
                          <a:pt x="144" y="0"/>
                        </a:moveTo>
                        <a:lnTo>
                          <a:pt x="115" y="41"/>
                        </a:lnTo>
                        <a:lnTo>
                          <a:pt x="102" y="84"/>
                        </a:lnTo>
                        <a:lnTo>
                          <a:pt x="61" y="102"/>
                        </a:lnTo>
                        <a:lnTo>
                          <a:pt x="42" y="139"/>
                        </a:lnTo>
                        <a:lnTo>
                          <a:pt x="0" y="157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</p:grpSp>
      <p:grpSp>
        <p:nvGrpSpPr>
          <p:cNvPr id="253455" name="Group 188"/>
          <p:cNvGrpSpPr>
            <a:grpSpLocks/>
          </p:cNvGrpSpPr>
          <p:nvPr/>
        </p:nvGrpSpPr>
        <p:grpSpPr bwMode="auto">
          <a:xfrm>
            <a:off x="3924300" y="1844675"/>
            <a:ext cx="3287713" cy="881063"/>
            <a:chOff x="2486" y="1161"/>
            <a:chExt cx="2071" cy="555"/>
          </a:xfrm>
        </p:grpSpPr>
        <p:sp>
          <p:nvSpPr>
            <p:cNvPr id="63834" name="Freeform 189"/>
            <p:cNvSpPr>
              <a:spLocks/>
            </p:cNvSpPr>
            <p:nvPr/>
          </p:nvSpPr>
          <p:spPr bwMode="auto">
            <a:xfrm>
              <a:off x="2486" y="1161"/>
              <a:ext cx="96" cy="555"/>
            </a:xfrm>
            <a:custGeom>
              <a:avLst/>
              <a:gdLst>
                <a:gd name="T0" fmla="*/ 96 w 96"/>
                <a:gd name="T1" fmla="*/ 0 h 555"/>
                <a:gd name="T2" fmla="*/ 85 w 96"/>
                <a:gd name="T3" fmla="*/ 1 h 555"/>
                <a:gd name="T4" fmla="*/ 69 w 96"/>
                <a:gd name="T5" fmla="*/ 8 h 555"/>
                <a:gd name="T6" fmla="*/ 60 w 96"/>
                <a:gd name="T7" fmla="*/ 15 h 555"/>
                <a:gd name="T8" fmla="*/ 50 w 96"/>
                <a:gd name="T9" fmla="*/ 29 h 555"/>
                <a:gd name="T10" fmla="*/ 46 w 96"/>
                <a:gd name="T11" fmla="*/ 42 h 555"/>
                <a:gd name="T12" fmla="*/ 45 w 96"/>
                <a:gd name="T13" fmla="*/ 232 h 555"/>
                <a:gd name="T14" fmla="*/ 42 w 96"/>
                <a:gd name="T15" fmla="*/ 250 h 555"/>
                <a:gd name="T16" fmla="*/ 43 w 96"/>
                <a:gd name="T17" fmla="*/ 245 h 555"/>
                <a:gd name="T18" fmla="*/ 33 w 96"/>
                <a:gd name="T19" fmla="*/ 259 h 555"/>
                <a:gd name="T20" fmla="*/ 31 w 96"/>
                <a:gd name="T21" fmla="*/ 269 h 555"/>
                <a:gd name="T22" fmla="*/ 21 w 96"/>
                <a:gd name="T23" fmla="*/ 268 h 555"/>
                <a:gd name="T24" fmla="*/ 15 w 96"/>
                <a:gd name="T25" fmla="*/ 276 h 555"/>
                <a:gd name="T26" fmla="*/ 6 w 96"/>
                <a:gd name="T27" fmla="*/ 271 h 555"/>
                <a:gd name="T28" fmla="*/ 4 w 96"/>
                <a:gd name="T29" fmla="*/ 272 h 555"/>
                <a:gd name="T30" fmla="*/ 0 w 96"/>
                <a:gd name="T31" fmla="*/ 277 h 555"/>
                <a:gd name="T32" fmla="*/ 4 w 96"/>
                <a:gd name="T33" fmla="*/ 282 h 555"/>
                <a:gd name="T34" fmla="*/ 15 w 96"/>
                <a:gd name="T35" fmla="*/ 284 h 555"/>
                <a:gd name="T36" fmla="*/ 13 w 96"/>
                <a:gd name="T37" fmla="*/ 283 h 555"/>
                <a:gd name="T38" fmla="*/ 29 w 96"/>
                <a:gd name="T39" fmla="*/ 290 h 555"/>
                <a:gd name="T40" fmla="*/ 27 w 96"/>
                <a:gd name="T41" fmla="*/ 289 h 555"/>
                <a:gd name="T42" fmla="*/ 39 w 96"/>
                <a:gd name="T43" fmla="*/ 302 h 555"/>
                <a:gd name="T44" fmla="*/ 48 w 96"/>
                <a:gd name="T45" fmla="*/ 305 h 555"/>
                <a:gd name="T46" fmla="*/ 44 w 96"/>
                <a:gd name="T47" fmla="*/ 314 h 555"/>
                <a:gd name="T48" fmla="*/ 45 w 96"/>
                <a:gd name="T49" fmla="*/ 504 h 555"/>
                <a:gd name="T50" fmla="*/ 49 w 96"/>
                <a:gd name="T51" fmla="*/ 522 h 555"/>
                <a:gd name="T52" fmla="*/ 54 w 96"/>
                <a:gd name="T53" fmla="*/ 534 h 555"/>
                <a:gd name="T54" fmla="*/ 67 w 96"/>
                <a:gd name="T55" fmla="*/ 546 h 555"/>
                <a:gd name="T56" fmla="*/ 76 w 96"/>
                <a:gd name="T57" fmla="*/ 551 h 555"/>
                <a:gd name="T58" fmla="*/ 87 w 96"/>
                <a:gd name="T59" fmla="*/ 554 h 555"/>
                <a:gd name="T60" fmla="*/ 96 w 96"/>
                <a:gd name="T61" fmla="*/ 543 h 555"/>
                <a:gd name="T62" fmla="*/ 87 w 96"/>
                <a:gd name="T63" fmla="*/ 548 h 555"/>
                <a:gd name="T64" fmla="*/ 81 w 96"/>
                <a:gd name="T65" fmla="*/ 540 h 555"/>
                <a:gd name="T66" fmla="*/ 71 w 96"/>
                <a:gd name="T67" fmla="*/ 541 h 555"/>
                <a:gd name="T68" fmla="*/ 69 w 96"/>
                <a:gd name="T69" fmla="*/ 531 h 555"/>
                <a:gd name="T70" fmla="*/ 59 w 96"/>
                <a:gd name="T71" fmla="*/ 517 h 555"/>
                <a:gd name="T72" fmla="*/ 61 w 96"/>
                <a:gd name="T73" fmla="*/ 522 h 555"/>
                <a:gd name="T74" fmla="*/ 57 w 96"/>
                <a:gd name="T75" fmla="*/ 504 h 555"/>
                <a:gd name="T76" fmla="*/ 56 w 96"/>
                <a:gd name="T77" fmla="*/ 314 h 555"/>
                <a:gd name="T78" fmla="*/ 52 w 96"/>
                <a:gd name="T79" fmla="*/ 301 h 555"/>
                <a:gd name="T80" fmla="*/ 42 w 96"/>
                <a:gd name="T81" fmla="*/ 286 h 555"/>
                <a:gd name="T82" fmla="*/ 34 w 96"/>
                <a:gd name="T83" fmla="*/ 279 h 555"/>
                <a:gd name="T84" fmla="*/ 18 w 96"/>
                <a:gd name="T85" fmla="*/ 272 h 555"/>
                <a:gd name="T86" fmla="*/ 6 w 96"/>
                <a:gd name="T87" fmla="*/ 271 h 555"/>
                <a:gd name="T88" fmla="*/ 8 w 96"/>
                <a:gd name="T89" fmla="*/ 282 h 555"/>
                <a:gd name="T90" fmla="*/ 12 w 96"/>
                <a:gd name="T91" fmla="*/ 277 h 555"/>
                <a:gd name="T92" fmla="*/ 8 w 96"/>
                <a:gd name="T93" fmla="*/ 272 h 555"/>
                <a:gd name="T94" fmla="*/ 6 w 96"/>
                <a:gd name="T95" fmla="*/ 283 h 555"/>
                <a:gd name="T96" fmla="*/ 18 w 96"/>
                <a:gd name="T97" fmla="*/ 282 h 555"/>
                <a:gd name="T98" fmla="*/ 34 w 96"/>
                <a:gd name="T99" fmla="*/ 275 h 555"/>
                <a:gd name="T100" fmla="*/ 42 w 96"/>
                <a:gd name="T101" fmla="*/ 268 h 555"/>
                <a:gd name="T102" fmla="*/ 52 w 96"/>
                <a:gd name="T103" fmla="*/ 254 h 555"/>
                <a:gd name="T104" fmla="*/ 54 w 96"/>
                <a:gd name="T105" fmla="*/ 250 h 555"/>
                <a:gd name="T106" fmla="*/ 57 w 96"/>
                <a:gd name="T107" fmla="*/ 232 h 555"/>
                <a:gd name="T108" fmla="*/ 58 w 96"/>
                <a:gd name="T109" fmla="*/ 42 h 555"/>
                <a:gd name="T110" fmla="*/ 55 w 96"/>
                <a:gd name="T111" fmla="*/ 33 h 555"/>
                <a:gd name="T112" fmla="*/ 63 w 96"/>
                <a:gd name="T113" fmla="*/ 30 h 555"/>
                <a:gd name="T114" fmla="*/ 76 w 96"/>
                <a:gd name="T115" fmla="*/ 18 h 555"/>
                <a:gd name="T116" fmla="*/ 74 w 96"/>
                <a:gd name="T117" fmla="*/ 19 h 555"/>
                <a:gd name="T118" fmla="*/ 90 w 96"/>
                <a:gd name="T119" fmla="*/ 12 h 555"/>
                <a:gd name="T120" fmla="*/ 87 w 96"/>
                <a:gd name="T121" fmla="*/ 13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555"/>
                <a:gd name="T185" fmla="*/ 96 w 96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555">
                  <a:moveTo>
                    <a:pt x="96" y="12"/>
                  </a:moveTo>
                  <a:lnTo>
                    <a:pt x="96" y="0"/>
                  </a:lnTo>
                  <a:lnTo>
                    <a:pt x="87" y="1"/>
                  </a:lnTo>
                  <a:lnTo>
                    <a:pt x="85" y="1"/>
                  </a:lnTo>
                  <a:lnTo>
                    <a:pt x="76" y="4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0" y="15"/>
                  </a:lnTo>
                  <a:lnTo>
                    <a:pt x="54" y="21"/>
                  </a:lnTo>
                  <a:lnTo>
                    <a:pt x="50" y="29"/>
                  </a:lnTo>
                  <a:lnTo>
                    <a:pt x="49" y="33"/>
                  </a:lnTo>
                  <a:lnTo>
                    <a:pt x="46" y="42"/>
                  </a:lnTo>
                  <a:lnTo>
                    <a:pt x="45" y="51"/>
                  </a:lnTo>
                  <a:lnTo>
                    <a:pt x="45" y="232"/>
                  </a:lnTo>
                  <a:lnTo>
                    <a:pt x="44" y="241"/>
                  </a:lnTo>
                  <a:lnTo>
                    <a:pt x="42" y="250"/>
                  </a:lnTo>
                  <a:lnTo>
                    <a:pt x="48" y="250"/>
                  </a:lnTo>
                  <a:lnTo>
                    <a:pt x="43" y="245"/>
                  </a:lnTo>
                  <a:lnTo>
                    <a:pt x="39" y="253"/>
                  </a:lnTo>
                  <a:lnTo>
                    <a:pt x="33" y="259"/>
                  </a:lnTo>
                  <a:lnTo>
                    <a:pt x="27" y="265"/>
                  </a:lnTo>
                  <a:lnTo>
                    <a:pt x="31" y="269"/>
                  </a:lnTo>
                  <a:lnTo>
                    <a:pt x="29" y="264"/>
                  </a:lnTo>
                  <a:lnTo>
                    <a:pt x="21" y="268"/>
                  </a:lnTo>
                  <a:lnTo>
                    <a:pt x="13" y="271"/>
                  </a:lnTo>
                  <a:lnTo>
                    <a:pt x="15" y="276"/>
                  </a:lnTo>
                  <a:lnTo>
                    <a:pt x="15" y="270"/>
                  </a:lnTo>
                  <a:lnTo>
                    <a:pt x="6" y="271"/>
                  </a:lnTo>
                  <a:lnTo>
                    <a:pt x="4" y="272"/>
                  </a:lnTo>
                  <a:lnTo>
                    <a:pt x="2" y="273"/>
                  </a:lnTo>
                  <a:lnTo>
                    <a:pt x="0" y="277"/>
                  </a:lnTo>
                  <a:lnTo>
                    <a:pt x="2" y="281"/>
                  </a:lnTo>
                  <a:lnTo>
                    <a:pt x="4" y="282"/>
                  </a:lnTo>
                  <a:lnTo>
                    <a:pt x="6" y="283"/>
                  </a:lnTo>
                  <a:lnTo>
                    <a:pt x="15" y="284"/>
                  </a:lnTo>
                  <a:lnTo>
                    <a:pt x="15" y="278"/>
                  </a:lnTo>
                  <a:lnTo>
                    <a:pt x="13" y="283"/>
                  </a:lnTo>
                  <a:lnTo>
                    <a:pt x="21" y="286"/>
                  </a:lnTo>
                  <a:lnTo>
                    <a:pt x="29" y="290"/>
                  </a:lnTo>
                  <a:lnTo>
                    <a:pt x="31" y="285"/>
                  </a:lnTo>
                  <a:lnTo>
                    <a:pt x="27" y="289"/>
                  </a:lnTo>
                  <a:lnTo>
                    <a:pt x="33" y="295"/>
                  </a:lnTo>
                  <a:lnTo>
                    <a:pt x="39" y="302"/>
                  </a:lnTo>
                  <a:lnTo>
                    <a:pt x="43" y="310"/>
                  </a:lnTo>
                  <a:lnTo>
                    <a:pt x="48" y="305"/>
                  </a:lnTo>
                  <a:lnTo>
                    <a:pt x="42" y="305"/>
                  </a:lnTo>
                  <a:lnTo>
                    <a:pt x="44" y="314"/>
                  </a:lnTo>
                  <a:lnTo>
                    <a:pt x="45" y="323"/>
                  </a:lnTo>
                  <a:lnTo>
                    <a:pt x="45" y="504"/>
                  </a:lnTo>
                  <a:lnTo>
                    <a:pt x="46" y="513"/>
                  </a:lnTo>
                  <a:lnTo>
                    <a:pt x="49" y="522"/>
                  </a:lnTo>
                  <a:lnTo>
                    <a:pt x="50" y="526"/>
                  </a:lnTo>
                  <a:lnTo>
                    <a:pt x="54" y="534"/>
                  </a:lnTo>
                  <a:lnTo>
                    <a:pt x="60" y="540"/>
                  </a:lnTo>
                  <a:lnTo>
                    <a:pt x="67" y="546"/>
                  </a:lnTo>
                  <a:lnTo>
                    <a:pt x="69" y="547"/>
                  </a:lnTo>
                  <a:lnTo>
                    <a:pt x="76" y="551"/>
                  </a:lnTo>
                  <a:lnTo>
                    <a:pt x="85" y="554"/>
                  </a:lnTo>
                  <a:lnTo>
                    <a:pt x="87" y="554"/>
                  </a:lnTo>
                  <a:lnTo>
                    <a:pt x="96" y="555"/>
                  </a:lnTo>
                  <a:lnTo>
                    <a:pt x="96" y="543"/>
                  </a:lnTo>
                  <a:lnTo>
                    <a:pt x="87" y="542"/>
                  </a:lnTo>
                  <a:lnTo>
                    <a:pt x="87" y="548"/>
                  </a:lnTo>
                  <a:lnTo>
                    <a:pt x="90" y="543"/>
                  </a:lnTo>
                  <a:lnTo>
                    <a:pt x="81" y="540"/>
                  </a:lnTo>
                  <a:lnTo>
                    <a:pt x="74" y="536"/>
                  </a:lnTo>
                  <a:lnTo>
                    <a:pt x="71" y="541"/>
                  </a:lnTo>
                  <a:lnTo>
                    <a:pt x="76" y="537"/>
                  </a:lnTo>
                  <a:lnTo>
                    <a:pt x="69" y="531"/>
                  </a:lnTo>
                  <a:lnTo>
                    <a:pt x="63" y="525"/>
                  </a:lnTo>
                  <a:lnTo>
                    <a:pt x="59" y="517"/>
                  </a:lnTo>
                  <a:lnTo>
                    <a:pt x="55" y="522"/>
                  </a:lnTo>
                  <a:lnTo>
                    <a:pt x="61" y="522"/>
                  </a:lnTo>
                  <a:lnTo>
                    <a:pt x="58" y="513"/>
                  </a:lnTo>
                  <a:lnTo>
                    <a:pt x="57" y="504"/>
                  </a:lnTo>
                  <a:lnTo>
                    <a:pt x="57" y="323"/>
                  </a:lnTo>
                  <a:lnTo>
                    <a:pt x="56" y="314"/>
                  </a:lnTo>
                  <a:lnTo>
                    <a:pt x="54" y="305"/>
                  </a:lnTo>
                  <a:lnTo>
                    <a:pt x="52" y="301"/>
                  </a:lnTo>
                  <a:lnTo>
                    <a:pt x="48" y="293"/>
                  </a:lnTo>
                  <a:lnTo>
                    <a:pt x="42" y="286"/>
                  </a:lnTo>
                  <a:lnTo>
                    <a:pt x="36" y="280"/>
                  </a:lnTo>
                  <a:lnTo>
                    <a:pt x="34" y="279"/>
                  </a:lnTo>
                  <a:lnTo>
                    <a:pt x="26" y="275"/>
                  </a:lnTo>
                  <a:lnTo>
                    <a:pt x="18" y="272"/>
                  </a:lnTo>
                  <a:lnTo>
                    <a:pt x="15" y="272"/>
                  </a:lnTo>
                  <a:lnTo>
                    <a:pt x="6" y="271"/>
                  </a:lnTo>
                  <a:lnTo>
                    <a:pt x="6" y="283"/>
                  </a:lnTo>
                  <a:lnTo>
                    <a:pt x="8" y="282"/>
                  </a:lnTo>
                  <a:lnTo>
                    <a:pt x="10" y="281"/>
                  </a:lnTo>
                  <a:lnTo>
                    <a:pt x="12" y="277"/>
                  </a:lnTo>
                  <a:lnTo>
                    <a:pt x="10" y="273"/>
                  </a:lnTo>
                  <a:lnTo>
                    <a:pt x="8" y="272"/>
                  </a:lnTo>
                  <a:lnTo>
                    <a:pt x="6" y="277"/>
                  </a:lnTo>
                  <a:lnTo>
                    <a:pt x="6" y="283"/>
                  </a:lnTo>
                  <a:lnTo>
                    <a:pt x="15" y="282"/>
                  </a:lnTo>
                  <a:lnTo>
                    <a:pt x="18" y="282"/>
                  </a:lnTo>
                  <a:lnTo>
                    <a:pt x="26" y="279"/>
                  </a:lnTo>
                  <a:lnTo>
                    <a:pt x="34" y="275"/>
                  </a:lnTo>
                  <a:lnTo>
                    <a:pt x="36" y="274"/>
                  </a:lnTo>
                  <a:lnTo>
                    <a:pt x="42" y="268"/>
                  </a:lnTo>
                  <a:lnTo>
                    <a:pt x="48" y="262"/>
                  </a:lnTo>
                  <a:lnTo>
                    <a:pt x="52" y="254"/>
                  </a:lnTo>
                  <a:lnTo>
                    <a:pt x="54" y="250"/>
                  </a:lnTo>
                  <a:lnTo>
                    <a:pt x="56" y="241"/>
                  </a:lnTo>
                  <a:lnTo>
                    <a:pt x="57" y="232"/>
                  </a:lnTo>
                  <a:lnTo>
                    <a:pt x="57" y="51"/>
                  </a:lnTo>
                  <a:lnTo>
                    <a:pt x="58" y="42"/>
                  </a:lnTo>
                  <a:lnTo>
                    <a:pt x="61" y="33"/>
                  </a:lnTo>
                  <a:lnTo>
                    <a:pt x="55" y="33"/>
                  </a:lnTo>
                  <a:lnTo>
                    <a:pt x="59" y="38"/>
                  </a:lnTo>
                  <a:lnTo>
                    <a:pt x="63" y="30"/>
                  </a:lnTo>
                  <a:lnTo>
                    <a:pt x="69" y="24"/>
                  </a:lnTo>
                  <a:lnTo>
                    <a:pt x="76" y="18"/>
                  </a:lnTo>
                  <a:lnTo>
                    <a:pt x="71" y="14"/>
                  </a:lnTo>
                  <a:lnTo>
                    <a:pt x="74" y="19"/>
                  </a:lnTo>
                  <a:lnTo>
                    <a:pt x="81" y="15"/>
                  </a:lnTo>
                  <a:lnTo>
                    <a:pt x="90" y="12"/>
                  </a:lnTo>
                  <a:lnTo>
                    <a:pt x="87" y="7"/>
                  </a:lnTo>
                  <a:lnTo>
                    <a:pt x="87" y="13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835" name="Freeform 190"/>
            <p:cNvSpPr>
              <a:spLocks/>
            </p:cNvSpPr>
            <p:nvPr/>
          </p:nvSpPr>
          <p:spPr bwMode="auto">
            <a:xfrm>
              <a:off x="4461" y="1161"/>
              <a:ext cx="96" cy="555"/>
            </a:xfrm>
            <a:custGeom>
              <a:avLst/>
              <a:gdLst>
                <a:gd name="T0" fmla="*/ 0 w 96"/>
                <a:gd name="T1" fmla="*/ 12 h 555"/>
                <a:gd name="T2" fmla="*/ 9 w 96"/>
                <a:gd name="T3" fmla="*/ 7 h 555"/>
                <a:gd name="T4" fmla="*/ 15 w 96"/>
                <a:gd name="T5" fmla="*/ 15 h 555"/>
                <a:gd name="T6" fmla="*/ 25 w 96"/>
                <a:gd name="T7" fmla="*/ 14 h 555"/>
                <a:gd name="T8" fmla="*/ 27 w 96"/>
                <a:gd name="T9" fmla="*/ 24 h 555"/>
                <a:gd name="T10" fmla="*/ 37 w 96"/>
                <a:gd name="T11" fmla="*/ 38 h 555"/>
                <a:gd name="T12" fmla="*/ 35 w 96"/>
                <a:gd name="T13" fmla="*/ 33 h 555"/>
                <a:gd name="T14" fmla="*/ 39 w 96"/>
                <a:gd name="T15" fmla="*/ 51 h 555"/>
                <a:gd name="T16" fmla="*/ 40 w 96"/>
                <a:gd name="T17" fmla="*/ 241 h 555"/>
                <a:gd name="T18" fmla="*/ 44 w 96"/>
                <a:gd name="T19" fmla="*/ 254 h 555"/>
                <a:gd name="T20" fmla="*/ 54 w 96"/>
                <a:gd name="T21" fmla="*/ 268 h 555"/>
                <a:gd name="T22" fmla="*/ 62 w 96"/>
                <a:gd name="T23" fmla="*/ 275 h 555"/>
                <a:gd name="T24" fmla="*/ 78 w 96"/>
                <a:gd name="T25" fmla="*/ 282 h 555"/>
                <a:gd name="T26" fmla="*/ 90 w 96"/>
                <a:gd name="T27" fmla="*/ 283 h 555"/>
                <a:gd name="T28" fmla="*/ 90 w 96"/>
                <a:gd name="T29" fmla="*/ 271 h 555"/>
                <a:gd name="T30" fmla="*/ 86 w 96"/>
                <a:gd name="T31" fmla="*/ 273 h 555"/>
                <a:gd name="T32" fmla="*/ 86 w 96"/>
                <a:gd name="T33" fmla="*/ 281 h 555"/>
                <a:gd name="T34" fmla="*/ 90 w 96"/>
                <a:gd name="T35" fmla="*/ 271 h 555"/>
                <a:gd name="T36" fmla="*/ 78 w 96"/>
                <a:gd name="T37" fmla="*/ 272 h 555"/>
                <a:gd name="T38" fmla="*/ 62 w 96"/>
                <a:gd name="T39" fmla="*/ 279 h 555"/>
                <a:gd name="T40" fmla="*/ 54 w 96"/>
                <a:gd name="T41" fmla="*/ 286 h 555"/>
                <a:gd name="T42" fmla="*/ 44 w 96"/>
                <a:gd name="T43" fmla="*/ 301 h 555"/>
                <a:gd name="T44" fmla="*/ 40 w 96"/>
                <a:gd name="T45" fmla="*/ 314 h 555"/>
                <a:gd name="T46" fmla="*/ 39 w 96"/>
                <a:gd name="T47" fmla="*/ 504 h 555"/>
                <a:gd name="T48" fmla="*/ 35 w 96"/>
                <a:gd name="T49" fmla="*/ 522 h 555"/>
                <a:gd name="T50" fmla="*/ 37 w 96"/>
                <a:gd name="T51" fmla="*/ 517 h 555"/>
                <a:gd name="T52" fmla="*/ 27 w 96"/>
                <a:gd name="T53" fmla="*/ 531 h 555"/>
                <a:gd name="T54" fmla="*/ 25 w 96"/>
                <a:gd name="T55" fmla="*/ 541 h 555"/>
                <a:gd name="T56" fmla="*/ 15 w 96"/>
                <a:gd name="T57" fmla="*/ 540 h 555"/>
                <a:gd name="T58" fmla="*/ 9 w 96"/>
                <a:gd name="T59" fmla="*/ 548 h 555"/>
                <a:gd name="T60" fmla="*/ 0 w 96"/>
                <a:gd name="T61" fmla="*/ 543 h 555"/>
                <a:gd name="T62" fmla="*/ 9 w 96"/>
                <a:gd name="T63" fmla="*/ 554 h 555"/>
                <a:gd name="T64" fmla="*/ 20 w 96"/>
                <a:gd name="T65" fmla="*/ 551 h 555"/>
                <a:gd name="T66" fmla="*/ 29 w 96"/>
                <a:gd name="T67" fmla="*/ 546 h 555"/>
                <a:gd name="T68" fmla="*/ 42 w 96"/>
                <a:gd name="T69" fmla="*/ 534 h 555"/>
                <a:gd name="T70" fmla="*/ 47 w 96"/>
                <a:gd name="T71" fmla="*/ 522 h 555"/>
                <a:gd name="T72" fmla="*/ 50 w 96"/>
                <a:gd name="T73" fmla="*/ 513 h 555"/>
                <a:gd name="T74" fmla="*/ 51 w 96"/>
                <a:gd name="T75" fmla="*/ 323 h 555"/>
                <a:gd name="T76" fmla="*/ 55 w 96"/>
                <a:gd name="T77" fmla="*/ 305 h 555"/>
                <a:gd name="T78" fmla="*/ 53 w 96"/>
                <a:gd name="T79" fmla="*/ 310 h 555"/>
                <a:gd name="T80" fmla="*/ 63 w 96"/>
                <a:gd name="T81" fmla="*/ 295 h 555"/>
                <a:gd name="T82" fmla="*/ 65 w 96"/>
                <a:gd name="T83" fmla="*/ 285 h 555"/>
                <a:gd name="T84" fmla="*/ 75 w 96"/>
                <a:gd name="T85" fmla="*/ 286 h 555"/>
                <a:gd name="T86" fmla="*/ 81 w 96"/>
                <a:gd name="T87" fmla="*/ 278 h 555"/>
                <a:gd name="T88" fmla="*/ 90 w 96"/>
                <a:gd name="T89" fmla="*/ 283 h 555"/>
                <a:gd name="T90" fmla="*/ 92 w 96"/>
                <a:gd name="T91" fmla="*/ 282 h 555"/>
                <a:gd name="T92" fmla="*/ 96 w 96"/>
                <a:gd name="T93" fmla="*/ 277 h 555"/>
                <a:gd name="T94" fmla="*/ 92 w 96"/>
                <a:gd name="T95" fmla="*/ 272 h 555"/>
                <a:gd name="T96" fmla="*/ 81 w 96"/>
                <a:gd name="T97" fmla="*/ 270 h 555"/>
                <a:gd name="T98" fmla="*/ 83 w 96"/>
                <a:gd name="T99" fmla="*/ 271 h 555"/>
                <a:gd name="T100" fmla="*/ 67 w 96"/>
                <a:gd name="T101" fmla="*/ 264 h 555"/>
                <a:gd name="T102" fmla="*/ 69 w 96"/>
                <a:gd name="T103" fmla="*/ 265 h 555"/>
                <a:gd name="T104" fmla="*/ 57 w 96"/>
                <a:gd name="T105" fmla="*/ 253 h 555"/>
                <a:gd name="T106" fmla="*/ 49 w 96"/>
                <a:gd name="T107" fmla="*/ 250 h 555"/>
                <a:gd name="T108" fmla="*/ 52 w 96"/>
                <a:gd name="T109" fmla="*/ 241 h 555"/>
                <a:gd name="T110" fmla="*/ 51 w 96"/>
                <a:gd name="T111" fmla="*/ 51 h 555"/>
                <a:gd name="T112" fmla="*/ 47 w 96"/>
                <a:gd name="T113" fmla="*/ 33 h 555"/>
                <a:gd name="T114" fmla="*/ 42 w 96"/>
                <a:gd name="T115" fmla="*/ 21 h 555"/>
                <a:gd name="T116" fmla="*/ 29 w 96"/>
                <a:gd name="T117" fmla="*/ 9 h 555"/>
                <a:gd name="T118" fmla="*/ 20 w 96"/>
                <a:gd name="T119" fmla="*/ 4 h 555"/>
                <a:gd name="T120" fmla="*/ 9 w 96"/>
                <a:gd name="T121" fmla="*/ 1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555"/>
                <a:gd name="T185" fmla="*/ 96 w 96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555">
                  <a:moveTo>
                    <a:pt x="0" y="0"/>
                  </a:moveTo>
                  <a:lnTo>
                    <a:pt x="0" y="12"/>
                  </a:lnTo>
                  <a:lnTo>
                    <a:pt x="9" y="13"/>
                  </a:lnTo>
                  <a:lnTo>
                    <a:pt x="9" y="7"/>
                  </a:lnTo>
                  <a:lnTo>
                    <a:pt x="6" y="12"/>
                  </a:lnTo>
                  <a:lnTo>
                    <a:pt x="15" y="15"/>
                  </a:lnTo>
                  <a:lnTo>
                    <a:pt x="22" y="19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27" y="24"/>
                  </a:lnTo>
                  <a:lnTo>
                    <a:pt x="33" y="30"/>
                  </a:lnTo>
                  <a:lnTo>
                    <a:pt x="37" y="38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38" y="42"/>
                  </a:lnTo>
                  <a:lnTo>
                    <a:pt x="39" y="51"/>
                  </a:lnTo>
                  <a:lnTo>
                    <a:pt x="39" y="232"/>
                  </a:lnTo>
                  <a:lnTo>
                    <a:pt x="40" y="241"/>
                  </a:lnTo>
                  <a:lnTo>
                    <a:pt x="43" y="250"/>
                  </a:lnTo>
                  <a:lnTo>
                    <a:pt x="44" y="254"/>
                  </a:lnTo>
                  <a:lnTo>
                    <a:pt x="48" y="262"/>
                  </a:lnTo>
                  <a:lnTo>
                    <a:pt x="54" y="268"/>
                  </a:lnTo>
                  <a:lnTo>
                    <a:pt x="60" y="274"/>
                  </a:lnTo>
                  <a:lnTo>
                    <a:pt x="62" y="275"/>
                  </a:lnTo>
                  <a:lnTo>
                    <a:pt x="70" y="279"/>
                  </a:lnTo>
                  <a:lnTo>
                    <a:pt x="78" y="282"/>
                  </a:lnTo>
                  <a:lnTo>
                    <a:pt x="81" y="282"/>
                  </a:lnTo>
                  <a:lnTo>
                    <a:pt x="90" y="283"/>
                  </a:lnTo>
                  <a:lnTo>
                    <a:pt x="90" y="277"/>
                  </a:lnTo>
                  <a:lnTo>
                    <a:pt x="90" y="271"/>
                  </a:lnTo>
                  <a:lnTo>
                    <a:pt x="88" y="272"/>
                  </a:lnTo>
                  <a:lnTo>
                    <a:pt x="86" y="273"/>
                  </a:lnTo>
                  <a:lnTo>
                    <a:pt x="84" y="277"/>
                  </a:lnTo>
                  <a:lnTo>
                    <a:pt x="86" y="281"/>
                  </a:lnTo>
                  <a:lnTo>
                    <a:pt x="88" y="282"/>
                  </a:lnTo>
                  <a:lnTo>
                    <a:pt x="90" y="271"/>
                  </a:lnTo>
                  <a:lnTo>
                    <a:pt x="81" y="272"/>
                  </a:lnTo>
                  <a:lnTo>
                    <a:pt x="78" y="272"/>
                  </a:lnTo>
                  <a:lnTo>
                    <a:pt x="70" y="275"/>
                  </a:lnTo>
                  <a:lnTo>
                    <a:pt x="62" y="279"/>
                  </a:lnTo>
                  <a:lnTo>
                    <a:pt x="60" y="280"/>
                  </a:lnTo>
                  <a:lnTo>
                    <a:pt x="54" y="286"/>
                  </a:lnTo>
                  <a:lnTo>
                    <a:pt x="48" y="293"/>
                  </a:lnTo>
                  <a:lnTo>
                    <a:pt x="44" y="301"/>
                  </a:lnTo>
                  <a:lnTo>
                    <a:pt x="43" y="305"/>
                  </a:lnTo>
                  <a:lnTo>
                    <a:pt x="40" y="314"/>
                  </a:lnTo>
                  <a:lnTo>
                    <a:pt x="39" y="323"/>
                  </a:lnTo>
                  <a:lnTo>
                    <a:pt x="39" y="504"/>
                  </a:lnTo>
                  <a:lnTo>
                    <a:pt x="38" y="513"/>
                  </a:lnTo>
                  <a:lnTo>
                    <a:pt x="35" y="522"/>
                  </a:lnTo>
                  <a:lnTo>
                    <a:pt x="41" y="522"/>
                  </a:lnTo>
                  <a:lnTo>
                    <a:pt x="37" y="517"/>
                  </a:lnTo>
                  <a:lnTo>
                    <a:pt x="33" y="525"/>
                  </a:lnTo>
                  <a:lnTo>
                    <a:pt x="27" y="531"/>
                  </a:lnTo>
                  <a:lnTo>
                    <a:pt x="20" y="537"/>
                  </a:lnTo>
                  <a:lnTo>
                    <a:pt x="25" y="541"/>
                  </a:lnTo>
                  <a:lnTo>
                    <a:pt x="22" y="536"/>
                  </a:lnTo>
                  <a:lnTo>
                    <a:pt x="15" y="540"/>
                  </a:lnTo>
                  <a:lnTo>
                    <a:pt x="6" y="543"/>
                  </a:lnTo>
                  <a:lnTo>
                    <a:pt x="9" y="548"/>
                  </a:lnTo>
                  <a:lnTo>
                    <a:pt x="9" y="54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9" y="554"/>
                  </a:lnTo>
                  <a:lnTo>
                    <a:pt x="11" y="554"/>
                  </a:lnTo>
                  <a:lnTo>
                    <a:pt x="20" y="551"/>
                  </a:lnTo>
                  <a:lnTo>
                    <a:pt x="27" y="547"/>
                  </a:lnTo>
                  <a:lnTo>
                    <a:pt x="29" y="546"/>
                  </a:lnTo>
                  <a:lnTo>
                    <a:pt x="36" y="540"/>
                  </a:lnTo>
                  <a:lnTo>
                    <a:pt x="42" y="534"/>
                  </a:lnTo>
                  <a:lnTo>
                    <a:pt x="46" y="526"/>
                  </a:lnTo>
                  <a:lnTo>
                    <a:pt x="47" y="522"/>
                  </a:lnTo>
                  <a:lnTo>
                    <a:pt x="50" y="513"/>
                  </a:lnTo>
                  <a:lnTo>
                    <a:pt x="51" y="504"/>
                  </a:lnTo>
                  <a:lnTo>
                    <a:pt x="51" y="323"/>
                  </a:lnTo>
                  <a:lnTo>
                    <a:pt x="52" y="314"/>
                  </a:lnTo>
                  <a:lnTo>
                    <a:pt x="55" y="305"/>
                  </a:lnTo>
                  <a:lnTo>
                    <a:pt x="49" y="305"/>
                  </a:lnTo>
                  <a:lnTo>
                    <a:pt x="53" y="310"/>
                  </a:lnTo>
                  <a:lnTo>
                    <a:pt x="57" y="302"/>
                  </a:lnTo>
                  <a:lnTo>
                    <a:pt x="63" y="295"/>
                  </a:lnTo>
                  <a:lnTo>
                    <a:pt x="69" y="289"/>
                  </a:lnTo>
                  <a:lnTo>
                    <a:pt x="65" y="285"/>
                  </a:lnTo>
                  <a:lnTo>
                    <a:pt x="67" y="290"/>
                  </a:lnTo>
                  <a:lnTo>
                    <a:pt x="75" y="286"/>
                  </a:lnTo>
                  <a:lnTo>
                    <a:pt x="83" y="283"/>
                  </a:lnTo>
                  <a:lnTo>
                    <a:pt x="81" y="278"/>
                  </a:lnTo>
                  <a:lnTo>
                    <a:pt x="81" y="284"/>
                  </a:lnTo>
                  <a:lnTo>
                    <a:pt x="90" y="283"/>
                  </a:lnTo>
                  <a:lnTo>
                    <a:pt x="92" y="282"/>
                  </a:lnTo>
                  <a:lnTo>
                    <a:pt x="94" y="281"/>
                  </a:lnTo>
                  <a:lnTo>
                    <a:pt x="96" y="277"/>
                  </a:lnTo>
                  <a:lnTo>
                    <a:pt x="94" y="273"/>
                  </a:lnTo>
                  <a:lnTo>
                    <a:pt x="92" y="272"/>
                  </a:lnTo>
                  <a:lnTo>
                    <a:pt x="90" y="271"/>
                  </a:lnTo>
                  <a:lnTo>
                    <a:pt x="81" y="270"/>
                  </a:lnTo>
                  <a:lnTo>
                    <a:pt x="81" y="276"/>
                  </a:lnTo>
                  <a:lnTo>
                    <a:pt x="83" y="271"/>
                  </a:lnTo>
                  <a:lnTo>
                    <a:pt x="75" y="268"/>
                  </a:lnTo>
                  <a:lnTo>
                    <a:pt x="67" y="264"/>
                  </a:lnTo>
                  <a:lnTo>
                    <a:pt x="65" y="269"/>
                  </a:lnTo>
                  <a:lnTo>
                    <a:pt x="69" y="265"/>
                  </a:lnTo>
                  <a:lnTo>
                    <a:pt x="63" y="259"/>
                  </a:lnTo>
                  <a:lnTo>
                    <a:pt x="57" y="253"/>
                  </a:lnTo>
                  <a:lnTo>
                    <a:pt x="53" y="245"/>
                  </a:lnTo>
                  <a:lnTo>
                    <a:pt x="49" y="250"/>
                  </a:lnTo>
                  <a:lnTo>
                    <a:pt x="55" y="250"/>
                  </a:lnTo>
                  <a:lnTo>
                    <a:pt x="52" y="241"/>
                  </a:lnTo>
                  <a:lnTo>
                    <a:pt x="51" y="232"/>
                  </a:lnTo>
                  <a:lnTo>
                    <a:pt x="51" y="51"/>
                  </a:lnTo>
                  <a:lnTo>
                    <a:pt x="50" y="42"/>
                  </a:lnTo>
                  <a:lnTo>
                    <a:pt x="47" y="33"/>
                  </a:lnTo>
                  <a:lnTo>
                    <a:pt x="46" y="29"/>
                  </a:lnTo>
                  <a:lnTo>
                    <a:pt x="42" y="21"/>
                  </a:lnTo>
                  <a:lnTo>
                    <a:pt x="36" y="15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0" y="4"/>
                  </a:lnTo>
                  <a:lnTo>
                    <a:pt x="11" y="1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3497" name="Rectangle 191"/>
          <p:cNvSpPr>
            <a:spLocks noChangeArrowheads="1"/>
          </p:cNvSpPr>
          <p:nvPr/>
        </p:nvSpPr>
        <p:spPr bwMode="auto">
          <a:xfrm>
            <a:off x="7205663" y="1935163"/>
            <a:ext cx="1571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intravascular</a:t>
            </a:r>
          </a:p>
        </p:txBody>
      </p:sp>
      <p:sp>
        <p:nvSpPr>
          <p:cNvPr id="63498" name="Rectangle 192"/>
          <p:cNvSpPr>
            <a:spLocks noChangeArrowheads="1"/>
          </p:cNvSpPr>
          <p:nvPr/>
        </p:nvSpPr>
        <p:spPr bwMode="auto">
          <a:xfrm>
            <a:off x="7205663" y="2300288"/>
            <a:ext cx="574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fluid</a:t>
            </a:r>
            <a:endParaRPr lang="cs-CZ"/>
          </a:p>
        </p:txBody>
      </p:sp>
      <p:grpSp>
        <p:nvGrpSpPr>
          <p:cNvPr id="253457" name="Group 193"/>
          <p:cNvGrpSpPr>
            <a:grpSpLocks/>
          </p:cNvGrpSpPr>
          <p:nvPr/>
        </p:nvGrpSpPr>
        <p:grpSpPr bwMode="auto">
          <a:xfrm>
            <a:off x="5607050" y="1851025"/>
            <a:ext cx="1443038" cy="844550"/>
            <a:chOff x="3554" y="1166"/>
            <a:chExt cx="887" cy="532"/>
          </a:xfrm>
        </p:grpSpPr>
        <p:sp>
          <p:nvSpPr>
            <p:cNvPr id="63830" name="Rectangle 194"/>
            <p:cNvSpPr>
              <a:spLocks noChangeArrowheads="1"/>
            </p:cNvSpPr>
            <p:nvPr/>
          </p:nvSpPr>
          <p:spPr bwMode="auto">
            <a:xfrm>
              <a:off x="3554" y="1166"/>
              <a:ext cx="886" cy="53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31" name="Rectangle 195"/>
            <p:cNvSpPr>
              <a:spLocks noChangeArrowheads="1"/>
            </p:cNvSpPr>
            <p:nvPr/>
          </p:nvSpPr>
          <p:spPr bwMode="auto">
            <a:xfrm>
              <a:off x="3554" y="1166"/>
              <a:ext cx="886" cy="531"/>
            </a:xfrm>
            <a:prstGeom prst="rect">
              <a:avLst/>
            </a:prstGeom>
            <a:solidFill>
              <a:srgbClr val="FF9999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32" name="Rectangle 196"/>
            <p:cNvSpPr>
              <a:spLocks noChangeArrowheads="1"/>
            </p:cNvSpPr>
            <p:nvPr/>
          </p:nvSpPr>
          <p:spPr bwMode="auto">
            <a:xfrm>
              <a:off x="3554" y="1166"/>
              <a:ext cx="887" cy="53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33" name="Rectangle 197"/>
            <p:cNvSpPr>
              <a:spLocks noChangeArrowheads="1"/>
            </p:cNvSpPr>
            <p:nvPr/>
          </p:nvSpPr>
          <p:spPr bwMode="auto">
            <a:xfrm>
              <a:off x="3554" y="1166"/>
              <a:ext cx="886" cy="53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500" name="Rectangle 198"/>
          <p:cNvSpPr>
            <a:spLocks noChangeArrowheads="1"/>
          </p:cNvSpPr>
          <p:nvPr/>
        </p:nvSpPr>
        <p:spPr bwMode="auto">
          <a:xfrm>
            <a:off x="2711450" y="3194050"/>
            <a:ext cx="3444875" cy="977900"/>
          </a:xfrm>
          <a:prstGeom prst="rect">
            <a:avLst/>
          </a:prstGeom>
          <a:solidFill>
            <a:srgbClr val="CC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01" name="Freeform 199"/>
          <p:cNvSpPr>
            <a:spLocks/>
          </p:cNvSpPr>
          <p:nvPr/>
        </p:nvSpPr>
        <p:spPr bwMode="auto">
          <a:xfrm>
            <a:off x="333375" y="4610100"/>
            <a:ext cx="8512175" cy="1460500"/>
          </a:xfrm>
          <a:custGeom>
            <a:avLst/>
            <a:gdLst>
              <a:gd name="T0" fmla="*/ 345262173 w 5362"/>
              <a:gd name="T1" fmla="*/ 2520950 h 920"/>
              <a:gd name="T2" fmla="*/ 272176875 w 5362"/>
              <a:gd name="T3" fmla="*/ 17641889 h 920"/>
              <a:gd name="T4" fmla="*/ 201612476 w 5362"/>
              <a:gd name="T5" fmla="*/ 47883762 h 920"/>
              <a:gd name="T6" fmla="*/ 141128748 w 5362"/>
              <a:gd name="T7" fmla="*/ 88206264 h 920"/>
              <a:gd name="T8" fmla="*/ 88206255 w 5362"/>
              <a:gd name="T9" fmla="*/ 141128762 h 920"/>
              <a:gd name="T10" fmla="*/ 47883757 w 5362"/>
              <a:gd name="T11" fmla="*/ 201612496 h 920"/>
              <a:gd name="T12" fmla="*/ 17640300 w 5362"/>
              <a:gd name="T13" fmla="*/ 272176902 h 920"/>
              <a:gd name="T14" fmla="*/ 2520950 w 5362"/>
              <a:gd name="T15" fmla="*/ 345262208 h 920"/>
              <a:gd name="T16" fmla="*/ 0 w 5362"/>
              <a:gd name="T17" fmla="*/ 1932960918 h 920"/>
              <a:gd name="T18" fmla="*/ 7559675 w 5362"/>
              <a:gd name="T19" fmla="*/ 2011084948 h 920"/>
              <a:gd name="T20" fmla="*/ 30241876 w 5362"/>
              <a:gd name="T21" fmla="*/ 2081649304 h 920"/>
              <a:gd name="T22" fmla="*/ 65524063 w 5362"/>
              <a:gd name="T23" fmla="*/ 2147173349 h 920"/>
              <a:gd name="T24" fmla="*/ 113406246 w 5362"/>
              <a:gd name="T25" fmla="*/ 2147483647 h 920"/>
              <a:gd name="T26" fmla="*/ 171370612 w 5362"/>
              <a:gd name="T27" fmla="*/ 2147483647 h 920"/>
              <a:gd name="T28" fmla="*/ 236894700 w 5362"/>
              <a:gd name="T29" fmla="*/ 2147483647 h 920"/>
              <a:gd name="T30" fmla="*/ 307459050 w 5362"/>
              <a:gd name="T31" fmla="*/ 2147483647 h 920"/>
              <a:gd name="T32" fmla="*/ 385584659 w 5362"/>
              <a:gd name="T33" fmla="*/ 2147483647 h 920"/>
              <a:gd name="T34" fmla="*/ 2147483647 w 5362"/>
              <a:gd name="T35" fmla="*/ 2147483647 h 920"/>
              <a:gd name="T36" fmla="*/ 2147483647 w 5362"/>
              <a:gd name="T37" fmla="*/ 2147483647 h 920"/>
              <a:gd name="T38" fmla="*/ 2147483647 w 5362"/>
              <a:gd name="T39" fmla="*/ 2147483647 h 920"/>
              <a:gd name="T40" fmla="*/ 2147483647 w 5362"/>
              <a:gd name="T41" fmla="*/ 2147483647 h 920"/>
              <a:gd name="T42" fmla="*/ 2147483647 w 5362"/>
              <a:gd name="T43" fmla="*/ 2147483647 h 920"/>
              <a:gd name="T44" fmla="*/ 2147483647 w 5362"/>
              <a:gd name="T45" fmla="*/ 2116931482 h 920"/>
              <a:gd name="T46" fmla="*/ 2147483647 w 5362"/>
              <a:gd name="T47" fmla="*/ 2046367126 h 920"/>
              <a:gd name="T48" fmla="*/ 2147483647 w 5362"/>
              <a:gd name="T49" fmla="*/ 1973283408 h 920"/>
              <a:gd name="T50" fmla="*/ 2147483647 w 5362"/>
              <a:gd name="T51" fmla="*/ 385584697 h 920"/>
              <a:gd name="T52" fmla="*/ 2147483647 w 5362"/>
              <a:gd name="T53" fmla="*/ 307459080 h 920"/>
              <a:gd name="T54" fmla="*/ 2147483647 w 5362"/>
              <a:gd name="T55" fmla="*/ 236894724 h 920"/>
              <a:gd name="T56" fmla="*/ 2147483647 w 5362"/>
              <a:gd name="T57" fmla="*/ 171370629 h 920"/>
              <a:gd name="T58" fmla="*/ 2147483647 w 5362"/>
              <a:gd name="T59" fmla="*/ 113407845 h 920"/>
              <a:gd name="T60" fmla="*/ 2147483647 w 5362"/>
              <a:gd name="T61" fmla="*/ 65524070 h 920"/>
              <a:gd name="T62" fmla="*/ 2147483647 w 5362"/>
              <a:gd name="T63" fmla="*/ 30241879 h 920"/>
              <a:gd name="T64" fmla="*/ 2147483647 w 5362"/>
              <a:gd name="T65" fmla="*/ 7561264 h 920"/>
              <a:gd name="T66" fmla="*/ 2147483647 w 5362"/>
              <a:gd name="T67" fmla="*/ 0 h 9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62"/>
              <a:gd name="T103" fmla="*/ 0 h 920"/>
              <a:gd name="T104" fmla="*/ 5362 w 5362"/>
              <a:gd name="T105" fmla="*/ 920 h 9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62" h="920">
                <a:moveTo>
                  <a:pt x="153" y="0"/>
                </a:moveTo>
                <a:lnTo>
                  <a:pt x="137" y="1"/>
                </a:lnTo>
                <a:lnTo>
                  <a:pt x="122" y="3"/>
                </a:lnTo>
                <a:lnTo>
                  <a:pt x="108" y="7"/>
                </a:lnTo>
                <a:lnTo>
                  <a:pt x="94" y="12"/>
                </a:lnTo>
                <a:lnTo>
                  <a:pt x="80" y="19"/>
                </a:lnTo>
                <a:lnTo>
                  <a:pt x="68" y="26"/>
                </a:lnTo>
                <a:lnTo>
                  <a:pt x="56" y="35"/>
                </a:lnTo>
                <a:lnTo>
                  <a:pt x="45" y="45"/>
                </a:lnTo>
                <a:lnTo>
                  <a:pt x="35" y="56"/>
                </a:lnTo>
                <a:lnTo>
                  <a:pt x="26" y="68"/>
                </a:lnTo>
                <a:lnTo>
                  <a:pt x="19" y="80"/>
                </a:lnTo>
                <a:lnTo>
                  <a:pt x="12" y="94"/>
                </a:lnTo>
                <a:lnTo>
                  <a:pt x="7" y="108"/>
                </a:lnTo>
                <a:lnTo>
                  <a:pt x="3" y="122"/>
                </a:lnTo>
                <a:lnTo>
                  <a:pt x="1" y="137"/>
                </a:lnTo>
                <a:lnTo>
                  <a:pt x="0" y="153"/>
                </a:lnTo>
                <a:lnTo>
                  <a:pt x="0" y="767"/>
                </a:lnTo>
                <a:lnTo>
                  <a:pt x="1" y="783"/>
                </a:lnTo>
                <a:lnTo>
                  <a:pt x="3" y="798"/>
                </a:lnTo>
                <a:lnTo>
                  <a:pt x="7" y="812"/>
                </a:lnTo>
                <a:lnTo>
                  <a:pt x="12" y="826"/>
                </a:lnTo>
                <a:lnTo>
                  <a:pt x="19" y="840"/>
                </a:lnTo>
                <a:lnTo>
                  <a:pt x="26" y="852"/>
                </a:lnTo>
                <a:lnTo>
                  <a:pt x="35" y="864"/>
                </a:lnTo>
                <a:lnTo>
                  <a:pt x="45" y="875"/>
                </a:lnTo>
                <a:lnTo>
                  <a:pt x="56" y="885"/>
                </a:lnTo>
                <a:lnTo>
                  <a:pt x="68" y="894"/>
                </a:lnTo>
                <a:lnTo>
                  <a:pt x="80" y="901"/>
                </a:lnTo>
                <a:lnTo>
                  <a:pt x="94" y="908"/>
                </a:lnTo>
                <a:lnTo>
                  <a:pt x="108" y="913"/>
                </a:lnTo>
                <a:lnTo>
                  <a:pt x="122" y="917"/>
                </a:lnTo>
                <a:lnTo>
                  <a:pt x="137" y="919"/>
                </a:lnTo>
                <a:lnTo>
                  <a:pt x="153" y="920"/>
                </a:lnTo>
                <a:lnTo>
                  <a:pt x="5209" y="920"/>
                </a:lnTo>
                <a:lnTo>
                  <a:pt x="5225" y="919"/>
                </a:lnTo>
                <a:lnTo>
                  <a:pt x="5240" y="917"/>
                </a:lnTo>
                <a:lnTo>
                  <a:pt x="5254" y="913"/>
                </a:lnTo>
                <a:lnTo>
                  <a:pt x="5268" y="908"/>
                </a:lnTo>
                <a:lnTo>
                  <a:pt x="5282" y="901"/>
                </a:lnTo>
                <a:lnTo>
                  <a:pt x="5294" y="894"/>
                </a:lnTo>
                <a:lnTo>
                  <a:pt x="5306" y="885"/>
                </a:lnTo>
                <a:lnTo>
                  <a:pt x="5317" y="875"/>
                </a:lnTo>
                <a:lnTo>
                  <a:pt x="5327" y="864"/>
                </a:lnTo>
                <a:lnTo>
                  <a:pt x="5336" y="852"/>
                </a:lnTo>
                <a:lnTo>
                  <a:pt x="5343" y="840"/>
                </a:lnTo>
                <a:lnTo>
                  <a:pt x="5350" y="826"/>
                </a:lnTo>
                <a:lnTo>
                  <a:pt x="5355" y="812"/>
                </a:lnTo>
                <a:lnTo>
                  <a:pt x="5359" y="798"/>
                </a:lnTo>
                <a:lnTo>
                  <a:pt x="5361" y="783"/>
                </a:lnTo>
                <a:lnTo>
                  <a:pt x="5362" y="767"/>
                </a:lnTo>
                <a:lnTo>
                  <a:pt x="5362" y="153"/>
                </a:lnTo>
                <a:lnTo>
                  <a:pt x="5361" y="137"/>
                </a:lnTo>
                <a:lnTo>
                  <a:pt x="5359" y="122"/>
                </a:lnTo>
                <a:lnTo>
                  <a:pt x="5355" y="108"/>
                </a:lnTo>
                <a:lnTo>
                  <a:pt x="5350" y="94"/>
                </a:lnTo>
                <a:lnTo>
                  <a:pt x="5343" y="80"/>
                </a:lnTo>
                <a:lnTo>
                  <a:pt x="5336" y="68"/>
                </a:lnTo>
                <a:lnTo>
                  <a:pt x="5327" y="56"/>
                </a:lnTo>
                <a:lnTo>
                  <a:pt x="5317" y="45"/>
                </a:lnTo>
                <a:lnTo>
                  <a:pt x="5306" y="35"/>
                </a:lnTo>
                <a:lnTo>
                  <a:pt x="5294" y="26"/>
                </a:lnTo>
                <a:lnTo>
                  <a:pt x="5282" y="19"/>
                </a:lnTo>
                <a:lnTo>
                  <a:pt x="5268" y="12"/>
                </a:lnTo>
                <a:lnTo>
                  <a:pt x="5254" y="7"/>
                </a:lnTo>
                <a:lnTo>
                  <a:pt x="5240" y="3"/>
                </a:lnTo>
                <a:lnTo>
                  <a:pt x="5225" y="1"/>
                </a:lnTo>
                <a:lnTo>
                  <a:pt x="5209" y="0"/>
                </a:lnTo>
                <a:lnTo>
                  <a:pt x="153" y="0"/>
                </a:lnTo>
                <a:close/>
              </a:path>
            </a:pathLst>
          </a:custGeom>
          <a:solidFill>
            <a:srgbClr val="00CC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53458" name="Group 200"/>
          <p:cNvGrpSpPr>
            <a:grpSpLocks/>
          </p:cNvGrpSpPr>
          <p:nvPr/>
        </p:nvGrpSpPr>
        <p:grpSpPr bwMode="auto">
          <a:xfrm>
            <a:off x="4600575" y="2690813"/>
            <a:ext cx="169863" cy="498475"/>
            <a:chOff x="3104" y="1695"/>
            <a:chExt cx="107" cy="314"/>
          </a:xfrm>
        </p:grpSpPr>
        <p:sp>
          <p:nvSpPr>
            <p:cNvPr id="63828" name="Rectangle 201"/>
            <p:cNvSpPr>
              <a:spLocks noChangeArrowheads="1"/>
            </p:cNvSpPr>
            <p:nvPr/>
          </p:nvSpPr>
          <p:spPr bwMode="auto">
            <a:xfrm>
              <a:off x="3145" y="1800"/>
              <a:ext cx="24" cy="20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29" name="Freeform 202"/>
            <p:cNvSpPr>
              <a:spLocks/>
            </p:cNvSpPr>
            <p:nvPr/>
          </p:nvSpPr>
          <p:spPr bwMode="auto">
            <a:xfrm>
              <a:off x="3104" y="1695"/>
              <a:ext cx="107" cy="107"/>
            </a:xfrm>
            <a:custGeom>
              <a:avLst/>
              <a:gdLst>
                <a:gd name="T0" fmla="*/ 107 w 107"/>
                <a:gd name="T1" fmla="*/ 107 h 107"/>
                <a:gd name="T2" fmla="*/ 53 w 107"/>
                <a:gd name="T3" fmla="*/ 0 h 107"/>
                <a:gd name="T4" fmla="*/ 0 w 107"/>
                <a:gd name="T5" fmla="*/ 107 h 107"/>
                <a:gd name="T6" fmla="*/ 107 w 10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107"/>
                  </a:moveTo>
                  <a:lnTo>
                    <a:pt x="53" y="0"/>
                  </a:lnTo>
                  <a:lnTo>
                    <a:pt x="0" y="107"/>
                  </a:lnTo>
                  <a:lnTo>
                    <a:pt x="10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59" name="Group 203"/>
          <p:cNvGrpSpPr>
            <a:grpSpLocks/>
          </p:cNvGrpSpPr>
          <p:nvPr/>
        </p:nvGrpSpPr>
        <p:grpSpPr bwMode="auto">
          <a:xfrm>
            <a:off x="4284663" y="2695575"/>
            <a:ext cx="169862" cy="473075"/>
            <a:chOff x="2905" y="1698"/>
            <a:chExt cx="107" cy="298"/>
          </a:xfrm>
        </p:grpSpPr>
        <p:sp>
          <p:nvSpPr>
            <p:cNvPr id="63826" name="Rectangle 204"/>
            <p:cNvSpPr>
              <a:spLocks noChangeArrowheads="1"/>
            </p:cNvSpPr>
            <p:nvPr/>
          </p:nvSpPr>
          <p:spPr bwMode="auto">
            <a:xfrm>
              <a:off x="2947" y="1698"/>
              <a:ext cx="24" cy="1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27" name="Freeform 205"/>
            <p:cNvSpPr>
              <a:spLocks/>
            </p:cNvSpPr>
            <p:nvPr/>
          </p:nvSpPr>
          <p:spPr bwMode="auto">
            <a:xfrm>
              <a:off x="2905" y="1889"/>
              <a:ext cx="107" cy="107"/>
            </a:xfrm>
            <a:custGeom>
              <a:avLst/>
              <a:gdLst>
                <a:gd name="T0" fmla="*/ 0 w 107"/>
                <a:gd name="T1" fmla="*/ 0 h 107"/>
                <a:gd name="T2" fmla="*/ 54 w 107"/>
                <a:gd name="T3" fmla="*/ 107 h 107"/>
                <a:gd name="T4" fmla="*/ 107 w 107"/>
                <a:gd name="T5" fmla="*/ 0 h 107"/>
                <a:gd name="T6" fmla="*/ 0 w 107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0" y="0"/>
                  </a:moveTo>
                  <a:lnTo>
                    <a:pt x="54" y="107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60" name="Group 206"/>
          <p:cNvGrpSpPr>
            <a:grpSpLocks/>
          </p:cNvGrpSpPr>
          <p:nvPr/>
        </p:nvGrpSpPr>
        <p:grpSpPr bwMode="auto">
          <a:xfrm>
            <a:off x="4714875" y="4152900"/>
            <a:ext cx="169863" cy="412750"/>
            <a:chOff x="2827" y="2616"/>
            <a:chExt cx="107" cy="260"/>
          </a:xfrm>
        </p:grpSpPr>
        <p:sp>
          <p:nvSpPr>
            <p:cNvPr id="63824" name="Rectangle 207"/>
            <p:cNvSpPr>
              <a:spLocks noChangeArrowheads="1"/>
            </p:cNvSpPr>
            <p:nvPr/>
          </p:nvSpPr>
          <p:spPr bwMode="auto">
            <a:xfrm>
              <a:off x="2868" y="2721"/>
              <a:ext cx="24" cy="15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25" name="Freeform 208"/>
            <p:cNvSpPr>
              <a:spLocks/>
            </p:cNvSpPr>
            <p:nvPr/>
          </p:nvSpPr>
          <p:spPr bwMode="auto">
            <a:xfrm>
              <a:off x="2827" y="2616"/>
              <a:ext cx="107" cy="107"/>
            </a:xfrm>
            <a:custGeom>
              <a:avLst/>
              <a:gdLst>
                <a:gd name="T0" fmla="*/ 107 w 107"/>
                <a:gd name="T1" fmla="*/ 107 h 107"/>
                <a:gd name="T2" fmla="*/ 53 w 107"/>
                <a:gd name="T3" fmla="*/ 0 h 107"/>
                <a:gd name="T4" fmla="*/ 0 w 107"/>
                <a:gd name="T5" fmla="*/ 107 h 107"/>
                <a:gd name="T6" fmla="*/ 107 w 10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107"/>
                  </a:moveTo>
                  <a:lnTo>
                    <a:pt x="53" y="0"/>
                  </a:lnTo>
                  <a:lnTo>
                    <a:pt x="0" y="107"/>
                  </a:lnTo>
                  <a:lnTo>
                    <a:pt x="10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61" name="Group 209"/>
          <p:cNvGrpSpPr>
            <a:grpSpLocks/>
          </p:cNvGrpSpPr>
          <p:nvPr/>
        </p:nvGrpSpPr>
        <p:grpSpPr bwMode="auto">
          <a:xfrm>
            <a:off x="4252913" y="4175125"/>
            <a:ext cx="169862" cy="411163"/>
            <a:chOff x="2536" y="2630"/>
            <a:chExt cx="107" cy="259"/>
          </a:xfrm>
        </p:grpSpPr>
        <p:sp>
          <p:nvSpPr>
            <p:cNvPr id="63822" name="Rectangle 210"/>
            <p:cNvSpPr>
              <a:spLocks noChangeArrowheads="1"/>
            </p:cNvSpPr>
            <p:nvPr/>
          </p:nvSpPr>
          <p:spPr bwMode="auto">
            <a:xfrm>
              <a:off x="2578" y="2630"/>
              <a:ext cx="24" cy="15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23" name="Freeform 211"/>
            <p:cNvSpPr>
              <a:spLocks/>
            </p:cNvSpPr>
            <p:nvPr/>
          </p:nvSpPr>
          <p:spPr bwMode="auto">
            <a:xfrm>
              <a:off x="2536" y="2782"/>
              <a:ext cx="107" cy="107"/>
            </a:xfrm>
            <a:custGeom>
              <a:avLst/>
              <a:gdLst>
                <a:gd name="T0" fmla="*/ 0 w 107"/>
                <a:gd name="T1" fmla="*/ 0 h 107"/>
                <a:gd name="T2" fmla="*/ 54 w 107"/>
                <a:gd name="T3" fmla="*/ 107 h 107"/>
                <a:gd name="T4" fmla="*/ 107 w 107"/>
                <a:gd name="T5" fmla="*/ 0 h 107"/>
                <a:gd name="T6" fmla="*/ 0 w 107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0" y="0"/>
                  </a:moveTo>
                  <a:lnTo>
                    <a:pt x="54" y="107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62" name="Group 212"/>
          <p:cNvGrpSpPr>
            <a:grpSpLocks/>
          </p:cNvGrpSpPr>
          <p:nvPr/>
        </p:nvGrpSpPr>
        <p:grpSpPr bwMode="auto">
          <a:xfrm>
            <a:off x="4754563" y="6054725"/>
            <a:ext cx="169862" cy="447675"/>
            <a:chOff x="2852" y="3814"/>
            <a:chExt cx="107" cy="282"/>
          </a:xfrm>
        </p:grpSpPr>
        <p:sp>
          <p:nvSpPr>
            <p:cNvPr id="63820" name="Rectangle 213"/>
            <p:cNvSpPr>
              <a:spLocks noChangeArrowheads="1"/>
            </p:cNvSpPr>
            <p:nvPr/>
          </p:nvSpPr>
          <p:spPr bwMode="auto">
            <a:xfrm>
              <a:off x="2893" y="3919"/>
              <a:ext cx="24" cy="1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21" name="Freeform 214"/>
            <p:cNvSpPr>
              <a:spLocks/>
            </p:cNvSpPr>
            <p:nvPr/>
          </p:nvSpPr>
          <p:spPr bwMode="auto">
            <a:xfrm>
              <a:off x="2852" y="3814"/>
              <a:ext cx="107" cy="107"/>
            </a:xfrm>
            <a:custGeom>
              <a:avLst/>
              <a:gdLst>
                <a:gd name="T0" fmla="*/ 107 w 107"/>
                <a:gd name="T1" fmla="*/ 107 h 107"/>
                <a:gd name="T2" fmla="*/ 53 w 107"/>
                <a:gd name="T3" fmla="*/ 0 h 107"/>
                <a:gd name="T4" fmla="*/ 0 w 107"/>
                <a:gd name="T5" fmla="*/ 107 h 107"/>
                <a:gd name="T6" fmla="*/ 107 w 10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107"/>
                  </a:moveTo>
                  <a:lnTo>
                    <a:pt x="53" y="0"/>
                  </a:lnTo>
                  <a:lnTo>
                    <a:pt x="0" y="107"/>
                  </a:lnTo>
                  <a:lnTo>
                    <a:pt x="10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63" name="Group 215"/>
          <p:cNvGrpSpPr>
            <a:grpSpLocks/>
          </p:cNvGrpSpPr>
          <p:nvPr/>
        </p:nvGrpSpPr>
        <p:grpSpPr bwMode="auto">
          <a:xfrm>
            <a:off x="4270375" y="6070600"/>
            <a:ext cx="169863" cy="385763"/>
            <a:chOff x="2547" y="3824"/>
            <a:chExt cx="107" cy="243"/>
          </a:xfrm>
        </p:grpSpPr>
        <p:sp>
          <p:nvSpPr>
            <p:cNvPr id="63818" name="Rectangle 216"/>
            <p:cNvSpPr>
              <a:spLocks noChangeArrowheads="1"/>
            </p:cNvSpPr>
            <p:nvPr/>
          </p:nvSpPr>
          <p:spPr bwMode="auto">
            <a:xfrm>
              <a:off x="2589" y="3824"/>
              <a:ext cx="24" cy="1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19" name="Freeform 217"/>
            <p:cNvSpPr>
              <a:spLocks/>
            </p:cNvSpPr>
            <p:nvPr/>
          </p:nvSpPr>
          <p:spPr bwMode="auto">
            <a:xfrm>
              <a:off x="2547" y="3960"/>
              <a:ext cx="107" cy="107"/>
            </a:xfrm>
            <a:custGeom>
              <a:avLst/>
              <a:gdLst>
                <a:gd name="T0" fmla="*/ 0 w 107"/>
                <a:gd name="T1" fmla="*/ 0 h 107"/>
                <a:gd name="T2" fmla="*/ 54 w 107"/>
                <a:gd name="T3" fmla="*/ 107 h 107"/>
                <a:gd name="T4" fmla="*/ 107 w 107"/>
                <a:gd name="T5" fmla="*/ 0 h 107"/>
                <a:gd name="T6" fmla="*/ 0 w 107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0" y="0"/>
                  </a:moveTo>
                  <a:lnTo>
                    <a:pt x="54" y="107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64" name="Group 218"/>
          <p:cNvGrpSpPr>
            <a:grpSpLocks/>
          </p:cNvGrpSpPr>
          <p:nvPr/>
        </p:nvGrpSpPr>
        <p:grpSpPr bwMode="auto">
          <a:xfrm>
            <a:off x="4711700" y="1331913"/>
            <a:ext cx="169863" cy="542925"/>
            <a:chOff x="2968" y="839"/>
            <a:chExt cx="107" cy="342"/>
          </a:xfrm>
        </p:grpSpPr>
        <p:sp>
          <p:nvSpPr>
            <p:cNvPr id="63816" name="Freeform 219"/>
            <p:cNvSpPr>
              <a:spLocks/>
            </p:cNvSpPr>
            <p:nvPr/>
          </p:nvSpPr>
          <p:spPr bwMode="auto">
            <a:xfrm>
              <a:off x="3008" y="944"/>
              <a:ext cx="25" cy="237"/>
            </a:xfrm>
            <a:custGeom>
              <a:avLst/>
              <a:gdLst>
                <a:gd name="T0" fmla="*/ 0 w 25"/>
                <a:gd name="T1" fmla="*/ 237 h 237"/>
                <a:gd name="T2" fmla="*/ 24 w 25"/>
                <a:gd name="T3" fmla="*/ 237 h 237"/>
                <a:gd name="T4" fmla="*/ 25 w 25"/>
                <a:gd name="T5" fmla="*/ 0 h 237"/>
                <a:gd name="T6" fmla="*/ 1 w 25"/>
                <a:gd name="T7" fmla="*/ 0 h 237"/>
                <a:gd name="T8" fmla="*/ 0 w 25"/>
                <a:gd name="T9" fmla="*/ 237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7"/>
                <a:gd name="T17" fmla="*/ 25 w 2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7">
                  <a:moveTo>
                    <a:pt x="0" y="237"/>
                  </a:moveTo>
                  <a:lnTo>
                    <a:pt x="24" y="237"/>
                  </a:lnTo>
                  <a:lnTo>
                    <a:pt x="25" y="0"/>
                  </a:lnTo>
                  <a:lnTo>
                    <a:pt x="1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817" name="Freeform 220"/>
            <p:cNvSpPr>
              <a:spLocks/>
            </p:cNvSpPr>
            <p:nvPr/>
          </p:nvSpPr>
          <p:spPr bwMode="auto">
            <a:xfrm>
              <a:off x="2968" y="839"/>
              <a:ext cx="107" cy="107"/>
            </a:xfrm>
            <a:custGeom>
              <a:avLst/>
              <a:gdLst>
                <a:gd name="T0" fmla="*/ 107 w 107"/>
                <a:gd name="T1" fmla="*/ 107 h 107"/>
                <a:gd name="T2" fmla="*/ 53 w 107"/>
                <a:gd name="T3" fmla="*/ 0 h 107"/>
                <a:gd name="T4" fmla="*/ 0 w 107"/>
                <a:gd name="T5" fmla="*/ 107 h 107"/>
                <a:gd name="T6" fmla="*/ 107 w 10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107"/>
                  </a:moveTo>
                  <a:lnTo>
                    <a:pt x="53" y="0"/>
                  </a:lnTo>
                  <a:lnTo>
                    <a:pt x="0" y="107"/>
                  </a:lnTo>
                  <a:lnTo>
                    <a:pt x="10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65" name="Group 221"/>
          <p:cNvGrpSpPr>
            <a:grpSpLocks/>
          </p:cNvGrpSpPr>
          <p:nvPr/>
        </p:nvGrpSpPr>
        <p:grpSpPr bwMode="auto">
          <a:xfrm>
            <a:off x="4360863" y="1343025"/>
            <a:ext cx="169862" cy="508000"/>
            <a:chOff x="2747" y="846"/>
            <a:chExt cx="107" cy="320"/>
          </a:xfrm>
        </p:grpSpPr>
        <p:sp>
          <p:nvSpPr>
            <p:cNvPr id="63814" name="Rectangle 222"/>
            <p:cNvSpPr>
              <a:spLocks noChangeArrowheads="1"/>
            </p:cNvSpPr>
            <p:nvPr/>
          </p:nvSpPr>
          <p:spPr bwMode="auto">
            <a:xfrm>
              <a:off x="2789" y="846"/>
              <a:ext cx="24" cy="2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15" name="Freeform 223"/>
            <p:cNvSpPr>
              <a:spLocks/>
            </p:cNvSpPr>
            <p:nvPr/>
          </p:nvSpPr>
          <p:spPr bwMode="auto">
            <a:xfrm>
              <a:off x="2747" y="1059"/>
              <a:ext cx="107" cy="107"/>
            </a:xfrm>
            <a:custGeom>
              <a:avLst/>
              <a:gdLst>
                <a:gd name="T0" fmla="*/ 0 w 107"/>
                <a:gd name="T1" fmla="*/ 0 h 107"/>
                <a:gd name="T2" fmla="*/ 54 w 107"/>
                <a:gd name="T3" fmla="*/ 107 h 107"/>
                <a:gd name="T4" fmla="*/ 107 w 107"/>
                <a:gd name="T5" fmla="*/ 0 h 107"/>
                <a:gd name="T6" fmla="*/ 0 w 107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0" y="0"/>
                  </a:moveTo>
                  <a:lnTo>
                    <a:pt x="54" y="107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3510" name="Rectangle 224"/>
          <p:cNvSpPr>
            <a:spLocks noChangeArrowheads="1"/>
          </p:cNvSpPr>
          <p:nvPr/>
        </p:nvSpPr>
        <p:spPr bwMode="auto">
          <a:xfrm>
            <a:off x="2640013" y="4991100"/>
            <a:ext cx="2847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intracellular fluid - ICF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3511" name="Rectangle 225"/>
          <p:cNvSpPr>
            <a:spLocks noChangeArrowheads="1"/>
          </p:cNvSpPr>
          <p:nvPr/>
        </p:nvSpPr>
        <p:spPr bwMode="auto">
          <a:xfrm>
            <a:off x="3355975" y="6397625"/>
            <a:ext cx="18954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2" name="Rectangle 226"/>
          <p:cNvSpPr>
            <a:spLocks noChangeArrowheads="1"/>
          </p:cNvSpPr>
          <p:nvPr/>
        </p:nvSpPr>
        <p:spPr bwMode="auto">
          <a:xfrm>
            <a:off x="3675063" y="6464300"/>
            <a:ext cx="1471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b="1" i="1">
                <a:solidFill>
                  <a:srgbClr val="000000"/>
                </a:solidFill>
              </a:rPr>
              <a:t>Metabolism</a:t>
            </a:r>
            <a:endParaRPr lang="cs-CZ" b="1"/>
          </a:p>
        </p:txBody>
      </p:sp>
      <p:sp>
        <p:nvSpPr>
          <p:cNvPr id="63513" name="Rectangle 227"/>
          <p:cNvSpPr>
            <a:spLocks noChangeArrowheads="1"/>
          </p:cNvSpPr>
          <p:nvPr/>
        </p:nvSpPr>
        <p:spPr bwMode="auto">
          <a:xfrm>
            <a:off x="1452563" y="2533650"/>
            <a:ext cx="13858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4" name="Rectangle 228"/>
          <p:cNvSpPr>
            <a:spLocks noChangeArrowheads="1"/>
          </p:cNvSpPr>
          <p:nvPr/>
        </p:nvSpPr>
        <p:spPr bwMode="auto">
          <a:xfrm>
            <a:off x="9256713" y="2092325"/>
            <a:ext cx="246062" cy="1228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15" name="Rectangle 229"/>
          <p:cNvSpPr>
            <a:spLocks noChangeArrowheads="1"/>
          </p:cNvSpPr>
          <p:nvPr/>
        </p:nvSpPr>
        <p:spPr bwMode="auto">
          <a:xfrm>
            <a:off x="3813175" y="1862138"/>
            <a:ext cx="1722438" cy="8255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6" name="Rectangle 230"/>
          <p:cNvSpPr>
            <a:spLocks noChangeArrowheads="1"/>
          </p:cNvSpPr>
          <p:nvPr/>
        </p:nvSpPr>
        <p:spPr bwMode="auto">
          <a:xfrm>
            <a:off x="4121150" y="2063750"/>
            <a:ext cx="862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plasma</a:t>
            </a:r>
            <a:endParaRPr lang="cs-CZ"/>
          </a:p>
        </p:txBody>
      </p:sp>
      <p:sp>
        <p:nvSpPr>
          <p:cNvPr id="63517" name="Rectangle 231"/>
          <p:cNvSpPr>
            <a:spLocks noChangeArrowheads="1"/>
          </p:cNvSpPr>
          <p:nvPr/>
        </p:nvSpPr>
        <p:spPr bwMode="auto">
          <a:xfrm>
            <a:off x="3806825" y="1866900"/>
            <a:ext cx="3233738" cy="831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8" name="Line 232"/>
          <p:cNvSpPr>
            <a:spLocks noChangeShapeType="1"/>
          </p:cNvSpPr>
          <p:nvPr/>
        </p:nvSpPr>
        <p:spPr bwMode="auto">
          <a:xfrm flipV="1">
            <a:off x="5383213" y="2413000"/>
            <a:ext cx="33972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519" name="Rectangle 233"/>
          <p:cNvSpPr>
            <a:spLocks noChangeArrowheads="1"/>
          </p:cNvSpPr>
          <p:nvPr/>
        </p:nvSpPr>
        <p:spPr bwMode="auto">
          <a:xfrm>
            <a:off x="4716463" y="2776538"/>
            <a:ext cx="172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capillaries</a:t>
            </a:r>
          </a:p>
        </p:txBody>
      </p:sp>
      <p:sp>
        <p:nvSpPr>
          <p:cNvPr id="63520" name="Rectangle 234"/>
          <p:cNvSpPr>
            <a:spLocks noChangeArrowheads="1"/>
          </p:cNvSpPr>
          <p:nvPr/>
        </p:nvSpPr>
        <p:spPr bwMode="auto">
          <a:xfrm>
            <a:off x="1476375" y="2205038"/>
            <a:ext cx="172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Lymph</a:t>
            </a:r>
          </a:p>
        </p:txBody>
      </p:sp>
      <p:sp>
        <p:nvSpPr>
          <p:cNvPr id="63521" name="Freeform 235"/>
          <p:cNvSpPr>
            <a:spLocks/>
          </p:cNvSpPr>
          <p:nvPr/>
        </p:nvSpPr>
        <p:spPr bwMode="auto">
          <a:xfrm>
            <a:off x="1233488" y="2432050"/>
            <a:ext cx="2541587" cy="1303338"/>
          </a:xfrm>
          <a:custGeom>
            <a:avLst/>
            <a:gdLst>
              <a:gd name="T0" fmla="*/ 2147483647 w 1601"/>
              <a:gd name="T1" fmla="*/ 2069050047 h 821"/>
              <a:gd name="T2" fmla="*/ 284776819 w 1601"/>
              <a:gd name="T3" fmla="*/ 587197449 h 821"/>
              <a:gd name="T4" fmla="*/ 2147483647 w 1601"/>
              <a:gd name="T5" fmla="*/ 60483780 h 821"/>
              <a:gd name="T6" fmla="*/ 0 60000 65536"/>
              <a:gd name="T7" fmla="*/ 0 60000 65536"/>
              <a:gd name="T8" fmla="*/ 0 60000 65536"/>
              <a:gd name="T9" fmla="*/ 0 w 1601"/>
              <a:gd name="T10" fmla="*/ 0 h 821"/>
              <a:gd name="T11" fmla="*/ 1601 w 1601"/>
              <a:gd name="T12" fmla="*/ 821 h 8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1" h="821">
                <a:moveTo>
                  <a:pt x="925" y="821"/>
                </a:moveTo>
                <a:cubicBezTo>
                  <a:pt x="790" y="723"/>
                  <a:pt x="0" y="366"/>
                  <a:pt x="113" y="233"/>
                </a:cubicBezTo>
                <a:cubicBezTo>
                  <a:pt x="125" y="0"/>
                  <a:pt x="1291" y="68"/>
                  <a:pt x="1601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3522" name="Line 236"/>
          <p:cNvSpPr>
            <a:spLocks noChangeShapeType="1"/>
          </p:cNvSpPr>
          <p:nvPr/>
        </p:nvSpPr>
        <p:spPr bwMode="auto">
          <a:xfrm flipV="1">
            <a:off x="5440363" y="2293938"/>
            <a:ext cx="328612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253466" name="Group 237"/>
          <p:cNvGrpSpPr>
            <a:grpSpLocks/>
          </p:cNvGrpSpPr>
          <p:nvPr/>
        </p:nvGrpSpPr>
        <p:grpSpPr bwMode="auto">
          <a:xfrm>
            <a:off x="7362825" y="4138613"/>
            <a:ext cx="169863" cy="447675"/>
            <a:chOff x="4638" y="2607"/>
            <a:chExt cx="107" cy="282"/>
          </a:xfrm>
        </p:grpSpPr>
        <p:sp>
          <p:nvSpPr>
            <p:cNvPr id="63812" name="Rectangle 238"/>
            <p:cNvSpPr>
              <a:spLocks noChangeArrowheads="1"/>
            </p:cNvSpPr>
            <p:nvPr/>
          </p:nvSpPr>
          <p:spPr bwMode="auto">
            <a:xfrm>
              <a:off x="4679" y="2712"/>
              <a:ext cx="24" cy="1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13" name="Freeform 239"/>
            <p:cNvSpPr>
              <a:spLocks/>
            </p:cNvSpPr>
            <p:nvPr/>
          </p:nvSpPr>
          <p:spPr bwMode="auto">
            <a:xfrm>
              <a:off x="4638" y="2607"/>
              <a:ext cx="107" cy="107"/>
            </a:xfrm>
            <a:custGeom>
              <a:avLst/>
              <a:gdLst>
                <a:gd name="T0" fmla="*/ 107 w 107"/>
                <a:gd name="T1" fmla="*/ 107 h 107"/>
                <a:gd name="T2" fmla="*/ 53 w 107"/>
                <a:gd name="T3" fmla="*/ 0 h 107"/>
                <a:gd name="T4" fmla="*/ 0 w 107"/>
                <a:gd name="T5" fmla="*/ 107 h 107"/>
                <a:gd name="T6" fmla="*/ 107 w 10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107"/>
                  </a:moveTo>
                  <a:lnTo>
                    <a:pt x="53" y="0"/>
                  </a:lnTo>
                  <a:lnTo>
                    <a:pt x="0" y="107"/>
                  </a:lnTo>
                  <a:lnTo>
                    <a:pt x="107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3467" name="Group 240"/>
          <p:cNvGrpSpPr>
            <a:grpSpLocks/>
          </p:cNvGrpSpPr>
          <p:nvPr/>
        </p:nvGrpSpPr>
        <p:grpSpPr bwMode="auto">
          <a:xfrm>
            <a:off x="6908800" y="4159250"/>
            <a:ext cx="169863" cy="420688"/>
            <a:chOff x="4352" y="2620"/>
            <a:chExt cx="107" cy="265"/>
          </a:xfrm>
        </p:grpSpPr>
        <p:sp>
          <p:nvSpPr>
            <p:cNvPr id="63810" name="Rectangle 241"/>
            <p:cNvSpPr>
              <a:spLocks noChangeArrowheads="1"/>
            </p:cNvSpPr>
            <p:nvPr/>
          </p:nvSpPr>
          <p:spPr bwMode="auto">
            <a:xfrm>
              <a:off x="4394" y="2620"/>
              <a:ext cx="24" cy="1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811" name="Freeform 242"/>
            <p:cNvSpPr>
              <a:spLocks/>
            </p:cNvSpPr>
            <p:nvPr/>
          </p:nvSpPr>
          <p:spPr bwMode="auto">
            <a:xfrm>
              <a:off x="4352" y="2778"/>
              <a:ext cx="107" cy="107"/>
            </a:xfrm>
            <a:custGeom>
              <a:avLst/>
              <a:gdLst>
                <a:gd name="T0" fmla="*/ 0 w 107"/>
                <a:gd name="T1" fmla="*/ 0 h 107"/>
                <a:gd name="T2" fmla="*/ 54 w 107"/>
                <a:gd name="T3" fmla="*/ 107 h 107"/>
                <a:gd name="T4" fmla="*/ 107 w 107"/>
                <a:gd name="T5" fmla="*/ 0 h 107"/>
                <a:gd name="T6" fmla="*/ 0 w 107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0" y="0"/>
                  </a:moveTo>
                  <a:lnTo>
                    <a:pt x="54" y="107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3525" name="Rectangle 243"/>
          <p:cNvSpPr>
            <a:spLocks noChangeArrowheads="1"/>
          </p:cNvSpPr>
          <p:nvPr/>
        </p:nvSpPr>
        <p:spPr bwMode="auto">
          <a:xfrm>
            <a:off x="6300788" y="3200400"/>
            <a:ext cx="2798762" cy="960438"/>
          </a:xfrm>
          <a:prstGeom prst="rect">
            <a:avLst/>
          </a:prstGeom>
          <a:solidFill>
            <a:srgbClr val="CC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26" name="Line 244"/>
          <p:cNvSpPr>
            <a:spLocks noChangeShapeType="1"/>
          </p:cNvSpPr>
          <p:nvPr/>
        </p:nvSpPr>
        <p:spPr bwMode="auto">
          <a:xfrm flipV="1">
            <a:off x="5364163" y="29972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527" name="Line 245"/>
          <p:cNvSpPr>
            <a:spLocks noChangeShapeType="1"/>
          </p:cNvSpPr>
          <p:nvPr/>
        </p:nvSpPr>
        <p:spPr bwMode="auto">
          <a:xfrm>
            <a:off x="5148263" y="2563813"/>
            <a:ext cx="790575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528" name="Rectangle 246"/>
          <p:cNvSpPr>
            <a:spLocks noChangeArrowheads="1"/>
          </p:cNvSpPr>
          <p:nvPr/>
        </p:nvSpPr>
        <p:spPr bwMode="auto">
          <a:xfrm>
            <a:off x="5940425" y="2684463"/>
            <a:ext cx="309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extracellular fluid -ECF</a:t>
            </a:r>
          </a:p>
        </p:txBody>
      </p:sp>
      <p:grpSp>
        <p:nvGrpSpPr>
          <p:cNvPr id="253468" name="Group 247"/>
          <p:cNvGrpSpPr>
            <a:grpSpLocks/>
          </p:cNvGrpSpPr>
          <p:nvPr/>
        </p:nvGrpSpPr>
        <p:grpSpPr bwMode="auto">
          <a:xfrm>
            <a:off x="3952875" y="477838"/>
            <a:ext cx="1333500" cy="993775"/>
            <a:chOff x="2512" y="300"/>
            <a:chExt cx="840" cy="626"/>
          </a:xfrm>
        </p:grpSpPr>
        <p:grpSp>
          <p:nvGrpSpPr>
            <p:cNvPr id="253469" name="Group 248"/>
            <p:cNvGrpSpPr>
              <a:grpSpLocks/>
            </p:cNvGrpSpPr>
            <p:nvPr/>
          </p:nvGrpSpPr>
          <p:grpSpPr bwMode="auto">
            <a:xfrm>
              <a:off x="2512" y="300"/>
              <a:ext cx="840" cy="626"/>
              <a:chOff x="2512" y="300"/>
              <a:chExt cx="840" cy="626"/>
            </a:xfrm>
          </p:grpSpPr>
          <p:grpSp>
            <p:nvGrpSpPr>
              <p:cNvPr id="253470" name="Group 249"/>
              <p:cNvGrpSpPr>
                <a:grpSpLocks/>
              </p:cNvGrpSpPr>
              <p:nvPr/>
            </p:nvGrpSpPr>
            <p:grpSpPr bwMode="auto">
              <a:xfrm>
                <a:off x="2512" y="300"/>
                <a:ext cx="840" cy="626"/>
                <a:chOff x="2512" y="300"/>
                <a:chExt cx="840" cy="626"/>
              </a:xfrm>
            </p:grpSpPr>
            <p:grpSp>
              <p:nvGrpSpPr>
                <p:cNvPr id="253471" name="Group 250"/>
                <p:cNvGrpSpPr>
                  <a:grpSpLocks/>
                </p:cNvGrpSpPr>
                <p:nvPr/>
              </p:nvGrpSpPr>
              <p:grpSpPr bwMode="auto">
                <a:xfrm>
                  <a:off x="2512" y="302"/>
                  <a:ext cx="383" cy="624"/>
                  <a:chOff x="2512" y="302"/>
                  <a:chExt cx="383" cy="624"/>
                </a:xfrm>
              </p:grpSpPr>
              <p:grpSp>
                <p:nvGrpSpPr>
                  <p:cNvPr id="63552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2512" y="302"/>
                    <a:ext cx="383" cy="624"/>
                    <a:chOff x="2512" y="302"/>
                    <a:chExt cx="383" cy="624"/>
                  </a:xfrm>
                </p:grpSpPr>
                <p:sp>
                  <p:nvSpPr>
                    <p:cNvPr id="63806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12" y="302"/>
                      <a:ext cx="383" cy="623"/>
                    </a:xfrm>
                    <a:custGeom>
                      <a:avLst/>
                      <a:gdLst>
                        <a:gd name="T0" fmla="*/ 78 w 1532"/>
                        <a:gd name="T1" fmla="*/ 5 h 2491"/>
                        <a:gd name="T2" fmla="*/ 72 w 1532"/>
                        <a:gd name="T3" fmla="*/ 2 h 2491"/>
                        <a:gd name="T4" fmla="*/ 63 w 1532"/>
                        <a:gd name="T5" fmla="*/ 0 h 2491"/>
                        <a:gd name="T6" fmla="*/ 56 w 1532"/>
                        <a:gd name="T7" fmla="*/ 1 h 2491"/>
                        <a:gd name="T8" fmla="*/ 49 w 1532"/>
                        <a:gd name="T9" fmla="*/ 5 h 2491"/>
                        <a:gd name="T10" fmla="*/ 40 w 1532"/>
                        <a:gd name="T11" fmla="*/ 14 h 2491"/>
                        <a:gd name="T12" fmla="*/ 30 w 1532"/>
                        <a:gd name="T13" fmla="*/ 26 h 2491"/>
                        <a:gd name="T14" fmla="*/ 22 w 1532"/>
                        <a:gd name="T15" fmla="*/ 41 h 2491"/>
                        <a:gd name="T16" fmla="*/ 17 w 1532"/>
                        <a:gd name="T17" fmla="*/ 53 h 2491"/>
                        <a:gd name="T18" fmla="*/ 13 w 1532"/>
                        <a:gd name="T19" fmla="*/ 65 h 2491"/>
                        <a:gd name="T20" fmla="*/ 8 w 1532"/>
                        <a:gd name="T21" fmla="*/ 81 h 2491"/>
                        <a:gd name="T22" fmla="*/ 3 w 1532"/>
                        <a:gd name="T23" fmla="*/ 93 h 2491"/>
                        <a:gd name="T24" fmla="*/ 1 w 1532"/>
                        <a:gd name="T25" fmla="*/ 105 h 2491"/>
                        <a:gd name="T26" fmla="*/ 0 w 1532"/>
                        <a:gd name="T27" fmla="*/ 119 h 2491"/>
                        <a:gd name="T28" fmla="*/ 3 w 1532"/>
                        <a:gd name="T29" fmla="*/ 145 h 2491"/>
                        <a:gd name="T30" fmla="*/ 5 w 1532"/>
                        <a:gd name="T31" fmla="*/ 150 h 2491"/>
                        <a:gd name="T32" fmla="*/ 7 w 1532"/>
                        <a:gd name="T33" fmla="*/ 153 h 2491"/>
                        <a:gd name="T34" fmla="*/ 12 w 1532"/>
                        <a:gd name="T35" fmla="*/ 155 h 2491"/>
                        <a:gd name="T36" fmla="*/ 17 w 1532"/>
                        <a:gd name="T37" fmla="*/ 156 h 2491"/>
                        <a:gd name="T38" fmla="*/ 24 w 1532"/>
                        <a:gd name="T39" fmla="*/ 154 h 2491"/>
                        <a:gd name="T40" fmla="*/ 42 w 1532"/>
                        <a:gd name="T41" fmla="*/ 149 h 2491"/>
                        <a:gd name="T42" fmla="*/ 49 w 1532"/>
                        <a:gd name="T43" fmla="*/ 150 h 2491"/>
                        <a:gd name="T44" fmla="*/ 59 w 1532"/>
                        <a:gd name="T45" fmla="*/ 148 h 2491"/>
                        <a:gd name="T46" fmla="*/ 75 w 1532"/>
                        <a:gd name="T47" fmla="*/ 144 h 2491"/>
                        <a:gd name="T48" fmla="*/ 83 w 1532"/>
                        <a:gd name="T49" fmla="*/ 141 h 2491"/>
                        <a:gd name="T50" fmla="*/ 88 w 1532"/>
                        <a:gd name="T51" fmla="*/ 137 h 2491"/>
                        <a:gd name="T52" fmla="*/ 91 w 1532"/>
                        <a:gd name="T53" fmla="*/ 130 h 2491"/>
                        <a:gd name="T54" fmla="*/ 93 w 1532"/>
                        <a:gd name="T55" fmla="*/ 121 h 2491"/>
                        <a:gd name="T56" fmla="*/ 95 w 1532"/>
                        <a:gd name="T57" fmla="*/ 112 h 2491"/>
                        <a:gd name="T58" fmla="*/ 96 w 1532"/>
                        <a:gd name="T59" fmla="*/ 100 h 2491"/>
                        <a:gd name="T60" fmla="*/ 93 w 1532"/>
                        <a:gd name="T61" fmla="*/ 84 h 2491"/>
                        <a:gd name="T62" fmla="*/ 90 w 1532"/>
                        <a:gd name="T63" fmla="*/ 63 h 2491"/>
                        <a:gd name="T64" fmla="*/ 87 w 1532"/>
                        <a:gd name="T65" fmla="*/ 56 h 2491"/>
                        <a:gd name="T66" fmla="*/ 84 w 1532"/>
                        <a:gd name="T67" fmla="*/ 50 h 2491"/>
                        <a:gd name="T68" fmla="*/ 85 w 1532"/>
                        <a:gd name="T69" fmla="*/ 38 h 2491"/>
                        <a:gd name="T70" fmla="*/ 85 w 1532"/>
                        <a:gd name="T71" fmla="*/ 30 h 2491"/>
                        <a:gd name="T72" fmla="*/ 83 w 1532"/>
                        <a:gd name="T73" fmla="*/ 17 h 2491"/>
                        <a:gd name="T74" fmla="*/ 80 w 1532"/>
                        <a:gd name="T75" fmla="*/ 8 h 2491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532"/>
                        <a:gd name="T115" fmla="*/ 0 h 2491"/>
                        <a:gd name="T116" fmla="*/ 1532 w 1532"/>
                        <a:gd name="T117" fmla="*/ 2491 h 2491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532" h="2491">
                          <a:moveTo>
                            <a:pt x="1278" y="127"/>
                          </a:moveTo>
                          <a:lnTo>
                            <a:pt x="1247" y="85"/>
                          </a:lnTo>
                          <a:lnTo>
                            <a:pt x="1197" y="48"/>
                          </a:lnTo>
                          <a:lnTo>
                            <a:pt x="1143" y="25"/>
                          </a:lnTo>
                          <a:lnTo>
                            <a:pt x="1090" y="9"/>
                          </a:lnTo>
                          <a:lnTo>
                            <a:pt x="1017" y="0"/>
                          </a:lnTo>
                          <a:lnTo>
                            <a:pt x="960" y="7"/>
                          </a:lnTo>
                          <a:lnTo>
                            <a:pt x="897" y="21"/>
                          </a:lnTo>
                          <a:lnTo>
                            <a:pt x="833" y="45"/>
                          </a:lnTo>
                          <a:lnTo>
                            <a:pt x="785" y="75"/>
                          </a:lnTo>
                          <a:lnTo>
                            <a:pt x="733" y="121"/>
                          </a:lnTo>
                          <a:lnTo>
                            <a:pt x="641" y="220"/>
                          </a:lnTo>
                          <a:lnTo>
                            <a:pt x="563" y="312"/>
                          </a:lnTo>
                          <a:lnTo>
                            <a:pt x="487" y="419"/>
                          </a:lnTo>
                          <a:lnTo>
                            <a:pt x="413" y="540"/>
                          </a:lnTo>
                          <a:lnTo>
                            <a:pt x="356" y="652"/>
                          </a:lnTo>
                          <a:lnTo>
                            <a:pt x="308" y="758"/>
                          </a:lnTo>
                          <a:lnTo>
                            <a:pt x="273" y="852"/>
                          </a:lnTo>
                          <a:lnTo>
                            <a:pt x="247" y="946"/>
                          </a:lnTo>
                          <a:lnTo>
                            <a:pt x="216" y="1043"/>
                          </a:lnTo>
                          <a:lnTo>
                            <a:pt x="184" y="1132"/>
                          </a:lnTo>
                          <a:lnTo>
                            <a:pt x="131" y="1286"/>
                          </a:lnTo>
                          <a:lnTo>
                            <a:pt x="74" y="1414"/>
                          </a:lnTo>
                          <a:lnTo>
                            <a:pt x="45" y="1485"/>
                          </a:lnTo>
                          <a:lnTo>
                            <a:pt x="25" y="1572"/>
                          </a:lnTo>
                          <a:lnTo>
                            <a:pt x="10" y="1677"/>
                          </a:lnTo>
                          <a:lnTo>
                            <a:pt x="0" y="1792"/>
                          </a:lnTo>
                          <a:lnTo>
                            <a:pt x="2" y="1902"/>
                          </a:lnTo>
                          <a:lnTo>
                            <a:pt x="24" y="2166"/>
                          </a:lnTo>
                          <a:lnTo>
                            <a:pt x="45" y="2322"/>
                          </a:lnTo>
                          <a:lnTo>
                            <a:pt x="56" y="2363"/>
                          </a:lnTo>
                          <a:lnTo>
                            <a:pt x="74" y="2400"/>
                          </a:lnTo>
                          <a:lnTo>
                            <a:pt x="96" y="2430"/>
                          </a:lnTo>
                          <a:lnTo>
                            <a:pt x="120" y="2451"/>
                          </a:lnTo>
                          <a:lnTo>
                            <a:pt x="146" y="2469"/>
                          </a:lnTo>
                          <a:lnTo>
                            <a:pt x="184" y="2481"/>
                          </a:lnTo>
                          <a:lnTo>
                            <a:pt x="228" y="2488"/>
                          </a:lnTo>
                          <a:lnTo>
                            <a:pt x="274" y="2491"/>
                          </a:lnTo>
                          <a:lnTo>
                            <a:pt x="333" y="2484"/>
                          </a:lnTo>
                          <a:lnTo>
                            <a:pt x="393" y="2469"/>
                          </a:lnTo>
                          <a:lnTo>
                            <a:pt x="520" y="2429"/>
                          </a:lnTo>
                          <a:lnTo>
                            <a:pt x="670" y="2379"/>
                          </a:lnTo>
                          <a:lnTo>
                            <a:pt x="741" y="2393"/>
                          </a:lnTo>
                          <a:lnTo>
                            <a:pt x="786" y="2399"/>
                          </a:lnTo>
                          <a:lnTo>
                            <a:pt x="840" y="2393"/>
                          </a:lnTo>
                          <a:lnTo>
                            <a:pt x="947" y="2372"/>
                          </a:lnTo>
                          <a:lnTo>
                            <a:pt x="1081" y="2337"/>
                          </a:lnTo>
                          <a:lnTo>
                            <a:pt x="1202" y="2301"/>
                          </a:lnTo>
                          <a:lnTo>
                            <a:pt x="1281" y="2273"/>
                          </a:lnTo>
                          <a:lnTo>
                            <a:pt x="1326" y="2253"/>
                          </a:lnTo>
                          <a:lnTo>
                            <a:pt x="1368" y="2226"/>
                          </a:lnTo>
                          <a:lnTo>
                            <a:pt x="1403" y="2185"/>
                          </a:lnTo>
                          <a:lnTo>
                            <a:pt x="1429" y="2138"/>
                          </a:lnTo>
                          <a:lnTo>
                            <a:pt x="1452" y="2082"/>
                          </a:lnTo>
                          <a:lnTo>
                            <a:pt x="1472" y="2024"/>
                          </a:lnTo>
                          <a:lnTo>
                            <a:pt x="1493" y="1931"/>
                          </a:lnTo>
                          <a:lnTo>
                            <a:pt x="1505" y="1858"/>
                          </a:lnTo>
                          <a:lnTo>
                            <a:pt x="1515" y="1784"/>
                          </a:lnTo>
                          <a:lnTo>
                            <a:pt x="1529" y="1669"/>
                          </a:lnTo>
                          <a:lnTo>
                            <a:pt x="1532" y="1593"/>
                          </a:lnTo>
                          <a:lnTo>
                            <a:pt x="1522" y="1491"/>
                          </a:lnTo>
                          <a:lnTo>
                            <a:pt x="1493" y="1343"/>
                          </a:lnTo>
                          <a:lnTo>
                            <a:pt x="1465" y="1150"/>
                          </a:lnTo>
                          <a:lnTo>
                            <a:pt x="1434" y="1010"/>
                          </a:lnTo>
                          <a:lnTo>
                            <a:pt x="1411" y="952"/>
                          </a:lnTo>
                          <a:lnTo>
                            <a:pt x="1385" y="899"/>
                          </a:lnTo>
                          <a:lnTo>
                            <a:pt x="1364" y="845"/>
                          </a:lnTo>
                          <a:lnTo>
                            <a:pt x="1349" y="802"/>
                          </a:lnTo>
                          <a:lnTo>
                            <a:pt x="1338" y="723"/>
                          </a:lnTo>
                          <a:lnTo>
                            <a:pt x="1359" y="612"/>
                          </a:lnTo>
                          <a:lnTo>
                            <a:pt x="1363" y="543"/>
                          </a:lnTo>
                          <a:lnTo>
                            <a:pt x="1357" y="474"/>
                          </a:lnTo>
                          <a:lnTo>
                            <a:pt x="1346" y="386"/>
                          </a:lnTo>
                          <a:lnTo>
                            <a:pt x="1326" y="269"/>
                          </a:lnTo>
                          <a:lnTo>
                            <a:pt x="1304" y="185"/>
                          </a:lnTo>
                          <a:lnTo>
                            <a:pt x="1278" y="127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63559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2" y="612"/>
                      <a:ext cx="383" cy="314"/>
                      <a:chOff x="2512" y="612"/>
                      <a:chExt cx="383" cy="314"/>
                    </a:xfrm>
                  </p:grpSpPr>
                  <p:sp>
                    <p:nvSpPr>
                      <p:cNvPr id="63808" name="Freeform 2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2" y="612"/>
                        <a:ext cx="383" cy="314"/>
                      </a:xfrm>
                      <a:custGeom>
                        <a:avLst/>
                        <a:gdLst>
                          <a:gd name="T0" fmla="*/ 9 w 1532"/>
                          <a:gd name="T1" fmla="*/ 0 h 1254"/>
                          <a:gd name="T2" fmla="*/ 8 w 1532"/>
                          <a:gd name="T3" fmla="*/ 3 h 1254"/>
                          <a:gd name="T4" fmla="*/ 5 w 1532"/>
                          <a:gd name="T5" fmla="*/ 11 h 1254"/>
                          <a:gd name="T6" fmla="*/ 3 w 1532"/>
                          <a:gd name="T7" fmla="*/ 16 h 1254"/>
                          <a:gd name="T8" fmla="*/ 1 w 1532"/>
                          <a:gd name="T9" fmla="*/ 21 h 1254"/>
                          <a:gd name="T10" fmla="*/ 1 w 1532"/>
                          <a:gd name="T11" fmla="*/ 28 h 1254"/>
                          <a:gd name="T12" fmla="*/ 0 w 1532"/>
                          <a:gd name="T13" fmla="*/ 35 h 1254"/>
                          <a:gd name="T14" fmla="*/ 0 w 1532"/>
                          <a:gd name="T15" fmla="*/ 42 h 1254"/>
                          <a:gd name="T16" fmla="*/ 1 w 1532"/>
                          <a:gd name="T17" fmla="*/ 58 h 1254"/>
                          <a:gd name="T18" fmla="*/ 3 w 1532"/>
                          <a:gd name="T19" fmla="*/ 68 h 1254"/>
                          <a:gd name="T20" fmla="*/ 3 w 1532"/>
                          <a:gd name="T21" fmla="*/ 71 h 1254"/>
                          <a:gd name="T22" fmla="*/ 5 w 1532"/>
                          <a:gd name="T23" fmla="*/ 73 h 1254"/>
                          <a:gd name="T24" fmla="*/ 6 w 1532"/>
                          <a:gd name="T25" fmla="*/ 75 h 1254"/>
                          <a:gd name="T26" fmla="*/ 7 w 1532"/>
                          <a:gd name="T27" fmla="*/ 76 h 1254"/>
                          <a:gd name="T28" fmla="*/ 9 w 1532"/>
                          <a:gd name="T29" fmla="*/ 77 h 1254"/>
                          <a:gd name="T30" fmla="*/ 12 w 1532"/>
                          <a:gd name="T31" fmla="*/ 78 h 1254"/>
                          <a:gd name="T32" fmla="*/ 14 w 1532"/>
                          <a:gd name="T33" fmla="*/ 78 h 1254"/>
                          <a:gd name="T34" fmla="*/ 17 w 1532"/>
                          <a:gd name="T35" fmla="*/ 79 h 1254"/>
                          <a:gd name="T36" fmla="*/ 21 w 1532"/>
                          <a:gd name="T37" fmla="*/ 78 h 1254"/>
                          <a:gd name="T38" fmla="*/ 24 w 1532"/>
                          <a:gd name="T39" fmla="*/ 77 h 1254"/>
                          <a:gd name="T40" fmla="*/ 33 w 1532"/>
                          <a:gd name="T41" fmla="*/ 75 h 1254"/>
                          <a:gd name="T42" fmla="*/ 42 w 1532"/>
                          <a:gd name="T43" fmla="*/ 72 h 1254"/>
                          <a:gd name="T44" fmla="*/ 46 w 1532"/>
                          <a:gd name="T45" fmla="*/ 73 h 1254"/>
                          <a:gd name="T46" fmla="*/ 49 w 1532"/>
                          <a:gd name="T47" fmla="*/ 73 h 1254"/>
                          <a:gd name="T48" fmla="*/ 52 w 1532"/>
                          <a:gd name="T49" fmla="*/ 73 h 1254"/>
                          <a:gd name="T50" fmla="*/ 59 w 1532"/>
                          <a:gd name="T51" fmla="*/ 71 h 1254"/>
                          <a:gd name="T52" fmla="*/ 68 w 1532"/>
                          <a:gd name="T53" fmla="*/ 69 h 1254"/>
                          <a:gd name="T54" fmla="*/ 75 w 1532"/>
                          <a:gd name="T55" fmla="*/ 67 h 1254"/>
                          <a:gd name="T56" fmla="*/ 80 w 1532"/>
                          <a:gd name="T57" fmla="*/ 65 h 1254"/>
                          <a:gd name="T58" fmla="*/ 83 w 1532"/>
                          <a:gd name="T59" fmla="*/ 64 h 1254"/>
                          <a:gd name="T60" fmla="*/ 86 w 1532"/>
                          <a:gd name="T61" fmla="*/ 62 h 1254"/>
                          <a:gd name="T62" fmla="*/ 88 w 1532"/>
                          <a:gd name="T63" fmla="*/ 60 h 1254"/>
                          <a:gd name="T64" fmla="*/ 89 w 1532"/>
                          <a:gd name="T65" fmla="*/ 57 h 1254"/>
                          <a:gd name="T66" fmla="*/ 91 w 1532"/>
                          <a:gd name="T67" fmla="*/ 53 h 1254"/>
                          <a:gd name="T68" fmla="*/ 92 w 1532"/>
                          <a:gd name="T69" fmla="*/ 49 h 1254"/>
                          <a:gd name="T70" fmla="*/ 93 w 1532"/>
                          <a:gd name="T71" fmla="*/ 44 h 1254"/>
                          <a:gd name="T72" fmla="*/ 94 w 1532"/>
                          <a:gd name="T73" fmla="*/ 39 h 1254"/>
                          <a:gd name="T74" fmla="*/ 95 w 1532"/>
                          <a:gd name="T75" fmla="*/ 34 h 1254"/>
                          <a:gd name="T76" fmla="*/ 96 w 1532"/>
                          <a:gd name="T77" fmla="*/ 27 h 1254"/>
                          <a:gd name="T78" fmla="*/ 96 w 1532"/>
                          <a:gd name="T79" fmla="*/ 22 h 1254"/>
                          <a:gd name="T80" fmla="*/ 95 w 1532"/>
                          <a:gd name="T81" fmla="*/ 16 h 1254"/>
                          <a:gd name="T82" fmla="*/ 95 w 1532"/>
                          <a:gd name="T83" fmla="*/ 12 h 1254"/>
                          <a:gd name="T84" fmla="*/ 93 w 1532"/>
                          <a:gd name="T85" fmla="*/ 12 h 1254"/>
                          <a:gd name="T86" fmla="*/ 90 w 1532"/>
                          <a:gd name="T87" fmla="*/ 13 h 1254"/>
                          <a:gd name="T88" fmla="*/ 87 w 1532"/>
                          <a:gd name="T89" fmla="*/ 13 h 1254"/>
                          <a:gd name="T90" fmla="*/ 81 w 1532"/>
                          <a:gd name="T91" fmla="*/ 13 h 1254"/>
                          <a:gd name="T92" fmla="*/ 76 w 1532"/>
                          <a:gd name="T93" fmla="*/ 13 h 1254"/>
                          <a:gd name="T94" fmla="*/ 69 w 1532"/>
                          <a:gd name="T95" fmla="*/ 13 h 1254"/>
                          <a:gd name="T96" fmla="*/ 63 w 1532"/>
                          <a:gd name="T97" fmla="*/ 14 h 1254"/>
                          <a:gd name="T98" fmla="*/ 57 w 1532"/>
                          <a:gd name="T99" fmla="*/ 13 h 1254"/>
                          <a:gd name="T100" fmla="*/ 52 w 1532"/>
                          <a:gd name="T101" fmla="*/ 13 h 1254"/>
                          <a:gd name="T102" fmla="*/ 48 w 1532"/>
                          <a:gd name="T103" fmla="*/ 13 h 1254"/>
                          <a:gd name="T104" fmla="*/ 44 w 1532"/>
                          <a:gd name="T105" fmla="*/ 12 h 1254"/>
                          <a:gd name="T106" fmla="*/ 40 w 1532"/>
                          <a:gd name="T107" fmla="*/ 12 h 1254"/>
                          <a:gd name="T108" fmla="*/ 36 w 1532"/>
                          <a:gd name="T109" fmla="*/ 10 h 1254"/>
                          <a:gd name="T110" fmla="*/ 31 w 1532"/>
                          <a:gd name="T111" fmla="*/ 9 h 1254"/>
                          <a:gd name="T112" fmla="*/ 26 w 1532"/>
                          <a:gd name="T113" fmla="*/ 7 h 1254"/>
                          <a:gd name="T114" fmla="*/ 22 w 1532"/>
                          <a:gd name="T115" fmla="*/ 5 h 1254"/>
                          <a:gd name="T116" fmla="*/ 17 w 1532"/>
                          <a:gd name="T117" fmla="*/ 3 h 1254"/>
                          <a:gd name="T118" fmla="*/ 13 w 1532"/>
                          <a:gd name="T119" fmla="*/ 1 h 1254"/>
                          <a:gd name="T120" fmla="*/ 11 w 1532"/>
                          <a:gd name="T121" fmla="*/ 0 h 1254"/>
                          <a:gd name="T122" fmla="*/ 9 w 1532"/>
                          <a:gd name="T123" fmla="*/ 0 h 1254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1532"/>
                          <a:gd name="T187" fmla="*/ 0 h 1254"/>
                          <a:gd name="T188" fmla="*/ 1532 w 1532"/>
                          <a:gd name="T189" fmla="*/ 1254 h 1254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1532" h="1254">
                            <a:moveTo>
                              <a:pt x="147" y="0"/>
                            </a:moveTo>
                            <a:lnTo>
                              <a:pt x="131" y="50"/>
                            </a:lnTo>
                            <a:lnTo>
                              <a:pt x="74" y="179"/>
                            </a:lnTo>
                            <a:lnTo>
                              <a:pt x="45" y="250"/>
                            </a:lnTo>
                            <a:lnTo>
                              <a:pt x="25" y="336"/>
                            </a:lnTo>
                            <a:lnTo>
                              <a:pt x="9" y="440"/>
                            </a:lnTo>
                            <a:lnTo>
                              <a:pt x="0" y="555"/>
                            </a:lnTo>
                            <a:lnTo>
                              <a:pt x="2" y="667"/>
                            </a:lnTo>
                            <a:lnTo>
                              <a:pt x="24" y="931"/>
                            </a:lnTo>
                            <a:lnTo>
                              <a:pt x="45" y="1085"/>
                            </a:lnTo>
                            <a:lnTo>
                              <a:pt x="56" y="1127"/>
                            </a:lnTo>
                            <a:lnTo>
                              <a:pt x="74" y="1164"/>
                            </a:lnTo>
                            <a:lnTo>
                              <a:pt x="96" y="1194"/>
                            </a:lnTo>
                            <a:lnTo>
                              <a:pt x="120" y="1215"/>
                            </a:lnTo>
                            <a:lnTo>
                              <a:pt x="146" y="1233"/>
                            </a:lnTo>
                            <a:lnTo>
                              <a:pt x="184" y="1245"/>
                            </a:lnTo>
                            <a:lnTo>
                              <a:pt x="228" y="1252"/>
                            </a:lnTo>
                            <a:lnTo>
                              <a:pt x="274" y="1254"/>
                            </a:lnTo>
                            <a:lnTo>
                              <a:pt x="332" y="1247"/>
                            </a:lnTo>
                            <a:lnTo>
                              <a:pt x="393" y="1233"/>
                            </a:lnTo>
                            <a:lnTo>
                              <a:pt x="520" y="1192"/>
                            </a:lnTo>
                            <a:lnTo>
                              <a:pt x="670" y="1143"/>
                            </a:lnTo>
                            <a:lnTo>
                              <a:pt x="741" y="1157"/>
                            </a:lnTo>
                            <a:lnTo>
                              <a:pt x="786" y="1163"/>
                            </a:lnTo>
                            <a:lnTo>
                              <a:pt x="840" y="1157"/>
                            </a:lnTo>
                            <a:lnTo>
                              <a:pt x="947" y="1135"/>
                            </a:lnTo>
                            <a:lnTo>
                              <a:pt x="1081" y="1101"/>
                            </a:lnTo>
                            <a:lnTo>
                              <a:pt x="1202" y="1064"/>
                            </a:lnTo>
                            <a:lnTo>
                              <a:pt x="1280" y="1037"/>
                            </a:lnTo>
                            <a:lnTo>
                              <a:pt x="1326" y="1017"/>
                            </a:lnTo>
                            <a:lnTo>
                              <a:pt x="1368" y="989"/>
                            </a:lnTo>
                            <a:lnTo>
                              <a:pt x="1403" y="949"/>
                            </a:lnTo>
                            <a:lnTo>
                              <a:pt x="1429" y="902"/>
                            </a:lnTo>
                            <a:lnTo>
                              <a:pt x="1451" y="847"/>
                            </a:lnTo>
                            <a:lnTo>
                              <a:pt x="1472" y="788"/>
                            </a:lnTo>
                            <a:lnTo>
                              <a:pt x="1493" y="696"/>
                            </a:lnTo>
                            <a:lnTo>
                              <a:pt x="1505" y="622"/>
                            </a:lnTo>
                            <a:lnTo>
                              <a:pt x="1514" y="547"/>
                            </a:lnTo>
                            <a:lnTo>
                              <a:pt x="1529" y="433"/>
                            </a:lnTo>
                            <a:lnTo>
                              <a:pt x="1532" y="357"/>
                            </a:lnTo>
                            <a:lnTo>
                              <a:pt x="1522" y="256"/>
                            </a:lnTo>
                            <a:lnTo>
                              <a:pt x="1512" y="189"/>
                            </a:lnTo>
                            <a:lnTo>
                              <a:pt x="1481" y="193"/>
                            </a:lnTo>
                            <a:lnTo>
                              <a:pt x="1434" y="207"/>
                            </a:lnTo>
                            <a:lnTo>
                              <a:pt x="1386" y="212"/>
                            </a:lnTo>
                            <a:lnTo>
                              <a:pt x="1293" y="211"/>
                            </a:lnTo>
                            <a:lnTo>
                              <a:pt x="1215" y="207"/>
                            </a:lnTo>
                            <a:lnTo>
                              <a:pt x="1106" y="212"/>
                            </a:lnTo>
                            <a:lnTo>
                              <a:pt x="1008" y="214"/>
                            </a:lnTo>
                            <a:lnTo>
                              <a:pt x="916" y="212"/>
                            </a:lnTo>
                            <a:lnTo>
                              <a:pt x="838" y="208"/>
                            </a:lnTo>
                            <a:lnTo>
                              <a:pt x="771" y="205"/>
                            </a:lnTo>
                            <a:lnTo>
                              <a:pt x="696" y="194"/>
                            </a:lnTo>
                            <a:lnTo>
                              <a:pt x="640" y="182"/>
                            </a:lnTo>
                            <a:lnTo>
                              <a:pt x="568" y="155"/>
                            </a:lnTo>
                            <a:lnTo>
                              <a:pt x="504" y="136"/>
                            </a:lnTo>
                            <a:lnTo>
                              <a:pt x="423" y="111"/>
                            </a:lnTo>
                            <a:lnTo>
                              <a:pt x="344" y="79"/>
                            </a:lnTo>
                            <a:lnTo>
                              <a:pt x="271" y="48"/>
                            </a:lnTo>
                            <a:lnTo>
                              <a:pt x="208" y="15"/>
                            </a:lnTo>
                            <a:lnTo>
                              <a:pt x="174" y="2"/>
                            </a:lnTo>
                            <a:lnTo>
                              <a:pt x="147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809" name="Freeform 2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2" y="612"/>
                        <a:ext cx="176" cy="314"/>
                      </a:xfrm>
                      <a:custGeom>
                        <a:avLst/>
                        <a:gdLst>
                          <a:gd name="T0" fmla="*/ 9 w 707"/>
                          <a:gd name="T1" fmla="*/ 0 h 1254"/>
                          <a:gd name="T2" fmla="*/ 8 w 707"/>
                          <a:gd name="T3" fmla="*/ 3 h 1254"/>
                          <a:gd name="T4" fmla="*/ 4 w 707"/>
                          <a:gd name="T5" fmla="*/ 11 h 1254"/>
                          <a:gd name="T6" fmla="*/ 3 w 707"/>
                          <a:gd name="T7" fmla="*/ 16 h 1254"/>
                          <a:gd name="T8" fmla="*/ 1 w 707"/>
                          <a:gd name="T9" fmla="*/ 21 h 1254"/>
                          <a:gd name="T10" fmla="*/ 0 w 707"/>
                          <a:gd name="T11" fmla="*/ 28 h 1254"/>
                          <a:gd name="T12" fmla="*/ 0 w 707"/>
                          <a:gd name="T13" fmla="*/ 35 h 1254"/>
                          <a:gd name="T14" fmla="*/ 0 w 707"/>
                          <a:gd name="T15" fmla="*/ 42 h 1254"/>
                          <a:gd name="T16" fmla="*/ 1 w 707"/>
                          <a:gd name="T17" fmla="*/ 58 h 1254"/>
                          <a:gd name="T18" fmla="*/ 3 w 707"/>
                          <a:gd name="T19" fmla="*/ 68 h 1254"/>
                          <a:gd name="T20" fmla="*/ 3 w 707"/>
                          <a:gd name="T21" fmla="*/ 71 h 1254"/>
                          <a:gd name="T22" fmla="*/ 4 w 707"/>
                          <a:gd name="T23" fmla="*/ 73 h 1254"/>
                          <a:gd name="T24" fmla="*/ 6 w 707"/>
                          <a:gd name="T25" fmla="*/ 75 h 1254"/>
                          <a:gd name="T26" fmla="*/ 7 w 707"/>
                          <a:gd name="T27" fmla="*/ 76 h 1254"/>
                          <a:gd name="T28" fmla="*/ 9 w 707"/>
                          <a:gd name="T29" fmla="*/ 77 h 1254"/>
                          <a:gd name="T30" fmla="*/ 11 w 707"/>
                          <a:gd name="T31" fmla="*/ 78 h 1254"/>
                          <a:gd name="T32" fmla="*/ 14 w 707"/>
                          <a:gd name="T33" fmla="*/ 78 h 1254"/>
                          <a:gd name="T34" fmla="*/ 17 w 707"/>
                          <a:gd name="T35" fmla="*/ 79 h 1254"/>
                          <a:gd name="T36" fmla="*/ 20 w 707"/>
                          <a:gd name="T37" fmla="*/ 78 h 1254"/>
                          <a:gd name="T38" fmla="*/ 24 w 707"/>
                          <a:gd name="T39" fmla="*/ 77 h 1254"/>
                          <a:gd name="T40" fmla="*/ 32 w 707"/>
                          <a:gd name="T41" fmla="*/ 75 h 1254"/>
                          <a:gd name="T42" fmla="*/ 42 w 707"/>
                          <a:gd name="T43" fmla="*/ 72 h 1254"/>
                          <a:gd name="T44" fmla="*/ 42 w 707"/>
                          <a:gd name="T45" fmla="*/ 71 h 1254"/>
                          <a:gd name="T46" fmla="*/ 43 w 707"/>
                          <a:gd name="T47" fmla="*/ 70 h 1254"/>
                          <a:gd name="T48" fmla="*/ 44 w 707"/>
                          <a:gd name="T49" fmla="*/ 68 h 1254"/>
                          <a:gd name="T50" fmla="*/ 44 w 707"/>
                          <a:gd name="T51" fmla="*/ 67 h 1254"/>
                          <a:gd name="T52" fmla="*/ 43 w 707"/>
                          <a:gd name="T53" fmla="*/ 64 h 1254"/>
                          <a:gd name="T54" fmla="*/ 40 w 707"/>
                          <a:gd name="T55" fmla="*/ 59 h 1254"/>
                          <a:gd name="T56" fmla="*/ 36 w 707"/>
                          <a:gd name="T57" fmla="*/ 51 h 1254"/>
                          <a:gd name="T58" fmla="*/ 34 w 707"/>
                          <a:gd name="T59" fmla="*/ 47 h 1254"/>
                          <a:gd name="T60" fmla="*/ 31 w 707"/>
                          <a:gd name="T61" fmla="*/ 42 h 1254"/>
                          <a:gd name="T62" fmla="*/ 29 w 707"/>
                          <a:gd name="T63" fmla="*/ 37 h 1254"/>
                          <a:gd name="T64" fmla="*/ 26 w 707"/>
                          <a:gd name="T65" fmla="*/ 32 h 1254"/>
                          <a:gd name="T66" fmla="*/ 23 w 707"/>
                          <a:gd name="T67" fmla="*/ 28 h 1254"/>
                          <a:gd name="T68" fmla="*/ 21 w 707"/>
                          <a:gd name="T69" fmla="*/ 23 h 1254"/>
                          <a:gd name="T70" fmla="*/ 18 w 707"/>
                          <a:gd name="T71" fmla="*/ 17 h 1254"/>
                          <a:gd name="T72" fmla="*/ 15 w 707"/>
                          <a:gd name="T73" fmla="*/ 12 h 1254"/>
                          <a:gd name="T74" fmla="*/ 12 w 707"/>
                          <a:gd name="T75" fmla="*/ 7 h 1254"/>
                          <a:gd name="T76" fmla="*/ 11 w 707"/>
                          <a:gd name="T77" fmla="*/ 3 h 1254"/>
                          <a:gd name="T78" fmla="*/ 10 w 707"/>
                          <a:gd name="T79" fmla="*/ 1 h 1254"/>
                          <a:gd name="T80" fmla="*/ 9 w 707"/>
                          <a:gd name="T81" fmla="*/ 0 h 125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707"/>
                          <a:gd name="T124" fmla="*/ 0 h 1254"/>
                          <a:gd name="T125" fmla="*/ 707 w 707"/>
                          <a:gd name="T126" fmla="*/ 1254 h 125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707" h="1254">
                            <a:moveTo>
                              <a:pt x="147" y="0"/>
                            </a:moveTo>
                            <a:lnTo>
                              <a:pt x="131" y="50"/>
                            </a:lnTo>
                            <a:lnTo>
                              <a:pt x="74" y="179"/>
                            </a:lnTo>
                            <a:lnTo>
                              <a:pt x="45" y="250"/>
                            </a:lnTo>
                            <a:lnTo>
                              <a:pt x="25" y="336"/>
                            </a:lnTo>
                            <a:lnTo>
                              <a:pt x="9" y="440"/>
                            </a:lnTo>
                            <a:lnTo>
                              <a:pt x="0" y="555"/>
                            </a:lnTo>
                            <a:lnTo>
                              <a:pt x="2" y="667"/>
                            </a:lnTo>
                            <a:lnTo>
                              <a:pt x="24" y="931"/>
                            </a:lnTo>
                            <a:lnTo>
                              <a:pt x="45" y="1085"/>
                            </a:lnTo>
                            <a:lnTo>
                              <a:pt x="56" y="1127"/>
                            </a:lnTo>
                            <a:lnTo>
                              <a:pt x="74" y="1164"/>
                            </a:lnTo>
                            <a:lnTo>
                              <a:pt x="96" y="1194"/>
                            </a:lnTo>
                            <a:lnTo>
                              <a:pt x="120" y="1215"/>
                            </a:lnTo>
                            <a:lnTo>
                              <a:pt x="146" y="1233"/>
                            </a:lnTo>
                            <a:lnTo>
                              <a:pt x="183" y="1245"/>
                            </a:lnTo>
                            <a:lnTo>
                              <a:pt x="227" y="1252"/>
                            </a:lnTo>
                            <a:lnTo>
                              <a:pt x="273" y="1254"/>
                            </a:lnTo>
                            <a:lnTo>
                              <a:pt x="331" y="1247"/>
                            </a:lnTo>
                            <a:lnTo>
                              <a:pt x="393" y="1233"/>
                            </a:lnTo>
                            <a:lnTo>
                              <a:pt x="520" y="1192"/>
                            </a:lnTo>
                            <a:lnTo>
                              <a:pt x="669" y="1143"/>
                            </a:lnTo>
                            <a:lnTo>
                              <a:pt x="683" y="1131"/>
                            </a:lnTo>
                            <a:lnTo>
                              <a:pt x="700" y="1109"/>
                            </a:lnTo>
                            <a:lnTo>
                              <a:pt x="704" y="1090"/>
                            </a:lnTo>
                            <a:lnTo>
                              <a:pt x="707" y="1062"/>
                            </a:lnTo>
                            <a:lnTo>
                              <a:pt x="694" y="1027"/>
                            </a:lnTo>
                            <a:lnTo>
                              <a:pt x="647" y="943"/>
                            </a:lnTo>
                            <a:lnTo>
                              <a:pt x="581" y="819"/>
                            </a:lnTo>
                            <a:lnTo>
                              <a:pt x="546" y="755"/>
                            </a:lnTo>
                            <a:lnTo>
                              <a:pt x="501" y="668"/>
                            </a:lnTo>
                            <a:lnTo>
                              <a:pt x="461" y="596"/>
                            </a:lnTo>
                            <a:lnTo>
                              <a:pt x="418" y="517"/>
                            </a:lnTo>
                            <a:lnTo>
                              <a:pt x="379" y="443"/>
                            </a:lnTo>
                            <a:lnTo>
                              <a:pt x="340" y="371"/>
                            </a:lnTo>
                            <a:lnTo>
                              <a:pt x="286" y="274"/>
                            </a:lnTo>
                            <a:lnTo>
                              <a:pt x="241" y="188"/>
                            </a:lnTo>
                            <a:lnTo>
                              <a:pt x="198" y="106"/>
                            </a:lnTo>
                            <a:lnTo>
                              <a:pt x="174" y="53"/>
                            </a:lnTo>
                            <a:lnTo>
                              <a:pt x="159" y="21"/>
                            </a:lnTo>
                            <a:lnTo>
                              <a:pt x="147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63805" name="Freeform 256"/>
                  <p:cNvSpPr>
                    <a:spLocks/>
                  </p:cNvSpPr>
                  <p:nvPr/>
                </p:nvSpPr>
                <p:spPr bwMode="auto">
                  <a:xfrm>
                    <a:off x="2777" y="444"/>
                    <a:ext cx="72" cy="61"/>
                  </a:xfrm>
                  <a:custGeom>
                    <a:avLst/>
                    <a:gdLst>
                      <a:gd name="T0" fmla="*/ 18 w 285"/>
                      <a:gd name="T1" fmla="*/ 15 h 244"/>
                      <a:gd name="T2" fmla="*/ 16 w 285"/>
                      <a:gd name="T3" fmla="*/ 15 h 244"/>
                      <a:gd name="T4" fmla="*/ 14 w 285"/>
                      <a:gd name="T5" fmla="*/ 13 h 244"/>
                      <a:gd name="T6" fmla="*/ 11 w 285"/>
                      <a:gd name="T7" fmla="*/ 11 h 244"/>
                      <a:gd name="T8" fmla="*/ 10 w 285"/>
                      <a:gd name="T9" fmla="*/ 10 h 244"/>
                      <a:gd name="T10" fmla="*/ 9 w 285"/>
                      <a:gd name="T11" fmla="*/ 8 h 244"/>
                      <a:gd name="T12" fmla="*/ 8 w 285"/>
                      <a:gd name="T13" fmla="*/ 6 h 244"/>
                      <a:gd name="T14" fmla="*/ 7 w 285"/>
                      <a:gd name="T15" fmla="*/ 5 h 244"/>
                      <a:gd name="T16" fmla="*/ 6 w 285"/>
                      <a:gd name="T17" fmla="*/ 3 h 244"/>
                      <a:gd name="T18" fmla="*/ 4 w 285"/>
                      <a:gd name="T19" fmla="*/ 2 h 244"/>
                      <a:gd name="T20" fmla="*/ 3 w 285"/>
                      <a:gd name="T21" fmla="*/ 1 h 244"/>
                      <a:gd name="T22" fmla="*/ 0 w 285"/>
                      <a:gd name="T23" fmla="*/ 0 h 24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5"/>
                      <a:gd name="T37" fmla="*/ 0 h 244"/>
                      <a:gd name="T38" fmla="*/ 285 w 285"/>
                      <a:gd name="T39" fmla="*/ 244 h 24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5" h="244">
                        <a:moveTo>
                          <a:pt x="285" y="244"/>
                        </a:moveTo>
                        <a:lnTo>
                          <a:pt x="253" y="230"/>
                        </a:lnTo>
                        <a:lnTo>
                          <a:pt x="217" y="209"/>
                        </a:lnTo>
                        <a:lnTo>
                          <a:pt x="175" y="178"/>
                        </a:lnTo>
                        <a:lnTo>
                          <a:pt x="152" y="153"/>
                        </a:lnTo>
                        <a:lnTo>
                          <a:pt x="137" y="128"/>
                        </a:lnTo>
                        <a:lnTo>
                          <a:pt x="121" y="99"/>
                        </a:lnTo>
                        <a:lnTo>
                          <a:pt x="103" y="70"/>
                        </a:lnTo>
                        <a:lnTo>
                          <a:pt x="86" y="47"/>
                        </a:lnTo>
                        <a:lnTo>
                          <a:pt x="65" y="32"/>
                        </a:lnTo>
                        <a:lnTo>
                          <a:pt x="39" y="1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3560" name="Group 257"/>
                <p:cNvGrpSpPr>
                  <a:grpSpLocks/>
                </p:cNvGrpSpPr>
                <p:nvPr/>
              </p:nvGrpSpPr>
              <p:grpSpPr bwMode="auto">
                <a:xfrm>
                  <a:off x="2969" y="300"/>
                  <a:ext cx="383" cy="624"/>
                  <a:chOff x="2969" y="300"/>
                  <a:chExt cx="383" cy="624"/>
                </a:xfrm>
              </p:grpSpPr>
              <p:grpSp>
                <p:nvGrpSpPr>
                  <p:cNvPr id="63588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2969" y="300"/>
                    <a:ext cx="383" cy="624"/>
                    <a:chOff x="2969" y="300"/>
                    <a:chExt cx="383" cy="624"/>
                  </a:xfrm>
                </p:grpSpPr>
                <p:sp>
                  <p:nvSpPr>
                    <p:cNvPr id="63800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2969" y="300"/>
                      <a:ext cx="383" cy="623"/>
                    </a:xfrm>
                    <a:custGeom>
                      <a:avLst/>
                      <a:gdLst>
                        <a:gd name="T0" fmla="*/ 18 w 1532"/>
                        <a:gd name="T1" fmla="*/ 5 h 2491"/>
                        <a:gd name="T2" fmla="*/ 24 w 1532"/>
                        <a:gd name="T3" fmla="*/ 2 h 2491"/>
                        <a:gd name="T4" fmla="*/ 32 w 1532"/>
                        <a:gd name="T5" fmla="*/ 0 h 2491"/>
                        <a:gd name="T6" fmla="*/ 40 w 1532"/>
                        <a:gd name="T7" fmla="*/ 1 h 2491"/>
                        <a:gd name="T8" fmla="*/ 47 w 1532"/>
                        <a:gd name="T9" fmla="*/ 5 h 2491"/>
                        <a:gd name="T10" fmla="*/ 56 w 1532"/>
                        <a:gd name="T11" fmla="*/ 14 h 2491"/>
                        <a:gd name="T12" fmla="*/ 65 w 1532"/>
                        <a:gd name="T13" fmla="*/ 26 h 2491"/>
                        <a:gd name="T14" fmla="*/ 74 w 1532"/>
                        <a:gd name="T15" fmla="*/ 41 h 2491"/>
                        <a:gd name="T16" fmla="*/ 79 w 1532"/>
                        <a:gd name="T17" fmla="*/ 53 h 2491"/>
                        <a:gd name="T18" fmla="*/ 82 w 1532"/>
                        <a:gd name="T19" fmla="*/ 65 h 2491"/>
                        <a:gd name="T20" fmla="*/ 88 w 1532"/>
                        <a:gd name="T21" fmla="*/ 80 h 2491"/>
                        <a:gd name="T22" fmla="*/ 93 w 1532"/>
                        <a:gd name="T23" fmla="*/ 93 h 2491"/>
                        <a:gd name="T24" fmla="*/ 95 w 1532"/>
                        <a:gd name="T25" fmla="*/ 105 h 2491"/>
                        <a:gd name="T26" fmla="*/ 96 w 1532"/>
                        <a:gd name="T27" fmla="*/ 119 h 2491"/>
                        <a:gd name="T28" fmla="*/ 93 w 1532"/>
                        <a:gd name="T29" fmla="*/ 145 h 2491"/>
                        <a:gd name="T30" fmla="*/ 91 w 1532"/>
                        <a:gd name="T31" fmla="*/ 150 h 2491"/>
                        <a:gd name="T32" fmla="*/ 88 w 1532"/>
                        <a:gd name="T33" fmla="*/ 153 h 2491"/>
                        <a:gd name="T34" fmla="*/ 84 w 1532"/>
                        <a:gd name="T35" fmla="*/ 155 h 2491"/>
                        <a:gd name="T36" fmla="*/ 79 w 1532"/>
                        <a:gd name="T37" fmla="*/ 156 h 2491"/>
                        <a:gd name="T38" fmla="*/ 71 w 1532"/>
                        <a:gd name="T39" fmla="*/ 154 h 2491"/>
                        <a:gd name="T40" fmla="*/ 54 w 1532"/>
                        <a:gd name="T41" fmla="*/ 149 h 2491"/>
                        <a:gd name="T42" fmla="*/ 47 w 1532"/>
                        <a:gd name="T43" fmla="*/ 150 h 2491"/>
                        <a:gd name="T44" fmla="*/ 37 w 1532"/>
                        <a:gd name="T45" fmla="*/ 148 h 2491"/>
                        <a:gd name="T46" fmla="*/ 21 w 1532"/>
                        <a:gd name="T47" fmla="*/ 144 h 2491"/>
                        <a:gd name="T48" fmla="*/ 13 w 1532"/>
                        <a:gd name="T49" fmla="*/ 141 h 2491"/>
                        <a:gd name="T50" fmla="*/ 8 w 1532"/>
                        <a:gd name="T51" fmla="*/ 137 h 2491"/>
                        <a:gd name="T52" fmla="*/ 5 w 1532"/>
                        <a:gd name="T53" fmla="*/ 130 h 2491"/>
                        <a:gd name="T54" fmla="*/ 3 w 1532"/>
                        <a:gd name="T55" fmla="*/ 121 h 2491"/>
                        <a:gd name="T56" fmla="*/ 1 w 1532"/>
                        <a:gd name="T57" fmla="*/ 112 h 2491"/>
                        <a:gd name="T58" fmla="*/ 0 w 1532"/>
                        <a:gd name="T59" fmla="*/ 100 h 2491"/>
                        <a:gd name="T60" fmla="*/ 3 w 1532"/>
                        <a:gd name="T61" fmla="*/ 84 h 2491"/>
                        <a:gd name="T62" fmla="*/ 6 w 1532"/>
                        <a:gd name="T63" fmla="*/ 63 h 2491"/>
                        <a:gd name="T64" fmla="*/ 9 w 1532"/>
                        <a:gd name="T65" fmla="*/ 56 h 2491"/>
                        <a:gd name="T66" fmla="*/ 12 w 1532"/>
                        <a:gd name="T67" fmla="*/ 50 h 2491"/>
                        <a:gd name="T68" fmla="*/ 11 w 1532"/>
                        <a:gd name="T69" fmla="*/ 38 h 2491"/>
                        <a:gd name="T70" fmla="*/ 11 w 1532"/>
                        <a:gd name="T71" fmla="*/ 30 h 2491"/>
                        <a:gd name="T72" fmla="*/ 13 w 1532"/>
                        <a:gd name="T73" fmla="*/ 17 h 2491"/>
                        <a:gd name="T74" fmla="*/ 16 w 1532"/>
                        <a:gd name="T75" fmla="*/ 8 h 2491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532"/>
                        <a:gd name="T115" fmla="*/ 0 h 2491"/>
                        <a:gd name="T116" fmla="*/ 1532 w 1532"/>
                        <a:gd name="T117" fmla="*/ 2491 h 2491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532" h="2491">
                          <a:moveTo>
                            <a:pt x="254" y="127"/>
                          </a:moveTo>
                          <a:lnTo>
                            <a:pt x="285" y="85"/>
                          </a:lnTo>
                          <a:lnTo>
                            <a:pt x="335" y="48"/>
                          </a:lnTo>
                          <a:lnTo>
                            <a:pt x="390" y="25"/>
                          </a:lnTo>
                          <a:lnTo>
                            <a:pt x="442" y="9"/>
                          </a:lnTo>
                          <a:lnTo>
                            <a:pt x="515" y="0"/>
                          </a:lnTo>
                          <a:lnTo>
                            <a:pt x="573" y="7"/>
                          </a:lnTo>
                          <a:lnTo>
                            <a:pt x="635" y="21"/>
                          </a:lnTo>
                          <a:lnTo>
                            <a:pt x="700" y="45"/>
                          </a:lnTo>
                          <a:lnTo>
                            <a:pt x="747" y="74"/>
                          </a:lnTo>
                          <a:lnTo>
                            <a:pt x="799" y="121"/>
                          </a:lnTo>
                          <a:lnTo>
                            <a:pt x="891" y="219"/>
                          </a:lnTo>
                          <a:lnTo>
                            <a:pt x="969" y="312"/>
                          </a:lnTo>
                          <a:lnTo>
                            <a:pt x="1045" y="419"/>
                          </a:lnTo>
                          <a:lnTo>
                            <a:pt x="1119" y="540"/>
                          </a:lnTo>
                          <a:lnTo>
                            <a:pt x="1176" y="652"/>
                          </a:lnTo>
                          <a:lnTo>
                            <a:pt x="1225" y="758"/>
                          </a:lnTo>
                          <a:lnTo>
                            <a:pt x="1259" y="852"/>
                          </a:lnTo>
                          <a:lnTo>
                            <a:pt x="1285" y="946"/>
                          </a:lnTo>
                          <a:lnTo>
                            <a:pt x="1316" y="1043"/>
                          </a:lnTo>
                          <a:lnTo>
                            <a:pt x="1348" y="1132"/>
                          </a:lnTo>
                          <a:lnTo>
                            <a:pt x="1402" y="1285"/>
                          </a:lnTo>
                          <a:lnTo>
                            <a:pt x="1459" y="1414"/>
                          </a:lnTo>
                          <a:lnTo>
                            <a:pt x="1487" y="1485"/>
                          </a:lnTo>
                          <a:lnTo>
                            <a:pt x="1507" y="1572"/>
                          </a:lnTo>
                          <a:lnTo>
                            <a:pt x="1523" y="1676"/>
                          </a:lnTo>
                          <a:lnTo>
                            <a:pt x="1532" y="1792"/>
                          </a:lnTo>
                          <a:lnTo>
                            <a:pt x="1530" y="1902"/>
                          </a:lnTo>
                          <a:lnTo>
                            <a:pt x="1509" y="2166"/>
                          </a:lnTo>
                          <a:lnTo>
                            <a:pt x="1487" y="2322"/>
                          </a:lnTo>
                          <a:lnTo>
                            <a:pt x="1476" y="2363"/>
                          </a:lnTo>
                          <a:lnTo>
                            <a:pt x="1459" y="2400"/>
                          </a:lnTo>
                          <a:lnTo>
                            <a:pt x="1436" y="2430"/>
                          </a:lnTo>
                          <a:lnTo>
                            <a:pt x="1412" y="2451"/>
                          </a:lnTo>
                          <a:lnTo>
                            <a:pt x="1386" y="2469"/>
                          </a:lnTo>
                          <a:lnTo>
                            <a:pt x="1348" y="2481"/>
                          </a:lnTo>
                          <a:lnTo>
                            <a:pt x="1304" y="2488"/>
                          </a:lnTo>
                          <a:lnTo>
                            <a:pt x="1258" y="2491"/>
                          </a:lnTo>
                          <a:lnTo>
                            <a:pt x="1200" y="2483"/>
                          </a:lnTo>
                          <a:lnTo>
                            <a:pt x="1139" y="2469"/>
                          </a:lnTo>
                          <a:lnTo>
                            <a:pt x="1012" y="2429"/>
                          </a:lnTo>
                          <a:lnTo>
                            <a:pt x="862" y="2379"/>
                          </a:lnTo>
                          <a:lnTo>
                            <a:pt x="791" y="2393"/>
                          </a:lnTo>
                          <a:lnTo>
                            <a:pt x="746" y="2399"/>
                          </a:lnTo>
                          <a:lnTo>
                            <a:pt x="692" y="2393"/>
                          </a:lnTo>
                          <a:lnTo>
                            <a:pt x="586" y="2372"/>
                          </a:lnTo>
                          <a:lnTo>
                            <a:pt x="451" y="2337"/>
                          </a:lnTo>
                          <a:lnTo>
                            <a:pt x="330" y="2300"/>
                          </a:lnTo>
                          <a:lnTo>
                            <a:pt x="252" y="2273"/>
                          </a:lnTo>
                          <a:lnTo>
                            <a:pt x="207" y="2253"/>
                          </a:lnTo>
                          <a:lnTo>
                            <a:pt x="164" y="2226"/>
                          </a:lnTo>
                          <a:lnTo>
                            <a:pt x="129" y="2185"/>
                          </a:lnTo>
                          <a:lnTo>
                            <a:pt x="103" y="2138"/>
                          </a:lnTo>
                          <a:lnTo>
                            <a:pt x="81" y="2082"/>
                          </a:lnTo>
                          <a:lnTo>
                            <a:pt x="61" y="2023"/>
                          </a:lnTo>
                          <a:lnTo>
                            <a:pt x="39" y="1931"/>
                          </a:lnTo>
                          <a:lnTo>
                            <a:pt x="27" y="1858"/>
                          </a:lnTo>
                          <a:lnTo>
                            <a:pt x="18" y="1783"/>
                          </a:lnTo>
                          <a:lnTo>
                            <a:pt x="4" y="1669"/>
                          </a:lnTo>
                          <a:lnTo>
                            <a:pt x="0" y="1593"/>
                          </a:lnTo>
                          <a:lnTo>
                            <a:pt x="11" y="1491"/>
                          </a:lnTo>
                          <a:lnTo>
                            <a:pt x="39" y="1343"/>
                          </a:lnTo>
                          <a:lnTo>
                            <a:pt x="68" y="1150"/>
                          </a:lnTo>
                          <a:lnTo>
                            <a:pt x="99" y="1010"/>
                          </a:lnTo>
                          <a:lnTo>
                            <a:pt x="121" y="952"/>
                          </a:lnTo>
                          <a:lnTo>
                            <a:pt x="147" y="899"/>
                          </a:lnTo>
                          <a:lnTo>
                            <a:pt x="169" y="845"/>
                          </a:lnTo>
                          <a:lnTo>
                            <a:pt x="183" y="802"/>
                          </a:lnTo>
                          <a:lnTo>
                            <a:pt x="195" y="723"/>
                          </a:lnTo>
                          <a:lnTo>
                            <a:pt x="173" y="612"/>
                          </a:lnTo>
                          <a:lnTo>
                            <a:pt x="170" y="543"/>
                          </a:lnTo>
                          <a:lnTo>
                            <a:pt x="176" y="474"/>
                          </a:lnTo>
                          <a:lnTo>
                            <a:pt x="186" y="386"/>
                          </a:lnTo>
                          <a:lnTo>
                            <a:pt x="207" y="269"/>
                          </a:lnTo>
                          <a:lnTo>
                            <a:pt x="228" y="185"/>
                          </a:lnTo>
                          <a:lnTo>
                            <a:pt x="254" y="127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63589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9" y="610"/>
                      <a:ext cx="383" cy="314"/>
                      <a:chOff x="2969" y="610"/>
                      <a:chExt cx="383" cy="314"/>
                    </a:xfrm>
                  </p:grpSpPr>
                  <p:sp>
                    <p:nvSpPr>
                      <p:cNvPr id="63802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9" y="610"/>
                        <a:ext cx="383" cy="314"/>
                      </a:xfrm>
                      <a:custGeom>
                        <a:avLst/>
                        <a:gdLst>
                          <a:gd name="T0" fmla="*/ 87 w 1532"/>
                          <a:gd name="T1" fmla="*/ 0 h 1254"/>
                          <a:gd name="T2" fmla="*/ 88 w 1532"/>
                          <a:gd name="T3" fmla="*/ 3 h 1254"/>
                          <a:gd name="T4" fmla="*/ 91 w 1532"/>
                          <a:gd name="T5" fmla="*/ 11 h 1254"/>
                          <a:gd name="T6" fmla="*/ 93 w 1532"/>
                          <a:gd name="T7" fmla="*/ 16 h 1254"/>
                          <a:gd name="T8" fmla="*/ 94 w 1532"/>
                          <a:gd name="T9" fmla="*/ 21 h 1254"/>
                          <a:gd name="T10" fmla="*/ 95 w 1532"/>
                          <a:gd name="T11" fmla="*/ 28 h 1254"/>
                          <a:gd name="T12" fmla="*/ 96 w 1532"/>
                          <a:gd name="T13" fmla="*/ 35 h 1254"/>
                          <a:gd name="T14" fmla="*/ 96 w 1532"/>
                          <a:gd name="T15" fmla="*/ 42 h 1254"/>
                          <a:gd name="T16" fmla="*/ 94 w 1532"/>
                          <a:gd name="T17" fmla="*/ 58 h 1254"/>
                          <a:gd name="T18" fmla="*/ 93 w 1532"/>
                          <a:gd name="T19" fmla="*/ 68 h 1254"/>
                          <a:gd name="T20" fmla="*/ 92 w 1532"/>
                          <a:gd name="T21" fmla="*/ 71 h 1254"/>
                          <a:gd name="T22" fmla="*/ 91 w 1532"/>
                          <a:gd name="T23" fmla="*/ 73 h 1254"/>
                          <a:gd name="T24" fmla="*/ 90 w 1532"/>
                          <a:gd name="T25" fmla="*/ 75 h 1254"/>
                          <a:gd name="T26" fmla="*/ 88 w 1532"/>
                          <a:gd name="T27" fmla="*/ 76 h 1254"/>
                          <a:gd name="T28" fmla="*/ 87 w 1532"/>
                          <a:gd name="T29" fmla="*/ 77 h 1254"/>
                          <a:gd name="T30" fmla="*/ 84 w 1532"/>
                          <a:gd name="T31" fmla="*/ 78 h 1254"/>
                          <a:gd name="T32" fmla="*/ 82 w 1532"/>
                          <a:gd name="T33" fmla="*/ 78 h 1254"/>
                          <a:gd name="T34" fmla="*/ 79 w 1532"/>
                          <a:gd name="T35" fmla="*/ 79 h 1254"/>
                          <a:gd name="T36" fmla="*/ 75 w 1532"/>
                          <a:gd name="T37" fmla="*/ 78 h 1254"/>
                          <a:gd name="T38" fmla="*/ 71 w 1532"/>
                          <a:gd name="T39" fmla="*/ 77 h 1254"/>
                          <a:gd name="T40" fmla="*/ 63 w 1532"/>
                          <a:gd name="T41" fmla="*/ 75 h 1254"/>
                          <a:gd name="T42" fmla="*/ 54 w 1532"/>
                          <a:gd name="T43" fmla="*/ 72 h 1254"/>
                          <a:gd name="T44" fmla="*/ 49 w 1532"/>
                          <a:gd name="T45" fmla="*/ 73 h 1254"/>
                          <a:gd name="T46" fmla="*/ 47 w 1532"/>
                          <a:gd name="T47" fmla="*/ 73 h 1254"/>
                          <a:gd name="T48" fmla="*/ 43 w 1532"/>
                          <a:gd name="T49" fmla="*/ 73 h 1254"/>
                          <a:gd name="T50" fmla="*/ 37 w 1532"/>
                          <a:gd name="T51" fmla="*/ 71 h 1254"/>
                          <a:gd name="T52" fmla="*/ 28 w 1532"/>
                          <a:gd name="T53" fmla="*/ 69 h 1254"/>
                          <a:gd name="T54" fmla="*/ 21 w 1532"/>
                          <a:gd name="T55" fmla="*/ 67 h 1254"/>
                          <a:gd name="T56" fmla="*/ 16 w 1532"/>
                          <a:gd name="T57" fmla="*/ 65 h 1254"/>
                          <a:gd name="T58" fmla="*/ 13 w 1532"/>
                          <a:gd name="T59" fmla="*/ 64 h 1254"/>
                          <a:gd name="T60" fmla="*/ 10 w 1532"/>
                          <a:gd name="T61" fmla="*/ 62 h 1254"/>
                          <a:gd name="T62" fmla="*/ 8 w 1532"/>
                          <a:gd name="T63" fmla="*/ 60 h 1254"/>
                          <a:gd name="T64" fmla="*/ 6 w 1532"/>
                          <a:gd name="T65" fmla="*/ 57 h 1254"/>
                          <a:gd name="T66" fmla="*/ 5 w 1532"/>
                          <a:gd name="T67" fmla="*/ 53 h 1254"/>
                          <a:gd name="T68" fmla="*/ 4 w 1532"/>
                          <a:gd name="T69" fmla="*/ 49 h 1254"/>
                          <a:gd name="T70" fmla="*/ 3 w 1532"/>
                          <a:gd name="T71" fmla="*/ 44 h 1254"/>
                          <a:gd name="T72" fmla="*/ 2 w 1532"/>
                          <a:gd name="T73" fmla="*/ 39 h 1254"/>
                          <a:gd name="T74" fmla="*/ 1 w 1532"/>
                          <a:gd name="T75" fmla="*/ 34 h 1254"/>
                          <a:gd name="T76" fmla="*/ 0 w 1532"/>
                          <a:gd name="T77" fmla="*/ 27 h 1254"/>
                          <a:gd name="T78" fmla="*/ 0 w 1532"/>
                          <a:gd name="T79" fmla="*/ 22 h 1254"/>
                          <a:gd name="T80" fmla="*/ 1 w 1532"/>
                          <a:gd name="T81" fmla="*/ 16 h 1254"/>
                          <a:gd name="T82" fmla="*/ 1 w 1532"/>
                          <a:gd name="T83" fmla="*/ 12 h 1254"/>
                          <a:gd name="T84" fmla="*/ 3 w 1532"/>
                          <a:gd name="T85" fmla="*/ 12 h 1254"/>
                          <a:gd name="T86" fmla="*/ 6 w 1532"/>
                          <a:gd name="T87" fmla="*/ 13 h 1254"/>
                          <a:gd name="T88" fmla="*/ 9 w 1532"/>
                          <a:gd name="T89" fmla="*/ 13 h 1254"/>
                          <a:gd name="T90" fmla="*/ 15 w 1532"/>
                          <a:gd name="T91" fmla="*/ 13 h 1254"/>
                          <a:gd name="T92" fmla="*/ 20 w 1532"/>
                          <a:gd name="T93" fmla="*/ 13 h 1254"/>
                          <a:gd name="T94" fmla="*/ 27 w 1532"/>
                          <a:gd name="T95" fmla="*/ 13 h 1254"/>
                          <a:gd name="T96" fmla="*/ 33 w 1532"/>
                          <a:gd name="T97" fmla="*/ 14 h 1254"/>
                          <a:gd name="T98" fmla="*/ 39 w 1532"/>
                          <a:gd name="T99" fmla="*/ 13 h 1254"/>
                          <a:gd name="T100" fmla="*/ 44 w 1532"/>
                          <a:gd name="T101" fmla="*/ 13 h 1254"/>
                          <a:gd name="T102" fmla="*/ 48 w 1532"/>
                          <a:gd name="T103" fmla="*/ 13 h 1254"/>
                          <a:gd name="T104" fmla="*/ 52 w 1532"/>
                          <a:gd name="T105" fmla="*/ 12 h 1254"/>
                          <a:gd name="T106" fmla="*/ 56 w 1532"/>
                          <a:gd name="T107" fmla="*/ 12 h 1254"/>
                          <a:gd name="T108" fmla="*/ 60 w 1532"/>
                          <a:gd name="T109" fmla="*/ 10 h 1254"/>
                          <a:gd name="T110" fmla="*/ 64 w 1532"/>
                          <a:gd name="T111" fmla="*/ 9 h 1254"/>
                          <a:gd name="T112" fmla="*/ 70 w 1532"/>
                          <a:gd name="T113" fmla="*/ 7 h 1254"/>
                          <a:gd name="T114" fmla="*/ 74 w 1532"/>
                          <a:gd name="T115" fmla="*/ 5 h 1254"/>
                          <a:gd name="T116" fmla="*/ 79 w 1532"/>
                          <a:gd name="T117" fmla="*/ 3 h 1254"/>
                          <a:gd name="T118" fmla="*/ 83 w 1532"/>
                          <a:gd name="T119" fmla="*/ 1 h 1254"/>
                          <a:gd name="T120" fmla="*/ 85 w 1532"/>
                          <a:gd name="T121" fmla="*/ 0 h 1254"/>
                          <a:gd name="T122" fmla="*/ 87 w 1532"/>
                          <a:gd name="T123" fmla="*/ 0 h 1254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1532"/>
                          <a:gd name="T187" fmla="*/ 0 h 1254"/>
                          <a:gd name="T188" fmla="*/ 1532 w 1532"/>
                          <a:gd name="T189" fmla="*/ 1254 h 1254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1532" h="1254">
                            <a:moveTo>
                              <a:pt x="1385" y="0"/>
                            </a:moveTo>
                            <a:lnTo>
                              <a:pt x="1402" y="50"/>
                            </a:lnTo>
                            <a:lnTo>
                              <a:pt x="1459" y="179"/>
                            </a:lnTo>
                            <a:lnTo>
                              <a:pt x="1487" y="250"/>
                            </a:lnTo>
                            <a:lnTo>
                              <a:pt x="1508" y="335"/>
                            </a:lnTo>
                            <a:lnTo>
                              <a:pt x="1523" y="440"/>
                            </a:lnTo>
                            <a:lnTo>
                              <a:pt x="1532" y="555"/>
                            </a:lnTo>
                            <a:lnTo>
                              <a:pt x="1530" y="667"/>
                            </a:lnTo>
                            <a:lnTo>
                              <a:pt x="1509" y="931"/>
                            </a:lnTo>
                            <a:lnTo>
                              <a:pt x="1487" y="1085"/>
                            </a:lnTo>
                            <a:lnTo>
                              <a:pt x="1477" y="1127"/>
                            </a:lnTo>
                            <a:lnTo>
                              <a:pt x="1459" y="1164"/>
                            </a:lnTo>
                            <a:lnTo>
                              <a:pt x="1436" y="1193"/>
                            </a:lnTo>
                            <a:lnTo>
                              <a:pt x="1413" y="1215"/>
                            </a:lnTo>
                            <a:lnTo>
                              <a:pt x="1386" y="1233"/>
                            </a:lnTo>
                            <a:lnTo>
                              <a:pt x="1348" y="1245"/>
                            </a:lnTo>
                            <a:lnTo>
                              <a:pt x="1304" y="1252"/>
                            </a:lnTo>
                            <a:lnTo>
                              <a:pt x="1258" y="1254"/>
                            </a:lnTo>
                            <a:lnTo>
                              <a:pt x="1200" y="1247"/>
                            </a:lnTo>
                            <a:lnTo>
                              <a:pt x="1139" y="1233"/>
                            </a:lnTo>
                            <a:lnTo>
                              <a:pt x="1012" y="1192"/>
                            </a:lnTo>
                            <a:lnTo>
                              <a:pt x="863" y="1142"/>
                            </a:lnTo>
                            <a:lnTo>
                              <a:pt x="791" y="1157"/>
                            </a:lnTo>
                            <a:lnTo>
                              <a:pt x="746" y="1163"/>
                            </a:lnTo>
                            <a:lnTo>
                              <a:pt x="693" y="1157"/>
                            </a:lnTo>
                            <a:lnTo>
                              <a:pt x="586" y="1135"/>
                            </a:lnTo>
                            <a:lnTo>
                              <a:pt x="452" y="1101"/>
                            </a:lnTo>
                            <a:lnTo>
                              <a:pt x="330" y="1064"/>
                            </a:lnTo>
                            <a:lnTo>
                              <a:pt x="252" y="1037"/>
                            </a:lnTo>
                            <a:lnTo>
                              <a:pt x="207" y="1016"/>
                            </a:lnTo>
                            <a:lnTo>
                              <a:pt x="164" y="989"/>
                            </a:lnTo>
                            <a:lnTo>
                              <a:pt x="130" y="949"/>
                            </a:lnTo>
                            <a:lnTo>
                              <a:pt x="103" y="902"/>
                            </a:lnTo>
                            <a:lnTo>
                              <a:pt x="81" y="846"/>
                            </a:lnTo>
                            <a:lnTo>
                              <a:pt x="61" y="788"/>
                            </a:lnTo>
                            <a:lnTo>
                              <a:pt x="39" y="696"/>
                            </a:lnTo>
                            <a:lnTo>
                              <a:pt x="27" y="622"/>
                            </a:lnTo>
                            <a:lnTo>
                              <a:pt x="18" y="547"/>
                            </a:lnTo>
                            <a:lnTo>
                              <a:pt x="4" y="433"/>
                            </a:lnTo>
                            <a:lnTo>
                              <a:pt x="0" y="357"/>
                            </a:lnTo>
                            <a:lnTo>
                              <a:pt x="11" y="256"/>
                            </a:lnTo>
                            <a:lnTo>
                              <a:pt x="20" y="189"/>
                            </a:lnTo>
                            <a:lnTo>
                              <a:pt x="51" y="193"/>
                            </a:lnTo>
                            <a:lnTo>
                              <a:pt x="99" y="207"/>
                            </a:lnTo>
                            <a:lnTo>
                              <a:pt x="146" y="212"/>
                            </a:lnTo>
                            <a:lnTo>
                              <a:pt x="239" y="211"/>
                            </a:lnTo>
                            <a:lnTo>
                              <a:pt x="317" y="207"/>
                            </a:lnTo>
                            <a:lnTo>
                              <a:pt x="427" y="212"/>
                            </a:lnTo>
                            <a:lnTo>
                              <a:pt x="524" y="215"/>
                            </a:lnTo>
                            <a:lnTo>
                              <a:pt x="617" y="212"/>
                            </a:lnTo>
                            <a:lnTo>
                              <a:pt x="694" y="208"/>
                            </a:lnTo>
                            <a:lnTo>
                              <a:pt x="762" y="205"/>
                            </a:lnTo>
                            <a:lnTo>
                              <a:pt x="836" y="194"/>
                            </a:lnTo>
                            <a:lnTo>
                              <a:pt x="892" y="182"/>
                            </a:lnTo>
                            <a:lnTo>
                              <a:pt x="965" y="155"/>
                            </a:lnTo>
                            <a:lnTo>
                              <a:pt x="1029" y="136"/>
                            </a:lnTo>
                            <a:lnTo>
                              <a:pt x="1110" y="111"/>
                            </a:lnTo>
                            <a:lnTo>
                              <a:pt x="1188" y="79"/>
                            </a:lnTo>
                            <a:lnTo>
                              <a:pt x="1262" y="48"/>
                            </a:lnTo>
                            <a:lnTo>
                              <a:pt x="1325" y="15"/>
                            </a:lnTo>
                            <a:lnTo>
                              <a:pt x="1358" y="1"/>
                            </a:lnTo>
                            <a:lnTo>
                              <a:pt x="1385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803" name="Freeform 2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5" y="610"/>
                        <a:ext cx="177" cy="314"/>
                      </a:xfrm>
                      <a:custGeom>
                        <a:avLst/>
                        <a:gdLst>
                          <a:gd name="T0" fmla="*/ 35 w 706"/>
                          <a:gd name="T1" fmla="*/ 0 h 1254"/>
                          <a:gd name="T2" fmla="*/ 36 w 706"/>
                          <a:gd name="T3" fmla="*/ 3 h 1254"/>
                          <a:gd name="T4" fmla="*/ 40 w 706"/>
                          <a:gd name="T5" fmla="*/ 11 h 1254"/>
                          <a:gd name="T6" fmla="*/ 42 w 706"/>
                          <a:gd name="T7" fmla="*/ 16 h 1254"/>
                          <a:gd name="T8" fmla="*/ 43 w 706"/>
                          <a:gd name="T9" fmla="*/ 21 h 1254"/>
                          <a:gd name="T10" fmla="*/ 44 w 706"/>
                          <a:gd name="T11" fmla="*/ 28 h 1254"/>
                          <a:gd name="T12" fmla="*/ 44 w 706"/>
                          <a:gd name="T13" fmla="*/ 35 h 1254"/>
                          <a:gd name="T14" fmla="*/ 44 w 706"/>
                          <a:gd name="T15" fmla="*/ 42 h 1254"/>
                          <a:gd name="T16" fmla="*/ 43 w 706"/>
                          <a:gd name="T17" fmla="*/ 58 h 1254"/>
                          <a:gd name="T18" fmla="*/ 42 w 706"/>
                          <a:gd name="T19" fmla="*/ 68 h 1254"/>
                          <a:gd name="T20" fmla="*/ 41 w 706"/>
                          <a:gd name="T21" fmla="*/ 71 h 1254"/>
                          <a:gd name="T22" fmla="*/ 40 w 706"/>
                          <a:gd name="T23" fmla="*/ 73 h 1254"/>
                          <a:gd name="T24" fmla="*/ 38 w 706"/>
                          <a:gd name="T25" fmla="*/ 75 h 1254"/>
                          <a:gd name="T26" fmla="*/ 37 w 706"/>
                          <a:gd name="T27" fmla="*/ 76 h 1254"/>
                          <a:gd name="T28" fmla="*/ 35 w 706"/>
                          <a:gd name="T29" fmla="*/ 77 h 1254"/>
                          <a:gd name="T30" fmla="*/ 33 w 706"/>
                          <a:gd name="T31" fmla="*/ 78 h 1254"/>
                          <a:gd name="T32" fmla="*/ 30 w 706"/>
                          <a:gd name="T33" fmla="*/ 78 h 1254"/>
                          <a:gd name="T34" fmla="*/ 27 w 706"/>
                          <a:gd name="T35" fmla="*/ 79 h 1254"/>
                          <a:gd name="T36" fmla="*/ 24 w 706"/>
                          <a:gd name="T37" fmla="*/ 78 h 1254"/>
                          <a:gd name="T38" fmla="*/ 20 w 706"/>
                          <a:gd name="T39" fmla="*/ 77 h 1254"/>
                          <a:gd name="T40" fmla="*/ 12 w 706"/>
                          <a:gd name="T41" fmla="*/ 75 h 1254"/>
                          <a:gd name="T42" fmla="*/ 3 w 706"/>
                          <a:gd name="T43" fmla="*/ 72 h 1254"/>
                          <a:gd name="T44" fmla="*/ 2 w 706"/>
                          <a:gd name="T45" fmla="*/ 71 h 1254"/>
                          <a:gd name="T46" fmla="*/ 1 w 706"/>
                          <a:gd name="T47" fmla="*/ 70 h 1254"/>
                          <a:gd name="T48" fmla="*/ 0 w 706"/>
                          <a:gd name="T49" fmla="*/ 68 h 1254"/>
                          <a:gd name="T50" fmla="*/ 0 w 706"/>
                          <a:gd name="T51" fmla="*/ 67 h 1254"/>
                          <a:gd name="T52" fmla="*/ 1 w 706"/>
                          <a:gd name="T53" fmla="*/ 64 h 1254"/>
                          <a:gd name="T54" fmla="*/ 4 w 706"/>
                          <a:gd name="T55" fmla="*/ 59 h 1254"/>
                          <a:gd name="T56" fmla="*/ 8 w 706"/>
                          <a:gd name="T57" fmla="*/ 51 h 1254"/>
                          <a:gd name="T58" fmla="*/ 10 w 706"/>
                          <a:gd name="T59" fmla="*/ 47 h 1254"/>
                          <a:gd name="T60" fmla="*/ 13 w 706"/>
                          <a:gd name="T61" fmla="*/ 42 h 1254"/>
                          <a:gd name="T62" fmla="*/ 16 w 706"/>
                          <a:gd name="T63" fmla="*/ 37 h 1254"/>
                          <a:gd name="T64" fmla="*/ 18 w 706"/>
                          <a:gd name="T65" fmla="*/ 32 h 1254"/>
                          <a:gd name="T66" fmla="*/ 21 w 706"/>
                          <a:gd name="T67" fmla="*/ 28 h 1254"/>
                          <a:gd name="T68" fmla="*/ 23 w 706"/>
                          <a:gd name="T69" fmla="*/ 23 h 1254"/>
                          <a:gd name="T70" fmla="*/ 26 w 706"/>
                          <a:gd name="T71" fmla="*/ 17 h 1254"/>
                          <a:gd name="T72" fmla="*/ 29 w 706"/>
                          <a:gd name="T73" fmla="*/ 12 h 1254"/>
                          <a:gd name="T74" fmla="*/ 32 w 706"/>
                          <a:gd name="T75" fmla="*/ 7 h 1254"/>
                          <a:gd name="T76" fmla="*/ 33 w 706"/>
                          <a:gd name="T77" fmla="*/ 3 h 1254"/>
                          <a:gd name="T78" fmla="*/ 34 w 706"/>
                          <a:gd name="T79" fmla="*/ 1 h 1254"/>
                          <a:gd name="T80" fmla="*/ 35 w 706"/>
                          <a:gd name="T81" fmla="*/ 0 h 125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706"/>
                          <a:gd name="T124" fmla="*/ 0 h 1254"/>
                          <a:gd name="T125" fmla="*/ 706 w 706"/>
                          <a:gd name="T126" fmla="*/ 1254 h 125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706" h="1254">
                            <a:moveTo>
                              <a:pt x="559" y="0"/>
                            </a:moveTo>
                            <a:lnTo>
                              <a:pt x="576" y="50"/>
                            </a:lnTo>
                            <a:lnTo>
                              <a:pt x="633" y="179"/>
                            </a:lnTo>
                            <a:lnTo>
                              <a:pt x="661" y="250"/>
                            </a:lnTo>
                            <a:lnTo>
                              <a:pt x="682" y="335"/>
                            </a:lnTo>
                            <a:lnTo>
                              <a:pt x="697" y="440"/>
                            </a:lnTo>
                            <a:lnTo>
                              <a:pt x="706" y="555"/>
                            </a:lnTo>
                            <a:lnTo>
                              <a:pt x="704" y="667"/>
                            </a:lnTo>
                            <a:lnTo>
                              <a:pt x="683" y="931"/>
                            </a:lnTo>
                            <a:lnTo>
                              <a:pt x="661" y="1085"/>
                            </a:lnTo>
                            <a:lnTo>
                              <a:pt x="651" y="1127"/>
                            </a:lnTo>
                            <a:lnTo>
                              <a:pt x="633" y="1164"/>
                            </a:lnTo>
                            <a:lnTo>
                              <a:pt x="610" y="1193"/>
                            </a:lnTo>
                            <a:lnTo>
                              <a:pt x="587" y="1215"/>
                            </a:lnTo>
                            <a:lnTo>
                              <a:pt x="560" y="1233"/>
                            </a:lnTo>
                            <a:lnTo>
                              <a:pt x="524" y="1245"/>
                            </a:lnTo>
                            <a:lnTo>
                              <a:pt x="480" y="1252"/>
                            </a:lnTo>
                            <a:lnTo>
                              <a:pt x="433" y="1254"/>
                            </a:lnTo>
                            <a:lnTo>
                              <a:pt x="375" y="1247"/>
                            </a:lnTo>
                            <a:lnTo>
                              <a:pt x="313" y="1233"/>
                            </a:lnTo>
                            <a:lnTo>
                              <a:pt x="186" y="1192"/>
                            </a:lnTo>
                            <a:lnTo>
                              <a:pt x="38" y="1142"/>
                            </a:lnTo>
                            <a:lnTo>
                              <a:pt x="23" y="1130"/>
                            </a:lnTo>
                            <a:lnTo>
                              <a:pt x="7" y="1109"/>
                            </a:lnTo>
                            <a:lnTo>
                              <a:pt x="2" y="1090"/>
                            </a:lnTo>
                            <a:lnTo>
                              <a:pt x="0" y="1062"/>
                            </a:lnTo>
                            <a:lnTo>
                              <a:pt x="13" y="1027"/>
                            </a:lnTo>
                            <a:lnTo>
                              <a:pt x="59" y="943"/>
                            </a:lnTo>
                            <a:lnTo>
                              <a:pt x="126" y="819"/>
                            </a:lnTo>
                            <a:lnTo>
                              <a:pt x="160" y="755"/>
                            </a:lnTo>
                            <a:lnTo>
                              <a:pt x="205" y="668"/>
                            </a:lnTo>
                            <a:lnTo>
                              <a:pt x="246" y="596"/>
                            </a:lnTo>
                            <a:lnTo>
                              <a:pt x="288" y="517"/>
                            </a:lnTo>
                            <a:lnTo>
                              <a:pt x="328" y="442"/>
                            </a:lnTo>
                            <a:lnTo>
                              <a:pt x="367" y="371"/>
                            </a:lnTo>
                            <a:lnTo>
                              <a:pt x="420" y="274"/>
                            </a:lnTo>
                            <a:lnTo>
                              <a:pt x="465" y="188"/>
                            </a:lnTo>
                            <a:lnTo>
                              <a:pt x="508" y="106"/>
                            </a:lnTo>
                            <a:lnTo>
                              <a:pt x="532" y="53"/>
                            </a:lnTo>
                            <a:lnTo>
                              <a:pt x="547" y="21"/>
                            </a:lnTo>
                            <a:lnTo>
                              <a:pt x="559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63799" name="Freeform 263"/>
                  <p:cNvSpPr>
                    <a:spLocks/>
                  </p:cNvSpPr>
                  <p:nvPr/>
                </p:nvSpPr>
                <p:spPr bwMode="auto">
                  <a:xfrm>
                    <a:off x="3016" y="444"/>
                    <a:ext cx="71" cy="61"/>
                  </a:xfrm>
                  <a:custGeom>
                    <a:avLst/>
                    <a:gdLst>
                      <a:gd name="T0" fmla="*/ 0 w 285"/>
                      <a:gd name="T1" fmla="*/ 15 h 244"/>
                      <a:gd name="T2" fmla="*/ 2 w 285"/>
                      <a:gd name="T3" fmla="*/ 15 h 244"/>
                      <a:gd name="T4" fmla="*/ 4 w 285"/>
                      <a:gd name="T5" fmla="*/ 13 h 244"/>
                      <a:gd name="T6" fmla="*/ 7 w 285"/>
                      <a:gd name="T7" fmla="*/ 11 h 244"/>
                      <a:gd name="T8" fmla="*/ 8 w 285"/>
                      <a:gd name="T9" fmla="*/ 10 h 244"/>
                      <a:gd name="T10" fmla="*/ 9 w 285"/>
                      <a:gd name="T11" fmla="*/ 8 h 244"/>
                      <a:gd name="T12" fmla="*/ 10 w 285"/>
                      <a:gd name="T13" fmla="*/ 6 h 244"/>
                      <a:gd name="T14" fmla="*/ 11 w 285"/>
                      <a:gd name="T15" fmla="*/ 5 h 244"/>
                      <a:gd name="T16" fmla="*/ 12 w 285"/>
                      <a:gd name="T17" fmla="*/ 3 h 244"/>
                      <a:gd name="T18" fmla="*/ 14 w 285"/>
                      <a:gd name="T19" fmla="*/ 2 h 244"/>
                      <a:gd name="T20" fmla="*/ 15 w 285"/>
                      <a:gd name="T21" fmla="*/ 1 h 244"/>
                      <a:gd name="T22" fmla="*/ 18 w 285"/>
                      <a:gd name="T23" fmla="*/ 0 h 24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5"/>
                      <a:gd name="T37" fmla="*/ 0 h 244"/>
                      <a:gd name="T38" fmla="*/ 285 w 285"/>
                      <a:gd name="T39" fmla="*/ 244 h 24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5" h="244">
                        <a:moveTo>
                          <a:pt x="0" y="244"/>
                        </a:moveTo>
                        <a:lnTo>
                          <a:pt x="32" y="230"/>
                        </a:lnTo>
                        <a:lnTo>
                          <a:pt x="67" y="209"/>
                        </a:lnTo>
                        <a:lnTo>
                          <a:pt x="110" y="178"/>
                        </a:lnTo>
                        <a:lnTo>
                          <a:pt x="133" y="153"/>
                        </a:lnTo>
                        <a:lnTo>
                          <a:pt x="148" y="128"/>
                        </a:lnTo>
                        <a:lnTo>
                          <a:pt x="164" y="99"/>
                        </a:lnTo>
                        <a:lnTo>
                          <a:pt x="181" y="70"/>
                        </a:lnTo>
                        <a:lnTo>
                          <a:pt x="199" y="47"/>
                        </a:lnTo>
                        <a:lnTo>
                          <a:pt x="219" y="32"/>
                        </a:lnTo>
                        <a:lnTo>
                          <a:pt x="246" y="15"/>
                        </a:lnTo>
                        <a:lnTo>
                          <a:pt x="285" y="0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3590" name="Group 264"/>
              <p:cNvGrpSpPr>
                <a:grpSpLocks/>
              </p:cNvGrpSpPr>
              <p:nvPr/>
            </p:nvGrpSpPr>
            <p:grpSpPr bwMode="auto">
              <a:xfrm>
                <a:off x="2544" y="414"/>
                <a:ext cx="579" cy="456"/>
                <a:chOff x="2544" y="414"/>
                <a:chExt cx="579" cy="456"/>
              </a:xfrm>
            </p:grpSpPr>
            <p:grpSp>
              <p:nvGrpSpPr>
                <p:cNvPr id="63591" name="Group 265"/>
                <p:cNvGrpSpPr>
                  <a:grpSpLocks/>
                </p:cNvGrpSpPr>
                <p:nvPr/>
              </p:nvGrpSpPr>
              <p:grpSpPr bwMode="auto">
                <a:xfrm>
                  <a:off x="2544" y="414"/>
                  <a:ext cx="579" cy="456"/>
                  <a:chOff x="2544" y="414"/>
                  <a:chExt cx="579" cy="456"/>
                </a:xfrm>
              </p:grpSpPr>
              <p:grpSp>
                <p:nvGrpSpPr>
                  <p:cNvPr id="635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2627" y="414"/>
                    <a:ext cx="474" cy="417"/>
                    <a:chOff x="2627" y="414"/>
                    <a:chExt cx="474" cy="417"/>
                  </a:xfrm>
                </p:grpSpPr>
                <p:sp>
                  <p:nvSpPr>
                    <p:cNvPr id="63794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2627" y="414"/>
                      <a:ext cx="287" cy="417"/>
                    </a:xfrm>
                    <a:custGeom>
                      <a:avLst/>
                      <a:gdLst>
                        <a:gd name="T0" fmla="*/ 72 w 1149"/>
                        <a:gd name="T1" fmla="*/ 0 h 1668"/>
                        <a:gd name="T2" fmla="*/ 72 w 1149"/>
                        <a:gd name="T3" fmla="*/ 21 h 1668"/>
                        <a:gd name="T4" fmla="*/ 71 w 1149"/>
                        <a:gd name="T5" fmla="*/ 23 h 1668"/>
                        <a:gd name="T6" fmla="*/ 70 w 1149"/>
                        <a:gd name="T7" fmla="*/ 25 h 1668"/>
                        <a:gd name="T8" fmla="*/ 69 w 1149"/>
                        <a:gd name="T9" fmla="*/ 26 h 1668"/>
                        <a:gd name="T10" fmla="*/ 68 w 1149"/>
                        <a:gd name="T11" fmla="*/ 28 h 1668"/>
                        <a:gd name="T12" fmla="*/ 66 w 1149"/>
                        <a:gd name="T13" fmla="*/ 29 h 1668"/>
                        <a:gd name="T14" fmla="*/ 64 w 1149"/>
                        <a:gd name="T15" fmla="*/ 30 h 1668"/>
                        <a:gd name="T16" fmla="*/ 62 w 1149"/>
                        <a:gd name="T17" fmla="*/ 30 h 1668"/>
                        <a:gd name="T18" fmla="*/ 60 w 1149"/>
                        <a:gd name="T19" fmla="*/ 31 h 1668"/>
                        <a:gd name="T20" fmla="*/ 58 w 1149"/>
                        <a:gd name="T21" fmla="*/ 33 h 1668"/>
                        <a:gd name="T22" fmla="*/ 56 w 1149"/>
                        <a:gd name="T23" fmla="*/ 34 h 1668"/>
                        <a:gd name="T24" fmla="*/ 55 w 1149"/>
                        <a:gd name="T25" fmla="*/ 35 h 1668"/>
                        <a:gd name="T26" fmla="*/ 54 w 1149"/>
                        <a:gd name="T27" fmla="*/ 37 h 1668"/>
                        <a:gd name="T28" fmla="*/ 53 w 1149"/>
                        <a:gd name="T29" fmla="*/ 38 h 1668"/>
                        <a:gd name="T30" fmla="*/ 52 w 1149"/>
                        <a:gd name="T31" fmla="*/ 41 h 1668"/>
                        <a:gd name="T32" fmla="*/ 50 w 1149"/>
                        <a:gd name="T33" fmla="*/ 44 h 1668"/>
                        <a:gd name="T34" fmla="*/ 48 w 1149"/>
                        <a:gd name="T35" fmla="*/ 48 h 1668"/>
                        <a:gd name="T36" fmla="*/ 47 w 1149"/>
                        <a:gd name="T37" fmla="*/ 51 h 1668"/>
                        <a:gd name="T38" fmla="*/ 46 w 1149"/>
                        <a:gd name="T39" fmla="*/ 53 h 1668"/>
                        <a:gd name="T40" fmla="*/ 46 w 1149"/>
                        <a:gd name="T41" fmla="*/ 55 h 1668"/>
                        <a:gd name="T42" fmla="*/ 46 w 1149"/>
                        <a:gd name="T43" fmla="*/ 57 h 1668"/>
                        <a:gd name="T44" fmla="*/ 46 w 1149"/>
                        <a:gd name="T45" fmla="*/ 59 h 1668"/>
                        <a:gd name="T46" fmla="*/ 46 w 1149"/>
                        <a:gd name="T47" fmla="*/ 61 h 1668"/>
                        <a:gd name="T48" fmla="*/ 47 w 1149"/>
                        <a:gd name="T49" fmla="*/ 64 h 1668"/>
                        <a:gd name="T50" fmla="*/ 47 w 1149"/>
                        <a:gd name="T51" fmla="*/ 66 h 1668"/>
                        <a:gd name="T52" fmla="*/ 47 w 1149"/>
                        <a:gd name="T53" fmla="*/ 68 h 1668"/>
                        <a:gd name="T54" fmla="*/ 47 w 1149"/>
                        <a:gd name="T55" fmla="*/ 70 h 1668"/>
                        <a:gd name="T56" fmla="*/ 46 w 1149"/>
                        <a:gd name="T57" fmla="*/ 72 h 1668"/>
                        <a:gd name="T58" fmla="*/ 46 w 1149"/>
                        <a:gd name="T59" fmla="*/ 76 h 1668"/>
                        <a:gd name="T60" fmla="*/ 45 w 1149"/>
                        <a:gd name="T61" fmla="*/ 78 h 1668"/>
                        <a:gd name="T62" fmla="*/ 44 w 1149"/>
                        <a:gd name="T63" fmla="*/ 80 h 1668"/>
                        <a:gd name="T64" fmla="*/ 43 w 1149"/>
                        <a:gd name="T65" fmla="*/ 83 h 1668"/>
                        <a:gd name="T66" fmla="*/ 42 w 1149"/>
                        <a:gd name="T67" fmla="*/ 84 h 1668"/>
                        <a:gd name="T68" fmla="*/ 41 w 1149"/>
                        <a:gd name="T69" fmla="*/ 85 h 1668"/>
                        <a:gd name="T70" fmla="*/ 40 w 1149"/>
                        <a:gd name="T71" fmla="*/ 86 h 1668"/>
                        <a:gd name="T72" fmla="*/ 38 w 1149"/>
                        <a:gd name="T73" fmla="*/ 87 h 1668"/>
                        <a:gd name="T74" fmla="*/ 35 w 1149"/>
                        <a:gd name="T75" fmla="*/ 88 h 1668"/>
                        <a:gd name="T76" fmla="*/ 33 w 1149"/>
                        <a:gd name="T77" fmla="*/ 90 h 1668"/>
                        <a:gd name="T78" fmla="*/ 29 w 1149"/>
                        <a:gd name="T79" fmla="*/ 91 h 1668"/>
                        <a:gd name="T80" fmla="*/ 26 w 1149"/>
                        <a:gd name="T81" fmla="*/ 93 h 1668"/>
                        <a:gd name="T82" fmla="*/ 21 w 1149"/>
                        <a:gd name="T83" fmla="*/ 95 h 1668"/>
                        <a:gd name="T84" fmla="*/ 17 w 1149"/>
                        <a:gd name="T85" fmla="*/ 97 h 1668"/>
                        <a:gd name="T86" fmla="*/ 11 w 1149"/>
                        <a:gd name="T87" fmla="*/ 99 h 1668"/>
                        <a:gd name="T88" fmla="*/ 5 w 1149"/>
                        <a:gd name="T89" fmla="*/ 102 h 1668"/>
                        <a:gd name="T90" fmla="*/ 0 w 1149"/>
                        <a:gd name="T91" fmla="*/ 104 h 1668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149"/>
                        <a:gd name="T139" fmla="*/ 0 h 1668"/>
                        <a:gd name="T140" fmla="*/ 1149 w 1149"/>
                        <a:gd name="T141" fmla="*/ 1668 h 1668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149" h="1668">
                          <a:moveTo>
                            <a:pt x="1149" y="0"/>
                          </a:moveTo>
                          <a:lnTo>
                            <a:pt x="1149" y="327"/>
                          </a:lnTo>
                          <a:lnTo>
                            <a:pt x="1139" y="361"/>
                          </a:lnTo>
                          <a:lnTo>
                            <a:pt x="1127" y="391"/>
                          </a:lnTo>
                          <a:lnTo>
                            <a:pt x="1112" y="420"/>
                          </a:lnTo>
                          <a:lnTo>
                            <a:pt x="1092" y="448"/>
                          </a:lnTo>
                          <a:lnTo>
                            <a:pt x="1064" y="464"/>
                          </a:lnTo>
                          <a:lnTo>
                            <a:pt x="1030" y="478"/>
                          </a:lnTo>
                          <a:lnTo>
                            <a:pt x="995" y="489"/>
                          </a:lnTo>
                          <a:lnTo>
                            <a:pt x="956" y="505"/>
                          </a:lnTo>
                          <a:lnTo>
                            <a:pt x="929" y="519"/>
                          </a:lnTo>
                          <a:lnTo>
                            <a:pt x="903" y="538"/>
                          </a:lnTo>
                          <a:lnTo>
                            <a:pt x="884" y="558"/>
                          </a:lnTo>
                          <a:lnTo>
                            <a:pt x="865" y="583"/>
                          </a:lnTo>
                          <a:lnTo>
                            <a:pt x="848" y="612"/>
                          </a:lnTo>
                          <a:lnTo>
                            <a:pt x="827" y="650"/>
                          </a:lnTo>
                          <a:lnTo>
                            <a:pt x="799" y="709"/>
                          </a:lnTo>
                          <a:lnTo>
                            <a:pt x="776" y="765"/>
                          </a:lnTo>
                          <a:lnTo>
                            <a:pt x="758" y="810"/>
                          </a:lnTo>
                          <a:lnTo>
                            <a:pt x="745" y="849"/>
                          </a:lnTo>
                          <a:lnTo>
                            <a:pt x="736" y="884"/>
                          </a:lnTo>
                          <a:lnTo>
                            <a:pt x="734" y="912"/>
                          </a:lnTo>
                          <a:lnTo>
                            <a:pt x="736" y="945"/>
                          </a:lnTo>
                          <a:lnTo>
                            <a:pt x="744" y="979"/>
                          </a:lnTo>
                          <a:lnTo>
                            <a:pt x="755" y="1022"/>
                          </a:lnTo>
                          <a:lnTo>
                            <a:pt x="758" y="1048"/>
                          </a:lnTo>
                          <a:lnTo>
                            <a:pt x="755" y="1084"/>
                          </a:lnTo>
                          <a:lnTo>
                            <a:pt x="752" y="1120"/>
                          </a:lnTo>
                          <a:lnTo>
                            <a:pt x="744" y="1157"/>
                          </a:lnTo>
                          <a:lnTo>
                            <a:pt x="733" y="1207"/>
                          </a:lnTo>
                          <a:lnTo>
                            <a:pt x="721" y="1249"/>
                          </a:lnTo>
                          <a:lnTo>
                            <a:pt x="707" y="1283"/>
                          </a:lnTo>
                          <a:lnTo>
                            <a:pt x="687" y="1321"/>
                          </a:lnTo>
                          <a:lnTo>
                            <a:pt x="675" y="1340"/>
                          </a:lnTo>
                          <a:lnTo>
                            <a:pt x="660" y="1358"/>
                          </a:lnTo>
                          <a:lnTo>
                            <a:pt x="640" y="1374"/>
                          </a:lnTo>
                          <a:lnTo>
                            <a:pt x="607" y="1394"/>
                          </a:lnTo>
                          <a:lnTo>
                            <a:pt x="570" y="1412"/>
                          </a:lnTo>
                          <a:lnTo>
                            <a:pt x="523" y="1431"/>
                          </a:lnTo>
                          <a:lnTo>
                            <a:pt x="467" y="1454"/>
                          </a:lnTo>
                          <a:lnTo>
                            <a:pt x="414" y="1478"/>
                          </a:lnTo>
                          <a:lnTo>
                            <a:pt x="343" y="1510"/>
                          </a:lnTo>
                          <a:lnTo>
                            <a:pt x="270" y="1545"/>
                          </a:lnTo>
                          <a:lnTo>
                            <a:pt x="183" y="1584"/>
                          </a:lnTo>
                          <a:lnTo>
                            <a:pt x="88" y="1628"/>
                          </a:lnTo>
                          <a:lnTo>
                            <a:pt x="0" y="1668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E0E0E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95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2916" y="488"/>
                      <a:ext cx="185" cy="170"/>
                    </a:xfrm>
                    <a:custGeom>
                      <a:avLst/>
                      <a:gdLst>
                        <a:gd name="T0" fmla="*/ 0 w 740"/>
                        <a:gd name="T1" fmla="*/ 0 h 681"/>
                        <a:gd name="T2" fmla="*/ 1 w 740"/>
                        <a:gd name="T3" fmla="*/ 3 h 681"/>
                        <a:gd name="T4" fmla="*/ 3 w 740"/>
                        <a:gd name="T5" fmla="*/ 6 h 681"/>
                        <a:gd name="T6" fmla="*/ 4 w 740"/>
                        <a:gd name="T7" fmla="*/ 7 h 681"/>
                        <a:gd name="T8" fmla="*/ 6 w 740"/>
                        <a:gd name="T9" fmla="*/ 9 h 681"/>
                        <a:gd name="T10" fmla="*/ 7 w 740"/>
                        <a:gd name="T11" fmla="*/ 10 h 681"/>
                        <a:gd name="T12" fmla="*/ 9 w 740"/>
                        <a:gd name="T13" fmla="*/ 12 h 681"/>
                        <a:gd name="T14" fmla="*/ 12 w 740"/>
                        <a:gd name="T15" fmla="*/ 13 h 681"/>
                        <a:gd name="T16" fmla="*/ 13 w 740"/>
                        <a:gd name="T17" fmla="*/ 14 h 681"/>
                        <a:gd name="T18" fmla="*/ 15 w 740"/>
                        <a:gd name="T19" fmla="*/ 14 h 681"/>
                        <a:gd name="T20" fmla="*/ 17 w 740"/>
                        <a:gd name="T21" fmla="*/ 14 h 681"/>
                        <a:gd name="T22" fmla="*/ 20 w 740"/>
                        <a:gd name="T23" fmla="*/ 15 h 681"/>
                        <a:gd name="T24" fmla="*/ 22 w 740"/>
                        <a:gd name="T25" fmla="*/ 15 h 681"/>
                        <a:gd name="T26" fmla="*/ 23 w 740"/>
                        <a:gd name="T27" fmla="*/ 15 h 681"/>
                        <a:gd name="T28" fmla="*/ 25 w 740"/>
                        <a:gd name="T29" fmla="*/ 15 h 681"/>
                        <a:gd name="T30" fmla="*/ 26 w 740"/>
                        <a:gd name="T31" fmla="*/ 16 h 681"/>
                        <a:gd name="T32" fmla="*/ 28 w 740"/>
                        <a:gd name="T33" fmla="*/ 17 h 681"/>
                        <a:gd name="T34" fmla="*/ 29 w 740"/>
                        <a:gd name="T35" fmla="*/ 18 h 681"/>
                        <a:gd name="T36" fmla="*/ 30 w 740"/>
                        <a:gd name="T37" fmla="*/ 19 h 681"/>
                        <a:gd name="T38" fmla="*/ 31 w 740"/>
                        <a:gd name="T39" fmla="*/ 20 h 681"/>
                        <a:gd name="T40" fmla="*/ 33 w 740"/>
                        <a:gd name="T41" fmla="*/ 22 h 681"/>
                        <a:gd name="T42" fmla="*/ 33 w 740"/>
                        <a:gd name="T43" fmla="*/ 24 h 681"/>
                        <a:gd name="T44" fmla="*/ 34 w 740"/>
                        <a:gd name="T45" fmla="*/ 26 h 681"/>
                        <a:gd name="T46" fmla="*/ 36 w 740"/>
                        <a:gd name="T47" fmla="*/ 30 h 681"/>
                        <a:gd name="T48" fmla="*/ 37 w 740"/>
                        <a:gd name="T49" fmla="*/ 33 h 681"/>
                        <a:gd name="T50" fmla="*/ 39 w 740"/>
                        <a:gd name="T51" fmla="*/ 36 h 681"/>
                        <a:gd name="T52" fmla="*/ 40 w 740"/>
                        <a:gd name="T53" fmla="*/ 38 h 681"/>
                        <a:gd name="T54" fmla="*/ 41 w 740"/>
                        <a:gd name="T55" fmla="*/ 39 h 681"/>
                        <a:gd name="T56" fmla="*/ 42 w 740"/>
                        <a:gd name="T57" fmla="*/ 41 h 681"/>
                        <a:gd name="T58" fmla="*/ 43 w 740"/>
                        <a:gd name="T59" fmla="*/ 42 h 681"/>
                        <a:gd name="T60" fmla="*/ 44 w 740"/>
                        <a:gd name="T61" fmla="*/ 42 h 681"/>
                        <a:gd name="T62" fmla="*/ 45 w 740"/>
                        <a:gd name="T63" fmla="*/ 42 h 681"/>
                        <a:gd name="T64" fmla="*/ 46 w 740"/>
                        <a:gd name="T65" fmla="*/ 42 h 681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740"/>
                        <a:gd name="T100" fmla="*/ 0 h 681"/>
                        <a:gd name="T101" fmla="*/ 740 w 740"/>
                        <a:gd name="T102" fmla="*/ 681 h 681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740" h="681">
                          <a:moveTo>
                            <a:pt x="0" y="0"/>
                          </a:moveTo>
                          <a:lnTo>
                            <a:pt x="21" y="46"/>
                          </a:lnTo>
                          <a:lnTo>
                            <a:pt x="50" y="93"/>
                          </a:lnTo>
                          <a:lnTo>
                            <a:pt x="66" y="118"/>
                          </a:lnTo>
                          <a:lnTo>
                            <a:pt x="88" y="144"/>
                          </a:lnTo>
                          <a:lnTo>
                            <a:pt x="114" y="167"/>
                          </a:lnTo>
                          <a:lnTo>
                            <a:pt x="148" y="189"/>
                          </a:lnTo>
                          <a:lnTo>
                            <a:pt x="185" y="207"/>
                          </a:lnTo>
                          <a:lnTo>
                            <a:pt x="216" y="219"/>
                          </a:lnTo>
                          <a:lnTo>
                            <a:pt x="243" y="226"/>
                          </a:lnTo>
                          <a:lnTo>
                            <a:pt x="274" y="232"/>
                          </a:lnTo>
                          <a:lnTo>
                            <a:pt x="313" y="236"/>
                          </a:lnTo>
                          <a:lnTo>
                            <a:pt x="345" y="239"/>
                          </a:lnTo>
                          <a:lnTo>
                            <a:pt x="374" y="242"/>
                          </a:lnTo>
                          <a:lnTo>
                            <a:pt x="405" y="249"/>
                          </a:lnTo>
                          <a:lnTo>
                            <a:pt x="425" y="257"/>
                          </a:lnTo>
                          <a:lnTo>
                            <a:pt x="448" y="270"/>
                          </a:lnTo>
                          <a:lnTo>
                            <a:pt x="469" y="285"/>
                          </a:lnTo>
                          <a:lnTo>
                            <a:pt x="490" y="306"/>
                          </a:lnTo>
                          <a:lnTo>
                            <a:pt x="505" y="329"/>
                          </a:lnTo>
                          <a:lnTo>
                            <a:pt x="519" y="356"/>
                          </a:lnTo>
                          <a:lnTo>
                            <a:pt x="532" y="384"/>
                          </a:lnTo>
                          <a:lnTo>
                            <a:pt x="547" y="419"/>
                          </a:lnTo>
                          <a:lnTo>
                            <a:pt x="571" y="476"/>
                          </a:lnTo>
                          <a:lnTo>
                            <a:pt x="595" y="526"/>
                          </a:lnTo>
                          <a:lnTo>
                            <a:pt x="622" y="582"/>
                          </a:lnTo>
                          <a:lnTo>
                            <a:pt x="635" y="607"/>
                          </a:lnTo>
                          <a:lnTo>
                            <a:pt x="653" y="634"/>
                          </a:lnTo>
                          <a:lnTo>
                            <a:pt x="670" y="656"/>
                          </a:lnTo>
                          <a:lnTo>
                            <a:pt x="684" y="669"/>
                          </a:lnTo>
                          <a:lnTo>
                            <a:pt x="699" y="677"/>
                          </a:lnTo>
                          <a:lnTo>
                            <a:pt x="717" y="681"/>
                          </a:lnTo>
                          <a:lnTo>
                            <a:pt x="740" y="68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E0E0E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63593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2544" y="445"/>
                    <a:ext cx="579" cy="425"/>
                    <a:chOff x="2544" y="445"/>
                    <a:chExt cx="579" cy="425"/>
                  </a:xfrm>
                </p:grpSpPr>
                <p:grpSp>
                  <p:nvGrpSpPr>
                    <p:cNvPr id="63607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45" y="514"/>
                      <a:ext cx="78" cy="84"/>
                      <a:chOff x="3045" y="514"/>
                      <a:chExt cx="78" cy="84"/>
                    </a:xfrm>
                  </p:grpSpPr>
                  <p:sp>
                    <p:nvSpPr>
                      <p:cNvPr id="63792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5" y="514"/>
                        <a:ext cx="68" cy="57"/>
                      </a:xfrm>
                      <a:custGeom>
                        <a:avLst/>
                        <a:gdLst>
                          <a:gd name="T0" fmla="*/ 0 w 274"/>
                          <a:gd name="T1" fmla="*/ 14 h 226"/>
                          <a:gd name="T2" fmla="*/ 2 w 274"/>
                          <a:gd name="T3" fmla="*/ 13 h 226"/>
                          <a:gd name="T4" fmla="*/ 5 w 274"/>
                          <a:gd name="T5" fmla="*/ 12 h 226"/>
                          <a:gd name="T6" fmla="*/ 8 w 274"/>
                          <a:gd name="T7" fmla="*/ 11 h 226"/>
                          <a:gd name="T8" fmla="*/ 10 w 274"/>
                          <a:gd name="T9" fmla="*/ 9 h 226"/>
                          <a:gd name="T10" fmla="*/ 11 w 274"/>
                          <a:gd name="T11" fmla="*/ 7 h 226"/>
                          <a:gd name="T12" fmla="*/ 13 w 274"/>
                          <a:gd name="T13" fmla="*/ 5 h 226"/>
                          <a:gd name="T14" fmla="*/ 15 w 274"/>
                          <a:gd name="T15" fmla="*/ 2 h 226"/>
                          <a:gd name="T16" fmla="*/ 17 w 274"/>
                          <a:gd name="T17" fmla="*/ 0 h 22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74"/>
                          <a:gd name="T28" fmla="*/ 0 h 226"/>
                          <a:gd name="T29" fmla="*/ 274 w 274"/>
                          <a:gd name="T30" fmla="*/ 226 h 22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74" h="226">
                            <a:moveTo>
                              <a:pt x="0" y="226"/>
                            </a:moveTo>
                            <a:lnTo>
                              <a:pt x="39" y="212"/>
                            </a:lnTo>
                            <a:lnTo>
                              <a:pt x="75" y="195"/>
                            </a:lnTo>
                            <a:lnTo>
                              <a:pt x="124" y="168"/>
                            </a:lnTo>
                            <a:lnTo>
                              <a:pt x="157" y="143"/>
                            </a:lnTo>
                            <a:lnTo>
                              <a:pt x="185" y="115"/>
                            </a:lnTo>
                            <a:lnTo>
                              <a:pt x="217" y="75"/>
                            </a:lnTo>
                            <a:lnTo>
                              <a:pt x="248" y="36"/>
                            </a:lnTo>
                            <a:lnTo>
                              <a:pt x="274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793" name="Freeform 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58" y="573"/>
                        <a:ext cx="65" cy="25"/>
                      </a:xfrm>
                      <a:custGeom>
                        <a:avLst/>
                        <a:gdLst>
                          <a:gd name="T0" fmla="*/ 0 w 258"/>
                          <a:gd name="T1" fmla="*/ 6 h 98"/>
                          <a:gd name="T2" fmla="*/ 1 w 258"/>
                          <a:gd name="T3" fmla="*/ 6 h 98"/>
                          <a:gd name="T4" fmla="*/ 2 w 258"/>
                          <a:gd name="T5" fmla="*/ 5 h 98"/>
                          <a:gd name="T6" fmla="*/ 3 w 258"/>
                          <a:gd name="T7" fmla="*/ 4 h 98"/>
                          <a:gd name="T8" fmla="*/ 5 w 258"/>
                          <a:gd name="T9" fmla="*/ 4 h 98"/>
                          <a:gd name="T10" fmla="*/ 7 w 258"/>
                          <a:gd name="T11" fmla="*/ 4 h 98"/>
                          <a:gd name="T12" fmla="*/ 9 w 258"/>
                          <a:gd name="T13" fmla="*/ 3 h 98"/>
                          <a:gd name="T14" fmla="*/ 11 w 258"/>
                          <a:gd name="T15" fmla="*/ 3 h 98"/>
                          <a:gd name="T16" fmla="*/ 13 w 258"/>
                          <a:gd name="T17" fmla="*/ 3 h 98"/>
                          <a:gd name="T18" fmla="*/ 14 w 258"/>
                          <a:gd name="T19" fmla="*/ 2 h 98"/>
                          <a:gd name="T20" fmla="*/ 15 w 258"/>
                          <a:gd name="T21" fmla="*/ 1 h 98"/>
                          <a:gd name="T22" fmla="*/ 16 w 258"/>
                          <a:gd name="T23" fmla="*/ 0 h 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58"/>
                          <a:gd name="T37" fmla="*/ 0 h 98"/>
                          <a:gd name="T38" fmla="*/ 258 w 258"/>
                          <a:gd name="T39" fmla="*/ 98 h 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58" h="98">
                            <a:moveTo>
                              <a:pt x="0" y="98"/>
                            </a:moveTo>
                            <a:lnTo>
                              <a:pt x="16" y="85"/>
                            </a:lnTo>
                            <a:lnTo>
                              <a:pt x="34" y="73"/>
                            </a:lnTo>
                            <a:lnTo>
                              <a:pt x="53" y="64"/>
                            </a:lnTo>
                            <a:lnTo>
                              <a:pt x="80" y="59"/>
                            </a:lnTo>
                            <a:lnTo>
                              <a:pt x="105" y="55"/>
                            </a:lnTo>
                            <a:lnTo>
                              <a:pt x="135" y="52"/>
                            </a:lnTo>
                            <a:lnTo>
                              <a:pt x="169" y="45"/>
                            </a:lnTo>
                            <a:lnTo>
                              <a:pt x="198" y="38"/>
                            </a:lnTo>
                            <a:lnTo>
                              <a:pt x="223" y="28"/>
                            </a:lnTo>
                            <a:lnTo>
                              <a:pt x="242" y="16"/>
                            </a:lnTo>
                            <a:lnTo>
                              <a:pt x="258" y="0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3608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445"/>
                      <a:ext cx="284" cy="425"/>
                      <a:chOff x="2544" y="445"/>
                      <a:chExt cx="284" cy="425"/>
                    </a:xfrm>
                  </p:grpSpPr>
                  <p:grpSp>
                    <p:nvGrpSpPr>
                      <p:cNvPr id="63617" name="Group 2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00" y="445"/>
                        <a:ext cx="128" cy="131"/>
                        <a:chOff x="2700" y="445"/>
                        <a:chExt cx="128" cy="131"/>
                      </a:xfrm>
                    </p:grpSpPr>
                    <p:sp>
                      <p:nvSpPr>
                        <p:cNvPr id="63790" name="Freeform 2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8" y="445"/>
                          <a:ext cx="70" cy="131"/>
                        </a:xfrm>
                        <a:custGeom>
                          <a:avLst/>
                          <a:gdLst>
                            <a:gd name="T0" fmla="*/ 1 w 282"/>
                            <a:gd name="T1" fmla="*/ 0 h 527"/>
                            <a:gd name="T2" fmla="*/ 1 w 282"/>
                            <a:gd name="T3" fmla="*/ 1 h 527"/>
                            <a:gd name="T4" fmla="*/ 0 w 282"/>
                            <a:gd name="T5" fmla="*/ 2 h 527"/>
                            <a:gd name="T6" fmla="*/ 0 w 282"/>
                            <a:gd name="T7" fmla="*/ 4 h 527"/>
                            <a:gd name="T8" fmla="*/ 0 w 282"/>
                            <a:gd name="T9" fmla="*/ 5 h 527"/>
                            <a:gd name="T10" fmla="*/ 0 w 282"/>
                            <a:gd name="T11" fmla="*/ 7 h 527"/>
                            <a:gd name="T12" fmla="*/ 0 w 282"/>
                            <a:gd name="T13" fmla="*/ 9 h 527"/>
                            <a:gd name="T14" fmla="*/ 1 w 282"/>
                            <a:gd name="T15" fmla="*/ 12 h 527"/>
                            <a:gd name="T16" fmla="*/ 1 w 282"/>
                            <a:gd name="T17" fmla="*/ 14 h 527"/>
                            <a:gd name="T18" fmla="*/ 2 w 282"/>
                            <a:gd name="T19" fmla="*/ 17 h 527"/>
                            <a:gd name="T20" fmla="*/ 3 w 282"/>
                            <a:gd name="T21" fmla="*/ 20 h 527"/>
                            <a:gd name="T22" fmla="*/ 4 w 282"/>
                            <a:gd name="T23" fmla="*/ 22 h 527"/>
                            <a:gd name="T24" fmla="*/ 6 w 282"/>
                            <a:gd name="T25" fmla="*/ 24 h 527"/>
                            <a:gd name="T26" fmla="*/ 7 w 282"/>
                            <a:gd name="T27" fmla="*/ 26 h 527"/>
                            <a:gd name="T28" fmla="*/ 10 w 282"/>
                            <a:gd name="T29" fmla="*/ 28 h 527"/>
                            <a:gd name="T30" fmla="*/ 12 w 282"/>
                            <a:gd name="T31" fmla="*/ 30 h 527"/>
                            <a:gd name="T32" fmla="*/ 15 w 282"/>
                            <a:gd name="T33" fmla="*/ 31 h 527"/>
                            <a:gd name="T34" fmla="*/ 17 w 282"/>
                            <a:gd name="T35" fmla="*/ 33 h 527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282"/>
                            <a:gd name="T55" fmla="*/ 0 h 527"/>
                            <a:gd name="T56" fmla="*/ 282 w 282"/>
                            <a:gd name="T57" fmla="*/ 527 h 527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282" h="527">
                              <a:moveTo>
                                <a:pt x="24" y="0"/>
                              </a:moveTo>
                              <a:lnTo>
                                <a:pt x="15" y="18"/>
                              </a:lnTo>
                              <a:lnTo>
                                <a:pt x="8" y="40"/>
                              </a:lnTo>
                              <a:lnTo>
                                <a:pt x="3" y="61"/>
                              </a:lnTo>
                              <a:lnTo>
                                <a:pt x="0" y="85"/>
                              </a:lnTo>
                              <a:lnTo>
                                <a:pt x="4" y="118"/>
                              </a:lnTo>
                              <a:lnTo>
                                <a:pt x="8" y="152"/>
                              </a:lnTo>
                              <a:lnTo>
                                <a:pt x="15" y="199"/>
                              </a:lnTo>
                              <a:lnTo>
                                <a:pt x="22" y="234"/>
                              </a:lnTo>
                              <a:lnTo>
                                <a:pt x="35" y="275"/>
                              </a:lnTo>
                              <a:lnTo>
                                <a:pt x="49" y="316"/>
                              </a:lnTo>
                              <a:lnTo>
                                <a:pt x="67" y="352"/>
                              </a:lnTo>
                              <a:lnTo>
                                <a:pt x="93" y="391"/>
                              </a:lnTo>
                              <a:lnTo>
                                <a:pt x="120" y="420"/>
                              </a:lnTo>
                              <a:lnTo>
                                <a:pt x="161" y="453"/>
                              </a:lnTo>
                              <a:lnTo>
                                <a:pt x="202" y="480"/>
                              </a:lnTo>
                              <a:lnTo>
                                <a:pt x="243" y="505"/>
                              </a:lnTo>
                              <a:lnTo>
                                <a:pt x="282" y="527"/>
                              </a:ln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E0E0E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63791" name="Freeform 2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0" y="486"/>
                          <a:ext cx="71" cy="56"/>
                        </a:xfrm>
                        <a:custGeom>
                          <a:avLst/>
                          <a:gdLst>
                            <a:gd name="T0" fmla="*/ 0 w 284"/>
                            <a:gd name="T1" fmla="*/ 0 h 224"/>
                            <a:gd name="T2" fmla="*/ 2 w 284"/>
                            <a:gd name="T3" fmla="*/ 1 h 224"/>
                            <a:gd name="T4" fmla="*/ 4 w 284"/>
                            <a:gd name="T5" fmla="*/ 1 h 224"/>
                            <a:gd name="T6" fmla="*/ 6 w 284"/>
                            <a:gd name="T7" fmla="*/ 2 h 224"/>
                            <a:gd name="T8" fmla="*/ 8 w 284"/>
                            <a:gd name="T9" fmla="*/ 3 h 224"/>
                            <a:gd name="T10" fmla="*/ 10 w 284"/>
                            <a:gd name="T11" fmla="*/ 5 h 224"/>
                            <a:gd name="T12" fmla="*/ 12 w 284"/>
                            <a:gd name="T13" fmla="*/ 6 h 224"/>
                            <a:gd name="T14" fmla="*/ 14 w 284"/>
                            <a:gd name="T15" fmla="*/ 9 h 224"/>
                            <a:gd name="T16" fmla="*/ 18 w 284"/>
                            <a:gd name="T17" fmla="*/ 13 h 224"/>
                            <a:gd name="T18" fmla="*/ 16 w 284"/>
                            <a:gd name="T19" fmla="*/ 14 h 224"/>
                            <a:gd name="T20" fmla="*/ 14 w 284"/>
                            <a:gd name="T21" fmla="*/ 14 h 224"/>
                            <a:gd name="T22" fmla="*/ 11 w 284"/>
                            <a:gd name="T23" fmla="*/ 14 h 224"/>
                            <a:gd name="T24" fmla="*/ 9 w 284"/>
                            <a:gd name="T25" fmla="*/ 14 h 224"/>
                            <a:gd name="T26" fmla="*/ 6 w 284"/>
                            <a:gd name="T27" fmla="*/ 13 h 224"/>
                            <a:gd name="T28" fmla="*/ 4 w 284"/>
                            <a:gd name="T29" fmla="*/ 13 h 224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284"/>
                            <a:gd name="T46" fmla="*/ 0 h 224"/>
                            <a:gd name="T47" fmla="*/ 284 w 284"/>
                            <a:gd name="T48" fmla="*/ 224 h 224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284" h="224">
                              <a:moveTo>
                                <a:pt x="0" y="0"/>
                              </a:moveTo>
                              <a:lnTo>
                                <a:pt x="39" y="6"/>
                              </a:lnTo>
                              <a:lnTo>
                                <a:pt x="69" y="15"/>
                              </a:lnTo>
                              <a:lnTo>
                                <a:pt x="95" y="28"/>
                              </a:lnTo>
                              <a:lnTo>
                                <a:pt x="123" y="47"/>
                              </a:lnTo>
                              <a:lnTo>
                                <a:pt x="157" y="70"/>
                              </a:lnTo>
                              <a:lnTo>
                                <a:pt x="187" y="95"/>
                              </a:lnTo>
                              <a:lnTo>
                                <a:pt x="224" y="138"/>
                              </a:lnTo>
                              <a:lnTo>
                                <a:pt x="284" y="211"/>
                              </a:lnTo>
                              <a:lnTo>
                                <a:pt x="260" y="218"/>
                              </a:lnTo>
                              <a:lnTo>
                                <a:pt x="221" y="221"/>
                              </a:lnTo>
                              <a:lnTo>
                                <a:pt x="184" y="224"/>
                              </a:lnTo>
                              <a:lnTo>
                                <a:pt x="145" y="218"/>
                              </a:lnTo>
                              <a:lnTo>
                                <a:pt x="103" y="211"/>
                              </a:lnTo>
                              <a:lnTo>
                                <a:pt x="71" y="204"/>
                              </a:lnTo>
                            </a:path>
                          </a:pathLst>
                        </a:custGeom>
                        <a:noFill/>
                        <a:ln w="22225">
                          <a:solidFill>
                            <a:srgbClr val="E0E0E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63618" name="Group 2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4" y="771"/>
                        <a:ext cx="176" cy="99"/>
                        <a:chOff x="2544" y="771"/>
                        <a:chExt cx="176" cy="99"/>
                      </a:xfrm>
                    </p:grpSpPr>
                    <p:sp>
                      <p:nvSpPr>
                        <p:cNvPr id="63784" name="Freeform 2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18" y="777"/>
                          <a:ext cx="50" cy="27"/>
                        </a:xfrm>
                        <a:custGeom>
                          <a:avLst/>
                          <a:gdLst>
                            <a:gd name="T0" fmla="*/ 0 w 200"/>
                            <a:gd name="T1" fmla="*/ 0 h 107"/>
                            <a:gd name="T2" fmla="*/ 3 w 200"/>
                            <a:gd name="T3" fmla="*/ 1 h 107"/>
                            <a:gd name="T4" fmla="*/ 6 w 200"/>
                            <a:gd name="T5" fmla="*/ 2 h 107"/>
                            <a:gd name="T6" fmla="*/ 7 w 200"/>
                            <a:gd name="T7" fmla="*/ 3 h 107"/>
                            <a:gd name="T8" fmla="*/ 10 w 200"/>
                            <a:gd name="T9" fmla="*/ 5 h 107"/>
                            <a:gd name="T10" fmla="*/ 13 w 200"/>
                            <a:gd name="T11" fmla="*/ 7 h 107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200"/>
                            <a:gd name="T19" fmla="*/ 0 h 107"/>
                            <a:gd name="T20" fmla="*/ 200 w 200"/>
                            <a:gd name="T21" fmla="*/ 107 h 107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00" h="107">
                              <a:moveTo>
                                <a:pt x="0" y="0"/>
                              </a:moveTo>
                              <a:lnTo>
                                <a:pt x="46" y="13"/>
                              </a:lnTo>
                              <a:lnTo>
                                <a:pt x="86" y="28"/>
                              </a:lnTo>
                              <a:lnTo>
                                <a:pt x="121" y="45"/>
                              </a:lnTo>
                              <a:lnTo>
                                <a:pt x="160" y="71"/>
                              </a:lnTo>
                              <a:lnTo>
                                <a:pt x="200" y="107"/>
                              </a:ln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E0E0E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grpSp>
                      <p:nvGrpSpPr>
                        <p:cNvPr id="63619" name="Group 2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4" y="771"/>
                          <a:ext cx="176" cy="99"/>
                          <a:chOff x="2544" y="771"/>
                          <a:chExt cx="176" cy="99"/>
                        </a:xfrm>
                      </p:grpSpPr>
                      <p:sp>
                        <p:nvSpPr>
                          <p:cNvPr id="63786" name="Freeform 2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64" y="771"/>
                            <a:ext cx="56" cy="13"/>
                          </a:xfrm>
                          <a:custGeom>
                            <a:avLst/>
                            <a:gdLst>
                              <a:gd name="T0" fmla="*/ 0 w 225"/>
                              <a:gd name="T1" fmla="*/ 0 h 55"/>
                              <a:gd name="T2" fmla="*/ 2 w 225"/>
                              <a:gd name="T3" fmla="*/ 1 h 55"/>
                              <a:gd name="T4" fmla="*/ 4 w 225"/>
                              <a:gd name="T5" fmla="*/ 2 h 55"/>
                              <a:gd name="T6" fmla="*/ 6 w 225"/>
                              <a:gd name="T7" fmla="*/ 3 h 55"/>
                              <a:gd name="T8" fmla="*/ 9 w 225"/>
                              <a:gd name="T9" fmla="*/ 3 h 55"/>
                              <a:gd name="T10" fmla="*/ 11 w 225"/>
                              <a:gd name="T11" fmla="*/ 3 h 55"/>
                              <a:gd name="T12" fmla="*/ 14 w 225"/>
                              <a:gd name="T13" fmla="*/ 3 h 5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25"/>
                              <a:gd name="T22" fmla="*/ 0 h 55"/>
                              <a:gd name="T23" fmla="*/ 225 w 225"/>
                              <a:gd name="T24" fmla="*/ 55 h 5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25" h="55">
                                <a:moveTo>
                                  <a:pt x="0" y="0"/>
                                </a:moveTo>
                                <a:lnTo>
                                  <a:pt x="36" y="21"/>
                                </a:lnTo>
                                <a:lnTo>
                                  <a:pt x="71" y="36"/>
                                </a:lnTo>
                                <a:lnTo>
                                  <a:pt x="104" y="46"/>
                                </a:lnTo>
                                <a:lnTo>
                                  <a:pt x="145" y="54"/>
                                </a:lnTo>
                                <a:lnTo>
                                  <a:pt x="185" y="55"/>
                                </a:lnTo>
                                <a:lnTo>
                                  <a:pt x="225" y="51"/>
                                </a:lnTo>
                              </a:path>
                            </a:pathLst>
                          </a:custGeom>
                          <a:noFill/>
                          <a:ln w="15875">
                            <a:solidFill>
                              <a:srgbClr val="E0E0E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787" name="Freeform 2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69" y="809"/>
                            <a:ext cx="19" cy="36"/>
                          </a:xfrm>
                          <a:custGeom>
                            <a:avLst/>
                            <a:gdLst>
                              <a:gd name="T0" fmla="*/ 5 w 79"/>
                              <a:gd name="T1" fmla="*/ 0 h 144"/>
                              <a:gd name="T2" fmla="*/ 4 w 79"/>
                              <a:gd name="T3" fmla="*/ 2 h 144"/>
                              <a:gd name="T4" fmla="*/ 4 w 79"/>
                              <a:gd name="T5" fmla="*/ 4 h 144"/>
                              <a:gd name="T6" fmla="*/ 2 w 79"/>
                              <a:gd name="T7" fmla="*/ 6 h 144"/>
                              <a:gd name="T8" fmla="*/ 1 w 79"/>
                              <a:gd name="T9" fmla="*/ 8 h 144"/>
                              <a:gd name="T10" fmla="*/ 0 w 79"/>
                              <a:gd name="T11" fmla="*/ 9 h 144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9"/>
                              <a:gd name="T19" fmla="*/ 0 h 144"/>
                              <a:gd name="T20" fmla="*/ 79 w 79"/>
                              <a:gd name="T21" fmla="*/ 144 h 144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9" h="144">
                                <a:moveTo>
                                  <a:pt x="79" y="0"/>
                                </a:moveTo>
                                <a:lnTo>
                                  <a:pt x="75" y="36"/>
                                </a:lnTo>
                                <a:lnTo>
                                  <a:pt x="63" y="69"/>
                                </a:lnTo>
                                <a:lnTo>
                                  <a:pt x="43" y="100"/>
                                </a:lnTo>
                                <a:lnTo>
                                  <a:pt x="20" y="129"/>
                                </a:lnTo>
                                <a:lnTo>
                                  <a:pt x="0" y="144"/>
                                </a:lnTo>
                              </a:path>
                            </a:pathLst>
                          </a:custGeom>
                          <a:noFill/>
                          <a:ln w="15875">
                            <a:solidFill>
                              <a:srgbClr val="E0E0E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788" name="Freeform 2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44" y="828"/>
                            <a:ext cx="78" cy="8"/>
                          </a:xfrm>
                          <a:custGeom>
                            <a:avLst/>
                            <a:gdLst>
                              <a:gd name="T0" fmla="*/ 19 w 314"/>
                              <a:gd name="T1" fmla="*/ 0 h 31"/>
                              <a:gd name="T2" fmla="*/ 17 w 314"/>
                              <a:gd name="T3" fmla="*/ 1 h 31"/>
                              <a:gd name="T4" fmla="*/ 14 w 314"/>
                              <a:gd name="T5" fmla="*/ 2 h 31"/>
                              <a:gd name="T6" fmla="*/ 10 w 314"/>
                              <a:gd name="T7" fmla="*/ 2 h 31"/>
                              <a:gd name="T8" fmla="*/ 8 w 314"/>
                              <a:gd name="T9" fmla="*/ 2 h 31"/>
                              <a:gd name="T10" fmla="*/ 5 w 314"/>
                              <a:gd name="T11" fmla="*/ 2 h 31"/>
                              <a:gd name="T12" fmla="*/ 2 w 314"/>
                              <a:gd name="T13" fmla="*/ 1 h 31"/>
                              <a:gd name="T14" fmla="*/ 0 w 314"/>
                              <a:gd name="T15" fmla="*/ 0 h 31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314"/>
                              <a:gd name="T25" fmla="*/ 0 h 31"/>
                              <a:gd name="T26" fmla="*/ 314 w 314"/>
                              <a:gd name="T27" fmla="*/ 31 h 31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314" h="31">
                                <a:moveTo>
                                  <a:pt x="314" y="4"/>
                                </a:moveTo>
                                <a:lnTo>
                                  <a:pt x="271" y="15"/>
                                </a:lnTo>
                                <a:lnTo>
                                  <a:pt x="221" y="25"/>
                                </a:lnTo>
                                <a:lnTo>
                                  <a:pt x="170" y="31"/>
                                </a:lnTo>
                                <a:lnTo>
                                  <a:pt x="126" y="29"/>
                                </a:lnTo>
                                <a:lnTo>
                                  <a:pt x="75" y="22"/>
                                </a:lnTo>
                                <a:lnTo>
                                  <a:pt x="40" y="13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5875">
                            <a:solidFill>
                              <a:srgbClr val="E0E0E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63789" name="Freeform 2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3" y="835"/>
                            <a:ext cx="66" cy="35"/>
                          </a:xfrm>
                          <a:custGeom>
                            <a:avLst/>
                            <a:gdLst>
                              <a:gd name="T0" fmla="*/ 16 w 266"/>
                              <a:gd name="T1" fmla="*/ 0 h 139"/>
                              <a:gd name="T2" fmla="*/ 15 w 266"/>
                              <a:gd name="T3" fmla="*/ 1 h 139"/>
                              <a:gd name="T4" fmla="*/ 13 w 266"/>
                              <a:gd name="T5" fmla="*/ 3 h 139"/>
                              <a:gd name="T6" fmla="*/ 10 w 266"/>
                              <a:gd name="T7" fmla="*/ 5 h 139"/>
                              <a:gd name="T8" fmla="*/ 8 w 266"/>
                              <a:gd name="T9" fmla="*/ 6 h 139"/>
                              <a:gd name="T10" fmla="*/ 6 w 266"/>
                              <a:gd name="T11" fmla="*/ 7 h 139"/>
                              <a:gd name="T12" fmla="*/ 4 w 266"/>
                              <a:gd name="T13" fmla="*/ 8 h 139"/>
                              <a:gd name="T14" fmla="*/ 2 w 266"/>
                              <a:gd name="T15" fmla="*/ 8 h 139"/>
                              <a:gd name="T16" fmla="*/ 0 w 266"/>
                              <a:gd name="T17" fmla="*/ 9 h 139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66"/>
                              <a:gd name="T28" fmla="*/ 0 h 139"/>
                              <a:gd name="T29" fmla="*/ 266 w 266"/>
                              <a:gd name="T30" fmla="*/ 139 h 139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66" h="139">
                                <a:moveTo>
                                  <a:pt x="266" y="0"/>
                                </a:moveTo>
                                <a:lnTo>
                                  <a:pt x="239" y="21"/>
                                </a:lnTo>
                                <a:lnTo>
                                  <a:pt x="206" y="46"/>
                                </a:lnTo>
                                <a:lnTo>
                                  <a:pt x="166" y="72"/>
                                </a:lnTo>
                                <a:lnTo>
                                  <a:pt x="131" y="96"/>
                                </a:lnTo>
                                <a:lnTo>
                                  <a:pt x="96" y="114"/>
                                </a:lnTo>
                                <a:lnTo>
                                  <a:pt x="62" y="126"/>
                                </a:lnTo>
                                <a:lnTo>
                                  <a:pt x="36" y="133"/>
                                </a:lnTo>
                                <a:lnTo>
                                  <a:pt x="0" y="139"/>
                                </a:lnTo>
                              </a:path>
                            </a:pathLst>
                          </a:custGeom>
                          <a:noFill/>
                          <a:ln w="15875">
                            <a:solidFill>
                              <a:srgbClr val="E0E0E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63620" name="Group 284"/>
                <p:cNvGrpSpPr>
                  <a:grpSpLocks/>
                </p:cNvGrpSpPr>
                <p:nvPr/>
              </p:nvGrpSpPr>
              <p:grpSpPr bwMode="auto">
                <a:xfrm>
                  <a:off x="2866" y="422"/>
                  <a:ext cx="132" cy="133"/>
                  <a:chOff x="2866" y="422"/>
                  <a:chExt cx="132" cy="133"/>
                </a:xfrm>
              </p:grpSpPr>
              <p:grpSp>
                <p:nvGrpSpPr>
                  <p:cNvPr id="63621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900" y="422"/>
                    <a:ext cx="35" cy="85"/>
                    <a:chOff x="2900" y="422"/>
                    <a:chExt cx="35" cy="85"/>
                  </a:xfrm>
                </p:grpSpPr>
                <p:sp>
                  <p:nvSpPr>
                    <p:cNvPr id="63773" name="Arc 286"/>
                    <p:cNvSpPr>
                      <a:spLocks/>
                    </p:cNvSpPr>
                    <p:nvPr/>
                  </p:nvSpPr>
                  <p:spPr bwMode="auto">
                    <a:xfrm>
                      <a:off x="2902" y="422"/>
                      <a:ext cx="24" cy="8"/>
                    </a:xfrm>
                    <a:custGeom>
                      <a:avLst/>
                      <a:gdLst>
                        <a:gd name="T0" fmla="*/ 0 w 43058"/>
                        <a:gd name="T1" fmla="*/ 0 h 21600"/>
                        <a:gd name="T2" fmla="*/ 0 w 43058"/>
                        <a:gd name="T3" fmla="*/ 0 h 21600"/>
                        <a:gd name="T4" fmla="*/ 0 w 4305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3058"/>
                        <a:gd name="T10" fmla="*/ 0 h 21600"/>
                        <a:gd name="T11" fmla="*/ 43058 w 4305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058" h="21600" fill="none" extrusionOk="0">
                          <a:moveTo>
                            <a:pt x="43058" y="0"/>
                          </a:moveTo>
                          <a:cubicBezTo>
                            <a:pt x="43058" y="11929"/>
                            <a:pt x="33387" y="21600"/>
                            <a:pt x="21458" y="21600"/>
                          </a:cubicBezTo>
                          <a:cubicBezTo>
                            <a:pt x="10486" y="21600"/>
                            <a:pt x="1258" y="13375"/>
                            <a:pt x="0" y="2475"/>
                          </a:cubicBezTo>
                        </a:path>
                        <a:path w="43058" h="21600" stroke="0" extrusionOk="0">
                          <a:moveTo>
                            <a:pt x="43058" y="0"/>
                          </a:moveTo>
                          <a:cubicBezTo>
                            <a:pt x="43058" y="11929"/>
                            <a:pt x="33387" y="21600"/>
                            <a:pt x="21458" y="21600"/>
                          </a:cubicBezTo>
                          <a:cubicBezTo>
                            <a:pt x="10486" y="21600"/>
                            <a:pt x="1258" y="13375"/>
                            <a:pt x="0" y="2475"/>
                          </a:cubicBezTo>
                          <a:lnTo>
                            <a:pt x="21458" y="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74" name="Arc 287"/>
                    <p:cNvSpPr>
                      <a:spLocks/>
                    </p:cNvSpPr>
                    <p:nvPr/>
                  </p:nvSpPr>
                  <p:spPr bwMode="auto">
                    <a:xfrm>
                      <a:off x="2902" y="440"/>
                      <a:ext cx="25" cy="9"/>
                    </a:xfrm>
                    <a:custGeom>
                      <a:avLst/>
                      <a:gdLst>
                        <a:gd name="T0" fmla="*/ 0 w 43200"/>
                        <a:gd name="T1" fmla="*/ 0 h 24571"/>
                        <a:gd name="T2" fmla="*/ 0 w 43200"/>
                        <a:gd name="T3" fmla="*/ 0 h 24571"/>
                        <a:gd name="T4" fmla="*/ 0 w 43200"/>
                        <a:gd name="T5" fmla="*/ 0 h 24571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571"/>
                        <a:gd name="T11" fmla="*/ 43200 w 43200"/>
                        <a:gd name="T12" fmla="*/ 24571 h 2457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571" fill="none" extrusionOk="0">
                          <a:moveTo>
                            <a:pt x="42994" y="0"/>
                          </a:moveTo>
                          <a:cubicBezTo>
                            <a:pt x="43131" y="984"/>
                            <a:pt x="43200" y="1977"/>
                            <a:pt x="43200" y="2971"/>
                          </a:cubicBezTo>
                          <a:cubicBezTo>
                            <a:pt x="43200" y="14900"/>
                            <a:pt x="33529" y="24571"/>
                            <a:pt x="21600" y="24571"/>
                          </a:cubicBezTo>
                          <a:cubicBezTo>
                            <a:pt x="9670" y="24571"/>
                            <a:pt x="0" y="14900"/>
                            <a:pt x="0" y="2971"/>
                          </a:cubicBezTo>
                        </a:path>
                        <a:path w="43200" h="24571" stroke="0" extrusionOk="0">
                          <a:moveTo>
                            <a:pt x="42994" y="0"/>
                          </a:moveTo>
                          <a:cubicBezTo>
                            <a:pt x="43131" y="984"/>
                            <a:pt x="43200" y="1977"/>
                            <a:pt x="43200" y="2971"/>
                          </a:cubicBezTo>
                          <a:cubicBezTo>
                            <a:pt x="43200" y="14900"/>
                            <a:pt x="33529" y="24571"/>
                            <a:pt x="21600" y="24571"/>
                          </a:cubicBezTo>
                          <a:cubicBezTo>
                            <a:pt x="9670" y="24571"/>
                            <a:pt x="0" y="14900"/>
                            <a:pt x="0" y="2971"/>
                          </a:cubicBezTo>
                          <a:lnTo>
                            <a:pt x="21600" y="2971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75" name="Arc 288"/>
                    <p:cNvSpPr>
                      <a:spLocks/>
                    </p:cNvSpPr>
                    <p:nvPr/>
                  </p:nvSpPr>
                  <p:spPr bwMode="auto">
                    <a:xfrm>
                      <a:off x="2902" y="460"/>
                      <a:ext cx="24" cy="8"/>
                    </a:xfrm>
                    <a:custGeom>
                      <a:avLst/>
                      <a:gdLst>
                        <a:gd name="T0" fmla="*/ 0 w 43200"/>
                        <a:gd name="T1" fmla="*/ 0 h 21600"/>
                        <a:gd name="T2" fmla="*/ 0 w 43200"/>
                        <a:gd name="T3" fmla="*/ 0 h 21600"/>
                        <a:gd name="T4" fmla="*/ 0 w 432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1600"/>
                        <a:gd name="T11" fmla="*/ 43200 w 432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1600" fill="none" extrusionOk="0">
                          <a:moveTo>
                            <a:pt x="43200" y="0"/>
                          </a:moveTo>
                          <a:cubicBezTo>
                            <a:pt x="43200" y="11929"/>
                            <a:pt x="33529" y="21600"/>
                            <a:pt x="21600" y="21600"/>
                          </a:cubicBez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43200" h="21600" stroke="0" extrusionOk="0">
                          <a:moveTo>
                            <a:pt x="43200" y="0"/>
                          </a:moveTo>
                          <a:cubicBezTo>
                            <a:pt x="43200" y="11929"/>
                            <a:pt x="33529" y="21600"/>
                            <a:pt x="21600" y="21600"/>
                          </a:cubicBez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76" name="Arc 289"/>
                    <p:cNvSpPr>
                      <a:spLocks/>
                    </p:cNvSpPr>
                    <p:nvPr/>
                  </p:nvSpPr>
                  <p:spPr bwMode="auto">
                    <a:xfrm>
                      <a:off x="2902" y="480"/>
                      <a:ext cx="24" cy="8"/>
                    </a:xfrm>
                    <a:custGeom>
                      <a:avLst/>
                      <a:gdLst>
                        <a:gd name="T0" fmla="*/ 0 w 43200"/>
                        <a:gd name="T1" fmla="*/ 0 h 24239"/>
                        <a:gd name="T2" fmla="*/ 0 w 43200"/>
                        <a:gd name="T3" fmla="*/ 0 h 24239"/>
                        <a:gd name="T4" fmla="*/ 0 w 43200"/>
                        <a:gd name="T5" fmla="*/ 0 h 24239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239"/>
                        <a:gd name="T11" fmla="*/ 43200 w 43200"/>
                        <a:gd name="T12" fmla="*/ 24239 h 2423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239" fill="none" extrusionOk="0">
                          <a:moveTo>
                            <a:pt x="43038" y="-1"/>
                          </a:moveTo>
                          <a:cubicBezTo>
                            <a:pt x="43145" y="875"/>
                            <a:pt x="43200" y="1756"/>
                            <a:pt x="43200" y="2639"/>
                          </a:cubicBezTo>
                          <a:cubicBezTo>
                            <a:pt x="43200" y="14568"/>
                            <a:pt x="33529" y="24239"/>
                            <a:pt x="21600" y="24239"/>
                          </a:cubicBezTo>
                          <a:cubicBezTo>
                            <a:pt x="9670" y="24239"/>
                            <a:pt x="0" y="14568"/>
                            <a:pt x="0" y="2639"/>
                          </a:cubicBezTo>
                        </a:path>
                        <a:path w="43200" h="24239" stroke="0" extrusionOk="0">
                          <a:moveTo>
                            <a:pt x="43038" y="-1"/>
                          </a:moveTo>
                          <a:cubicBezTo>
                            <a:pt x="43145" y="875"/>
                            <a:pt x="43200" y="1756"/>
                            <a:pt x="43200" y="2639"/>
                          </a:cubicBezTo>
                          <a:cubicBezTo>
                            <a:pt x="43200" y="14568"/>
                            <a:pt x="33529" y="24239"/>
                            <a:pt x="21600" y="24239"/>
                          </a:cubicBezTo>
                          <a:cubicBezTo>
                            <a:pt x="9670" y="24239"/>
                            <a:pt x="0" y="14568"/>
                            <a:pt x="0" y="2639"/>
                          </a:cubicBezTo>
                          <a:lnTo>
                            <a:pt x="21600" y="2639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77" name="Arc 290"/>
                    <p:cNvSpPr>
                      <a:spLocks/>
                    </p:cNvSpPr>
                    <p:nvPr/>
                  </p:nvSpPr>
                  <p:spPr bwMode="auto">
                    <a:xfrm>
                      <a:off x="2900" y="499"/>
                      <a:ext cx="35" cy="8"/>
                    </a:xfrm>
                    <a:custGeom>
                      <a:avLst/>
                      <a:gdLst>
                        <a:gd name="T0" fmla="*/ 0 w 43200"/>
                        <a:gd name="T1" fmla="*/ 0 h 24377"/>
                        <a:gd name="T2" fmla="*/ 0 w 43200"/>
                        <a:gd name="T3" fmla="*/ 0 h 24377"/>
                        <a:gd name="T4" fmla="*/ 0 w 43200"/>
                        <a:gd name="T5" fmla="*/ 0 h 24377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377"/>
                        <a:gd name="T11" fmla="*/ 43200 w 43200"/>
                        <a:gd name="T12" fmla="*/ 24377 h 243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377" fill="none" extrusionOk="0">
                          <a:moveTo>
                            <a:pt x="43020" y="0"/>
                          </a:moveTo>
                          <a:cubicBezTo>
                            <a:pt x="43140" y="920"/>
                            <a:pt x="43200" y="1848"/>
                            <a:pt x="43200" y="2777"/>
                          </a:cubicBezTo>
                          <a:cubicBezTo>
                            <a:pt x="43200" y="14706"/>
                            <a:pt x="33529" y="24377"/>
                            <a:pt x="21600" y="24377"/>
                          </a:cubicBezTo>
                          <a:cubicBezTo>
                            <a:pt x="9670" y="24377"/>
                            <a:pt x="0" y="14706"/>
                            <a:pt x="0" y="2777"/>
                          </a:cubicBezTo>
                        </a:path>
                        <a:path w="43200" h="24377" stroke="0" extrusionOk="0">
                          <a:moveTo>
                            <a:pt x="43020" y="0"/>
                          </a:moveTo>
                          <a:cubicBezTo>
                            <a:pt x="43140" y="920"/>
                            <a:pt x="43200" y="1848"/>
                            <a:pt x="43200" y="2777"/>
                          </a:cubicBezTo>
                          <a:cubicBezTo>
                            <a:pt x="43200" y="14706"/>
                            <a:pt x="33529" y="24377"/>
                            <a:pt x="21600" y="24377"/>
                          </a:cubicBezTo>
                          <a:cubicBezTo>
                            <a:pt x="9670" y="24377"/>
                            <a:pt x="0" y="14706"/>
                            <a:pt x="0" y="2777"/>
                          </a:cubicBezTo>
                          <a:lnTo>
                            <a:pt x="21600" y="2777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63622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2866" y="515"/>
                    <a:ext cx="41" cy="32"/>
                    <a:chOff x="2866" y="515"/>
                    <a:chExt cx="41" cy="32"/>
                  </a:xfrm>
                </p:grpSpPr>
                <p:sp>
                  <p:nvSpPr>
                    <p:cNvPr id="63769" name="Arc 292"/>
                    <p:cNvSpPr>
                      <a:spLocks/>
                    </p:cNvSpPr>
                    <p:nvPr/>
                  </p:nvSpPr>
                  <p:spPr bwMode="auto">
                    <a:xfrm>
                      <a:off x="2893" y="515"/>
                      <a:ext cx="14" cy="20"/>
                    </a:xfrm>
                    <a:custGeom>
                      <a:avLst/>
                      <a:gdLst>
                        <a:gd name="T0" fmla="*/ 0 w 21600"/>
                        <a:gd name="T1" fmla="*/ 0 h 25110"/>
                        <a:gd name="T2" fmla="*/ 0 w 21600"/>
                        <a:gd name="T3" fmla="*/ 0 h 25110"/>
                        <a:gd name="T4" fmla="*/ 0 w 21600"/>
                        <a:gd name="T5" fmla="*/ 0 h 2511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5110"/>
                        <a:gd name="T11" fmla="*/ 21600 w 21600"/>
                        <a:gd name="T12" fmla="*/ 25110 h 2511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511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775"/>
                            <a:pt x="21503" y="23949"/>
                            <a:pt x="21312" y="25109"/>
                          </a:cubicBezTo>
                        </a:path>
                        <a:path w="21600" h="2511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775"/>
                            <a:pt x="21503" y="23949"/>
                            <a:pt x="21312" y="2510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70" name="Arc 293"/>
                    <p:cNvSpPr>
                      <a:spLocks/>
                    </p:cNvSpPr>
                    <p:nvPr/>
                  </p:nvSpPr>
                  <p:spPr bwMode="auto">
                    <a:xfrm>
                      <a:off x="2885" y="520"/>
                      <a:ext cx="14" cy="20"/>
                    </a:xfrm>
                    <a:custGeom>
                      <a:avLst/>
                      <a:gdLst>
                        <a:gd name="T0" fmla="*/ 0 w 21600"/>
                        <a:gd name="T1" fmla="*/ 0 h 25110"/>
                        <a:gd name="T2" fmla="*/ 0 w 21600"/>
                        <a:gd name="T3" fmla="*/ 0 h 25110"/>
                        <a:gd name="T4" fmla="*/ 0 w 21600"/>
                        <a:gd name="T5" fmla="*/ 0 h 2511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5110"/>
                        <a:gd name="T11" fmla="*/ 21600 w 21600"/>
                        <a:gd name="T12" fmla="*/ 25110 h 2511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511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775"/>
                            <a:pt x="21503" y="23949"/>
                            <a:pt x="21312" y="25109"/>
                          </a:cubicBezTo>
                        </a:path>
                        <a:path w="21600" h="2511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775"/>
                            <a:pt x="21503" y="23949"/>
                            <a:pt x="21312" y="2510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71" name="Arc 294"/>
                    <p:cNvSpPr>
                      <a:spLocks/>
                    </p:cNvSpPr>
                    <p:nvPr/>
                  </p:nvSpPr>
                  <p:spPr bwMode="auto">
                    <a:xfrm>
                      <a:off x="2875" y="523"/>
                      <a:ext cx="15" cy="19"/>
                    </a:xfrm>
                    <a:custGeom>
                      <a:avLst/>
                      <a:gdLst>
                        <a:gd name="T0" fmla="*/ 0 w 23018"/>
                        <a:gd name="T1" fmla="*/ 0 h 24053"/>
                        <a:gd name="T2" fmla="*/ 0 w 23018"/>
                        <a:gd name="T3" fmla="*/ 0 h 24053"/>
                        <a:gd name="T4" fmla="*/ 0 w 23018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23018"/>
                        <a:gd name="T10" fmla="*/ 0 h 24053"/>
                        <a:gd name="T11" fmla="*/ 23018 w 23018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018" h="24053" fill="none" extrusionOk="0">
                          <a:moveTo>
                            <a:pt x="-1" y="46"/>
                          </a:moveTo>
                          <a:cubicBezTo>
                            <a:pt x="472" y="15"/>
                            <a:pt x="944" y="-1"/>
                            <a:pt x="1418" y="0"/>
                          </a:cubicBezTo>
                          <a:cubicBezTo>
                            <a:pt x="13347" y="0"/>
                            <a:pt x="23018" y="9670"/>
                            <a:pt x="23018" y="21600"/>
                          </a:cubicBezTo>
                          <a:cubicBezTo>
                            <a:pt x="23018" y="22419"/>
                            <a:pt x="22971" y="23238"/>
                            <a:pt x="22878" y="24053"/>
                          </a:cubicBezTo>
                        </a:path>
                        <a:path w="23018" h="24053" stroke="0" extrusionOk="0">
                          <a:moveTo>
                            <a:pt x="-1" y="46"/>
                          </a:moveTo>
                          <a:cubicBezTo>
                            <a:pt x="472" y="15"/>
                            <a:pt x="944" y="-1"/>
                            <a:pt x="1418" y="0"/>
                          </a:cubicBezTo>
                          <a:cubicBezTo>
                            <a:pt x="13347" y="0"/>
                            <a:pt x="23018" y="9670"/>
                            <a:pt x="23018" y="21600"/>
                          </a:cubicBezTo>
                          <a:cubicBezTo>
                            <a:pt x="23018" y="22419"/>
                            <a:pt x="22971" y="23238"/>
                            <a:pt x="22878" y="24053"/>
                          </a:cubicBezTo>
                          <a:lnTo>
                            <a:pt x="1418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72" name="Arc 295"/>
                    <p:cNvSpPr>
                      <a:spLocks/>
                    </p:cNvSpPr>
                    <p:nvPr/>
                  </p:nvSpPr>
                  <p:spPr bwMode="auto">
                    <a:xfrm>
                      <a:off x="2866" y="528"/>
                      <a:ext cx="14" cy="19"/>
                    </a:xfrm>
                    <a:custGeom>
                      <a:avLst/>
                      <a:gdLst>
                        <a:gd name="T0" fmla="*/ 0 w 21600"/>
                        <a:gd name="T1" fmla="*/ 0 h 25464"/>
                        <a:gd name="T2" fmla="*/ 0 w 21600"/>
                        <a:gd name="T3" fmla="*/ 0 h 25464"/>
                        <a:gd name="T4" fmla="*/ 0 w 21600"/>
                        <a:gd name="T5" fmla="*/ 0 h 25464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5464"/>
                        <a:gd name="T11" fmla="*/ 21600 w 21600"/>
                        <a:gd name="T12" fmla="*/ 25464 h 2546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5464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895"/>
                            <a:pt x="21483" y="24189"/>
                            <a:pt x="21251" y="25463"/>
                          </a:cubicBezTo>
                        </a:path>
                        <a:path w="21600" h="25464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2895"/>
                            <a:pt x="21483" y="24189"/>
                            <a:pt x="21251" y="25463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63623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2926" y="516"/>
                    <a:ext cx="72" cy="39"/>
                    <a:chOff x="2926" y="516"/>
                    <a:chExt cx="72" cy="39"/>
                  </a:xfrm>
                </p:grpSpPr>
                <p:sp>
                  <p:nvSpPr>
                    <p:cNvPr id="63765" name="Arc 297"/>
                    <p:cNvSpPr>
                      <a:spLocks/>
                    </p:cNvSpPr>
                    <p:nvPr/>
                  </p:nvSpPr>
                  <p:spPr bwMode="auto">
                    <a:xfrm>
                      <a:off x="2926" y="516"/>
                      <a:ext cx="25" cy="12"/>
                    </a:xfrm>
                    <a:custGeom>
                      <a:avLst/>
                      <a:gdLst>
                        <a:gd name="T0" fmla="*/ 0 w 36567"/>
                        <a:gd name="T1" fmla="*/ 0 h 21600"/>
                        <a:gd name="T2" fmla="*/ 0 w 36567"/>
                        <a:gd name="T3" fmla="*/ 0 h 21600"/>
                        <a:gd name="T4" fmla="*/ 0 w 3656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6567"/>
                        <a:gd name="T10" fmla="*/ 0 h 21600"/>
                        <a:gd name="T11" fmla="*/ 36567 w 3656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567" h="21600" fill="none" extrusionOk="0">
                          <a:moveTo>
                            <a:pt x="-1" y="19902"/>
                          </a:moveTo>
                          <a:cubicBezTo>
                            <a:pt x="885" y="8666"/>
                            <a:pt x="10261" y="-1"/>
                            <a:pt x="21533" y="0"/>
                          </a:cubicBezTo>
                          <a:cubicBezTo>
                            <a:pt x="27145" y="0"/>
                            <a:pt x="32537" y="2184"/>
                            <a:pt x="36567" y="6090"/>
                          </a:cubicBezTo>
                        </a:path>
                        <a:path w="36567" h="21600" stroke="0" extrusionOk="0">
                          <a:moveTo>
                            <a:pt x="-1" y="19902"/>
                          </a:moveTo>
                          <a:cubicBezTo>
                            <a:pt x="885" y="8666"/>
                            <a:pt x="10261" y="-1"/>
                            <a:pt x="21533" y="0"/>
                          </a:cubicBezTo>
                          <a:cubicBezTo>
                            <a:pt x="27145" y="0"/>
                            <a:pt x="32537" y="2184"/>
                            <a:pt x="36567" y="6090"/>
                          </a:cubicBezTo>
                          <a:lnTo>
                            <a:pt x="21533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66" name="Arc 298"/>
                    <p:cNvSpPr>
                      <a:spLocks/>
                    </p:cNvSpPr>
                    <p:nvPr/>
                  </p:nvSpPr>
                  <p:spPr bwMode="auto">
                    <a:xfrm>
                      <a:off x="2934" y="524"/>
                      <a:ext cx="26" cy="12"/>
                    </a:xfrm>
                    <a:custGeom>
                      <a:avLst/>
                      <a:gdLst>
                        <a:gd name="T0" fmla="*/ 0 w 33951"/>
                        <a:gd name="T1" fmla="*/ 0 h 21600"/>
                        <a:gd name="T2" fmla="*/ 0 w 33951"/>
                        <a:gd name="T3" fmla="*/ 0 h 21600"/>
                        <a:gd name="T4" fmla="*/ 0 w 33951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3951"/>
                        <a:gd name="T10" fmla="*/ 0 h 21600"/>
                        <a:gd name="T11" fmla="*/ 33951 w 33951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951" h="21600" fill="none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6016" y="0"/>
                            <a:pt x="30327" y="1353"/>
                            <a:pt x="33950" y="3879"/>
                          </a:cubicBezTo>
                        </a:path>
                        <a:path w="33951" h="21600" stroke="0" extrusionOk="0">
                          <a:moveTo>
                            <a:pt x="0" y="21600"/>
                          </a:move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6016" y="0"/>
                            <a:pt x="30327" y="1353"/>
                            <a:pt x="33950" y="387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67" name="Arc 299"/>
                    <p:cNvSpPr>
                      <a:spLocks/>
                    </p:cNvSpPr>
                    <p:nvPr/>
                  </p:nvSpPr>
                  <p:spPr bwMode="auto">
                    <a:xfrm>
                      <a:off x="2946" y="531"/>
                      <a:ext cx="30" cy="16"/>
                    </a:xfrm>
                    <a:custGeom>
                      <a:avLst/>
                      <a:gdLst>
                        <a:gd name="T0" fmla="*/ 0 w 30428"/>
                        <a:gd name="T1" fmla="*/ 0 h 21600"/>
                        <a:gd name="T2" fmla="*/ 0 w 30428"/>
                        <a:gd name="T3" fmla="*/ 0 h 21600"/>
                        <a:gd name="T4" fmla="*/ 0 w 3042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30428"/>
                        <a:gd name="T10" fmla="*/ 0 h 21600"/>
                        <a:gd name="T11" fmla="*/ 30428 w 30428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0428" h="21600" fill="none" extrusionOk="0">
                          <a:moveTo>
                            <a:pt x="0" y="19041"/>
                          </a:moveTo>
                          <a:cubicBezTo>
                            <a:pt x="1296" y="8178"/>
                            <a:pt x="10508" y="-1"/>
                            <a:pt x="21448" y="0"/>
                          </a:cubicBezTo>
                          <a:cubicBezTo>
                            <a:pt x="24546" y="0"/>
                            <a:pt x="27609" y="666"/>
                            <a:pt x="30427" y="1955"/>
                          </a:cubicBezTo>
                        </a:path>
                        <a:path w="30428" h="21600" stroke="0" extrusionOk="0">
                          <a:moveTo>
                            <a:pt x="0" y="19041"/>
                          </a:moveTo>
                          <a:cubicBezTo>
                            <a:pt x="1296" y="8178"/>
                            <a:pt x="10508" y="-1"/>
                            <a:pt x="21448" y="0"/>
                          </a:cubicBezTo>
                          <a:cubicBezTo>
                            <a:pt x="24546" y="0"/>
                            <a:pt x="27609" y="666"/>
                            <a:pt x="30427" y="1955"/>
                          </a:cubicBezTo>
                          <a:lnTo>
                            <a:pt x="21448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3768" name="Arc 300"/>
                    <p:cNvSpPr>
                      <a:spLocks/>
                    </p:cNvSpPr>
                    <p:nvPr/>
                  </p:nvSpPr>
                  <p:spPr bwMode="auto">
                    <a:xfrm>
                      <a:off x="2964" y="535"/>
                      <a:ext cx="34" cy="20"/>
                    </a:xfrm>
                    <a:custGeom>
                      <a:avLst/>
                      <a:gdLst>
                        <a:gd name="T0" fmla="*/ 0 w 29723"/>
                        <a:gd name="T1" fmla="*/ 0 h 21600"/>
                        <a:gd name="T2" fmla="*/ 0 w 29723"/>
                        <a:gd name="T3" fmla="*/ 0 h 21600"/>
                        <a:gd name="T4" fmla="*/ 0 w 2972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9723"/>
                        <a:gd name="T10" fmla="*/ 0 h 21600"/>
                        <a:gd name="T11" fmla="*/ 29723 w 2972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9723" h="21600" fill="none" extrusionOk="0">
                          <a:moveTo>
                            <a:pt x="0" y="18501"/>
                          </a:moveTo>
                          <a:cubicBezTo>
                            <a:pt x="1540" y="7879"/>
                            <a:pt x="10644" y="-1"/>
                            <a:pt x="21377" y="0"/>
                          </a:cubicBezTo>
                          <a:cubicBezTo>
                            <a:pt x="24242" y="0"/>
                            <a:pt x="27079" y="570"/>
                            <a:pt x="29722" y="1677"/>
                          </a:cubicBezTo>
                        </a:path>
                        <a:path w="29723" h="21600" stroke="0" extrusionOk="0">
                          <a:moveTo>
                            <a:pt x="0" y="18501"/>
                          </a:moveTo>
                          <a:cubicBezTo>
                            <a:pt x="1540" y="7879"/>
                            <a:pt x="10644" y="-1"/>
                            <a:pt x="21377" y="0"/>
                          </a:cubicBezTo>
                          <a:cubicBezTo>
                            <a:pt x="24242" y="0"/>
                            <a:pt x="27079" y="570"/>
                            <a:pt x="29722" y="1677"/>
                          </a:cubicBezTo>
                          <a:lnTo>
                            <a:pt x="21377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</p:grpSp>
        <p:grpSp>
          <p:nvGrpSpPr>
            <p:cNvPr id="63676" name="Group 301"/>
            <p:cNvGrpSpPr>
              <a:grpSpLocks/>
            </p:cNvGrpSpPr>
            <p:nvPr/>
          </p:nvGrpSpPr>
          <p:grpSpPr bwMode="auto">
            <a:xfrm>
              <a:off x="2520" y="387"/>
              <a:ext cx="745" cy="521"/>
              <a:chOff x="2520" y="387"/>
              <a:chExt cx="745" cy="521"/>
            </a:xfrm>
          </p:grpSpPr>
          <p:grpSp>
            <p:nvGrpSpPr>
              <p:cNvPr id="63677" name="Group 302"/>
              <p:cNvGrpSpPr>
                <a:grpSpLocks/>
              </p:cNvGrpSpPr>
              <p:nvPr/>
            </p:nvGrpSpPr>
            <p:grpSpPr bwMode="auto">
              <a:xfrm>
                <a:off x="2981" y="387"/>
                <a:ext cx="284" cy="362"/>
                <a:chOff x="2981" y="387"/>
                <a:chExt cx="284" cy="362"/>
              </a:xfrm>
            </p:grpSpPr>
            <p:grpSp>
              <p:nvGrpSpPr>
                <p:cNvPr id="63678" name="Group 303"/>
                <p:cNvGrpSpPr>
                  <a:grpSpLocks/>
                </p:cNvGrpSpPr>
                <p:nvPr/>
              </p:nvGrpSpPr>
              <p:grpSpPr bwMode="auto">
                <a:xfrm>
                  <a:off x="3172" y="387"/>
                  <a:ext cx="93" cy="116"/>
                  <a:chOff x="3172" y="387"/>
                  <a:chExt cx="93" cy="116"/>
                </a:xfrm>
              </p:grpSpPr>
              <p:sp>
                <p:nvSpPr>
                  <p:cNvPr id="63744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38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45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3206" y="409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46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399"/>
                    <a:ext cx="12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47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42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48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3227" y="43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49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43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0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3185" y="43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1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445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2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3244" y="45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3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3212" y="469"/>
                    <a:ext cx="12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4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3227" y="47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5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3181" y="474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6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489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57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491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3704" name="Group 318"/>
                <p:cNvGrpSpPr>
                  <a:grpSpLocks/>
                </p:cNvGrpSpPr>
                <p:nvPr/>
              </p:nvGrpSpPr>
              <p:grpSpPr bwMode="auto">
                <a:xfrm>
                  <a:off x="3001" y="482"/>
                  <a:ext cx="186" cy="145"/>
                  <a:chOff x="3001" y="482"/>
                  <a:chExt cx="186" cy="145"/>
                </a:xfrm>
              </p:grpSpPr>
              <p:sp>
                <p:nvSpPr>
                  <p:cNvPr id="63703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3054" y="57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63758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3001" y="482"/>
                    <a:ext cx="186" cy="145"/>
                    <a:chOff x="3001" y="482"/>
                    <a:chExt cx="186" cy="145"/>
                  </a:xfrm>
                </p:grpSpPr>
                <p:sp>
                  <p:nvSpPr>
                    <p:cNvPr id="63705" name="Oval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6" y="482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06" name="Oval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3" y="494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07" name="Oval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5" y="489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08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4" y="519"/>
                      <a:ext cx="13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09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529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0" name="Oval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0" y="513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1" name="Oval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9" y="492"/>
                      <a:ext cx="12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2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8" y="492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3" name="Oval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1" y="508"/>
                      <a:ext cx="12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4" name="Oval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4" y="529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5" name="Oval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1" y="505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6" name="Oval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541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7" name="Oval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6" y="509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8" name="Oval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4" y="530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19" name="Oval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9" y="541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0" name="Oval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" y="555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1" name="Oval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9" y="551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2" name="Oval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0" y="568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3" name="Oval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1" y="583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4" name="Oval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3" y="603"/>
                      <a:ext cx="13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5" name="Oval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8" y="590"/>
                      <a:ext cx="13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6" name="Oval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8" y="576"/>
                      <a:ext cx="13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7" name="Oval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604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8" name="Oval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3" y="588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29" name="Oval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1" y="598"/>
                      <a:ext cx="12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0" name="Oval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2" y="571"/>
                      <a:ext cx="12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1" name="Oval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5" y="586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2" name="Oval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3" y="557"/>
                      <a:ext cx="12" cy="11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3" name="Oval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2" y="572"/>
                      <a:ext cx="13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4" name="Oval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3" y="599"/>
                      <a:ext cx="12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5" name="Oval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8" y="557"/>
                      <a:ext cx="12" cy="11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6" name="Oval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7" y="546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7" name="Oval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545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8" name="Oval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5" y="551"/>
                      <a:ext cx="12" cy="11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39" name="Oval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6" y="562"/>
                      <a:ext cx="12" cy="13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40" name="Oval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9" y="564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41" name="Oval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0" y="577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42" name="Oval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5" y="585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743" name="Oval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615"/>
                      <a:ext cx="12" cy="12"/>
                    </a:xfrm>
                    <a:prstGeom prst="ellipse">
                      <a:avLst/>
                    </a:prstGeom>
                    <a:solidFill>
                      <a:srgbClr val="4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63759" name="Group 360"/>
                <p:cNvGrpSpPr>
                  <a:grpSpLocks/>
                </p:cNvGrpSpPr>
                <p:nvPr/>
              </p:nvGrpSpPr>
              <p:grpSpPr bwMode="auto">
                <a:xfrm>
                  <a:off x="2981" y="633"/>
                  <a:ext cx="168" cy="116"/>
                  <a:chOff x="2981" y="633"/>
                  <a:chExt cx="168" cy="116"/>
                </a:xfrm>
              </p:grpSpPr>
              <p:sp>
                <p:nvSpPr>
                  <p:cNvPr id="63679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3070" y="642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0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2998" y="633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1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661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2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3119" y="653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3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3137" y="683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4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67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5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3082" y="689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6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3129" y="696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7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3022" y="683"/>
                    <a:ext cx="12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8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2998" y="687"/>
                    <a:ext cx="11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89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67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0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703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1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3105" y="710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2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3066" y="706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3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3079" y="71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4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3022" y="708"/>
                    <a:ext cx="12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5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3017" y="70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6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3055" y="73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7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731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8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3010" y="73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99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653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00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2981" y="67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01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702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702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2992" y="72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3760" name="Group 385"/>
              <p:cNvGrpSpPr>
                <a:grpSpLocks/>
              </p:cNvGrpSpPr>
              <p:nvPr/>
            </p:nvGrpSpPr>
            <p:grpSpPr bwMode="auto">
              <a:xfrm>
                <a:off x="2520" y="407"/>
                <a:ext cx="320" cy="501"/>
                <a:chOff x="2520" y="407"/>
                <a:chExt cx="320" cy="501"/>
              </a:xfrm>
            </p:grpSpPr>
            <p:grpSp>
              <p:nvGrpSpPr>
                <p:cNvPr id="63761" name="Group 386"/>
                <p:cNvGrpSpPr>
                  <a:grpSpLocks/>
                </p:cNvGrpSpPr>
                <p:nvPr/>
              </p:nvGrpSpPr>
              <p:grpSpPr bwMode="auto">
                <a:xfrm>
                  <a:off x="2756" y="520"/>
                  <a:ext cx="84" cy="126"/>
                  <a:chOff x="2756" y="520"/>
                  <a:chExt cx="84" cy="126"/>
                </a:xfrm>
              </p:grpSpPr>
              <p:sp>
                <p:nvSpPr>
                  <p:cNvPr id="63663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2828" y="53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4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520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5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2782" y="52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6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2756" y="535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7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2788" y="54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8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572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9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2782" y="571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70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2785" y="58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71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2756" y="581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72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2792" y="60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73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2756" y="59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74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2764" y="620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75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2780" y="634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3762" name="Group 400"/>
                <p:cNvGrpSpPr>
                  <a:grpSpLocks/>
                </p:cNvGrpSpPr>
                <p:nvPr/>
              </p:nvGrpSpPr>
              <p:grpSpPr bwMode="auto">
                <a:xfrm>
                  <a:off x="2628" y="407"/>
                  <a:ext cx="62" cy="60"/>
                  <a:chOff x="2628" y="407"/>
                  <a:chExt cx="62" cy="60"/>
                </a:xfrm>
              </p:grpSpPr>
              <p:sp>
                <p:nvSpPr>
                  <p:cNvPr id="63654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2677" y="444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5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2674" y="42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6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2659" y="40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7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2631" y="41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8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2644" y="429"/>
                    <a:ext cx="12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9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2652" y="442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0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452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1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45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62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2628" y="44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3763" name="Group 410"/>
                <p:cNvGrpSpPr>
                  <a:grpSpLocks/>
                </p:cNvGrpSpPr>
                <p:nvPr/>
              </p:nvGrpSpPr>
              <p:grpSpPr bwMode="auto">
                <a:xfrm>
                  <a:off x="2520" y="758"/>
                  <a:ext cx="168" cy="150"/>
                  <a:chOff x="2520" y="758"/>
                  <a:chExt cx="168" cy="150"/>
                </a:xfrm>
              </p:grpSpPr>
              <p:sp>
                <p:nvSpPr>
                  <p:cNvPr id="63624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2642" y="75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25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77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26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2626" y="78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27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2658" y="812"/>
                    <a:ext cx="12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28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802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29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2637" y="820"/>
                    <a:ext cx="13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0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2655" y="83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1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842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2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2658" y="858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3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78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4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2582" y="80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5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80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6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793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7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812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8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2574" y="83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39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2561" y="84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0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834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1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84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2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2521" y="860"/>
                    <a:ext cx="12" cy="13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3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871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4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849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5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2604" y="850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6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2584" y="863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7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2559" y="86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8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2633" y="87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49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2618" y="877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0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2605" y="875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1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2565" y="881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2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894"/>
                    <a:ext cx="13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653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896"/>
                    <a:ext cx="12" cy="12"/>
                  </a:xfrm>
                  <a:prstGeom prst="ellipse">
                    <a:avLst/>
                  </a:prstGeom>
                  <a:solidFill>
                    <a:srgbClr val="4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pic>
        <p:nvPicPr>
          <p:cNvPr id="63530" name="Picture 4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376238"/>
            <a:ext cx="1222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764" name="Group 442"/>
          <p:cNvGrpSpPr>
            <a:grpSpLocks/>
          </p:cNvGrpSpPr>
          <p:nvPr/>
        </p:nvGrpSpPr>
        <p:grpSpPr bwMode="auto">
          <a:xfrm>
            <a:off x="1101725" y="1533525"/>
            <a:ext cx="1173163" cy="642938"/>
            <a:chOff x="716" y="965"/>
            <a:chExt cx="739" cy="405"/>
          </a:xfrm>
        </p:grpSpPr>
        <p:grpSp>
          <p:nvGrpSpPr>
            <p:cNvPr id="63778" name="Group 443"/>
            <p:cNvGrpSpPr>
              <a:grpSpLocks/>
            </p:cNvGrpSpPr>
            <p:nvPr/>
          </p:nvGrpSpPr>
          <p:grpSpPr bwMode="auto">
            <a:xfrm>
              <a:off x="716" y="965"/>
              <a:ext cx="739" cy="405"/>
              <a:chOff x="716" y="965"/>
              <a:chExt cx="739" cy="405"/>
            </a:xfrm>
          </p:grpSpPr>
          <p:sp>
            <p:nvSpPr>
              <p:cNvPr id="63615" name="Freeform 444"/>
              <p:cNvSpPr>
                <a:spLocks/>
              </p:cNvSpPr>
              <p:nvPr/>
            </p:nvSpPr>
            <p:spPr bwMode="auto">
              <a:xfrm>
                <a:off x="716" y="965"/>
                <a:ext cx="739" cy="404"/>
              </a:xfrm>
              <a:custGeom>
                <a:avLst/>
                <a:gdLst>
                  <a:gd name="T0" fmla="*/ 54 w 2956"/>
                  <a:gd name="T1" fmla="*/ 5 h 1617"/>
                  <a:gd name="T2" fmla="*/ 57 w 2956"/>
                  <a:gd name="T3" fmla="*/ 15 h 1617"/>
                  <a:gd name="T4" fmla="*/ 61 w 2956"/>
                  <a:gd name="T5" fmla="*/ 23 h 1617"/>
                  <a:gd name="T6" fmla="*/ 68 w 2956"/>
                  <a:gd name="T7" fmla="*/ 31 h 1617"/>
                  <a:gd name="T8" fmla="*/ 77 w 2956"/>
                  <a:gd name="T9" fmla="*/ 37 h 1617"/>
                  <a:gd name="T10" fmla="*/ 89 w 2956"/>
                  <a:gd name="T11" fmla="*/ 42 h 1617"/>
                  <a:gd name="T12" fmla="*/ 101 w 2956"/>
                  <a:gd name="T13" fmla="*/ 47 h 1617"/>
                  <a:gd name="T14" fmla="*/ 111 w 2956"/>
                  <a:gd name="T15" fmla="*/ 52 h 1617"/>
                  <a:gd name="T16" fmla="*/ 118 w 2956"/>
                  <a:gd name="T17" fmla="*/ 56 h 1617"/>
                  <a:gd name="T18" fmla="*/ 129 w 2956"/>
                  <a:gd name="T19" fmla="*/ 55 h 1617"/>
                  <a:gd name="T20" fmla="*/ 138 w 2956"/>
                  <a:gd name="T21" fmla="*/ 56 h 1617"/>
                  <a:gd name="T22" fmla="*/ 145 w 2956"/>
                  <a:gd name="T23" fmla="*/ 59 h 1617"/>
                  <a:gd name="T24" fmla="*/ 154 w 2956"/>
                  <a:gd name="T25" fmla="*/ 62 h 1617"/>
                  <a:gd name="T26" fmla="*/ 166 w 2956"/>
                  <a:gd name="T27" fmla="*/ 62 h 1617"/>
                  <a:gd name="T28" fmla="*/ 179 w 2956"/>
                  <a:gd name="T29" fmla="*/ 60 h 1617"/>
                  <a:gd name="T30" fmla="*/ 183 w 2956"/>
                  <a:gd name="T31" fmla="*/ 60 h 1617"/>
                  <a:gd name="T32" fmla="*/ 184 w 2956"/>
                  <a:gd name="T33" fmla="*/ 61 h 1617"/>
                  <a:gd name="T34" fmla="*/ 185 w 2956"/>
                  <a:gd name="T35" fmla="*/ 67 h 1617"/>
                  <a:gd name="T36" fmla="*/ 184 w 2956"/>
                  <a:gd name="T37" fmla="*/ 73 h 1617"/>
                  <a:gd name="T38" fmla="*/ 183 w 2956"/>
                  <a:gd name="T39" fmla="*/ 76 h 1617"/>
                  <a:gd name="T40" fmla="*/ 183 w 2956"/>
                  <a:gd name="T41" fmla="*/ 80 h 1617"/>
                  <a:gd name="T42" fmla="*/ 180 w 2956"/>
                  <a:gd name="T43" fmla="*/ 83 h 1617"/>
                  <a:gd name="T44" fmla="*/ 176 w 2956"/>
                  <a:gd name="T45" fmla="*/ 84 h 1617"/>
                  <a:gd name="T46" fmla="*/ 173 w 2956"/>
                  <a:gd name="T47" fmla="*/ 87 h 1617"/>
                  <a:gd name="T48" fmla="*/ 169 w 2956"/>
                  <a:gd name="T49" fmla="*/ 88 h 1617"/>
                  <a:gd name="T50" fmla="*/ 162 w 2956"/>
                  <a:gd name="T51" fmla="*/ 87 h 1617"/>
                  <a:gd name="T52" fmla="*/ 162 w 2956"/>
                  <a:gd name="T53" fmla="*/ 91 h 1617"/>
                  <a:gd name="T54" fmla="*/ 161 w 2956"/>
                  <a:gd name="T55" fmla="*/ 93 h 1617"/>
                  <a:gd name="T56" fmla="*/ 157 w 2956"/>
                  <a:gd name="T57" fmla="*/ 93 h 1617"/>
                  <a:gd name="T58" fmla="*/ 151 w 2956"/>
                  <a:gd name="T59" fmla="*/ 93 h 1617"/>
                  <a:gd name="T60" fmla="*/ 145 w 2956"/>
                  <a:gd name="T61" fmla="*/ 91 h 1617"/>
                  <a:gd name="T62" fmla="*/ 144 w 2956"/>
                  <a:gd name="T63" fmla="*/ 94 h 1617"/>
                  <a:gd name="T64" fmla="*/ 141 w 2956"/>
                  <a:gd name="T65" fmla="*/ 95 h 1617"/>
                  <a:gd name="T66" fmla="*/ 136 w 2956"/>
                  <a:gd name="T67" fmla="*/ 95 h 1617"/>
                  <a:gd name="T68" fmla="*/ 132 w 2956"/>
                  <a:gd name="T69" fmla="*/ 94 h 1617"/>
                  <a:gd name="T70" fmla="*/ 127 w 2956"/>
                  <a:gd name="T71" fmla="*/ 96 h 1617"/>
                  <a:gd name="T72" fmla="*/ 122 w 2956"/>
                  <a:gd name="T73" fmla="*/ 96 h 1617"/>
                  <a:gd name="T74" fmla="*/ 112 w 2956"/>
                  <a:gd name="T75" fmla="*/ 98 h 1617"/>
                  <a:gd name="T76" fmla="*/ 104 w 2956"/>
                  <a:gd name="T77" fmla="*/ 99 h 1617"/>
                  <a:gd name="T78" fmla="*/ 94 w 2956"/>
                  <a:gd name="T79" fmla="*/ 96 h 1617"/>
                  <a:gd name="T80" fmla="*/ 84 w 2956"/>
                  <a:gd name="T81" fmla="*/ 94 h 1617"/>
                  <a:gd name="T82" fmla="*/ 76 w 2956"/>
                  <a:gd name="T83" fmla="*/ 95 h 1617"/>
                  <a:gd name="T84" fmla="*/ 67 w 2956"/>
                  <a:gd name="T85" fmla="*/ 97 h 1617"/>
                  <a:gd name="T86" fmla="*/ 58 w 2956"/>
                  <a:gd name="T87" fmla="*/ 98 h 1617"/>
                  <a:gd name="T88" fmla="*/ 46 w 2956"/>
                  <a:gd name="T89" fmla="*/ 98 h 1617"/>
                  <a:gd name="T90" fmla="*/ 33 w 2956"/>
                  <a:gd name="T91" fmla="*/ 100 h 1617"/>
                  <a:gd name="T92" fmla="*/ 23 w 2956"/>
                  <a:gd name="T93" fmla="*/ 101 h 1617"/>
                  <a:gd name="T94" fmla="*/ 15 w 2956"/>
                  <a:gd name="T95" fmla="*/ 100 h 1617"/>
                  <a:gd name="T96" fmla="*/ 9 w 2956"/>
                  <a:gd name="T97" fmla="*/ 97 h 1617"/>
                  <a:gd name="T98" fmla="*/ 4 w 2956"/>
                  <a:gd name="T99" fmla="*/ 93 h 1617"/>
                  <a:gd name="T100" fmla="*/ 1 w 2956"/>
                  <a:gd name="T101" fmla="*/ 87 h 1617"/>
                  <a:gd name="T102" fmla="*/ 1 w 2956"/>
                  <a:gd name="T103" fmla="*/ 80 h 1617"/>
                  <a:gd name="T104" fmla="*/ 3 w 2956"/>
                  <a:gd name="T105" fmla="*/ 71 h 1617"/>
                  <a:gd name="T106" fmla="*/ 8 w 2956"/>
                  <a:gd name="T107" fmla="*/ 59 h 1617"/>
                  <a:gd name="T108" fmla="*/ 10 w 2956"/>
                  <a:gd name="T109" fmla="*/ 48 h 1617"/>
                  <a:gd name="T110" fmla="*/ 9 w 2956"/>
                  <a:gd name="T111" fmla="*/ 39 h 1617"/>
                  <a:gd name="T112" fmla="*/ 7 w 2956"/>
                  <a:gd name="T113" fmla="*/ 31 h 1617"/>
                  <a:gd name="T114" fmla="*/ 3 w 2956"/>
                  <a:gd name="T115" fmla="*/ 21 h 1617"/>
                  <a:gd name="T116" fmla="*/ 53 w 2956"/>
                  <a:gd name="T117" fmla="*/ 0 h 16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56"/>
                  <a:gd name="T178" fmla="*/ 0 h 1617"/>
                  <a:gd name="T179" fmla="*/ 2956 w 2956"/>
                  <a:gd name="T180" fmla="*/ 1617 h 16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56" h="1617">
                    <a:moveTo>
                      <a:pt x="852" y="0"/>
                    </a:moveTo>
                    <a:lnTo>
                      <a:pt x="871" y="81"/>
                    </a:lnTo>
                    <a:lnTo>
                      <a:pt x="891" y="158"/>
                    </a:lnTo>
                    <a:lnTo>
                      <a:pt x="916" y="236"/>
                    </a:lnTo>
                    <a:lnTo>
                      <a:pt x="947" y="309"/>
                    </a:lnTo>
                    <a:lnTo>
                      <a:pt x="984" y="373"/>
                    </a:lnTo>
                    <a:lnTo>
                      <a:pt x="1033" y="437"/>
                    </a:lnTo>
                    <a:lnTo>
                      <a:pt x="1086" y="493"/>
                    </a:lnTo>
                    <a:lnTo>
                      <a:pt x="1150" y="549"/>
                    </a:lnTo>
                    <a:lnTo>
                      <a:pt x="1225" y="600"/>
                    </a:lnTo>
                    <a:lnTo>
                      <a:pt x="1310" y="641"/>
                    </a:lnTo>
                    <a:lnTo>
                      <a:pt x="1419" y="678"/>
                    </a:lnTo>
                    <a:lnTo>
                      <a:pt x="1534" y="715"/>
                    </a:lnTo>
                    <a:lnTo>
                      <a:pt x="1620" y="752"/>
                    </a:lnTo>
                    <a:lnTo>
                      <a:pt x="1704" y="791"/>
                    </a:lnTo>
                    <a:lnTo>
                      <a:pt x="1781" y="832"/>
                    </a:lnTo>
                    <a:lnTo>
                      <a:pt x="1836" y="867"/>
                    </a:lnTo>
                    <a:lnTo>
                      <a:pt x="1886" y="906"/>
                    </a:lnTo>
                    <a:lnTo>
                      <a:pt x="1967" y="894"/>
                    </a:lnTo>
                    <a:lnTo>
                      <a:pt x="2060" y="881"/>
                    </a:lnTo>
                    <a:lnTo>
                      <a:pt x="2130" y="885"/>
                    </a:lnTo>
                    <a:lnTo>
                      <a:pt x="2199" y="903"/>
                    </a:lnTo>
                    <a:lnTo>
                      <a:pt x="2256" y="928"/>
                    </a:lnTo>
                    <a:lnTo>
                      <a:pt x="2311" y="952"/>
                    </a:lnTo>
                    <a:lnTo>
                      <a:pt x="2382" y="974"/>
                    </a:lnTo>
                    <a:lnTo>
                      <a:pt x="2456" y="987"/>
                    </a:lnTo>
                    <a:lnTo>
                      <a:pt x="2535" y="993"/>
                    </a:lnTo>
                    <a:lnTo>
                      <a:pt x="2647" y="987"/>
                    </a:lnTo>
                    <a:lnTo>
                      <a:pt x="2763" y="968"/>
                    </a:lnTo>
                    <a:lnTo>
                      <a:pt x="2856" y="956"/>
                    </a:lnTo>
                    <a:lnTo>
                      <a:pt x="2906" y="950"/>
                    </a:lnTo>
                    <a:lnTo>
                      <a:pt x="2922" y="956"/>
                    </a:lnTo>
                    <a:lnTo>
                      <a:pt x="2930" y="967"/>
                    </a:lnTo>
                    <a:lnTo>
                      <a:pt x="2939" y="983"/>
                    </a:lnTo>
                    <a:lnTo>
                      <a:pt x="2948" y="1020"/>
                    </a:lnTo>
                    <a:lnTo>
                      <a:pt x="2956" y="1070"/>
                    </a:lnTo>
                    <a:lnTo>
                      <a:pt x="2955" y="1124"/>
                    </a:lnTo>
                    <a:lnTo>
                      <a:pt x="2943" y="1166"/>
                    </a:lnTo>
                    <a:lnTo>
                      <a:pt x="2931" y="1194"/>
                    </a:lnTo>
                    <a:lnTo>
                      <a:pt x="2918" y="1214"/>
                    </a:lnTo>
                    <a:lnTo>
                      <a:pt x="2925" y="1251"/>
                    </a:lnTo>
                    <a:lnTo>
                      <a:pt x="2918" y="1288"/>
                    </a:lnTo>
                    <a:lnTo>
                      <a:pt x="2900" y="1312"/>
                    </a:lnTo>
                    <a:lnTo>
                      <a:pt x="2878" y="1330"/>
                    </a:lnTo>
                    <a:lnTo>
                      <a:pt x="2852" y="1337"/>
                    </a:lnTo>
                    <a:lnTo>
                      <a:pt x="2813" y="1343"/>
                    </a:lnTo>
                    <a:lnTo>
                      <a:pt x="2800" y="1365"/>
                    </a:lnTo>
                    <a:lnTo>
                      <a:pt x="2773" y="1390"/>
                    </a:lnTo>
                    <a:lnTo>
                      <a:pt x="2741" y="1404"/>
                    </a:lnTo>
                    <a:lnTo>
                      <a:pt x="2706" y="1411"/>
                    </a:lnTo>
                    <a:lnTo>
                      <a:pt x="2671" y="1408"/>
                    </a:lnTo>
                    <a:lnTo>
                      <a:pt x="2597" y="1393"/>
                    </a:lnTo>
                    <a:lnTo>
                      <a:pt x="2603" y="1430"/>
                    </a:lnTo>
                    <a:lnTo>
                      <a:pt x="2597" y="1455"/>
                    </a:lnTo>
                    <a:lnTo>
                      <a:pt x="2585" y="1471"/>
                    </a:lnTo>
                    <a:lnTo>
                      <a:pt x="2566" y="1483"/>
                    </a:lnTo>
                    <a:lnTo>
                      <a:pt x="2538" y="1490"/>
                    </a:lnTo>
                    <a:lnTo>
                      <a:pt x="2504" y="1493"/>
                    </a:lnTo>
                    <a:lnTo>
                      <a:pt x="2467" y="1492"/>
                    </a:lnTo>
                    <a:lnTo>
                      <a:pt x="2414" y="1484"/>
                    </a:lnTo>
                    <a:lnTo>
                      <a:pt x="2368" y="1473"/>
                    </a:lnTo>
                    <a:lnTo>
                      <a:pt x="2318" y="1455"/>
                    </a:lnTo>
                    <a:lnTo>
                      <a:pt x="2315" y="1480"/>
                    </a:lnTo>
                    <a:lnTo>
                      <a:pt x="2302" y="1499"/>
                    </a:lnTo>
                    <a:lnTo>
                      <a:pt x="2282" y="1513"/>
                    </a:lnTo>
                    <a:lnTo>
                      <a:pt x="2254" y="1520"/>
                    </a:lnTo>
                    <a:lnTo>
                      <a:pt x="2220" y="1523"/>
                    </a:lnTo>
                    <a:lnTo>
                      <a:pt x="2171" y="1516"/>
                    </a:lnTo>
                    <a:lnTo>
                      <a:pt x="2128" y="1498"/>
                    </a:lnTo>
                    <a:lnTo>
                      <a:pt x="2104" y="1513"/>
                    </a:lnTo>
                    <a:lnTo>
                      <a:pt x="2075" y="1525"/>
                    </a:lnTo>
                    <a:lnTo>
                      <a:pt x="2038" y="1532"/>
                    </a:lnTo>
                    <a:lnTo>
                      <a:pt x="1998" y="1539"/>
                    </a:lnTo>
                    <a:lnTo>
                      <a:pt x="1948" y="1545"/>
                    </a:lnTo>
                    <a:lnTo>
                      <a:pt x="1874" y="1559"/>
                    </a:lnTo>
                    <a:lnTo>
                      <a:pt x="1793" y="1578"/>
                    </a:lnTo>
                    <a:lnTo>
                      <a:pt x="1729" y="1584"/>
                    </a:lnTo>
                    <a:lnTo>
                      <a:pt x="1670" y="1580"/>
                    </a:lnTo>
                    <a:lnTo>
                      <a:pt x="1582" y="1564"/>
                    </a:lnTo>
                    <a:lnTo>
                      <a:pt x="1502" y="1544"/>
                    </a:lnTo>
                    <a:lnTo>
                      <a:pt x="1412" y="1525"/>
                    </a:lnTo>
                    <a:lnTo>
                      <a:pt x="1335" y="1513"/>
                    </a:lnTo>
                    <a:lnTo>
                      <a:pt x="1272" y="1508"/>
                    </a:lnTo>
                    <a:lnTo>
                      <a:pt x="1217" y="1515"/>
                    </a:lnTo>
                    <a:lnTo>
                      <a:pt x="1156" y="1528"/>
                    </a:lnTo>
                    <a:lnTo>
                      <a:pt x="1076" y="1547"/>
                    </a:lnTo>
                    <a:lnTo>
                      <a:pt x="989" y="1564"/>
                    </a:lnTo>
                    <a:lnTo>
                      <a:pt x="924" y="1569"/>
                    </a:lnTo>
                    <a:lnTo>
                      <a:pt x="859" y="1565"/>
                    </a:lnTo>
                    <a:lnTo>
                      <a:pt x="736" y="1578"/>
                    </a:lnTo>
                    <a:lnTo>
                      <a:pt x="638" y="1590"/>
                    </a:lnTo>
                    <a:lnTo>
                      <a:pt x="526" y="1609"/>
                    </a:lnTo>
                    <a:lnTo>
                      <a:pt x="450" y="1617"/>
                    </a:lnTo>
                    <a:lnTo>
                      <a:pt x="370" y="1612"/>
                    </a:lnTo>
                    <a:lnTo>
                      <a:pt x="302" y="1606"/>
                    </a:lnTo>
                    <a:lnTo>
                      <a:pt x="241" y="1596"/>
                    </a:lnTo>
                    <a:lnTo>
                      <a:pt x="188" y="1583"/>
                    </a:lnTo>
                    <a:lnTo>
                      <a:pt x="137" y="1561"/>
                    </a:lnTo>
                    <a:lnTo>
                      <a:pt x="97" y="1531"/>
                    </a:lnTo>
                    <a:lnTo>
                      <a:pt x="64" y="1494"/>
                    </a:lnTo>
                    <a:lnTo>
                      <a:pt x="42" y="1451"/>
                    </a:lnTo>
                    <a:lnTo>
                      <a:pt x="26" y="1401"/>
                    </a:lnTo>
                    <a:lnTo>
                      <a:pt x="12" y="1343"/>
                    </a:lnTo>
                    <a:lnTo>
                      <a:pt x="8" y="1283"/>
                    </a:lnTo>
                    <a:lnTo>
                      <a:pt x="17" y="1221"/>
                    </a:lnTo>
                    <a:lnTo>
                      <a:pt x="42" y="1140"/>
                    </a:lnTo>
                    <a:lnTo>
                      <a:pt x="85" y="1043"/>
                    </a:lnTo>
                    <a:lnTo>
                      <a:pt x="125" y="950"/>
                    </a:lnTo>
                    <a:lnTo>
                      <a:pt x="153" y="854"/>
                    </a:lnTo>
                    <a:lnTo>
                      <a:pt x="163" y="777"/>
                    </a:lnTo>
                    <a:lnTo>
                      <a:pt x="159" y="700"/>
                    </a:lnTo>
                    <a:lnTo>
                      <a:pt x="148" y="628"/>
                    </a:lnTo>
                    <a:lnTo>
                      <a:pt x="131" y="558"/>
                    </a:lnTo>
                    <a:lnTo>
                      <a:pt x="112" y="496"/>
                    </a:lnTo>
                    <a:lnTo>
                      <a:pt x="87" y="425"/>
                    </a:lnTo>
                    <a:lnTo>
                      <a:pt x="54" y="340"/>
                    </a:lnTo>
                    <a:lnTo>
                      <a:pt x="0" y="222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616" name="Freeform 445"/>
              <p:cNvSpPr>
                <a:spLocks/>
              </p:cNvSpPr>
              <p:nvPr/>
            </p:nvSpPr>
            <p:spPr bwMode="auto">
              <a:xfrm>
                <a:off x="716" y="965"/>
                <a:ext cx="739" cy="405"/>
              </a:xfrm>
              <a:custGeom>
                <a:avLst/>
                <a:gdLst>
                  <a:gd name="T0" fmla="*/ 54 w 2958"/>
                  <a:gd name="T1" fmla="*/ 5 h 1619"/>
                  <a:gd name="T2" fmla="*/ 57 w 2958"/>
                  <a:gd name="T3" fmla="*/ 15 h 1619"/>
                  <a:gd name="T4" fmla="*/ 61 w 2958"/>
                  <a:gd name="T5" fmla="*/ 23 h 1619"/>
                  <a:gd name="T6" fmla="*/ 68 w 2958"/>
                  <a:gd name="T7" fmla="*/ 31 h 1619"/>
                  <a:gd name="T8" fmla="*/ 76 w 2958"/>
                  <a:gd name="T9" fmla="*/ 38 h 1619"/>
                  <a:gd name="T10" fmla="*/ 89 w 2958"/>
                  <a:gd name="T11" fmla="*/ 43 h 1619"/>
                  <a:gd name="T12" fmla="*/ 101 w 2958"/>
                  <a:gd name="T13" fmla="*/ 47 h 1619"/>
                  <a:gd name="T14" fmla="*/ 111 w 2958"/>
                  <a:gd name="T15" fmla="*/ 52 h 1619"/>
                  <a:gd name="T16" fmla="*/ 118 w 2958"/>
                  <a:gd name="T17" fmla="*/ 57 h 1619"/>
                  <a:gd name="T18" fmla="*/ 129 w 2958"/>
                  <a:gd name="T19" fmla="*/ 55 h 1619"/>
                  <a:gd name="T20" fmla="*/ 137 w 2958"/>
                  <a:gd name="T21" fmla="*/ 57 h 1619"/>
                  <a:gd name="T22" fmla="*/ 144 w 2958"/>
                  <a:gd name="T23" fmla="*/ 60 h 1619"/>
                  <a:gd name="T24" fmla="*/ 153 w 2958"/>
                  <a:gd name="T25" fmla="*/ 62 h 1619"/>
                  <a:gd name="T26" fmla="*/ 165 w 2958"/>
                  <a:gd name="T27" fmla="*/ 62 h 1619"/>
                  <a:gd name="T28" fmla="*/ 178 w 2958"/>
                  <a:gd name="T29" fmla="*/ 60 h 1619"/>
                  <a:gd name="T30" fmla="*/ 183 w 2958"/>
                  <a:gd name="T31" fmla="*/ 60 h 1619"/>
                  <a:gd name="T32" fmla="*/ 184 w 2958"/>
                  <a:gd name="T33" fmla="*/ 62 h 1619"/>
                  <a:gd name="T34" fmla="*/ 185 w 2958"/>
                  <a:gd name="T35" fmla="*/ 67 h 1619"/>
                  <a:gd name="T36" fmla="*/ 184 w 2958"/>
                  <a:gd name="T37" fmla="*/ 73 h 1619"/>
                  <a:gd name="T38" fmla="*/ 182 w 2958"/>
                  <a:gd name="T39" fmla="*/ 76 h 1619"/>
                  <a:gd name="T40" fmla="*/ 182 w 2958"/>
                  <a:gd name="T41" fmla="*/ 81 h 1619"/>
                  <a:gd name="T42" fmla="*/ 180 w 2958"/>
                  <a:gd name="T43" fmla="*/ 83 h 1619"/>
                  <a:gd name="T44" fmla="*/ 176 w 2958"/>
                  <a:gd name="T45" fmla="*/ 84 h 1619"/>
                  <a:gd name="T46" fmla="*/ 173 w 2958"/>
                  <a:gd name="T47" fmla="*/ 87 h 1619"/>
                  <a:gd name="T48" fmla="*/ 169 w 2958"/>
                  <a:gd name="T49" fmla="*/ 89 h 1619"/>
                  <a:gd name="T50" fmla="*/ 162 w 2958"/>
                  <a:gd name="T51" fmla="*/ 87 h 1619"/>
                  <a:gd name="T52" fmla="*/ 162 w 2958"/>
                  <a:gd name="T53" fmla="*/ 91 h 1619"/>
                  <a:gd name="T54" fmla="*/ 160 w 2958"/>
                  <a:gd name="T55" fmla="*/ 93 h 1619"/>
                  <a:gd name="T56" fmla="*/ 156 w 2958"/>
                  <a:gd name="T57" fmla="*/ 94 h 1619"/>
                  <a:gd name="T58" fmla="*/ 151 w 2958"/>
                  <a:gd name="T59" fmla="*/ 93 h 1619"/>
                  <a:gd name="T60" fmla="*/ 145 w 2958"/>
                  <a:gd name="T61" fmla="*/ 91 h 1619"/>
                  <a:gd name="T62" fmla="*/ 144 w 2958"/>
                  <a:gd name="T63" fmla="*/ 94 h 1619"/>
                  <a:gd name="T64" fmla="*/ 141 w 2958"/>
                  <a:gd name="T65" fmla="*/ 95 h 1619"/>
                  <a:gd name="T66" fmla="*/ 136 w 2958"/>
                  <a:gd name="T67" fmla="*/ 95 h 1619"/>
                  <a:gd name="T68" fmla="*/ 131 w 2958"/>
                  <a:gd name="T69" fmla="*/ 95 h 1619"/>
                  <a:gd name="T70" fmla="*/ 127 w 2958"/>
                  <a:gd name="T71" fmla="*/ 96 h 1619"/>
                  <a:gd name="T72" fmla="*/ 122 w 2958"/>
                  <a:gd name="T73" fmla="*/ 97 h 1619"/>
                  <a:gd name="T74" fmla="*/ 112 w 2958"/>
                  <a:gd name="T75" fmla="*/ 99 h 1619"/>
                  <a:gd name="T76" fmla="*/ 104 w 2958"/>
                  <a:gd name="T77" fmla="*/ 99 h 1619"/>
                  <a:gd name="T78" fmla="*/ 94 w 2958"/>
                  <a:gd name="T79" fmla="*/ 97 h 1619"/>
                  <a:gd name="T80" fmla="*/ 83 w 2958"/>
                  <a:gd name="T81" fmla="*/ 95 h 1619"/>
                  <a:gd name="T82" fmla="*/ 76 w 2958"/>
                  <a:gd name="T83" fmla="*/ 95 h 1619"/>
                  <a:gd name="T84" fmla="*/ 67 w 2958"/>
                  <a:gd name="T85" fmla="*/ 97 h 1619"/>
                  <a:gd name="T86" fmla="*/ 58 w 2958"/>
                  <a:gd name="T87" fmla="*/ 98 h 1619"/>
                  <a:gd name="T88" fmla="*/ 46 w 2958"/>
                  <a:gd name="T89" fmla="*/ 99 h 1619"/>
                  <a:gd name="T90" fmla="*/ 33 w 2958"/>
                  <a:gd name="T91" fmla="*/ 101 h 1619"/>
                  <a:gd name="T92" fmla="*/ 23 w 2958"/>
                  <a:gd name="T93" fmla="*/ 101 h 1619"/>
                  <a:gd name="T94" fmla="*/ 15 w 2958"/>
                  <a:gd name="T95" fmla="*/ 100 h 1619"/>
                  <a:gd name="T96" fmla="*/ 8 w 2958"/>
                  <a:gd name="T97" fmla="*/ 98 h 1619"/>
                  <a:gd name="T98" fmla="*/ 4 w 2958"/>
                  <a:gd name="T99" fmla="*/ 94 h 1619"/>
                  <a:gd name="T100" fmla="*/ 1 w 2958"/>
                  <a:gd name="T101" fmla="*/ 88 h 1619"/>
                  <a:gd name="T102" fmla="*/ 0 w 2958"/>
                  <a:gd name="T103" fmla="*/ 80 h 1619"/>
                  <a:gd name="T104" fmla="*/ 2 w 2958"/>
                  <a:gd name="T105" fmla="*/ 71 h 1619"/>
                  <a:gd name="T106" fmla="*/ 8 w 2958"/>
                  <a:gd name="T107" fmla="*/ 60 h 1619"/>
                  <a:gd name="T108" fmla="*/ 10 w 2958"/>
                  <a:gd name="T109" fmla="*/ 49 h 1619"/>
                  <a:gd name="T110" fmla="*/ 9 w 2958"/>
                  <a:gd name="T111" fmla="*/ 39 h 1619"/>
                  <a:gd name="T112" fmla="*/ 7 w 2958"/>
                  <a:gd name="T113" fmla="*/ 31 h 1619"/>
                  <a:gd name="T114" fmla="*/ 3 w 2958"/>
                  <a:gd name="T115" fmla="*/ 21 h 16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8"/>
                  <a:gd name="T175" fmla="*/ 0 h 1619"/>
                  <a:gd name="T176" fmla="*/ 2958 w 2958"/>
                  <a:gd name="T177" fmla="*/ 1619 h 16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8" h="1619">
                    <a:moveTo>
                      <a:pt x="854" y="0"/>
                    </a:moveTo>
                    <a:lnTo>
                      <a:pt x="872" y="81"/>
                    </a:lnTo>
                    <a:lnTo>
                      <a:pt x="892" y="158"/>
                    </a:lnTo>
                    <a:lnTo>
                      <a:pt x="917" y="236"/>
                    </a:lnTo>
                    <a:lnTo>
                      <a:pt x="948" y="309"/>
                    </a:lnTo>
                    <a:lnTo>
                      <a:pt x="985" y="373"/>
                    </a:lnTo>
                    <a:lnTo>
                      <a:pt x="1034" y="438"/>
                    </a:lnTo>
                    <a:lnTo>
                      <a:pt x="1087" y="494"/>
                    </a:lnTo>
                    <a:lnTo>
                      <a:pt x="1151" y="550"/>
                    </a:lnTo>
                    <a:lnTo>
                      <a:pt x="1226" y="602"/>
                    </a:lnTo>
                    <a:lnTo>
                      <a:pt x="1311" y="642"/>
                    </a:lnTo>
                    <a:lnTo>
                      <a:pt x="1420" y="679"/>
                    </a:lnTo>
                    <a:lnTo>
                      <a:pt x="1535" y="716"/>
                    </a:lnTo>
                    <a:lnTo>
                      <a:pt x="1621" y="753"/>
                    </a:lnTo>
                    <a:lnTo>
                      <a:pt x="1705" y="792"/>
                    </a:lnTo>
                    <a:lnTo>
                      <a:pt x="1782" y="833"/>
                    </a:lnTo>
                    <a:lnTo>
                      <a:pt x="1837" y="868"/>
                    </a:lnTo>
                    <a:lnTo>
                      <a:pt x="1887" y="907"/>
                    </a:lnTo>
                    <a:lnTo>
                      <a:pt x="1968" y="895"/>
                    </a:lnTo>
                    <a:lnTo>
                      <a:pt x="2061" y="883"/>
                    </a:lnTo>
                    <a:lnTo>
                      <a:pt x="2131" y="886"/>
                    </a:lnTo>
                    <a:lnTo>
                      <a:pt x="2200" y="904"/>
                    </a:lnTo>
                    <a:lnTo>
                      <a:pt x="2258" y="929"/>
                    </a:lnTo>
                    <a:lnTo>
                      <a:pt x="2313" y="953"/>
                    </a:lnTo>
                    <a:lnTo>
                      <a:pt x="2384" y="976"/>
                    </a:lnTo>
                    <a:lnTo>
                      <a:pt x="2459" y="988"/>
                    </a:lnTo>
                    <a:lnTo>
                      <a:pt x="2537" y="994"/>
                    </a:lnTo>
                    <a:lnTo>
                      <a:pt x="2649" y="988"/>
                    </a:lnTo>
                    <a:lnTo>
                      <a:pt x="2766" y="969"/>
                    </a:lnTo>
                    <a:lnTo>
                      <a:pt x="2859" y="957"/>
                    </a:lnTo>
                    <a:lnTo>
                      <a:pt x="2908" y="951"/>
                    </a:lnTo>
                    <a:lnTo>
                      <a:pt x="2924" y="957"/>
                    </a:lnTo>
                    <a:lnTo>
                      <a:pt x="2932" y="968"/>
                    </a:lnTo>
                    <a:lnTo>
                      <a:pt x="2941" y="984"/>
                    </a:lnTo>
                    <a:lnTo>
                      <a:pt x="2951" y="1021"/>
                    </a:lnTo>
                    <a:lnTo>
                      <a:pt x="2958" y="1071"/>
                    </a:lnTo>
                    <a:lnTo>
                      <a:pt x="2957" y="1125"/>
                    </a:lnTo>
                    <a:lnTo>
                      <a:pt x="2945" y="1167"/>
                    </a:lnTo>
                    <a:lnTo>
                      <a:pt x="2933" y="1195"/>
                    </a:lnTo>
                    <a:lnTo>
                      <a:pt x="2921" y="1216"/>
                    </a:lnTo>
                    <a:lnTo>
                      <a:pt x="2927" y="1253"/>
                    </a:lnTo>
                    <a:lnTo>
                      <a:pt x="2921" y="1290"/>
                    </a:lnTo>
                    <a:lnTo>
                      <a:pt x="2902" y="1314"/>
                    </a:lnTo>
                    <a:lnTo>
                      <a:pt x="2880" y="1332"/>
                    </a:lnTo>
                    <a:lnTo>
                      <a:pt x="2854" y="1339"/>
                    </a:lnTo>
                    <a:lnTo>
                      <a:pt x="2815" y="1345"/>
                    </a:lnTo>
                    <a:lnTo>
                      <a:pt x="2802" y="1367"/>
                    </a:lnTo>
                    <a:lnTo>
                      <a:pt x="2775" y="1392"/>
                    </a:lnTo>
                    <a:lnTo>
                      <a:pt x="2743" y="1406"/>
                    </a:lnTo>
                    <a:lnTo>
                      <a:pt x="2708" y="1414"/>
                    </a:lnTo>
                    <a:lnTo>
                      <a:pt x="2674" y="1410"/>
                    </a:lnTo>
                    <a:lnTo>
                      <a:pt x="2599" y="1395"/>
                    </a:lnTo>
                    <a:lnTo>
                      <a:pt x="2605" y="1432"/>
                    </a:lnTo>
                    <a:lnTo>
                      <a:pt x="2599" y="1457"/>
                    </a:lnTo>
                    <a:lnTo>
                      <a:pt x="2587" y="1473"/>
                    </a:lnTo>
                    <a:lnTo>
                      <a:pt x="2568" y="1485"/>
                    </a:lnTo>
                    <a:lnTo>
                      <a:pt x="2540" y="1492"/>
                    </a:lnTo>
                    <a:lnTo>
                      <a:pt x="2506" y="1495"/>
                    </a:lnTo>
                    <a:lnTo>
                      <a:pt x="2469" y="1494"/>
                    </a:lnTo>
                    <a:lnTo>
                      <a:pt x="2416" y="1486"/>
                    </a:lnTo>
                    <a:lnTo>
                      <a:pt x="2370" y="1476"/>
                    </a:lnTo>
                    <a:lnTo>
                      <a:pt x="2320" y="1457"/>
                    </a:lnTo>
                    <a:lnTo>
                      <a:pt x="2317" y="1482"/>
                    </a:lnTo>
                    <a:lnTo>
                      <a:pt x="2305" y="1501"/>
                    </a:lnTo>
                    <a:lnTo>
                      <a:pt x="2284" y="1515"/>
                    </a:lnTo>
                    <a:lnTo>
                      <a:pt x="2256" y="1522"/>
                    </a:lnTo>
                    <a:lnTo>
                      <a:pt x="2222" y="1525"/>
                    </a:lnTo>
                    <a:lnTo>
                      <a:pt x="2172" y="1518"/>
                    </a:lnTo>
                    <a:lnTo>
                      <a:pt x="2129" y="1500"/>
                    </a:lnTo>
                    <a:lnTo>
                      <a:pt x="2105" y="1515"/>
                    </a:lnTo>
                    <a:lnTo>
                      <a:pt x="2076" y="1527"/>
                    </a:lnTo>
                    <a:lnTo>
                      <a:pt x="2039" y="1534"/>
                    </a:lnTo>
                    <a:lnTo>
                      <a:pt x="1999" y="1541"/>
                    </a:lnTo>
                    <a:lnTo>
                      <a:pt x="1949" y="1547"/>
                    </a:lnTo>
                    <a:lnTo>
                      <a:pt x="1875" y="1561"/>
                    </a:lnTo>
                    <a:lnTo>
                      <a:pt x="1794" y="1580"/>
                    </a:lnTo>
                    <a:lnTo>
                      <a:pt x="1730" y="1586"/>
                    </a:lnTo>
                    <a:lnTo>
                      <a:pt x="1671" y="1582"/>
                    </a:lnTo>
                    <a:lnTo>
                      <a:pt x="1583" y="1566"/>
                    </a:lnTo>
                    <a:lnTo>
                      <a:pt x="1503" y="1546"/>
                    </a:lnTo>
                    <a:lnTo>
                      <a:pt x="1413" y="1527"/>
                    </a:lnTo>
                    <a:lnTo>
                      <a:pt x="1336" y="1515"/>
                    </a:lnTo>
                    <a:lnTo>
                      <a:pt x="1273" y="1510"/>
                    </a:lnTo>
                    <a:lnTo>
                      <a:pt x="1218" y="1517"/>
                    </a:lnTo>
                    <a:lnTo>
                      <a:pt x="1157" y="1530"/>
                    </a:lnTo>
                    <a:lnTo>
                      <a:pt x="1077" y="1549"/>
                    </a:lnTo>
                    <a:lnTo>
                      <a:pt x="990" y="1566"/>
                    </a:lnTo>
                    <a:lnTo>
                      <a:pt x="925" y="1571"/>
                    </a:lnTo>
                    <a:lnTo>
                      <a:pt x="860" y="1568"/>
                    </a:lnTo>
                    <a:lnTo>
                      <a:pt x="736" y="1580"/>
                    </a:lnTo>
                    <a:lnTo>
                      <a:pt x="638" y="1592"/>
                    </a:lnTo>
                    <a:lnTo>
                      <a:pt x="526" y="1611"/>
                    </a:lnTo>
                    <a:lnTo>
                      <a:pt x="450" y="1619"/>
                    </a:lnTo>
                    <a:lnTo>
                      <a:pt x="370" y="1614"/>
                    </a:lnTo>
                    <a:lnTo>
                      <a:pt x="302" y="1608"/>
                    </a:lnTo>
                    <a:lnTo>
                      <a:pt x="241" y="1598"/>
                    </a:lnTo>
                    <a:lnTo>
                      <a:pt x="188" y="1585"/>
                    </a:lnTo>
                    <a:lnTo>
                      <a:pt x="137" y="1563"/>
                    </a:lnTo>
                    <a:lnTo>
                      <a:pt x="97" y="1533"/>
                    </a:lnTo>
                    <a:lnTo>
                      <a:pt x="64" y="1496"/>
                    </a:lnTo>
                    <a:lnTo>
                      <a:pt x="42" y="1453"/>
                    </a:lnTo>
                    <a:lnTo>
                      <a:pt x="26" y="1403"/>
                    </a:lnTo>
                    <a:lnTo>
                      <a:pt x="12" y="1345"/>
                    </a:lnTo>
                    <a:lnTo>
                      <a:pt x="8" y="1285"/>
                    </a:lnTo>
                    <a:lnTo>
                      <a:pt x="17" y="1223"/>
                    </a:lnTo>
                    <a:lnTo>
                      <a:pt x="42" y="1141"/>
                    </a:lnTo>
                    <a:lnTo>
                      <a:pt x="85" y="1044"/>
                    </a:lnTo>
                    <a:lnTo>
                      <a:pt x="125" y="951"/>
                    </a:lnTo>
                    <a:lnTo>
                      <a:pt x="153" y="855"/>
                    </a:lnTo>
                    <a:lnTo>
                      <a:pt x="163" y="778"/>
                    </a:lnTo>
                    <a:lnTo>
                      <a:pt x="159" y="701"/>
                    </a:lnTo>
                    <a:lnTo>
                      <a:pt x="148" y="629"/>
                    </a:lnTo>
                    <a:lnTo>
                      <a:pt x="131" y="559"/>
                    </a:lnTo>
                    <a:lnTo>
                      <a:pt x="112" y="497"/>
                    </a:lnTo>
                    <a:lnTo>
                      <a:pt x="87" y="426"/>
                    </a:lnTo>
                    <a:lnTo>
                      <a:pt x="54" y="340"/>
                    </a:lnTo>
                    <a:lnTo>
                      <a:pt x="0" y="22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3779" name="Group 446"/>
            <p:cNvGrpSpPr>
              <a:grpSpLocks/>
            </p:cNvGrpSpPr>
            <p:nvPr/>
          </p:nvGrpSpPr>
          <p:grpSpPr bwMode="auto">
            <a:xfrm>
              <a:off x="826" y="1020"/>
              <a:ext cx="620" cy="330"/>
              <a:chOff x="826" y="1020"/>
              <a:chExt cx="620" cy="330"/>
            </a:xfrm>
          </p:grpSpPr>
          <p:grpSp>
            <p:nvGrpSpPr>
              <p:cNvPr id="63780" name="Group 447"/>
              <p:cNvGrpSpPr>
                <a:grpSpLocks/>
              </p:cNvGrpSpPr>
              <p:nvPr/>
            </p:nvGrpSpPr>
            <p:grpSpPr bwMode="auto">
              <a:xfrm>
                <a:off x="826" y="1020"/>
                <a:ext cx="425" cy="274"/>
                <a:chOff x="826" y="1020"/>
                <a:chExt cx="425" cy="274"/>
              </a:xfrm>
            </p:grpSpPr>
            <p:grpSp>
              <p:nvGrpSpPr>
                <p:cNvPr id="63781" name="Group 448"/>
                <p:cNvGrpSpPr>
                  <a:grpSpLocks/>
                </p:cNvGrpSpPr>
                <p:nvPr/>
              </p:nvGrpSpPr>
              <p:grpSpPr bwMode="auto">
                <a:xfrm>
                  <a:off x="1155" y="1210"/>
                  <a:ext cx="96" cy="59"/>
                  <a:chOff x="1155" y="1210"/>
                  <a:chExt cx="96" cy="59"/>
                </a:xfrm>
              </p:grpSpPr>
              <p:sp>
                <p:nvSpPr>
                  <p:cNvPr id="63612" name="Freeform 449"/>
                  <p:cNvSpPr>
                    <a:spLocks/>
                  </p:cNvSpPr>
                  <p:nvPr/>
                </p:nvSpPr>
                <p:spPr bwMode="auto">
                  <a:xfrm>
                    <a:off x="1155" y="1238"/>
                    <a:ext cx="47" cy="31"/>
                  </a:xfrm>
                  <a:custGeom>
                    <a:avLst/>
                    <a:gdLst>
                      <a:gd name="T0" fmla="*/ 0 w 189"/>
                      <a:gd name="T1" fmla="*/ 0 h 125"/>
                      <a:gd name="T2" fmla="*/ 2 w 189"/>
                      <a:gd name="T3" fmla="*/ 1 h 125"/>
                      <a:gd name="T4" fmla="*/ 5 w 189"/>
                      <a:gd name="T5" fmla="*/ 2 h 125"/>
                      <a:gd name="T6" fmla="*/ 7 w 189"/>
                      <a:gd name="T7" fmla="*/ 3 h 125"/>
                      <a:gd name="T8" fmla="*/ 10 w 189"/>
                      <a:gd name="T9" fmla="*/ 5 h 125"/>
                      <a:gd name="T10" fmla="*/ 12 w 189"/>
                      <a:gd name="T11" fmla="*/ 8 h 12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9"/>
                      <a:gd name="T19" fmla="*/ 0 h 125"/>
                      <a:gd name="T20" fmla="*/ 189 w 189"/>
                      <a:gd name="T21" fmla="*/ 125 h 12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9" h="125">
                        <a:moveTo>
                          <a:pt x="0" y="0"/>
                        </a:moveTo>
                        <a:lnTo>
                          <a:pt x="41" y="11"/>
                        </a:lnTo>
                        <a:lnTo>
                          <a:pt x="81" y="28"/>
                        </a:lnTo>
                        <a:lnTo>
                          <a:pt x="121" y="53"/>
                        </a:lnTo>
                        <a:lnTo>
                          <a:pt x="155" y="84"/>
                        </a:lnTo>
                        <a:lnTo>
                          <a:pt x="189" y="12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13" name="Freeform 450"/>
                  <p:cNvSpPr>
                    <a:spLocks/>
                  </p:cNvSpPr>
                  <p:nvPr/>
                </p:nvSpPr>
                <p:spPr bwMode="auto">
                  <a:xfrm>
                    <a:off x="1185" y="1230"/>
                    <a:ext cx="40" cy="17"/>
                  </a:xfrm>
                  <a:custGeom>
                    <a:avLst/>
                    <a:gdLst>
                      <a:gd name="T0" fmla="*/ 0 w 161"/>
                      <a:gd name="T1" fmla="*/ 0 h 68"/>
                      <a:gd name="T2" fmla="*/ 3 w 161"/>
                      <a:gd name="T3" fmla="*/ 1 h 68"/>
                      <a:gd name="T4" fmla="*/ 5 w 161"/>
                      <a:gd name="T5" fmla="*/ 1 h 68"/>
                      <a:gd name="T6" fmla="*/ 7 w 161"/>
                      <a:gd name="T7" fmla="*/ 2 h 68"/>
                      <a:gd name="T8" fmla="*/ 10 w 161"/>
                      <a:gd name="T9" fmla="*/ 4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68"/>
                      <a:gd name="T17" fmla="*/ 161 w 161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68">
                        <a:moveTo>
                          <a:pt x="0" y="0"/>
                        </a:moveTo>
                        <a:lnTo>
                          <a:pt x="44" y="10"/>
                        </a:lnTo>
                        <a:lnTo>
                          <a:pt x="86" y="25"/>
                        </a:lnTo>
                        <a:lnTo>
                          <a:pt x="122" y="42"/>
                        </a:lnTo>
                        <a:lnTo>
                          <a:pt x="161" y="68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14" name="Freeform 451"/>
                  <p:cNvSpPr>
                    <a:spLocks/>
                  </p:cNvSpPr>
                  <p:nvPr/>
                </p:nvSpPr>
                <p:spPr bwMode="auto">
                  <a:xfrm>
                    <a:off x="1188" y="1210"/>
                    <a:ext cx="63" cy="22"/>
                  </a:xfrm>
                  <a:custGeom>
                    <a:avLst/>
                    <a:gdLst>
                      <a:gd name="T0" fmla="*/ 0 w 254"/>
                      <a:gd name="T1" fmla="*/ 0 h 84"/>
                      <a:gd name="T2" fmla="*/ 2 w 254"/>
                      <a:gd name="T3" fmla="*/ 0 h 84"/>
                      <a:gd name="T4" fmla="*/ 5 w 254"/>
                      <a:gd name="T5" fmla="*/ 0 h 84"/>
                      <a:gd name="T6" fmla="*/ 7 w 254"/>
                      <a:gd name="T7" fmla="*/ 1 h 84"/>
                      <a:gd name="T8" fmla="*/ 10 w 254"/>
                      <a:gd name="T9" fmla="*/ 2 h 84"/>
                      <a:gd name="T10" fmla="*/ 13 w 254"/>
                      <a:gd name="T11" fmla="*/ 3 h 84"/>
                      <a:gd name="T12" fmla="*/ 16 w 254"/>
                      <a:gd name="T13" fmla="*/ 6 h 8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4"/>
                      <a:gd name="T22" fmla="*/ 0 h 84"/>
                      <a:gd name="T23" fmla="*/ 254 w 254"/>
                      <a:gd name="T24" fmla="*/ 84 h 8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4" h="84">
                        <a:moveTo>
                          <a:pt x="0" y="5"/>
                        </a:moveTo>
                        <a:lnTo>
                          <a:pt x="37" y="0"/>
                        </a:lnTo>
                        <a:lnTo>
                          <a:pt x="81" y="2"/>
                        </a:lnTo>
                        <a:lnTo>
                          <a:pt x="118" y="8"/>
                        </a:lnTo>
                        <a:lnTo>
                          <a:pt x="161" y="24"/>
                        </a:lnTo>
                        <a:lnTo>
                          <a:pt x="205" y="48"/>
                        </a:lnTo>
                        <a:lnTo>
                          <a:pt x="254" y="8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3782" name="Group 452"/>
                <p:cNvGrpSpPr>
                  <a:grpSpLocks/>
                </p:cNvGrpSpPr>
                <p:nvPr/>
              </p:nvGrpSpPr>
              <p:grpSpPr bwMode="auto">
                <a:xfrm>
                  <a:off x="826" y="1020"/>
                  <a:ext cx="137" cy="274"/>
                  <a:chOff x="826" y="1020"/>
                  <a:chExt cx="137" cy="274"/>
                </a:xfrm>
              </p:grpSpPr>
              <p:sp>
                <p:nvSpPr>
                  <p:cNvPr id="63609" name="Freeform 453"/>
                  <p:cNvSpPr>
                    <a:spLocks/>
                  </p:cNvSpPr>
                  <p:nvPr/>
                </p:nvSpPr>
                <p:spPr bwMode="auto">
                  <a:xfrm>
                    <a:off x="909" y="1020"/>
                    <a:ext cx="46" cy="68"/>
                  </a:xfrm>
                  <a:custGeom>
                    <a:avLst/>
                    <a:gdLst>
                      <a:gd name="T0" fmla="*/ 0 w 182"/>
                      <a:gd name="T1" fmla="*/ 0 h 272"/>
                      <a:gd name="T2" fmla="*/ 2 w 182"/>
                      <a:gd name="T3" fmla="*/ 3 h 272"/>
                      <a:gd name="T4" fmla="*/ 3 w 182"/>
                      <a:gd name="T5" fmla="*/ 6 h 272"/>
                      <a:gd name="T6" fmla="*/ 5 w 182"/>
                      <a:gd name="T7" fmla="*/ 10 h 272"/>
                      <a:gd name="T8" fmla="*/ 8 w 182"/>
                      <a:gd name="T9" fmla="*/ 14 h 272"/>
                      <a:gd name="T10" fmla="*/ 12 w 182"/>
                      <a:gd name="T11" fmla="*/ 17 h 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2"/>
                      <a:gd name="T19" fmla="*/ 0 h 272"/>
                      <a:gd name="T20" fmla="*/ 182 w 182"/>
                      <a:gd name="T21" fmla="*/ 272 h 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2" h="272">
                        <a:moveTo>
                          <a:pt x="0" y="0"/>
                        </a:moveTo>
                        <a:lnTo>
                          <a:pt x="24" y="53"/>
                        </a:lnTo>
                        <a:lnTo>
                          <a:pt x="51" y="106"/>
                        </a:lnTo>
                        <a:lnTo>
                          <a:pt x="85" y="160"/>
                        </a:lnTo>
                        <a:lnTo>
                          <a:pt x="130" y="222"/>
                        </a:lnTo>
                        <a:lnTo>
                          <a:pt x="182" y="272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10" name="Freeform 454"/>
                  <p:cNvSpPr>
                    <a:spLocks/>
                  </p:cNvSpPr>
                  <p:nvPr/>
                </p:nvSpPr>
                <p:spPr bwMode="auto">
                  <a:xfrm>
                    <a:off x="826" y="1128"/>
                    <a:ext cx="32" cy="98"/>
                  </a:xfrm>
                  <a:custGeom>
                    <a:avLst/>
                    <a:gdLst>
                      <a:gd name="T0" fmla="*/ 0 w 130"/>
                      <a:gd name="T1" fmla="*/ 0 h 390"/>
                      <a:gd name="T2" fmla="*/ 1 w 130"/>
                      <a:gd name="T3" fmla="*/ 2 h 390"/>
                      <a:gd name="T4" fmla="*/ 1 w 130"/>
                      <a:gd name="T5" fmla="*/ 5 h 390"/>
                      <a:gd name="T6" fmla="*/ 1 w 130"/>
                      <a:gd name="T7" fmla="*/ 7 h 390"/>
                      <a:gd name="T8" fmla="*/ 1 w 130"/>
                      <a:gd name="T9" fmla="*/ 9 h 390"/>
                      <a:gd name="T10" fmla="*/ 0 w 130"/>
                      <a:gd name="T11" fmla="*/ 11 h 390"/>
                      <a:gd name="T12" fmla="*/ 0 w 130"/>
                      <a:gd name="T13" fmla="*/ 14 h 390"/>
                      <a:gd name="T14" fmla="*/ 0 w 130"/>
                      <a:gd name="T15" fmla="*/ 16 h 390"/>
                      <a:gd name="T16" fmla="*/ 1 w 130"/>
                      <a:gd name="T17" fmla="*/ 17 h 390"/>
                      <a:gd name="T18" fmla="*/ 2 w 130"/>
                      <a:gd name="T19" fmla="*/ 19 h 390"/>
                      <a:gd name="T20" fmla="*/ 4 w 130"/>
                      <a:gd name="T21" fmla="*/ 21 h 390"/>
                      <a:gd name="T22" fmla="*/ 6 w 130"/>
                      <a:gd name="T23" fmla="*/ 22 h 390"/>
                      <a:gd name="T24" fmla="*/ 8 w 130"/>
                      <a:gd name="T25" fmla="*/ 25 h 39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0"/>
                      <a:gd name="T40" fmla="*/ 0 h 390"/>
                      <a:gd name="T41" fmla="*/ 130 w 130"/>
                      <a:gd name="T42" fmla="*/ 390 h 39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0" h="390">
                        <a:moveTo>
                          <a:pt x="0" y="0"/>
                        </a:moveTo>
                        <a:lnTo>
                          <a:pt x="18" y="34"/>
                        </a:lnTo>
                        <a:lnTo>
                          <a:pt x="25" y="75"/>
                        </a:lnTo>
                        <a:lnTo>
                          <a:pt x="24" y="106"/>
                        </a:lnTo>
                        <a:lnTo>
                          <a:pt x="19" y="149"/>
                        </a:lnTo>
                        <a:lnTo>
                          <a:pt x="8" y="179"/>
                        </a:lnTo>
                        <a:lnTo>
                          <a:pt x="0" y="216"/>
                        </a:lnTo>
                        <a:lnTo>
                          <a:pt x="4" y="245"/>
                        </a:lnTo>
                        <a:lnTo>
                          <a:pt x="12" y="272"/>
                        </a:lnTo>
                        <a:lnTo>
                          <a:pt x="33" y="300"/>
                        </a:lnTo>
                        <a:lnTo>
                          <a:pt x="62" y="328"/>
                        </a:lnTo>
                        <a:lnTo>
                          <a:pt x="97" y="350"/>
                        </a:lnTo>
                        <a:lnTo>
                          <a:pt x="130" y="39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11" name="Freeform 455"/>
                  <p:cNvSpPr>
                    <a:spLocks/>
                  </p:cNvSpPr>
                  <p:nvPr/>
                </p:nvSpPr>
                <p:spPr bwMode="auto">
                  <a:xfrm>
                    <a:off x="846" y="1250"/>
                    <a:ext cx="117" cy="44"/>
                  </a:xfrm>
                  <a:custGeom>
                    <a:avLst/>
                    <a:gdLst>
                      <a:gd name="T0" fmla="*/ 0 w 470"/>
                      <a:gd name="T1" fmla="*/ 0 h 178"/>
                      <a:gd name="T2" fmla="*/ 2 w 470"/>
                      <a:gd name="T3" fmla="*/ 0 h 178"/>
                      <a:gd name="T4" fmla="*/ 4 w 470"/>
                      <a:gd name="T5" fmla="*/ 0 h 178"/>
                      <a:gd name="T6" fmla="*/ 7 w 470"/>
                      <a:gd name="T7" fmla="*/ 1 h 178"/>
                      <a:gd name="T8" fmla="*/ 9 w 470"/>
                      <a:gd name="T9" fmla="*/ 3 h 178"/>
                      <a:gd name="T10" fmla="*/ 12 w 470"/>
                      <a:gd name="T11" fmla="*/ 5 h 178"/>
                      <a:gd name="T12" fmla="*/ 15 w 470"/>
                      <a:gd name="T13" fmla="*/ 7 h 178"/>
                      <a:gd name="T14" fmla="*/ 18 w 470"/>
                      <a:gd name="T15" fmla="*/ 9 h 178"/>
                      <a:gd name="T16" fmla="*/ 20 w 470"/>
                      <a:gd name="T17" fmla="*/ 10 h 178"/>
                      <a:gd name="T18" fmla="*/ 23 w 470"/>
                      <a:gd name="T19" fmla="*/ 11 h 178"/>
                      <a:gd name="T20" fmla="*/ 25 w 470"/>
                      <a:gd name="T21" fmla="*/ 11 h 178"/>
                      <a:gd name="T22" fmla="*/ 27 w 470"/>
                      <a:gd name="T23" fmla="*/ 10 h 178"/>
                      <a:gd name="T24" fmla="*/ 29 w 470"/>
                      <a:gd name="T25" fmla="*/ 10 h 17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70"/>
                      <a:gd name="T40" fmla="*/ 0 h 178"/>
                      <a:gd name="T41" fmla="*/ 470 w 470"/>
                      <a:gd name="T42" fmla="*/ 178 h 17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70" h="178">
                        <a:moveTo>
                          <a:pt x="0" y="7"/>
                        </a:moveTo>
                        <a:lnTo>
                          <a:pt x="37" y="0"/>
                        </a:lnTo>
                        <a:lnTo>
                          <a:pt x="74" y="6"/>
                        </a:lnTo>
                        <a:lnTo>
                          <a:pt x="111" y="24"/>
                        </a:lnTo>
                        <a:lnTo>
                          <a:pt x="152" y="51"/>
                        </a:lnTo>
                        <a:lnTo>
                          <a:pt x="195" y="82"/>
                        </a:lnTo>
                        <a:lnTo>
                          <a:pt x="235" y="113"/>
                        </a:lnTo>
                        <a:lnTo>
                          <a:pt x="296" y="149"/>
                        </a:lnTo>
                        <a:lnTo>
                          <a:pt x="328" y="163"/>
                        </a:lnTo>
                        <a:lnTo>
                          <a:pt x="369" y="174"/>
                        </a:lnTo>
                        <a:lnTo>
                          <a:pt x="406" y="178"/>
                        </a:lnTo>
                        <a:lnTo>
                          <a:pt x="436" y="171"/>
                        </a:lnTo>
                        <a:lnTo>
                          <a:pt x="470" y="15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3783" name="Group 456"/>
              <p:cNvGrpSpPr>
                <a:grpSpLocks/>
              </p:cNvGrpSpPr>
              <p:nvPr/>
            </p:nvGrpSpPr>
            <p:grpSpPr bwMode="auto">
              <a:xfrm>
                <a:off x="1208" y="1204"/>
                <a:ext cx="238" cy="146"/>
                <a:chOff x="1208" y="1204"/>
                <a:chExt cx="238" cy="146"/>
              </a:xfrm>
            </p:grpSpPr>
            <p:grpSp>
              <p:nvGrpSpPr>
                <p:cNvPr id="63785" name="Group 457"/>
                <p:cNvGrpSpPr>
                  <a:grpSpLocks/>
                </p:cNvGrpSpPr>
                <p:nvPr/>
              </p:nvGrpSpPr>
              <p:grpSpPr bwMode="auto">
                <a:xfrm>
                  <a:off x="1208" y="1223"/>
                  <a:ext cx="238" cy="127"/>
                  <a:chOff x="1208" y="1223"/>
                  <a:chExt cx="238" cy="127"/>
                </a:xfrm>
              </p:grpSpPr>
              <p:sp>
                <p:nvSpPr>
                  <p:cNvPr id="63600" name="Freeform 458"/>
                  <p:cNvSpPr>
                    <a:spLocks/>
                  </p:cNvSpPr>
                  <p:nvPr/>
                </p:nvSpPr>
                <p:spPr bwMode="auto">
                  <a:xfrm>
                    <a:off x="1299" y="1223"/>
                    <a:ext cx="147" cy="46"/>
                  </a:xfrm>
                  <a:custGeom>
                    <a:avLst/>
                    <a:gdLst>
                      <a:gd name="T0" fmla="*/ 0 w 587"/>
                      <a:gd name="T1" fmla="*/ 0 h 184"/>
                      <a:gd name="T2" fmla="*/ 3 w 587"/>
                      <a:gd name="T3" fmla="*/ 1 h 184"/>
                      <a:gd name="T4" fmla="*/ 5 w 587"/>
                      <a:gd name="T5" fmla="*/ 1 h 184"/>
                      <a:gd name="T6" fmla="*/ 9 w 587"/>
                      <a:gd name="T7" fmla="*/ 2 h 184"/>
                      <a:gd name="T8" fmla="*/ 11 w 587"/>
                      <a:gd name="T9" fmla="*/ 1 h 184"/>
                      <a:gd name="T10" fmla="*/ 14 w 587"/>
                      <a:gd name="T11" fmla="*/ 1 h 184"/>
                      <a:gd name="T12" fmla="*/ 16 w 587"/>
                      <a:gd name="T13" fmla="*/ 1 h 184"/>
                      <a:gd name="T14" fmla="*/ 19 w 587"/>
                      <a:gd name="T15" fmla="*/ 3 h 184"/>
                      <a:gd name="T16" fmla="*/ 22 w 587"/>
                      <a:gd name="T17" fmla="*/ 4 h 184"/>
                      <a:gd name="T18" fmla="*/ 26 w 587"/>
                      <a:gd name="T19" fmla="*/ 6 h 184"/>
                      <a:gd name="T20" fmla="*/ 29 w 587"/>
                      <a:gd name="T21" fmla="*/ 7 h 184"/>
                      <a:gd name="T22" fmla="*/ 31 w 587"/>
                      <a:gd name="T23" fmla="*/ 8 h 184"/>
                      <a:gd name="T24" fmla="*/ 33 w 587"/>
                      <a:gd name="T25" fmla="*/ 9 h 184"/>
                      <a:gd name="T26" fmla="*/ 36 w 587"/>
                      <a:gd name="T27" fmla="*/ 11 h 184"/>
                      <a:gd name="T28" fmla="*/ 37 w 587"/>
                      <a:gd name="T29" fmla="*/ 12 h 18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87"/>
                      <a:gd name="T46" fmla="*/ 0 h 184"/>
                      <a:gd name="T47" fmla="*/ 587 w 587"/>
                      <a:gd name="T48" fmla="*/ 184 h 18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87" h="184">
                        <a:moveTo>
                          <a:pt x="0" y="0"/>
                        </a:moveTo>
                        <a:lnTo>
                          <a:pt x="43" y="14"/>
                        </a:lnTo>
                        <a:lnTo>
                          <a:pt x="81" y="23"/>
                        </a:lnTo>
                        <a:lnTo>
                          <a:pt x="137" y="30"/>
                        </a:lnTo>
                        <a:lnTo>
                          <a:pt x="177" y="23"/>
                        </a:lnTo>
                        <a:lnTo>
                          <a:pt x="224" y="18"/>
                        </a:lnTo>
                        <a:lnTo>
                          <a:pt x="255" y="24"/>
                        </a:lnTo>
                        <a:lnTo>
                          <a:pt x="295" y="40"/>
                        </a:lnTo>
                        <a:lnTo>
                          <a:pt x="342" y="61"/>
                        </a:lnTo>
                        <a:lnTo>
                          <a:pt x="415" y="92"/>
                        </a:lnTo>
                        <a:lnTo>
                          <a:pt x="454" y="107"/>
                        </a:lnTo>
                        <a:lnTo>
                          <a:pt x="488" y="125"/>
                        </a:lnTo>
                        <a:lnTo>
                          <a:pt x="530" y="145"/>
                        </a:lnTo>
                        <a:lnTo>
                          <a:pt x="569" y="169"/>
                        </a:lnTo>
                        <a:lnTo>
                          <a:pt x="587" y="18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01" name="Freeform 459"/>
                  <p:cNvSpPr>
                    <a:spLocks/>
                  </p:cNvSpPr>
                  <p:nvPr/>
                </p:nvSpPr>
                <p:spPr bwMode="auto">
                  <a:xfrm>
                    <a:off x="1276" y="1235"/>
                    <a:ext cx="98" cy="26"/>
                  </a:xfrm>
                  <a:custGeom>
                    <a:avLst/>
                    <a:gdLst>
                      <a:gd name="T0" fmla="*/ 0 w 391"/>
                      <a:gd name="T1" fmla="*/ 0 h 105"/>
                      <a:gd name="T2" fmla="*/ 5 w 391"/>
                      <a:gd name="T3" fmla="*/ 1 h 105"/>
                      <a:gd name="T4" fmla="*/ 8 w 391"/>
                      <a:gd name="T5" fmla="*/ 2 h 105"/>
                      <a:gd name="T6" fmla="*/ 9 w 391"/>
                      <a:gd name="T7" fmla="*/ 2 h 105"/>
                      <a:gd name="T8" fmla="*/ 11 w 391"/>
                      <a:gd name="T9" fmla="*/ 2 h 105"/>
                      <a:gd name="T10" fmla="*/ 14 w 391"/>
                      <a:gd name="T11" fmla="*/ 1 h 105"/>
                      <a:gd name="T12" fmla="*/ 16 w 391"/>
                      <a:gd name="T13" fmla="*/ 1 h 105"/>
                      <a:gd name="T14" fmla="*/ 18 w 391"/>
                      <a:gd name="T15" fmla="*/ 1 h 105"/>
                      <a:gd name="T16" fmla="*/ 20 w 391"/>
                      <a:gd name="T17" fmla="*/ 2 h 105"/>
                      <a:gd name="T18" fmla="*/ 21 w 391"/>
                      <a:gd name="T19" fmla="*/ 4 h 105"/>
                      <a:gd name="T20" fmla="*/ 23 w 391"/>
                      <a:gd name="T21" fmla="*/ 5 h 105"/>
                      <a:gd name="T22" fmla="*/ 25 w 391"/>
                      <a:gd name="T23" fmla="*/ 6 h 10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91"/>
                      <a:gd name="T37" fmla="*/ 0 h 105"/>
                      <a:gd name="T38" fmla="*/ 391 w 391"/>
                      <a:gd name="T39" fmla="*/ 105 h 10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91" h="105">
                        <a:moveTo>
                          <a:pt x="0" y="0"/>
                        </a:moveTo>
                        <a:lnTo>
                          <a:pt x="75" y="12"/>
                        </a:lnTo>
                        <a:lnTo>
                          <a:pt x="121" y="27"/>
                        </a:lnTo>
                        <a:lnTo>
                          <a:pt x="145" y="33"/>
                        </a:lnTo>
                        <a:lnTo>
                          <a:pt x="174" y="30"/>
                        </a:lnTo>
                        <a:lnTo>
                          <a:pt x="217" y="18"/>
                        </a:lnTo>
                        <a:lnTo>
                          <a:pt x="248" y="15"/>
                        </a:lnTo>
                        <a:lnTo>
                          <a:pt x="279" y="18"/>
                        </a:lnTo>
                        <a:lnTo>
                          <a:pt x="311" y="37"/>
                        </a:lnTo>
                        <a:lnTo>
                          <a:pt x="338" y="62"/>
                        </a:lnTo>
                        <a:lnTo>
                          <a:pt x="360" y="83"/>
                        </a:lnTo>
                        <a:lnTo>
                          <a:pt x="391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02" name="Freeform 460"/>
                  <p:cNvSpPr>
                    <a:spLocks/>
                  </p:cNvSpPr>
                  <p:nvPr/>
                </p:nvSpPr>
                <p:spPr bwMode="auto">
                  <a:xfrm>
                    <a:off x="1248" y="1252"/>
                    <a:ext cx="118" cy="61"/>
                  </a:xfrm>
                  <a:custGeom>
                    <a:avLst/>
                    <a:gdLst>
                      <a:gd name="T0" fmla="*/ 0 w 470"/>
                      <a:gd name="T1" fmla="*/ 1 h 244"/>
                      <a:gd name="T2" fmla="*/ 3 w 470"/>
                      <a:gd name="T3" fmla="*/ 0 h 244"/>
                      <a:gd name="T4" fmla="*/ 4 w 470"/>
                      <a:gd name="T5" fmla="*/ 0 h 244"/>
                      <a:gd name="T6" fmla="*/ 6 w 470"/>
                      <a:gd name="T7" fmla="*/ 1 h 244"/>
                      <a:gd name="T8" fmla="*/ 8 w 470"/>
                      <a:gd name="T9" fmla="*/ 3 h 244"/>
                      <a:gd name="T10" fmla="*/ 12 w 470"/>
                      <a:gd name="T11" fmla="*/ 4 h 244"/>
                      <a:gd name="T12" fmla="*/ 14 w 470"/>
                      <a:gd name="T13" fmla="*/ 4 h 244"/>
                      <a:gd name="T14" fmla="*/ 17 w 470"/>
                      <a:gd name="T15" fmla="*/ 7 h 244"/>
                      <a:gd name="T16" fmla="*/ 19 w 470"/>
                      <a:gd name="T17" fmla="*/ 9 h 244"/>
                      <a:gd name="T18" fmla="*/ 21 w 470"/>
                      <a:gd name="T19" fmla="*/ 11 h 244"/>
                      <a:gd name="T20" fmla="*/ 25 w 470"/>
                      <a:gd name="T21" fmla="*/ 12 h 244"/>
                      <a:gd name="T22" fmla="*/ 27 w 470"/>
                      <a:gd name="T23" fmla="*/ 13 h 244"/>
                      <a:gd name="T24" fmla="*/ 29 w 470"/>
                      <a:gd name="T25" fmla="*/ 14 h 244"/>
                      <a:gd name="T26" fmla="*/ 30 w 470"/>
                      <a:gd name="T27" fmla="*/ 15 h 24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70"/>
                      <a:gd name="T43" fmla="*/ 0 h 244"/>
                      <a:gd name="T44" fmla="*/ 470 w 470"/>
                      <a:gd name="T45" fmla="*/ 244 h 24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70" h="244">
                        <a:moveTo>
                          <a:pt x="0" y="6"/>
                        </a:moveTo>
                        <a:lnTo>
                          <a:pt x="43" y="0"/>
                        </a:lnTo>
                        <a:lnTo>
                          <a:pt x="69" y="4"/>
                        </a:lnTo>
                        <a:lnTo>
                          <a:pt x="95" y="20"/>
                        </a:lnTo>
                        <a:lnTo>
                          <a:pt x="129" y="50"/>
                        </a:lnTo>
                        <a:lnTo>
                          <a:pt x="185" y="56"/>
                        </a:lnTo>
                        <a:lnTo>
                          <a:pt x="228" y="68"/>
                        </a:lnTo>
                        <a:lnTo>
                          <a:pt x="272" y="105"/>
                        </a:lnTo>
                        <a:lnTo>
                          <a:pt x="303" y="142"/>
                        </a:lnTo>
                        <a:lnTo>
                          <a:pt x="340" y="166"/>
                        </a:lnTo>
                        <a:lnTo>
                          <a:pt x="396" y="185"/>
                        </a:lnTo>
                        <a:lnTo>
                          <a:pt x="433" y="200"/>
                        </a:lnTo>
                        <a:lnTo>
                          <a:pt x="458" y="220"/>
                        </a:lnTo>
                        <a:lnTo>
                          <a:pt x="470" y="24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03" name="Freeform 461"/>
                  <p:cNvSpPr>
                    <a:spLocks/>
                  </p:cNvSpPr>
                  <p:nvPr/>
                </p:nvSpPr>
                <p:spPr bwMode="auto">
                  <a:xfrm>
                    <a:off x="1209" y="1272"/>
                    <a:ext cx="88" cy="59"/>
                  </a:xfrm>
                  <a:custGeom>
                    <a:avLst/>
                    <a:gdLst>
                      <a:gd name="T0" fmla="*/ 0 w 352"/>
                      <a:gd name="T1" fmla="*/ 2 h 234"/>
                      <a:gd name="T2" fmla="*/ 3 w 352"/>
                      <a:gd name="T3" fmla="*/ 1 h 234"/>
                      <a:gd name="T4" fmla="*/ 5 w 352"/>
                      <a:gd name="T5" fmla="*/ 0 h 234"/>
                      <a:gd name="T6" fmla="*/ 7 w 352"/>
                      <a:gd name="T7" fmla="*/ 0 h 234"/>
                      <a:gd name="T8" fmla="*/ 9 w 352"/>
                      <a:gd name="T9" fmla="*/ 1 h 234"/>
                      <a:gd name="T10" fmla="*/ 11 w 352"/>
                      <a:gd name="T11" fmla="*/ 2 h 234"/>
                      <a:gd name="T12" fmla="*/ 12 w 352"/>
                      <a:gd name="T13" fmla="*/ 4 h 234"/>
                      <a:gd name="T14" fmla="*/ 14 w 352"/>
                      <a:gd name="T15" fmla="*/ 5 h 234"/>
                      <a:gd name="T16" fmla="*/ 16 w 352"/>
                      <a:gd name="T17" fmla="*/ 5 h 234"/>
                      <a:gd name="T18" fmla="*/ 18 w 352"/>
                      <a:gd name="T19" fmla="*/ 5 h 234"/>
                      <a:gd name="T20" fmla="*/ 19 w 352"/>
                      <a:gd name="T21" fmla="*/ 5 h 234"/>
                      <a:gd name="T22" fmla="*/ 20 w 352"/>
                      <a:gd name="T23" fmla="*/ 6 h 234"/>
                      <a:gd name="T24" fmla="*/ 21 w 352"/>
                      <a:gd name="T25" fmla="*/ 8 h 234"/>
                      <a:gd name="T26" fmla="*/ 22 w 352"/>
                      <a:gd name="T27" fmla="*/ 11 h 234"/>
                      <a:gd name="T28" fmla="*/ 22 w 352"/>
                      <a:gd name="T29" fmla="*/ 13 h 234"/>
                      <a:gd name="T30" fmla="*/ 22 w 352"/>
                      <a:gd name="T31" fmla="*/ 15 h 23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52"/>
                      <a:gd name="T49" fmla="*/ 0 h 234"/>
                      <a:gd name="T50" fmla="*/ 352 w 352"/>
                      <a:gd name="T51" fmla="*/ 234 h 23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52" h="234">
                        <a:moveTo>
                          <a:pt x="0" y="24"/>
                        </a:moveTo>
                        <a:lnTo>
                          <a:pt x="38" y="9"/>
                        </a:lnTo>
                        <a:lnTo>
                          <a:pt x="83" y="0"/>
                        </a:lnTo>
                        <a:lnTo>
                          <a:pt x="115" y="4"/>
                        </a:lnTo>
                        <a:lnTo>
                          <a:pt x="145" y="16"/>
                        </a:lnTo>
                        <a:lnTo>
                          <a:pt x="174" y="37"/>
                        </a:lnTo>
                        <a:lnTo>
                          <a:pt x="198" y="54"/>
                        </a:lnTo>
                        <a:lnTo>
                          <a:pt x="226" y="79"/>
                        </a:lnTo>
                        <a:lnTo>
                          <a:pt x="256" y="73"/>
                        </a:lnTo>
                        <a:lnTo>
                          <a:pt x="281" y="76"/>
                        </a:lnTo>
                        <a:lnTo>
                          <a:pt x="299" y="85"/>
                        </a:lnTo>
                        <a:lnTo>
                          <a:pt x="313" y="101"/>
                        </a:lnTo>
                        <a:lnTo>
                          <a:pt x="330" y="129"/>
                        </a:lnTo>
                        <a:lnTo>
                          <a:pt x="346" y="166"/>
                        </a:lnTo>
                        <a:lnTo>
                          <a:pt x="352" y="201"/>
                        </a:lnTo>
                        <a:lnTo>
                          <a:pt x="349" y="23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04" name="Freeform 462"/>
                  <p:cNvSpPr>
                    <a:spLocks/>
                  </p:cNvSpPr>
                  <p:nvPr/>
                </p:nvSpPr>
                <p:spPr bwMode="auto">
                  <a:xfrm>
                    <a:off x="1251" y="1315"/>
                    <a:ext cx="18" cy="23"/>
                  </a:xfrm>
                  <a:custGeom>
                    <a:avLst/>
                    <a:gdLst>
                      <a:gd name="T0" fmla="*/ 5 w 72"/>
                      <a:gd name="T1" fmla="*/ 0 h 93"/>
                      <a:gd name="T2" fmla="*/ 4 w 72"/>
                      <a:gd name="T3" fmla="*/ 2 h 93"/>
                      <a:gd name="T4" fmla="*/ 3 w 72"/>
                      <a:gd name="T5" fmla="*/ 3 h 93"/>
                      <a:gd name="T6" fmla="*/ 2 w 72"/>
                      <a:gd name="T7" fmla="*/ 5 h 93"/>
                      <a:gd name="T8" fmla="*/ 0 w 72"/>
                      <a:gd name="T9" fmla="*/ 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93"/>
                      <a:gd name="T17" fmla="*/ 72 w 72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93">
                        <a:moveTo>
                          <a:pt x="72" y="0"/>
                        </a:moveTo>
                        <a:lnTo>
                          <a:pt x="65" y="34"/>
                        </a:lnTo>
                        <a:lnTo>
                          <a:pt x="56" y="56"/>
                        </a:lnTo>
                        <a:lnTo>
                          <a:pt x="32" y="75"/>
                        </a:lnTo>
                        <a:lnTo>
                          <a:pt x="0" y="9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05" name="Freeform 463"/>
                  <p:cNvSpPr>
                    <a:spLocks/>
                  </p:cNvSpPr>
                  <p:nvPr/>
                </p:nvSpPr>
                <p:spPr bwMode="auto">
                  <a:xfrm>
                    <a:off x="1208" y="1332"/>
                    <a:ext cx="5" cy="18"/>
                  </a:xfrm>
                  <a:custGeom>
                    <a:avLst/>
                    <a:gdLst>
                      <a:gd name="T0" fmla="*/ 1 w 18"/>
                      <a:gd name="T1" fmla="*/ 0 h 74"/>
                      <a:gd name="T2" fmla="*/ 1 w 18"/>
                      <a:gd name="T3" fmla="*/ 2 h 74"/>
                      <a:gd name="T4" fmla="*/ 1 w 18"/>
                      <a:gd name="T5" fmla="*/ 3 h 74"/>
                      <a:gd name="T6" fmla="*/ 0 w 18"/>
                      <a:gd name="T7" fmla="*/ 4 h 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"/>
                      <a:gd name="T13" fmla="*/ 0 h 74"/>
                      <a:gd name="T14" fmla="*/ 18 w 18"/>
                      <a:gd name="T15" fmla="*/ 74 h 7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" h="74">
                        <a:moveTo>
                          <a:pt x="15" y="0"/>
                        </a:moveTo>
                        <a:lnTo>
                          <a:pt x="18" y="28"/>
                        </a:lnTo>
                        <a:lnTo>
                          <a:pt x="12" y="50"/>
                        </a:lnTo>
                        <a:lnTo>
                          <a:pt x="0" y="7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606" name="Freeform 464"/>
                  <p:cNvSpPr>
                    <a:spLocks/>
                  </p:cNvSpPr>
                  <p:nvPr/>
                </p:nvSpPr>
                <p:spPr bwMode="auto">
                  <a:xfrm>
                    <a:off x="1304" y="1278"/>
                    <a:ext cx="11" cy="14"/>
                  </a:xfrm>
                  <a:custGeom>
                    <a:avLst/>
                    <a:gdLst>
                      <a:gd name="T0" fmla="*/ 3 w 43"/>
                      <a:gd name="T1" fmla="*/ 0 h 55"/>
                      <a:gd name="T2" fmla="*/ 2 w 43"/>
                      <a:gd name="T3" fmla="*/ 2 h 55"/>
                      <a:gd name="T4" fmla="*/ 0 w 43"/>
                      <a:gd name="T5" fmla="*/ 4 h 55"/>
                      <a:gd name="T6" fmla="*/ 0 60000 65536"/>
                      <a:gd name="T7" fmla="*/ 0 60000 65536"/>
                      <a:gd name="T8" fmla="*/ 0 60000 65536"/>
                      <a:gd name="T9" fmla="*/ 0 w 43"/>
                      <a:gd name="T10" fmla="*/ 0 h 55"/>
                      <a:gd name="T11" fmla="*/ 43 w 43"/>
                      <a:gd name="T12" fmla="*/ 55 h 5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" h="55">
                        <a:moveTo>
                          <a:pt x="43" y="0"/>
                        </a:moveTo>
                        <a:lnTo>
                          <a:pt x="22" y="3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3796" name="Group 465"/>
                <p:cNvGrpSpPr>
                  <a:grpSpLocks/>
                </p:cNvGrpSpPr>
                <p:nvPr/>
              </p:nvGrpSpPr>
              <p:grpSpPr bwMode="auto">
                <a:xfrm>
                  <a:off x="1284" y="1204"/>
                  <a:ext cx="162" cy="134"/>
                  <a:chOff x="1284" y="1204"/>
                  <a:chExt cx="162" cy="134"/>
                </a:xfrm>
              </p:grpSpPr>
              <p:sp>
                <p:nvSpPr>
                  <p:cNvPr id="63594" name="Freeform 466"/>
                  <p:cNvSpPr>
                    <a:spLocks/>
                  </p:cNvSpPr>
                  <p:nvPr/>
                </p:nvSpPr>
                <p:spPr bwMode="auto">
                  <a:xfrm>
                    <a:off x="1383" y="1204"/>
                    <a:ext cx="52" cy="22"/>
                  </a:xfrm>
                  <a:custGeom>
                    <a:avLst/>
                    <a:gdLst>
                      <a:gd name="T0" fmla="*/ 2 w 209"/>
                      <a:gd name="T1" fmla="*/ 1 h 88"/>
                      <a:gd name="T2" fmla="*/ 0 w 209"/>
                      <a:gd name="T3" fmla="*/ 5 h 88"/>
                      <a:gd name="T4" fmla="*/ 2 w 209"/>
                      <a:gd name="T5" fmla="*/ 5 h 88"/>
                      <a:gd name="T6" fmla="*/ 4 w 209"/>
                      <a:gd name="T7" fmla="*/ 6 h 88"/>
                      <a:gd name="T8" fmla="*/ 7 w 209"/>
                      <a:gd name="T9" fmla="*/ 5 h 88"/>
                      <a:gd name="T10" fmla="*/ 9 w 209"/>
                      <a:gd name="T11" fmla="*/ 5 h 88"/>
                      <a:gd name="T12" fmla="*/ 12 w 209"/>
                      <a:gd name="T13" fmla="*/ 4 h 88"/>
                      <a:gd name="T14" fmla="*/ 13 w 209"/>
                      <a:gd name="T15" fmla="*/ 3 h 88"/>
                      <a:gd name="T16" fmla="*/ 13 w 209"/>
                      <a:gd name="T17" fmla="*/ 1 h 88"/>
                      <a:gd name="T18" fmla="*/ 13 w 209"/>
                      <a:gd name="T19" fmla="*/ 0 h 8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9"/>
                      <a:gd name="T31" fmla="*/ 0 h 88"/>
                      <a:gd name="T32" fmla="*/ 209 w 209"/>
                      <a:gd name="T33" fmla="*/ 88 h 8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9" h="88">
                        <a:moveTo>
                          <a:pt x="38" y="26"/>
                        </a:moveTo>
                        <a:lnTo>
                          <a:pt x="0" y="75"/>
                        </a:lnTo>
                        <a:lnTo>
                          <a:pt x="28" y="84"/>
                        </a:lnTo>
                        <a:lnTo>
                          <a:pt x="61" y="88"/>
                        </a:lnTo>
                        <a:lnTo>
                          <a:pt x="111" y="85"/>
                        </a:lnTo>
                        <a:lnTo>
                          <a:pt x="154" y="75"/>
                        </a:lnTo>
                        <a:lnTo>
                          <a:pt x="187" y="63"/>
                        </a:lnTo>
                        <a:lnTo>
                          <a:pt x="206" y="47"/>
                        </a:lnTo>
                        <a:lnTo>
                          <a:pt x="209" y="25"/>
                        </a:lnTo>
                        <a:lnTo>
                          <a:pt x="204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595" name="Freeform 467"/>
                  <p:cNvSpPr>
                    <a:spLocks/>
                  </p:cNvSpPr>
                  <p:nvPr/>
                </p:nvSpPr>
                <p:spPr bwMode="auto">
                  <a:xfrm>
                    <a:off x="1392" y="1272"/>
                    <a:ext cx="28" cy="31"/>
                  </a:xfrm>
                  <a:custGeom>
                    <a:avLst/>
                    <a:gdLst>
                      <a:gd name="T0" fmla="*/ 0 w 110"/>
                      <a:gd name="T1" fmla="*/ 0 h 123"/>
                      <a:gd name="T2" fmla="*/ 3 w 110"/>
                      <a:gd name="T3" fmla="*/ 1 h 123"/>
                      <a:gd name="T4" fmla="*/ 6 w 110"/>
                      <a:gd name="T5" fmla="*/ 2 h 123"/>
                      <a:gd name="T6" fmla="*/ 7 w 110"/>
                      <a:gd name="T7" fmla="*/ 3 h 123"/>
                      <a:gd name="T8" fmla="*/ 7 w 110"/>
                      <a:gd name="T9" fmla="*/ 5 h 123"/>
                      <a:gd name="T10" fmla="*/ 7 w 110"/>
                      <a:gd name="T11" fmla="*/ 6 h 123"/>
                      <a:gd name="T12" fmla="*/ 7 w 110"/>
                      <a:gd name="T13" fmla="*/ 8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0"/>
                      <a:gd name="T22" fmla="*/ 0 h 123"/>
                      <a:gd name="T23" fmla="*/ 110 w 110"/>
                      <a:gd name="T24" fmla="*/ 123 h 1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0" h="123">
                        <a:moveTo>
                          <a:pt x="0" y="0"/>
                        </a:moveTo>
                        <a:lnTo>
                          <a:pt x="42" y="12"/>
                        </a:lnTo>
                        <a:lnTo>
                          <a:pt x="85" y="24"/>
                        </a:lnTo>
                        <a:lnTo>
                          <a:pt x="101" y="46"/>
                        </a:lnTo>
                        <a:lnTo>
                          <a:pt x="109" y="72"/>
                        </a:lnTo>
                        <a:lnTo>
                          <a:pt x="110" y="98"/>
                        </a:lnTo>
                        <a:lnTo>
                          <a:pt x="107" y="123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596" name="Freeform 468"/>
                  <p:cNvSpPr>
                    <a:spLocks/>
                  </p:cNvSpPr>
                  <p:nvPr/>
                </p:nvSpPr>
                <p:spPr bwMode="auto">
                  <a:xfrm>
                    <a:off x="1372" y="1272"/>
                    <a:ext cx="40" cy="16"/>
                  </a:xfrm>
                  <a:custGeom>
                    <a:avLst/>
                    <a:gdLst>
                      <a:gd name="T0" fmla="*/ 10 w 160"/>
                      <a:gd name="T1" fmla="*/ 2 h 62"/>
                      <a:gd name="T2" fmla="*/ 9 w 160"/>
                      <a:gd name="T3" fmla="*/ 3 h 62"/>
                      <a:gd name="T4" fmla="*/ 7 w 160"/>
                      <a:gd name="T5" fmla="*/ 3 h 62"/>
                      <a:gd name="T6" fmla="*/ 5 w 160"/>
                      <a:gd name="T7" fmla="*/ 4 h 62"/>
                      <a:gd name="T8" fmla="*/ 3 w 160"/>
                      <a:gd name="T9" fmla="*/ 4 h 62"/>
                      <a:gd name="T10" fmla="*/ 1 w 160"/>
                      <a:gd name="T11" fmla="*/ 4 h 62"/>
                      <a:gd name="T12" fmla="*/ 0 w 160"/>
                      <a:gd name="T13" fmla="*/ 3 h 62"/>
                      <a:gd name="T14" fmla="*/ 1 w 160"/>
                      <a:gd name="T15" fmla="*/ 2 h 62"/>
                      <a:gd name="T16" fmla="*/ 2 w 160"/>
                      <a:gd name="T17" fmla="*/ 1 h 62"/>
                      <a:gd name="T18" fmla="*/ 3 w 160"/>
                      <a:gd name="T19" fmla="*/ 0 h 6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0"/>
                      <a:gd name="T31" fmla="*/ 0 h 62"/>
                      <a:gd name="T32" fmla="*/ 160 w 160"/>
                      <a:gd name="T33" fmla="*/ 62 h 6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0" h="62">
                        <a:moveTo>
                          <a:pt x="160" y="26"/>
                        </a:moveTo>
                        <a:lnTo>
                          <a:pt x="145" y="41"/>
                        </a:lnTo>
                        <a:lnTo>
                          <a:pt x="120" y="51"/>
                        </a:lnTo>
                        <a:lnTo>
                          <a:pt x="87" y="59"/>
                        </a:lnTo>
                        <a:lnTo>
                          <a:pt x="50" y="62"/>
                        </a:lnTo>
                        <a:lnTo>
                          <a:pt x="21" y="55"/>
                        </a:lnTo>
                        <a:lnTo>
                          <a:pt x="0" y="46"/>
                        </a:lnTo>
                        <a:lnTo>
                          <a:pt x="14" y="28"/>
                        </a:lnTo>
                        <a:lnTo>
                          <a:pt x="31" y="13"/>
                        </a:lnTo>
                        <a:lnTo>
                          <a:pt x="58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597" name="Freeform 469"/>
                  <p:cNvSpPr>
                    <a:spLocks/>
                  </p:cNvSpPr>
                  <p:nvPr/>
                </p:nvSpPr>
                <p:spPr bwMode="auto">
                  <a:xfrm>
                    <a:off x="1329" y="1296"/>
                    <a:ext cx="34" cy="20"/>
                  </a:xfrm>
                  <a:custGeom>
                    <a:avLst/>
                    <a:gdLst>
                      <a:gd name="T0" fmla="*/ 3 w 137"/>
                      <a:gd name="T1" fmla="*/ 0 h 77"/>
                      <a:gd name="T2" fmla="*/ 0 w 137"/>
                      <a:gd name="T3" fmla="*/ 3 h 77"/>
                      <a:gd name="T4" fmla="*/ 2 w 137"/>
                      <a:gd name="T5" fmla="*/ 4 h 77"/>
                      <a:gd name="T6" fmla="*/ 4 w 137"/>
                      <a:gd name="T7" fmla="*/ 5 h 77"/>
                      <a:gd name="T8" fmla="*/ 5 w 137"/>
                      <a:gd name="T9" fmla="*/ 5 h 77"/>
                      <a:gd name="T10" fmla="*/ 7 w 137"/>
                      <a:gd name="T11" fmla="*/ 5 h 77"/>
                      <a:gd name="T12" fmla="*/ 8 w 137"/>
                      <a:gd name="T13" fmla="*/ 3 h 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7"/>
                      <a:gd name="T22" fmla="*/ 0 h 77"/>
                      <a:gd name="T23" fmla="*/ 137 w 137"/>
                      <a:gd name="T24" fmla="*/ 77 h 7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7" h="77">
                        <a:moveTo>
                          <a:pt x="50" y="0"/>
                        </a:moveTo>
                        <a:lnTo>
                          <a:pt x="0" y="43"/>
                        </a:lnTo>
                        <a:lnTo>
                          <a:pt x="31" y="63"/>
                        </a:lnTo>
                        <a:lnTo>
                          <a:pt x="59" y="72"/>
                        </a:lnTo>
                        <a:lnTo>
                          <a:pt x="88" y="77"/>
                        </a:lnTo>
                        <a:lnTo>
                          <a:pt x="112" y="71"/>
                        </a:lnTo>
                        <a:lnTo>
                          <a:pt x="137" y="49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598" name="Freeform 470"/>
                  <p:cNvSpPr>
                    <a:spLocks/>
                  </p:cNvSpPr>
                  <p:nvPr/>
                </p:nvSpPr>
                <p:spPr bwMode="auto">
                  <a:xfrm>
                    <a:off x="1284" y="1312"/>
                    <a:ext cx="9" cy="26"/>
                  </a:xfrm>
                  <a:custGeom>
                    <a:avLst/>
                    <a:gdLst>
                      <a:gd name="T0" fmla="*/ 2 w 38"/>
                      <a:gd name="T1" fmla="*/ 0 h 105"/>
                      <a:gd name="T2" fmla="*/ 1 w 38"/>
                      <a:gd name="T3" fmla="*/ 1 h 105"/>
                      <a:gd name="T4" fmla="*/ 0 w 38"/>
                      <a:gd name="T5" fmla="*/ 2 h 105"/>
                      <a:gd name="T6" fmla="*/ 0 w 38"/>
                      <a:gd name="T7" fmla="*/ 4 h 105"/>
                      <a:gd name="T8" fmla="*/ 0 w 38"/>
                      <a:gd name="T9" fmla="*/ 6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"/>
                      <a:gd name="T16" fmla="*/ 0 h 105"/>
                      <a:gd name="T17" fmla="*/ 38 w 38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" h="105">
                        <a:moveTo>
                          <a:pt x="38" y="0"/>
                        </a:moveTo>
                        <a:lnTo>
                          <a:pt x="19" y="15"/>
                        </a:lnTo>
                        <a:lnTo>
                          <a:pt x="5" y="38"/>
                        </a:lnTo>
                        <a:lnTo>
                          <a:pt x="0" y="68"/>
                        </a:lnTo>
                        <a:lnTo>
                          <a:pt x="7" y="105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599" name="Freeform 471"/>
                  <p:cNvSpPr>
                    <a:spLocks/>
                  </p:cNvSpPr>
                  <p:nvPr/>
                </p:nvSpPr>
                <p:spPr bwMode="auto">
                  <a:xfrm>
                    <a:off x="1420" y="1255"/>
                    <a:ext cx="26" cy="21"/>
                  </a:xfrm>
                  <a:custGeom>
                    <a:avLst/>
                    <a:gdLst>
                      <a:gd name="T0" fmla="*/ 0 w 106"/>
                      <a:gd name="T1" fmla="*/ 0 h 83"/>
                      <a:gd name="T2" fmla="*/ 0 w 106"/>
                      <a:gd name="T3" fmla="*/ 2 h 83"/>
                      <a:gd name="T4" fmla="*/ 0 w 106"/>
                      <a:gd name="T5" fmla="*/ 3 h 83"/>
                      <a:gd name="T6" fmla="*/ 1 w 106"/>
                      <a:gd name="T7" fmla="*/ 4 h 83"/>
                      <a:gd name="T8" fmla="*/ 2 w 106"/>
                      <a:gd name="T9" fmla="*/ 4 h 83"/>
                      <a:gd name="T10" fmla="*/ 3 w 106"/>
                      <a:gd name="T11" fmla="*/ 5 h 83"/>
                      <a:gd name="T12" fmla="*/ 5 w 106"/>
                      <a:gd name="T13" fmla="*/ 5 h 83"/>
                      <a:gd name="T14" fmla="*/ 6 w 106"/>
                      <a:gd name="T15" fmla="*/ 5 h 8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6"/>
                      <a:gd name="T25" fmla="*/ 0 h 83"/>
                      <a:gd name="T26" fmla="*/ 106 w 106"/>
                      <a:gd name="T27" fmla="*/ 83 h 8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6" h="83">
                        <a:moveTo>
                          <a:pt x="6" y="0"/>
                        </a:moveTo>
                        <a:lnTo>
                          <a:pt x="0" y="25"/>
                        </a:lnTo>
                        <a:lnTo>
                          <a:pt x="2" y="43"/>
                        </a:lnTo>
                        <a:lnTo>
                          <a:pt x="13" y="56"/>
                        </a:lnTo>
                        <a:lnTo>
                          <a:pt x="33" y="69"/>
                        </a:lnTo>
                        <a:lnTo>
                          <a:pt x="58" y="78"/>
                        </a:lnTo>
                        <a:lnTo>
                          <a:pt x="81" y="83"/>
                        </a:lnTo>
                        <a:lnTo>
                          <a:pt x="106" y="78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</p:grpSp>
      <p:sp>
        <p:nvSpPr>
          <p:cNvPr id="63532" name="Rectangle 472"/>
          <p:cNvSpPr>
            <a:spLocks noChangeArrowheads="1"/>
          </p:cNvSpPr>
          <p:nvPr/>
        </p:nvSpPr>
        <p:spPr bwMode="auto">
          <a:xfrm>
            <a:off x="5108575" y="574675"/>
            <a:ext cx="8096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33" name="Rectangle 473"/>
          <p:cNvSpPr>
            <a:spLocks noChangeArrowheads="1"/>
          </p:cNvSpPr>
          <p:nvPr/>
        </p:nvSpPr>
        <p:spPr bwMode="auto">
          <a:xfrm>
            <a:off x="5200650" y="641350"/>
            <a:ext cx="746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i="1">
                <a:solidFill>
                  <a:srgbClr val="000000"/>
                </a:solidFill>
              </a:rPr>
              <a:t>Lungs</a:t>
            </a:r>
            <a:endParaRPr lang="cs-CZ"/>
          </a:p>
        </p:txBody>
      </p:sp>
      <p:sp>
        <p:nvSpPr>
          <p:cNvPr id="63534" name="Rectangle 474"/>
          <p:cNvSpPr>
            <a:spLocks noChangeArrowheads="1"/>
          </p:cNvSpPr>
          <p:nvPr/>
        </p:nvSpPr>
        <p:spPr bwMode="auto">
          <a:xfrm>
            <a:off x="1973263" y="530225"/>
            <a:ext cx="6778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35" name="Rectangle 475"/>
          <p:cNvSpPr>
            <a:spLocks noChangeArrowheads="1"/>
          </p:cNvSpPr>
          <p:nvPr/>
        </p:nvSpPr>
        <p:spPr bwMode="auto">
          <a:xfrm>
            <a:off x="2065338" y="596900"/>
            <a:ext cx="492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i="1">
                <a:solidFill>
                  <a:srgbClr val="000000"/>
                </a:solidFill>
              </a:rPr>
              <a:t>GIT</a:t>
            </a:r>
            <a:endParaRPr lang="cs-CZ"/>
          </a:p>
        </p:txBody>
      </p:sp>
      <p:sp>
        <p:nvSpPr>
          <p:cNvPr id="63536" name="Rectangle 476"/>
          <p:cNvSpPr>
            <a:spLocks noChangeArrowheads="1"/>
          </p:cNvSpPr>
          <p:nvPr/>
        </p:nvSpPr>
        <p:spPr bwMode="auto">
          <a:xfrm>
            <a:off x="7288213" y="982663"/>
            <a:ext cx="1149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37" name="Rectangle 477"/>
          <p:cNvSpPr>
            <a:spLocks noChangeArrowheads="1"/>
          </p:cNvSpPr>
          <p:nvPr/>
        </p:nvSpPr>
        <p:spPr bwMode="auto">
          <a:xfrm>
            <a:off x="7380288" y="1049338"/>
            <a:ext cx="862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i="1">
                <a:solidFill>
                  <a:srgbClr val="000000"/>
                </a:solidFill>
              </a:rPr>
              <a:t>Kidney</a:t>
            </a:r>
            <a:endParaRPr lang="cs-CZ"/>
          </a:p>
        </p:txBody>
      </p:sp>
      <p:grpSp>
        <p:nvGrpSpPr>
          <p:cNvPr id="63797" name="Group 478"/>
          <p:cNvGrpSpPr>
            <a:grpSpLocks/>
          </p:cNvGrpSpPr>
          <p:nvPr/>
        </p:nvGrpSpPr>
        <p:grpSpPr bwMode="auto">
          <a:xfrm>
            <a:off x="869950" y="1468438"/>
            <a:ext cx="525463" cy="400050"/>
            <a:chOff x="570" y="924"/>
            <a:chExt cx="331" cy="252"/>
          </a:xfrm>
        </p:grpSpPr>
        <p:sp>
          <p:nvSpPr>
            <p:cNvPr id="63586" name="Freeform 479"/>
            <p:cNvSpPr>
              <a:spLocks/>
            </p:cNvSpPr>
            <p:nvPr/>
          </p:nvSpPr>
          <p:spPr bwMode="auto">
            <a:xfrm>
              <a:off x="647" y="977"/>
              <a:ext cx="254" cy="199"/>
            </a:xfrm>
            <a:custGeom>
              <a:avLst/>
              <a:gdLst>
                <a:gd name="T0" fmla="*/ 240 w 254"/>
                <a:gd name="T1" fmla="*/ 199 h 199"/>
                <a:gd name="T2" fmla="*/ 254 w 254"/>
                <a:gd name="T3" fmla="*/ 180 h 199"/>
                <a:gd name="T4" fmla="*/ 14 w 254"/>
                <a:gd name="T5" fmla="*/ 0 h 199"/>
                <a:gd name="T6" fmla="*/ 0 w 254"/>
                <a:gd name="T7" fmla="*/ 19 h 199"/>
                <a:gd name="T8" fmla="*/ 240 w 254"/>
                <a:gd name="T9" fmla="*/ 199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99"/>
                <a:gd name="T17" fmla="*/ 254 w 254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99">
                  <a:moveTo>
                    <a:pt x="240" y="199"/>
                  </a:moveTo>
                  <a:lnTo>
                    <a:pt x="254" y="180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24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87" name="Freeform 480"/>
            <p:cNvSpPr>
              <a:spLocks/>
            </p:cNvSpPr>
            <p:nvPr/>
          </p:nvSpPr>
          <p:spPr bwMode="auto">
            <a:xfrm>
              <a:off x="570" y="924"/>
              <a:ext cx="118" cy="106"/>
            </a:xfrm>
            <a:custGeom>
              <a:avLst/>
              <a:gdLst>
                <a:gd name="T0" fmla="*/ 118 w 118"/>
                <a:gd name="T1" fmla="*/ 21 h 106"/>
                <a:gd name="T2" fmla="*/ 0 w 118"/>
                <a:gd name="T3" fmla="*/ 0 h 106"/>
                <a:gd name="T4" fmla="*/ 54 w 118"/>
                <a:gd name="T5" fmla="*/ 106 h 106"/>
                <a:gd name="T6" fmla="*/ 118 w 118"/>
                <a:gd name="T7" fmla="*/ 21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06"/>
                <a:gd name="T14" fmla="*/ 118 w 118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06">
                  <a:moveTo>
                    <a:pt x="118" y="21"/>
                  </a:moveTo>
                  <a:lnTo>
                    <a:pt x="0" y="0"/>
                  </a:lnTo>
                  <a:lnTo>
                    <a:pt x="54" y="106"/>
                  </a:lnTo>
                  <a:lnTo>
                    <a:pt x="11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798" name="Group 481"/>
          <p:cNvGrpSpPr>
            <a:grpSpLocks/>
          </p:cNvGrpSpPr>
          <p:nvPr/>
        </p:nvGrpSpPr>
        <p:grpSpPr bwMode="auto">
          <a:xfrm>
            <a:off x="1905000" y="182563"/>
            <a:ext cx="1111250" cy="577850"/>
            <a:chOff x="1222" y="114"/>
            <a:chExt cx="700" cy="364"/>
          </a:xfrm>
        </p:grpSpPr>
        <p:sp>
          <p:nvSpPr>
            <p:cNvPr id="63584" name="Freeform 482"/>
            <p:cNvSpPr>
              <a:spLocks/>
            </p:cNvSpPr>
            <p:nvPr/>
          </p:nvSpPr>
          <p:spPr bwMode="auto">
            <a:xfrm>
              <a:off x="1222" y="114"/>
              <a:ext cx="613" cy="328"/>
            </a:xfrm>
            <a:custGeom>
              <a:avLst/>
              <a:gdLst>
                <a:gd name="T0" fmla="*/ 11 w 613"/>
                <a:gd name="T1" fmla="*/ 0 h 328"/>
                <a:gd name="T2" fmla="*/ 0 w 613"/>
                <a:gd name="T3" fmla="*/ 21 h 328"/>
                <a:gd name="T4" fmla="*/ 602 w 613"/>
                <a:gd name="T5" fmla="*/ 328 h 328"/>
                <a:gd name="T6" fmla="*/ 613 w 613"/>
                <a:gd name="T7" fmla="*/ 307 h 328"/>
                <a:gd name="T8" fmla="*/ 11 w 613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3"/>
                <a:gd name="T16" fmla="*/ 0 h 328"/>
                <a:gd name="T17" fmla="*/ 613 w 613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3" h="328">
                  <a:moveTo>
                    <a:pt x="11" y="0"/>
                  </a:moveTo>
                  <a:lnTo>
                    <a:pt x="0" y="21"/>
                  </a:lnTo>
                  <a:lnTo>
                    <a:pt x="602" y="328"/>
                  </a:lnTo>
                  <a:lnTo>
                    <a:pt x="613" y="30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85" name="Freeform 483"/>
            <p:cNvSpPr>
              <a:spLocks/>
            </p:cNvSpPr>
            <p:nvPr/>
          </p:nvSpPr>
          <p:spPr bwMode="auto">
            <a:xfrm>
              <a:off x="1802" y="382"/>
              <a:ext cx="120" cy="96"/>
            </a:xfrm>
            <a:custGeom>
              <a:avLst/>
              <a:gdLst>
                <a:gd name="T0" fmla="*/ 0 w 120"/>
                <a:gd name="T1" fmla="*/ 95 h 96"/>
                <a:gd name="T2" fmla="*/ 120 w 120"/>
                <a:gd name="T3" fmla="*/ 96 h 96"/>
                <a:gd name="T4" fmla="*/ 49 w 120"/>
                <a:gd name="T5" fmla="*/ 0 h 96"/>
                <a:gd name="T6" fmla="*/ 0 w 120"/>
                <a:gd name="T7" fmla="*/ 95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96"/>
                <a:gd name="T14" fmla="*/ 120 w 12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96">
                  <a:moveTo>
                    <a:pt x="0" y="95"/>
                  </a:moveTo>
                  <a:lnTo>
                    <a:pt x="120" y="96"/>
                  </a:lnTo>
                  <a:lnTo>
                    <a:pt x="49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01" name="Group 484"/>
          <p:cNvGrpSpPr>
            <a:grpSpLocks/>
          </p:cNvGrpSpPr>
          <p:nvPr/>
        </p:nvGrpSpPr>
        <p:grpSpPr bwMode="auto">
          <a:xfrm>
            <a:off x="6850063" y="161925"/>
            <a:ext cx="1235075" cy="793750"/>
            <a:chOff x="4337" y="101"/>
            <a:chExt cx="778" cy="500"/>
          </a:xfrm>
        </p:grpSpPr>
        <p:sp>
          <p:nvSpPr>
            <p:cNvPr id="63582" name="Freeform 485"/>
            <p:cNvSpPr>
              <a:spLocks/>
            </p:cNvSpPr>
            <p:nvPr/>
          </p:nvSpPr>
          <p:spPr bwMode="auto">
            <a:xfrm>
              <a:off x="4337" y="146"/>
              <a:ext cx="697" cy="455"/>
            </a:xfrm>
            <a:custGeom>
              <a:avLst/>
              <a:gdLst>
                <a:gd name="T0" fmla="*/ 0 w 697"/>
                <a:gd name="T1" fmla="*/ 435 h 455"/>
                <a:gd name="T2" fmla="*/ 13 w 697"/>
                <a:gd name="T3" fmla="*/ 455 h 455"/>
                <a:gd name="T4" fmla="*/ 697 w 697"/>
                <a:gd name="T5" fmla="*/ 20 h 455"/>
                <a:gd name="T6" fmla="*/ 684 w 697"/>
                <a:gd name="T7" fmla="*/ 0 h 455"/>
                <a:gd name="T8" fmla="*/ 0 w 697"/>
                <a:gd name="T9" fmla="*/ 435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7"/>
                <a:gd name="T16" fmla="*/ 0 h 455"/>
                <a:gd name="T17" fmla="*/ 697 w 697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7" h="455">
                  <a:moveTo>
                    <a:pt x="0" y="435"/>
                  </a:moveTo>
                  <a:lnTo>
                    <a:pt x="13" y="455"/>
                  </a:lnTo>
                  <a:lnTo>
                    <a:pt x="697" y="20"/>
                  </a:lnTo>
                  <a:lnTo>
                    <a:pt x="684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83" name="Freeform 486"/>
            <p:cNvSpPr>
              <a:spLocks/>
            </p:cNvSpPr>
            <p:nvPr/>
          </p:nvSpPr>
          <p:spPr bwMode="auto">
            <a:xfrm>
              <a:off x="4996" y="101"/>
              <a:ext cx="119" cy="103"/>
            </a:xfrm>
            <a:custGeom>
              <a:avLst/>
              <a:gdLst>
                <a:gd name="T0" fmla="*/ 57 w 119"/>
                <a:gd name="T1" fmla="*/ 103 h 103"/>
                <a:gd name="T2" fmla="*/ 119 w 119"/>
                <a:gd name="T3" fmla="*/ 0 h 103"/>
                <a:gd name="T4" fmla="*/ 0 w 119"/>
                <a:gd name="T5" fmla="*/ 12 h 103"/>
                <a:gd name="T6" fmla="*/ 57 w 119"/>
                <a:gd name="T7" fmla="*/ 103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03"/>
                <a:gd name="T14" fmla="*/ 119 w 119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03">
                  <a:moveTo>
                    <a:pt x="57" y="103"/>
                  </a:moveTo>
                  <a:lnTo>
                    <a:pt x="119" y="0"/>
                  </a:lnTo>
                  <a:lnTo>
                    <a:pt x="0" y="12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04" name="Group 487"/>
          <p:cNvGrpSpPr>
            <a:grpSpLocks/>
          </p:cNvGrpSpPr>
          <p:nvPr/>
        </p:nvGrpSpPr>
        <p:grpSpPr bwMode="auto">
          <a:xfrm rot="10800000">
            <a:off x="5067300" y="323850"/>
            <a:ext cx="611188" cy="368300"/>
            <a:chOff x="3214" y="162"/>
            <a:chExt cx="385" cy="232"/>
          </a:xfrm>
        </p:grpSpPr>
        <p:sp>
          <p:nvSpPr>
            <p:cNvPr id="63580" name="Freeform 488"/>
            <p:cNvSpPr>
              <a:spLocks/>
            </p:cNvSpPr>
            <p:nvPr/>
          </p:nvSpPr>
          <p:spPr bwMode="auto">
            <a:xfrm>
              <a:off x="3298" y="162"/>
              <a:ext cx="301" cy="190"/>
            </a:xfrm>
            <a:custGeom>
              <a:avLst/>
              <a:gdLst>
                <a:gd name="T0" fmla="*/ 301 w 301"/>
                <a:gd name="T1" fmla="*/ 20 h 190"/>
                <a:gd name="T2" fmla="*/ 289 w 301"/>
                <a:gd name="T3" fmla="*/ 0 h 190"/>
                <a:gd name="T4" fmla="*/ 0 w 301"/>
                <a:gd name="T5" fmla="*/ 170 h 190"/>
                <a:gd name="T6" fmla="*/ 12 w 301"/>
                <a:gd name="T7" fmla="*/ 190 h 190"/>
                <a:gd name="T8" fmla="*/ 301 w 301"/>
                <a:gd name="T9" fmla="*/ 2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90"/>
                <a:gd name="T17" fmla="*/ 301 w 30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90">
                  <a:moveTo>
                    <a:pt x="301" y="20"/>
                  </a:moveTo>
                  <a:lnTo>
                    <a:pt x="289" y="0"/>
                  </a:lnTo>
                  <a:lnTo>
                    <a:pt x="0" y="170"/>
                  </a:lnTo>
                  <a:lnTo>
                    <a:pt x="12" y="190"/>
                  </a:lnTo>
                  <a:lnTo>
                    <a:pt x="30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81" name="Freeform 489"/>
            <p:cNvSpPr>
              <a:spLocks/>
            </p:cNvSpPr>
            <p:nvPr/>
          </p:nvSpPr>
          <p:spPr bwMode="auto">
            <a:xfrm>
              <a:off x="3214" y="293"/>
              <a:ext cx="119" cy="101"/>
            </a:xfrm>
            <a:custGeom>
              <a:avLst/>
              <a:gdLst>
                <a:gd name="T0" fmla="*/ 65 w 119"/>
                <a:gd name="T1" fmla="*/ 0 h 101"/>
                <a:gd name="T2" fmla="*/ 0 w 119"/>
                <a:gd name="T3" fmla="*/ 101 h 101"/>
                <a:gd name="T4" fmla="*/ 119 w 119"/>
                <a:gd name="T5" fmla="*/ 93 h 101"/>
                <a:gd name="T6" fmla="*/ 65 w 119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01"/>
                <a:gd name="T14" fmla="*/ 119 w 119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01">
                  <a:moveTo>
                    <a:pt x="65" y="0"/>
                  </a:moveTo>
                  <a:lnTo>
                    <a:pt x="0" y="101"/>
                  </a:lnTo>
                  <a:lnTo>
                    <a:pt x="119" y="9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07" name="Group 490"/>
          <p:cNvGrpSpPr>
            <a:grpSpLocks/>
          </p:cNvGrpSpPr>
          <p:nvPr/>
        </p:nvGrpSpPr>
        <p:grpSpPr bwMode="auto">
          <a:xfrm>
            <a:off x="3476625" y="311150"/>
            <a:ext cx="720725" cy="454025"/>
            <a:chOff x="2212" y="111"/>
            <a:chExt cx="454" cy="286"/>
          </a:xfrm>
        </p:grpSpPr>
        <p:sp>
          <p:nvSpPr>
            <p:cNvPr id="63578" name="Freeform 491"/>
            <p:cNvSpPr>
              <a:spLocks/>
            </p:cNvSpPr>
            <p:nvPr/>
          </p:nvSpPr>
          <p:spPr bwMode="auto">
            <a:xfrm>
              <a:off x="2212" y="111"/>
              <a:ext cx="371" cy="242"/>
            </a:xfrm>
            <a:custGeom>
              <a:avLst/>
              <a:gdLst>
                <a:gd name="T0" fmla="*/ 12 w 371"/>
                <a:gd name="T1" fmla="*/ 0 h 242"/>
                <a:gd name="T2" fmla="*/ 0 w 371"/>
                <a:gd name="T3" fmla="*/ 20 h 242"/>
                <a:gd name="T4" fmla="*/ 359 w 371"/>
                <a:gd name="T5" fmla="*/ 242 h 242"/>
                <a:gd name="T6" fmla="*/ 371 w 371"/>
                <a:gd name="T7" fmla="*/ 222 h 242"/>
                <a:gd name="T8" fmla="*/ 12 w 371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"/>
                <a:gd name="T16" fmla="*/ 0 h 242"/>
                <a:gd name="T17" fmla="*/ 371 w 371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" h="242">
                  <a:moveTo>
                    <a:pt x="12" y="0"/>
                  </a:moveTo>
                  <a:lnTo>
                    <a:pt x="0" y="20"/>
                  </a:lnTo>
                  <a:lnTo>
                    <a:pt x="359" y="242"/>
                  </a:lnTo>
                  <a:lnTo>
                    <a:pt x="371" y="2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79" name="Freeform 492"/>
            <p:cNvSpPr>
              <a:spLocks/>
            </p:cNvSpPr>
            <p:nvPr/>
          </p:nvSpPr>
          <p:spPr bwMode="auto">
            <a:xfrm>
              <a:off x="2547" y="296"/>
              <a:ext cx="119" cy="101"/>
            </a:xfrm>
            <a:custGeom>
              <a:avLst/>
              <a:gdLst>
                <a:gd name="T0" fmla="*/ 0 w 119"/>
                <a:gd name="T1" fmla="*/ 91 h 101"/>
                <a:gd name="T2" fmla="*/ 119 w 119"/>
                <a:gd name="T3" fmla="*/ 101 h 101"/>
                <a:gd name="T4" fmla="*/ 56 w 119"/>
                <a:gd name="T5" fmla="*/ 0 h 101"/>
                <a:gd name="T6" fmla="*/ 0 w 119"/>
                <a:gd name="T7" fmla="*/ 91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01"/>
                <a:gd name="T14" fmla="*/ 119 w 119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01">
                  <a:moveTo>
                    <a:pt x="0" y="91"/>
                  </a:moveTo>
                  <a:lnTo>
                    <a:pt x="119" y="101"/>
                  </a:lnTo>
                  <a:lnTo>
                    <a:pt x="56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36" name="Group 493"/>
          <p:cNvGrpSpPr>
            <a:grpSpLocks/>
          </p:cNvGrpSpPr>
          <p:nvPr/>
        </p:nvGrpSpPr>
        <p:grpSpPr bwMode="auto">
          <a:xfrm>
            <a:off x="3206750" y="1195388"/>
            <a:ext cx="873125" cy="669925"/>
            <a:chOff x="2042" y="752"/>
            <a:chExt cx="550" cy="422"/>
          </a:xfrm>
        </p:grpSpPr>
        <p:sp>
          <p:nvSpPr>
            <p:cNvPr id="63576" name="Freeform 494"/>
            <p:cNvSpPr>
              <a:spLocks/>
            </p:cNvSpPr>
            <p:nvPr/>
          </p:nvSpPr>
          <p:spPr bwMode="auto">
            <a:xfrm>
              <a:off x="2042" y="752"/>
              <a:ext cx="474" cy="369"/>
            </a:xfrm>
            <a:custGeom>
              <a:avLst/>
              <a:gdLst>
                <a:gd name="T0" fmla="*/ 460 w 474"/>
                <a:gd name="T1" fmla="*/ 369 h 369"/>
                <a:gd name="T2" fmla="*/ 474 w 474"/>
                <a:gd name="T3" fmla="*/ 350 h 369"/>
                <a:gd name="T4" fmla="*/ 14 w 474"/>
                <a:gd name="T5" fmla="*/ 0 h 369"/>
                <a:gd name="T6" fmla="*/ 0 w 474"/>
                <a:gd name="T7" fmla="*/ 19 h 369"/>
                <a:gd name="T8" fmla="*/ 460 w 474"/>
                <a:gd name="T9" fmla="*/ 369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"/>
                <a:gd name="T16" fmla="*/ 0 h 369"/>
                <a:gd name="T17" fmla="*/ 474 w 474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" h="369">
                  <a:moveTo>
                    <a:pt x="460" y="369"/>
                  </a:moveTo>
                  <a:lnTo>
                    <a:pt x="474" y="350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460" y="3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77" name="Freeform 495"/>
            <p:cNvSpPr>
              <a:spLocks/>
            </p:cNvSpPr>
            <p:nvPr/>
          </p:nvSpPr>
          <p:spPr bwMode="auto">
            <a:xfrm>
              <a:off x="2474" y="1067"/>
              <a:ext cx="118" cy="107"/>
            </a:xfrm>
            <a:custGeom>
              <a:avLst/>
              <a:gdLst>
                <a:gd name="T0" fmla="*/ 0 w 118"/>
                <a:gd name="T1" fmla="*/ 85 h 107"/>
                <a:gd name="T2" fmla="*/ 118 w 118"/>
                <a:gd name="T3" fmla="*/ 107 h 107"/>
                <a:gd name="T4" fmla="*/ 65 w 118"/>
                <a:gd name="T5" fmla="*/ 0 h 107"/>
                <a:gd name="T6" fmla="*/ 0 w 118"/>
                <a:gd name="T7" fmla="*/ 85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07"/>
                <a:gd name="T14" fmla="*/ 118 w 118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07">
                  <a:moveTo>
                    <a:pt x="0" y="85"/>
                  </a:moveTo>
                  <a:lnTo>
                    <a:pt x="118" y="107"/>
                  </a:lnTo>
                  <a:lnTo>
                    <a:pt x="65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37" name="Group 496"/>
          <p:cNvGrpSpPr>
            <a:grpSpLocks/>
          </p:cNvGrpSpPr>
          <p:nvPr/>
        </p:nvGrpSpPr>
        <p:grpSpPr bwMode="auto">
          <a:xfrm>
            <a:off x="3128963" y="1365250"/>
            <a:ext cx="708025" cy="496888"/>
            <a:chOff x="1993" y="859"/>
            <a:chExt cx="446" cy="313"/>
          </a:xfrm>
        </p:grpSpPr>
        <p:sp>
          <p:nvSpPr>
            <p:cNvPr id="63574" name="Freeform 497"/>
            <p:cNvSpPr>
              <a:spLocks/>
            </p:cNvSpPr>
            <p:nvPr/>
          </p:nvSpPr>
          <p:spPr bwMode="auto">
            <a:xfrm>
              <a:off x="2073" y="909"/>
              <a:ext cx="366" cy="263"/>
            </a:xfrm>
            <a:custGeom>
              <a:avLst/>
              <a:gdLst>
                <a:gd name="T0" fmla="*/ 353 w 366"/>
                <a:gd name="T1" fmla="*/ 263 h 263"/>
                <a:gd name="T2" fmla="*/ 366 w 366"/>
                <a:gd name="T3" fmla="*/ 244 h 263"/>
                <a:gd name="T4" fmla="*/ 13 w 366"/>
                <a:gd name="T5" fmla="*/ 0 h 263"/>
                <a:gd name="T6" fmla="*/ 0 w 366"/>
                <a:gd name="T7" fmla="*/ 19 h 263"/>
                <a:gd name="T8" fmla="*/ 353 w 366"/>
                <a:gd name="T9" fmla="*/ 263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263"/>
                <a:gd name="T17" fmla="*/ 366 w 366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263">
                  <a:moveTo>
                    <a:pt x="353" y="263"/>
                  </a:moveTo>
                  <a:lnTo>
                    <a:pt x="366" y="244"/>
                  </a:lnTo>
                  <a:lnTo>
                    <a:pt x="13" y="0"/>
                  </a:lnTo>
                  <a:lnTo>
                    <a:pt x="0" y="19"/>
                  </a:lnTo>
                  <a:lnTo>
                    <a:pt x="353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75" name="Freeform 498"/>
            <p:cNvSpPr>
              <a:spLocks/>
            </p:cNvSpPr>
            <p:nvPr/>
          </p:nvSpPr>
          <p:spPr bwMode="auto">
            <a:xfrm>
              <a:off x="1993" y="859"/>
              <a:ext cx="119" cy="105"/>
            </a:xfrm>
            <a:custGeom>
              <a:avLst/>
              <a:gdLst>
                <a:gd name="T0" fmla="*/ 119 w 119"/>
                <a:gd name="T1" fmla="*/ 17 h 105"/>
                <a:gd name="T2" fmla="*/ 0 w 119"/>
                <a:gd name="T3" fmla="*/ 0 h 105"/>
                <a:gd name="T4" fmla="*/ 58 w 119"/>
                <a:gd name="T5" fmla="*/ 105 h 105"/>
                <a:gd name="T6" fmla="*/ 119 w 119"/>
                <a:gd name="T7" fmla="*/ 1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05"/>
                <a:gd name="T14" fmla="*/ 119 w 1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05">
                  <a:moveTo>
                    <a:pt x="119" y="17"/>
                  </a:moveTo>
                  <a:lnTo>
                    <a:pt x="0" y="0"/>
                  </a:lnTo>
                  <a:lnTo>
                    <a:pt x="58" y="105"/>
                  </a:lnTo>
                  <a:lnTo>
                    <a:pt x="11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38" name="Group 499"/>
          <p:cNvGrpSpPr>
            <a:grpSpLocks/>
          </p:cNvGrpSpPr>
          <p:nvPr/>
        </p:nvGrpSpPr>
        <p:grpSpPr bwMode="auto">
          <a:xfrm>
            <a:off x="5191125" y="981075"/>
            <a:ext cx="1185863" cy="890588"/>
            <a:chOff x="3292" y="617"/>
            <a:chExt cx="747" cy="561"/>
          </a:xfrm>
        </p:grpSpPr>
        <p:sp>
          <p:nvSpPr>
            <p:cNvPr id="63572" name="Freeform 500"/>
            <p:cNvSpPr>
              <a:spLocks/>
            </p:cNvSpPr>
            <p:nvPr/>
          </p:nvSpPr>
          <p:spPr bwMode="auto">
            <a:xfrm>
              <a:off x="3292" y="670"/>
              <a:ext cx="670" cy="508"/>
            </a:xfrm>
            <a:custGeom>
              <a:avLst/>
              <a:gdLst>
                <a:gd name="T0" fmla="*/ 0 w 670"/>
                <a:gd name="T1" fmla="*/ 489 h 508"/>
                <a:gd name="T2" fmla="*/ 14 w 670"/>
                <a:gd name="T3" fmla="*/ 508 h 508"/>
                <a:gd name="T4" fmla="*/ 670 w 670"/>
                <a:gd name="T5" fmla="*/ 19 h 508"/>
                <a:gd name="T6" fmla="*/ 656 w 670"/>
                <a:gd name="T7" fmla="*/ 0 h 508"/>
                <a:gd name="T8" fmla="*/ 0 w 670"/>
                <a:gd name="T9" fmla="*/ 489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0"/>
                <a:gd name="T16" fmla="*/ 0 h 508"/>
                <a:gd name="T17" fmla="*/ 670 w 670"/>
                <a:gd name="T18" fmla="*/ 508 h 5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0" h="508">
                  <a:moveTo>
                    <a:pt x="0" y="489"/>
                  </a:moveTo>
                  <a:lnTo>
                    <a:pt x="14" y="508"/>
                  </a:lnTo>
                  <a:lnTo>
                    <a:pt x="670" y="19"/>
                  </a:lnTo>
                  <a:lnTo>
                    <a:pt x="656" y="0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73" name="Freeform 501"/>
            <p:cNvSpPr>
              <a:spLocks/>
            </p:cNvSpPr>
            <p:nvPr/>
          </p:nvSpPr>
          <p:spPr bwMode="auto">
            <a:xfrm>
              <a:off x="3922" y="617"/>
              <a:ext cx="117" cy="107"/>
            </a:xfrm>
            <a:custGeom>
              <a:avLst/>
              <a:gdLst>
                <a:gd name="T0" fmla="*/ 63 w 117"/>
                <a:gd name="T1" fmla="*/ 107 h 107"/>
                <a:gd name="T2" fmla="*/ 117 w 117"/>
                <a:gd name="T3" fmla="*/ 0 h 107"/>
                <a:gd name="T4" fmla="*/ 0 w 117"/>
                <a:gd name="T5" fmla="*/ 21 h 107"/>
                <a:gd name="T6" fmla="*/ 63 w 11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07"/>
                <a:gd name="T14" fmla="*/ 117 w 11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07">
                  <a:moveTo>
                    <a:pt x="63" y="107"/>
                  </a:moveTo>
                  <a:lnTo>
                    <a:pt x="117" y="0"/>
                  </a:lnTo>
                  <a:lnTo>
                    <a:pt x="0" y="21"/>
                  </a:lnTo>
                  <a:lnTo>
                    <a:pt x="63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39" name="Group 502"/>
          <p:cNvGrpSpPr>
            <a:grpSpLocks/>
          </p:cNvGrpSpPr>
          <p:nvPr/>
        </p:nvGrpSpPr>
        <p:grpSpPr bwMode="auto">
          <a:xfrm>
            <a:off x="5461000" y="1198563"/>
            <a:ext cx="904875" cy="660400"/>
            <a:chOff x="3477" y="754"/>
            <a:chExt cx="555" cy="416"/>
          </a:xfrm>
        </p:grpSpPr>
        <p:sp>
          <p:nvSpPr>
            <p:cNvPr id="63570" name="Freeform 503"/>
            <p:cNvSpPr>
              <a:spLocks/>
            </p:cNvSpPr>
            <p:nvPr/>
          </p:nvSpPr>
          <p:spPr bwMode="auto">
            <a:xfrm>
              <a:off x="3554" y="754"/>
              <a:ext cx="478" cy="364"/>
            </a:xfrm>
            <a:custGeom>
              <a:avLst/>
              <a:gdLst>
                <a:gd name="T0" fmla="*/ 0 w 478"/>
                <a:gd name="T1" fmla="*/ 345 h 364"/>
                <a:gd name="T2" fmla="*/ 14 w 478"/>
                <a:gd name="T3" fmla="*/ 364 h 364"/>
                <a:gd name="T4" fmla="*/ 478 w 478"/>
                <a:gd name="T5" fmla="*/ 19 h 364"/>
                <a:gd name="T6" fmla="*/ 464 w 478"/>
                <a:gd name="T7" fmla="*/ 0 h 364"/>
                <a:gd name="T8" fmla="*/ 0 w 478"/>
                <a:gd name="T9" fmla="*/ 345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364"/>
                <a:gd name="T17" fmla="*/ 478 w 478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364">
                  <a:moveTo>
                    <a:pt x="0" y="345"/>
                  </a:moveTo>
                  <a:lnTo>
                    <a:pt x="14" y="364"/>
                  </a:lnTo>
                  <a:lnTo>
                    <a:pt x="478" y="19"/>
                  </a:lnTo>
                  <a:lnTo>
                    <a:pt x="464" y="0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71" name="Freeform 504"/>
            <p:cNvSpPr>
              <a:spLocks/>
            </p:cNvSpPr>
            <p:nvPr/>
          </p:nvSpPr>
          <p:spPr bwMode="auto">
            <a:xfrm>
              <a:off x="3477" y="1063"/>
              <a:ext cx="117" cy="107"/>
            </a:xfrm>
            <a:custGeom>
              <a:avLst/>
              <a:gdLst>
                <a:gd name="T0" fmla="*/ 54 w 117"/>
                <a:gd name="T1" fmla="*/ 0 h 107"/>
                <a:gd name="T2" fmla="*/ 0 w 117"/>
                <a:gd name="T3" fmla="*/ 107 h 107"/>
                <a:gd name="T4" fmla="*/ 117 w 117"/>
                <a:gd name="T5" fmla="*/ 86 h 107"/>
                <a:gd name="T6" fmla="*/ 54 w 117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07"/>
                <a:gd name="T14" fmla="*/ 117 w 11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07">
                  <a:moveTo>
                    <a:pt x="54" y="0"/>
                  </a:moveTo>
                  <a:lnTo>
                    <a:pt x="0" y="107"/>
                  </a:lnTo>
                  <a:lnTo>
                    <a:pt x="117" y="8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41" name="Group 505"/>
          <p:cNvGrpSpPr>
            <a:grpSpLocks/>
          </p:cNvGrpSpPr>
          <p:nvPr/>
        </p:nvGrpSpPr>
        <p:grpSpPr bwMode="auto">
          <a:xfrm>
            <a:off x="1779588" y="1892300"/>
            <a:ext cx="1990725" cy="169863"/>
            <a:chOff x="1143" y="1191"/>
            <a:chExt cx="1254" cy="107"/>
          </a:xfrm>
        </p:grpSpPr>
        <p:sp>
          <p:nvSpPr>
            <p:cNvPr id="63568" name="Freeform 506"/>
            <p:cNvSpPr>
              <a:spLocks/>
            </p:cNvSpPr>
            <p:nvPr/>
          </p:nvSpPr>
          <p:spPr bwMode="auto">
            <a:xfrm>
              <a:off x="1248" y="1228"/>
              <a:ext cx="1149" cy="29"/>
            </a:xfrm>
            <a:custGeom>
              <a:avLst/>
              <a:gdLst>
                <a:gd name="T0" fmla="*/ 1149 w 1149"/>
                <a:gd name="T1" fmla="*/ 24 h 29"/>
                <a:gd name="T2" fmla="*/ 1149 w 1149"/>
                <a:gd name="T3" fmla="*/ 0 h 29"/>
                <a:gd name="T4" fmla="*/ 0 w 1149"/>
                <a:gd name="T5" fmla="*/ 5 h 29"/>
                <a:gd name="T6" fmla="*/ 0 w 1149"/>
                <a:gd name="T7" fmla="*/ 29 h 29"/>
                <a:gd name="T8" fmla="*/ 1149 w 1149"/>
                <a:gd name="T9" fmla="*/ 2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9"/>
                <a:gd name="T16" fmla="*/ 0 h 29"/>
                <a:gd name="T17" fmla="*/ 1149 w 114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9" h="29">
                  <a:moveTo>
                    <a:pt x="1149" y="24"/>
                  </a:moveTo>
                  <a:lnTo>
                    <a:pt x="1149" y="0"/>
                  </a:lnTo>
                  <a:lnTo>
                    <a:pt x="0" y="5"/>
                  </a:lnTo>
                  <a:lnTo>
                    <a:pt x="0" y="29"/>
                  </a:lnTo>
                  <a:lnTo>
                    <a:pt x="1149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69" name="Freeform 507"/>
            <p:cNvSpPr>
              <a:spLocks/>
            </p:cNvSpPr>
            <p:nvPr/>
          </p:nvSpPr>
          <p:spPr bwMode="auto">
            <a:xfrm>
              <a:off x="1143" y="1191"/>
              <a:ext cx="107" cy="107"/>
            </a:xfrm>
            <a:custGeom>
              <a:avLst/>
              <a:gdLst>
                <a:gd name="T0" fmla="*/ 107 w 107"/>
                <a:gd name="T1" fmla="*/ 0 h 107"/>
                <a:gd name="T2" fmla="*/ 0 w 107"/>
                <a:gd name="T3" fmla="*/ 54 h 107"/>
                <a:gd name="T4" fmla="*/ 107 w 107"/>
                <a:gd name="T5" fmla="*/ 107 h 107"/>
                <a:gd name="T6" fmla="*/ 107 w 107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0"/>
                  </a:moveTo>
                  <a:lnTo>
                    <a:pt x="0" y="54"/>
                  </a:lnTo>
                  <a:lnTo>
                    <a:pt x="107" y="10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58" name="Group 508"/>
          <p:cNvGrpSpPr>
            <a:grpSpLocks/>
          </p:cNvGrpSpPr>
          <p:nvPr/>
        </p:nvGrpSpPr>
        <p:grpSpPr bwMode="auto">
          <a:xfrm>
            <a:off x="481013" y="115888"/>
            <a:ext cx="8153400" cy="1755775"/>
            <a:chOff x="325" y="72"/>
            <a:chExt cx="5136" cy="1106"/>
          </a:xfrm>
        </p:grpSpPr>
        <p:sp>
          <p:nvSpPr>
            <p:cNvPr id="63566" name="Freeform 509"/>
            <p:cNvSpPr>
              <a:spLocks/>
            </p:cNvSpPr>
            <p:nvPr/>
          </p:nvSpPr>
          <p:spPr bwMode="auto">
            <a:xfrm>
              <a:off x="325" y="72"/>
              <a:ext cx="188" cy="1106"/>
            </a:xfrm>
            <a:custGeom>
              <a:avLst/>
              <a:gdLst>
                <a:gd name="T0" fmla="*/ 188 w 188"/>
                <a:gd name="T1" fmla="*/ 0 h 1106"/>
                <a:gd name="T2" fmla="*/ 167 w 188"/>
                <a:gd name="T3" fmla="*/ 2 h 1106"/>
                <a:gd name="T4" fmla="*/ 135 w 188"/>
                <a:gd name="T5" fmla="*/ 16 h 1106"/>
                <a:gd name="T6" fmla="*/ 119 w 188"/>
                <a:gd name="T7" fmla="*/ 28 h 1106"/>
                <a:gd name="T8" fmla="*/ 100 w 188"/>
                <a:gd name="T9" fmla="*/ 57 h 1106"/>
                <a:gd name="T10" fmla="*/ 93 w 188"/>
                <a:gd name="T11" fmla="*/ 79 h 1106"/>
                <a:gd name="T12" fmla="*/ 91 w 188"/>
                <a:gd name="T13" fmla="*/ 462 h 1106"/>
                <a:gd name="T14" fmla="*/ 84 w 188"/>
                <a:gd name="T15" fmla="*/ 497 h 1106"/>
                <a:gd name="T16" fmla="*/ 85 w 188"/>
                <a:gd name="T17" fmla="*/ 493 h 1106"/>
                <a:gd name="T18" fmla="*/ 66 w 188"/>
                <a:gd name="T19" fmla="*/ 522 h 1106"/>
                <a:gd name="T20" fmla="*/ 57 w 188"/>
                <a:gd name="T21" fmla="*/ 537 h 1106"/>
                <a:gd name="T22" fmla="*/ 39 w 188"/>
                <a:gd name="T23" fmla="*/ 540 h 1106"/>
                <a:gd name="T24" fmla="*/ 24 w 188"/>
                <a:gd name="T25" fmla="*/ 551 h 1106"/>
                <a:gd name="T26" fmla="*/ 6 w 188"/>
                <a:gd name="T27" fmla="*/ 547 h 1106"/>
                <a:gd name="T28" fmla="*/ 4 w 188"/>
                <a:gd name="T29" fmla="*/ 548 h 1106"/>
                <a:gd name="T30" fmla="*/ 0 w 188"/>
                <a:gd name="T31" fmla="*/ 553 h 1106"/>
                <a:gd name="T32" fmla="*/ 4 w 188"/>
                <a:gd name="T33" fmla="*/ 558 h 1106"/>
                <a:gd name="T34" fmla="*/ 24 w 188"/>
                <a:gd name="T35" fmla="*/ 561 h 1106"/>
                <a:gd name="T36" fmla="*/ 22 w 188"/>
                <a:gd name="T37" fmla="*/ 560 h 1106"/>
                <a:gd name="T38" fmla="*/ 54 w 188"/>
                <a:gd name="T39" fmla="*/ 574 h 1106"/>
                <a:gd name="T40" fmla="*/ 52 w 188"/>
                <a:gd name="T41" fmla="*/ 573 h 1106"/>
                <a:gd name="T42" fmla="*/ 77 w 188"/>
                <a:gd name="T43" fmla="*/ 598 h 1106"/>
                <a:gd name="T44" fmla="*/ 90 w 188"/>
                <a:gd name="T45" fmla="*/ 609 h 1106"/>
                <a:gd name="T46" fmla="*/ 89 w 188"/>
                <a:gd name="T47" fmla="*/ 626 h 1106"/>
                <a:gd name="T48" fmla="*/ 91 w 188"/>
                <a:gd name="T49" fmla="*/ 1009 h 1106"/>
                <a:gd name="T50" fmla="*/ 98 w 188"/>
                <a:gd name="T51" fmla="*/ 1044 h 1106"/>
                <a:gd name="T52" fmla="*/ 108 w 188"/>
                <a:gd name="T53" fmla="*/ 1064 h 1106"/>
                <a:gd name="T54" fmla="*/ 133 w 188"/>
                <a:gd name="T55" fmla="*/ 1089 h 1106"/>
                <a:gd name="T56" fmla="*/ 150 w 188"/>
                <a:gd name="T57" fmla="*/ 1098 h 1106"/>
                <a:gd name="T58" fmla="*/ 170 w 188"/>
                <a:gd name="T59" fmla="*/ 1104 h 1106"/>
                <a:gd name="T60" fmla="*/ 188 w 188"/>
                <a:gd name="T61" fmla="*/ 1094 h 1106"/>
                <a:gd name="T62" fmla="*/ 170 w 188"/>
                <a:gd name="T63" fmla="*/ 1098 h 1106"/>
                <a:gd name="T64" fmla="*/ 155 w 188"/>
                <a:gd name="T65" fmla="*/ 1087 h 1106"/>
                <a:gd name="T66" fmla="*/ 137 w 188"/>
                <a:gd name="T67" fmla="*/ 1084 h 1106"/>
                <a:gd name="T68" fmla="*/ 128 w 188"/>
                <a:gd name="T69" fmla="*/ 1069 h 1106"/>
                <a:gd name="T70" fmla="*/ 109 w 188"/>
                <a:gd name="T71" fmla="*/ 1040 h 1106"/>
                <a:gd name="T72" fmla="*/ 110 w 188"/>
                <a:gd name="T73" fmla="*/ 1044 h 1106"/>
                <a:gd name="T74" fmla="*/ 103 w 188"/>
                <a:gd name="T75" fmla="*/ 1009 h 1106"/>
                <a:gd name="T76" fmla="*/ 101 w 188"/>
                <a:gd name="T77" fmla="*/ 626 h 1106"/>
                <a:gd name="T78" fmla="*/ 94 w 188"/>
                <a:gd name="T79" fmla="*/ 604 h 1106"/>
                <a:gd name="T80" fmla="*/ 75 w 188"/>
                <a:gd name="T81" fmla="*/ 575 h 1106"/>
                <a:gd name="T82" fmla="*/ 59 w 188"/>
                <a:gd name="T83" fmla="*/ 563 h 1106"/>
                <a:gd name="T84" fmla="*/ 27 w 188"/>
                <a:gd name="T85" fmla="*/ 549 h 1106"/>
                <a:gd name="T86" fmla="*/ 6 w 188"/>
                <a:gd name="T87" fmla="*/ 547 h 1106"/>
                <a:gd name="T88" fmla="*/ 8 w 188"/>
                <a:gd name="T89" fmla="*/ 558 h 1106"/>
                <a:gd name="T90" fmla="*/ 12 w 188"/>
                <a:gd name="T91" fmla="*/ 553 h 1106"/>
                <a:gd name="T92" fmla="*/ 8 w 188"/>
                <a:gd name="T93" fmla="*/ 548 h 1106"/>
                <a:gd name="T94" fmla="*/ 6 w 188"/>
                <a:gd name="T95" fmla="*/ 559 h 1106"/>
                <a:gd name="T96" fmla="*/ 27 w 188"/>
                <a:gd name="T97" fmla="*/ 557 h 1106"/>
                <a:gd name="T98" fmla="*/ 59 w 188"/>
                <a:gd name="T99" fmla="*/ 543 h 1106"/>
                <a:gd name="T100" fmla="*/ 75 w 188"/>
                <a:gd name="T101" fmla="*/ 531 h 1106"/>
                <a:gd name="T102" fmla="*/ 94 w 188"/>
                <a:gd name="T103" fmla="*/ 502 h 1106"/>
                <a:gd name="T104" fmla="*/ 96 w 188"/>
                <a:gd name="T105" fmla="*/ 497 h 1106"/>
                <a:gd name="T106" fmla="*/ 103 w 188"/>
                <a:gd name="T107" fmla="*/ 462 h 1106"/>
                <a:gd name="T108" fmla="*/ 105 w 188"/>
                <a:gd name="T109" fmla="*/ 79 h 1106"/>
                <a:gd name="T110" fmla="*/ 104 w 188"/>
                <a:gd name="T111" fmla="*/ 62 h 1106"/>
                <a:gd name="T112" fmla="*/ 117 w 188"/>
                <a:gd name="T113" fmla="*/ 51 h 1106"/>
                <a:gd name="T114" fmla="*/ 142 w 188"/>
                <a:gd name="T115" fmla="*/ 26 h 1106"/>
                <a:gd name="T116" fmla="*/ 140 w 188"/>
                <a:gd name="T117" fmla="*/ 27 h 1106"/>
                <a:gd name="T118" fmla="*/ 172 w 188"/>
                <a:gd name="T119" fmla="*/ 13 h 1106"/>
                <a:gd name="T120" fmla="*/ 170 w 188"/>
                <a:gd name="T121" fmla="*/ 14 h 11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1106"/>
                <a:gd name="T185" fmla="*/ 188 w 188"/>
                <a:gd name="T186" fmla="*/ 1106 h 11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1106">
                  <a:moveTo>
                    <a:pt x="188" y="12"/>
                  </a:moveTo>
                  <a:lnTo>
                    <a:pt x="188" y="0"/>
                  </a:lnTo>
                  <a:lnTo>
                    <a:pt x="170" y="2"/>
                  </a:lnTo>
                  <a:lnTo>
                    <a:pt x="167" y="2"/>
                  </a:lnTo>
                  <a:lnTo>
                    <a:pt x="150" y="8"/>
                  </a:lnTo>
                  <a:lnTo>
                    <a:pt x="135" y="16"/>
                  </a:lnTo>
                  <a:lnTo>
                    <a:pt x="133" y="17"/>
                  </a:lnTo>
                  <a:lnTo>
                    <a:pt x="119" y="28"/>
                  </a:lnTo>
                  <a:lnTo>
                    <a:pt x="108" y="42"/>
                  </a:lnTo>
                  <a:lnTo>
                    <a:pt x="100" y="57"/>
                  </a:lnTo>
                  <a:lnTo>
                    <a:pt x="98" y="62"/>
                  </a:lnTo>
                  <a:lnTo>
                    <a:pt x="93" y="79"/>
                  </a:lnTo>
                  <a:lnTo>
                    <a:pt x="91" y="97"/>
                  </a:lnTo>
                  <a:lnTo>
                    <a:pt x="91" y="462"/>
                  </a:lnTo>
                  <a:lnTo>
                    <a:pt x="89" y="480"/>
                  </a:lnTo>
                  <a:lnTo>
                    <a:pt x="84" y="497"/>
                  </a:lnTo>
                  <a:lnTo>
                    <a:pt x="90" y="497"/>
                  </a:lnTo>
                  <a:lnTo>
                    <a:pt x="85" y="493"/>
                  </a:lnTo>
                  <a:lnTo>
                    <a:pt x="77" y="508"/>
                  </a:lnTo>
                  <a:lnTo>
                    <a:pt x="66" y="522"/>
                  </a:lnTo>
                  <a:lnTo>
                    <a:pt x="52" y="533"/>
                  </a:lnTo>
                  <a:lnTo>
                    <a:pt x="57" y="537"/>
                  </a:lnTo>
                  <a:lnTo>
                    <a:pt x="54" y="532"/>
                  </a:lnTo>
                  <a:lnTo>
                    <a:pt x="39" y="540"/>
                  </a:lnTo>
                  <a:lnTo>
                    <a:pt x="22" y="546"/>
                  </a:lnTo>
                  <a:lnTo>
                    <a:pt x="24" y="551"/>
                  </a:lnTo>
                  <a:lnTo>
                    <a:pt x="24" y="545"/>
                  </a:lnTo>
                  <a:lnTo>
                    <a:pt x="6" y="547"/>
                  </a:lnTo>
                  <a:lnTo>
                    <a:pt x="4" y="548"/>
                  </a:lnTo>
                  <a:lnTo>
                    <a:pt x="2" y="549"/>
                  </a:lnTo>
                  <a:lnTo>
                    <a:pt x="0" y="553"/>
                  </a:lnTo>
                  <a:lnTo>
                    <a:pt x="2" y="557"/>
                  </a:lnTo>
                  <a:lnTo>
                    <a:pt x="4" y="558"/>
                  </a:lnTo>
                  <a:lnTo>
                    <a:pt x="6" y="559"/>
                  </a:lnTo>
                  <a:lnTo>
                    <a:pt x="24" y="561"/>
                  </a:lnTo>
                  <a:lnTo>
                    <a:pt x="24" y="555"/>
                  </a:lnTo>
                  <a:lnTo>
                    <a:pt x="22" y="560"/>
                  </a:lnTo>
                  <a:lnTo>
                    <a:pt x="39" y="566"/>
                  </a:lnTo>
                  <a:lnTo>
                    <a:pt x="54" y="574"/>
                  </a:lnTo>
                  <a:lnTo>
                    <a:pt x="57" y="569"/>
                  </a:lnTo>
                  <a:lnTo>
                    <a:pt x="52" y="573"/>
                  </a:lnTo>
                  <a:lnTo>
                    <a:pt x="66" y="584"/>
                  </a:lnTo>
                  <a:lnTo>
                    <a:pt x="77" y="598"/>
                  </a:lnTo>
                  <a:lnTo>
                    <a:pt x="85" y="613"/>
                  </a:lnTo>
                  <a:lnTo>
                    <a:pt x="90" y="609"/>
                  </a:lnTo>
                  <a:lnTo>
                    <a:pt x="84" y="609"/>
                  </a:lnTo>
                  <a:lnTo>
                    <a:pt x="89" y="626"/>
                  </a:lnTo>
                  <a:lnTo>
                    <a:pt x="91" y="644"/>
                  </a:lnTo>
                  <a:lnTo>
                    <a:pt x="91" y="1009"/>
                  </a:lnTo>
                  <a:lnTo>
                    <a:pt x="93" y="1027"/>
                  </a:lnTo>
                  <a:lnTo>
                    <a:pt x="98" y="1044"/>
                  </a:lnTo>
                  <a:lnTo>
                    <a:pt x="100" y="1049"/>
                  </a:lnTo>
                  <a:lnTo>
                    <a:pt x="108" y="1064"/>
                  </a:lnTo>
                  <a:lnTo>
                    <a:pt x="119" y="1078"/>
                  </a:lnTo>
                  <a:lnTo>
                    <a:pt x="133" y="1089"/>
                  </a:lnTo>
                  <a:lnTo>
                    <a:pt x="135" y="1090"/>
                  </a:lnTo>
                  <a:lnTo>
                    <a:pt x="150" y="1098"/>
                  </a:lnTo>
                  <a:lnTo>
                    <a:pt x="167" y="1104"/>
                  </a:lnTo>
                  <a:lnTo>
                    <a:pt x="170" y="1104"/>
                  </a:lnTo>
                  <a:lnTo>
                    <a:pt x="188" y="1106"/>
                  </a:lnTo>
                  <a:lnTo>
                    <a:pt x="188" y="1094"/>
                  </a:lnTo>
                  <a:lnTo>
                    <a:pt x="170" y="1092"/>
                  </a:lnTo>
                  <a:lnTo>
                    <a:pt x="170" y="1098"/>
                  </a:lnTo>
                  <a:lnTo>
                    <a:pt x="172" y="1093"/>
                  </a:lnTo>
                  <a:lnTo>
                    <a:pt x="155" y="1087"/>
                  </a:lnTo>
                  <a:lnTo>
                    <a:pt x="140" y="1079"/>
                  </a:lnTo>
                  <a:lnTo>
                    <a:pt x="137" y="1084"/>
                  </a:lnTo>
                  <a:lnTo>
                    <a:pt x="142" y="1080"/>
                  </a:lnTo>
                  <a:lnTo>
                    <a:pt x="128" y="1069"/>
                  </a:lnTo>
                  <a:lnTo>
                    <a:pt x="117" y="1055"/>
                  </a:lnTo>
                  <a:lnTo>
                    <a:pt x="109" y="1040"/>
                  </a:lnTo>
                  <a:lnTo>
                    <a:pt x="104" y="1044"/>
                  </a:lnTo>
                  <a:lnTo>
                    <a:pt x="110" y="1044"/>
                  </a:lnTo>
                  <a:lnTo>
                    <a:pt x="105" y="1027"/>
                  </a:lnTo>
                  <a:lnTo>
                    <a:pt x="103" y="1009"/>
                  </a:lnTo>
                  <a:lnTo>
                    <a:pt x="103" y="644"/>
                  </a:lnTo>
                  <a:lnTo>
                    <a:pt x="101" y="626"/>
                  </a:lnTo>
                  <a:lnTo>
                    <a:pt x="96" y="609"/>
                  </a:lnTo>
                  <a:lnTo>
                    <a:pt x="94" y="604"/>
                  </a:lnTo>
                  <a:lnTo>
                    <a:pt x="86" y="589"/>
                  </a:lnTo>
                  <a:lnTo>
                    <a:pt x="75" y="575"/>
                  </a:lnTo>
                  <a:lnTo>
                    <a:pt x="61" y="564"/>
                  </a:lnTo>
                  <a:lnTo>
                    <a:pt x="59" y="563"/>
                  </a:lnTo>
                  <a:lnTo>
                    <a:pt x="44" y="555"/>
                  </a:lnTo>
                  <a:lnTo>
                    <a:pt x="27" y="549"/>
                  </a:lnTo>
                  <a:lnTo>
                    <a:pt x="24" y="549"/>
                  </a:lnTo>
                  <a:lnTo>
                    <a:pt x="6" y="547"/>
                  </a:lnTo>
                  <a:lnTo>
                    <a:pt x="6" y="559"/>
                  </a:lnTo>
                  <a:lnTo>
                    <a:pt x="8" y="558"/>
                  </a:lnTo>
                  <a:lnTo>
                    <a:pt x="10" y="557"/>
                  </a:lnTo>
                  <a:lnTo>
                    <a:pt x="12" y="553"/>
                  </a:lnTo>
                  <a:lnTo>
                    <a:pt x="10" y="549"/>
                  </a:lnTo>
                  <a:lnTo>
                    <a:pt x="8" y="548"/>
                  </a:lnTo>
                  <a:lnTo>
                    <a:pt x="6" y="553"/>
                  </a:lnTo>
                  <a:lnTo>
                    <a:pt x="6" y="559"/>
                  </a:lnTo>
                  <a:lnTo>
                    <a:pt x="24" y="557"/>
                  </a:lnTo>
                  <a:lnTo>
                    <a:pt x="27" y="557"/>
                  </a:lnTo>
                  <a:lnTo>
                    <a:pt x="44" y="551"/>
                  </a:lnTo>
                  <a:lnTo>
                    <a:pt x="59" y="543"/>
                  </a:lnTo>
                  <a:lnTo>
                    <a:pt x="61" y="542"/>
                  </a:lnTo>
                  <a:lnTo>
                    <a:pt x="75" y="531"/>
                  </a:lnTo>
                  <a:lnTo>
                    <a:pt x="86" y="517"/>
                  </a:lnTo>
                  <a:lnTo>
                    <a:pt x="94" y="502"/>
                  </a:lnTo>
                  <a:lnTo>
                    <a:pt x="96" y="497"/>
                  </a:lnTo>
                  <a:lnTo>
                    <a:pt x="101" y="480"/>
                  </a:lnTo>
                  <a:lnTo>
                    <a:pt x="103" y="462"/>
                  </a:lnTo>
                  <a:lnTo>
                    <a:pt x="103" y="97"/>
                  </a:lnTo>
                  <a:lnTo>
                    <a:pt x="105" y="79"/>
                  </a:lnTo>
                  <a:lnTo>
                    <a:pt x="110" y="62"/>
                  </a:lnTo>
                  <a:lnTo>
                    <a:pt x="104" y="62"/>
                  </a:lnTo>
                  <a:lnTo>
                    <a:pt x="109" y="66"/>
                  </a:lnTo>
                  <a:lnTo>
                    <a:pt x="117" y="51"/>
                  </a:lnTo>
                  <a:lnTo>
                    <a:pt x="128" y="37"/>
                  </a:lnTo>
                  <a:lnTo>
                    <a:pt x="142" y="26"/>
                  </a:lnTo>
                  <a:lnTo>
                    <a:pt x="137" y="22"/>
                  </a:lnTo>
                  <a:lnTo>
                    <a:pt x="140" y="27"/>
                  </a:lnTo>
                  <a:lnTo>
                    <a:pt x="155" y="19"/>
                  </a:lnTo>
                  <a:lnTo>
                    <a:pt x="172" y="13"/>
                  </a:lnTo>
                  <a:lnTo>
                    <a:pt x="170" y="8"/>
                  </a:lnTo>
                  <a:lnTo>
                    <a:pt x="170" y="14"/>
                  </a:lnTo>
                  <a:lnTo>
                    <a:pt x="18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67" name="Freeform 510"/>
            <p:cNvSpPr>
              <a:spLocks/>
            </p:cNvSpPr>
            <p:nvPr/>
          </p:nvSpPr>
          <p:spPr bwMode="auto">
            <a:xfrm>
              <a:off x="5273" y="72"/>
              <a:ext cx="188" cy="1106"/>
            </a:xfrm>
            <a:custGeom>
              <a:avLst/>
              <a:gdLst>
                <a:gd name="T0" fmla="*/ 0 w 188"/>
                <a:gd name="T1" fmla="*/ 12 h 1106"/>
                <a:gd name="T2" fmla="*/ 18 w 188"/>
                <a:gd name="T3" fmla="*/ 8 h 1106"/>
                <a:gd name="T4" fmla="*/ 33 w 188"/>
                <a:gd name="T5" fmla="*/ 19 h 1106"/>
                <a:gd name="T6" fmla="*/ 51 w 188"/>
                <a:gd name="T7" fmla="*/ 22 h 1106"/>
                <a:gd name="T8" fmla="*/ 60 w 188"/>
                <a:gd name="T9" fmla="*/ 37 h 1106"/>
                <a:gd name="T10" fmla="*/ 79 w 188"/>
                <a:gd name="T11" fmla="*/ 66 h 1106"/>
                <a:gd name="T12" fmla="*/ 78 w 188"/>
                <a:gd name="T13" fmla="*/ 62 h 1106"/>
                <a:gd name="T14" fmla="*/ 85 w 188"/>
                <a:gd name="T15" fmla="*/ 97 h 1106"/>
                <a:gd name="T16" fmla="*/ 87 w 188"/>
                <a:gd name="T17" fmla="*/ 480 h 1106"/>
                <a:gd name="T18" fmla="*/ 94 w 188"/>
                <a:gd name="T19" fmla="*/ 502 h 1106"/>
                <a:gd name="T20" fmla="*/ 113 w 188"/>
                <a:gd name="T21" fmla="*/ 531 h 1106"/>
                <a:gd name="T22" fmla="*/ 129 w 188"/>
                <a:gd name="T23" fmla="*/ 543 h 1106"/>
                <a:gd name="T24" fmla="*/ 161 w 188"/>
                <a:gd name="T25" fmla="*/ 557 h 1106"/>
                <a:gd name="T26" fmla="*/ 182 w 188"/>
                <a:gd name="T27" fmla="*/ 559 h 1106"/>
                <a:gd name="T28" fmla="*/ 182 w 188"/>
                <a:gd name="T29" fmla="*/ 547 h 1106"/>
                <a:gd name="T30" fmla="*/ 178 w 188"/>
                <a:gd name="T31" fmla="*/ 549 h 1106"/>
                <a:gd name="T32" fmla="*/ 178 w 188"/>
                <a:gd name="T33" fmla="*/ 557 h 1106"/>
                <a:gd name="T34" fmla="*/ 182 w 188"/>
                <a:gd name="T35" fmla="*/ 547 h 1106"/>
                <a:gd name="T36" fmla="*/ 161 w 188"/>
                <a:gd name="T37" fmla="*/ 549 h 1106"/>
                <a:gd name="T38" fmla="*/ 129 w 188"/>
                <a:gd name="T39" fmla="*/ 563 h 1106"/>
                <a:gd name="T40" fmla="*/ 113 w 188"/>
                <a:gd name="T41" fmla="*/ 575 h 1106"/>
                <a:gd name="T42" fmla="*/ 94 w 188"/>
                <a:gd name="T43" fmla="*/ 604 h 1106"/>
                <a:gd name="T44" fmla="*/ 87 w 188"/>
                <a:gd name="T45" fmla="*/ 626 h 1106"/>
                <a:gd name="T46" fmla="*/ 85 w 188"/>
                <a:gd name="T47" fmla="*/ 1009 h 1106"/>
                <a:gd name="T48" fmla="*/ 78 w 188"/>
                <a:gd name="T49" fmla="*/ 1044 h 1106"/>
                <a:gd name="T50" fmla="*/ 79 w 188"/>
                <a:gd name="T51" fmla="*/ 1040 h 1106"/>
                <a:gd name="T52" fmla="*/ 60 w 188"/>
                <a:gd name="T53" fmla="*/ 1069 h 1106"/>
                <a:gd name="T54" fmla="*/ 51 w 188"/>
                <a:gd name="T55" fmla="*/ 1084 h 1106"/>
                <a:gd name="T56" fmla="*/ 33 w 188"/>
                <a:gd name="T57" fmla="*/ 1087 h 1106"/>
                <a:gd name="T58" fmla="*/ 18 w 188"/>
                <a:gd name="T59" fmla="*/ 1098 h 1106"/>
                <a:gd name="T60" fmla="*/ 0 w 188"/>
                <a:gd name="T61" fmla="*/ 1094 h 1106"/>
                <a:gd name="T62" fmla="*/ 18 w 188"/>
                <a:gd name="T63" fmla="*/ 1104 h 1106"/>
                <a:gd name="T64" fmla="*/ 38 w 188"/>
                <a:gd name="T65" fmla="*/ 1098 h 1106"/>
                <a:gd name="T66" fmla="*/ 55 w 188"/>
                <a:gd name="T67" fmla="*/ 1089 h 1106"/>
                <a:gd name="T68" fmla="*/ 80 w 188"/>
                <a:gd name="T69" fmla="*/ 1064 h 1106"/>
                <a:gd name="T70" fmla="*/ 90 w 188"/>
                <a:gd name="T71" fmla="*/ 1044 h 1106"/>
                <a:gd name="T72" fmla="*/ 95 w 188"/>
                <a:gd name="T73" fmla="*/ 1027 h 1106"/>
                <a:gd name="T74" fmla="*/ 97 w 188"/>
                <a:gd name="T75" fmla="*/ 644 h 1106"/>
                <a:gd name="T76" fmla="*/ 104 w 188"/>
                <a:gd name="T77" fmla="*/ 609 h 1106"/>
                <a:gd name="T78" fmla="*/ 103 w 188"/>
                <a:gd name="T79" fmla="*/ 613 h 1106"/>
                <a:gd name="T80" fmla="*/ 122 w 188"/>
                <a:gd name="T81" fmla="*/ 584 h 1106"/>
                <a:gd name="T82" fmla="*/ 131 w 188"/>
                <a:gd name="T83" fmla="*/ 569 h 1106"/>
                <a:gd name="T84" fmla="*/ 149 w 188"/>
                <a:gd name="T85" fmla="*/ 566 h 1106"/>
                <a:gd name="T86" fmla="*/ 164 w 188"/>
                <a:gd name="T87" fmla="*/ 555 h 1106"/>
                <a:gd name="T88" fmla="*/ 182 w 188"/>
                <a:gd name="T89" fmla="*/ 559 h 1106"/>
                <a:gd name="T90" fmla="*/ 184 w 188"/>
                <a:gd name="T91" fmla="*/ 558 h 1106"/>
                <a:gd name="T92" fmla="*/ 188 w 188"/>
                <a:gd name="T93" fmla="*/ 553 h 1106"/>
                <a:gd name="T94" fmla="*/ 184 w 188"/>
                <a:gd name="T95" fmla="*/ 548 h 1106"/>
                <a:gd name="T96" fmla="*/ 164 w 188"/>
                <a:gd name="T97" fmla="*/ 545 h 1106"/>
                <a:gd name="T98" fmla="*/ 166 w 188"/>
                <a:gd name="T99" fmla="*/ 546 h 1106"/>
                <a:gd name="T100" fmla="*/ 134 w 188"/>
                <a:gd name="T101" fmla="*/ 532 h 1106"/>
                <a:gd name="T102" fmla="*/ 136 w 188"/>
                <a:gd name="T103" fmla="*/ 533 h 1106"/>
                <a:gd name="T104" fmla="*/ 111 w 188"/>
                <a:gd name="T105" fmla="*/ 508 h 1106"/>
                <a:gd name="T106" fmla="*/ 98 w 188"/>
                <a:gd name="T107" fmla="*/ 497 h 1106"/>
                <a:gd name="T108" fmla="*/ 99 w 188"/>
                <a:gd name="T109" fmla="*/ 480 h 1106"/>
                <a:gd name="T110" fmla="*/ 97 w 188"/>
                <a:gd name="T111" fmla="*/ 97 h 1106"/>
                <a:gd name="T112" fmla="*/ 90 w 188"/>
                <a:gd name="T113" fmla="*/ 62 h 1106"/>
                <a:gd name="T114" fmla="*/ 80 w 188"/>
                <a:gd name="T115" fmla="*/ 42 h 1106"/>
                <a:gd name="T116" fmla="*/ 55 w 188"/>
                <a:gd name="T117" fmla="*/ 17 h 1106"/>
                <a:gd name="T118" fmla="*/ 38 w 188"/>
                <a:gd name="T119" fmla="*/ 8 h 1106"/>
                <a:gd name="T120" fmla="*/ 18 w 188"/>
                <a:gd name="T121" fmla="*/ 2 h 11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1106"/>
                <a:gd name="T185" fmla="*/ 188 w 188"/>
                <a:gd name="T186" fmla="*/ 1106 h 11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1106">
                  <a:moveTo>
                    <a:pt x="0" y="0"/>
                  </a:moveTo>
                  <a:lnTo>
                    <a:pt x="0" y="12"/>
                  </a:lnTo>
                  <a:lnTo>
                    <a:pt x="18" y="1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33" y="19"/>
                  </a:lnTo>
                  <a:lnTo>
                    <a:pt x="48" y="27"/>
                  </a:lnTo>
                  <a:lnTo>
                    <a:pt x="51" y="22"/>
                  </a:lnTo>
                  <a:lnTo>
                    <a:pt x="46" y="26"/>
                  </a:lnTo>
                  <a:lnTo>
                    <a:pt x="60" y="37"/>
                  </a:lnTo>
                  <a:lnTo>
                    <a:pt x="71" y="51"/>
                  </a:lnTo>
                  <a:lnTo>
                    <a:pt x="79" y="66"/>
                  </a:lnTo>
                  <a:lnTo>
                    <a:pt x="84" y="62"/>
                  </a:lnTo>
                  <a:lnTo>
                    <a:pt x="78" y="62"/>
                  </a:lnTo>
                  <a:lnTo>
                    <a:pt x="83" y="79"/>
                  </a:lnTo>
                  <a:lnTo>
                    <a:pt x="85" y="97"/>
                  </a:lnTo>
                  <a:lnTo>
                    <a:pt x="85" y="462"/>
                  </a:lnTo>
                  <a:lnTo>
                    <a:pt x="87" y="480"/>
                  </a:lnTo>
                  <a:lnTo>
                    <a:pt x="92" y="497"/>
                  </a:lnTo>
                  <a:lnTo>
                    <a:pt x="94" y="502"/>
                  </a:lnTo>
                  <a:lnTo>
                    <a:pt x="102" y="517"/>
                  </a:lnTo>
                  <a:lnTo>
                    <a:pt x="113" y="531"/>
                  </a:lnTo>
                  <a:lnTo>
                    <a:pt x="127" y="542"/>
                  </a:lnTo>
                  <a:lnTo>
                    <a:pt x="129" y="543"/>
                  </a:lnTo>
                  <a:lnTo>
                    <a:pt x="144" y="551"/>
                  </a:lnTo>
                  <a:lnTo>
                    <a:pt x="161" y="557"/>
                  </a:lnTo>
                  <a:lnTo>
                    <a:pt x="164" y="557"/>
                  </a:lnTo>
                  <a:lnTo>
                    <a:pt x="182" y="559"/>
                  </a:lnTo>
                  <a:lnTo>
                    <a:pt x="182" y="553"/>
                  </a:lnTo>
                  <a:lnTo>
                    <a:pt x="182" y="547"/>
                  </a:lnTo>
                  <a:lnTo>
                    <a:pt x="180" y="548"/>
                  </a:lnTo>
                  <a:lnTo>
                    <a:pt x="178" y="549"/>
                  </a:lnTo>
                  <a:lnTo>
                    <a:pt x="176" y="553"/>
                  </a:lnTo>
                  <a:lnTo>
                    <a:pt x="178" y="557"/>
                  </a:lnTo>
                  <a:lnTo>
                    <a:pt x="180" y="558"/>
                  </a:lnTo>
                  <a:lnTo>
                    <a:pt x="182" y="547"/>
                  </a:lnTo>
                  <a:lnTo>
                    <a:pt x="164" y="549"/>
                  </a:lnTo>
                  <a:lnTo>
                    <a:pt x="161" y="549"/>
                  </a:lnTo>
                  <a:lnTo>
                    <a:pt x="144" y="555"/>
                  </a:lnTo>
                  <a:lnTo>
                    <a:pt x="129" y="563"/>
                  </a:lnTo>
                  <a:lnTo>
                    <a:pt x="127" y="564"/>
                  </a:lnTo>
                  <a:lnTo>
                    <a:pt x="113" y="575"/>
                  </a:lnTo>
                  <a:lnTo>
                    <a:pt x="102" y="589"/>
                  </a:lnTo>
                  <a:lnTo>
                    <a:pt x="94" y="604"/>
                  </a:lnTo>
                  <a:lnTo>
                    <a:pt x="92" y="609"/>
                  </a:lnTo>
                  <a:lnTo>
                    <a:pt x="87" y="626"/>
                  </a:lnTo>
                  <a:lnTo>
                    <a:pt x="85" y="644"/>
                  </a:lnTo>
                  <a:lnTo>
                    <a:pt x="85" y="1009"/>
                  </a:lnTo>
                  <a:lnTo>
                    <a:pt x="83" y="1027"/>
                  </a:lnTo>
                  <a:lnTo>
                    <a:pt x="78" y="1044"/>
                  </a:lnTo>
                  <a:lnTo>
                    <a:pt x="84" y="1044"/>
                  </a:lnTo>
                  <a:lnTo>
                    <a:pt x="79" y="1040"/>
                  </a:lnTo>
                  <a:lnTo>
                    <a:pt x="71" y="1055"/>
                  </a:lnTo>
                  <a:lnTo>
                    <a:pt x="60" y="1069"/>
                  </a:lnTo>
                  <a:lnTo>
                    <a:pt x="46" y="1080"/>
                  </a:lnTo>
                  <a:lnTo>
                    <a:pt x="51" y="1084"/>
                  </a:lnTo>
                  <a:lnTo>
                    <a:pt x="48" y="1079"/>
                  </a:lnTo>
                  <a:lnTo>
                    <a:pt x="33" y="1087"/>
                  </a:lnTo>
                  <a:lnTo>
                    <a:pt x="16" y="1093"/>
                  </a:lnTo>
                  <a:lnTo>
                    <a:pt x="18" y="1098"/>
                  </a:lnTo>
                  <a:lnTo>
                    <a:pt x="18" y="1092"/>
                  </a:lnTo>
                  <a:lnTo>
                    <a:pt x="0" y="1094"/>
                  </a:lnTo>
                  <a:lnTo>
                    <a:pt x="0" y="1106"/>
                  </a:lnTo>
                  <a:lnTo>
                    <a:pt x="18" y="1104"/>
                  </a:lnTo>
                  <a:lnTo>
                    <a:pt x="21" y="1104"/>
                  </a:lnTo>
                  <a:lnTo>
                    <a:pt x="38" y="1098"/>
                  </a:lnTo>
                  <a:lnTo>
                    <a:pt x="53" y="1090"/>
                  </a:lnTo>
                  <a:lnTo>
                    <a:pt x="55" y="1089"/>
                  </a:lnTo>
                  <a:lnTo>
                    <a:pt x="69" y="1078"/>
                  </a:lnTo>
                  <a:lnTo>
                    <a:pt x="80" y="1064"/>
                  </a:lnTo>
                  <a:lnTo>
                    <a:pt x="88" y="1049"/>
                  </a:lnTo>
                  <a:lnTo>
                    <a:pt x="90" y="1044"/>
                  </a:lnTo>
                  <a:lnTo>
                    <a:pt x="95" y="1027"/>
                  </a:lnTo>
                  <a:lnTo>
                    <a:pt x="97" y="1009"/>
                  </a:lnTo>
                  <a:lnTo>
                    <a:pt x="97" y="644"/>
                  </a:lnTo>
                  <a:lnTo>
                    <a:pt x="99" y="626"/>
                  </a:lnTo>
                  <a:lnTo>
                    <a:pt x="104" y="609"/>
                  </a:lnTo>
                  <a:lnTo>
                    <a:pt x="98" y="609"/>
                  </a:lnTo>
                  <a:lnTo>
                    <a:pt x="103" y="613"/>
                  </a:lnTo>
                  <a:lnTo>
                    <a:pt x="111" y="598"/>
                  </a:lnTo>
                  <a:lnTo>
                    <a:pt x="122" y="584"/>
                  </a:lnTo>
                  <a:lnTo>
                    <a:pt x="136" y="573"/>
                  </a:lnTo>
                  <a:lnTo>
                    <a:pt x="131" y="569"/>
                  </a:lnTo>
                  <a:lnTo>
                    <a:pt x="134" y="574"/>
                  </a:lnTo>
                  <a:lnTo>
                    <a:pt x="149" y="566"/>
                  </a:lnTo>
                  <a:lnTo>
                    <a:pt x="166" y="560"/>
                  </a:lnTo>
                  <a:lnTo>
                    <a:pt x="164" y="555"/>
                  </a:lnTo>
                  <a:lnTo>
                    <a:pt x="164" y="561"/>
                  </a:lnTo>
                  <a:lnTo>
                    <a:pt x="182" y="559"/>
                  </a:lnTo>
                  <a:lnTo>
                    <a:pt x="184" y="558"/>
                  </a:lnTo>
                  <a:lnTo>
                    <a:pt x="186" y="557"/>
                  </a:lnTo>
                  <a:lnTo>
                    <a:pt x="188" y="553"/>
                  </a:lnTo>
                  <a:lnTo>
                    <a:pt x="186" y="549"/>
                  </a:lnTo>
                  <a:lnTo>
                    <a:pt x="184" y="548"/>
                  </a:lnTo>
                  <a:lnTo>
                    <a:pt x="182" y="547"/>
                  </a:lnTo>
                  <a:lnTo>
                    <a:pt x="164" y="545"/>
                  </a:lnTo>
                  <a:lnTo>
                    <a:pt x="164" y="551"/>
                  </a:lnTo>
                  <a:lnTo>
                    <a:pt x="166" y="546"/>
                  </a:lnTo>
                  <a:lnTo>
                    <a:pt x="149" y="540"/>
                  </a:lnTo>
                  <a:lnTo>
                    <a:pt x="134" y="532"/>
                  </a:lnTo>
                  <a:lnTo>
                    <a:pt x="131" y="537"/>
                  </a:lnTo>
                  <a:lnTo>
                    <a:pt x="136" y="533"/>
                  </a:lnTo>
                  <a:lnTo>
                    <a:pt x="122" y="522"/>
                  </a:lnTo>
                  <a:lnTo>
                    <a:pt x="111" y="508"/>
                  </a:lnTo>
                  <a:lnTo>
                    <a:pt x="103" y="493"/>
                  </a:lnTo>
                  <a:lnTo>
                    <a:pt x="98" y="497"/>
                  </a:lnTo>
                  <a:lnTo>
                    <a:pt x="104" y="497"/>
                  </a:lnTo>
                  <a:lnTo>
                    <a:pt x="99" y="480"/>
                  </a:lnTo>
                  <a:lnTo>
                    <a:pt x="97" y="462"/>
                  </a:lnTo>
                  <a:lnTo>
                    <a:pt x="97" y="97"/>
                  </a:lnTo>
                  <a:lnTo>
                    <a:pt x="95" y="79"/>
                  </a:lnTo>
                  <a:lnTo>
                    <a:pt x="90" y="62"/>
                  </a:lnTo>
                  <a:lnTo>
                    <a:pt x="88" y="57"/>
                  </a:lnTo>
                  <a:lnTo>
                    <a:pt x="80" y="42"/>
                  </a:lnTo>
                  <a:lnTo>
                    <a:pt x="69" y="28"/>
                  </a:lnTo>
                  <a:lnTo>
                    <a:pt x="55" y="17"/>
                  </a:lnTo>
                  <a:lnTo>
                    <a:pt x="53" y="16"/>
                  </a:lnTo>
                  <a:lnTo>
                    <a:pt x="38" y="8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3549" name="Rectangle 511"/>
          <p:cNvSpPr>
            <a:spLocks noChangeArrowheads="1"/>
          </p:cNvSpPr>
          <p:nvPr/>
        </p:nvSpPr>
        <p:spPr bwMode="auto">
          <a:xfrm rot="-5400000">
            <a:off x="-602456" y="753269"/>
            <a:ext cx="16398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„exchangers“</a:t>
            </a:r>
          </a:p>
        </p:txBody>
      </p:sp>
      <p:grpSp>
        <p:nvGrpSpPr>
          <p:cNvPr id="63859" name="Group 512"/>
          <p:cNvGrpSpPr>
            <a:grpSpLocks/>
          </p:cNvGrpSpPr>
          <p:nvPr/>
        </p:nvGrpSpPr>
        <p:grpSpPr bwMode="auto">
          <a:xfrm>
            <a:off x="1212850" y="857250"/>
            <a:ext cx="1703388" cy="885825"/>
            <a:chOff x="764" y="540"/>
            <a:chExt cx="1073" cy="558"/>
          </a:xfrm>
        </p:grpSpPr>
        <p:sp>
          <p:nvSpPr>
            <p:cNvPr id="63564" name="Freeform 513"/>
            <p:cNvSpPr>
              <a:spLocks/>
            </p:cNvSpPr>
            <p:nvPr/>
          </p:nvSpPr>
          <p:spPr bwMode="auto">
            <a:xfrm>
              <a:off x="852" y="577"/>
              <a:ext cx="985" cy="521"/>
            </a:xfrm>
            <a:custGeom>
              <a:avLst/>
              <a:gdLst>
                <a:gd name="T0" fmla="*/ 974 w 985"/>
                <a:gd name="T1" fmla="*/ 521 h 521"/>
                <a:gd name="T2" fmla="*/ 985 w 985"/>
                <a:gd name="T3" fmla="*/ 500 h 521"/>
                <a:gd name="T4" fmla="*/ 11 w 985"/>
                <a:gd name="T5" fmla="*/ 0 h 521"/>
                <a:gd name="T6" fmla="*/ 0 w 985"/>
                <a:gd name="T7" fmla="*/ 21 h 521"/>
                <a:gd name="T8" fmla="*/ 974 w 985"/>
                <a:gd name="T9" fmla="*/ 521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5"/>
                <a:gd name="T16" fmla="*/ 0 h 521"/>
                <a:gd name="T17" fmla="*/ 985 w 985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5" h="521">
                  <a:moveTo>
                    <a:pt x="974" y="521"/>
                  </a:moveTo>
                  <a:lnTo>
                    <a:pt x="985" y="500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974" y="5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65" name="Freeform 514"/>
            <p:cNvSpPr>
              <a:spLocks/>
            </p:cNvSpPr>
            <p:nvPr/>
          </p:nvSpPr>
          <p:spPr bwMode="auto">
            <a:xfrm>
              <a:off x="764" y="540"/>
              <a:ext cx="120" cy="96"/>
            </a:xfrm>
            <a:custGeom>
              <a:avLst/>
              <a:gdLst>
                <a:gd name="T0" fmla="*/ 120 w 120"/>
                <a:gd name="T1" fmla="*/ 1 h 96"/>
                <a:gd name="T2" fmla="*/ 0 w 120"/>
                <a:gd name="T3" fmla="*/ 0 h 96"/>
                <a:gd name="T4" fmla="*/ 71 w 120"/>
                <a:gd name="T5" fmla="*/ 96 h 96"/>
                <a:gd name="T6" fmla="*/ 120 w 120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96"/>
                <a:gd name="T14" fmla="*/ 120 w 12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96">
                  <a:moveTo>
                    <a:pt x="120" y="1"/>
                  </a:moveTo>
                  <a:lnTo>
                    <a:pt x="0" y="0"/>
                  </a:lnTo>
                  <a:lnTo>
                    <a:pt x="71" y="9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3551" name="Rectangle 515"/>
          <p:cNvSpPr>
            <a:spLocks noChangeArrowheads="1"/>
          </p:cNvSpPr>
          <p:nvPr/>
        </p:nvSpPr>
        <p:spPr bwMode="auto">
          <a:xfrm>
            <a:off x="1403350" y="2703513"/>
            <a:ext cx="1403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i="1">
                <a:solidFill>
                  <a:srgbClr val="000000"/>
                </a:solidFill>
              </a:rPr>
              <a:t>Circulation</a:t>
            </a:r>
            <a:endParaRPr lang="cs-CZ"/>
          </a:p>
        </p:txBody>
      </p:sp>
      <p:grpSp>
        <p:nvGrpSpPr>
          <p:cNvPr id="63860" name="Group 516"/>
          <p:cNvGrpSpPr>
            <a:grpSpLocks/>
          </p:cNvGrpSpPr>
          <p:nvPr/>
        </p:nvGrpSpPr>
        <p:grpSpPr bwMode="auto">
          <a:xfrm>
            <a:off x="1216025" y="2601913"/>
            <a:ext cx="9620250" cy="933450"/>
            <a:chOff x="845" y="1503"/>
            <a:chExt cx="4769" cy="588"/>
          </a:xfrm>
        </p:grpSpPr>
        <p:sp>
          <p:nvSpPr>
            <p:cNvPr id="63562" name="Freeform 517"/>
            <p:cNvSpPr>
              <a:spLocks/>
            </p:cNvSpPr>
            <p:nvPr/>
          </p:nvSpPr>
          <p:spPr bwMode="auto">
            <a:xfrm>
              <a:off x="845" y="1503"/>
              <a:ext cx="102" cy="588"/>
            </a:xfrm>
            <a:custGeom>
              <a:avLst/>
              <a:gdLst>
                <a:gd name="T0" fmla="*/ 102 w 102"/>
                <a:gd name="T1" fmla="*/ 0 h 588"/>
                <a:gd name="T2" fmla="*/ 90 w 102"/>
                <a:gd name="T3" fmla="*/ 1 h 588"/>
                <a:gd name="T4" fmla="*/ 72 w 102"/>
                <a:gd name="T5" fmla="*/ 9 h 588"/>
                <a:gd name="T6" fmla="*/ 63 w 102"/>
                <a:gd name="T7" fmla="*/ 15 h 588"/>
                <a:gd name="T8" fmla="*/ 53 w 102"/>
                <a:gd name="T9" fmla="*/ 31 h 588"/>
                <a:gd name="T10" fmla="*/ 49 w 102"/>
                <a:gd name="T11" fmla="*/ 44 h 588"/>
                <a:gd name="T12" fmla="*/ 48 w 102"/>
                <a:gd name="T13" fmla="*/ 246 h 588"/>
                <a:gd name="T14" fmla="*/ 44 w 102"/>
                <a:gd name="T15" fmla="*/ 265 h 588"/>
                <a:gd name="T16" fmla="*/ 46 w 102"/>
                <a:gd name="T17" fmla="*/ 260 h 588"/>
                <a:gd name="T18" fmla="*/ 36 w 102"/>
                <a:gd name="T19" fmla="*/ 276 h 588"/>
                <a:gd name="T20" fmla="*/ 33 w 102"/>
                <a:gd name="T21" fmla="*/ 286 h 588"/>
                <a:gd name="T22" fmla="*/ 22 w 102"/>
                <a:gd name="T23" fmla="*/ 285 h 588"/>
                <a:gd name="T24" fmla="*/ 16 w 102"/>
                <a:gd name="T25" fmla="*/ 293 h 588"/>
                <a:gd name="T26" fmla="*/ 6 w 102"/>
                <a:gd name="T27" fmla="*/ 288 h 588"/>
                <a:gd name="T28" fmla="*/ 4 w 102"/>
                <a:gd name="T29" fmla="*/ 289 h 588"/>
                <a:gd name="T30" fmla="*/ 0 w 102"/>
                <a:gd name="T31" fmla="*/ 294 h 588"/>
                <a:gd name="T32" fmla="*/ 4 w 102"/>
                <a:gd name="T33" fmla="*/ 299 h 588"/>
                <a:gd name="T34" fmla="*/ 16 w 102"/>
                <a:gd name="T35" fmla="*/ 301 h 588"/>
                <a:gd name="T36" fmla="*/ 13 w 102"/>
                <a:gd name="T37" fmla="*/ 300 h 588"/>
                <a:gd name="T38" fmla="*/ 31 w 102"/>
                <a:gd name="T39" fmla="*/ 308 h 588"/>
                <a:gd name="T40" fmla="*/ 29 w 102"/>
                <a:gd name="T41" fmla="*/ 307 h 588"/>
                <a:gd name="T42" fmla="*/ 41 w 102"/>
                <a:gd name="T43" fmla="*/ 319 h 588"/>
                <a:gd name="T44" fmla="*/ 50 w 102"/>
                <a:gd name="T45" fmla="*/ 323 h 588"/>
                <a:gd name="T46" fmla="*/ 47 w 102"/>
                <a:gd name="T47" fmla="*/ 332 h 588"/>
                <a:gd name="T48" fmla="*/ 48 w 102"/>
                <a:gd name="T49" fmla="*/ 534 h 588"/>
                <a:gd name="T50" fmla="*/ 52 w 102"/>
                <a:gd name="T51" fmla="*/ 553 h 588"/>
                <a:gd name="T52" fmla="*/ 58 w 102"/>
                <a:gd name="T53" fmla="*/ 566 h 588"/>
                <a:gd name="T54" fmla="*/ 70 w 102"/>
                <a:gd name="T55" fmla="*/ 578 h 588"/>
                <a:gd name="T56" fmla="*/ 81 w 102"/>
                <a:gd name="T57" fmla="*/ 584 h 588"/>
                <a:gd name="T58" fmla="*/ 92 w 102"/>
                <a:gd name="T59" fmla="*/ 587 h 588"/>
                <a:gd name="T60" fmla="*/ 102 w 102"/>
                <a:gd name="T61" fmla="*/ 576 h 588"/>
                <a:gd name="T62" fmla="*/ 92 w 102"/>
                <a:gd name="T63" fmla="*/ 581 h 588"/>
                <a:gd name="T64" fmla="*/ 86 w 102"/>
                <a:gd name="T65" fmla="*/ 573 h 588"/>
                <a:gd name="T66" fmla="*/ 75 w 102"/>
                <a:gd name="T67" fmla="*/ 574 h 588"/>
                <a:gd name="T68" fmla="*/ 72 w 102"/>
                <a:gd name="T69" fmla="*/ 564 h 588"/>
                <a:gd name="T70" fmla="*/ 62 w 102"/>
                <a:gd name="T71" fmla="*/ 548 h 588"/>
                <a:gd name="T72" fmla="*/ 64 w 102"/>
                <a:gd name="T73" fmla="*/ 553 h 588"/>
                <a:gd name="T74" fmla="*/ 60 w 102"/>
                <a:gd name="T75" fmla="*/ 534 h 588"/>
                <a:gd name="T76" fmla="*/ 59 w 102"/>
                <a:gd name="T77" fmla="*/ 332 h 588"/>
                <a:gd name="T78" fmla="*/ 55 w 102"/>
                <a:gd name="T79" fmla="*/ 319 h 588"/>
                <a:gd name="T80" fmla="*/ 45 w 102"/>
                <a:gd name="T81" fmla="*/ 303 h 588"/>
                <a:gd name="T82" fmla="*/ 36 w 102"/>
                <a:gd name="T83" fmla="*/ 297 h 588"/>
                <a:gd name="T84" fmla="*/ 18 w 102"/>
                <a:gd name="T85" fmla="*/ 289 h 588"/>
                <a:gd name="T86" fmla="*/ 6 w 102"/>
                <a:gd name="T87" fmla="*/ 288 h 588"/>
                <a:gd name="T88" fmla="*/ 8 w 102"/>
                <a:gd name="T89" fmla="*/ 299 h 588"/>
                <a:gd name="T90" fmla="*/ 12 w 102"/>
                <a:gd name="T91" fmla="*/ 294 h 588"/>
                <a:gd name="T92" fmla="*/ 8 w 102"/>
                <a:gd name="T93" fmla="*/ 289 h 588"/>
                <a:gd name="T94" fmla="*/ 6 w 102"/>
                <a:gd name="T95" fmla="*/ 300 h 588"/>
                <a:gd name="T96" fmla="*/ 18 w 102"/>
                <a:gd name="T97" fmla="*/ 299 h 588"/>
                <a:gd name="T98" fmla="*/ 36 w 102"/>
                <a:gd name="T99" fmla="*/ 291 h 588"/>
                <a:gd name="T100" fmla="*/ 45 w 102"/>
                <a:gd name="T101" fmla="*/ 285 h 588"/>
                <a:gd name="T102" fmla="*/ 55 w 102"/>
                <a:gd name="T103" fmla="*/ 269 h 588"/>
                <a:gd name="T104" fmla="*/ 56 w 102"/>
                <a:gd name="T105" fmla="*/ 265 h 588"/>
                <a:gd name="T106" fmla="*/ 60 w 102"/>
                <a:gd name="T107" fmla="*/ 246 h 588"/>
                <a:gd name="T108" fmla="*/ 61 w 102"/>
                <a:gd name="T109" fmla="*/ 44 h 588"/>
                <a:gd name="T110" fmla="*/ 58 w 102"/>
                <a:gd name="T111" fmla="*/ 35 h 588"/>
                <a:gd name="T112" fmla="*/ 67 w 102"/>
                <a:gd name="T113" fmla="*/ 31 h 588"/>
                <a:gd name="T114" fmla="*/ 79 w 102"/>
                <a:gd name="T115" fmla="*/ 19 h 588"/>
                <a:gd name="T116" fmla="*/ 77 w 102"/>
                <a:gd name="T117" fmla="*/ 20 h 588"/>
                <a:gd name="T118" fmla="*/ 95 w 102"/>
                <a:gd name="T119" fmla="*/ 12 h 588"/>
                <a:gd name="T120" fmla="*/ 92 w 102"/>
                <a:gd name="T121" fmla="*/ 13 h 5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588"/>
                <a:gd name="T185" fmla="*/ 102 w 102"/>
                <a:gd name="T186" fmla="*/ 588 h 5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588">
                  <a:moveTo>
                    <a:pt x="102" y="12"/>
                  </a:moveTo>
                  <a:lnTo>
                    <a:pt x="102" y="0"/>
                  </a:lnTo>
                  <a:lnTo>
                    <a:pt x="92" y="1"/>
                  </a:lnTo>
                  <a:lnTo>
                    <a:pt x="90" y="1"/>
                  </a:lnTo>
                  <a:lnTo>
                    <a:pt x="81" y="4"/>
                  </a:lnTo>
                  <a:lnTo>
                    <a:pt x="72" y="9"/>
                  </a:lnTo>
                  <a:lnTo>
                    <a:pt x="70" y="10"/>
                  </a:lnTo>
                  <a:lnTo>
                    <a:pt x="63" y="15"/>
                  </a:lnTo>
                  <a:lnTo>
                    <a:pt x="58" y="22"/>
                  </a:lnTo>
                  <a:lnTo>
                    <a:pt x="53" y="31"/>
                  </a:lnTo>
                  <a:lnTo>
                    <a:pt x="52" y="35"/>
                  </a:lnTo>
                  <a:lnTo>
                    <a:pt x="49" y="44"/>
                  </a:lnTo>
                  <a:lnTo>
                    <a:pt x="48" y="54"/>
                  </a:lnTo>
                  <a:lnTo>
                    <a:pt x="48" y="246"/>
                  </a:lnTo>
                  <a:lnTo>
                    <a:pt x="47" y="256"/>
                  </a:lnTo>
                  <a:lnTo>
                    <a:pt x="44" y="265"/>
                  </a:lnTo>
                  <a:lnTo>
                    <a:pt x="50" y="265"/>
                  </a:lnTo>
                  <a:lnTo>
                    <a:pt x="46" y="260"/>
                  </a:lnTo>
                  <a:lnTo>
                    <a:pt x="41" y="269"/>
                  </a:lnTo>
                  <a:lnTo>
                    <a:pt x="36" y="276"/>
                  </a:lnTo>
                  <a:lnTo>
                    <a:pt x="29" y="281"/>
                  </a:lnTo>
                  <a:lnTo>
                    <a:pt x="33" y="286"/>
                  </a:lnTo>
                  <a:lnTo>
                    <a:pt x="31" y="280"/>
                  </a:lnTo>
                  <a:lnTo>
                    <a:pt x="22" y="285"/>
                  </a:lnTo>
                  <a:lnTo>
                    <a:pt x="13" y="288"/>
                  </a:lnTo>
                  <a:lnTo>
                    <a:pt x="16" y="293"/>
                  </a:lnTo>
                  <a:lnTo>
                    <a:pt x="16" y="287"/>
                  </a:lnTo>
                  <a:lnTo>
                    <a:pt x="6" y="288"/>
                  </a:lnTo>
                  <a:lnTo>
                    <a:pt x="4" y="289"/>
                  </a:lnTo>
                  <a:lnTo>
                    <a:pt x="2" y="290"/>
                  </a:lnTo>
                  <a:lnTo>
                    <a:pt x="0" y="294"/>
                  </a:lnTo>
                  <a:lnTo>
                    <a:pt x="2" y="298"/>
                  </a:lnTo>
                  <a:lnTo>
                    <a:pt x="4" y="299"/>
                  </a:lnTo>
                  <a:lnTo>
                    <a:pt x="6" y="300"/>
                  </a:lnTo>
                  <a:lnTo>
                    <a:pt x="16" y="301"/>
                  </a:lnTo>
                  <a:lnTo>
                    <a:pt x="16" y="295"/>
                  </a:lnTo>
                  <a:lnTo>
                    <a:pt x="13" y="300"/>
                  </a:lnTo>
                  <a:lnTo>
                    <a:pt x="22" y="303"/>
                  </a:lnTo>
                  <a:lnTo>
                    <a:pt x="31" y="308"/>
                  </a:lnTo>
                  <a:lnTo>
                    <a:pt x="33" y="302"/>
                  </a:lnTo>
                  <a:lnTo>
                    <a:pt x="29" y="307"/>
                  </a:lnTo>
                  <a:lnTo>
                    <a:pt x="36" y="312"/>
                  </a:lnTo>
                  <a:lnTo>
                    <a:pt x="41" y="319"/>
                  </a:lnTo>
                  <a:lnTo>
                    <a:pt x="46" y="328"/>
                  </a:lnTo>
                  <a:lnTo>
                    <a:pt x="50" y="323"/>
                  </a:lnTo>
                  <a:lnTo>
                    <a:pt x="44" y="323"/>
                  </a:lnTo>
                  <a:lnTo>
                    <a:pt x="47" y="332"/>
                  </a:lnTo>
                  <a:lnTo>
                    <a:pt x="48" y="342"/>
                  </a:lnTo>
                  <a:lnTo>
                    <a:pt x="48" y="534"/>
                  </a:lnTo>
                  <a:lnTo>
                    <a:pt x="49" y="544"/>
                  </a:lnTo>
                  <a:lnTo>
                    <a:pt x="52" y="553"/>
                  </a:lnTo>
                  <a:lnTo>
                    <a:pt x="53" y="557"/>
                  </a:lnTo>
                  <a:lnTo>
                    <a:pt x="58" y="566"/>
                  </a:lnTo>
                  <a:lnTo>
                    <a:pt x="63" y="573"/>
                  </a:lnTo>
                  <a:lnTo>
                    <a:pt x="70" y="578"/>
                  </a:lnTo>
                  <a:lnTo>
                    <a:pt x="72" y="579"/>
                  </a:lnTo>
                  <a:lnTo>
                    <a:pt x="81" y="584"/>
                  </a:lnTo>
                  <a:lnTo>
                    <a:pt x="90" y="587"/>
                  </a:lnTo>
                  <a:lnTo>
                    <a:pt x="92" y="587"/>
                  </a:lnTo>
                  <a:lnTo>
                    <a:pt x="102" y="588"/>
                  </a:lnTo>
                  <a:lnTo>
                    <a:pt x="102" y="576"/>
                  </a:lnTo>
                  <a:lnTo>
                    <a:pt x="92" y="575"/>
                  </a:lnTo>
                  <a:lnTo>
                    <a:pt x="92" y="581"/>
                  </a:lnTo>
                  <a:lnTo>
                    <a:pt x="95" y="576"/>
                  </a:lnTo>
                  <a:lnTo>
                    <a:pt x="86" y="573"/>
                  </a:lnTo>
                  <a:lnTo>
                    <a:pt x="77" y="568"/>
                  </a:lnTo>
                  <a:lnTo>
                    <a:pt x="75" y="574"/>
                  </a:lnTo>
                  <a:lnTo>
                    <a:pt x="79" y="569"/>
                  </a:lnTo>
                  <a:lnTo>
                    <a:pt x="72" y="564"/>
                  </a:lnTo>
                  <a:lnTo>
                    <a:pt x="67" y="557"/>
                  </a:lnTo>
                  <a:lnTo>
                    <a:pt x="62" y="548"/>
                  </a:lnTo>
                  <a:lnTo>
                    <a:pt x="58" y="553"/>
                  </a:lnTo>
                  <a:lnTo>
                    <a:pt x="64" y="553"/>
                  </a:lnTo>
                  <a:lnTo>
                    <a:pt x="61" y="544"/>
                  </a:lnTo>
                  <a:lnTo>
                    <a:pt x="60" y="534"/>
                  </a:lnTo>
                  <a:lnTo>
                    <a:pt x="60" y="342"/>
                  </a:lnTo>
                  <a:lnTo>
                    <a:pt x="59" y="332"/>
                  </a:lnTo>
                  <a:lnTo>
                    <a:pt x="56" y="323"/>
                  </a:lnTo>
                  <a:lnTo>
                    <a:pt x="55" y="319"/>
                  </a:lnTo>
                  <a:lnTo>
                    <a:pt x="50" y="310"/>
                  </a:lnTo>
                  <a:lnTo>
                    <a:pt x="45" y="303"/>
                  </a:lnTo>
                  <a:lnTo>
                    <a:pt x="38" y="298"/>
                  </a:lnTo>
                  <a:lnTo>
                    <a:pt x="36" y="297"/>
                  </a:lnTo>
                  <a:lnTo>
                    <a:pt x="27" y="292"/>
                  </a:lnTo>
                  <a:lnTo>
                    <a:pt x="18" y="289"/>
                  </a:lnTo>
                  <a:lnTo>
                    <a:pt x="16" y="289"/>
                  </a:lnTo>
                  <a:lnTo>
                    <a:pt x="6" y="288"/>
                  </a:lnTo>
                  <a:lnTo>
                    <a:pt x="6" y="300"/>
                  </a:lnTo>
                  <a:lnTo>
                    <a:pt x="8" y="299"/>
                  </a:lnTo>
                  <a:lnTo>
                    <a:pt x="10" y="298"/>
                  </a:lnTo>
                  <a:lnTo>
                    <a:pt x="12" y="294"/>
                  </a:lnTo>
                  <a:lnTo>
                    <a:pt x="10" y="290"/>
                  </a:lnTo>
                  <a:lnTo>
                    <a:pt x="8" y="289"/>
                  </a:lnTo>
                  <a:lnTo>
                    <a:pt x="6" y="294"/>
                  </a:lnTo>
                  <a:lnTo>
                    <a:pt x="6" y="300"/>
                  </a:lnTo>
                  <a:lnTo>
                    <a:pt x="16" y="299"/>
                  </a:lnTo>
                  <a:lnTo>
                    <a:pt x="18" y="299"/>
                  </a:lnTo>
                  <a:lnTo>
                    <a:pt x="27" y="296"/>
                  </a:lnTo>
                  <a:lnTo>
                    <a:pt x="36" y="291"/>
                  </a:lnTo>
                  <a:lnTo>
                    <a:pt x="38" y="290"/>
                  </a:lnTo>
                  <a:lnTo>
                    <a:pt x="45" y="285"/>
                  </a:lnTo>
                  <a:lnTo>
                    <a:pt x="50" y="278"/>
                  </a:lnTo>
                  <a:lnTo>
                    <a:pt x="55" y="269"/>
                  </a:lnTo>
                  <a:lnTo>
                    <a:pt x="56" y="265"/>
                  </a:lnTo>
                  <a:lnTo>
                    <a:pt x="59" y="256"/>
                  </a:lnTo>
                  <a:lnTo>
                    <a:pt x="60" y="246"/>
                  </a:lnTo>
                  <a:lnTo>
                    <a:pt x="60" y="54"/>
                  </a:lnTo>
                  <a:lnTo>
                    <a:pt x="61" y="44"/>
                  </a:lnTo>
                  <a:lnTo>
                    <a:pt x="64" y="35"/>
                  </a:lnTo>
                  <a:lnTo>
                    <a:pt x="58" y="35"/>
                  </a:lnTo>
                  <a:lnTo>
                    <a:pt x="62" y="40"/>
                  </a:lnTo>
                  <a:lnTo>
                    <a:pt x="67" y="31"/>
                  </a:lnTo>
                  <a:lnTo>
                    <a:pt x="72" y="24"/>
                  </a:lnTo>
                  <a:lnTo>
                    <a:pt x="79" y="19"/>
                  </a:lnTo>
                  <a:lnTo>
                    <a:pt x="75" y="14"/>
                  </a:lnTo>
                  <a:lnTo>
                    <a:pt x="77" y="20"/>
                  </a:lnTo>
                  <a:lnTo>
                    <a:pt x="86" y="15"/>
                  </a:lnTo>
                  <a:lnTo>
                    <a:pt x="95" y="12"/>
                  </a:lnTo>
                  <a:lnTo>
                    <a:pt x="92" y="7"/>
                  </a:lnTo>
                  <a:lnTo>
                    <a:pt x="92" y="13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63" name="Freeform 518"/>
            <p:cNvSpPr>
              <a:spLocks/>
            </p:cNvSpPr>
            <p:nvPr/>
          </p:nvSpPr>
          <p:spPr bwMode="auto">
            <a:xfrm>
              <a:off x="5512" y="1503"/>
              <a:ext cx="102" cy="588"/>
            </a:xfrm>
            <a:custGeom>
              <a:avLst/>
              <a:gdLst>
                <a:gd name="T0" fmla="*/ 0 w 102"/>
                <a:gd name="T1" fmla="*/ 12 h 588"/>
                <a:gd name="T2" fmla="*/ 10 w 102"/>
                <a:gd name="T3" fmla="*/ 7 h 588"/>
                <a:gd name="T4" fmla="*/ 16 w 102"/>
                <a:gd name="T5" fmla="*/ 15 h 588"/>
                <a:gd name="T6" fmla="*/ 27 w 102"/>
                <a:gd name="T7" fmla="*/ 14 h 588"/>
                <a:gd name="T8" fmla="*/ 30 w 102"/>
                <a:gd name="T9" fmla="*/ 24 h 588"/>
                <a:gd name="T10" fmla="*/ 40 w 102"/>
                <a:gd name="T11" fmla="*/ 40 h 588"/>
                <a:gd name="T12" fmla="*/ 38 w 102"/>
                <a:gd name="T13" fmla="*/ 35 h 588"/>
                <a:gd name="T14" fmla="*/ 42 w 102"/>
                <a:gd name="T15" fmla="*/ 54 h 588"/>
                <a:gd name="T16" fmla="*/ 43 w 102"/>
                <a:gd name="T17" fmla="*/ 256 h 588"/>
                <a:gd name="T18" fmla="*/ 47 w 102"/>
                <a:gd name="T19" fmla="*/ 269 h 588"/>
                <a:gd name="T20" fmla="*/ 57 w 102"/>
                <a:gd name="T21" fmla="*/ 285 h 588"/>
                <a:gd name="T22" fmla="*/ 66 w 102"/>
                <a:gd name="T23" fmla="*/ 291 h 588"/>
                <a:gd name="T24" fmla="*/ 84 w 102"/>
                <a:gd name="T25" fmla="*/ 299 h 588"/>
                <a:gd name="T26" fmla="*/ 96 w 102"/>
                <a:gd name="T27" fmla="*/ 300 h 588"/>
                <a:gd name="T28" fmla="*/ 96 w 102"/>
                <a:gd name="T29" fmla="*/ 288 h 588"/>
                <a:gd name="T30" fmla="*/ 92 w 102"/>
                <a:gd name="T31" fmla="*/ 290 h 588"/>
                <a:gd name="T32" fmla="*/ 92 w 102"/>
                <a:gd name="T33" fmla="*/ 298 h 588"/>
                <a:gd name="T34" fmla="*/ 96 w 102"/>
                <a:gd name="T35" fmla="*/ 288 h 588"/>
                <a:gd name="T36" fmla="*/ 84 w 102"/>
                <a:gd name="T37" fmla="*/ 289 h 588"/>
                <a:gd name="T38" fmla="*/ 66 w 102"/>
                <a:gd name="T39" fmla="*/ 297 h 588"/>
                <a:gd name="T40" fmla="*/ 57 w 102"/>
                <a:gd name="T41" fmla="*/ 303 h 588"/>
                <a:gd name="T42" fmla="*/ 47 w 102"/>
                <a:gd name="T43" fmla="*/ 319 h 588"/>
                <a:gd name="T44" fmla="*/ 43 w 102"/>
                <a:gd name="T45" fmla="*/ 332 h 588"/>
                <a:gd name="T46" fmla="*/ 42 w 102"/>
                <a:gd name="T47" fmla="*/ 534 h 588"/>
                <a:gd name="T48" fmla="*/ 38 w 102"/>
                <a:gd name="T49" fmla="*/ 553 h 588"/>
                <a:gd name="T50" fmla="*/ 40 w 102"/>
                <a:gd name="T51" fmla="*/ 548 h 588"/>
                <a:gd name="T52" fmla="*/ 30 w 102"/>
                <a:gd name="T53" fmla="*/ 564 h 588"/>
                <a:gd name="T54" fmla="*/ 27 w 102"/>
                <a:gd name="T55" fmla="*/ 574 h 588"/>
                <a:gd name="T56" fmla="*/ 16 w 102"/>
                <a:gd name="T57" fmla="*/ 573 h 588"/>
                <a:gd name="T58" fmla="*/ 10 w 102"/>
                <a:gd name="T59" fmla="*/ 581 h 588"/>
                <a:gd name="T60" fmla="*/ 0 w 102"/>
                <a:gd name="T61" fmla="*/ 576 h 588"/>
                <a:gd name="T62" fmla="*/ 10 w 102"/>
                <a:gd name="T63" fmla="*/ 587 h 588"/>
                <a:gd name="T64" fmla="*/ 21 w 102"/>
                <a:gd name="T65" fmla="*/ 584 h 588"/>
                <a:gd name="T66" fmla="*/ 32 w 102"/>
                <a:gd name="T67" fmla="*/ 578 h 588"/>
                <a:gd name="T68" fmla="*/ 44 w 102"/>
                <a:gd name="T69" fmla="*/ 566 h 588"/>
                <a:gd name="T70" fmla="*/ 50 w 102"/>
                <a:gd name="T71" fmla="*/ 553 h 588"/>
                <a:gd name="T72" fmla="*/ 53 w 102"/>
                <a:gd name="T73" fmla="*/ 544 h 588"/>
                <a:gd name="T74" fmla="*/ 54 w 102"/>
                <a:gd name="T75" fmla="*/ 342 h 588"/>
                <a:gd name="T76" fmla="*/ 58 w 102"/>
                <a:gd name="T77" fmla="*/ 323 h 588"/>
                <a:gd name="T78" fmla="*/ 56 w 102"/>
                <a:gd name="T79" fmla="*/ 328 h 588"/>
                <a:gd name="T80" fmla="*/ 66 w 102"/>
                <a:gd name="T81" fmla="*/ 312 h 588"/>
                <a:gd name="T82" fmla="*/ 69 w 102"/>
                <a:gd name="T83" fmla="*/ 302 h 588"/>
                <a:gd name="T84" fmla="*/ 80 w 102"/>
                <a:gd name="T85" fmla="*/ 303 h 588"/>
                <a:gd name="T86" fmla="*/ 86 w 102"/>
                <a:gd name="T87" fmla="*/ 295 h 588"/>
                <a:gd name="T88" fmla="*/ 96 w 102"/>
                <a:gd name="T89" fmla="*/ 300 h 588"/>
                <a:gd name="T90" fmla="*/ 98 w 102"/>
                <a:gd name="T91" fmla="*/ 299 h 588"/>
                <a:gd name="T92" fmla="*/ 102 w 102"/>
                <a:gd name="T93" fmla="*/ 294 h 588"/>
                <a:gd name="T94" fmla="*/ 98 w 102"/>
                <a:gd name="T95" fmla="*/ 289 h 588"/>
                <a:gd name="T96" fmla="*/ 86 w 102"/>
                <a:gd name="T97" fmla="*/ 287 h 588"/>
                <a:gd name="T98" fmla="*/ 89 w 102"/>
                <a:gd name="T99" fmla="*/ 288 h 588"/>
                <a:gd name="T100" fmla="*/ 71 w 102"/>
                <a:gd name="T101" fmla="*/ 280 h 588"/>
                <a:gd name="T102" fmla="*/ 73 w 102"/>
                <a:gd name="T103" fmla="*/ 281 h 588"/>
                <a:gd name="T104" fmla="*/ 61 w 102"/>
                <a:gd name="T105" fmla="*/ 269 h 588"/>
                <a:gd name="T106" fmla="*/ 52 w 102"/>
                <a:gd name="T107" fmla="*/ 265 h 588"/>
                <a:gd name="T108" fmla="*/ 55 w 102"/>
                <a:gd name="T109" fmla="*/ 256 h 588"/>
                <a:gd name="T110" fmla="*/ 54 w 102"/>
                <a:gd name="T111" fmla="*/ 54 h 588"/>
                <a:gd name="T112" fmla="*/ 50 w 102"/>
                <a:gd name="T113" fmla="*/ 35 h 588"/>
                <a:gd name="T114" fmla="*/ 44 w 102"/>
                <a:gd name="T115" fmla="*/ 22 h 588"/>
                <a:gd name="T116" fmla="*/ 32 w 102"/>
                <a:gd name="T117" fmla="*/ 10 h 588"/>
                <a:gd name="T118" fmla="*/ 21 w 102"/>
                <a:gd name="T119" fmla="*/ 4 h 588"/>
                <a:gd name="T120" fmla="*/ 10 w 102"/>
                <a:gd name="T121" fmla="*/ 1 h 5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"/>
                <a:gd name="T184" fmla="*/ 0 h 588"/>
                <a:gd name="T185" fmla="*/ 102 w 102"/>
                <a:gd name="T186" fmla="*/ 588 h 5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" h="588">
                  <a:moveTo>
                    <a:pt x="0" y="0"/>
                  </a:moveTo>
                  <a:lnTo>
                    <a:pt x="0" y="12"/>
                  </a:lnTo>
                  <a:lnTo>
                    <a:pt x="10" y="13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16" y="15"/>
                  </a:lnTo>
                  <a:lnTo>
                    <a:pt x="25" y="20"/>
                  </a:lnTo>
                  <a:lnTo>
                    <a:pt x="27" y="14"/>
                  </a:lnTo>
                  <a:lnTo>
                    <a:pt x="23" y="19"/>
                  </a:lnTo>
                  <a:lnTo>
                    <a:pt x="30" y="24"/>
                  </a:lnTo>
                  <a:lnTo>
                    <a:pt x="35" y="31"/>
                  </a:lnTo>
                  <a:lnTo>
                    <a:pt x="40" y="40"/>
                  </a:lnTo>
                  <a:lnTo>
                    <a:pt x="44" y="35"/>
                  </a:lnTo>
                  <a:lnTo>
                    <a:pt x="38" y="35"/>
                  </a:lnTo>
                  <a:lnTo>
                    <a:pt x="41" y="44"/>
                  </a:lnTo>
                  <a:lnTo>
                    <a:pt x="42" y="54"/>
                  </a:lnTo>
                  <a:lnTo>
                    <a:pt x="42" y="246"/>
                  </a:lnTo>
                  <a:lnTo>
                    <a:pt x="43" y="256"/>
                  </a:lnTo>
                  <a:lnTo>
                    <a:pt x="46" y="265"/>
                  </a:lnTo>
                  <a:lnTo>
                    <a:pt x="47" y="269"/>
                  </a:lnTo>
                  <a:lnTo>
                    <a:pt x="52" y="278"/>
                  </a:lnTo>
                  <a:lnTo>
                    <a:pt x="57" y="285"/>
                  </a:lnTo>
                  <a:lnTo>
                    <a:pt x="64" y="290"/>
                  </a:lnTo>
                  <a:lnTo>
                    <a:pt x="66" y="291"/>
                  </a:lnTo>
                  <a:lnTo>
                    <a:pt x="75" y="296"/>
                  </a:lnTo>
                  <a:lnTo>
                    <a:pt x="84" y="299"/>
                  </a:lnTo>
                  <a:lnTo>
                    <a:pt x="86" y="299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4" y="289"/>
                  </a:lnTo>
                  <a:lnTo>
                    <a:pt x="92" y="290"/>
                  </a:lnTo>
                  <a:lnTo>
                    <a:pt x="90" y="294"/>
                  </a:lnTo>
                  <a:lnTo>
                    <a:pt x="92" y="298"/>
                  </a:lnTo>
                  <a:lnTo>
                    <a:pt x="94" y="299"/>
                  </a:lnTo>
                  <a:lnTo>
                    <a:pt x="96" y="288"/>
                  </a:lnTo>
                  <a:lnTo>
                    <a:pt x="86" y="289"/>
                  </a:lnTo>
                  <a:lnTo>
                    <a:pt x="84" y="289"/>
                  </a:lnTo>
                  <a:lnTo>
                    <a:pt x="75" y="292"/>
                  </a:lnTo>
                  <a:lnTo>
                    <a:pt x="66" y="297"/>
                  </a:lnTo>
                  <a:lnTo>
                    <a:pt x="64" y="298"/>
                  </a:lnTo>
                  <a:lnTo>
                    <a:pt x="57" y="303"/>
                  </a:lnTo>
                  <a:lnTo>
                    <a:pt x="52" y="310"/>
                  </a:lnTo>
                  <a:lnTo>
                    <a:pt x="47" y="319"/>
                  </a:lnTo>
                  <a:lnTo>
                    <a:pt x="46" y="323"/>
                  </a:lnTo>
                  <a:lnTo>
                    <a:pt x="43" y="332"/>
                  </a:lnTo>
                  <a:lnTo>
                    <a:pt x="42" y="342"/>
                  </a:lnTo>
                  <a:lnTo>
                    <a:pt x="42" y="534"/>
                  </a:lnTo>
                  <a:lnTo>
                    <a:pt x="41" y="544"/>
                  </a:lnTo>
                  <a:lnTo>
                    <a:pt x="38" y="553"/>
                  </a:lnTo>
                  <a:lnTo>
                    <a:pt x="44" y="553"/>
                  </a:lnTo>
                  <a:lnTo>
                    <a:pt x="40" y="548"/>
                  </a:lnTo>
                  <a:lnTo>
                    <a:pt x="35" y="557"/>
                  </a:lnTo>
                  <a:lnTo>
                    <a:pt x="30" y="564"/>
                  </a:lnTo>
                  <a:lnTo>
                    <a:pt x="23" y="569"/>
                  </a:lnTo>
                  <a:lnTo>
                    <a:pt x="27" y="574"/>
                  </a:lnTo>
                  <a:lnTo>
                    <a:pt x="25" y="568"/>
                  </a:lnTo>
                  <a:lnTo>
                    <a:pt x="16" y="573"/>
                  </a:lnTo>
                  <a:lnTo>
                    <a:pt x="7" y="576"/>
                  </a:lnTo>
                  <a:lnTo>
                    <a:pt x="10" y="581"/>
                  </a:lnTo>
                  <a:lnTo>
                    <a:pt x="10" y="575"/>
                  </a:lnTo>
                  <a:lnTo>
                    <a:pt x="0" y="576"/>
                  </a:lnTo>
                  <a:lnTo>
                    <a:pt x="0" y="588"/>
                  </a:lnTo>
                  <a:lnTo>
                    <a:pt x="10" y="587"/>
                  </a:lnTo>
                  <a:lnTo>
                    <a:pt x="12" y="587"/>
                  </a:lnTo>
                  <a:lnTo>
                    <a:pt x="21" y="584"/>
                  </a:lnTo>
                  <a:lnTo>
                    <a:pt x="30" y="579"/>
                  </a:lnTo>
                  <a:lnTo>
                    <a:pt x="32" y="578"/>
                  </a:lnTo>
                  <a:lnTo>
                    <a:pt x="39" y="573"/>
                  </a:lnTo>
                  <a:lnTo>
                    <a:pt x="44" y="566"/>
                  </a:lnTo>
                  <a:lnTo>
                    <a:pt x="49" y="557"/>
                  </a:lnTo>
                  <a:lnTo>
                    <a:pt x="50" y="553"/>
                  </a:lnTo>
                  <a:lnTo>
                    <a:pt x="53" y="544"/>
                  </a:lnTo>
                  <a:lnTo>
                    <a:pt x="54" y="534"/>
                  </a:lnTo>
                  <a:lnTo>
                    <a:pt x="54" y="342"/>
                  </a:lnTo>
                  <a:lnTo>
                    <a:pt x="55" y="332"/>
                  </a:lnTo>
                  <a:lnTo>
                    <a:pt x="58" y="323"/>
                  </a:lnTo>
                  <a:lnTo>
                    <a:pt x="52" y="323"/>
                  </a:lnTo>
                  <a:lnTo>
                    <a:pt x="56" y="328"/>
                  </a:lnTo>
                  <a:lnTo>
                    <a:pt x="61" y="319"/>
                  </a:lnTo>
                  <a:lnTo>
                    <a:pt x="66" y="312"/>
                  </a:lnTo>
                  <a:lnTo>
                    <a:pt x="73" y="307"/>
                  </a:lnTo>
                  <a:lnTo>
                    <a:pt x="69" y="302"/>
                  </a:lnTo>
                  <a:lnTo>
                    <a:pt x="71" y="308"/>
                  </a:lnTo>
                  <a:lnTo>
                    <a:pt x="80" y="303"/>
                  </a:lnTo>
                  <a:lnTo>
                    <a:pt x="89" y="300"/>
                  </a:lnTo>
                  <a:lnTo>
                    <a:pt x="86" y="295"/>
                  </a:lnTo>
                  <a:lnTo>
                    <a:pt x="86" y="301"/>
                  </a:lnTo>
                  <a:lnTo>
                    <a:pt x="96" y="300"/>
                  </a:lnTo>
                  <a:lnTo>
                    <a:pt x="98" y="299"/>
                  </a:lnTo>
                  <a:lnTo>
                    <a:pt x="100" y="298"/>
                  </a:lnTo>
                  <a:lnTo>
                    <a:pt x="102" y="294"/>
                  </a:lnTo>
                  <a:lnTo>
                    <a:pt x="100" y="290"/>
                  </a:lnTo>
                  <a:lnTo>
                    <a:pt x="98" y="289"/>
                  </a:lnTo>
                  <a:lnTo>
                    <a:pt x="96" y="288"/>
                  </a:lnTo>
                  <a:lnTo>
                    <a:pt x="86" y="287"/>
                  </a:lnTo>
                  <a:lnTo>
                    <a:pt x="86" y="293"/>
                  </a:lnTo>
                  <a:lnTo>
                    <a:pt x="89" y="288"/>
                  </a:lnTo>
                  <a:lnTo>
                    <a:pt x="80" y="285"/>
                  </a:lnTo>
                  <a:lnTo>
                    <a:pt x="71" y="280"/>
                  </a:lnTo>
                  <a:lnTo>
                    <a:pt x="69" y="286"/>
                  </a:lnTo>
                  <a:lnTo>
                    <a:pt x="73" y="281"/>
                  </a:lnTo>
                  <a:lnTo>
                    <a:pt x="66" y="276"/>
                  </a:lnTo>
                  <a:lnTo>
                    <a:pt x="61" y="269"/>
                  </a:lnTo>
                  <a:lnTo>
                    <a:pt x="56" y="260"/>
                  </a:lnTo>
                  <a:lnTo>
                    <a:pt x="52" y="265"/>
                  </a:lnTo>
                  <a:lnTo>
                    <a:pt x="58" y="265"/>
                  </a:lnTo>
                  <a:lnTo>
                    <a:pt x="55" y="256"/>
                  </a:lnTo>
                  <a:lnTo>
                    <a:pt x="54" y="246"/>
                  </a:lnTo>
                  <a:lnTo>
                    <a:pt x="54" y="54"/>
                  </a:lnTo>
                  <a:lnTo>
                    <a:pt x="53" y="44"/>
                  </a:lnTo>
                  <a:lnTo>
                    <a:pt x="50" y="35"/>
                  </a:lnTo>
                  <a:lnTo>
                    <a:pt x="49" y="31"/>
                  </a:lnTo>
                  <a:lnTo>
                    <a:pt x="44" y="22"/>
                  </a:lnTo>
                  <a:lnTo>
                    <a:pt x="39" y="15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1" y="4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3553" name="Rectangle 519"/>
          <p:cNvSpPr>
            <a:spLocks noChangeArrowheads="1"/>
          </p:cNvSpPr>
          <p:nvPr/>
        </p:nvSpPr>
        <p:spPr bwMode="auto">
          <a:xfrm>
            <a:off x="82550" y="2851150"/>
            <a:ext cx="1131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„mixing“</a:t>
            </a:r>
            <a:endParaRPr lang="cs-CZ"/>
          </a:p>
        </p:txBody>
      </p:sp>
      <p:sp>
        <p:nvSpPr>
          <p:cNvPr id="63554" name="Rectangle 520"/>
          <p:cNvSpPr>
            <a:spLocks noChangeArrowheads="1"/>
          </p:cNvSpPr>
          <p:nvPr/>
        </p:nvSpPr>
        <p:spPr bwMode="auto">
          <a:xfrm>
            <a:off x="5621338" y="1944688"/>
            <a:ext cx="1327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blood cells</a:t>
            </a:r>
            <a:endParaRPr lang="cs-CZ"/>
          </a:p>
        </p:txBody>
      </p:sp>
      <p:sp>
        <p:nvSpPr>
          <p:cNvPr id="63555" name="Rectangle 521"/>
          <p:cNvSpPr>
            <a:spLocks noChangeArrowheads="1"/>
          </p:cNvSpPr>
          <p:nvPr/>
        </p:nvSpPr>
        <p:spPr bwMode="auto">
          <a:xfrm>
            <a:off x="5737225" y="2305050"/>
            <a:ext cx="116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800">
                <a:solidFill>
                  <a:srgbClr val="000000"/>
                </a:solidFill>
              </a:rPr>
              <a:t>(part of ICF)</a:t>
            </a:r>
            <a:endParaRPr lang="cs-CZ"/>
          </a:p>
        </p:txBody>
      </p:sp>
      <p:sp>
        <p:nvSpPr>
          <p:cNvPr id="63556" name="Rectangle 522"/>
          <p:cNvSpPr>
            <a:spLocks noChangeArrowheads="1"/>
          </p:cNvSpPr>
          <p:nvPr/>
        </p:nvSpPr>
        <p:spPr bwMode="auto">
          <a:xfrm>
            <a:off x="2989263" y="3525838"/>
            <a:ext cx="2578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interstitial fluid - ISF</a:t>
            </a:r>
            <a:endParaRPr lang="cs-CZ"/>
          </a:p>
        </p:txBody>
      </p:sp>
      <p:sp>
        <p:nvSpPr>
          <p:cNvPr id="63557" name="Rectangle 523"/>
          <p:cNvSpPr>
            <a:spLocks noChangeArrowheads="1"/>
          </p:cNvSpPr>
          <p:nvPr/>
        </p:nvSpPr>
        <p:spPr bwMode="auto">
          <a:xfrm>
            <a:off x="6443663" y="3500438"/>
            <a:ext cx="2154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transcellular fluid</a:t>
            </a:r>
            <a:endParaRPr lang="cs-CZ"/>
          </a:p>
        </p:txBody>
      </p:sp>
      <p:sp>
        <p:nvSpPr>
          <p:cNvPr id="63558" name="Text Box 524"/>
          <p:cNvSpPr txBox="1">
            <a:spLocks noChangeArrowheads="1"/>
          </p:cNvSpPr>
          <p:nvPr/>
        </p:nvSpPr>
        <p:spPr bwMode="auto">
          <a:xfrm>
            <a:off x="2339975" y="-123825"/>
            <a:ext cx="454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External environment of organism</a:t>
            </a:r>
            <a:endParaRPr lang="cs-CZ" b="1" i="1"/>
          </a:p>
        </p:txBody>
      </p:sp>
      <p:sp>
        <p:nvSpPr>
          <p:cNvPr id="253454" name="AutoShape 526"/>
          <p:cNvSpPr>
            <a:spLocks noChangeArrowheads="1"/>
          </p:cNvSpPr>
          <p:nvPr/>
        </p:nvSpPr>
        <p:spPr bwMode="auto">
          <a:xfrm>
            <a:off x="4356100" y="260350"/>
            <a:ext cx="1152525" cy="6264275"/>
          </a:xfrm>
          <a:prstGeom prst="upArrow">
            <a:avLst>
              <a:gd name="adj1" fmla="val 50000"/>
              <a:gd name="adj2" fmla="val 135882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en-US" baseline="-25000"/>
          </a:p>
        </p:txBody>
      </p:sp>
      <p:sp>
        <p:nvSpPr>
          <p:cNvPr id="253456" name="AutoShape 528"/>
          <p:cNvSpPr>
            <a:spLocks noChangeArrowheads="1"/>
          </p:cNvSpPr>
          <p:nvPr/>
        </p:nvSpPr>
        <p:spPr bwMode="auto">
          <a:xfrm rot="1154031">
            <a:off x="5364163" y="404813"/>
            <a:ext cx="1152525" cy="6264275"/>
          </a:xfrm>
          <a:prstGeom prst="upArrow">
            <a:avLst>
              <a:gd name="adj1" fmla="val 50000"/>
              <a:gd name="adj2" fmla="val 135882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H</a:t>
            </a:r>
            <a:r>
              <a:rPr lang="cs-CZ" baseline="30000"/>
              <a:t>+</a:t>
            </a:r>
            <a:endParaRPr lang="en-US" baseline="30000"/>
          </a:p>
        </p:txBody>
      </p:sp>
      <p:sp>
        <p:nvSpPr>
          <p:cNvPr id="63561" name="Oval 530"/>
          <p:cNvSpPr>
            <a:spLocks noChangeArrowheads="1"/>
          </p:cNvSpPr>
          <p:nvPr/>
        </p:nvSpPr>
        <p:spPr bwMode="auto">
          <a:xfrm>
            <a:off x="4284663" y="5300663"/>
            <a:ext cx="1727200" cy="1152525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ACID-BASE </a:t>
            </a:r>
          </a:p>
          <a:p>
            <a:pPr algn="ctr"/>
            <a:r>
              <a:rPr lang="cs-CZ"/>
              <a:t>BALANCE</a:t>
            </a:r>
            <a:endParaRPr lang="en-US"/>
          </a:p>
        </p:txBody>
      </p:sp>
      <p:sp>
        <p:nvSpPr>
          <p:cNvPr id="63861" name="TextBox 63860">
            <a:extLst>
              <a:ext uri="{FF2B5EF4-FFF2-40B4-BE49-F238E27FC236}">
                <a16:creationId xmlns:a16="http://schemas.microsoft.com/office/drawing/2014/main" id="{550A59F0-9366-4941-9A9B-AFAC211839C6}"/>
              </a:ext>
            </a:extLst>
          </p:cNvPr>
          <p:cNvSpPr txBox="1"/>
          <p:nvPr/>
        </p:nvSpPr>
        <p:spPr>
          <a:xfrm>
            <a:off x="251520" y="6502401"/>
            <a:ext cx="98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https://bodylight.physiome.cz/Bodylight-Scenarios/bloodgases-p1/#bloodymaryO2CO2.md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454" grpId="0" animBg="1"/>
      <p:bldP spid="2534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5640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41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5638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39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623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5625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5626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5602" name="Object 29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0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AutoShape 31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5628" name="AutoShape 32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5629" name="AutoShape 33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5630" name="Rectangle 34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31" name="Text Box 35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25632" name="AutoShape 36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5633" name="AutoShape 37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5634" name="Text Box 41"/>
          <p:cNvSpPr txBox="1">
            <a:spLocks noChangeArrowheads="1"/>
          </p:cNvSpPr>
          <p:nvPr/>
        </p:nvSpPr>
        <p:spPr bwMode="auto">
          <a:xfrm>
            <a:off x="2463800" y="136525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66"/>
                </a:solidFill>
              </a:rPr>
              <a:t>Hemoconcentration</a:t>
            </a:r>
          </a:p>
        </p:txBody>
      </p:sp>
      <p:sp>
        <p:nvSpPr>
          <p:cNvPr id="25635" name="Text Box 43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5636" name="Text Box 44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25637" name="Text Box 45"/>
          <p:cNvSpPr txBox="1">
            <a:spLocks noChangeArrowheads="1"/>
          </p:cNvSpPr>
          <p:nvPr/>
        </p:nvSpPr>
        <p:spPr bwMode="auto">
          <a:xfrm>
            <a:off x="323850" y="5229225"/>
            <a:ext cx="4929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Buffers system acid-base disturbances:</a:t>
            </a:r>
            <a:endParaRPr lang="cs-CZ"/>
          </a:p>
          <a:p>
            <a:pPr lvl="1"/>
            <a:r>
              <a:rPr lang="cs-CZ"/>
              <a:t>Contractional alkalemia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900113" y="989013"/>
            <a:ext cx="927100" cy="784225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2987675" y="2060575"/>
            <a:ext cx="1144588" cy="936625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6666" name="Freeform 5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67" name="Freeform 6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812088" y="4076700"/>
            <a:ext cx="1111250" cy="1001713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403850" y="1052513"/>
            <a:ext cx="1116013" cy="831850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430838" y="5013325"/>
            <a:ext cx="1106487" cy="1011238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812088" y="4292600"/>
            <a:ext cx="1111250" cy="7921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5430838" y="5229225"/>
            <a:ext cx="1111250" cy="8064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405438" y="1268413"/>
            <a:ext cx="1120775" cy="8143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994025" y="2276475"/>
            <a:ext cx="1144588" cy="7254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989013" y="1341438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035300" y="2492375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6664" name="Freeform 25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65" name="Freeform 26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6649" name="Rectangle 27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0" name="Text Box 28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6651" name="Text Box 29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6652" name="Text Box 30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6626" name="Object 31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2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AutoShape 33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6654" name="AutoShape 34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6655" name="AutoShape 35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6656" name="Rectangle 36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57" name="Text Box 37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26658" name="AutoShape 38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6659" name="AutoShape 39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6660" name="Text Box 45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6661" name="Text Box 46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26662" name="Text Box 47"/>
          <p:cNvSpPr txBox="1">
            <a:spLocks noChangeArrowheads="1"/>
          </p:cNvSpPr>
          <p:nvPr/>
        </p:nvSpPr>
        <p:spPr bwMode="auto">
          <a:xfrm>
            <a:off x="2463800" y="136525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66"/>
                </a:solidFill>
              </a:rPr>
              <a:t>Hemoconcentration</a:t>
            </a:r>
          </a:p>
        </p:txBody>
      </p:sp>
      <p:sp>
        <p:nvSpPr>
          <p:cNvPr id="26663" name="Text Box 48"/>
          <p:cNvSpPr txBox="1">
            <a:spLocks noChangeArrowheads="1"/>
          </p:cNvSpPr>
          <p:nvPr/>
        </p:nvSpPr>
        <p:spPr bwMode="auto">
          <a:xfrm>
            <a:off x="323850" y="5229225"/>
            <a:ext cx="4929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Buffers system acid-base disturbances:</a:t>
            </a:r>
            <a:endParaRPr lang="cs-CZ"/>
          </a:p>
          <a:p>
            <a:pPr lvl="1"/>
            <a:r>
              <a:rPr lang="cs-CZ"/>
              <a:t>Contractional alkalemia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7"/>
          <p:cNvSpPr>
            <a:spLocks noChangeArrowheads="1"/>
          </p:cNvSpPr>
          <p:nvPr/>
        </p:nvSpPr>
        <p:spPr bwMode="auto">
          <a:xfrm>
            <a:off x="5435600" y="4868863"/>
            <a:ext cx="1106488" cy="1011237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Rectangle 46"/>
          <p:cNvSpPr>
            <a:spLocks noChangeArrowheads="1"/>
          </p:cNvSpPr>
          <p:nvPr/>
        </p:nvSpPr>
        <p:spPr bwMode="auto">
          <a:xfrm>
            <a:off x="5414963" y="1052513"/>
            <a:ext cx="1116012" cy="83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7697" name="Freeform 5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98" name="Freeform 6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812088" y="4149725"/>
            <a:ext cx="1111250" cy="928688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405438" y="3357563"/>
            <a:ext cx="558800" cy="530225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403850" y="1196975"/>
            <a:ext cx="1116013" cy="687388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5391150" y="3500438"/>
            <a:ext cx="579438" cy="5207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430838" y="5013325"/>
            <a:ext cx="1106487" cy="1011238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812088" y="4292600"/>
            <a:ext cx="1111250" cy="7921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430838" y="5229225"/>
            <a:ext cx="1111250" cy="8064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5405438" y="1268413"/>
            <a:ext cx="1120775" cy="8143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994025" y="2276475"/>
            <a:ext cx="1144588" cy="7254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989013" y="1341438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035300" y="2492375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7695" name="Freeform 25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96" name="Freeform 26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673" name="Text Box 28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7675" name="Text Box 30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7650" name="Object 31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2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6" name="AutoShape 33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7677" name="AutoShape 34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7678" name="AutoShape 35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7679" name="Rectangle 36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80" name="Text Box 37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27681" name="AutoShape 38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7682" name="AutoShape 39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7683" name="Line 44"/>
          <p:cNvSpPr>
            <a:spLocks noChangeShapeType="1"/>
          </p:cNvSpPr>
          <p:nvPr/>
        </p:nvSpPr>
        <p:spPr bwMode="auto">
          <a:xfrm flipV="1">
            <a:off x="984250" y="14128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84" name="Line 45"/>
          <p:cNvSpPr>
            <a:spLocks noChangeShapeType="1"/>
          </p:cNvSpPr>
          <p:nvPr/>
        </p:nvSpPr>
        <p:spPr bwMode="auto">
          <a:xfrm flipV="1">
            <a:off x="3059113" y="24923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85" name="Rectangle 48"/>
          <p:cNvSpPr>
            <a:spLocks noChangeArrowheads="1"/>
          </p:cNvSpPr>
          <p:nvPr/>
        </p:nvSpPr>
        <p:spPr bwMode="auto">
          <a:xfrm>
            <a:off x="7812088" y="4076700"/>
            <a:ext cx="1111250" cy="100171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86" name="Line 49"/>
          <p:cNvSpPr>
            <a:spLocks noChangeShapeType="1"/>
          </p:cNvSpPr>
          <p:nvPr/>
        </p:nvSpPr>
        <p:spPr bwMode="auto">
          <a:xfrm flipV="1">
            <a:off x="5508625" y="357346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87" name="Line 50"/>
          <p:cNvSpPr>
            <a:spLocks noChangeShapeType="1"/>
          </p:cNvSpPr>
          <p:nvPr/>
        </p:nvSpPr>
        <p:spPr bwMode="auto">
          <a:xfrm flipV="1">
            <a:off x="5580063" y="14843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88" name="Line 51"/>
          <p:cNvSpPr>
            <a:spLocks noChangeShapeType="1"/>
          </p:cNvSpPr>
          <p:nvPr/>
        </p:nvSpPr>
        <p:spPr bwMode="auto">
          <a:xfrm flipV="1">
            <a:off x="5580063" y="54451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89" name="Line 52"/>
          <p:cNvSpPr>
            <a:spLocks noChangeShapeType="1"/>
          </p:cNvSpPr>
          <p:nvPr/>
        </p:nvSpPr>
        <p:spPr bwMode="auto">
          <a:xfrm flipV="1">
            <a:off x="7956550" y="45085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90" name="AutoShape 53"/>
          <p:cNvSpPr>
            <a:spLocks noChangeArrowheads="1"/>
          </p:cNvSpPr>
          <p:nvPr/>
        </p:nvSpPr>
        <p:spPr bwMode="auto">
          <a:xfrm flipH="1">
            <a:off x="2376488" y="1628775"/>
            <a:ext cx="2339975" cy="431800"/>
          </a:xfrm>
          <a:prstGeom prst="rightArrow">
            <a:avLst>
              <a:gd name="adj1" fmla="val 50000"/>
              <a:gd name="adj2" fmla="val 1354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equilibrium shift</a:t>
            </a:r>
          </a:p>
        </p:txBody>
      </p:sp>
      <p:sp>
        <p:nvSpPr>
          <p:cNvPr id="27691" name="Text Box 54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7692" name="Text Box 55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27693" name="Text Box 56"/>
          <p:cNvSpPr txBox="1">
            <a:spLocks noChangeArrowheads="1"/>
          </p:cNvSpPr>
          <p:nvPr/>
        </p:nvSpPr>
        <p:spPr bwMode="auto">
          <a:xfrm>
            <a:off x="2463800" y="136525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66"/>
                </a:solidFill>
              </a:rPr>
              <a:t>Hemoconcentration</a:t>
            </a:r>
          </a:p>
        </p:txBody>
      </p:sp>
      <p:sp>
        <p:nvSpPr>
          <p:cNvPr id="27694" name="Text Box 57"/>
          <p:cNvSpPr txBox="1">
            <a:spLocks noChangeArrowheads="1"/>
          </p:cNvSpPr>
          <p:nvPr/>
        </p:nvSpPr>
        <p:spPr bwMode="auto">
          <a:xfrm>
            <a:off x="323850" y="5229225"/>
            <a:ext cx="4929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Buffers system acid-base disturbances:</a:t>
            </a:r>
            <a:endParaRPr lang="cs-CZ"/>
          </a:p>
          <a:p>
            <a:pPr lvl="1"/>
            <a:r>
              <a:rPr lang="cs-CZ"/>
              <a:t>Contractional alkalemia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6"/>
          <p:cNvCxnSpPr/>
          <p:nvPr/>
        </p:nvCxnSpPr>
        <p:spPr>
          <a:xfrm flipH="1">
            <a:off x="6383606" y="3519488"/>
            <a:ext cx="554297" cy="91757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8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28714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15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28712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13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695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28697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28698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28674" name="Object 29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0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9" name="AutoShape 31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8700" name="AutoShape 32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8701" name="AutoShape 33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8702" name="Rectangle 34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3" name="Text Box 35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28704" name="AutoShape 36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8705" name="AutoShape 37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28706" name="Text Box 41"/>
          <p:cNvSpPr txBox="1">
            <a:spLocks noChangeArrowheads="1"/>
          </p:cNvSpPr>
          <p:nvPr/>
        </p:nvSpPr>
        <p:spPr bwMode="auto">
          <a:xfrm>
            <a:off x="1979613" y="136525"/>
            <a:ext cx="304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FF0066"/>
                </a:solidFill>
              </a:rPr>
              <a:t>Acute</a:t>
            </a:r>
            <a:r>
              <a:rPr lang="cs-CZ" dirty="0">
                <a:solidFill>
                  <a:srgbClr val="FF0066"/>
                </a:solidFill>
              </a:rPr>
              <a:t> </a:t>
            </a:r>
            <a:r>
              <a:rPr lang="cs-CZ" dirty="0" err="1">
                <a:solidFill>
                  <a:srgbClr val="FF0066"/>
                </a:solidFill>
              </a:rPr>
              <a:t>hypoproteinemia</a:t>
            </a:r>
            <a:endParaRPr lang="cs-CZ" dirty="0">
              <a:solidFill>
                <a:srgbClr val="FF0066"/>
              </a:solidFill>
            </a:endParaRPr>
          </a:p>
        </p:txBody>
      </p:sp>
      <p:sp>
        <p:nvSpPr>
          <p:cNvPr id="29732" name="Line 44"/>
          <p:cNvSpPr>
            <a:spLocks noChangeShapeType="1"/>
          </p:cNvSpPr>
          <p:nvPr/>
        </p:nvSpPr>
        <p:spPr bwMode="auto">
          <a:xfrm flipV="1">
            <a:off x="7956550" y="45815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709" name="Text Box 45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28710" name="Text Box 46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28711" name="Text Box 49"/>
          <p:cNvSpPr txBox="1">
            <a:spLocks noChangeArrowheads="1"/>
          </p:cNvSpPr>
          <p:nvPr/>
        </p:nvSpPr>
        <p:spPr bwMode="auto">
          <a:xfrm>
            <a:off x="323850" y="5229225"/>
            <a:ext cx="4929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Buffers system acid-base disturbances:</a:t>
            </a:r>
            <a:endParaRPr lang="cs-CZ"/>
          </a:p>
          <a:p>
            <a:r>
              <a:rPr lang="cs-CZ"/>
              <a:t>       Hypoproteinemic alkalemia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55650" y="-84138"/>
            <a:ext cx="83883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cs-CZ" altLang="cs-CZ" sz="2800" kern="0" dirty="0" err="1">
                <a:solidFill>
                  <a:srgbClr val="FF0000"/>
                </a:solidFill>
              </a:rPr>
              <a:t>Patogenesis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of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acute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hypoproteinemic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alkalosis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6739" name="TextovéPole 2"/>
          <p:cNvSpPr txBox="1">
            <a:spLocks noChangeArrowheads="1"/>
          </p:cNvSpPr>
          <p:nvPr/>
        </p:nvSpPr>
        <p:spPr bwMode="auto">
          <a:xfrm>
            <a:off x="2006600" y="3319463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Alb </a:t>
            </a:r>
            <a:r>
              <a:rPr lang="cs-CZ" altLang="cs-CZ" sz="2400" baseline="300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16740" name="TextovéPole 3"/>
          <p:cNvSpPr txBox="1">
            <a:spLocks noChangeArrowheads="1"/>
          </p:cNvSpPr>
          <p:nvPr/>
        </p:nvSpPr>
        <p:spPr bwMode="auto">
          <a:xfrm>
            <a:off x="3106738" y="33194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</a:t>
            </a:r>
            <a:r>
              <a:rPr lang="cs-CZ" altLang="cs-CZ" sz="2400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397000" y="1139825"/>
            <a:ext cx="2686050" cy="9858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Liver – albumine </a:t>
            </a:r>
            <a:r>
              <a:rPr lang="cs-CZ" dirty="0" err="1">
                <a:solidFill>
                  <a:schemeClr val="tx1"/>
                </a:solidFill>
              </a:rPr>
              <a:t>production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397000" y="4892675"/>
            <a:ext cx="2686050" cy="10572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Endotel, liver – albumine </a:t>
            </a:r>
            <a:r>
              <a:rPr lang="cs-CZ" dirty="0" err="1">
                <a:solidFill>
                  <a:schemeClr val="tx1"/>
                </a:solidFill>
              </a:rPr>
              <a:t>degradation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5400000">
            <a:off x="1778001" y="4148137"/>
            <a:ext cx="11938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5400000">
            <a:off x="2700338" y="4148137"/>
            <a:ext cx="11938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5400000">
            <a:off x="1794669" y="2564606"/>
            <a:ext cx="1193800" cy="312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5400000">
            <a:off x="2717801" y="2563812"/>
            <a:ext cx="11938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33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ovéPole 2"/>
          <p:cNvSpPr txBox="1">
            <a:spLocks noChangeArrowheads="1"/>
          </p:cNvSpPr>
          <p:nvPr/>
        </p:nvSpPr>
        <p:spPr bwMode="auto">
          <a:xfrm>
            <a:off x="2006600" y="3319463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Alb </a:t>
            </a:r>
            <a:r>
              <a:rPr lang="cs-CZ" altLang="cs-CZ" sz="2400" baseline="300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17763" name="TextovéPole 3"/>
          <p:cNvSpPr txBox="1">
            <a:spLocks noChangeArrowheads="1"/>
          </p:cNvSpPr>
          <p:nvPr/>
        </p:nvSpPr>
        <p:spPr bwMode="auto">
          <a:xfrm>
            <a:off x="3106738" y="33194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</a:t>
            </a:r>
            <a:r>
              <a:rPr lang="cs-CZ" altLang="cs-CZ" sz="2400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5" name="Šipka doprava 4"/>
          <p:cNvSpPr/>
          <p:nvPr/>
        </p:nvSpPr>
        <p:spPr>
          <a:xfrm rot="5400000">
            <a:off x="1785938" y="2676525"/>
            <a:ext cx="1193800" cy="9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397000" y="1139825"/>
            <a:ext cx="2686050" cy="9858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Liver – albumine </a:t>
            </a:r>
            <a:r>
              <a:rPr lang="cs-CZ" dirty="0" err="1">
                <a:solidFill>
                  <a:schemeClr val="tx1"/>
                </a:solidFill>
              </a:rPr>
              <a:t>production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397000" y="4892675"/>
            <a:ext cx="2686050" cy="9858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Endotel, liver – albumine </a:t>
            </a:r>
            <a:r>
              <a:rPr lang="cs-CZ" dirty="0" err="1">
                <a:solidFill>
                  <a:schemeClr val="tx1"/>
                </a:solidFill>
              </a:rPr>
              <a:t>degradation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5400000">
            <a:off x="1778001" y="4148137"/>
            <a:ext cx="11938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826000" y="3313113"/>
            <a:ext cx="833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HCO</a:t>
            </a:r>
            <a:r>
              <a:rPr lang="cs-CZ" altLang="cs-CZ" sz="2400" baseline="-25000">
                <a:latin typeface="Arial" panose="020B0604020202020204" pitchFamily="34" charset="0"/>
              </a:rPr>
              <a:t>3</a:t>
            </a:r>
            <a:r>
              <a:rPr lang="cs-CZ" altLang="cs-CZ" sz="2400" baseline="300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694113" y="2643188"/>
            <a:ext cx="81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</a:t>
            </a:r>
            <a:r>
              <a:rPr lang="cs-CZ" altLang="cs-CZ" sz="2400" baseline="-25000">
                <a:latin typeface="Arial" panose="020B0604020202020204" pitchFamily="34" charset="0"/>
              </a:rPr>
              <a:t>2</a:t>
            </a:r>
            <a:r>
              <a:rPr lang="cs-CZ" altLang="cs-CZ" sz="2400">
                <a:latin typeface="Arial" panose="020B0604020202020204" pitchFamily="34" charset="0"/>
              </a:rPr>
              <a:t>O +</a:t>
            </a:r>
            <a:endParaRPr lang="cs-CZ" altLang="cs-CZ" sz="2400" baseline="30000">
              <a:latin typeface="Arial" panose="020B0604020202020204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4603750" y="2668588"/>
            <a:ext cx="61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CO</a:t>
            </a:r>
            <a:r>
              <a:rPr lang="cs-CZ" altLang="cs-CZ" sz="2400" baseline="-25000">
                <a:latin typeface="Arial" panose="020B0604020202020204" pitchFamily="34" charset="0"/>
              </a:rPr>
              <a:t>2</a:t>
            </a:r>
            <a:endParaRPr lang="cs-CZ" altLang="cs-CZ" sz="2400" baseline="30000">
              <a:latin typeface="Arial" panose="020B060402020202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5400000">
            <a:off x="2725738" y="2684462"/>
            <a:ext cx="1193800" cy="9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Šipka ohnutá nahoru 17"/>
          <p:cNvSpPr/>
          <p:nvPr/>
        </p:nvSpPr>
        <p:spPr>
          <a:xfrm rot="5400000" flipV="1">
            <a:off x="3636963" y="2959100"/>
            <a:ext cx="603250" cy="736600"/>
          </a:xfrm>
          <a:prstGeom prst="bentUpArrow">
            <a:avLst>
              <a:gd name="adj1" fmla="val 983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5692775" y="3419475"/>
            <a:ext cx="973138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6699250" y="3313113"/>
            <a:ext cx="833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HCO</a:t>
            </a:r>
            <a:r>
              <a:rPr lang="cs-CZ" altLang="cs-CZ" sz="2400" baseline="-25000">
                <a:latin typeface="Arial" panose="020B0604020202020204" pitchFamily="34" charset="0"/>
              </a:rPr>
              <a:t>3</a:t>
            </a:r>
            <a:r>
              <a:rPr lang="cs-CZ" altLang="cs-CZ" sz="2400" baseline="300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1" name="Šipka doprava 20"/>
          <p:cNvSpPr/>
          <p:nvPr/>
        </p:nvSpPr>
        <p:spPr>
          <a:xfrm rot="5400000">
            <a:off x="2700338" y="4148137"/>
            <a:ext cx="11938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" name="Šipka ohnutá nahoru 16"/>
          <p:cNvSpPr/>
          <p:nvPr/>
        </p:nvSpPr>
        <p:spPr>
          <a:xfrm rot="5400000">
            <a:off x="4269582" y="3020218"/>
            <a:ext cx="603250" cy="620713"/>
          </a:xfrm>
          <a:prstGeom prst="bentUpArrow">
            <a:avLst>
              <a:gd name="adj1" fmla="val 983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55650" y="-84138"/>
            <a:ext cx="83883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cs-CZ" altLang="cs-CZ" sz="2800" kern="0" dirty="0" err="1">
                <a:solidFill>
                  <a:srgbClr val="FF0000"/>
                </a:solidFill>
              </a:rPr>
              <a:t>Patogenesis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of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acute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hypoproteinemic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  <a:r>
              <a:rPr lang="cs-CZ" altLang="cs-CZ" sz="2800" kern="0" dirty="0" err="1">
                <a:solidFill>
                  <a:srgbClr val="FF0000"/>
                </a:solidFill>
              </a:rPr>
              <a:t>alkalosis</a:t>
            </a:r>
            <a:r>
              <a:rPr lang="cs-CZ" altLang="cs-CZ" sz="2800" kern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4860925" y="4305300"/>
            <a:ext cx="311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/>
              <a:t>-d[Alb</a:t>
            </a:r>
            <a:r>
              <a:rPr lang="cs-CZ" altLang="cs-CZ" baseline="30000"/>
              <a:t>-</a:t>
            </a:r>
            <a:r>
              <a:rPr lang="cs-CZ" altLang="cs-CZ"/>
              <a:t>] = d[HCO</a:t>
            </a:r>
            <a:r>
              <a:rPr lang="cs-CZ" altLang="cs-CZ" baseline="-25000"/>
              <a:t>3</a:t>
            </a:r>
            <a:r>
              <a:rPr lang="cs-CZ" altLang="cs-CZ" baseline="30000"/>
              <a:t>-</a:t>
            </a:r>
            <a:r>
              <a:rPr lang="cs-CZ" altLang="cs-CZ"/>
              <a:t>]</a:t>
            </a:r>
            <a:endParaRPr lang="cs-CZ" altLang="cs-CZ" baseline="30000"/>
          </a:p>
          <a:p>
            <a:pPr algn="ctr"/>
            <a:endParaRPr lang="cs-CZ" altLang="cs-CZ" baseline="30000"/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4541838" y="5556250"/>
            <a:ext cx="339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/>
              <a:t>no changed value of SID</a:t>
            </a:r>
            <a:endParaRPr lang="cs-CZ" altLang="cs-CZ" baseline="30000"/>
          </a:p>
          <a:p>
            <a:endParaRPr lang="cs-CZ" altLang="cs-CZ" baseline="30000"/>
          </a:p>
        </p:txBody>
      </p:sp>
      <p:sp>
        <p:nvSpPr>
          <p:cNvPr id="2" name="Šipka dolů 1"/>
          <p:cNvSpPr/>
          <p:nvPr/>
        </p:nvSpPr>
        <p:spPr>
          <a:xfrm>
            <a:off x="6180138" y="4902200"/>
            <a:ext cx="519112" cy="627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7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 animBg="1"/>
      <p:bldP spid="20" grpId="0"/>
      <p:bldP spid="23" grpId="0"/>
      <p:bldP spid="24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7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118842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3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89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2147483647 h 655"/>
              <a:gd name="T2" fmla="*/ 2147483647 w 1163"/>
              <a:gd name="T3" fmla="*/ 2147483647 h 655"/>
              <a:gd name="T4" fmla="*/ 2147483647 w 1163"/>
              <a:gd name="T5" fmla="*/ 2147483647 h 655"/>
              <a:gd name="T6" fmla="*/ 2147483647 w 1163"/>
              <a:gd name="T7" fmla="*/ 2147483647 h 655"/>
              <a:gd name="T8" fmla="*/ 214748364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790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2147483647 h 645"/>
              <a:gd name="T2" fmla="*/ 2147483647 w 866"/>
              <a:gd name="T3" fmla="*/ 2147483647 h 645"/>
              <a:gd name="T4" fmla="*/ 2147483647 w 866"/>
              <a:gd name="T5" fmla="*/ 2147483647 h 645"/>
              <a:gd name="T6" fmla="*/ 2147483647 w 866"/>
              <a:gd name="T7" fmla="*/ 2147483647 h 645"/>
              <a:gd name="T8" fmla="*/ 2147483647 w 866"/>
              <a:gd name="T9" fmla="*/ 0 h 645"/>
              <a:gd name="T10" fmla="*/ 2147483647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791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2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3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4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5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6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7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8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799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00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CO</a:t>
            </a:r>
            <a:r>
              <a:rPr lang="cs-CZ" altLang="cs-CZ" sz="1800" b="1" baseline="-25000">
                <a:latin typeface="Arial" panose="020B0604020202020204" pitchFamily="34" charset="0"/>
              </a:rPr>
              <a:t>2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18801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H</a:t>
            </a:r>
            <a:r>
              <a:rPr lang="cs-CZ" altLang="cs-CZ" sz="1800" b="1" baseline="-25000">
                <a:latin typeface="Arial" panose="020B0604020202020204" pitchFamily="34" charset="0"/>
              </a:rPr>
              <a:t>2</a:t>
            </a:r>
            <a:r>
              <a:rPr lang="cs-CZ" altLang="cs-CZ" sz="1800" b="1">
                <a:latin typeface="Arial" panose="020B0604020202020204" pitchFamily="34" charset="0"/>
              </a:rPr>
              <a:t>O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18802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H</a:t>
            </a:r>
            <a:r>
              <a:rPr lang="cs-CZ" altLang="cs-CZ" sz="1800" b="1" baseline="-25000">
                <a:latin typeface="Arial" panose="020B0604020202020204" pitchFamily="34" charset="0"/>
              </a:rPr>
              <a:t>2</a:t>
            </a:r>
            <a:r>
              <a:rPr lang="cs-CZ" altLang="cs-CZ" sz="1800" b="1">
                <a:latin typeface="Arial" panose="020B0604020202020204" pitchFamily="34" charset="0"/>
              </a:rPr>
              <a:t>CO</a:t>
            </a:r>
            <a:r>
              <a:rPr lang="cs-CZ" altLang="cs-CZ" sz="1800" b="1" baseline="-25000">
                <a:latin typeface="Arial" panose="020B0604020202020204" pitchFamily="34" charset="0"/>
              </a:rPr>
              <a:t>3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18803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HCO</a:t>
            </a:r>
            <a:r>
              <a:rPr lang="cs-CZ" altLang="cs-CZ" sz="1800" b="1" baseline="-25000">
                <a:latin typeface="Arial" panose="020B0604020202020204" pitchFamily="34" charset="0"/>
              </a:rPr>
              <a:t>3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18804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H</a:t>
            </a:r>
            <a:r>
              <a:rPr lang="cs-CZ" altLang="cs-CZ" sz="1800" b="1" baseline="70000">
                <a:latin typeface="Arial" panose="020B0604020202020204" pitchFamily="34" charset="0"/>
              </a:rPr>
              <a:t>+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grpSp>
        <p:nvGrpSpPr>
          <p:cNvPr id="118805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118840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1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8806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07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Buf </a:t>
            </a:r>
            <a:r>
              <a:rPr lang="cs-CZ" altLang="cs-CZ" sz="1800" b="1" baseline="70000">
                <a:latin typeface="Arial" panose="020B0604020202020204" pitchFamily="34" charset="0"/>
              </a:rPr>
              <a:t>-</a:t>
            </a: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118808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HBuf</a:t>
            </a:r>
          </a:p>
        </p:txBody>
      </p:sp>
      <p:sp>
        <p:nvSpPr>
          <p:cNvPr id="118809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-</a:t>
            </a:r>
          </a:p>
        </p:txBody>
      </p:sp>
      <p:graphicFrame>
        <p:nvGraphicFramePr>
          <p:cNvPr id="118810" name="Object 29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811" name="Object 30"/>
          <p:cNvGraphicFramePr>
            <a:graphicFrameLocks noChangeAspect="1"/>
          </p:cNvGraphicFramePr>
          <p:nvPr/>
        </p:nvGraphicFramePr>
        <p:xfrm>
          <a:off x="250825" y="120650"/>
          <a:ext cx="9398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Clip" r:id="rId6" imgW="2287616" imgH="1701980" progId="">
                  <p:embed/>
                </p:oleObj>
              </mc:Choice>
              <mc:Fallback>
                <p:oleObj name="Clip" r:id="rId6" imgW="2287616" imgH="17019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93980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12" name="AutoShape 31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13" name="AutoShape 32"/>
          <p:cNvSpPr>
            <a:spLocks noChangeArrowheads="1"/>
          </p:cNvSpPr>
          <p:nvPr/>
        </p:nvSpPr>
        <p:spPr bwMode="auto">
          <a:xfrm rot="10800000">
            <a:off x="5867400" y="6207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14" name="AutoShape 33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15" name="Rectangle 34"/>
          <p:cNvSpPr>
            <a:spLocks noChangeArrowheads="1"/>
          </p:cNvSpPr>
          <p:nvPr/>
        </p:nvSpPr>
        <p:spPr bwMode="auto">
          <a:xfrm>
            <a:off x="5940425" y="476250"/>
            <a:ext cx="1655763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16" name="Text Box 35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TA + NH</a:t>
            </a:r>
            <a:r>
              <a:rPr lang="cs-CZ" altLang="cs-CZ" sz="1800" baseline="-25000">
                <a:latin typeface="Arial" panose="020B0604020202020204" pitchFamily="34" charset="0"/>
              </a:rPr>
              <a:t>4</a:t>
            </a:r>
            <a:r>
              <a:rPr lang="cs-CZ" altLang="cs-CZ" sz="1800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8817" name="AutoShape 36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18" name="AutoShape 37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118819" name="Text Box 41"/>
          <p:cNvSpPr txBox="1">
            <a:spLocks noChangeArrowheads="1"/>
          </p:cNvSpPr>
          <p:nvPr/>
        </p:nvSpPr>
        <p:spPr bwMode="auto">
          <a:xfrm>
            <a:off x="4138613" y="9525"/>
            <a:ext cx="254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66"/>
                </a:solidFill>
                <a:latin typeface="Arial" panose="020B0604020202020204" pitchFamily="34" charset="0"/>
              </a:rPr>
              <a:t>Acute hypoproteinemia</a:t>
            </a:r>
          </a:p>
        </p:txBody>
      </p:sp>
      <p:sp>
        <p:nvSpPr>
          <p:cNvPr id="118820" name="Text Box 45"/>
          <p:cNvSpPr txBox="1">
            <a:spLocks noChangeArrowheads="1"/>
          </p:cNvSpPr>
          <p:nvPr/>
        </p:nvSpPr>
        <p:spPr bwMode="auto">
          <a:xfrm>
            <a:off x="179388" y="2997200"/>
            <a:ext cx="196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FF9933"/>
                </a:solidFill>
                <a:latin typeface="Arial" panose="020B0604020202020204" pitchFamily="34" charset="0"/>
              </a:rPr>
              <a:t> CO</a:t>
            </a:r>
            <a:r>
              <a:rPr lang="cs-CZ" altLang="cs-CZ" sz="1800" b="1" baseline="-25000">
                <a:solidFill>
                  <a:srgbClr val="FF9933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800" b="1">
                <a:solidFill>
                  <a:srgbClr val="FF9933"/>
                </a:solidFill>
                <a:latin typeface="Arial" panose="020B0604020202020204" pitchFamily="34" charset="0"/>
              </a:rPr>
              <a:t> balance</a:t>
            </a:r>
            <a:endParaRPr lang="cs-CZ" altLang="cs-CZ" sz="1800" b="1" baseline="30000">
              <a:solidFill>
                <a:srgbClr val="FF9933"/>
              </a:solidFill>
              <a:latin typeface="Arial" panose="020B0604020202020204" pitchFamily="34" charset="0"/>
            </a:endParaRPr>
          </a:p>
        </p:txBody>
      </p:sp>
      <p:sp>
        <p:nvSpPr>
          <p:cNvPr id="118821" name="Text Box 46"/>
          <p:cNvSpPr txBox="1">
            <a:spLocks noChangeArrowheads="1"/>
          </p:cNvSpPr>
          <p:nvPr/>
        </p:nvSpPr>
        <p:spPr bwMode="auto">
          <a:xfrm>
            <a:off x="4356100" y="4508500"/>
            <a:ext cx="196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cs-CZ" altLang="cs-CZ" sz="1800" b="1" baseline="30000">
                <a:solidFill>
                  <a:schemeClr val="accent2"/>
                </a:solidFill>
                <a:latin typeface="Arial" panose="020B0604020202020204" pitchFamily="34" charset="0"/>
              </a:rPr>
              <a:t>+</a:t>
            </a:r>
            <a:r>
              <a:rPr lang="cs-CZ" altLang="cs-CZ" sz="1800" b="1">
                <a:solidFill>
                  <a:schemeClr val="accent2"/>
                </a:solidFill>
                <a:latin typeface="Arial" panose="020B0604020202020204" pitchFamily="34" charset="0"/>
              </a:rPr>
              <a:t> balance</a:t>
            </a:r>
            <a:endParaRPr lang="cs-CZ" altLang="cs-CZ" sz="1800" b="1" baseline="30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8822" name="Text Box 49"/>
          <p:cNvSpPr txBox="1">
            <a:spLocks noChangeArrowheads="1"/>
          </p:cNvSpPr>
          <p:nvPr/>
        </p:nvSpPr>
        <p:spPr bwMode="auto">
          <a:xfrm>
            <a:off x="257175" y="5191125"/>
            <a:ext cx="3121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008000"/>
                </a:solidFill>
                <a:latin typeface="Arial" panose="020B0604020202020204" pitchFamily="34" charset="0"/>
              </a:rPr>
              <a:t>Balance disorders: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  Hypoproteinemic alkalosis</a:t>
            </a:r>
          </a:p>
        </p:txBody>
      </p:sp>
      <p:sp>
        <p:nvSpPr>
          <p:cNvPr id="45" name="Šipka doprava 44"/>
          <p:cNvSpPr/>
          <p:nvPr/>
        </p:nvSpPr>
        <p:spPr>
          <a:xfrm rot="297922">
            <a:off x="4405313" y="1116013"/>
            <a:ext cx="985837" cy="1238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8824" name="TextovéPole 45"/>
          <p:cNvSpPr txBox="1">
            <a:spLocks noChangeArrowheads="1"/>
          </p:cNvSpPr>
          <p:nvPr/>
        </p:nvSpPr>
        <p:spPr bwMode="auto">
          <a:xfrm>
            <a:off x="3738563" y="981075"/>
            <a:ext cx="642937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HCO</a:t>
            </a:r>
            <a:r>
              <a:rPr lang="cs-CZ" altLang="cs-CZ" sz="1200" baseline="-25000">
                <a:latin typeface="Arial" panose="020B0604020202020204" pitchFamily="34" charset="0"/>
              </a:rPr>
              <a:t>3</a:t>
            </a:r>
            <a:r>
              <a:rPr lang="cs-CZ" altLang="cs-CZ" sz="1200" baseline="300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18825" name="TextovéPole 46"/>
          <p:cNvSpPr txBox="1">
            <a:spLocks noChangeArrowheads="1"/>
          </p:cNvSpPr>
          <p:nvPr/>
        </p:nvSpPr>
        <p:spPr bwMode="auto">
          <a:xfrm>
            <a:off x="2249488" y="911225"/>
            <a:ext cx="58261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Alb </a:t>
            </a:r>
            <a:r>
              <a:rPr lang="cs-CZ" altLang="cs-CZ" sz="1600" baseline="300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18826" name="TextovéPole 47"/>
          <p:cNvSpPr txBox="1">
            <a:spLocks noChangeArrowheads="1"/>
          </p:cNvSpPr>
          <p:nvPr/>
        </p:nvSpPr>
        <p:spPr bwMode="auto">
          <a:xfrm>
            <a:off x="2903538" y="919163"/>
            <a:ext cx="4127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H</a:t>
            </a:r>
            <a:r>
              <a:rPr lang="cs-CZ" altLang="cs-CZ" sz="1600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Šipka doprava 48"/>
          <p:cNvSpPr/>
          <p:nvPr/>
        </p:nvSpPr>
        <p:spPr>
          <a:xfrm rot="5400000">
            <a:off x="2212181" y="1366044"/>
            <a:ext cx="611188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0" name="Šipka doprava 49"/>
          <p:cNvSpPr/>
          <p:nvPr/>
        </p:nvSpPr>
        <p:spPr>
          <a:xfrm rot="5400000">
            <a:off x="2763838" y="1400175"/>
            <a:ext cx="6096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8829" name="TextovéPole 50"/>
          <p:cNvSpPr txBox="1">
            <a:spLocks noChangeArrowheads="1"/>
          </p:cNvSpPr>
          <p:nvPr/>
        </p:nvSpPr>
        <p:spPr bwMode="auto">
          <a:xfrm>
            <a:off x="3465513" y="404813"/>
            <a:ext cx="53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100">
                <a:latin typeface="Arial" panose="020B0604020202020204" pitchFamily="34" charset="0"/>
              </a:rPr>
              <a:t>+H</a:t>
            </a:r>
            <a:r>
              <a:rPr lang="cs-CZ" altLang="cs-CZ" sz="1100" baseline="-25000">
                <a:latin typeface="Arial" panose="020B0604020202020204" pitchFamily="34" charset="0"/>
              </a:rPr>
              <a:t>2</a:t>
            </a:r>
            <a:r>
              <a:rPr lang="cs-CZ" altLang="cs-CZ" sz="1100">
                <a:latin typeface="Arial" panose="020B0604020202020204" pitchFamily="34" charset="0"/>
              </a:rPr>
              <a:t>O</a:t>
            </a:r>
            <a:endParaRPr lang="cs-CZ" altLang="cs-CZ" sz="1100" baseline="30000">
              <a:latin typeface="Arial" panose="020B0604020202020204" pitchFamily="34" charset="0"/>
            </a:endParaRPr>
          </a:p>
        </p:txBody>
      </p:sp>
      <p:sp>
        <p:nvSpPr>
          <p:cNvPr id="118830" name="TextovéPole 51"/>
          <p:cNvSpPr txBox="1">
            <a:spLocks noChangeArrowheads="1"/>
          </p:cNvSpPr>
          <p:nvPr/>
        </p:nvSpPr>
        <p:spPr bwMode="auto">
          <a:xfrm>
            <a:off x="3184525" y="404813"/>
            <a:ext cx="449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100">
                <a:latin typeface="Arial" panose="020B0604020202020204" pitchFamily="34" charset="0"/>
              </a:rPr>
              <a:t>CO</a:t>
            </a:r>
            <a:r>
              <a:rPr lang="cs-CZ" altLang="cs-CZ" sz="1100" baseline="-25000">
                <a:latin typeface="Arial" panose="020B0604020202020204" pitchFamily="34" charset="0"/>
              </a:rPr>
              <a:t>2</a:t>
            </a:r>
            <a:endParaRPr lang="cs-CZ" altLang="cs-CZ" sz="1100" baseline="30000">
              <a:latin typeface="Arial" panose="020B0604020202020204" pitchFamily="34" charset="0"/>
            </a:endParaRPr>
          </a:p>
        </p:txBody>
      </p:sp>
      <p:sp>
        <p:nvSpPr>
          <p:cNvPr id="55" name="Šipka doprava 54"/>
          <p:cNvSpPr/>
          <p:nvPr/>
        </p:nvSpPr>
        <p:spPr>
          <a:xfrm rot="2759284">
            <a:off x="3529806" y="759620"/>
            <a:ext cx="441325" cy="12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6" name="Šipka doprava 55"/>
          <p:cNvSpPr/>
          <p:nvPr/>
        </p:nvSpPr>
        <p:spPr>
          <a:xfrm rot="8269547" flipV="1">
            <a:off x="3144838" y="754063"/>
            <a:ext cx="439737" cy="109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7" name="Šipka doprava 56"/>
          <p:cNvSpPr/>
          <p:nvPr/>
        </p:nvSpPr>
        <p:spPr>
          <a:xfrm rot="5400000">
            <a:off x="2226469" y="664369"/>
            <a:ext cx="609600" cy="5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8" name="Šipka doprava 57"/>
          <p:cNvSpPr/>
          <p:nvPr/>
        </p:nvSpPr>
        <p:spPr>
          <a:xfrm rot="5400000">
            <a:off x="2759075" y="655638"/>
            <a:ext cx="611187" cy="5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390775" y="60325"/>
            <a:ext cx="1090613" cy="341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dirty="0" err="1">
                <a:solidFill>
                  <a:schemeClr val="tx1"/>
                </a:solidFill>
              </a:rPr>
              <a:t>production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2390775" y="1838325"/>
            <a:ext cx="1319213" cy="341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dirty="0" err="1">
                <a:solidFill>
                  <a:schemeClr val="tx1"/>
                </a:solidFill>
              </a:rPr>
              <a:t>degradation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8837" name="TextovéPole 60"/>
          <p:cNvSpPr txBox="1">
            <a:spLocks noChangeArrowheads="1"/>
          </p:cNvSpPr>
          <p:nvPr/>
        </p:nvSpPr>
        <p:spPr bwMode="auto">
          <a:xfrm>
            <a:off x="1457325" y="3857625"/>
            <a:ext cx="311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/>
              <a:t>-d[Alb</a:t>
            </a:r>
            <a:r>
              <a:rPr lang="cs-CZ" altLang="cs-CZ" baseline="30000"/>
              <a:t>-</a:t>
            </a:r>
            <a:r>
              <a:rPr lang="cs-CZ" altLang="cs-CZ"/>
              <a:t>] = d[HCO</a:t>
            </a:r>
            <a:r>
              <a:rPr lang="cs-CZ" altLang="cs-CZ" baseline="-25000"/>
              <a:t>3</a:t>
            </a:r>
            <a:r>
              <a:rPr lang="cs-CZ" altLang="cs-CZ" baseline="30000"/>
              <a:t>-</a:t>
            </a:r>
            <a:r>
              <a:rPr lang="cs-CZ" altLang="cs-CZ"/>
              <a:t>]</a:t>
            </a:r>
            <a:endParaRPr lang="cs-CZ" altLang="cs-CZ" baseline="30000"/>
          </a:p>
          <a:p>
            <a:pPr algn="ctr"/>
            <a:endParaRPr lang="cs-CZ" altLang="cs-CZ" baseline="30000"/>
          </a:p>
        </p:txBody>
      </p:sp>
      <p:sp>
        <p:nvSpPr>
          <p:cNvPr id="118838" name="TextovéPole 61"/>
          <p:cNvSpPr txBox="1">
            <a:spLocks noChangeArrowheads="1"/>
          </p:cNvSpPr>
          <p:nvPr/>
        </p:nvSpPr>
        <p:spPr bwMode="auto">
          <a:xfrm>
            <a:off x="1136650" y="4581525"/>
            <a:ext cx="339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/>
              <a:t>no changed value of SID</a:t>
            </a:r>
            <a:endParaRPr lang="cs-CZ" altLang="cs-CZ" baseline="30000"/>
          </a:p>
          <a:p>
            <a:endParaRPr lang="cs-CZ" altLang="cs-CZ" baseline="30000"/>
          </a:p>
        </p:txBody>
      </p:sp>
      <p:sp>
        <p:nvSpPr>
          <p:cNvPr id="63" name="Šipka dolů 62"/>
          <p:cNvSpPr/>
          <p:nvPr/>
        </p:nvSpPr>
        <p:spPr>
          <a:xfrm>
            <a:off x="2754313" y="4337050"/>
            <a:ext cx="520700" cy="35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317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6"/>
          <p:cNvCxnSpPr/>
          <p:nvPr/>
        </p:nvCxnSpPr>
        <p:spPr>
          <a:xfrm flipH="1">
            <a:off x="6383606" y="3519488"/>
            <a:ext cx="554297" cy="917575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65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AutoShape 2"/>
          <p:cNvSpPr>
            <a:spLocks noChangeArrowheads="1"/>
          </p:cNvSpPr>
          <p:nvPr/>
        </p:nvSpPr>
        <p:spPr bwMode="auto">
          <a:xfrm>
            <a:off x="1189038" y="1989138"/>
            <a:ext cx="287337" cy="935037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30764" name="Freeform 4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65" name="Freeform 5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30762" name="Freeform 24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63" name="Freeform 25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744" name="Rectangle 26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5" name="Text Box 27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graphicFrame>
        <p:nvGraphicFramePr>
          <p:cNvPr id="30722" name="Object 30"/>
          <p:cNvGraphicFramePr>
            <a:graphicFrameLocks noChangeAspect="1"/>
          </p:cNvGraphicFramePr>
          <p:nvPr/>
        </p:nvGraphicFramePr>
        <p:xfrm>
          <a:off x="7092950" y="2603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03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1"/>
          <p:cNvGraphicFramePr>
            <a:graphicFrameLocks noChangeAspect="1"/>
          </p:cNvGraphicFramePr>
          <p:nvPr/>
        </p:nvGraphicFramePr>
        <p:xfrm>
          <a:off x="179388" y="115888"/>
          <a:ext cx="9398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5888"/>
                        <a:ext cx="9398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80" name="AutoShape 32"/>
          <p:cNvSpPr>
            <a:spLocks noChangeArrowheads="1"/>
          </p:cNvSpPr>
          <p:nvPr/>
        </p:nvSpPr>
        <p:spPr bwMode="auto">
          <a:xfrm>
            <a:off x="5580063" y="4005263"/>
            <a:ext cx="287337" cy="503237"/>
          </a:xfrm>
          <a:prstGeom prst="upArrow">
            <a:avLst>
              <a:gd name="adj1" fmla="val 50000"/>
              <a:gd name="adj2" fmla="val 437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34881" name="AutoShape 33"/>
          <p:cNvSpPr>
            <a:spLocks noChangeArrowheads="1"/>
          </p:cNvSpPr>
          <p:nvPr/>
        </p:nvSpPr>
        <p:spPr bwMode="auto">
          <a:xfrm rot="10800000">
            <a:off x="7667625" y="1700213"/>
            <a:ext cx="287338" cy="503237"/>
          </a:xfrm>
          <a:prstGeom prst="upArrow">
            <a:avLst>
              <a:gd name="adj1" fmla="val 50000"/>
              <a:gd name="adj2" fmla="val 437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867400" y="476250"/>
            <a:ext cx="1728788" cy="647700"/>
            <a:chOff x="3696" y="300"/>
            <a:chExt cx="1089" cy="408"/>
          </a:xfrm>
        </p:grpSpPr>
        <p:sp>
          <p:nvSpPr>
            <p:cNvPr id="30760" name="AutoShape 35"/>
            <p:cNvSpPr>
              <a:spLocks noChangeArrowheads="1"/>
            </p:cNvSpPr>
            <p:nvPr/>
          </p:nvSpPr>
          <p:spPr bwMode="auto">
            <a:xfrm rot="10800000">
              <a:off x="3696" y="391"/>
              <a:ext cx="181" cy="317"/>
            </a:xfrm>
            <a:prstGeom prst="upArrow">
              <a:avLst>
                <a:gd name="adj1" fmla="val 50000"/>
                <a:gd name="adj2" fmla="val 4378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GB"/>
            </a:p>
          </p:txBody>
        </p:sp>
        <p:sp>
          <p:nvSpPr>
            <p:cNvPr id="30761" name="Rectangle 36"/>
            <p:cNvSpPr>
              <a:spLocks noChangeArrowheads="1"/>
            </p:cNvSpPr>
            <p:nvPr/>
          </p:nvSpPr>
          <p:spPr bwMode="auto">
            <a:xfrm>
              <a:off x="3742" y="300"/>
              <a:ext cx="1043" cy="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51" name="Text Box 37"/>
          <p:cNvSpPr txBox="1">
            <a:spLocks noChangeArrowheads="1"/>
          </p:cNvSpPr>
          <p:nvPr/>
        </p:nvSpPr>
        <p:spPr bwMode="auto">
          <a:xfrm>
            <a:off x="7380288" y="22256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TA + NH</a:t>
            </a:r>
            <a:r>
              <a:rPr lang="cs-CZ" baseline="-25000"/>
              <a:t>4</a:t>
            </a:r>
            <a:r>
              <a:rPr lang="cs-CZ" baseline="30000"/>
              <a:t>+</a:t>
            </a:r>
          </a:p>
        </p:txBody>
      </p:sp>
      <p:sp>
        <p:nvSpPr>
          <p:cNvPr id="334886" name="AutoShape 38"/>
          <p:cNvSpPr>
            <a:spLocks noChangeArrowheads="1"/>
          </p:cNvSpPr>
          <p:nvPr/>
        </p:nvSpPr>
        <p:spPr bwMode="auto">
          <a:xfrm>
            <a:off x="1189038" y="260350"/>
            <a:ext cx="287337" cy="935038"/>
          </a:xfrm>
          <a:prstGeom prst="upArrow">
            <a:avLst>
              <a:gd name="adj1" fmla="val 50000"/>
              <a:gd name="adj2" fmla="val 81354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0753" name="Text Box 39"/>
          <p:cNvSpPr txBox="1">
            <a:spLocks noChangeArrowheads="1"/>
          </p:cNvSpPr>
          <p:nvPr/>
        </p:nvSpPr>
        <p:spPr bwMode="auto">
          <a:xfrm>
            <a:off x="179388" y="29972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9933"/>
                </a:solidFill>
              </a:rPr>
              <a:t> CO</a:t>
            </a:r>
            <a:r>
              <a:rPr lang="cs-CZ" b="1" baseline="-25000">
                <a:solidFill>
                  <a:srgbClr val="FF9933"/>
                </a:solidFill>
              </a:rPr>
              <a:t>2</a:t>
            </a:r>
            <a:r>
              <a:rPr lang="cs-CZ" b="1">
                <a:solidFill>
                  <a:srgbClr val="FF9933"/>
                </a:solidFill>
              </a:rPr>
              <a:t> balance</a:t>
            </a:r>
            <a:endParaRPr lang="cs-CZ" b="1" baseline="30000">
              <a:solidFill>
                <a:srgbClr val="FF9933"/>
              </a:solidFill>
            </a:endParaRPr>
          </a:p>
        </p:txBody>
      </p:sp>
      <p:sp>
        <p:nvSpPr>
          <p:cNvPr id="30754" name="Text Box 40"/>
          <p:cNvSpPr txBox="1">
            <a:spLocks noChangeArrowheads="1"/>
          </p:cNvSpPr>
          <p:nvPr/>
        </p:nvSpPr>
        <p:spPr bwMode="auto">
          <a:xfrm>
            <a:off x="4356100" y="45085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H</a:t>
            </a:r>
            <a:r>
              <a:rPr lang="cs-CZ" b="1" baseline="30000">
                <a:solidFill>
                  <a:schemeClr val="accent2"/>
                </a:solidFill>
              </a:rPr>
              <a:t>+</a:t>
            </a:r>
            <a:r>
              <a:rPr lang="cs-CZ" b="1">
                <a:solidFill>
                  <a:schemeClr val="accent2"/>
                </a:solidFill>
              </a:rPr>
              <a:t> balance</a:t>
            </a:r>
            <a:endParaRPr lang="cs-CZ" b="1" baseline="30000">
              <a:solidFill>
                <a:schemeClr val="accent2"/>
              </a:solidFill>
            </a:endParaRPr>
          </a:p>
        </p:txBody>
      </p:sp>
      <p:sp>
        <p:nvSpPr>
          <p:cNvPr id="30755" name="Text Box 41"/>
          <p:cNvSpPr txBox="1">
            <a:spLocks noChangeArrowheads="1"/>
          </p:cNvSpPr>
          <p:nvPr/>
        </p:nvSpPr>
        <p:spPr bwMode="auto">
          <a:xfrm>
            <a:off x="277813" y="5132388"/>
            <a:ext cx="472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8000"/>
                </a:solidFill>
              </a:rPr>
              <a:t>Buffer system acid-base disturbances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334890" name="Text Box 42"/>
          <p:cNvSpPr txBox="1">
            <a:spLocks noChangeArrowheads="1"/>
          </p:cNvSpPr>
          <p:nvPr/>
        </p:nvSpPr>
        <p:spPr bwMode="auto">
          <a:xfrm>
            <a:off x="250825" y="5564188"/>
            <a:ext cx="434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/>
              <a:t>Balance acid-base disturbances:</a:t>
            </a:r>
            <a:endParaRPr lang="en-US" b="1" u="sng"/>
          </a:p>
        </p:txBody>
      </p:sp>
      <p:sp>
        <p:nvSpPr>
          <p:cNvPr id="334891" name="Text Box 43"/>
          <p:cNvSpPr txBox="1">
            <a:spLocks noChangeArrowheads="1"/>
          </p:cNvSpPr>
          <p:nvPr/>
        </p:nvSpPr>
        <p:spPr bwMode="auto">
          <a:xfrm>
            <a:off x="179388" y="6356350"/>
            <a:ext cx="478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	</a:t>
            </a:r>
            <a:r>
              <a:rPr lang="cs-CZ">
                <a:solidFill>
                  <a:schemeClr val="accent2"/>
                </a:solidFill>
              </a:rPr>
              <a:t>- respiration acidosis/alkalosis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34892" name="Text Box 44"/>
          <p:cNvSpPr txBox="1">
            <a:spLocks noChangeArrowheads="1"/>
          </p:cNvSpPr>
          <p:nvPr/>
        </p:nvSpPr>
        <p:spPr bwMode="auto">
          <a:xfrm>
            <a:off x="177800" y="5924550"/>
            <a:ext cx="468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	</a:t>
            </a:r>
            <a:r>
              <a:rPr lang="cs-CZ">
                <a:solidFill>
                  <a:srgbClr val="FF3300"/>
                </a:solidFill>
              </a:rPr>
              <a:t>- metabolic acidosis/alkalosis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30759" name="Text Box 45"/>
          <p:cNvSpPr txBox="1">
            <a:spLocks noChangeArrowheads="1"/>
          </p:cNvSpPr>
          <p:nvPr/>
        </p:nvSpPr>
        <p:spPr bwMode="auto">
          <a:xfrm>
            <a:off x="1979613" y="115888"/>
            <a:ext cx="330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Acid-base disturbances: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348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348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348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34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nimBg="1"/>
      <p:bldP spid="334880" grpId="0" animBg="1"/>
      <p:bldP spid="334881" grpId="0" animBg="1"/>
      <p:bldP spid="334886" grpId="0" animBg="1"/>
      <p:bldP spid="3348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03288" y="1520825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20763" y="3576638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67050" y="2571750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95913" y="1547813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456238" y="357505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73538" y="1779588"/>
            <a:ext cx="1222375" cy="2038350"/>
            <a:chOff x="2575" y="781"/>
            <a:chExt cx="866" cy="1284"/>
          </a:xfrm>
        </p:grpSpPr>
        <p:sp>
          <p:nvSpPr>
            <p:cNvPr id="4136" name="Freeform 9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" name="Freeform 10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flipH="1">
            <a:off x="1836738" y="1778000"/>
            <a:ext cx="1222375" cy="2038350"/>
            <a:chOff x="2575" y="781"/>
            <a:chExt cx="866" cy="1284"/>
          </a:xfrm>
        </p:grpSpPr>
        <p:sp>
          <p:nvSpPr>
            <p:cNvPr id="4134" name="Freeform 12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5" name="Freeform 13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03575" y="4054475"/>
            <a:ext cx="2767013" cy="2803525"/>
            <a:chOff x="2060" y="2243"/>
            <a:chExt cx="1743" cy="1787"/>
          </a:xfrm>
        </p:grpSpPr>
        <p:sp>
          <p:nvSpPr>
            <p:cNvPr id="4132" name="AutoShape 15"/>
            <p:cNvSpPr>
              <a:spLocks noChangeArrowheads="1"/>
            </p:cNvSpPr>
            <p:nvPr/>
          </p:nvSpPr>
          <p:spPr bwMode="auto">
            <a:xfrm rot="16200000" flipV="1">
              <a:off x="3117" y="2185"/>
              <a:ext cx="627" cy="7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3 h 21600"/>
                <a:gd name="T14" fmla="*/ 18224 w 21600"/>
                <a:gd name="T15" fmla="*/ 92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3" name="Freeform 16"/>
            <p:cNvSpPr>
              <a:spLocks/>
            </p:cNvSpPr>
            <p:nvPr/>
          </p:nvSpPr>
          <p:spPr bwMode="auto">
            <a:xfrm>
              <a:off x="2060" y="2681"/>
              <a:ext cx="1035" cy="1349"/>
            </a:xfrm>
            <a:custGeom>
              <a:avLst/>
              <a:gdLst>
                <a:gd name="T0" fmla="*/ 1025 w 1035"/>
                <a:gd name="T1" fmla="*/ 0 h 1349"/>
                <a:gd name="T2" fmla="*/ 494 w 1035"/>
                <a:gd name="T3" fmla="*/ 11 h 1349"/>
                <a:gd name="T4" fmla="*/ 181 w 1035"/>
                <a:gd name="T5" fmla="*/ 96 h 1349"/>
                <a:gd name="T6" fmla="*/ 0 w 1035"/>
                <a:gd name="T7" fmla="*/ 441 h 1349"/>
                <a:gd name="T8" fmla="*/ 0 w 1035"/>
                <a:gd name="T9" fmla="*/ 1349 h 1349"/>
                <a:gd name="T10" fmla="*/ 186 w 1035"/>
                <a:gd name="T11" fmla="*/ 1349 h 1349"/>
                <a:gd name="T12" fmla="*/ 186 w 1035"/>
                <a:gd name="T13" fmla="*/ 563 h 1349"/>
                <a:gd name="T14" fmla="*/ 351 w 1035"/>
                <a:gd name="T15" fmla="*/ 223 h 1349"/>
                <a:gd name="T16" fmla="*/ 765 w 1035"/>
                <a:gd name="T17" fmla="*/ 181 h 1349"/>
                <a:gd name="T18" fmla="*/ 1035 w 1035"/>
                <a:gd name="T19" fmla="*/ 191 h 1349"/>
                <a:gd name="T20" fmla="*/ 1025 w 1035"/>
                <a:gd name="T21" fmla="*/ 0 h 1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5"/>
                <a:gd name="T34" fmla="*/ 0 h 1349"/>
                <a:gd name="T35" fmla="*/ 1035 w 1035"/>
                <a:gd name="T36" fmla="*/ 1349 h 13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5" h="1349">
                  <a:moveTo>
                    <a:pt x="1025" y="0"/>
                  </a:moveTo>
                  <a:lnTo>
                    <a:pt x="494" y="11"/>
                  </a:lnTo>
                  <a:cubicBezTo>
                    <a:pt x="353" y="27"/>
                    <a:pt x="263" y="24"/>
                    <a:pt x="181" y="96"/>
                  </a:cubicBezTo>
                  <a:cubicBezTo>
                    <a:pt x="70" y="165"/>
                    <a:pt x="30" y="232"/>
                    <a:pt x="0" y="441"/>
                  </a:cubicBezTo>
                  <a:lnTo>
                    <a:pt x="0" y="1349"/>
                  </a:lnTo>
                  <a:lnTo>
                    <a:pt x="186" y="1349"/>
                  </a:lnTo>
                  <a:lnTo>
                    <a:pt x="186" y="563"/>
                  </a:lnTo>
                  <a:cubicBezTo>
                    <a:pt x="214" y="375"/>
                    <a:pt x="255" y="287"/>
                    <a:pt x="351" y="223"/>
                  </a:cubicBezTo>
                  <a:lnTo>
                    <a:pt x="765" y="181"/>
                  </a:lnTo>
                  <a:lnTo>
                    <a:pt x="1035" y="191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2785" name="AutoShape 17"/>
          <p:cNvSpPr>
            <a:spLocks noChangeArrowheads="1"/>
          </p:cNvSpPr>
          <p:nvPr/>
        </p:nvSpPr>
        <p:spPr bwMode="auto">
          <a:xfrm flipH="1">
            <a:off x="2476500" y="4841875"/>
            <a:ext cx="814388" cy="866775"/>
          </a:xfrm>
          <a:custGeom>
            <a:avLst/>
            <a:gdLst>
              <a:gd name="T0" fmla="*/ 810694306 w 21600"/>
              <a:gd name="T1" fmla="*/ 0 h 21600"/>
              <a:gd name="T2" fmla="*/ 810694306 w 21600"/>
              <a:gd name="T3" fmla="*/ 785633340 h 21600"/>
              <a:gd name="T4" fmla="*/ 173490295 w 21600"/>
              <a:gd name="T5" fmla="*/ 1395762141 h 21600"/>
              <a:gd name="T6" fmla="*/ 1157674142 w 21600"/>
              <a:gd name="T7" fmla="*/ 3928166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043238" y="5667375"/>
            <a:ext cx="24765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008188" y="47847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A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50838" y="1976438"/>
            <a:ext cx="1192212" cy="4881562"/>
            <a:chOff x="263" y="934"/>
            <a:chExt cx="751" cy="3238"/>
          </a:xfrm>
        </p:grpSpPr>
        <p:sp>
          <p:nvSpPr>
            <p:cNvPr id="4129" name="AutoShape 21"/>
            <p:cNvSpPr>
              <a:spLocks noChangeArrowheads="1"/>
            </p:cNvSpPr>
            <p:nvPr/>
          </p:nvSpPr>
          <p:spPr bwMode="auto">
            <a:xfrm rot="5269474" flipH="1">
              <a:off x="484" y="918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0" name="Rectangle 22"/>
            <p:cNvSpPr>
              <a:spLocks noChangeArrowheads="1"/>
            </p:cNvSpPr>
            <p:nvPr/>
          </p:nvSpPr>
          <p:spPr bwMode="auto">
            <a:xfrm>
              <a:off x="277" y="1592"/>
              <a:ext cx="144" cy="258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31" name="Freeform 23"/>
            <p:cNvSpPr>
              <a:spLocks/>
            </p:cNvSpPr>
            <p:nvPr/>
          </p:nvSpPr>
          <p:spPr bwMode="auto">
            <a:xfrm>
              <a:off x="263" y="1294"/>
              <a:ext cx="289" cy="385"/>
            </a:xfrm>
            <a:custGeom>
              <a:avLst/>
              <a:gdLst>
                <a:gd name="T0" fmla="*/ 18 w 289"/>
                <a:gd name="T1" fmla="*/ 347 h 385"/>
                <a:gd name="T2" fmla="*/ 40 w 289"/>
                <a:gd name="T3" fmla="*/ 166 h 385"/>
                <a:gd name="T4" fmla="*/ 103 w 289"/>
                <a:gd name="T5" fmla="*/ 55 h 385"/>
                <a:gd name="T6" fmla="*/ 225 w 289"/>
                <a:gd name="T7" fmla="*/ 17 h 385"/>
                <a:gd name="T8" fmla="*/ 279 w 289"/>
                <a:gd name="T9" fmla="*/ 155 h 385"/>
                <a:gd name="T10" fmla="*/ 167 w 289"/>
                <a:gd name="T11" fmla="*/ 214 h 385"/>
                <a:gd name="T12" fmla="*/ 151 w 289"/>
                <a:gd name="T13" fmla="*/ 352 h 385"/>
                <a:gd name="T14" fmla="*/ 18 w 289"/>
                <a:gd name="T15" fmla="*/ 347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"/>
                <a:gd name="T25" fmla="*/ 0 h 385"/>
                <a:gd name="T26" fmla="*/ 289 w 289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" h="385">
                  <a:moveTo>
                    <a:pt x="18" y="347"/>
                  </a:moveTo>
                  <a:cubicBezTo>
                    <a:pt x="0" y="316"/>
                    <a:pt x="26" y="215"/>
                    <a:pt x="40" y="166"/>
                  </a:cubicBezTo>
                  <a:cubicBezTo>
                    <a:pt x="54" y="117"/>
                    <a:pt x="72" y="80"/>
                    <a:pt x="103" y="55"/>
                  </a:cubicBezTo>
                  <a:cubicBezTo>
                    <a:pt x="134" y="30"/>
                    <a:pt x="196" y="0"/>
                    <a:pt x="225" y="17"/>
                  </a:cubicBezTo>
                  <a:cubicBezTo>
                    <a:pt x="254" y="34"/>
                    <a:pt x="289" y="122"/>
                    <a:pt x="279" y="155"/>
                  </a:cubicBezTo>
                  <a:cubicBezTo>
                    <a:pt x="204" y="155"/>
                    <a:pt x="188" y="181"/>
                    <a:pt x="167" y="214"/>
                  </a:cubicBezTo>
                  <a:cubicBezTo>
                    <a:pt x="153" y="248"/>
                    <a:pt x="176" y="330"/>
                    <a:pt x="151" y="352"/>
                  </a:cubicBezTo>
                  <a:cubicBezTo>
                    <a:pt x="126" y="374"/>
                    <a:pt x="34" y="385"/>
                    <a:pt x="18" y="34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1471613" y="436563"/>
          <a:ext cx="1412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Clip" r:id="rId4" imgW="2287440" imgH="1701720" progId="">
                  <p:embed/>
                </p:oleObj>
              </mc:Choice>
              <mc:Fallback>
                <p:oleObj name="Clip" r:id="rId4" imgW="2287440" imgH="170172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36563"/>
                        <a:ext cx="141287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1036638" y="242888"/>
            <a:ext cx="479425" cy="1314450"/>
          </a:xfrm>
          <a:prstGeom prst="upArrow">
            <a:avLst>
              <a:gd name="adj1" fmla="val 50000"/>
              <a:gd name="adj2" fmla="val 68543"/>
            </a:avLst>
          </a:prstGeom>
          <a:solidFill>
            <a:srgbClr val="FF99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9" name="Object 26"/>
          <p:cNvGraphicFramePr>
            <a:graphicFrameLocks noChangeAspect="1"/>
          </p:cNvGraphicFramePr>
          <p:nvPr/>
        </p:nvGraphicFramePr>
        <p:xfrm>
          <a:off x="6519863" y="371475"/>
          <a:ext cx="149542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Rastrový obraz" r:id="rId6" imgW="1495431" imgH="1771790" progId="PBrush">
                  <p:embed/>
                </p:oleObj>
              </mc:Choice>
              <mc:Fallback>
                <p:oleObj name="Rastrový obraz" r:id="rId6" imgW="1495431" imgH="1771790" progId="PBrush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71475"/>
                        <a:ext cx="1495425" cy="177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180138" y="2727325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TA+NH</a:t>
            </a:r>
            <a:r>
              <a:rPr lang="cs-CZ" b="1" baseline="-25000">
                <a:latin typeface="Arial" pitchFamily="34" charset="0"/>
              </a:rPr>
              <a:t>4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211138" y="6223000"/>
            <a:ext cx="2725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" pitchFamily="34" charset="0"/>
              </a:rPr>
              <a:t>20 000 mmol/24 hod</a:t>
            </a:r>
            <a:endParaRPr lang="cs-CZ" b="1"/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3017838" y="6223000"/>
            <a:ext cx="214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" pitchFamily="34" charset="0"/>
              </a:rPr>
              <a:t>60 mmol/24 hod</a:t>
            </a:r>
            <a:endParaRPr lang="cs-CZ" b="1"/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492500" y="908050"/>
            <a:ext cx="214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" pitchFamily="34" charset="0"/>
              </a:rPr>
              <a:t>60 mmol/24 h</a:t>
            </a:r>
            <a:endParaRPr lang="cs-CZ" b="1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364163" y="765175"/>
            <a:ext cx="1736725" cy="1879600"/>
            <a:chOff x="4108" y="422"/>
            <a:chExt cx="933" cy="1201"/>
          </a:xfrm>
        </p:grpSpPr>
        <p:sp>
          <p:nvSpPr>
            <p:cNvPr id="4124" name="AutoShape 32"/>
            <p:cNvSpPr>
              <a:spLocks noChangeArrowheads="1"/>
            </p:cNvSpPr>
            <p:nvPr/>
          </p:nvSpPr>
          <p:spPr bwMode="auto">
            <a:xfrm flipV="1">
              <a:off x="4737" y="1166"/>
              <a:ext cx="304" cy="457"/>
            </a:xfrm>
            <a:prstGeom prst="upArrow">
              <a:avLst>
                <a:gd name="adj1" fmla="val 50000"/>
                <a:gd name="adj2" fmla="val 37582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5" name="AutoShape 33"/>
            <p:cNvSpPr>
              <a:spLocks noChangeArrowheads="1"/>
            </p:cNvSpPr>
            <p:nvPr/>
          </p:nvSpPr>
          <p:spPr bwMode="auto">
            <a:xfrm rot="5400000" flipV="1">
              <a:off x="4124" y="429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26" name="Rectangle 34"/>
            <p:cNvSpPr>
              <a:spLocks noChangeArrowheads="1"/>
            </p:cNvSpPr>
            <p:nvPr/>
          </p:nvSpPr>
          <p:spPr bwMode="auto">
            <a:xfrm>
              <a:off x="4813" y="583"/>
              <a:ext cx="153" cy="5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7" name="Rectangle 35"/>
            <p:cNvSpPr>
              <a:spLocks noChangeArrowheads="1"/>
            </p:cNvSpPr>
            <p:nvPr/>
          </p:nvSpPr>
          <p:spPr bwMode="auto">
            <a:xfrm rot="-5400000">
              <a:off x="4620" y="248"/>
              <a:ext cx="151" cy="5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8" name="Text Box 36"/>
            <p:cNvSpPr txBox="1">
              <a:spLocks noChangeArrowheads="1"/>
            </p:cNvSpPr>
            <p:nvPr/>
          </p:nvSpPr>
          <p:spPr bwMode="auto">
            <a:xfrm>
              <a:off x="4315" y="422"/>
              <a:ext cx="720" cy="195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/>
                <a:t>H</a:t>
              </a:r>
              <a:r>
                <a:rPr lang="cs-CZ" sz="1400" b="1" baseline="30000"/>
                <a:t>+</a:t>
              </a:r>
              <a:r>
                <a:rPr lang="cs-CZ" sz="1400" b="1"/>
                <a:t> excretion</a:t>
              </a:r>
            </a:p>
          </p:txBody>
        </p:sp>
      </p:grp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438775" y="0"/>
            <a:ext cx="3705225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Practically complete reabsorbtion of HCO</a:t>
            </a:r>
            <a:r>
              <a:rPr lang="cs-CZ" sz="1400" b="1" baseline="-25000"/>
              <a:t>3</a:t>
            </a:r>
            <a:r>
              <a:rPr lang="cs-CZ" sz="1400" b="1" baseline="30000"/>
              <a:t>-</a:t>
            </a:r>
          </a:p>
        </p:txBody>
      </p:sp>
      <p:sp>
        <p:nvSpPr>
          <p:cNvPr id="32806" name="AutoShape 38"/>
          <p:cNvSpPr>
            <a:spLocks noChangeArrowheads="1"/>
          </p:cNvSpPr>
          <p:nvPr/>
        </p:nvSpPr>
        <p:spPr bwMode="auto">
          <a:xfrm>
            <a:off x="6891338" y="469900"/>
            <a:ext cx="1155700" cy="185738"/>
          </a:xfrm>
          <a:prstGeom prst="leftArrow">
            <a:avLst>
              <a:gd name="adj1" fmla="val 50000"/>
              <a:gd name="adj2" fmla="val 15555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7" name="AutoShape 39"/>
          <p:cNvSpPr>
            <a:spLocks noChangeArrowheads="1"/>
          </p:cNvSpPr>
          <p:nvPr/>
        </p:nvSpPr>
        <p:spPr bwMode="auto">
          <a:xfrm flipH="1">
            <a:off x="6927850" y="282575"/>
            <a:ext cx="1158875" cy="187325"/>
          </a:xfrm>
          <a:prstGeom prst="leftArrow">
            <a:avLst>
              <a:gd name="adj1" fmla="val 50000"/>
              <a:gd name="adj2" fmla="val 1546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8" name="AutoShape 40"/>
          <p:cNvSpPr>
            <a:spLocks noChangeArrowheads="1"/>
          </p:cNvSpPr>
          <p:nvPr/>
        </p:nvSpPr>
        <p:spPr bwMode="auto">
          <a:xfrm rot="5400000">
            <a:off x="7866856" y="362744"/>
            <a:ext cx="307975" cy="255588"/>
          </a:xfrm>
          <a:custGeom>
            <a:avLst/>
            <a:gdLst>
              <a:gd name="T0" fmla="*/ 26811759 w 21600"/>
              <a:gd name="T1" fmla="*/ 0 h 21600"/>
              <a:gd name="T2" fmla="*/ 8855052 w 21600"/>
              <a:gd name="T3" fmla="*/ 35786058 h 21600"/>
              <a:gd name="T4" fmla="*/ 28188678 w 21600"/>
              <a:gd name="T5" fmla="*/ 13767639 h 21600"/>
              <a:gd name="T6" fmla="*/ 45397452 w 21600"/>
              <a:gd name="T7" fmla="*/ 23666807 h 21600"/>
              <a:gd name="T8" fmla="*/ 62609270 w 21600"/>
              <a:gd name="T9" fmla="*/ 13767639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2624138" y="6553200"/>
            <a:ext cx="3705225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Metabolic production od strong acids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01613" y="6553200"/>
            <a:ext cx="2570162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Metabolic production of CO</a:t>
            </a:r>
            <a:r>
              <a:rPr lang="cs-CZ" sz="1400" b="1" baseline="-25000"/>
              <a:t>2</a:t>
            </a:r>
            <a:endParaRPr lang="cs-CZ" sz="1400" b="1"/>
          </a:p>
        </p:txBody>
      </p:sp>
      <p:sp>
        <p:nvSpPr>
          <p:cNvPr id="42" name="TextovéPole 41">
            <a:hlinkClick r:id="rId8" action="ppaction://hlinksldjump"/>
          </p:cNvPr>
          <p:cNvSpPr txBox="1"/>
          <p:nvPr/>
        </p:nvSpPr>
        <p:spPr>
          <a:xfrm>
            <a:off x="3059832" y="260648"/>
            <a:ext cx="210468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err="1"/>
              <a:t>Acid</a:t>
            </a:r>
            <a:r>
              <a:rPr lang="cs-CZ" sz="2000" dirty="0"/>
              <a:t>-Base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/>
      <p:bldP spid="32785" grpId="0" animBg="1"/>
      <p:bldP spid="32786" grpId="0" animBg="1"/>
      <p:bldP spid="32787" grpId="0"/>
      <p:bldP spid="32793" grpId="0" animBg="1"/>
      <p:bldP spid="32795" grpId="0"/>
      <p:bldP spid="32796" grpId="0"/>
      <p:bldP spid="32797" grpId="0"/>
      <p:bldP spid="32798" grpId="0"/>
      <p:bldP spid="32805" grpId="0"/>
      <p:bldP spid="32806" grpId="0" animBg="1"/>
      <p:bldP spid="32807" grpId="0" animBg="1"/>
      <p:bldP spid="32808" grpId="0" animBg="1"/>
      <p:bldP spid="32809" grpId="0"/>
      <p:bldP spid="328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525" y="190500"/>
            <a:ext cx="8364538" cy="6113463"/>
            <a:chOff x="86" y="120"/>
            <a:chExt cx="5269" cy="3851"/>
          </a:xfrm>
        </p:grpSpPr>
        <p:sp>
          <p:nvSpPr>
            <p:cNvPr id="110596" name="Freeform 3"/>
            <p:cNvSpPr>
              <a:spLocks/>
            </p:cNvSpPr>
            <p:nvPr/>
          </p:nvSpPr>
          <p:spPr bwMode="auto">
            <a:xfrm>
              <a:off x="1363" y="2198"/>
              <a:ext cx="1363" cy="1020"/>
            </a:xfrm>
            <a:custGeom>
              <a:avLst/>
              <a:gdLst>
                <a:gd name="T0" fmla="*/ 1030 w 1363"/>
                <a:gd name="T1" fmla="*/ 0 h 1020"/>
                <a:gd name="T2" fmla="*/ 768 w 1363"/>
                <a:gd name="T3" fmla="*/ 317 h 1020"/>
                <a:gd name="T4" fmla="*/ 557 w 1363"/>
                <a:gd name="T5" fmla="*/ 528 h 1020"/>
                <a:gd name="T6" fmla="*/ 267 w 1363"/>
                <a:gd name="T7" fmla="*/ 788 h 1020"/>
                <a:gd name="T8" fmla="*/ 0 w 1363"/>
                <a:gd name="T9" fmla="*/ 1020 h 1020"/>
                <a:gd name="T10" fmla="*/ 267 w 1363"/>
                <a:gd name="T11" fmla="*/ 1016 h 1020"/>
                <a:gd name="T12" fmla="*/ 694 w 1363"/>
                <a:gd name="T13" fmla="*/ 665 h 1020"/>
                <a:gd name="T14" fmla="*/ 917 w 1363"/>
                <a:gd name="T15" fmla="*/ 476 h 1020"/>
                <a:gd name="T16" fmla="*/ 1078 w 1363"/>
                <a:gd name="T17" fmla="*/ 334 h 1020"/>
                <a:gd name="T18" fmla="*/ 1224 w 1363"/>
                <a:gd name="T19" fmla="*/ 197 h 1020"/>
                <a:gd name="T20" fmla="*/ 1363 w 1363"/>
                <a:gd name="T21" fmla="*/ 70 h 1020"/>
                <a:gd name="T22" fmla="*/ 1030 w 1363"/>
                <a:gd name="T23" fmla="*/ 0 h 10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3"/>
                <a:gd name="T37" fmla="*/ 0 h 1020"/>
                <a:gd name="T38" fmla="*/ 1363 w 1363"/>
                <a:gd name="T39" fmla="*/ 1020 h 10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3" h="1020">
                  <a:moveTo>
                    <a:pt x="1030" y="0"/>
                  </a:moveTo>
                  <a:cubicBezTo>
                    <a:pt x="931" y="41"/>
                    <a:pt x="847" y="229"/>
                    <a:pt x="768" y="317"/>
                  </a:cubicBezTo>
                  <a:cubicBezTo>
                    <a:pt x="689" y="405"/>
                    <a:pt x="641" y="450"/>
                    <a:pt x="557" y="528"/>
                  </a:cubicBezTo>
                  <a:cubicBezTo>
                    <a:pt x="473" y="606"/>
                    <a:pt x="360" y="706"/>
                    <a:pt x="267" y="788"/>
                  </a:cubicBezTo>
                  <a:cubicBezTo>
                    <a:pt x="174" y="870"/>
                    <a:pt x="118" y="922"/>
                    <a:pt x="0" y="1020"/>
                  </a:cubicBezTo>
                  <a:cubicBezTo>
                    <a:pt x="111" y="1018"/>
                    <a:pt x="195" y="1018"/>
                    <a:pt x="267" y="1016"/>
                  </a:cubicBezTo>
                  <a:cubicBezTo>
                    <a:pt x="379" y="932"/>
                    <a:pt x="586" y="755"/>
                    <a:pt x="694" y="665"/>
                  </a:cubicBezTo>
                  <a:cubicBezTo>
                    <a:pt x="802" y="575"/>
                    <a:pt x="853" y="531"/>
                    <a:pt x="917" y="476"/>
                  </a:cubicBezTo>
                  <a:cubicBezTo>
                    <a:pt x="981" y="421"/>
                    <a:pt x="1027" y="381"/>
                    <a:pt x="1078" y="334"/>
                  </a:cubicBezTo>
                  <a:cubicBezTo>
                    <a:pt x="1129" y="287"/>
                    <a:pt x="1176" y="241"/>
                    <a:pt x="1224" y="197"/>
                  </a:cubicBezTo>
                  <a:lnTo>
                    <a:pt x="1363" y="70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7" name="Freeform 4"/>
            <p:cNvSpPr>
              <a:spLocks/>
            </p:cNvSpPr>
            <p:nvPr/>
          </p:nvSpPr>
          <p:spPr bwMode="auto">
            <a:xfrm>
              <a:off x="2854" y="846"/>
              <a:ext cx="2009" cy="1148"/>
            </a:xfrm>
            <a:custGeom>
              <a:avLst/>
              <a:gdLst>
                <a:gd name="T0" fmla="*/ 38 w 2009"/>
                <a:gd name="T1" fmla="*/ 811 h 1148"/>
                <a:gd name="T2" fmla="*/ 329 w 2009"/>
                <a:gd name="T3" fmla="*/ 691 h 1148"/>
                <a:gd name="T4" fmla="*/ 2009 w 2009"/>
                <a:gd name="T5" fmla="*/ 0 h 1148"/>
                <a:gd name="T6" fmla="*/ 2009 w 2009"/>
                <a:gd name="T7" fmla="*/ 742 h 1148"/>
                <a:gd name="T8" fmla="*/ 941 w 2009"/>
                <a:gd name="T9" fmla="*/ 1148 h 1148"/>
                <a:gd name="T10" fmla="*/ 38 w 2009"/>
                <a:gd name="T11" fmla="*/ 1137 h 1148"/>
                <a:gd name="T12" fmla="*/ 38 w 2009"/>
                <a:gd name="T13" fmla="*/ 811 h 1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9"/>
                <a:gd name="T22" fmla="*/ 0 h 1148"/>
                <a:gd name="T23" fmla="*/ 2009 w 2009"/>
                <a:gd name="T24" fmla="*/ 1148 h 1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9" h="1148">
                  <a:moveTo>
                    <a:pt x="38" y="811"/>
                  </a:moveTo>
                  <a:cubicBezTo>
                    <a:pt x="30" y="770"/>
                    <a:pt x="0" y="826"/>
                    <a:pt x="329" y="691"/>
                  </a:cubicBezTo>
                  <a:lnTo>
                    <a:pt x="2009" y="0"/>
                  </a:lnTo>
                  <a:lnTo>
                    <a:pt x="2009" y="742"/>
                  </a:lnTo>
                  <a:lnTo>
                    <a:pt x="941" y="1148"/>
                  </a:lnTo>
                  <a:lnTo>
                    <a:pt x="38" y="1137"/>
                  </a:lnTo>
                  <a:lnTo>
                    <a:pt x="38" y="81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8" name="Freeform 5"/>
            <p:cNvSpPr>
              <a:spLocks/>
            </p:cNvSpPr>
            <p:nvPr/>
          </p:nvSpPr>
          <p:spPr bwMode="auto">
            <a:xfrm>
              <a:off x="2617" y="293"/>
              <a:ext cx="1278" cy="1787"/>
            </a:xfrm>
            <a:custGeom>
              <a:avLst/>
              <a:gdLst>
                <a:gd name="T0" fmla="*/ 0 w 1278"/>
                <a:gd name="T1" fmla="*/ 1673 h 1787"/>
                <a:gd name="T2" fmla="*/ 189 w 1278"/>
                <a:gd name="T3" fmla="*/ 1341 h 1787"/>
                <a:gd name="T4" fmla="*/ 566 w 1278"/>
                <a:gd name="T5" fmla="*/ 638 h 1787"/>
                <a:gd name="T6" fmla="*/ 835 w 1278"/>
                <a:gd name="T7" fmla="*/ 107 h 1787"/>
                <a:gd name="T8" fmla="*/ 892 w 1278"/>
                <a:gd name="T9" fmla="*/ 0 h 1787"/>
                <a:gd name="T10" fmla="*/ 1278 w 1278"/>
                <a:gd name="T11" fmla="*/ 2 h 1787"/>
                <a:gd name="T12" fmla="*/ 1052 w 1278"/>
                <a:gd name="T13" fmla="*/ 433 h 1787"/>
                <a:gd name="T14" fmla="*/ 515 w 1278"/>
                <a:gd name="T15" fmla="*/ 1450 h 1787"/>
                <a:gd name="T16" fmla="*/ 332 w 1278"/>
                <a:gd name="T17" fmla="*/ 1787 h 1787"/>
                <a:gd name="T18" fmla="*/ 0 w 1278"/>
                <a:gd name="T19" fmla="*/ 1673 h 1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787"/>
                <a:gd name="T32" fmla="*/ 1278 w 1278"/>
                <a:gd name="T33" fmla="*/ 1787 h 17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787">
                  <a:moveTo>
                    <a:pt x="0" y="1673"/>
                  </a:moveTo>
                  <a:lnTo>
                    <a:pt x="189" y="1341"/>
                  </a:lnTo>
                  <a:cubicBezTo>
                    <a:pt x="283" y="1169"/>
                    <a:pt x="458" y="843"/>
                    <a:pt x="566" y="638"/>
                  </a:cubicBezTo>
                  <a:cubicBezTo>
                    <a:pt x="674" y="433"/>
                    <a:pt x="781" y="213"/>
                    <a:pt x="835" y="107"/>
                  </a:cubicBezTo>
                  <a:lnTo>
                    <a:pt x="892" y="0"/>
                  </a:lnTo>
                  <a:lnTo>
                    <a:pt x="1278" y="2"/>
                  </a:lnTo>
                  <a:lnTo>
                    <a:pt x="1052" y="433"/>
                  </a:lnTo>
                  <a:cubicBezTo>
                    <a:pt x="925" y="674"/>
                    <a:pt x="635" y="1224"/>
                    <a:pt x="515" y="1450"/>
                  </a:cubicBezTo>
                  <a:lnTo>
                    <a:pt x="332" y="1787"/>
                  </a:lnTo>
                  <a:lnTo>
                    <a:pt x="0" y="167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9" name="Freeform 6"/>
            <p:cNvSpPr>
              <a:spLocks/>
            </p:cNvSpPr>
            <p:nvPr/>
          </p:nvSpPr>
          <p:spPr bwMode="auto">
            <a:xfrm>
              <a:off x="880" y="2234"/>
              <a:ext cx="1623" cy="914"/>
            </a:xfrm>
            <a:custGeom>
              <a:avLst/>
              <a:gdLst>
                <a:gd name="T0" fmla="*/ 1206 w 1623"/>
                <a:gd name="T1" fmla="*/ 23 h 914"/>
                <a:gd name="T2" fmla="*/ 0 w 1623"/>
                <a:gd name="T3" fmla="*/ 680 h 914"/>
                <a:gd name="T4" fmla="*/ 0 w 1623"/>
                <a:gd name="T5" fmla="*/ 914 h 914"/>
                <a:gd name="T6" fmla="*/ 1623 w 1623"/>
                <a:gd name="T7" fmla="*/ 0 h 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3"/>
                <a:gd name="T13" fmla="*/ 0 h 914"/>
                <a:gd name="T14" fmla="*/ 1623 w 1623"/>
                <a:gd name="T15" fmla="*/ 914 h 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3" h="914">
                  <a:moveTo>
                    <a:pt x="1206" y="23"/>
                  </a:moveTo>
                  <a:lnTo>
                    <a:pt x="0" y="680"/>
                  </a:lnTo>
                  <a:lnTo>
                    <a:pt x="0" y="914"/>
                  </a:lnTo>
                  <a:lnTo>
                    <a:pt x="1623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0" name="Freeform 7"/>
            <p:cNvSpPr>
              <a:spLocks/>
            </p:cNvSpPr>
            <p:nvPr/>
          </p:nvSpPr>
          <p:spPr bwMode="auto">
            <a:xfrm>
              <a:off x="909" y="286"/>
              <a:ext cx="4160" cy="2928"/>
            </a:xfrm>
            <a:custGeom>
              <a:avLst/>
              <a:gdLst>
                <a:gd name="T0" fmla="*/ 0 w 4160"/>
                <a:gd name="T1" fmla="*/ 1645 h 2928"/>
                <a:gd name="T2" fmla="*/ 1611 w 4160"/>
                <a:gd name="T3" fmla="*/ 1645 h 2928"/>
                <a:gd name="T4" fmla="*/ 1617 w 4160"/>
                <a:gd name="T5" fmla="*/ 1451 h 2928"/>
                <a:gd name="T6" fmla="*/ 1508 w 4160"/>
                <a:gd name="T7" fmla="*/ 1137 h 2928"/>
                <a:gd name="T8" fmla="*/ 1440 w 4160"/>
                <a:gd name="T9" fmla="*/ 634 h 2928"/>
                <a:gd name="T10" fmla="*/ 1354 w 4160"/>
                <a:gd name="T11" fmla="*/ 240 h 2928"/>
                <a:gd name="T12" fmla="*/ 1234 w 4160"/>
                <a:gd name="T13" fmla="*/ 2 h 2928"/>
                <a:gd name="T14" fmla="*/ 1472 w 4160"/>
                <a:gd name="T15" fmla="*/ 0 h 2928"/>
                <a:gd name="T16" fmla="*/ 1605 w 4160"/>
                <a:gd name="T17" fmla="*/ 377 h 2928"/>
                <a:gd name="T18" fmla="*/ 1680 w 4160"/>
                <a:gd name="T19" fmla="*/ 811 h 2928"/>
                <a:gd name="T20" fmla="*/ 1743 w 4160"/>
                <a:gd name="T21" fmla="*/ 1091 h 2928"/>
                <a:gd name="T22" fmla="*/ 1868 w 4160"/>
                <a:gd name="T23" fmla="*/ 1468 h 2928"/>
                <a:gd name="T24" fmla="*/ 1977 w 4160"/>
                <a:gd name="T25" fmla="*/ 1645 h 2928"/>
                <a:gd name="T26" fmla="*/ 2926 w 4160"/>
                <a:gd name="T27" fmla="*/ 1651 h 2928"/>
                <a:gd name="T28" fmla="*/ 4160 w 4160"/>
                <a:gd name="T29" fmla="*/ 1657 h 2928"/>
                <a:gd name="T30" fmla="*/ 4160 w 4160"/>
                <a:gd name="T31" fmla="*/ 2000 h 2928"/>
                <a:gd name="T32" fmla="*/ 1926 w 4160"/>
                <a:gd name="T33" fmla="*/ 2000 h 2928"/>
                <a:gd name="T34" fmla="*/ 1914 w 4160"/>
                <a:gd name="T35" fmla="*/ 2422 h 2928"/>
                <a:gd name="T36" fmla="*/ 1913 w 4160"/>
                <a:gd name="T37" fmla="*/ 2928 h 2928"/>
                <a:gd name="T38" fmla="*/ 1611 w 4160"/>
                <a:gd name="T39" fmla="*/ 2925 h 2928"/>
                <a:gd name="T40" fmla="*/ 1605 w 4160"/>
                <a:gd name="T41" fmla="*/ 2005 h 2928"/>
                <a:gd name="T42" fmla="*/ 0 w 4160"/>
                <a:gd name="T43" fmla="*/ 2005 h 2928"/>
                <a:gd name="T44" fmla="*/ 0 w 4160"/>
                <a:gd name="T45" fmla="*/ 1645 h 29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60"/>
                <a:gd name="T70" fmla="*/ 0 h 2928"/>
                <a:gd name="T71" fmla="*/ 4160 w 4160"/>
                <a:gd name="T72" fmla="*/ 2928 h 29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60" h="2928">
                  <a:moveTo>
                    <a:pt x="0" y="1645"/>
                  </a:moveTo>
                  <a:lnTo>
                    <a:pt x="1611" y="1645"/>
                  </a:lnTo>
                  <a:lnTo>
                    <a:pt x="1617" y="1451"/>
                  </a:lnTo>
                  <a:cubicBezTo>
                    <a:pt x="1600" y="1366"/>
                    <a:pt x="1537" y="1273"/>
                    <a:pt x="1508" y="1137"/>
                  </a:cubicBezTo>
                  <a:cubicBezTo>
                    <a:pt x="1479" y="1001"/>
                    <a:pt x="1466" y="783"/>
                    <a:pt x="1440" y="634"/>
                  </a:cubicBezTo>
                  <a:cubicBezTo>
                    <a:pt x="1414" y="485"/>
                    <a:pt x="1388" y="345"/>
                    <a:pt x="1354" y="240"/>
                  </a:cubicBezTo>
                  <a:lnTo>
                    <a:pt x="1234" y="2"/>
                  </a:lnTo>
                  <a:lnTo>
                    <a:pt x="1472" y="0"/>
                  </a:lnTo>
                  <a:cubicBezTo>
                    <a:pt x="1534" y="62"/>
                    <a:pt x="1570" y="242"/>
                    <a:pt x="1605" y="377"/>
                  </a:cubicBezTo>
                  <a:cubicBezTo>
                    <a:pt x="1640" y="512"/>
                    <a:pt x="1657" y="692"/>
                    <a:pt x="1680" y="811"/>
                  </a:cubicBezTo>
                  <a:cubicBezTo>
                    <a:pt x="1703" y="930"/>
                    <a:pt x="1712" y="982"/>
                    <a:pt x="1743" y="1091"/>
                  </a:cubicBezTo>
                  <a:cubicBezTo>
                    <a:pt x="1774" y="1200"/>
                    <a:pt x="1829" y="1376"/>
                    <a:pt x="1868" y="1468"/>
                  </a:cubicBezTo>
                  <a:lnTo>
                    <a:pt x="1977" y="1645"/>
                  </a:lnTo>
                  <a:lnTo>
                    <a:pt x="2926" y="1651"/>
                  </a:lnTo>
                  <a:lnTo>
                    <a:pt x="4160" y="1657"/>
                  </a:lnTo>
                  <a:lnTo>
                    <a:pt x="4160" y="2000"/>
                  </a:lnTo>
                  <a:lnTo>
                    <a:pt x="1926" y="2000"/>
                  </a:lnTo>
                  <a:lnTo>
                    <a:pt x="1914" y="2422"/>
                  </a:lnTo>
                  <a:lnTo>
                    <a:pt x="1913" y="2928"/>
                  </a:lnTo>
                  <a:lnTo>
                    <a:pt x="1611" y="2925"/>
                  </a:lnTo>
                  <a:lnTo>
                    <a:pt x="1605" y="2005"/>
                  </a:lnTo>
                  <a:lnTo>
                    <a:pt x="0" y="2005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1" name="Freeform 8"/>
            <p:cNvSpPr>
              <a:spLocks/>
            </p:cNvSpPr>
            <p:nvPr/>
          </p:nvSpPr>
          <p:spPr bwMode="auto">
            <a:xfrm>
              <a:off x="803" y="3577"/>
              <a:ext cx="4403" cy="4"/>
            </a:xfrm>
            <a:custGeom>
              <a:avLst/>
              <a:gdLst>
                <a:gd name="T0" fmla="*/ 0 w 4403"/>
                <a:gd name="T1" fmla="*/ 4 h 4"/>
                <a:gd name="T2" fmla="*/ 4403 w 4403"/>
                <a:gd name="T3" fmla="*/ 0 h 4"/>
                <a:gd name="T4" fmla="*/ 0 60000 65536"/>
                <a:gd name="T5" fmla="*/ 0 60000 65536"/>
                <a:gd name="T6" fmla="*/ 0 w 4403"/>
                <a:gd name="T7" fmla="*/ 0 h 4"/>
                <a:gd name="T8" fmla="*/ 4403 w 440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03" h="4">
                  <a:moveTo>
                    <a:pt x="0" y="4"/>
                  </a:moveTo>
                  <a:lnTo>
                    <a:pt x="440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2" name="Line 9"/>
            <p:cNvSpPr>
              <a:spLocks noChangeShapeType="1"/>
            </p:cNvSpPr>
            <p:nvPr/>
          </p:nvSpPr>
          <p:spPr bwMode="auto">
            <a:xfrm flipV="1">
              <a:off x="803" y="3208"/>
              <a:ext cx="4400" cy="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3" name="Line 10"/>
            <p:cNvSpPr>
              <a:spLocks noChangeShapeType="1"/>
            </p:cNvSpPr>
            <p:nvPr/>
          </p:nvSpPr>
          <p:spPr bwMode="auto">
            <a:xfrm>
              <a:off x="813" y="2848"/>
              <a:ext cx="439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4" name="Line 11"/>
            <p:cNvSpPr>
              <a:spLocks noChangeShapeType="1"/>
            </p:cNvSpPr>
            <p:nvPr/>
          </p:nvSpPr>
          <p:spPr bwMode="auto">
            <a:xfrm>
              <a:off x="807" y="2474"/>
              <a:ext cx="44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5" name="Line 12"/>
            <p:cNvSpPr>
              <a:spLocks noChangeShapeType="1"/>
            </p:cNvSpPr>
            <p:nvPr/>
          </p:nvSpPr>
          <p:spPr bwMode="auto">
            <a:xfrm flipV="1">
              <a:off x="813" y="2125"/>
              <a:ext cx="438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6" name="Line 13"/>
            <p:cNvSpPr>
              <a:spLocks noChangeShapeType="1"/>
            </p:cNvSpPr>
            <p:nvPr/>
          </p:nvSpPr>
          <p:spPr bwMode="auto">
            <a:xfrm>
              <a:off x="816" y="1758"/>
              <a:ext cx="438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7" name="Line 14"/>
            <p:cNvSpPr>
              <a:spLocks noChangeShapeType="1"/>
            </p:cNvSpPr>
            <p:nvPr/>
          </p:nvSpPr>
          <p:spPr bwMode="auto">
            <a:xfrm flipV="1">
              <a:off x="799" y="1385"/>
              <a:ext cx="4412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8" name="Line 15"/>
            <p:cNvSpPr>
              <a:spLocks noChangeShapeType="1"/>
            </p:cNvSpPr>
            <p:nvPr/>
          </p:nvSpPr>
          <p:spPr bwMode="auto">
            <a:xfrm flipV="1">
              <a:off x="814" y="1013"/>
              <a:ext cx="4390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09" name="Line 16"/>
            <p:cNvSpPr>
              <a:spLocks noChangeShapeType="1"/>
            </p:cNvSpPr>
            <p:nvPr/>
          </p:nvSpPr>
          <p:spPr bwMode="auto">
            <a:xfrm flipV="1">
              <a:off x="803" y="639"/>
              <a:ext cx="4394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0" name="Freeform 17"/>
            <p:cNvSpPr>
              <a:spLocks/>
            </p:cNvSpPr>
            <p:nvPr/>
          </p:nvSpPr>
          <p:spPr bwMode="auto">
            <a:xfrm>
              <a:off x="811" y="288"/>
              <a:ext cx="4391" cy="7"/>
            </a:xfrm>
            <a:custGeom>
              <a:avLst/>
              <a:gdLst>
                <a:gd name="T0" fmla="*/ 0 w 4391"/>
                <a:gd name="T1" fmla="*/ 0 h 7"/>
                <a:gd name="T2" fmla="*/ 4391 w 4391"/>
                <a:gd name="T3" fmla="*/ 7 h 7"/>
                <a:gd name="T4" fmla="*/ 0 60000 65536"/>
                <a:gd name="T5" fmla="*/ 0 60000 65536"/>
                <a:gd name="T6" fmla="*/ 0 w 4391"/>
                <a:gd name="T7" fmla="*/ 0 h 7"/>
                <a:gd name="T8" fmla="*/ 4391 w 439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91" h="7">
                  <a:moveTo>
                    <a:pt x="0" y="0"/>
                  </a:moveTo>
                  <a:lnTo>
                    <a:pt x="4391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1" name="Freeform 18"/>
            <p:cNvSpPr>
              <a:spLocks/>
            </p:cNvSpPr>
            <p:nvPr/>
          </p:nvSpPr>
          <p:spPr bwMode="auto">
            <a:xfrm>
              <a:off x="809" y="290"/>
              <a:ext cx="1" cy="3296"/>
            </a:xfrm>
            <a:custGeom>
              <a:avLst/>
              <a:gdLst>
                <a:gd name="T0" fmla="*/ 0 w 1"/>
                <a:gd name="T1" fmla="*/ 0 h 3296"/>
                <a:gd name="T2" fmla="*/ 0 w 1"/>
                <a:gd name="T3" fmla="*/ 3296 h 3296"/>
                <a:gd name="T4" fmla="*/ 0 60000 65536"/>
                <a:gd name="T5" fmla="*/ 0 60000 65536"/>
                <a:gd name="T6" fmla="*/ 0 w 1"/>
                <a:gd name="T7" fmla="*/ 0 h 3296"/>
                <a:gd name="T8" fmla="*/ 1 w 1"/>
                <a:gd name="T9" fmla="*/ 3296 h 3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6">
                  <a:moveTo>
                    <a:pt x="0" y="0"/>
                  </a:moveTo>
                  <a:lnTo>
                    <a:pt x="0" y="329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2" name="Freeform 19"/>
            <p:cNvSpPr>
              <a:spLocks/>
            </p:cNvSpPr>
            <p:nvPr/>
          </p:nvSpPr>
          <p:spPr bwMode="auto">
            <a:xfrm>
              <a:off x="1181" y="290"/>
              <a:ext cx="2" cy="3290"/>
            </a:xfrm>
            <a:custGeom>
              <a:avLst/>
              <a:gdLst>
                <a:gd name="T0" fmla="*/ 0 w 2"/>
                <a:gd name="T1" fmla="*/ 0 h 3290"/>
                <a:gd name="T2" fmla="*/ 2 w 2"/>
                <a:gd name="T3" fmla="*/ 3290 h 3290"/>
                <a:gd name="T4" fmla="*/ 0 60000 65536"/>
                <a:gd name="T5" fmla="*/ 0 60000 65536"/>
                <a:gd name="T6" fmla="*/ 0 w 2"/>
                <a:gd name="T7" fmla="*/ 0 h 3290"/>
                <a:gd name="T8" fmla="*/ 2 w 2"/>
                <a:gd name="T9" fmla="*/ 3290 h 32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90">
                  <a:moveTo>
                    <a:pt x="0" y="0"/>
                  </a:moveTo>
                  <a:lnTo>
                    <a:pt x="2" y="329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3" name="Line 20"/>
            <p:cNvSpPr>
              <a:spLocks noChangeShapeType="1"/>
            </p:cNvSpPr>
            <p:nvPr/>
          </p:nvSpPr>
          <p:spPr bwMode="auto">
            <a:xfrm flipH="1">
              <a:off x="1548" y="288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4" name="Freeform 21"/>
            <p:cNvSpPr>
              <a:spLocks/>
            </p:cNvSpPr>
            <p:nvPr/>
          </p:nvSpPr>
          <p:spPr bwMode="auto">
            <a:xfrm>
              <a:off x="1907" y="290"/>
              <a:ext cx="6" cy="3295"/>
            </a:xfrm>
            <a:custGeom>
              <a:avLst/>
              <a:gdLst>
                <a:gd name="T0" fmla="*/ 6 w 6"/>
                <a:gd name="T1" fmla="*/ 0 h 3295"/>
                <a:gd name="T2" fmla="*/ 0 w 6"/>
                <a:gd name="T3" fmla="*/ 3295 h 3295"/>
                <a:gd name="T4" fmla="*/ 0 60000 65536"/>
                <a:gd name="T5" fmla="*/ 0 60000 65536"/>
                <a:gd name="T6" fmla="*/ 0 w 6"/>
                <a:gd name="T7" fmla="*/ 0 h 3295"/>
                <a:gd name="T8" fmla="*/ 6 w 6"/>
                <a:gd name="T9" fmla="*/ 3295 h 3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295">
                  <a:moveTo>
                    <a:pt x="6" y="0"/>
                  </a:moveTo>
                  <a:lnTo>
                    <a:pt x="0" y="329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5" name="Freeform 22"/>
            <p:cNvSpPr>
              <a:spLocks/>
            </p:cNvSpPr>
            <p:nvPr/>
          </p:nvSpPr>
          <p:spPr bwMode="auto">
            <a:xfrm>
              <a:off x="2282" y="290"/>
              <a:ext cx="1" cy="3294"/>
            </a:xfrm>
            <a:custGeom>
              <a:avLst/>
              <a:gdLst>
                <a:gd name="T0" fmla="*/ 0 w 1"/>
                <a:gd name="T1" fmla="*/ 0 h 3294"/>
                <a:gd name="T2" fmla="*/ 1 w 1"/>
                <a:gd name="T3" fmla="*/ 3294 h 3294"/>
                <a:gd name="T4" fmla="*/ 0 60000 65536"/>
                <a:gd name="T5" fmla="*/ 0 60000 65536"/>
                <a:gd name="T6" fmla="*/ 0 w 1"/>
                <a:gd name="T7" fmla="*/ 0 h 3294"/>
                <a:gd name="T8" fmla="*/ 1 w 1"/>
                <a:gd name="T9" fmla="*/ 3294 h 32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4">
                  <a:moveTo>
                    <a:pt x="0" y="0"/>
                  </a:moveTo>
                  <a:lnTo>
                    <a:pt x="1" y="329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6" name="Freeform 23"/>
            <p:cNvSpPr>
              <a:spLocks/>
            </p:cNvSpPr>
            <p:nvPr/>
          </p:nvSpPr>
          <p:spPr bwMode="auto">
            <a:xfrm>
              <a:off x="2633" y="290"/>
              <a:ext cx="7" cy="3299"/>
            </a:xfrm>
            <a:custGeom>
              <a:avLst/>
              <a:gdLst>
                <a:gd name="T0" fmla="*/ 7 w 7"/>
                <a:gd name="T1" fmla="*/ 0 h 3299"/>
                <a:gd name="T2" fmla="*/ 0 w 7"/>
                <a:gd name="T3" fmla="*/ 3299 h 3299"/>
                <a:gd name="T4" fmla="*/ 0 60000 65536"/>
                <a:gd name="T5" fmla="*/ 0 60000 65536"/>
                <a:gd name="T6" fmla="*/ 0 w 7"/>
                <a:gd name="T7" fmla="*/ 0 h 3299"/>
                <a:gd name="T8" fmla="*/ 7 w 7"/>
                <a:gd name="T9" fmla="*/ 3299 h 3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299">
                  <a:moveTo>
                    <a:pt x="7" y="0"/>
                  </a:moveTo>
                  <a:lnTo>
                    <a:pt x="0" y="329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7" name="Freeform 24"/>
            <p:cNvSpPr>
              <a:spLocks/>
            </p:cNvSpPr>
            <p:nvPr/>
          </p:nvSpPr>
          <p:spPr bwMode="auto">
            <a:xfrm>
              <a:off x="3012" y="293"/>
              <a:ext cx="2" cy="3289"/>
            </a:xfrm>
            <a:custGeom>
              <a:avLst/>
              <a:gdLst>
                <a:gd name="T0" fmla="*/ 0 w 2"/>
                <a:gd name="T1" fmla="*/ 0 h 3289"/>
                <a:gd name="T2" fmla="*/ 2 w 2"/>
                <a:gd name="T3" fmla="*/ 3289 h 3289"/>
                <a:gd name="T4" fmla="*/ 0 60000 65536"/>
                <a:gd name="T5" fmla="*/ 0 60000 65536"/>
                <a:gd name="T6" fmla="*/ 0 w 2"/>
                <a:gd name="T7" fmla="*/ 0 h 3289"/>
                <a:gd name="T8" fmla="*/ 2 w 2"/>
                <a:gd name="T9" fmla="*/ 3289 h 3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89">
                  <a:moveTo>
                    <a:pt x="0" y="0"/>
                  </a:moveTo>
                  <a:lnTo>
                    <a:pt x="2" y="328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8" name="Freeform 25"/>
            <p:cNvSpPr>
              <a:spLocks/>
            </p:cNvSpPr>
            <p:nvPr/>
          </p:nvSpPr>
          <p:spPr bwMode="auto">
            <a:xfrm>
              <a:off x="3384" y="293"/>
              <a:ext cx="1" cy="3288"/>
            </a:xfrm>
            <a:custGeom>
              <a:avLst/>
              <a:gdLst>
                <a:gd name="T0" fmla="*/ 0 w 1"/>
                <a:gd name="T1" fmla="*/ 0 h 3288"/>
                <a:gd name="T2" fmla="*/ 1 w 1"/>
                <a:gd name="T3" fmla="*/ 3288 h 3288"/>
                <a:gd name="T4" fmla="*/ 0 60000 65536"/>
                <a:gd name="T5" fmla="*/ 0 60000 65536"/>
                <a:gd name="T6" fmla="*/ 0 w 1"/>
                <a:gd name="T7" fmla="*/ 0 h 3288"/>
                <a:gd name="T8" fmla="*/ 1 w 1"/>
                <a:gd name="T9" fmla="*/ 3288 h 3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88">
                  <a:moveTo>
                    <a:pt x="0" y="0"/>
                  </a:moveTo>
                  <a:lnTo>
                    <a:pt x="1" y="32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19" name="Line 26"/>
            <p:cNvSpPr>
              <a:spLocks noChangeShapeType="1"/>
            </p:cNvSpPr>
            <p:nvPr/>
          </p:nvSpPr>
          <p:spPr bwMode="auto">
            <a:xfrm>
              <a:off x="3732" y="286"/>
              <a:ext cx="1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20" name="Line 27"/>
            <p:cNvSpPr>
              <a:spLocks noChangeShapeType="1"/>
            </p:cNvSpPr>
            <p:nvPr/>
          </p:nvSpPr>
          <p:spPr bwMode="auto">
            <a:xfrm>
              <a:off x="4103" y="286"/>
              <a:ext cx="0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21" name="Line 28"/>
            <p:cNvSpPr>
              <a:spLocks noChangeShapeType="1"/>
            </p:cNvSpPr>
            <p:nvPr/>
          </p:nvSpPr>
          <p:spPr bwMode="auto">
            <a:xfrm flipH="1">
              <a:off x="4469" y="286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22" name="Line 29"/>
            <p:cNvSpPr>
              <a:spLocks noChangeShapeType="1"/>
            </p:cNvSpPr>
            <p:nvPr/>
          </p:nvSpPr>
          <p:spPr bwMode="auto">
            <a:xfrm>
              <a:off x="4834" y="294"/>
              <a:ext cx="1" cy="329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23" name="Freeform 30"/>
            <p:cNvSpPr>
              <a:spLocks/>
            </p:cNvSpPr>
            <p:nvPr/>
          </p:nvSpPr>
          <p:spPr bwMode="auto">
            <a:xfrm>
              <a:off x="5206" y="291"/>
              <a:ext cx="1" cy="3292"/>
            </a:xfrm>
            <a:custGeom>
              <a:avLst/>
              <a:gdLst>
                <a:gd name="T0" fmla="*/ 1 w 1"/>
                <a:gd name="T1" fmla="*/ 0 h 3292"/>
                <a:gd name="T2" fmla="*/ 0 w 1"/>
                <a:gd name="T3" fmla="*/ 3292 h 3292"/>
                <a:gd name="T4" fmla="*/ 0 60000 65536"/>
                <a:gd name="T5" fmla="*/ 0 60000 65536"/>
                <a:gd name="T6" fmla="*/ 0 w 1"/>
                <a:gd name="T7" fmla="*/ 0 h 3292"/>
                <a:gd name="T8" fmla="*/ 1 w 1"/>
                <a:gd name="T9" fmla="*/ 3292 h 3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2">
                  <a:moveTo>
                    <a:pt x="1" y="0"/>
                  </a:moveTo>
                  <a:lnTo>
                    <a:pt x="0" y="329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24" name="Text Box 31"/>
            <p:cNvSpPr txBox="1">
              <a:spLocks noChangeArrowheads="1"/>
            </p:cNvSpPr>
            <p:nvPr/>
          </p:nvSpPr>
          <p:spPr bwMode="auto">
            <a:xfrm>
              <a:off x="582" y="3617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-25</a:t>
              </a:r>
              <a:endParaRPr lang="cs-CZ"/>
            </a:p>
          </p:txBody>
        </p:sp>
        <p:sp>
          <p:nvSpPr>
            <p:cNvPr id="110625" name="Text Box 32"/>
            <p:cNvSpPr txBox="1">
              <a:spLocks noChangeArrowheads="1"/>
            </p:cNvSpPr>
            <p:nvPr/>
          </p:nvSpPr>
          <p:spPr bwMode="auto">
            <a:xfrm>
              <a:off x="941" y="3604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-20</a:t>
              </a:r>
              <a:endParaRPr lang="cs-CZ"/>
            </a:p>
          </p:txBody>
        </p:sp>
        <p:sp>
          <p:nvSpPr>
            <p:cNvPr id="110626" name="Text Box 33"/>
            <p:cNvSpPr txBox="1">
              <a:spLocks noChangeArrowheads="1"/>
            </p:cNvSpPr>
            <p:nvPr/>
          </p:nvSpPr>
          <p:spPr bwMode="auto">
            <a:xfrm>
              <a:off x="1312" y="3608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-15</a:t>
              </a:r>
              <a:endParaRPr lang="cs-CZ"/>
            </a:p>
          </p:txBody>
        </p:sp>
        <p:sp>
          <p:nvSpPr>
            <p:cNvPr id="110627" name="Text Box 34"/>
            <p:cNvSpPr txBox="1">
              <a:spLocks noChangeArrowheads="1"/>
            </p:cNvSpPr>
            <p:nvPr/>
          </p:nvSpPr>
          <p:spPr bwMode="auto">
            <a:xfrm>
              <a:off x="1683" y="3612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-10</a:t>
              </a:r>
              <a:endParaRPr lang="cs-CZ"/>
            </a:p>
          </p:txBody>
        </p:sp>
        <p:sp>
          <p:nvSpPr>
            <p:cNvPr id="110628" name="Text Box 35"/>
            <p:cNvSpPr txBox="1">
              <a:spLocks noChangeArrowheads="1"/>
            </p:cNvSpPr>
            <p:nvPr/>
          </p:nvSpPr>
          <p:spPr bwMode="auto">
            <a:xfrm>
              <a:off x="2082" y="3616"/>
              <a:ext cx="2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-5</a:t>
              </a:r>
              <a:endParaRPr lang="cs-CZ"/>
            </a:p>
          </p:txBody>
        </p:sp>
        <p:sp>
          <p:nvSpPr>
            <p:cNvPr id="110629" name="Text Box 36"/>
            <p:cNvSpPr txBox="1">
              <a:spLocks noChangeArrowheads="1"/>
            </p:cNvSpPr>
            <p:nvPr/>
          </p:nvSpPr>
          <p:spPr bwMode="auto">
            <a:xfrm>
              <a:off x="2477" y="362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0</a:t>
              </a:r>
              <a:endParaRPr lang="cs-CZ"/>
            </a:p>
          </p:txBody>
        </p:sp>
        <p:sp>
          <p:nvSpPr>
            <p:cNvPr id="110630" name="Text Box 37"/>
            <p:cNvSpPr txBox="1">
              <a:spLocks noChangeArrowheads="1"/>
            </p:cNvSpPr>
            <p:nvPr/>
          </p:nvSpPr>
          <p:spPr bwMode="auto">
            <a:xfrm>
              <a:off x="2842" y="3624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</a:t>
              </a:r>
              <a:endParaRPr lang="cs-CZ"/>
            </a:p>
          </p:txBody>
        </p:sp>
        <p:sp>
          <p:nvSpPr>
            <p:cNvPr id="110631" name="Text Box 38"/>
            <p:cNvSpPr txBox="1">
              <a:spLocks noChangeArrowheads="1"/>
            </p:cNvSpPr>
            <p:nvPr/>
          </p:nvSpPr>
          <p:spPr bwMode="auto">
            <a:xfrm>
              <a:off x="3185" y="36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0632" name="Text Box 39"/>
            <p:cNvSpPr txBox="1">
              <a:spLocks noChangeArrowheads="1"/>
            </p:cNvSpPr>
            <p:nvPr/>
          </p:nvSpPr>
          <p:spPr bwMode="auto">
            <a:xfrm>
              <a:off x="3539" y="361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15</a:t>
              </a:r>
              <a:endParaRPr lang="cs-CZ"/>
            </a:p>
          </p:txBody>
        </p:sp>
        <p:sp>
          <p:nvSpPr>
            <p:cNvPr id="110633" name="Text Box 40"/>
            <p:cNvSpPr txBox="1">
              <a:spLocks noChangeArrowheads="1"/>
            </p:cNvSpPr>
            <p:nvPr/>
          </p:nvSpPr>
          <p:spPr bwMode="auto">
            <a:xfrm>
              <a:off x="3910" y="363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0634" name="Text Box 41"/>
            <p:cNvSpPr txBox="1">
              <a:spLocks noChangeArrowheads="1"/>
            </p:cNvSpPr>
            <p:nvPr/>
          </p:nvSpPr>
          <p:spPr bwMode="auto">
            <a:xfrm>
              <a:off x="4263" y="361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25</a:t>
              </a:r>
              <a:endParaRPr lang="cs-CZ"/>
            </a:p>
          </p:txBody>
        </p:sp>
        <p:sp>
          <p:nvSpPr>
            <p:cNvPr id="110635" name="Text Box 42"/>
            <p:cNvSpPr txBox="1">
              <a:spLocks noChangeArrowheads="1"/>
            </p:cNvSpPr>
            <p:nvPr/>
          </p:nvSpPr>
          <p:spPr bwMode="auto">
            <a:xfrm>
              <a:off x="4623" y="3621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0636" name="Text Box 43"/>
            <p:cNvSpPr txBox="1">
              <a:spLocks noChangeArrowheads="1"/>
            </p:cNvSpPr>
            <p:nvPr/>
          </p:nvSpPr>
          <p:spPr bwMode="auto">
            <a:xfrm>
              <a:off x="598" y="3106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0637" name="Text Box 44"/>
            <p:cNvSpPr txBox="1">
              <a:spLocks noChangeArrowheads="1"/>
            </p:cNvSpPr>
            <p:nvPr/>
          </p:nvSpPr>
          <p:spPr bwMode="auto">
            <a:xfrm>
              <a:off x="597" y="274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0638" name="Text Box 45"/>
            <p:cNvSpPr txBox="1">
              <a:spLocks noChangeArrowheads="1"/>
            </p:cNvSpPr>
            <p:nvPr/>
          </p:nvSpPr>
          <p:spPr bwMode="auto">
            <a:xfrm>
              <a:off x="595" y="238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0639" name="Text Box 46"/>
            <p:cNvSpPr txBox="1">
              <a:spLocks noChangeArrowheads="1"/>
            </p:cNvSpPr>
            <p:nvPr/>
          </p:nvSpPr>
          <p:spPr bwMode="auto">
            <a:xfrm>
              <a:off x="594" y="200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40</a:t>
              </a:r>
              <a:endParaRPr lang="cs-CZ"/>
            </a:p>
          </p:txBody>
        </p:sp>
        <p:sp>
          <p:nvSpPr>
            <p:cNvPr id="110640" name="Text Box 47"/>
            <p:cNvSpPr txBox="1">
              <a:spLocks noChangeArrowheads="1"/>
            </p:cNvSpPr>
            <p:nvPr/>
          </p:nvSpPr>
          <p:spPr bwMode="auto">
            <a:xfrm>
              <a:off x="599" y="164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50</a:t>
              </a:r>
              <a:endParaRPr lang="cs-CZ"/>
            </a:p>
          </p:txBody>
        </p:sp>
        <p:sp>
          <p:nvSpPr>
            <p:cNvPr id="110641" name="Text Box 48"/>
            <p:cNvSpPr txBox="1">
              <a:spLocks noChangeArrowheads="1"/>
            </p:cNvSpPr>
            <p:nvPr/>
          </p:nvSpPr>
          <p:spPr bwMode="auto">
            <a:xfrm>
              <a:off x="604" y="1283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60</a:t>
              </a:r>
              <a:endParaRPr lang="cs-CZ"/>
            </a:p>
          </p:txBody>
        </p:sp>
        <p:sp>
          <p:nvSpPr>
            <p:cNvPr id="110642" name="Text Box 49"/>
            <p:cNvSpPr txBox="1">
              <a:spLocks noChangeArrowheads="1"/>
            </p:cNvSpPr>
            <p:nvPr/>
          </p:nvSpPr>
          <p:spPr bwMode="auto">
            <a:xfrm>
              <a:off x="609" y="9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70</a:t>
              </a:r>
              <a:endParaRPr lang="cs-CZ"/>
            </a:p>
          </p:txBody>
        </p:sp>
        <p:sp>
          <p:nvSpPr>
            <p:cNvPr id="110643" name="Text Box 50"/>
            <p:cNvSpPr txBox="1">
              <a:spLocks noChangeArrowheads="1"/>
            </p:cNvSpPr>
            <p:nvPr/>
          </p:nvSpPr>
          <p:spPr bwMode="auto">
            <a:xfrm>
              <a:off x="614" y="55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80</a:t>
              </a:r>
              <a:endParaRPr lang="cs-CZ"/>
            </a:p>
          </p:txBody>
        </p:sp>
        <p:sp>
          <p:nvSpPr>
            <p:cNvPr id="110644" name="Text Box 51"/>
            <p:cNvSpPr txBox="1">
              <a:spLocks noChangeArrowheads="1"/>
            </p:cNvSpPr>
            <p:nvPr/>
          </p:nvSpPr>
          <p:spPr bwMode="auto">
            <a:xfrm>
              <a:off x="619" y="17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90</a:t>
              </a:r>
              <a:endParaRPr lang="cs-CZ"/>
            </a:p>
          </p:txBody>
        </p:sp>
        <p:sp>
          <p:nvSpPr>
            <p:cNvPr id="110645" name="Text Box 52"/>
            <p:cNvSpPr txBox="1">
              <a:spLocks noChangeArrowheads="1"/>
            </p:cNvSpPr>
            <p:nvPr/>
          </p:nvSpPr>
          <p:spPr bwMode="auto">
            <a:xfrm>
              <a:off x="86" y="130"/>
              <a:ext cx="5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800"/>
                <a:t>P</a:t>
              </a:r>
              <a:r>
                <a:rPr lang="cs-CZ" sz="1400"/>
                <a:t>CO</a:t>
              </a:r>
              <a:r>
                <a:rPr lang="cs-CZ" sz="1400" baseline="-25000"/>
                <a:t>2</a:t>
              </a:r>
              <a:r>
                <a:rPr lang="cs-CZ" sz="1400"/>
                <a:t> </a:t>
              </a:r>
              <a:r>
                <a:rPr lang="cs-CZ" sz="1200"/>
                <a:t>torr</a:t>
              </a:r>
              <a:endParaRPr lang="cs-CZ"/>
            </a:p>
          </p:txBody>
        </p:sp>
        <p:sp>
          <p:nvSpPr>
            <p:cNvPr id="110646" name="Text Box 53"/>
            <p:cNvSpPr txBox="1">
              <a:spLocks noChangeArrowheads="1"/>
            </p:cNvSpPr>
            <p:nvPr/>
          </p:nvSpPr>
          <p:spPr bwMode="auto">
            <a:xfrm>
              <a:off x="4287" y="3740"/>
              <a:ext cx="10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600"/>
                <a:t>Base Excess</a:t>
              </a:r>
              <a:r>
                <a:rPr lang="cs-CZ" sz="1800"/>
                <a:t> </a:t>
              </a:r>
              <a:r>
                <a:rPr lang="cs-CZ" sz="1200"/>
                <a:t>mmol/l</a:t>
              </a:r>
              <a:endParaRPr lang="cs-CZ"/>
            </a:p>
          </p:txBody>
        </p:sp>
        <p:sp>
          <p:nvSpPr>
            <p:cNvPr id="110647" name="Freeform 54"/>
            <p:cNvSpPr>
              <a:spLocks/>
            </p:cNvSpPr>
            <p:nvPr/>
          </p:nvSpPr>
          <p:spPr bwMode="auto">
            <a:xfrm>
              <a:off x="819" y="291"/>
              <a:ext cx="1370" cy="2662"/>
            </a:xfrm>
            <a:custGeom>
              <a:avLst/>
              <a:gdLst>
                <a:gd name="T0" fmla="*/ 0 w 1368"/>
                <a:gd name="T1" fmla="*/ 2665 h 2659"/>
                <a:gd name="T2" fmla="*/ 191 w 1368"/>
                <a:gd name="T3" fmla="*/ 2406 h 2659"/>
                <a:gd name="T4" fmla="*/ 370 w 1368"/>
                <a:gd name="T5" fmla="*/ 2141 h 2659"/>
                <a:gd name="T6" fmla="*/ 684 w 1368"/>
                <a:gd name="T7" fmla="*/ 1524 h 2659"/>
                <a:gd name="T8" fmla="*/ 890 w 1368"/>
                <a:gd name="T9" fmla="*/ 1054 h 2659"/>
                <a:gd name="T10" fmla="*/ 1372 w 1368"/>
                <a:gd name="T11" fmla="*/ 0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2659"/>
                <a:gd name="T20" fmla="*/ 1368 w 1368"/>
                <a:gd name="T21" fmla="*/ 2659 h 26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2659">
                  <a:moveTo>
                    <a:pt x="0" y="2659"/>
                  </a:moveTo>
                  <a:cubicBezTo>
                    <a:pt x="31" y="2616"/>
                    <a:pt x="130" y="2487"/>
                    <a:pt x="191" y="2400"/>
                  </a:cubicBezTo>
                  <a:cubicBezTo>
                    <a:pt x="252" y="2313"/>
                    <a:pt x="286" y="2283"/>
                    <a:pt x="368" y="2137"/>
                  </a:cubicBezTo>
                  <a:cubicBezTo>
                    <a:pt x="450" y="1991"/>
                    <a:pt x="595" y="1701"/>
                    <a:pt x="682" y="1520"/>
                  </a:cubicBezTo>
                  <a:cubicBezTo>
                    <a:pt x="769" y="1339"/>
                    <a:pt x="774" y="1305"/>
                    <a:pt x="888" y="1052"/>
                  </a:cubicBezTo>
                  <a:cubicBezTo>
                    <a:pt x="1002" y="799"/>
                    <a:pt x="1268" y="219"/>
                    <a:pt x="1368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48" name="Freeform 55"/>
            <p:cNvSpPr>
              <a:spLocks/>
            </p:cNvSpPr>
            <p:nvPr/>
          </p:nvSpPr>
          <p:spPr bwMode="auto">
            <a:xfrm>
              <a:off x="937" y="291"/>
              <a:ext cx="1823" cy="2926"/>
            </a:xfrm>
            <a:custGeom>
              <a:avLst/>
              <a:gdLst>
                <a:gd name="T0" fmla="*/ 0 w 1823"/>
                <a:gd name="T1" fmla="*/ 2926 h 2926"/>
                <a:gd name="T2" fmla="*/ 331 w 1823"/>
                <a:gd name="T3" fmla="*/ 2548 h 2926"/>
                <a:gd name="T4" fmla="*/ 508 w 1823"/>
                <a:gd name="T5" fmla="*/ 2285 h 2926"/>
                <a:gd name="T6" fmla="*/ 646 w 1823"/>
                <a:gd name="T7" fmla="*/ 2035 h 2926"/>
                <a:gd name="T8" fmla="*/ 863 w 1823"/>
                <a:gd name="T9" fmla="*/ 1663 h 2926"/>
                <a:gd name="T10" fmla="*/ 1177 w 1823"/>
                <a:gd name="T11" fmla="*/ 1120 h 2926"/>
                <a:gd name="T12" fmla="*/ 1526 w 1823"/>
                <a:gd name="T13" fmla="*/ 515 h 2926"/>
                <a:gd name="T14" fmla="*/ 1823 w 1823"/>
                <a:gd name="T15" fmla="*/ 0 h 29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3"/>
                <a:gd name="T25" fmla="*/ 0 h 2926"/>
                <a:gd name="T26" fmla="*/ 1823 w 1823"/>
                <a:gd name="T27" fmla="*/ 2926 h 29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3" h="2926">
                  <a:moveTo>
                    <a:pt x="0" y="2926"/>
                  </a:moveTo>
                  <a:cubicBezTo>
                    <a:pt x="56" y="2863"/>
                    <a:pt x="246" y="2655"/>
                    <a:pt x="331" y="2548"/>
                  </a:cubicBezTo>
                  <a:cubicBezTo>
                    <a:pt x="416" y="2441"/>
                    <a:pt x="456" y="2370"/>
                    <a:pt x="508" y="2285"/>
                  </a:cubicBezTo>
                  <a:cubicBezTo>
                    <a:pt x="560" y="2200"/>
                    <a:pt x="587" y="2139"/>
                    <a:pt x="646" y="2035"/>
                  </a:cubicBezTo>
                  <a:cubicBezTo>
                    <a:pt x="705" y="1931"/>
                    <a:pt x="775" y="1815"/>
                    <a:pt x="863" y="1663"/>
                  </a:cubicBezTo>
                  <a:cubicBezTo>
                    <a:pt x="951" y="1511"/>
                    <a:pt x="1067" y="1311"/>
                    <a:pt x="1177" y="1120"/>
                  </a:cubicBezTo>
                  <a:cubicBezTo>
                    <a:pt x="1287" y="929"/>
                    <a:pt x="1418" y="702"/>
                    <a:pt x="1526" y="515"/>
                  </a:cubicBezTo>
                  <a:cubicBezTo>
                    <a:pt x="1634" y="328"/>
                    <a:pt x="1761" y="107"/>
                    <a:pt x="182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49" name="Freeform 56"/>
            <p:cNvSpPr>
              <a:spLocks/>
            </p:cNvSpPr>
            <p:nvPr/>
          </p:nvSpPr>
          <p:spPr bwMode="auto">
            <a:xfrm>
              <a:off x="1157" y="288"/>
              <a:ext cx="2320" cy="2935"/>
            </a:xfrm>
            <a:custGeom>
              <a:avLst/>
              <a:gdLst>
                <a:gd name="T0" fmla="*/ 0 w 2320"/>
                <a:gd name="T1" fmla="*/ 2935 h 2935"/>
                <a:gd name="T2" fmla="*/ 569 w 2320"/>
                <a:gd name="T3" fmla="*/ 2383 h 2935"/>
                <a:gd name="T4" fmla="*/ 900 w 2320"/>
                <a:gd name="T5" fmla="*/ 1966 h 2935"/>
                <a:gd name="T6" fmla="*/ 1139 w 2320"/>
                <a:gd name="T7" fmla="*/ 1623 h 2935"/>
                <a:gd name="T8" fmla="*/ 1396 w 2320"/>
                <a:gd name="T9" fmla="*/ 1258 h 2935"/>
                <a:gd name="T10" fmla="*/ 1693 w 2320"/>
                <a:gd name="T11" fmla="*/ 852 h 2935"/>
                <a:gd name="T12" fmla="*/ 2001 w 2320"/>
                <a:gd name="T13" fmla="*/ 425 h 2935"/>
                <a:gd name="T14" fmla="*/ 2320 w 2320"/>
                <a:gd name="T15" fmla="*/ 0 h 29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0"/>
                <a:gd name="T25" fmla="*/ 0 h 2935"/>
                <a:gd name="T26" fmla="*/ 2320 w 2320"/>
                <a:gd name="T27" fmla="*/ 2935 h 29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0" h="2935">
                  <a:moveTo>
                    <a:pt x="0" y="2935"/>
                  </a:moveTo>
                  <a:cubicBezTo>
                    <a:pt x="95" y="2843"/>
                    <a:pt x="419" y="2544"/>
                    <a:pt x="569" y="2383"/>
                  </a:cubicBezTo>
                  <a:cubicBezTo>
                    <a:pt x="719" y="2222"/>
                    <a:pt x="805" y="2094"/>
                    <a:pt x="900" y="1966"/>
                  </a:cubicBezTo>
                  <a:cubicBezTo>
                    <a:pt x="995" y="1840"/>
                    <a:pt x="1056" y="1742"/>
                    <a:pt x="1139" y="1623"/>
                  </a:cubicBezTo>
                  <a:cubicBezTo>
                    <a:pt x="1223" y="1506"/>
                    <a:pt x="1305" y="1387"/>
                    <a:pt x="1396" y="1258"/>
                  </a:cubicBezTo>
                  <a:cubicBezTo>
                    <a:pt x="1488" y="1129"/>
                    <a:pt x="1592" y="992"/>
                    <a:pt x="1693" y="852"/>
                  </a:cubicBezTo>
                  <a:cubicBezTo>
                    <a:pt x="1794" y="714"/>
                    <a:pt x="1896" y="567"/>
                    <a:pt x="2001" y="425"/>
                  </a:cubicBezTo>
                  <a:cubicBezTo>
                    <a:pt x="2107" y="283"/>
                    <a:pt x="2254" y="89"/>
                    <a:pt x="232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50" name="Freeform 57"/>
            <p:cNvSpPr>
              <a:spLocks/>
            </p:cNvSpPr>
            <p:nvPr/>
          </p:nvSpPr>
          <p:spPr bwMode="auto">
            <a:xfrm>
              <a:off x="1389" y="294"/>
              <a:ext cx="2661" cy="2923"/>
            </a:xfrm>
            <a:custGeom>
              <a:avLst/>
              <a:gdLst>
                <a:gd name="T0" fmla="*/ 0 w 2661"/>
                <a:gd name="T1" fmla="*/ 2923 h 2923"/>
                <a:gd name="T2" fmla="*/ 617 w 2661"/>
                <a:gd name="T3" fmla="*/ 2369 h 2923"/>
                <a:gd name="T4" fmla="*/ 1005 w 2661"/>
                <a:gd name="T5" fmla="*/ 1980 h 2923"/>
                <a:gd name="T6" fmla="*/ 1257 w 2661"/>
                <a:gd name="T7" fmla="*/ 1666 h 2923"/>
                <a:gd name="T8" fmla="*/ 1560 w 2661"/>
                <a:gd name="T9" fmla="*/ 1312 h 2923"/>
                <a:gd name="T10" fmla="*/ 1908 w 2661"/>
                <a:gd name="T11" fmla="*/ 883 h 2923"/>
                <a:gd name="T12" fmla="*/ 2286 w 2661"/>
                <a:gd name="T13" fmla="*/ 432 h 2923"/>
                <a:gd name="T14" fmla="*/ 2661 w 2661"/>
                <a:gd name="T15" fmla="*/ 0 h 29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1"/>
                <a:gd name="T25" fmla="*/ 0 h 2923"/>
                <a:gd name="T26" fmla="*/ 2661 w 2661"/>
                <a:gd name="T27" fmla="*/ 2923 h 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1" h="2923">
                  <a:moveTo>
                    <a:pt x="0" y="2923"/>
                  </a:moveTo>
                  <a:cubicBezTo>
                    <a:pt x="102" y="2831"/>
                    <a:pt x="450" y="2526"/>
                    <a:pt x="617" y="2369"/>
                  </a:cubicBezTo>
                  <a:cubicBezTo>
                    <a:pt x="784" y="2212"/>
                    <a:pt x="898" y="2097"/>
                    <a:pt x="1005" y="1980"/>
                  </a:cubicBezTo>
                  <a:cubicBezTo>
                    <a:pt x="1112" y="1863"/>
                    <a:pt x="1165" y="1777"/>
                    <a:pt x="1257" y="1666"/>
                  </a:cubicBezTo>
                  <a:cubicBezTo>
                    <a:pt x="1349" y="1555"/>
                    <a:pt x="1452" y="1442"/>
                    <a:pt x="1560" y="1312"/>
                  </a:cubicBezTo>
                  <a:cubicBezTo>
                    <a:pt x="1668" y="1182"/>
                    <a:pt x="1787" y="1030"/>
                    <a:pt x="1908" y="883"/>
                  </a:cubicBezTo>
                  <a:cubicBezTo>
                    <a:pt x="2029" y="736"/>
                    <a:pt x="2161" y="579"/>
                    <a:pt x="2286" y="432"/>
                  </a:cubicBezTo>
                  <a:cubicBezTo>
                    <a:pt x="2411" y="285"/>
                    <a:pt x="2583" y="90"/>
                    <a:pt x="2661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51" name="Freeform 58"/>
            <p:cNvSpPr>
              <a:spLocks/>
            </p:cNvSpPr>
            <p:nvPr/>
          </p:nvSpPr>
          <p:spPr bwMode="auto">
            <a:xfrm>
              <a:off x="1600" y="291"/>
              <a:ext cx="3006" cy="2920"/>
            </a:xfrm>
            <a:custGeom>
              <a:avLst/>
              <a:gdLst>
                <a:gd name="T0" fmla="*/ 0 w 3006"/>
                <a:gd name="T1" fmla="*/ 2920 h 2920"/>
                <a:gd name="T2" fmla="*/ 549 w 3006"/>
                <a:gd name="T3" fmla="*/ 2463 h 2920"/>
                <a:gd name="T4" fmla="*/ 1006 w 3006"/>
                <a:gd name="T5" fmla="*/ 2017 h 2920"/>
                <a:gd name="T6" fmla="*/ 1355 w 3006"/>
                <a:gd name="T7" fmla="*/ 1652 h 2920"/>
                <a:gd name="T8" fmla="*/ 1800 w 3006"/>
                <a:gd name="T9" fmla="*/ 1206 h 2920"/>
                <a:gd name="T10" fmla="*/ 2137 w 3006"/>
                <a:gd name="T11" fmla="*/ 858 h 2920"/>
                <a:gd name="T12" fmla="*/ 2412 w 3006"/>
                <a:gd name="T13" fmla="*/ 589 h 2920"/>
                <a:gd name="T14" fmla="*/ 2691 w 3006"/>
                <a:gd name="T15" fmla="*/ 304 h 2920"/>
                <a:gd name="T16" fmla="*/ 3006 w 3006"/>
                <a:gd name="T17" fmla="*/ 0 h 29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6"/>
                <a:gd name="T28" fmla="*/ 0 h 2920"/>
                <a:gd name="T29" fmla="*/ 3006 w 3006"/>
                <a:gd name="T30" fmla="*/ 2920 h 29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6" h="2920">
                  <a:moveTo>
                    <a:pt x="0" y="2920"/>
                  </a:moveTo>
                  <a:cubicBezTo>
                    <a:pt x="91" y="2844"/>
                    <a:pt x="381" y="2613"/>
                    <a:pt x="549" y="2463"/>
                  </a:cubicBezTo>
                  <a:cubicBezTo>
                    <a:pt x="717" y="2313"/>
                    <a:pt x="872" y="2152"/>
                    <a:pt x="1006" y="2017"/>
                  </a:cubicBezTo>
                  <a:cubicBezTo>
                    <a:pt x="1140" y="1882"/>
                    <a:pt x="1223" y="1787"/>
                    <a:pt x="1355" y="1652"/>
                  </a:cubicBezTo>
                  <a:cubicBezTo>
                    <a:pt x="1487" y="1517"/>
                    <a:pt x="1670" y="1338"/>
                    <a:pt x="1800" y="1206"/>
                  </a:cubicBezTo>
                  <a:cubicBezTo>
                    <a:pt x="1930" y="1074"/>
                    <a:pt x="2035" y="961"/>
                    <a:pt x="2137" y="858"/>
                  </a:cubicBezTo>
                  <a:cubicBezTo>
                    <a:pt x="2239" y="755"/>
                    <a:pt x="2320" y="681"/>
                    <a:pt x="2412" y="589"/>
                  </a:cubicBezTo>
                  <a:cubicBezTo>
                    <a:pt x="2504" y="497"/>
                    <a:pt x="2592" y="402"/>
                    <a:pt x="2691" y="304"/>
                  </a:cubicBezTo>
                  <a:cubicBezTo>
                    <a:pt x="2790" y="206"/>
                    <a:pt x="2941" y="63"/>
                    <a:pt x="3006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52" name="Freeform 59"/>
            <p:cNvSpPr>
              <a:spLocks/>
            </p:cNvSpPr>
            <p:nvPr/>
          </p:nvSpPr>
          <p:spPr bwMode="auto">
            <a:xfrm>
              <a:off x="1726" y="297"/>
              <a:ext cx="3471" cy="2920"/>
            </a:xfrm>
            <a:custGeom>
              <a:avLst/>
              <a:gdLst>
                <a:gd name="T0" fmla="*/ 0 w 3463"/>
                <a:gd name="T1" fmla="*/ 2932 h 2908"/>
                <a:gd name="T2" fmla="*/ 396 w 3463"/>
                <a:gd name="T3" fmla="*/ 2696 h 2908"/>
                <a:gd name="T4" fmla="*/ 981 w 3463"/>
                <a:gd name="T5" fmla="*/ 2200 h 2908"/>
                <a:gd name="T6" fmla="*/ 1303 w 3463"/>
                <a:gd name="T7" fmla="*/ 1907 h 2908"/>
                <a:gd name="T8" fmla="*/ 1694 w 3463"/>
                <a:gd name="T9" fmla="*/ 1591 h 2908"/>
                <a:gd name="T10" fmla="*/ 2056 w 3463"/>
                <a:gd name="T11" fmla="*/ 1267 h 2908"/>
                <a:gd name="T12" fmla="*/ 2324 w 3463"/>
                <a:gd name="T13" fmla="*/ 1025 h 2908"/>
                <a:gd name="T14" fmla="*/ 2692 w 3463"/>
                <a:gd name="T15" fmla="*/ 703 h 2908"/>
                <a:gd name="T16" fmla="*/ 2991 w 3463"/>
                <a:gd name="T17" fmla="*/ 444 h 2908"/>
                <a:gd name="T18" fmla="*/ 3479 w 3463"/>
                <a:gd name="T19" fmla="*/ 0 h 29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3"/>
                <a:gd name="T31" fmla="*/ 0 h 2908"/>
                <a:gd name="T32" fmla="*/ 3463 w 3463"/>
                <a:gd name="T33" fmla="*/ 2908 h 29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3" h="2908">
                  <a:moveTo>
                    <a:pt x="0" y="2908"/>
                  </a:moveTo>
                  <a:cubicBezTo>
                    <a:pt x="66" y="2869"/>
                    <a:pt x="231" y="2795"/>
                    <a:pt x="394" y="2674"/>
                  </a:cubicBezTo>
                  <a:cubicBezTo>
                    <a:pt x="557" y="2553"/>
                    <a:pt x="827" y="2312"/>
                    <a:pt x="977" y="2182"/>
                  </a:cubicBezTo>
                  <a:cubicBezTo>
                    <a:pt x="1127" y="2052"/>
                    <a:pt x="1179" y="1992"/>
                    <a:pt x="1297" y="1891"/>
                  </a:cubicBezTo>
                  <a:cubicBezTo>
                    <a:pt x="1415" y="1790"/>
                    <a:pt x="1561" y="1683"/>
                    <a:pt x="1686" y="1577"/>
                  </a:cubicBezTo>
                  <a:cubicBezTo>
                    <a:pt x="1811" y="1471"/>
                    <a:pt x="1941" y="1350"/>
                    <a:pt x="2046" y="1257"/>
                  </a:cubicBezTo>
                  <a:cubicBezTo>
                    <a:pt x="2151" y="1164"/>
                    <a:pt x="2208" y="1110"/>
                    <a:pt x="2314" y="1017"/>
                  </a:cubicBezTo>
                  <a:cubicBezTo>
                    <a:pt x="2420" y="924"/>
                    <a:pt x="2570" y="793"/>
                    <a:pt x="2680" y="697"/>
                  </a:cubicBezTo>
                  <a:cubicBezTo>
                    <a:pt x="2790" y="601"/>
                    <a:pt x="2847" y="556"/>
                    <a:pt x="2977" y="440"/>
                  </a:cubicBezTo>
                  <a:cubicBezTo>
                    <a:pt x="3107" y="324"/>
                    <a:pt x="3382" y="73"/>
                    <a:pt x="346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53" name="Freeform 60"/>
            <p:cNvSpPr>
              <a:spLocks/>
            </p:cNvSpPr>
            <p:nvPr/>
          </p:nvSpPr>
          <p:spPr bwMode="auto">
            <a:xfrm>
              <a:off x="2086" y="1074"/>
              <a:ext cx="3122" cy="2143"/>
            </a:xfrm>
            <a:custGeom>
              <a:avLst/>
              <a:gdLst>
                <a:gd name="T0" fmla="*/ 0 w 3132"/>
                <a:gd name="T1" fmla="*/ 2138 h 2148"/>
                <a:gd name="T2" fmla="*/ 352 w 3132"/>
                <a:gd name="T3" fmla="*/ 1961 h 2148"/>
                <a:gd name="T4" fmla="*/ 868 w 3132"/>
                <a:gd name="T5" fmla="*/ 1620 h 2148"/>
                <a:gd name="T6" fmla="*/ 1346 w 3132"/>
                <a:gd name="T7" fmla="*/ 1285 h 2148"/>
                <a:gd name="T8" fmla="*/ 1788 w 3132"/>
                <a:gd name="T9" fmla="*/ 967 h 2148"/>
                <a:gd name="T10" fmla="*/ 2561 w 3132"/>
                <a:gd name="T11" fmla="*/ 397 h 2148"/>
                <a:gd name="T12" fmla="*/ 3112 w 3132"/>
                <a:gd name="T13" fmla="*/ 0 h 2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2"/>
                <a:gd name="T22" fmla="*/ 0 h 2148"/>
                <a:gd name="T23" fmla="*/ 3132 w 3132"/>
                <a:gd name="T24" fmla="*/ 2148 h 2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2" h="2148">
                  <a:moveTo>
                    <a:pt x="0" y="2148"/>
                  </a:moveTo>
                  <a:cubicBezTo>
                    <a:pt x="59" y="2119"/>
                    <a:pt x="208" y="2058"/>
                    <a:pt x="354" y="1971"/>
                  </a:cubicBezTo>
                  <a:cubicBezTo>
                    <a:pt x="500" y="1884"/>
                    <a:pt x="707" y="1741"/>
                    <a:pt x="874" y="1628"/>
                  </a:cubicBezTo>
                  <a:cubicBezTo>
                    <a:pt x="1041" y="1515"/>
                    <a:pt x="1200" y="1400"/>
                    <a:pt x="1354" y="1291"/>
                  </a:cubicBezTo>
                  <a:cubicBezTo>
                    <a:pt x="1508" y="1182"/>
                    <a:pt x="1596" y="1120"/>
                    <a:pt x="1800" y="971"/>
                  </a:cubicBezTo>
                  <a:cubicBezTo>
                    <a:pt x="2004" y="822"/>
                    <a:pt x="2355" y="561"/>
                    <a:pt x="2577" y="399"/>
                  </a:cubicBezTo>
                  <a:cubicBezTo>
                    <a:pt x="2799" y="237"/>
                    <a:pt x="3017" y="83"/>
                    <a:pt x="3132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54" name="Text Box 61"/>
            <p:cNvSpPr txBox="1">
              <a:spLocks noChangeArrowheads="1"/>
            </p:cNvSpPr>
            <p:nvPr/>
          </p:nvSpPr>
          <p:spPr bwMode="auto">
            <a:xfrm rot="-3700009">
              <a:off x="1795" y="363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pH=7,1</a:t>
              </a:r>
              <a:endParaRPr lang="cs-CZ"/>
            </a:p>
          </p:txBody>
        </p:sp>
        <p:sp>
          <p:nvSpPr>
            <p:cNvPr id="110655" name="Text Box 62"/>
            <p:cNvSpPr txBox="1">
              <a:spLocks noChangeArrowheads="1"/>
            </p:cNvSpPr>
            <p:nvPr/>
          </p:nvSpPr>
          <p:spPr bwMode="auto">
            <a:xfrm rot="-3637928">
              <a:off x="2532" y="374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pH=7,2</a:t>
              </a:r>
              <a:endParaRPr lang="cs-CZ"/>
            </a:p>
          </p:txBody>
        </p:sp>
        <p:sp>
          <p:nvSpPr>
            <p:cNvPr id="110656" name="Text Box 63"/>
            <p:cNvSpPr txBox="1">
              <a:spLocks noChangeArrowheads="1"/>
            </p:cNvSpPr>
            <p:nvPr/>
          </p:nvSpPr>
          <p:spPr bwMode="auto">
            <a:xfrm rot="-3637928">
              <a:off x="2991" y="39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</a:t>
              </a:r>
              <a:endParaRPr lang="cs-CZ"/>
            </a:p>
          </p:txBody>
        </p:sp>
        <p:sp>
          <p:nvSpPr>
            <p:cNvPr id="110657" name="Text Box 64"/>
            <p:cNvSpPr txBox="1">
              <a:spLocks noChangeArrowheads="1"/>
            </p:cNvSpPr>
            <p:nvPr/>
          </p:nvSpPr>
          <p:spPr bwMode="auto">
            <a:xfrm rot="-2887831">
              <a:off x="3708" y="385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pH=7,37</a:t>
              </a:r>
              <a:endParaRPr lang="cs-CZ"/>
            </a:p>
          </p:txBody>
        </p:sp>
        <p:sp>
          <p:nvSpPr>
            <p:cNvPr id="110658" name="Text Box 65"/>
            <p:cNvSpPr txBox="1">
              <a:spLocks noChangeArrowheads="1"/>
            </p:cNvSpPr>
            <p:nvPr/>
          </p:nvSpPr>
          <p:spPr bwMode="auto">
            <a:xfrm rot="-2594149">
              <a:off x="4031" y="399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pH=7,43</a:t>
              </a:r>
              <a:endParaRPr lang="cs-CZ"/>
            </a:p>
          </p:txBody>
        </p:sp>
        <p:sp>
          <p:nvSpPr>
            <p:cNvPr id="110659" name="Text Box 66"/>
            <p:cNvSpPr txBox="1">
              <a:spLocks noChangeArrowheads="1"/>
            </p:cNvSpPr>
            <p:nvPr/>
          </p:nvSpPr>
          <p:spPr bwMode="auto">
            <a:xfrm rot="-2338706">
              <a:off x="4369" y="602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pH=7,5</a:t>
              </a:r>
              <a:endParaRPr lang="cs-CZ"/>
            </a:p>
          </p:txBody>
        </p:sp>
        <p:sp>
          <p:nvSpPr>
            <p:cNvPr id="110660" name="Text Box 67"/>
            <p:cNvSpPr txBox="1">
              <a:spLocks noChangeArrowheads="1"/>
            </p:cNvSpPr>
            <p:nvPr/>
          </p:nvSpPr>
          <p:spPr bwMode="auto">
            <a:xfrm rot="-1972181">
              <a:off x="4783" y="101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pH=7,6</a:t>
              </a:r>
              <a:endParaRPr lang="cs-CZ"/>
            </a:p>
          </p:txBody>
        </p:sp>
        <p:sp>
          <p:nvSpPr>
            <p:cNvPr id="110661" name="Text Box 68"/>
            <p:cNvSpPr txBox="1">
              <a:spLocks noChangeArrowheads="1"/>
            </p:cNvSpPr>
            <p:nvPr/>
          </p:nvSpPr>
          <p:spPr bwMode="auto">
            <a:xfrm>
              <a:off x="1054" y="1964"/>
              <a:ext cx="12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metabolic acidosis</a:t>
              </a:r>
              <a:endParaRPr lang="cs-CZ" sz="2000"/>
            </a:p>
          </p:txBody>
        </p:sp>
        <p:sp>
          <p:nvSpPr>
            <p:cNvPr id="110662" name="Text Box 69"/>
            <p:cNvSpPr txBox="1">
              <a:spLocks noChangeArrowheads="1"/>
            </p:cNvSpPr>
            <p:nvPr/>
          </p:nvSpPr>
          <p:spPr bwMode="auto">
            <a:xfrm>
              <a:off x="3657" y="1957"/>
              <a:ext cx="13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Akute metabolic alkalosis</a:t>
              </a:r>
              <a:endParaRPr lang="cs-CZ" sz="2000"/>
            </a:p>
          </p:txBody>
        </p:sp>
        <p:sp>
          <p:nvSpPr>
            <p:cNvPr id="110663" name="Text Box 70"/>
            <p:cNvSpPr txBox="1">
              <a:spLocks noChangeArrowheads="1"/>
            </p:cNvSpPr>
            <p:nvPr/>
          </p:nvSpPr>
          <p:spPr bwMode="auto">
            <a:xfrm rot="-5435410">
              <a:off x="2109" y="2589"/>
              <a:ext cx="1044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</a:t>
              </a:r>
            </a:p>
            <a:p>
              <a:pPr algn="ctr"/>
              <a:r>
                <a:rPr lang="cs-CZ" sz="1400" b="1"/>
                <a:t> respiratory acidosi</a:t>
              </a:r>
              <a:endParaRPr lang="cs-CZ" sz="2000"/>
            </a:p>
          </p:txBody>
        </p:sp>
        <p:sp>
          <p:nvSpPr>
            <p:cNvPr id="110664" name="Text Box 71"/>
            <p:cNvSpPr txBox="1">
              <a:spLocks noChangeArrowheads="1"/>
            </p:cNvSpPr>
            <p:nvPr/>
          </p:nvSpPr>
          <p:spPr bwMode="auto">
            <a:xfrm rot="4640724" flipH="1">
              <a:off x="1793" y="909"/>
              <a:ext cx="13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respiratory acidosis</a:t>
              </a:r>
              <a:endParaRPr lang="cs-CZ" sz="2000"/>
            </a:p>
          </p:txBody>
        </p:sp>
        <p:sp>
          <p:nvSpPr>
            <p:cNvPr id="110665" name="Text Box 72"/>
            <p:cNvSpPr txBox="1">
              <a:spLocks noChangeArrowheads="1"/>
            </p:cNvSpPr>
            <p:nvPr/>
          </p:nvSpPr>
          <p:spPr bwMode="auto">
            <a:xfrm rot="-1749184">
              <a:off x="3400" y="1429"/>
              <a:ext cx="15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alkalosis </a:t>
              </a:r>
              <a:endParaRPr lang="cs-CZ" sz="2000"/>
            </a:p>
          </p:txBody>
        </p:sp>
        <p:sp>
          <p:nvSpPr>
            <p:cNvPr id="110666" name="Text Box 73"/>
            <p:cNvSpPr txBox="1">
              <a:spLocks noChangeArrowheads="1"/>
            </p:cNvSpPr>
            <p:nvPr/>
          </p:nvSpPr>
          <p:spPr bwMode="auto">
            <a:xfrm rot="-1698457">
              <a:off x="785" y="2582"/>
              <a:ext cx="150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acidosis </a:t>
              </a:r>
              <a:endParaRPr lang="cs-CZ" sz="2000"/>
            </a:p>
          </p:txBody>
        </p:sp>
        <p:sp>
          <p:nvSpPr>
            <p:cNvPr id="110667" name="Text Box 74"/>
            <p:cNvSpPr txBox="1">
              <a:spLocks noChangeArrowheads="1"/>
            </p:cNvSpPr>
            <p:nvPr/>
          </p:nvSpPr>
          <p:spPr bwMode="auto">
            <a:xfrm rot="-2590237">
              <a:off x="1213" y="2631"/>
              <a:ext cx="15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 dirty="0" err="1"/>
                <a:t>Sustained</a:t>
              </a:r>
              <a:r>
                <a:rPr lang="cs-CZ" sz="1400" b="1" dirty="0"/>
                <a:t> </a:t>
              </a:r>
              <a:r>
                <a:rPr lang="cs-CZ" sz="1400" b="1" dirty="0" err="1"/>
                <a:t>respiratory</a:t>
              </a:r>
              <a:r>
                <a:rPr lang="cs-CZ" sz="1400" b="1" dirty="0"/>
                <a:t> </a:t>
              </a:r>
              <a:r>
                <a:rPr lang="cs-CZ" sz="1400" b="1" dirty="0" err="1"/>
                <a:t>alkalosis</a:t>
              </a:r>
              <a:endParaRPr lang="cs-CZ" sz="2000" dirty="0"/>
            </a:p>
          </p:txBody>
        </p:sp>
        <p:sp>
          <p:nvSpPr>
            <p:cNvPr id="110668" name="Text Box 75"/>
            <p:cNvSpPr txBox="1">
              <a:spLocks noChangeArrowheads="1"/>
            </p:cNvSpPr>
            <p:nvPr/>
          </p:nvSpPr>
          <p:spPr bwMode="auto">
            <a:xfrm rot="-3753465">
              <a:off x="2554" y="815"/>
              <a:ext cx="158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respiratory acidosis </a:t>
              </a:r>
              <a:endParaRPr lang="cs-CZ" sz="2000"/>
            </a:p>
          </p:txBody>
        </p:sp>
        <p:sp>
          <p:nvSpPr>
            <p:cNvPr id="110669" name="Line 76"/>
            <p:cNvSpPr>
              <a:spLocks noChangeShapeType="1"/>
            </p:cNvSpPr>
            <p:nvPr/>
          </p:nvSpPr>
          <p:spPr bwMode="auto">
            <a:xfrm>
              <a:off x="1063" y="2211"/>
              <a:ext cx="5" cy="6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70" name="Line 77"/>
            <p:cNvSpPr>
              <a:spLocks noChangeShapeType="1"/>
            </p:cNvSpPr>
            <p:nvPr/>
          </p:nvSpPr>
          <p:spPr bwMode="auto">
            <a:xfrm>
              <a:off x="2524" y="850"/>
              <a:ext cx="7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71" name="Line 78"/>
            <p:cNvSpPr>
              <a:spLocks noChangeShapeType="1"/>
            </p:cNvSpPr>
            <p:nvPr/>
          </p:nvSpPr>
          <p:spPr bwMode="auto">
            <a:xfrm flipH="1">
              <a:off x="4249" y="1591"/>
              <a:ext cx="2" cy="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672" name="Freeform 79"/>
            <p:cNvSpPr>
              <a:spLocks/>
            </p:cNvSpPr>
            <p:nvPr/>
          </p:nvSpPr>
          <p:spPr bwMode="auto">
            <a:xfrm>
              <a:off x="1855" y="2970"/>
              <a:ext cx="753" cy="4"/>
            </a:xfrm>
            <a:custGeom>
              <a:avLst/>
              <a:gdLst>
                <a:gd name="T0" fmla="*/ 3 w 753"/>
                <a:gd name="T1" fmla="*/ 4 h 4"/>
                <a:gd name="T2" fmla="*/ 0 w 753"/>
                <a:gd name="T3" fmla="*/ 1 h 4"/>
                <a:gd name="T4" fmla="*/ 753 w 753"/>
                <a:gd name="T5" fmla="*/ 0 h 4"/>
                <a:gd name="T6" fmla="*/ 0 60000 65536"/>
                <a:gd name="T7" fmla="*/ 0 60000 65536"/>
                <a:gd name="T8" fmla="*/ 0 60000 65536"/>
                <a:gd name="T9" fmla="*/ 0 w 753"/>
                <a:gd name="T10" fmla="*/ 0 h 4"/>
                <a:gd name="T11" fmla="*/ 753 w 75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3" h="4">
                  <a:moveTo>
                    <a:pt x="3" y="4"/>
                  </a:moveTo>
                  <a:lnTo>
                    <a:pt x="0" y="1"/>
                  </a:lnTo>
                  <a:lnTo>
                    <a:pt x="75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1072" name="Oval 80"/>
          <p:cNvSpPr>
            <a:spLocks noChangeArrowheads="1"/>
          </p:cNvSpPr>
          <p:nvPr/>
        </p:nvSpPr>
        <p:spPr bwMode="auto">
          <a:xfrm>
            <a:off x="4211638" y="3213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C -0.07673 0.00185 -0.15329 0.0037 -0.19583 0.02731 C -0.23836 0.05093 -0.24479 0.11736 -0.25503 0.14167 C -0.26527 0.16597 -0.26128 0.16944 -0.25711 0.17292 " pathEditMode="relative" ptsTypes="aaaA">
                                      <p:cBhvr>
                                        <p:cTn id="6" dur="3000" fill="hold"/>
                                        <p:tgtEl>
                                          <p:spTgt spid="341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0.17291 C -0.16041 0.10972 -0.06354 0.04675 -0.01996 0.01805 C 0.02379 -0.01042 0.01424 -0.00487 0.00469 0.00115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41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72" grpId="0" animBg="1"/>
      <p:bldP spid="34107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331075" y="0"/>
          <a:ext cx="151130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0"/>
                        <a:ext cx="1511300" cy="178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903288" y="1520825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020763" y="3576638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3067050" y="2571750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6345238" y="1557338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5272088" y="55832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7473950" y="4557713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5456238" y="357505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33804" name="Freeform 10"/>
          <p:cNvSpPr>
            <a:spLocks/>
          </p:cNvSpPr>
          <p:nvPr/>
        </p:nvSpPr>
        <p:spPr bwMode="auto">
          <a:xfrm>
            <a:off x="4173538" y="1770063"/>
            <a:ext cx="2173287" cy="1033462"/>
          </a:xfrm>
          <a:custGeom>
            <a:avLst/>
            <a:gdLst>
              <a:gd name="T0" fmla="*/ 0 w 1369"/>
              <a:gd name="T1" fmla="*/ 1640619913 h 651"/>
              <a:gd name="T2" fmla="*/ 990420428 w 1369"/>
              <a:gd name="T3" fmla="*/ 1640619913 h 651"/>
              <a:gd name="T4" fmla="*/ 1154231282 w 1369"/>
              <a:gd name="T5" fmla="*/ 1370964219 h 651"/>
              <a:gd name="T6" fmla="*/ 1154231282 w 1369"/>
              <a:gd name="T7" fmla="*/ 244454252 h 651"/>
              <a:gd name="T8" fmla="*/ 1509572311 w 1369"/>
              <a:gd name="T9" fmla="*/ 12599980 h 651"/>
              <a:gd name="T10" fmla="*/ 2147483647 w 1369"/>
              <a:gd name="T11" fmla="*/ 0 h 6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9"/>
              <a:gd name="T19" fmla="*/ 0 h 651"/>
              <a:gd name="T20" fmla="*/ 1369 w 1369"/>
              <a:gd name="T21" fmla="*/ 651 h 6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9" h="651">
                <a:moveTo>
                  <a:pt x="0" y="651"/>
                </a:moveTo>
                <a:lnTo>
                  <a:pt x="393" y="651"/>
                </a:lnTo>
                <a:cubicBezTo>
                  <a:pt x="469" y="633"/>
                  <a:pt x="447" y="636"/>
                  <a:pt x="458" y="544"/>
                </a:cubicBezTo>
                <a:lnTo>
                  <a:pt x="458" y="97"/>
                </a:lnTo>
                <a:cubicBezTo>
                  <a:pt x="482" y="7"/>
                  <a:pt x="447" y="21"/>
                  <a:pt x="599" y="5"/>
                </a:cubicBezTo>
                <a:lnTo>
                  <a:pt x="1369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805" name="Freeform 11"/>
          <p:cNvSpPr>
            <a:spLocks/>
          </p:cNvSpPr>
          <p:nvPr/>
        </p:nvSpPr>
        <p:spPr bwMode="auto">
          <a:xfrm flipV="1">
            <a:off x="4173538" y="2794000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flipH="1">
            <a:off x="1836738" y="1778000"/>
            <a:ext cx="1222375" cy="2038350"/>
            <a:chOff x="2575" y="781"/>
            <a:chExt cx="866" cy="1284"/>
          </a:xfrm>
        </p:grpSpPr>
        <p:sp>
          <p:nvSpPr>
            <p:cNvPr id="33866" name="Freeform 1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67" name="Freeform 1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6184900" y="3773488"/>
            <a:ext cx="1222375" cy="2038350"/>
            <a:chOff x="2575" y="781"/>
            <a:chExt cx="866" cy="1284"/>
          </a:xfrm>
        </p:grpSpPr>
        <p:sp>
          <p:nvSpPr>
            <p:cNvPr id="33864" name="Freeform 16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65" name="Freeform 17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3808" name="AutoShape 18"/>
          <p:cNvSpPr>
            <a:spLocks noChangeArrowheads="1"/>
          </p:cNvSpPr>
          <p:nvPr/>
        </p:nvSpPr>
        <p:spPr bwMode="auto">
          <a:xfrm flipH="1">
            <a:off x="2433638" y="4657725"/>
            <a:ext cx="866775" cy="1025525"/>
          </a:xfrm>
          <a:custGeom>
            <a:avLst/>
            <a:gdLst>
              <a:gd name="T0" fmla="*/ 977421043 w 21600"/>
              <a:gd name="T1" fmla="*/ 0 h 21600"/>
              <a:gd name="T2" fmla="*/ 977421043 w 21600"/>
              <a:gd name="T3" fmla="*/ 1301187548 h 21600"/>
              <a:gd name="T4" fmla="*/ 209170629 w 21600"/>
              <a:gd name="T5" fmla="*/ 2147483647 h 21600"/>
              <a:gd name="T6" fmla="*/ 1395762141 w 21600"/>
              <a:gd name="T7" fmla="*/ 6505937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809" name="Rectangle 19"/>
          <p:cNvSpPr>
            <a:spLocks noChangeArrowheads="1"/>
          </p:cNvSpPr>
          <p:nvPr/>
        </p:nvSpPr>
        <p:spPr bwMode="auto">
          <a:xfrm>
            <a:off x="3043238" y="5667375"/>
            <a:ext cx="24765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2008188" y="47847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A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50838" y="1976438"/>
            <a:ext cx="1192212" cy="4881562"/>
            <a:chOff x="263" y="934"/>
            <a:chExt cx="751" cy="3238"/>
          </a:xfrm>
        </p:grpSpPr>
        <p:sp>
          <p:nvSpPr>
            <p:cNvPr id="33861" name="AutoShape 22"/>
            <p:cNvSpPr>
              <a:spLocks noChangeArrowheads="1"/>
            </p:cNvSpPr>
            <p:nvPr/>
          </p:nvSpPr>
          <p:spPr bwMode="auto">
            <a:xfrm rot="5269474" flipH="1">
              <a:off x="484" y="918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62" name="Rectangle 23"/>
            <p:cNvSpPr>
              <a:spLocks noChangeArrowheads="1"/>
            </p:cNvSpPr>
            <p:nvPr/>
          </p:nvSpPr>
          <p:spPr bwMode="auto">
            <a:xfrm>
              <a:off x="277" y="1592"/>
              <a:ext cx="144" cy="258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63" name="Freeform 24"/>
            <p:cNvSpPr>
              <a:spLocks/>
            </p:cNvSpPr>
            <p:nvPr/>
          </p:nvSpPr>
          <p:spPr bwMode="auto">
            <a:xfrm>
              <a:off x="263" y="1294"/>
              <a:ext cx="289" cy="385"/>
            </a:xfrm>
            <a:custGeom>
              <a:avLst/>
              <a:gdLst>
                <a:gd name="T0" fmla="*/ 18 w 289"/>
                <a:gd name="T1" fmla="*/ 347 h 385"/>
                <a:gd name="T2" fmla="*/ 40 w 289"/>
                <a:gd name="T3" fmla="*/ 166 h 385"/>
                <a:gd name="T4" fmla="*/ 103 w 289"/>
                <a:gd name="T5" fmla="*/ 55 h 385"/>
                <a:gd name="T6" fmla="*/ 225 w 289"/>
                <a:gd name="T7" fmla="*/ 17 h 385"/>
                <a:gd name="T8" fmla="*/ 279 w 289"/>
                <a:gd name="T9" fmla="*/ 155 h 385"/>
                <a:gd name="T10" fmla="*/ 167 w 289"/>
                <a:gd name="T11" fmla="*/ 214 h 385"/>
                <a:gd name="T12" fmla="*/ 151 w 289"/>
                <a:gd name="T13" fmla="*/ 352 h 385"/>
                <a:gd name="T14" fmla="*/ 18 w 289"/>
                <a:gd name="T15" fmla="*/ 347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"/>
                <a:gd name="T25" fmla="*/ 0 h 385"/>
                <a:gd name="T26" fmla="*/ 289 w 289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" h="385">
                  <a:moveTo>
                    <a:pt x="18" y="347"/>
                  </a:moveTo>
                  <a:cubicBezTo>
                    <a:pt x="0" y="316"/>
                    <a:pt x="26" y="215"/>
                    <a:pt x="40" y="166"/>
                  </a:cubicBezTo>
                  <a:cubicBezTo>
                    <a:pt x="54" y="117"/>
                    <a:pt x="72" y="80"/>
                    <a:pt x="103" y="55"/>
                  </a:cubicBezTo>
                  <a:cubicBezTo>
                    <a:pt x="134" y="30"/>
                    <a:pt x="196" y="0"/>
                    <a:pt x="225" y="17"/>
                  </a:cubicBezTo>
                  <a:cubicBezTo>
                    <a:pt x="254" y="34"/>
                    <a:pt x="289" y="122"/>
                    <a:pt x="279" y="155"/>
                  </a:cubicBezTo>
                  <a:cubicBezTo>
                    <a:pt x="204" y="155"/>
                    <a:pt x="188" y="181"/>
                    <a:pt x="167" y="214"/>
                  </a:cubicBezTo>
                  <a:cubicBezTo>
                    <a:pt x="153" y="248"/>
                    <a:pt x="176" y="330"/>
                    <a:pt x="151" y="352"/>
                  </a:cubicBezTo>
                  <a:cubicBezTo>
                    <a:pt x="126" y="374"/>
                    <a:pt x="34" y="385"/>
                    <a:pt x="18" y="34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33795" name="Object 25"/>
          <p:cNvGraphicFramePr>
            <a:graphicFrameLocks noChangeAspect="1"/>
          </p:cNvGraphicFramePr>
          <p:nvPr/>
        </p:nvGraphicFramePr>
        <p:xfrm>
          <a:off x="1471613" y="436563"/>
          <a:ext cx="1412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36563"/>
                        <a:ext cx="141287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AutoShape 26"/>
          <p:cNvSpPr>
            <a:spLocks noChangeArrowheads="1"/>
          </p:cNvSpPr>
          <p:nvPr/>
        </p:nvSpPr>
        <p:spPr bwMode="auto">
          <a:xfrm>
            <a:off x="1036638" y="242888"/>
            <a:ext cx="479425" cy="1314450"/>
          </a:xfrm>
          <a:prstGeom prst="upArrow">
            <a:avLst>
              <a:gd name="adj1" fmla="val 50000"/>
              <a:gd name="adj2" fmla="val 68543"/>
            </a:avLst>
          </a:prstGeom>
          <a:solidFill>
            <a:srgbClr val="FF99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3" name="AutoShape 27"/>
          <p:cNvSpPr>
            <a:spLocks noChangeArrowheads="1"/>
          </p:cNvSpPr>
          <p:nvPr/>
        </p:nvSpPr>
        <p:spPr bwMode="auto">
          <a:xfrm flipV="1">
            <a:off x="7519988" y="1851025"/>
            <a:ext cx="482600" cy="725488"/>
          </a:xfrm>
          <a:prstGeom prst="upArrow">
            <a:avLst>
              <a:gd name="adj1" fmla="val 50000"/>
              <a:gd name="adj2" fmla="val 3758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3796" name="Object 28"/>
          <p:cNvGraphicFramePr>
            <a:graphicFrameLocks noChangeAspect="1"/>
          </p:cNvGraphicFramePr>
          <p:nvPr/>
        </p:nvGraphicFramePr>
        <p:xfrm>
          <a:off x="5389563" y="1958975"/>
          <a:ext cx="170815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Clip" r:id="rId8" imgW="1785960" imgH="1429560" progId="">
                  <p:embed/>
                </p:oleObj>
              </mc:Choice>
              <mc:Fallback>
                <p:oleObj name="Clip" r:id="rId8" imgW="1785960" imgH="142956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1958975"/>
                        <a:ext cx="1708150" cy="130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4" name="Text Box 29"/>
          <p:cNvSpPr txBox="1">
            <a:spLocks noChangeArrowheads="1"/>
          </p:cNvSpPr>
          <p:nvPr/>
        </p:nvSpPr>
        <p:spPr bwMode="auto">
          <a:xfrm>
            <a:off x="4984750" y="2774950"/>
            <a:ext cx="1292225" cy="336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H</a:t>
            </a:r>
            <a:r>
              <a:rPr lang="cs-CZ" sz="1600" b="1" baseline="52000"/>
              <a:t>+</a:t>
            </a:r>
            <a:r>
              <a:rPr lang="cs-CZ" sz="1600" b="1"/>
              <a:t> retention</a:t>
            </a:r>
          </a:p>
        </p:txBody>
      </p:sp>
      <p:sp>
        <p:nvSpPr>
          <p:cNvPr id="33815" name="Text Box 30"/>
          <p:cNvSpPr txBox="1">
            <a:spLocks noChangeArrowheads="1"/>
          </p:cNvSpPr>
          <p:nvPr/>
        </p:nvSpPr>
        <p:spPr bwMode="auto">
          <a:xfrm>
            <a:off x="6521450" y="2928938"/>
            <a:ext cx="1292225" cy="336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H</a:t>
            </a:r>
            <a:r>
              <a:rPr lang="cs-CZ" sz="1600" b="1" baseline="52000"/>
              <a:t>+</a:t>
            </a:r>
            <a:r>
              <a:rPr lang="cs-CZ" sz="1600" b="1"/>
              <a:t> depletion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19963" y="2597150"/>
            <a:ext cx="950912" cy="304800"/>
            <a:chOff x="4212" y="1080"/>
            <a:chExt cx="599" cy="217"/>
          </a:xfrm>
        </p:grpSpPr>
        <p:sp>
          <p:nvSpPr>
            <p:cNvPr id="33859" name="Text Box 32"/>
            <p:cNvSpPr txBox="1">
              <a:spLocks noChangeArrowheads="1"/>
            </p:cNvSpPr>
            <p:nvPr/>
          </p:nvSpPr>
          <p:spPr bwMode="auto">
            <a:xfrm>
              <a:off x="4212" y="1080"/>
              <a:ext cx="59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>
                  <a:latin typeface="Arial" pitchFamily="34" charset="0"/>
                </a:rPr>
                <a:t>TA+NH</a:t>
              </a:r>
              <a:r>
                <a:rPr lang="cs-CZ" sz="1400" b="1" baseline="-25000">
                  <a:latin typeface="Arial" pitchFamily="34" charset="0"/>
                </a:rPr>
                <a:t>4</a:t>
              </a:r>
              <a:endParaRPr lang="cs-CZ" b="1"/>
            </a:p>
          </p:txBody>
        </p:sp>
        <p:sp>
          <p:nvSpPr>
            <p:cNvPr id="33860" name="Text Box 33"/>
            <p:cNvSpPr txBox="1">
              <a:spLocks noChangeArrowheads="1"/>
            </p:cNvSpPr>
            <p:nvPr/>
          </p:nvSpPr>
          <p:spPr bwMode="auto">
            <a:xfrm>
              <a:off x="4643" y="1087"/>
              <a:ext cx="11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 baseline="30000"/>
                <a:t>+</a:t>
              </a:r>
              <a:endParaRPr lang="cs-CZ" sz="1400"/>
            </a:p>
          </p:txBody>
        </p:sp>
      </p:grpSp>
      <p:sp>
        <p:nvSpPr>
          <p:cNvPr id="33817" name="Text Box 34"/>
          <p:cNvSpPr txBox="1">
            <a:spLocks noChangeArrowheads="1"/>
          </p:cNvSpPr>
          <p:nvPr/>
        </p:nvSpPr>
        <p:spPr bwMode="auto">
          <a:xfrm>
            <a:off x="6084888" y="0"/>
            <a:ext cx="2252662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Bicarbonate reabsorbtion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770813" y="476250"/>
            <a:ext cx="977900" cy="2406650"/>
            <a:chOff x="4894" y="302"/>
            <a:chExt cx="616" cy="1516"/>
          </a:xfrm>
        </p:grpSpPr>
        <p:sp>
          <p:nvSpPr>
            <p:cNvPr id="33857" name="Line 36"/>
            <p:cNvSpPr>
              <a:spLocks noChangeShapeType="1"/>
            </p:cNvSpPr>
            <p:nvPr/>
          </p:nvSpPr>
          <p:spPr bwMode="auto">
            <a:xfrm>
              <a:off x="5115" y="302"/>
              <a:ext cx="12" cy="9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58" name="Text Box 37"/>
            <p:cNvSpPr txBox="1">
              <a:spLocks noChangeArrowheads="1"/>
            </p:cNvSpPr>
            <p:nvPr/>
          </p:nvSpPr>
          <p:spPr bwMode="auto">
            <a:xfrm>
              <a:off x="4894" y="1224"/>
              <a:ext cx="61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>
                  <a:latin typeface="Arial" pitchFamily="34" charset="0"/>
                </a:rPr>
                <a:t>(3) losses of</a:t>
              </a:r>
            </a:p>
            <a:p>
              <a:pPr algn="ctr"/>
              <a:r>
                <a:rPr lang="cs-CZ" sz="1400" b="1">
                  <a:latin typeface="Arial" pitchFamily="34" charset="0"/>
                </a:rPr>
                <a:t>HCO</a:t>
              </a:r>
              <a:r>
                <a:rPr lang="cs-CZ" sz="1400" b="1" baseline="-25000">
                  <a:latin typeface="Arial" pitchFamily="34" charset="0"/>
                </a:rPr>
                <a:t>3</a:t>
              </a:r>
              <a:r>
                <a:rPr lang="cs-CZ" sz="1400" b="1" baseline="70000">
                  <a:latin typeface="Arial" pitchFamily="34" charset="0"/>
                </a:rPr>
                <a:t>-</a:t>
              </a:r>
              <a:endParaRPr lang="cs-CZ" b="1"/>
            </a:p>
            <a:p>
              <a:pPr algn="ctr"/>
              <a:endParaRPr lang="cs-CZ" sz="1400" b="1">
                <a:latin typeface="Arial" pitchFamily="34" charset="0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113338" y="144463"/>
            <a:ext cx="1790700" cy="1014412"/>
            <a:chOff x="3221" y="91"/>
            <a:chExt cx="1128" cy="639"/>
          </a:xfrm>
        </p:grpSpPr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3555" y="501"/>
              <a:ext cx="714" cy="192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/>
                <a:t>(4) diarhoea</a:t>
              </a:r>
            </a:p>
          </p:txBody>
        </p: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3221" y="91"/>
              <a:ext cx="1128" cy="639"/>
              <a:chOff x="3221" y="91"/>
              <a:chExt cx="1128" cy="639"/>
            </a:xfrm>
          </p:grpSpPr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221" y="91"/>
                <a:ext cx="536" cy="639"/>
                <a:chOff x="2366" y="754"/>
                <a:chExt cx="716" cy="894"/>
              </a:xfrm>
            </p:grpSpPr>
            <p:grpSp>
              <p:nvGrpSpPr>
                <p:cNvPr id="10" name="Group 42"/>
                <p:cNvGrpSpPr>
                  <a:grpSpLocks/>
                </p:cNvGrpSpPr>
                <p:nvPr/>
              </p:nvGrpSpPr>
              <p:grpSpPr bwMode="auto">
                <a:xfrm>
                  <a:off x="2493" y="957"/>
                  <a:ext cx="485" cy="417"/>
                  <a:chOff x="2493" y="957"/>
                  <a:chExt cx="485" cy="417"/>
                </a:xfrm>
              </p:grpSpPr>
              <p:sp>
                <p:nvSpPr>
                  <p:cNvPr id="33854" name="Freeform 43"/>
                  <p:cNvSpPr>
                    <a:spLocks/>
                  </p:cNvSpPr>
                  <p:nvPr/>
                </p:nvSpPr>
                <p:spPr bwMode="auto">
                  <a:xfrm>
                    <a:off x="2606" y="1070"/>
                    <a:ext cx="325" cy="304"/>
                  </a:xfrm>
                  <a:custGeom>
                    <a:avLst/>
                    <a:gdLst>
                      <a:gd name="T0" fmla="*/ 40 w 975"/>
                      <a:gd name="T1" fmla="*/ 93 h 912"/>
                      <a:gd name="T2" fmla="*/ 28 w 975"/>
                      <a:gd name="T3" fmla="*/ 100 h 912"/>
                      <a:gd name="T4" fmla="*/ 15 w 975"/>
                      <a:gd name="T5" fmla="*/ 101 h 912"/>
                      <a:gd name="T6" fmla="*/ 4 w 975"/>
                      <a:gd name="T7" fmla="*/ 93 h 912"/>
                      <a:gd name="T8" fmla="*/ 2 w 975"/>
                      <a:gd name="T9" fmla="*/ 81 h 912"/>
                      <a:gd name="T10" fmla="*/ 12 w 975"/>
                      <a:gd name="T11" fmla="*/ 79 h 912"/>
                      <a:gd name="T12" fmla="*/ 22 w 975"/>
                      <a:gd name="T13" fmla="*/ 84 h 912"/>
                      <a:gd name="T14" fmla="*/ 40 w 975"/>
                      <a:gd name="T15" fmla="*/ 85 h 912"/>
                      <a:gd name="T16" fmla="*/ 50 w 975"/>
                      <a:gd name="T17" fmla="*/ 77 h 912"/>
                      <a:gd name="T18" fmla="*/ 64 w 975"/>
                      <a:gd name="T19" fmla="*/ 76 h 912"/>
                      <a:gd name="T20" fmla="*/ 77 w 975"/>
                      <a:gd name="T21" fmla="*/ 68 h 912"/>
                      <a:gd name="T22" fmla="*/ 58 w 975"/>
                      <a:gd name="T23" fmla="*/ 76 h 912"/>
                      <a:gd name="T24" fmla="*/ 47 w 975"/>
                      <a:gd name="T25" fmla="*/ 73 h 912"/>
                      <a:gd name="T26" fmla="*/ 25 w 975"/>
                      <a:gd name="T27" fmla="*/ 53 h 912"/>
                      <a:gd name="T28" fmla="*/ 7 w 975"/>
                      <a:gd name="T29" fmla="*/ 45 h 912"/>
                      <a:gd name="T30" fmla="*/ 0 w 975"/>
                      <a:gd name="T31" fmla="*/ 36 h 912"/>
                      <a:gd name="T32" fmla="*/ 2 w 975"/>
                      <a:gd name="T33" fmla="*/ 24 h 912"/>
                      <a:gd name="T34" fmla="*/ 14 w 975"/>
                      <a:gd name="T35" fmla="*/ 16 h 912"/>
                      <a:gd name="T36" fmla="*/ 38 w 975"/>
                      <a:gd name="T37" fmla="*/ 15 h 912"/>
                      <a:gd name="T38" fmla="*/ 54 w 975"/>
                      <a:gd name="T39" fmla="*/ 21 h 912"/>
                      <a:gd name="T40" fmla="*/ 56 w 975"/>
                      <a:gd name="T41" fmla="*/ 27 h 912"/>
                      <a:gd name="T42" fmla="*/ 58 w 975"/>
                      <a:gd name="T43" fmla="*/ 14 h 912"/>
                      <a:gd name="T44" fmla="*/ 65 w 975"/>
                      <a:gd name="T45" fmla="*/ 2 h 912"/>
                      <a:gd name="T46" fmla="*/ 77 w 975"/>
                      <a:gd name="T47" fmla="*/ 1 h 912"/>
                      <a:gd name="T48" fmla="*/ 93 w 975"/>
                      <a:gd name="T49" fmla="*/ 5 h 912"/>
                      <a:gd name="T50" fmla="*/ 107 w 975"/>
                      <a:gd name="T51" fmla="*/ 22 h 912"/>
                      <a:gd name="T52" fmla="*/ 108 w 975"/>
                      <a:gd name="T53" fmla="*/ 38 h 912"/>
                      <a:gd name="T54" fmla="*/ 100 w 975"/>
                      <a:gd name="T55" fmla="*/ 47 h 912"/>
                      <a:gd name="T56" fmla="*/ 90 w 975"/>
                      <a:gd name="T57" fmla="*/ 50 h 912"/>
                      <a:gd name="T58" fmla="*/ 87 w 975"/>
                      <a:gd name="T59" fmla="*/ 34 h 912"/>
                      <a:gd name="T60" fmla="*/ 76 w 975"/>
                      <a:gd name="T61" fmla="*/ 20 h 912"/>
                      <a:gd name="T62" fmla="*/ 84 w 975"/>
                      <a:gd name="T63" fmla="*/ 29 h 912"/>
                      <a:gd name="T64" fmla="*/ 87 w 975"/>
                      <a:gd name="T65" fmla="*/ 49 h 912"/>
                      <a:gd name="T66" fmla="*/ 67 w 975"/>
                      <a:gd name="T67" fmla="*/ 55 h 912"/>
                      <a:gd name="T68" fmla="*/ 56 w 975"/>
                      <a:gd name="T69" fmla="*/ 50 h 912"/>
                      <a:gd name="T70" fmla="*/ 39 w 975"/>
                      <a:gd name="T71" fmla="*/ 38 h 912"/>
                      <a:gd name="T72" fmla="*/ 30 w 975"/>
                      <a:gd name="T73" fmla="*/ 37 h 912"/>
                      <a:gd name="T74" fmla="*/ 56 w 975"/>
                      <a:gd name="T75" fmla="*/ 51 h 912"/>
                      <a:gd name="T76" fmla="*/ 71 w 975"/>
                      <a:gd name="T77" fmla="*/ 55 h 912"/>
                      <a:gd name="T78" fmla="*/ 86 w 975"/>
                      <a:gd name="T79" fmla="*/ 50 h 912"/>
                      <a:gd name="T80" fmla="*/ 92 w 975"/>
                      <a:gd name="T81" fmla="*/ 59 h 912"/>
                      <a:gd name="T82" fmla="*/ 90 w 975"/>
                      <a:gd name="T83" fmla="*/ 79 h 912"/>
                      <a:gd name="T84" fmla="*/ 84 w 975"/>
                      <a:gd name="T85" fmla="*/ 91 h 912"/>
                      <a:gd name="T86" fmla="*/ 70 w 975"/>
                      <a:gd name="T87" fmla="*/ 95 h 912"/>
                      <a:gd name="T88" fmla="*/ 55 w 975"/>
                      <a:gd name="T89" fmla="*/ 90 h 91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75"/>
                      <a:gd name="T136" fmla="*/ 0 h 912"/>
                      <a:gd name="T137" fmla="*/ 975 w 975"/>
                      <a:gd name="T138" fmla="*/ 912 h 91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75" h="912">
                        <a:moveTo>
                          <a:pt x="443" y="801"/>
                        </a:moveTo>
                        <a:lnTo>
                          <a:pt x="401" y="808"/>
                        </a:lnTo>
                        <a:lnTo>
                          <a:pt x="358" y="834"/>
                        </a:lnTo>
                        <a:lnTo>
                          <a:pt x="329" y="870"/>
                        </a:lnTo>
                        <a:lnTo>
                          <a:pt x="318" y="893"/>
                        </a:lnTo>
                        <a:lnTo>
                          <a:pt x="250" y="902"/>
                        </a:lnTo>
                        <a:lnTo>
                          <a:pt x="210" y="909"/>
                        </a:lnTo>
                        <a:lnTo>
                          <a:pt x="176" y="912"/>
                        </a:lnTo>
                        <a:lnTo>
                          <a:pt x="137" y="909"/>
                        </a:lnTo>
                        <a:lnTo>
                          <a:pt x="95" y="896"/>
                        </a:lnTo>
                        <a:lnTo>
                          <a:pt x="63" y="873"/>
                        </a:lnTo>
                        <a:lnTo>
                          <a:pt x="39" y="840"/>
                        </a:lnTo>
                        <a:lnTo>
                          <a:pt x="25" y="792"/>
                        </a:lnTo>
                        <a:lnTo>
                          <a:pt x="17" y="765"/>
                        </a:lnTo>
                        <a:lnTo>
                          <a:pt x="22" y="732"/>
                        </a:lnTo>
                        <a:lnTo>
                          <a:pt x="36" y="709"/>
                        </a:lnTo>
                        <a:lnTo>
                          <a:pt x="71" y="705"/>
                        </a:lnTo>
                        <a:lnTo>
                          <a:pt x="105" y="707"/>
                        </a:lnTo>
                        <a:lnTo>
                          <a:pt x="134" y="716"/>
                        </a:lnTo>
                        <a:lnTo>
                          <a:pt x="161" y="739"/>
                        </a:lnTo>
                        <a:lnTo>
                          <a:pt x="200" y="755"/>
                        </a:lnTo>
                        <a:lnTo>
                          <a:pt x="272" y="769"/>
                        </a:lnTo>
                        <a:lnTo>
                          <a:pt x="318" y="771"/>
                        </a:lnTo>
                        <a:lnTo>
                          <a:pt x="361" y="765"/>
                        </a:lnTo>
                        <a:lnTo>
                          <a:pt x="396" y="746"/>
                        </a:lnTo>
                        <a:lnTo>
                          <a:pt x="416" y="728"/>
                        </a:lnTo>
                        <a:lnTo>
                          <a:pt x="446" y="696"/>
                        </a:lnTo>
                        <a:lnTo>
                          <a:pt x="477" y="686"/>
                        </a:lnTo>
                        <a:lnTo>
                          <a:pt x="532" y="686"/>
                        </a:lnTo>
                        <a:lnTo>
                          <a:pt x="578" y="680"/>
                        </a:lnTo>
                        <a:lnTo>
                          <a:pt x="617" y="669"/>
                        </a:lnTo>
                        <a:lnTo>
                          <a:pt x="644" y="647"/>
                        </a:lnTo>
                        <a:lnTo>
                          <a:pt x="690" y="608"/>
                        </a:lnTo>
                        <a:lnTo>
                          <a:pt x="607" y="661"/>
                        </a:lnTo>
                        <a:lnTo>
                          <a:pt x="574" y="670"/>
                        </a:lnTo>
                        <a:lnTo>
                          <a:pt x="525" y="680"/>
                        </a:lnTo>
                        <a:lnTo>
                          <a:pt x="475" y="680"/>
                        </a:lnTo>
                        <a:lnTo>
                          <a:pt x="447" y="680"/>
                        </a:lnTo>
                        <a:lnTo>
                          <a:pt x="423" y="654"/>
                        </a:lnTo>
                        <a:lnTo>
                          <a:pt x="396" y="613"/>
                        </a:lnTo>
                        <a:lnTo>
                          <a:pt x="334" y="558"/>
                        </a:lnTo>
                        <a:lnTo>
                          <a:pt x="223" y="475"/>
                        </a:lnTo>
                        <a:lnTo>
                          <a:pt x="167" y="452"/>
                        </a:lnTo>
                        <a:lnTo>
                          <a:pt x="118" y="431"/>
                        </a:lnTo>
                        <a:lnTo>
                          <a:pt x="63" y="404"/>
                        </a:lnTo>
                        <a:lnTo>
                          <a:pt x="36" y="385"/>
                        </a:lnTo>
                        <a:lnTo>
                          <a:pt x="12" y="365"/>
                        </a:lnTo>
                        <a:lnTo>
                          <a:pt x="2" y="328"/>
                        </a:lnTo>
                        <a:lnTo>
                          <a:pt x="0" y="292"/>
                        </a:lnTo>
                        <a:lnTo>
                          <a:pt x="5" y="255"/>
                        </a:lnTo>
                        <a:lnTo>
                          <a:pt x="17" y="220"/>
                        </a:lnTo>
                        <a:lnTo>
                          <a:pt x="43" y="184"/>
                        </a:lnTo>
                        <a:lnTo>
                          <a:pt x="82" y="158"/>
                        </a:lnTo>
                        <a:lnTo>
                          <a:pt x="128" y="140"/>
                        </a:lnTo>
                        <a:lnTo>
                          <a:pt x="173" y="132"/>
                        </a:lnTo>
                        <a:lnTo>
                          <a:pt x="245" y="131"/>
                        </a:lnTo>
                        <a:lnTo>
                          <a:pt x="345" y="138"/>
                        </a:lnTo>
                        <a:lnTo>
                          <a:pt x="429" y="138"/>
                        </a:lnTo>
                        <a:lnTo>
                          <a:pt x="475" y="155"/>
                        </a:lnTo>
                        <a:lnTo>
                          <a:pt x="489" y="190"/>
                        </a:lnTo>
                        <a:lnTo>
                          <a:pt x="489" y="240"/>
                        </a:lnTo>
                        <a:lnTo>
                          <a:pt x="490" y="304"/>
                        </a:lnTo>
                        <a:lnTo>
                          <a:pt x="502" y="240"/>
                        </a:lnTo>
                        <a:lnTo>
                          <a:pt x="493" y="177"/>
                        </a:lnTo>
                        <a:lnTo>
                          <a:pt x="496" y="147"/>
                        </a:lnTo>
                        <a:lnTo>
                          <a:pt x="523" y="127"/>
                        </a:lnTo>
                        <a:lnTo>
                          <a:pt x="544" y="104"/>
                        </a:lnTo>
                        <a:lnTo>
                          <a:pt x="564" y="66"/>
                        </a:lnTo>
                        <a:lnTo>
                          <a:pt x="587" y="20"/>
                        </a:lnTo>
                        <a:lnTo>
                          <a:pt x="614" y="0"/>
                        </a:lnTo>
                        <a:lnTo>
                          <a:pt x="653" y="0"/>
                        </a:lnTo>
                        <a:lnTo>
                          <a:pt x="695" y="12"/>
                        </a:lnTo>
                        <a:lnTo>
                          <a:pt x="722" y="35"/>
                        </a:lnTo>
                        <a:lnTo>
                          <a:pt x="791" y="42"/>
                        </a:lnTo>
                        <a:lnTo>
                          <a:pt x="841" y="48"/>
                        </a:lnTo>
                        <a:lnTo>
                          <a:pt x="889" y="71"/>
                        </a:lnTo>
                        <a:lnTo>
                          <a:pt x="932" y="117"/>
                        </a:lnTo>
                        <a:lnTo>
                          <a:pt x="965" y="196"/>
                        </a:lnTo>
                        <a:lnTo>
                          <a:pt x="973" y="243"/>
                        </a:lnTo>
                        <a:lnTo>
                          <a:pt x="969" y="292"/>
                        </a:lnTo>
                        <a:lnTo>
                          <a:pt x="975" y="342"/>
                        </a:lnTo>
                        <a:lnTo>
                          <a:pt x="965" y="381"/>
                        </a:lnTo>
                        <a:lnTo>
                          <a:pt x="939" y="397"/>
                        </a:lnTo>
                        <a:lnTo>
                          <a:pt x="903" y="420"/>
                        </a:lnTo>
                        <a:lnTo>
                          <a:pt x="877" y="446"/>
                        </a:lnTo>
                        <a:lnTo>
                          <a:pt x="845" y="457"/>
                        </a:lnTo>
                        <a:lnTo>
                          <a:pt x="807" y="452"/>
                        </a:lnTo>
                        <a:lnTo>
                          <a:pt x="791" y="446"/>
                        </a:lnTo>
                        <a:lnTo>
                          <a:pt x="787" y="373"/>
                        </a:lnTo>
                        <a:lnTo>
                          <a:pt x="787" y="308"/>
                        </a:lnTo>
                        <a:lnTo>
                          <a:pt x="769" y="266"/>
                        </a:lnTo>
                        <a:lnTo>
                          <a:pt x="729" y="227"/>
                        </a:lnTo>
                        <a:lnTo>
                          <a:pt x="680" y="184"/>
                        </a:lnTo>
                        <a:lnTo>
                          <a:pt x="667" y="173"/>
                        </a:lnTo>
                        <a:lnTo>
                          <a:pt x="695" y="204"/>
                        </a:lnTo>
                        <a:lnTo>
                          <a:pt x="753" y="259"/>
                        </a:lnTo>
                        <a:lnTo>
                          <a:pt x="775" y="304"/>
                        </a:lnTo>
                        <a:lnTo>
                          <a:pt x="779" y="344"/>
                        </a:lnTo>
                        <a:lnTo>
                          <a:pt x="784" y="443"/>
                        </a:lnTo>
                        <a:lnTo>
                          <a:pt x="710" y="452"/>
                        </a:lnTo>
                        <a:lnTo>
                          <a:pt x="653" y="475"/>
                        </a:lnTo>
                        <a:lnTo>
                          <a:pt x="601" y="492"/>
                        </a:lnTo>
                        <a:lnTo>
                          <a:pt x="564" y="492"/>
                        </a:lnTo>
                        <a:lnTo>
                          <a:pt x="528" y="475"/>
                        </a:lnTo>
                        <a:lnTo>
                          <a:pt x="502" y="447"/>
                        </a:lnTo>
                        <a:lnTo>
                          <a:pt x="457" y="404"/>
                        </a:lnTo>
                        <a:lnTo>
                          <a:pt x="408" y="370"/>
                        </a:lnTo>
                        <a:lnTo>
                          <a:pt x="347" y="344"/>
                        </a:lnTo>
                        <a:lnTo>
                          <a:pt x="283" y="324"/>
                        </a:lnTo>
                        <a:lnTo>
                          <a:pt x="176" y="296"/>
                        </a:lnTo>
                        <a:lnTo>
                          <a:pt x="272" y="335"/>
                        </a:lnTo>
                        <a:lnTo>
                          <a:pt x="347" y="355"/>
                        </a:lnTo>
                        <a:lnTo>
                          <a:pt x="452" y="411"/>
                        </a:lnTo>
                        <a:lnTo>
                          <a:pt x="500" y="462"/>
                        </a:lnTo>
                        <a:lnTo>
                          <a:pt x="548" y="498"/>
                        </a:lnTo>
                        <a:lnTo>
                          <a:pt x="594" y="503"/>
                        </a:lnTo>
                        <a:lnTo>
                          <a:pt x="636" y="493"/>
                        </a:lnTo>
                        <a:lnTo>
                          <a:pt x="679" y="477"/>
                        </a:lnTo>
                        <a:lnTo>
                          <a:pt x="726" y="459"/>
                        </a:lnTo>
                        <a:lnTo>
                          <a:pt x="776" y="452"/>
                        </a:lnTo>
                        <a:lnTo>
                          <a:pt x="835" y="462"/>
                        </a:lnTo>
                        <a:lnTo>
                          <a:pt x="847" y="477"/>
                        </a:lnTo>
                        <a:lnTo>
                          <a:pt x="830" y="528"/>
                        </a:lnTo>
                        <a:lnTo>
                          <a:pt x="827" y="597"/>
                        </a:lnTo>
                        <a:lnTo>
                          <a:pt x="825" y="657"/>
                        </a:lnTo>
                        <a:lnTo>
                          <a:pt x="811" y="707"/>
                        </a:lnTo>
                        <a:lnTo>
                          <a:pt x="792" y="759"/>
                        </a:lnTo>
                        <a:lnTo>
                          <a:pt x="779" y="792"/>
                        </a:lnTo>
                        <a:lnTo>
                          <a:pt x="758" y="817"/>
                        </a:lnTo>
                        <a:lnTo>
                          <a:pt x="726" y="834"/>
                        </a:lnTo>
                        <a:lnTo>
                          <a:pt x="690" y="845"/>
                        </a:lnTo>
                        <a:lnTo>
                          <a:pt x="630" y="858"/>
                        </a:lnTo>
                        <a:lnTo>
                          <a:pt x="591" y="858"/>
                        </a:lnTo>
                        <a:lnTo>
                          <a:pt x="541" y="835"/>
                        </a:lnTo>
                        <a:lnTo>
                          <a:pt x="498" y="812"/>
                        </a:lnTo>
                        <a:lnTo>
                          <a:pt x="443" y="801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3855" name="Freeform 44"/>
                  <p:cNvSpPr>
                    <a:spLocks/>
                  </p:cNvSpPr>
                  <p:nvPr/>
                </p:nvSpPr>
                <p:spPr bwMode="auto">
                  <a:xfrm>
                    <a:off x="2493" y="995"/>
                    <a:ext cx="304" cy="331"/>
                  </a:xfrm>
                  <a:custGeom>
                    <a:avLst/>
                    <a:gdLst>
                      <a:gd name="T0" fmla="*/ 61 w 913"/>
                      <a:gd name="T1" fmla="*/ 91 h 995"/>
                      <a:gd name="T2" fmla="*/ 58 w 913"/>
                      <a:gd name="T3" fmla="*/ 93 h 995"/>
                      <a:gd name="T4" fmla="*/ 52 w 913"/>
                      <a:gd name="T5" fmla="*/ 104 h 995"/>
                      <a:gd name="T6" fmla="*/ 60 w 913"/>
                      <a:gd name="T7" fmla="*/ 108 h 995"/>
                      <a:gd name="T8" fmla="*/ 70 w 913"/>
                      <a:gd name="T9" fmla="*/ 110 h 995"/>
                      <a:gd name="T10" fmla="*/ 79 w 913"/>
                      <a:gd name="T11" fmla="*/ 108 h 995"/>
                      <a:gd name="T12" fmla="*/ 84 w 913"/>
                      <a:gd name="T13" fmla="*/ 105 h 995"/>
                      <a:gd name="T14" fmla="*/ 85 w 913"/>
                      <a:gd name="T15" fmla="*/ 99 h 995"/>
                      <a:gd name="T16" fmla="*/ 78 w 913"/>
                      <a:gd name="T17" fmla="*/ 90 h 995"/>
                      <a:gd name="T18" fmla="*/ 65 w 913"/>
                      <a:gd name="T19" fmla="*/ 79 h 995"/>
                      <a:gd name="T20" fmla="*/ 48 w 913"/>
                      <a:gd name="T21" fmla="*/ 71 h 995"/>
                      <a:gd name="T22" fmla="*/ 37 w 913"/>
                      <a:gd name="T23" fmla="*/ 70 h 995"/>
                      <a:gd name="T24" fmla="*/ 24 w 913"/>
                      <a:gd name="T25" fmla="*/ 74 h 995"/>
                      <a:gd name="T26" fmla="*/ 34 w 913"/>
                      <a:gd name="T27" fmla="*/ 65 h 995"/>
                      <a:gd name="T28" fmla="*/ 38 w 913"/>
                      <a:gd name="T29" fmla="*/ 53 h 995"/>
                      <a:gd name="T30" fmla="*/ 37 w 913"/>
                      <a:gd name="T31" fmla="*/ 38 h 995"/>
                      <a:gd name="T32" fmla="*/ 31 w 913"/>
                      <a:gd name="T33" fmla="*/ 32 h 995"/>
                      <a:gd name="T34" fmla="*/ 33 w 913"/>
                      <a:gd name="T35" fmla="*/ 32 h 995"/>
                      <a:gd name="T36" fmla="*/ 39 w 913"/>
                      <a:gd name="T37" fmla="*/ 35 h 995"/>
                      <a:gd name="T38" fmla="*/ 51 w 913"/>
                      <a:gd name="T39" fmla="*/ 39 h 995"/>
                      <a:gd name="T40" fmla="*/ 69 w 913"/>
                      <a:gd name="T41" fmla="*/ 40 h 995"/>
                      <a:gd name="T42" fmla="*/ 85 w 913"/>
                      <a:gd name="T43" fmla="*/ 40 h 995"/>
                      <a:gd name="T44" fmla="*/ 93 w 913"/>
                      <a:gd name="T45" fmla="*/ 41 h 995"/>
                      <a:gd name="T46" fmla="*/ 99 w 913"/>
                      <a:gd name="T47" fmla="*/ 34 h 995"/>
                      <a:gd name="T48" fmla="*/ 101 w 913"/>
                      <a:gd name="T49" fmla="*/ 26 h 995"/>
                      <a:gd name="T50" fmla="*/ 96 w 913"/>
                      <a:gd name="T51" fmla="*/ 23 h 995"/>
                      <a:gd name="T52" fmla="*/ 94 w 913"/>
                      <a:gd name="T53" fmla="*/ 17 h 995"/>
                      <a:gd name="T54" fmla="*/ 91 w 913"/>
                      <a:gd name="T55" fmla="*/ 13 h 995"/>
                      <a:gd name="T56" fmla="*/ 85 w 913"/>
                      <a:gd name="T57" fmla="*/ 11 h 995"/>
                      <a:gd name="T58" fmla="*/ 73 w 913"/>
                      <a:gd name="T59" fmla="*/ 14 h 995"/>
                      <a:gd name="T60" fmla="*/ 62 w 913"/>
                      <a:gd name="T61" fmla="*/ 14 h 995"/>
                      <a:gd name="T62" fmla="*/ 50 w 913"/>
                      <a:gd name="T63" fmla="*/ 9 h 995"/>
                      <a:gd name="T64" fmla="*/ 43 w 913"/>
                      <a:gd name="T65" fmla="*/ 8 h 995"/>
                      <a:gd name="T66" fmla="*/ 42 w 913"/>
                      <a:gd name="T67" fmla="*/ 14 h 995"/>
                      <a:gd name="T68" fmla="*/ 54 w 913"/>
                      <a:gd name="T69" fmla="*/ 21 h 995"/>
                      <a:gd name="T70" fmla="*/ 71 w 913"/>
                      <a:gd name="T71" fmla="*/ 28 h 995"/>
                      <a:gd name="T72" fmla="*/ 70 w 913"/>
                      <a:gd name="T73" fmla="*/ 28 h 995"/>
                      <a:gd name="T74" fmla="*/ 55 w 913"/>
                      <a:gd name="T75" fmla="*/ 22 h 995"/>
                      <a:gd name="T76" fmla="*/ 38 w 913"/>
                      <a:gd name="T77" fmla="*/ 10 h 995"/>
                      <a:gd name="T78" fmla="*/ 31 w 913"/>
                      <a:gd name="T79" fmla="*/ 10 h 995"/>
                      <a:gd name="T80" fmla="*/ 23 w 913"/>
                      <a:gd name="T81" fmla="*/ 5 h 995"/>
                      <a:gd name="T82" fmla="*/ 11 w 913"/>
                      <a:gd name="T83" fmla="*/ 1 h 995"/>
                      <a:gd name="T84" fmla="*/ 8 w 913"/>
                      <a:gd name="T85" fmla="*/ 12 h 995"/>
                      <a:gd name="T86" fmla="*/ 2 w 913"/>
                      <a:gd name="T87" fmla="*/ 21 h 995"/>
                      <a:gd name="T88" fmla="*/ 1 w 913"/>
                      <a:gd name="T89" fmla="*/ 28 h 995"/>
                      <a:gd name="T90" fmla="*/ 6 w 913"/>
                      <a:gd name="T91" fmla="*/ 36 h 995"/>
                      <a:gd name="T92" fmla="*/ 5 w 913"/>
                      <a:gd name="T93" fmla="*/ 43 h 995"/>
                      <a:gd name="T94" fmla="*/ 9 w 913"/>
                      <a:gd name="T95" fmla="*/ 49 h 995"/>
                      <a:gd name="T96" fmla="*/ 3 w 913"/>
                      <a:gd name="T97" fmla="*/ 53 h 995"/>
                      <a:gd name="T98" fmla="*/ 0 w 913"/>
                      <a:gd name="T99" fmla="*/ 62 h 995"/>
                      <a:gd name="T100" fmla="*/ 7 w 913"/>
                      <a:gd name="T101" fmla="*/ 74 h 995"/>
                      <a:gd name="T102" fmla="*/ 9 w 913"/>
                      <a:gd name="T103" fmla="*/ 85 h 995"/>
                      <a:gd name="T104" fmla="*/ 8 w 913"/>
                      <a:gd name="T105" fmla="*/ 93 h 995"/>
                      <a:gd name="T106" fmla="*/ 13 w 913"/>
                      <a:gd name="T107" fmla="*/ 96 h 995"/>
                      <a:gd name="T108" fmla="*/ 24 w 913"/>
                      <a:gd name="T109" fmla="*/ 91 h 995"/>
                      <a:gd name="T110" fmla="*/ 36 w 913"/>
                      <a:gd name="T111" fmla="*/ 88 h 995"/>
                      <a:gd name="T112" fmla="*/ 46 w 913"/>
                      <a:gd name="T113" fmla="*/ 88 h 995"/>
                      <a:gd name="T114" fmla="*/ 54 w 913"/>
                      <a:gd name="T115" fmla="*/ 90 h 995"/>
                      <a:gd name="T116" fmla="*/ 61 w 913"/>
                      <a:gd name="T117" fmla="*/ 89 h 99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913"/>
                      <a:gd name="T178" fmla="*/ 0 h 995"/>
                      <a:gd name="T179" fmla="*/ 913 w 913"/>
                      <a:gd name="T180" fmla="*/ 995 h 99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913" h="995">
                        <a:moveTo>
                          <a:pt x="546" y="803"/>
                        </a:moveTo>
                        <a:lnTo>
                          <a:pt x="546" y="826"/>
                        </a:lnTo>
                        <a:lnTo>
                          <a:pt x="542" y="841"/>
                        </a:lnTo>
                        <a:lnTo>
                          <a:pt x="526" y="839"/>
                        </a:lnTo>
                        <a:lnTo>
                          <a:pt x="517" y="831"/>
                        </a:lnTo>
                        <a:lnTo>
                          <a:pt x="473" y="942"/>
                        </a:lnTo>
                        <a:lnTo>
                          <a:pt x="507" y="965"/>
                        </a:lnTo>
                        <a:lnTo>
                          <a:pt x="539" y="979"/>
                        </a:lnTo>
                        <a:lnTo>
                          <a:pt x="589" y="991"/>
                        </a:lnTo>
                        <a:lnTo>
                          <a:pt x="634" y="995"/>
                        </a:lnTo>
                        <a:lnTo>
                          <a:pt x="686" y="991"/>
                        </a:lnTo>
                        <a:lnTo>
                          <a:pt x="713" y="981"/>
                        </a:lnTo>
                        <a:lnTo>
                          <a:pt x="739" y="968"/>
                        </a:lnTo>
                        <a:lnTo>
                          <a:pt x="758" y="949"/>
                        </a:lnTo>
                        <a:lnTo>
                          <a:pt x="768" y="929"/>
                        </a:lnTo>
                        <a:lnTo>
                          <a:pt x="768" y="895"/>
                        </a:lnTo>
                        <a:lnTo>
                          <a:pt x="739" y="843"/>
                        </a:lnTo>
                        <a:lnTo>
                          <a:pt x="704" y="811"/>
                        </a:lnTo>
                        <a:lnTo>
                          <a:pt x="657" y="770"/>
                        </a:lnTo>
                        <a:lnTo>
                          <a:pt x="584" y="715"/>
                        </a:lnTo>
                        <a:lnTo>
                          <a:pt x="535" y="689"/>
                        </a:lnTo>
                        <a:lnTo>
                          <a:pt x="430" y="643"/>
                        </a:lnTo>
                        <a:lnTo>
                          <a:pt x="368" y="630"/>
                        </a:lnTo>
                        <a:lnTo>
                          <a:pt x="333" y="630"/>
                        </a:lnTo>
                        <a:lnTo>
                          <a:pt x="283" y="639"/>
                        </a:lnTo>
                        <a:lnTo>
                          <a:pt x="213" y="669"/>
                        </a:lnTo>
                        <a:lnTo>
                          <a:pt x="279" y="623"/>
                        </a:lnTo>
                        <a:lnTo>
                          <a:pt x="306" y="587"/>
                        </a:lnTo>
                        <a:lnTo>
                          <a:pt x="325" y="535"/>
                        </a:lnTo>
                        <a:lnTo>
                          <a:pt x="341" y="478"/>
                        </a:lnTo>
                        <a:lnTo>
                          <a:pt x="344" y="412"/>
                        </a:lnTo>
                        <a:lnTo>
                          <a:pt x="329" y="341"/>
                        </a:lnTo>
                        <a:lnTo>
                          <a:pt x="309" y="312"/>
                        </a:lnTo>
                        <a:lnTo>
                          <a:pt x="279" y="285"/>
                        </a:lnTo>
                        <a:lnTo>
                          <a:pt x="239" y="246"/>
                        </a:lnTo>
                        <a:lnTo>
                          <a:pt x="300" y="288"/>
                        </a:lnTo>
                        <a:lnTo>
                          <a:pt x="341" y="312"/>
                        </a:lnTo>
                        <a:lnTo>
                          <a:pt x="355" y="320"/>
                        </a:lnTo>
                        <a:lnTo>
                          <a:pt x="395" y="338"/>
                        </a:lnTo>
                        <a:lnTo>
                          <a:pt x="457" y="354"/>
                        </a:lnTo>
                        <a:lnTo>
                          <a:pt x="529" y="354"/>
                        </a:lnTo>
                        <a:lnTo>
                          <a:pt x="624" y="357"/>
                        </a:lnTo>
                        <a:lnTo>
                          <a:pt x="700" y="361"/>
                        </a:lnTo>
                        <a:lnTo>
                          <a:pt x="768" y="358"/>
                        </a:lnTo>
                        <a:lnTo>
                          <a:pt x="802" y="370"/>
                        </a:lnTo>
                        <a:lnTo>
                          <a:pt x="835" y="370"/>
                        </a:lnTo>
                        <a:lnTo>
                          <a:pt x="868" y="346"/>
                        </a:lnTo>
                        <a:lnTo>
                          <a:pt x="894" y="308"/>
                        </a:lnTo>
                        <a:lnTo>
                          <a:pt x="910" y="272"/>
                        </a:lnTo>
                        <a:lnTo>
                          <a:pt x="913" y="238"/>
                        </a:lnTo>
                        <a:lnTo>
                          <a:pt x="898" y="216"/>
                        </a:lnTo>
                        <a:lnTo>
                          <a:pt x="868" y="205"/>
                        </a:lnTo>
                        <a:lnTo>
                          <a:pt x="847" y="184"/>
                        </a:lnTo>
                        <a:lnTo>
                          <a:pt x="847" y="157"/>
                        </a:lnTo>
                        <a:lnTo>
                          <a:pt x="835" y="137"/>
                        </a:lnTo>
                        <a:lnTo>
                          <a:pt x="821" y="120"/>
                        </a:lnTo>
                        <a:lnTo>
                          <a:pt x="802" y="107"/>
                        </a:lnTo>
                        <a:lnTo>
                          <a:pt x="766" y="95"/>
                        </a:lnTo>
                        <a:lnTo>
                          <a:pt x="709" y="120"/>
                        </a:lnTo>
                        <a:lnTo>
                          <a:pt x="658" y="127"/>
                        </a:lnTo>
                        <a:lnTo>
                          <a:pt x="601" y="130"/>
                        </a:lnTo>
                        <a:lnTo>
                          <a:pt x="556" y="123"/>
                        </a:lnTo>
                        <a:lnTo>
                          <a:pt x="500" y="107"/>
                        </a:lnTo>
                        <a:lnTo>
                          <a:pt x="448" y="81"/>
                        </a:lnTo>
                        <a:lnTo>
                          <a:pt x="417" y="62"/>
                        </a:lnTo>
                        <a:lnTo>
                          <a:pt x="390" y="68"/>
                        </a:lnTo>
                        <a:lnTo>
                          <a:pt x="368" y="80"/>
                        </a:lnTo>
                        <a:lnTo>
                          <a:pt x="375" y="123"/>
                        </a:lnTo>
                        <a:lnTo>
                          <a:pt x="430" y="154"/>
                        </a:lnTo>
                        <a:lnTo>
                          <a:pt x="487" y="189"/>
                        </a:lnTo>
                        <a:lnTo>
                          <a:pt x="558" y="223"/>
                        </a:lnTo>
                        <a:lnTo>
                          <a:pt x="638" y="251"/>
                        </a:lnTo>
                        <a:lnTo>
                          <a:pt x="697" y="261"/>
                        </a:lnTo>
                        <a:lnTo>
                          <a:pt x="628" y="256"/>
                        </a:lnTo>
                        <a:lnTo>
                          <a:pt x="542" y="226"/>
                        </a:lnTo>
                        <a:lnTo>
                          <a:pt x="492" y="200"/>
                        </a:lnTo>
                        <a:lnTo>
                          <a:pt x="390" y="134"/>
                        </a:lnTo>
                        <a:lnTo>
                          <a:pt x="341" y="92"/>
                        </a:lnTo>
                        <a:lnTo>
                          <a:pt x="310" y="92"/>
                        </a:lnTo>
                        <a:lnTo>
                          <a:pt x="277" y="88"/>
                        </a:lnTo>
                        <a:lnTo>
                          <a:pt x="247" y="77"/>
                        </a:lnTo>
                        <a:lnTo>
                          <a:pt x="204" y="46"/>
                        </a:lnTo>
                        <a:lnTo>
                          <a:pt x="149" y="0"/>
                        </a:lnTo>
                        <a:lnTo>
                          <a:pt x="99" y="5"/>
                        </a:lnTo>
                        <a:lnTo>
                          <a:pt x="89" y="61"/>
                        </a:lnTo>
                        <a:lnTo>
                          <a:pt x="73" y="111"/>
                        </a:lnTo>
                        <a:lnTo>
                          <a:pt x="49" y="153"/>
                        </a:lnTo>
                        <a:lnTo>
                          <a:pt x="19" y="189"/>
                        </a:lnTo>
                        <a:lnTo>
                          <a:pt x="10" y="216"/>
                        </a:lnTo>
                        <a:lnTo>
                          <a:pt x="11" y="249"/>
                        </a:lnTo>
                        <a:lnTo>
                          <a:pt x="23" y="288"/>
                        </a:lnTo>
                        <a:lnTo>
                          <a:pt x="50" y="323"/>
                        </a:lnTo>
                        <a:lnTo>
                          <a:pt x="42" y="350"/>
                        </a:lnTo>
                        <a:lnTo>
                          <a:pt x="46" y="384"/>
                        </a:lnTo>
                        <a:lnTo>
                          <a:pt x="60" y="419"/>
                        </a:lnTo>
                        <a:lnTo>
                          <a:pt x="82" y="445"/>
                        </a:lnTo>
                        <a:lnTo>
                          <a:pt x="49" y="462"/>
                        </a:lnTo>
                        <a:lnTo>
                          <a:pt x="27" y="481"/>
                        </a:lnTo>
                        <a:lnTo>
                          <a:pt x="7" y="512"/>
                        </a:lnTo>
                        <a:lnTo>
                          <a:pt x="0" y="561"/>
                        </a:lnTo>
                        <a:lnTo>
                          <a:pt x="42" y="616"/>
                        </a:lnTo>
                        <a:lnTo>
                          <a:pt x="66" y="665"/>
                        </a:lnTo>
                        <a:lnTo>
                          <a:pt x="82" y="712"/>
                        </a:lnTo>
                        <a:lnTo>
                          <a:pt x="80" y="772"/>
                        </a:lnTo>
                        <a:lnTo>
                          <a:pt x="69" y="814"/>
                        </a:lnTo>
                        <a:lnTo>
                          <a:pt x="69" y="843"/>
                        </a:lnTo>
                        <a:lnTo>
                          <a:pt x="88" y="862"/>
                        </a:lnTo>
                        <a:lnTo>
                          <a:pt x="115" y="866"/>
                        </a:lnTo>
                        <a:lnTo>
                          <a:pt x="149" y="857"/>
                        </a:lnTo>
                        <a:lnTo>
                          <a:pt x="216" y="827"/>
                        </a:lnTo>
                        <a:lnTo>
                          <a:pt x="282" y="804"/>
                        </a:lnTo>
                        <a:lnTo>
                          <a:pt x="328" y="795"/>
                        </a:lnTo>
                        <a:lnTo>
                          <a:pt x="372" y="791"/>
                        </a:lnTo>
                        <a:lnTo>
                          <a:pt x="414" y="795"/>
                        </a:lnTo>
                        <a:lnTo>
                          <a:pt x="446" y="804"/>
                        </a:lnTo>
                        <a:lnTo>
                          <a:pt x="489" y="816"/>
                        </a:lnTo>
                        <a:lnTo>
                          <a:pt x="535" y="830"/>
                        </a:lnTo>
                        <a:lnTo>
                          <a:pt x="546" y="803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3856" name="Freeform 45"/>
                  <p:cNvSpPr>
                    <a:spLocks/>
                  </p:cNvSpPr>
                  <p:nvPr/>
                </p:nvSpPr>
                <p:spPr bwMode="auto">
                  <a:xfrm>
                    <a:off x="2778" y="957"/>
                    <a:ext cx="200" cy="193"/>
                  </a:xfrm>
                  <a:custGeom>
                    <a:avLst/>
                    <a:gdLst>
                      <a:gd name="T0" fmla="*/ 56 w 601"/>
                      <a:gd name="T1" fmla="*/ 0 h 578"/>
                      <a:gd name="T2" fmla="*/ 53 w 601"/>
                      <a:gd name="T3" fmla="*/ 0 h 578"/>
                      <a:gd name="T4" fmla="*/ 49 w 601"/>
                      <a:gd name="T5" fmla="*/ 2 h 578"/>
                      <a:gd name="T6" fmla="*/ 45 w 601"/>
                      <a:gd name="T7" fmla="*/ 4 h 578"/>
                      <a:gd name="T8" fmla="*/ 43 w 601"/>
                      <a:gd name="T9" fmla="*/ 6 h 578"/>
                      <a:gd name="T10" fmla="*/ 40 w 601"/>
                      <a:gd name="T11" fmla="*/ 10 h 578"/>
                      <a:gd name="T12" fmla="*/ 36 w 601"/>
                      <a:gd name="T13" fmla="*/ 14 h 578"/>
                      <a:gd name="T14" fmla="*/ 31 w 601"/>
                      <a:gd name="T15" fmla="*/ 17 h 578"/>
                      <a:gd name="T16" fmla="*/ 26 w 601"/>
                      <a:gd name="T17" fmla="*/ 20 h 578"/>
                      <a:gd name="T18" fmla="*/ 18 w 601"/>
                      <a:gd name="T19" fmla="*/ 21 h 578"/>
                      <a:gd name="T20" fmla="*/ 10 w 601"/>
                      <a:gd name="T21" fmla="*/ 22 h 578"/>
                      <a:gd name="T22" fmla="*/ 6 w 601"/>
                      <a:gd name="T23" fmla="*/ 23 h 578"/>
                      <a:gd name="T24" fmla="*/ 1 w 601"/>
                      <a:gd name="T25" fmla="*/ 26 h 578"/>
                      <a:gd name="T26" fmla="*/ 0 w 601"/>
                      <a:gd name="T27" fmla="*/ 30 h 578"/>
                      <a:gd name="T28" fmla="*/ 0 w 601"/>
                      <a:gd name="T29" fmla="*/ 33 h 578"/>
                      <a:gd name="T30" fmla="*/ 3 w 601"/>
                      <a:gd name="T31" fmla="*/ 35 h 578"/>
                      <a:gd name="T32" fmla="*/ 7 w 601"/>
                      <a:gd name="T33" fmla="*/ 37 h 578"/>
                      <a:gd name="T34" fmla="*/ 11 w 601"/>
                      <a:gd name="T35" fmla="*/ 38 h 578"/>
                      <a:gd name="T36" fmla="*/ 14 w 601"/>
                      <a:gd name="T37" fmla="*/ 37 h 578"/>
                      <a:gd name="T38" fmla="*/ 17 w 601"/>
                      <a:gd name="T39" fmla="*/ 38 h 578"/>
                      <a:gd name="T40" fmla="*/ 20 w 601"/>
                      <a:gd name="T41" fmla="*/ 39 h 578"/>
                      <a:gd name="T42" fmla="*/ 22 w 601"/>
                      <a:gd name="T43" fmla="*/ 41 h 578"/>
                      <a:gd name="T44" fmla="*/ 25 w 601"/>
                      <a:gd name="T45" fmla="*/ 42 h 578"/>
                      <a:gd name="T46" fmla="*/ 29 w 601"/>
                      <a:gd name="T47" fmla="*/ 42 h 578"/>
                      <a:gd name="T48" fmla="*/ 34 w 601"/>
                      <a:gd name="T49" fmla="*/ 43 h 578"/>
                      <a:gd name="T50" fmla="*/ 38 w 601"/>
                      <a:gd name="T51" fmla="*/ 44 h 578"/>
                      <a:gd name="T52" fmla="*/ 42 w 601"/>
                      <a:gd name="T53" fmla="*/ 46 h 578"/>
                      <a:gd name="T54" fmla="*/ 45 w 601"/>
                      <a:gd name="T55" fmla="*/ 49 h 578"/>
                      <a:gd name="T56" fmla="*/ 47 w 601"/>
                      <a:gd name="T57" fmla="*/ 53 h 578"/>
                      <a:gd name="T58" fmla="*/ 49 w 601"/>
                      <a:gd name="T59" fmla="*/ 58 h 578"/>
                      <a:gd name="T60" fmla="*/ 51 w 601"/>
                      <a:gd name="T61" fmla="*/ 64 h 578"/>
                      <a:gd name="T62" fmla="*/ 55 w 601"/>
                      <a:gd name="T63" fmla="*/ 59 h 578"/>
                      <a:gd name="T64" fmla="*/ 57 w 601"/>
                      <a:gd name="T65" fmla="*/ 55 h 578"/>
                      <a:gd name="T66" fmla="*/ 61 w 601"/>
                      <a:gd name="T67" fmla="*/ 50 h 578"/>
                      <a:gd name="T68" fmla="*/ 62 w 601"/>
                      <a:gd name="T69" fmla="*/ 48 h 578"/>
                      <a:gd name="T70" fmla="*/ 64 w 601"/>
                      <a:gd name="T71" fmla="*/ 43 h 578"/>
                      <a:gd name="T72" fmla="*/ 67 w 601"/>
                      <a:gd name="T73" fmla="*/ 38 h 578"/>
                      <a:gd name="T74" fmla="*/ 64 w 601"/>
                      <a:gd name="T75" fmla="*/ 36 h 578"/>
                      <a:gd name="T76" fmla="*/ 61 w 601"/>
                      <a:gd name="T77" fmla="*/ 34 h 578"/>
                      <a:gd name="T78" fmla="*/ 57 w 601"/>
                      <a:gd name="T79" fmla="*/ 30 h 578"/>
                      <a:gd name="T80" fmla="*/ 55 w 601"/>
                      <a:gd name="T81" fmla="*/ 27 h 578"/>
                      <a:gd name="T82" fmla="*/ 53 w 601"/>
                      <a:gd name="T83" fmla="*/ 23 h 578"/>
                      <a:gd name="T84" fmla="*/ 45 w 601"/>
                      <a:gd name="T85" fmla="*/ 23 h 578"/>
                      <a:gd name="T86" fmla="*/ 39 w 601"/>
                      <a:gd name="T87" fmla="*/ 24 h 578"/>
                      <a:gd name="T88" fmla="*/ 31 w 601"/>
                      <a:gd name="T89" fmla="*/ 25 h 578"/>
                      <a:gd name="T90" fmla="*/ 39 w 601"/>
                      <a:gd name="T91" fmla="*/ 23 h 578"/>
                      <a:gd name="T92" fmla="*/ 45 w 601"/>
                      <a:gd name="T93" fmla="*/ 21 h 578"/>
                      <a:gd name="T94" fmla="*/ 53 w 601"/>
                      <a:gd name="T95" fmla="*/ 23 h 578"/>
                      <a:gd name="T96" fmla="*/ 53 w 601"/>
                      <a:gd name="T97" fmla="*/ 16 h 578"/>
                      <a:gd name="T98" fmla="*/ 54 w 601"/>
                      <a:gd name="T99" fmla="*/ 9 h 578"/>
                      <a:gd name="T100" fmla="*/ 56 w 601"/>
                      <a:gd name="T101" fmla="*/ 0 h 57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601"/>
                      <a:gd name="T154" fmla="*/ 0 h 578"/>
                      <a:gd name="T155" fmla="*/ 601 w 601"/>
                      <a:gd name="T156" fmla="*/ 578 h 57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601" h="578">
                        <a:moveTo>
                          <a:pt x="509" y="0"/>
                        </a:moveTo>
                        <a:lnTo>
                          <a:pt x="476" y="3"/>
                        </a:lnTo>
                        <a:lnTo>
                          <a:pt x="442" y="15"/>
                        </a:lnTo>
                        <a:lnTo>
                          <a:pt x="407" y="39"/>
                        </a:lnTo>
                        <a:lnTo>
                          <a:pt x="391" y="55"/>
                        </a:lnTo>
                        <a:lnTo>
                          <a:pt x="365" y="88"/>
                        </a:lnTo>
                        <a:lnTo>
                          <a:pt x="329" y="124"/>
                        </a:lnTo>
                        <a:lnTo>
                          <a:pt x="283" y="157"/>
                        </a:lnTo>
                        <a:lnTo>
                          <a:pt x="233" y="181"/>
                        </a:lnTo>
                        <a:lnTo>
                          <a:pt x="160" y="193"/>
                        </a:lnTo>
                        <a:lnTo>
                          <a:pt x="91" y="200"/>
                        </a:lnTo>
                        <a:lnTo>
                          <a:pt x="51" y="207"/>
                        </a:lnTo>
                        <a:lnTo>
                          <a:pt x="13" y="235"/>
                        </a:lnTo>
                        <a:lnTo>
                          <a:pt x="0" y="273"/>
                        </a:lnTo>
                        <a:lnTo>
                          <a:pt x="0" y="296"/>
                        </a:lnTo>
                        <a:lnTo>
                          <a:pt x="28" y="317"/>
                        </a:lnTo>
                        <a:lnTo>
                          <a:pt x="59" y="334"/>
                        </a:lnTo>
                        <a:lnTo>
                          <a:pt x="101" y="340"/>
                        </a:lnTo>
                        <a:lnTo>
                          <a:pt x="128" y="335"/>
                        </a:lnTo>
                        <a:lnTo>
                          <a:pt x="153" y="338"/>
                        </a:lnTo>
                        <a:lnTo>
                          <a:pt x="179" y="347"/>
                        </a:lnTo>
                        <a:lnTo>
                          <a:pt x="197" y="370"/>
                        </a:lnTo>
                        <a:lnTo>
                          <a:pt x="226" y="377"/>
                        </a:lnTo>
                        <a:lnTo>
                          <a:pt x="263" y="381"/>
                        </a:lnTo>
                        <a:lnTo>
                          <a:pt x="304" y="384"/>
                        </a:lnTo>
                        <a:lnTo>
                          <a:pt x="345" y="393"/>
                        </a:lnTo>
                        <a:lnTo>
                          <a:pt x="377" y="414"/>
                        </a:lnTo>
                        <a:lnTo>
                          <a:pt x="403" y="436"/>
                        </a:lnTo>
                        <a:lnTo>
                          <a:pt x="427" y="473"/>
                        </a:lnTo>
                        <a:lnTo>
                          <a:pt x="443" y="524"/>
                        </a:lnTo>
                        <a:lnTo>
                          <a:pt x="462" y="578"/>
                        </a:lnTo>
                        <a:lnTo>
                          <a:pt x="492" y="531"/>
                        </a:lnTo>
                        <a:lnTo>
                          <a:pt x="516" y="493"/>
                        </a:lnTo>
                        <a:lnTo>
                          <a:pt x="551" y="453"/>
                        </a:lnTo>
                        <a:lnTo>
                          <a:pt x="558" y="427"/>
                        </a:lnTo>
                        <a:lnTo>
                          <a:pt x="578" y="389"/>
                        </a:lnTo>
                        <a:lnTo>
                          <a:pt x="601" y="338"/>
                        </a:lnTo>
                        <a:lnTo>
                          <a:pt x="578" y="327"/>
                        </a:lnTo>
                        <a:lnTo>
                          <a:pt x="551" y="305"/>
                        </a:lnTo>
                        <a:lnTo>
                          <a:pt x="512" y="273"/>
                        </a:lnTo>
                        <a:lnTo>
                          <a:pt x="493" y="239"/>
                        </a:lnTo>
                        <a:lnTo>
                          <a:pt x="482" y="207"/>
                        </a:lnTo>
                        <a:lnTo>
                          <a:pt x="404" y="207"/>
                        </a:lnTo>
                        <a:lnTo>
                          <a:pt x="352" y="212"/>
                        </a:lnTo>
                        <a:lnTo>
                          <a:pt x="281" y="227"/>
                        </a:lnTo>
                        <a:lnTo>
                          <a:pt x="348" y="203"/>
                        </a:lnTo>
                        <a:lnTo>
                          <a:pt x="403" y="193"/>
                        </a:lnTo>
                        <a:lnTo>
                          <a:pt x="482" y="203"/>
                        </a:lnTo>
                        <a:lnTo>
                          <a:pt x="480" y="143"/>
                        </a:lnTo>
                        <a:lnTo>
                          <a:pt x="485" y="78"/>
                        </a:lnTo>
                        <a:lnTo>
                          <a:pt x="509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1" name="Group 46"/>
                <p:cNvGrpSpPr>
                  <a:grpSpLocks/>
                </p:cNvGrpSpPr>
                <p:nvPr/>
              </p:nvGrpSpPr>
              <p:grpSpPr bwMode="auto">
                <a:xfrm>
                  <a:off x="2366" y="754"/>
                  <a:ext cx="716" cy="894"/>
                  <a:chOff x="2366" y="754"/>
                  <a:chExt cx="716" cy="894"/>
                </a:xfrm>
              </p:grpSpPr>
              <p:sp>
                <p:nvSpPr>
                  <p:cNvPr id="33841" name="Freeform 47"/>
                  <p:cNvSpPr>
                    <a:spLocks/>
                  </p:cNvSpPr>
                  <p:nvPr/>
                </p:nvSpPr>
                <p:spPr bwMode="auto">
                  <a:xfrm>
                    <a:off x="2366" y="754"/>
                    <a:ext cx="716" cy="894"/>
                  </a:xfrm>
                  <a:custGeom>
                    <a:avLst/>
                    <a:gdLst>
                      <a:gd name="T0" fmla="*/ 133 w 2148"/>
                      <a:gd name="T1" fmla="*/ 271 h 2684"/>
                      <a:gd name="T2" fmla="*/ 145 w 2148"/>
                      <a:gd name="T3" fmla="*/ 238 h 2684"/>
                      <a:gd name="T4" fmla="*/ 159 w 2148"/>
                      <a:gd name="T5" fmla="*/ 228 h 2684"/>
                      <a:gd name="T6" fmla="*/ 184 w 2148"/>
                      <a:gd name="T7" fmla="*/ 218 h 2684"/>
                      <a:gd name="T8" fmla="*/ 200 w 2148"/>
                      <a:gd name="T9" fmla="*/ 199 h 2684"/>
                      <a:gd name="T10" fmla="*/ 213 w 2148"/>
                      <a:gd name="T11" fmla="*/ 167 h 2684"/>
                      <a:gd name="T12" fmla="*/ 229 w 2148"/>
                      <a:gd name="T13" fmla="*/ 139 h 2684"/>
                      <a:gd name="T14" fmla="*/ 239 w 2148"/>
                      <a:gd name="T15" fmla="*/ 109 h 2684"/>
                      <a:gd name="T16" fmla="*/ 235 w 2148"/>
                      <a:gd name="T17" fmla="*/ 87 h 2684"/>
                      <a:gd name="T18" fmla="*/ 231 w 2148"/>
                      <a:gd name="T19" fmla="*/ 62 h 2684"/>
                      <a:gd name="T20" fmla="*/ 238 w 2148"/>
                      <a:gd name="T21" fmla="*/ 23 h 2684"/>
                      <a:gd name="T22" fmla="*/ 221 w 2148"/>
                      <a:gd name="T23" fmla="*/ 0 h 2684"/>
                      <a:gd name="T24" fmla="*/ 190 w 2148"/>
                      <a:gd name="T25" fmla="*/ 35 h 2684"/>
                      <a:gd name="T26" fmla="*/ 166 w 2148"/>
                      <a:gd name="T27" fmla="*/ 48 h 2684"/>
                      <a:gd name="T28" fmla="*/ 134 w 2148"/>
                      <a:gd name="T29" fmla="*/ 57 h 2684"/>
                      <a:gd name="T30" fmla="*/ 88 w 2148"/>
                      <a:gd name="T31" fmla="*/ 58 h 2684"/>
                      <a:gd name="T32" fmla="*/ 57 w 2148"/>
                      <a:gd name="T33" fmla="*/ 49 h 2684"/>
                      <a:gd name="T34" fmla="*/ 41 w 2148"/>
                      <a:gd name="T35" fmla="*/ 42 h 2684"/>
                      <a:gd name="T36" fmla="*/ 19 w 2148"/>
                      <a:gd name="T37" fmla="*/ 47 h 2684"/>
                      <a:gd name="T38" fmla="*/ 4 w 2148"/>
                      <a:gd name="T39" fmla="*/ 63 h 2684"/>
                      <a:gd name="T40" fmla="*/ 6 w 2148"/>
                      <a:gd name="T41" fmla="*/ 86 h 2684"/>
                      <a:gd name="T42" fmla="*/ 3 w 2148"/>
                      <a:gd name="T43" fmla="*/ 107 h 2684"/>
                      <a:gd name="T44" fmla="*/ 2 w 2148"/>
                      <a:gd name="T45" fmla="*/ 129 h 2684"/>
                      <a:gd name="T46" fmla="*/ 6 w 2148"/>
                      <a:gd name="T47" fmla="*/ 144 h 2684"/>
                      <a:gd name="T48" fmla="*/ 9 w 2148"/>
                      <a:gd name="T49" fmla="*/ 180 h 2684"/>
                      <a:gd name="T50" fmla="*/ 13 w 2148"/>
                      <a:gd name="T51" fmla="*/ 203 h 2684"/>
                      <a:gd name="T52" fmla="*/ 32 w 2148"/>
                      <a:gd name="T53" fmla="*/ 217 h 2684"/>
                      <a:gd name="T54" fmla="*/ 62 w 2148"/>
                      <a:gd name="T55" fmla="*/ 207 h 2684"/>
                      <a:gd name="T56" fmla="*/ 81 w 2148"/>
                      <a:gd name="T57" fmla="*/ 201 h 2684"/>
                      <a:gd name="T58" fmla="*/ 83 w 2148"/>
                      <a:gd name="T59" fmla="*/ 185 h 2684"/>
                      <a:gd name="T60" fmla="*/ 100 w 2148"/>
                      <a:gd name="T61" fmla="*/ 173 h 2684"/>
                      <a:gd name="T62" fmla="*/ 61 w 2148"/>
                      <a:gd name="T63" fmla="*/ 175 h 2684"/>
                      <a:gd name="T64" fmla="*/ 51 w 2148"/>
                      <a:gd name="T65" fmla="*/ 167 h 2684"/>
                      <a:gd name="T66" fmla="*/ 43 w 2148"/>
                      <a:gd name="T67" fmla="*/ 142 h 2684"/>
                      <a:gd name="T68" fmla="*/ 47 w 2148"/>
                      <a:gd name="T69" fmla="*/ 117 h 2684"/>
                      <a:gd name="T70" fmla="*/ 50 w 2148"/>
                      <a:gd name="T71" fmla="*/ 94 h 2684"/>
                      <a:gd name="T72" fmla="*/ 65 w 2148"/>
                      <a:gd name="T73" fmla="*/ 85 h 2684"/>
                      <a:gd name="T74" fmla="*/ 88 w 2148"/>
                      <a:gd name="T75" fmla="*/ 86 h 2684"/>
                      <a:gd name="T76" fmla="*/ 117 w 2148"/>
                      <a:gd name="T77" fmla="*/ 94 h 2684"/>
                      <a:gd name="T78" fmla="*/ 142 w 2148"/>
                      <a:gd name="T79" fmla="*/ 90 h 2684"/>
                      <a:gd name="T80" fmla="*/ 174 w 2148"/>
                      <a:gd name="T81" fmla="*/ 81 h 2684"/>
                      <a:gd name="T82" fmla="*/ 189 w 2148"/>
                      <a:gd name="T83" fmla="*/ 66 h 2684"/>
                      <a:gd name="T84" fmla="*/ 192 w 2148"/>
                      <a:gd name="T85" fmla="*/ 95 h 2684"/>
                      <a:gd name="T86" fmla="*/ 199 w 2148"/>
                      <a:gd name="T87" fmla="*/ 118 h 2684"/>
                      <a:gd name="T88" fmla="*/ 188 w 2148"/>
                      <a:gd name="T89" fmla="*/ 145 h 2684"/>
                      <a:gd name="T90" fmla="*/ 174 w 2148"/>
                      <a:gd name="T91" fmla="*/ 159 h 2684"/>
                      <a:gd name="T92" fmla="*/ 170 w 2148"/>
                      <a:gd name="T93" fmla="*/ 186 h 2684"/>
                      <a:gd name="T94" fmla="*/ 156 w 2148"/>
                      <a:gd name="T95" fmla="*/ 204 h 2684"/>
                      <a:gd name="T96" fmla="*/ 143 w 2148"/>
                      <a:gd name="T97" fmla="*/ 200 h 2684"/>
                      <a:gd name="T98" fmla="*/ 129 w 2148"/>
                      <a:gd name="T99" fmla="*/ 195 h 2684"/>
                      <a:gd name="T100" fmla="*/ 115 w 2148"/>
                      <a:gd name="T101" fmla="*/ 207 h 2684"/>
                      <a:gd name="T102" fmla="*/ 115 w 2148"/>
                      <a:gd name="T103" fmla="*/ 232 h 2684"/>
                      <a:gd name="T104" fmla="*/ 125 w 2148"/>
                      <a:gd name="T105" fmla="*/ 295 h 2684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148"/>
                      <a:gd name="T160" fmla="*/ 0 h 2684"/>
                      <a:gd name="T161" fmla="*/ 2148 w 2148"/>
                      <a:gd name="T162" fmla="*/ 2684 h 2684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148" h="2684">
                        <a:moveTo>
                          <a:pt x="1147" y="2684"/>
                        </a:moveTo>
                        <a:lnTo>
                          <a:pt x="1170" y="2669"/>
                        </a:lnTo>
                        <a:lnTo>
                          <a:pt x="1183" y="2558"/>
                        </a:lnTo>
                        <a:lnTo>
                          <a:pt x="1197" y="2441"/>
                        </a:lnTo>
                        <a:lnTo>
                          <a:pt x="1210" y="2365"/>
                        </a:lnTo>
                        <a:lnTo>
                          <a:pt x="1249" y="2303"/>
                        </a:lnTo>
                        <a:lnTo>
                          <a:pt x="1287" y="2221"/>
                        </a:lnTo>
                        <a:lnTo>
                          <a:pt x="1305" y="2145"/>
                        </a:lnTo>
                        <a:lnTo>
                          <a:pt x="1307" y="2076"/>
                        </a:lnTo>
                        <a:lnTo>
                          <a:pt x="1305" y="2042"/>
                        </a:lnTo>
                        <a:lnTo>
                          <a:pt x="1367" y="2056"/>
                        </a:lnTo>
                        <a:lnTo>
                          <a:pt x="1435" y="2058"/>
                        </a:lnTo>
                        <a:lnTo>
                          <a:pt x="1512" y="2049"/>
                        </a:lnTo>
                        <a:lnTo>
                          <a:pt x="1574" y="2027"/>
                        </a:lnTo>
                        <a:lnTo>
                          <a:pt x="1601" y="2014"/>
                        </a:lnTo>
                        <a:lnTo>
                          <a:pt x="1655" y="1960"/>
                        </a:lnTo>
                        <a:lnTo>
                          <a:pt x="1668" y="1925"/>
                        </a:lnTo>
                        <a:lnTo>
                          <a:pt x="1725" y="1897"/>
                        </a:lnTo>
                        <a:lnTo>
                          <a:pt x="1767" y="1856"/>
                        </a:lnTo>
                        <a:lnTo>
                          <a:pt x="1801" y="1794"/>
                        </a:lnTo>
                        <a:lnTo>
                          <a:pt x="1821" y="1718"/>
                        </a:lnTo>
                        <a:lnTo>
                          <a:pt x="1813" y="1600"/>
                        </a:lnTo>
                        <a:lnTo>
                          <a:pt x="1863" y="1573"/>
                        </a:lnTo>
                        <a:lnTo>
                          <a:pt x="1918" y="1500"/>
                        </a:lnTo>
                        <a:lnTo>
                          <a:pt x="1956" y="1429"/>
                        </a:lnTo>
                        <a:lnTo>
                          <a:pt x="1977" y="1299"/>
                        </a:lnTo>
                        <a:lnTo>
                          <a:pt x="2020" y="1280"/>
                        </a:lnTo>
                        <a:lnTo>
                          <a:pt x="2061" y="1250"/>
                        </a:lnTo>
                        <a:lnTo>
                          <a:pt x="2105" y="1189"/>
                        </a:lnTo>
                        <a:lnTo>
                          <a:pt x="2120" y="1156"/>
                        </a:lnTo>
                        <a:lnTo>
                          <a:pt x="2143" y="1050"/>
                        </a:lnTo>
                        <a:lnTo>
                          <a:pt x="2148" y="981"/>
                        </a:lnTo>
                        <a:lnTo>
                          <a:pt x="2143" y="946"/>
                        </a:lnTo>
                        <a:lnTo>
                          <a:pt x="2123" y="893"/>
                        </a:lnTo>
                        <a:lnTo>
                          <a:pt x="2089" y="877"/>
                        </a:lnTo>
                        <a:lnTo>
                          <a:pt x="2116" y="784"/>
                        </a:lnTo>
                        <a:lnTo>
                          <a:pt x="2113" y="726"/>
                        </a:lnTo>
                        <a:lnTo>
                          <a:pt x="2096" y="695"/>
                        </a:lnTo>
                        <a:lnTo>
                          <a:pt x="2100" y="616"/>
                        </a:lnTo>
                        <a:lnTo>
                          <a:pt x="2080" y="557"/>
                        </a:lnTo>
                        <a:lnTo>
                          <a:pt x="2074" y="492"/>
                        </a:lnTo>
                        <a:lnTo>
                          <a:pt x="2130" y="341"/>
                        </a:lnTo>
                        <a:lnTo>
                          <a:pt x="2143" y="276"/>
                        </a:lnTo>
                        <a:lnTo>
                          <a:pt x="2142" y="207"/>
                        </a:lnTo>
                        <a:lnTo>
                          <a:pt x="2130" y="134"/>
                        </a:lnTo>
                        <a:lnTo>
                          <a:pt x="2102" y="77"/>
                        </a:lnTo>
                        <a:lnTo>
                          <a:pt x="2054" y="19"/>
                        </a:lnTo>
                        <a:lnTo>
                          <a:pt x="1985" y="0"/>
                        </a:lnTo>
                        <a:lnTo>
                          <a:pt x="1896" y="118"/>
                        </a:lnTo>
                        <a:lnTo>
                          <a:pt x="1846" y="184"/>
                        </a:lnTo>
                        <a:lnTo>
                          <a:pt x="1780" y="253"/>
                        </a:lnTo>
                        <a:lnTo>
                          <a:pt x="1709" y="311"/>
                        </a:lnTo>
                        <a:lnTo>
                          <a:pt x="1668" y="343"/>
                        </a:lnTo>
                        <a:lnTo>
                          <a:pt x="1636" y="381"/>
                        </a:lnTo>
                        <a:lnTo>
                          <a:pt x="1558" y="391"/>
                        </a:lnTo>
                        <a:lnTo>
                          <a:pt x="1496" y="432"/>
                        </a:lnTo>
                        <a:lnTo>
                          <a:pt x="1449" y="501"/>
                        </a:lnTo>
                        <a:lnTo>
                          <a:pt x="1334" y="485"/>
                        </a:lnTo>
                        <a:lnTo>
                          <a:pt x="1279" y="492"/>
                        </a:lnTo>
                        <a:lnTo>
                          <a:pt x="1202" y="515"/>
                        </a:lnTo>
                        <a:lnTo>
                          <a:pt x="1101" y="561"/>
                        </a:lnTo>
                        <a:lnTo>
                          <a:pt x="1032" y="534"/>
                        </a:lnTo>
                        <a:lnTo>
                          <a:pt x="854" y="519"/>
                        </a:lnTo>
                        <a:lnTo>
                          <a:pt x="791" y="522"/>
                        </a:lnTo>
                        <a:lnTo>
                          <a:pt x="736" y="524"/>
                        </a:lnTo>
                        <a:lnTo>
                          <a:pt x="679" y="481"/>
                        </a:lnTo>
                        <a:lnTo>
                          <a:pt x="582" y="446"/>
                        </a:lnTo>
                        <a:lnTo>
                          <a:pt x="516" y="439"/>
                        </a:lnTo>
                        <a:lnTo>
                          <a:pt x="480" y="449"/>
                        </a:lnTo>
                        <a:lnTo>
                          <a:pt x="446" y="414"/>
                        </a:lnTo>
                        <a:lnTo>
                          <a:pt x="420" y="366"/>
                        </a:lnTo>
                        <a:lnTo>
                          <a:pt x="372" y="380"/>
                        </a:lnTo>
                        <a:lnTo>
                          <a:pt x="315" y="384"/>
                        </a:lnTo>
                        <a:lnTo>
                          <a:pt x="269" y="377"/>
                        </a:lnTo>
                        <a:lnTo>
                          <a:pt x="240" y="364"/>
                        </a:lnTo>
                        <a:lnTo>
                          <a:pt x="171" y="419"/>
                        </a:lnTo>
                        <a:lnTo>
                          <a:pt x="152" y="449"/>
                        </a:lnTo>
                        <a:lnTo>
                          <a:pt x="112" y="462"/>
                        </a:lnTo>
                        <a:lnTo>
                          <a:pt x="66" y="501"/>
                        </a:lnTo>
                        <a:lnTo>
                          <a:pt x="36" y="565"/>
                        </a:lnTo>
                        <a:lnTo>
                          <a:pt x="23" y="614"/>
                        </a:lnTo>
                        <a:lnTo>
                          <a:pt x="23" y="660"/>
                        </a:lnTo>
                        <a:lnTo>
                          <a:pt x="29" y="716"/>
                        </a:lnTo>
                        <a:lnTo>
                          <a:pt x="52" y="772"/>
                        </a:lnTo>
                        <a:lnTo>
                          <a:pt x="85" y="811"/>
                        </a:lnTo>
                        <a:lnTo>
                          <a:pt x="86" y="837"/>
                        </a:lnTo>
                        <a:lnTo>
                          <a:pt x="56" y="903"/>
                        </a:lnTo>
                        <a:lnTo>
                          <a:pt x="23" y="965"/>
                        </a:lnTo>
                        <a:lnTo>
                          <a:pt x="4" y="1023"/>
                        </a:lnTo>
                        <a:lnTo>
                          <a:pt x="0" y="1066"/>
                        </a:lnTo>
                        <a:lnTo>
                          <a:pt x="4" y="1116"/>
                        </a:lnTo>
                        <a:lnTo>
                          <a:pt x="16" y="1158"/>
                        </a:lnTo>
                        <a:lnTo>
                          <a:pt x="39" y="1192"/>
                        </a:lnTo>
                        <a:lnTo>
                          <a:pt x="86" y="1222"/>
                        </a:lnTo>
                        <a:lnTo>
                          <a:pt x="66" y="1264"/>
                        </a:lnTo>
                        <a:lnTo>
                          <a:pt x="55" y="1293"/>
                        </a:lnTo>
                        <a:lnTo>
                          <a:pt x="50" y="1339"/>
                        </a:lnTo>
                        <a:lnTo>
                          <a:pt x="52" y="1454"/>
                        </a:lnTo>
                        <a:lnTo>
                          <a:pt x="56" y="1539"/>
                        </a:lnTo>
                        <a:lnTo>
                          <a:pt x="79" y="1622"/>
                        </a:lnTo>
                        <a:lnTo>
                          <a:pt x="128" y="1718"/>
                        </a:lnTo>
                        <a:lnTo>
                          <a:pt x="114" y="1741"/>
                        </a:lnTo>
                        <a:lnTo>
                          <a:pt x="106" y="1777"/>
                        </a:lnTo>
                        <a:lnTo>
                          <a:pt x="118" y="1830"/>
                        </a:lnTo>
                        <a:lnTo>
                          <a:pt x="145" y="1874"/>
                        </a:lnTo>
                        <a:lnTo>
                          <a:pt x="187" y="1914"/>
                        </a:lnTo>
                        <a:lnTo>
                          <a:pt x="234" y="1943"/>
                        </a:lnTo>
                        <a:lnTo>
                          <a:pt x="292" y="1953"/>
                        </a:lnTo>
                        <a:lnTo>
                          <a:pt x="374" y="1945"/>
                        </a:lnTo>
                        <a:lnTo>
                          <a:pt x="447" y="1922"/>
                        </a:lnTo>
                        <a:lnTo>
                          <a:pt x="505" y="1879"/>
                        </a:lnTo>
                        <a:lnTo>
                          <a:pt x="558" y="1861"/>
                        </a:lnTo>
                        <a:lnTo>
                          <a:pt x="608" y="1856"/>
                        </a:lnTo>
                        <a:lnTo>
                          <a:pt x="648" y="1851"/>
                        </a:lnTo>
                        <a:lnTo>
                          <a:pt x="702" y="1838"/>
                        </a:lnTo>
                        <a:lnTo>
                          <a:pt x="732" y="1806"/>
                        </a:lnTo>
                        <a:lnTo>
                          <a:pt x="740" y="1769"/>
                        </a:lnTo>
                        <a:lnTo>
                          <a:pt x="736" y="1720"/>
                        </a:lnTo>
                        <a:lnTo>
                          <a:pt x="733" y="1688"/>
                        </a:lnTo>
                        <a:lnTo>
                          <a:pt x="749" y="1664"/>
                        </a:lnTo>
                        <a:lnTo>
                          <a:pt x="772" y="1652"/>
                        </a:lnTo>
                        <a:lnTo>
                          <a:pt x="804" y="1652"/>
                        </a:lnTo>
                        <a:lnTo>
                          <a:pt x="854" y="1668"/>
                        </a:lnTo>
                        <a:lnTo>
                          <a:pt x="900" y="1554"/>
                        </a:lnTo>
                        <a:lnTo>
                          <a:pt x="783" y="1516"/>
                        </a:lnTo>
                        <a:lnTo>
                          <a:pt x="702" y="1520"/>
                        </a:lnTo>
                        <a:lnTo>
                          <a:pt x="625" y="1541"/>
                        </a:lnTo>
                        <a:lnTo>
                          <a:pt x="546" y="1576"/>
                        </a:lnTo>
                        <a:lnTo>
                          <a:pt x="463" y="1610"/>
                        </a:lnTo>
                        <a:lnTo>
                          <a:pt x="427" y="1623"/>
                        </a:lnTo>
                        <a:lnTo>
                          <a:pt x="430" y="1577"/>
                        </a:lnTo>
                        <a:lnTo>
                          <a:pt x="457" y="1508"/>
                        </a:lnTo>
                        <a:lnTo>
                          <a:pt x="461" y="1435"/>
                        </a:lnTo>
                        <a:lnTo>
                          <a:pt x="427" y="1345"/>
                        </a:lnTo>
                        <a:lnTo>
                          <a:pt x="395" y="1300"/>
                        </a:lnTo>
                        <a:lnTo>
                          <a:pt x="388" y="1277"/>
                        </a:lnTo>
                        <a:lnTo>
                          <a:pt x="385" y="1254"/>
                        </a:lnTo>
                        <a:lnTo>
                          <a:pt x="415" y="1181"/>
                        </a:lnTo>
                        <a:lnTo>
                          <a:pt x="423" y="1126"/>
                        </a:lnTo>
                        <a:lnTo>
                          <a:pt x="423" y="1058"/>
                        </a:lnTo>
                        <a:lnTo>
                          <a:pt x="400" y="1002"/>
                        </a:lnTo>
                        <a:lnTo>
                          <a:pt x="361" y="933"/>
                        </a:lnTo>
                        <a:lnTo>
                          <a:pt x="407" y="905"/>
                        </a:lnTo>
                        <a:lnTo>
                          <a:pt x="450" y="843"/>
                        </a:lnTo>
                        <a:lnTo>
                          <a:pt x="474" y="769"/>
                        </a:lnTo>
                        <a:lnTo>
                          <a:pt x="484" y="726"/>
                        </a:lnTo>
                        <a:lnTo>
                          <a:pt x="542" y="722"/>
                        </a:lnTo>
                        <a:lnTo>
                          <a:pt x="589" y="769"/>
                        </a:lnTo>
                        <a:lnTo>
                          <a:pt x="658" y="811"/>
                        </a:lnTo>
                        <a:lnTo>
                          <a:pt x="710" y="815"/>
                        </a:lnTo>
                        <a:lnTo>
                          <a:pt x="753" y="800"/>
                        </a:lnTo>
                        <a:lnTo>
                          <a:pt x="792" y="777"/>
                        </a:lnTo>
                        <a:lnTo>
                          <a:pt x="831" y="808"/>
                        </a:lnTo>
                        <a:lnTo>
                          <a:pt x="896" y="838"/>
                        </a:lnTo>
                        <a:lnTo>
                          <a:pt x="982" y="853"/>
                        </a:lnTo>
                        <a:lnTo>
                          <a:pt x="1051" y="850"/>
                        </a:lnTo>
                        <a:lnTo>
                          <a:pt x="1098" y="843"/>
                        </a:lnTo>
                        <a:lnTo>
                          <a:pt x="1154" y="818"/>
                        </a:lnTo>
                        <a:lnTo>
                          <a:pt x="1209" y="784"/>
                        </a:lnTo>
                        <a:lnTo>
                          <a:pt x="1278" y="815"/>
                        </a:lnTo>
                        <a:lnTo>
                          <a:pt x="1353" y="808"/>
                        </a:lnTo>
                        <a:lnTo>
                          <a:pt x="1458" y="795"/>
                        </a:lnTo>
                        <a:lnTo>
                          <a:pt x="1519" y="762"/>
                        </a:lnTo>
                        <a:lnTo>
                          <a:pt x="1567" y="726"/>
                        </a:lnTo>
                        <a:lnTo>
                          <a:pt x="1609" y="677"/>
                        </a:lnTo>
                        <a:lnTo>
                          <a:pt x="1623" y="657"/>
                        </a:lnTo>
                        <a:lnTo>
                          <a:pt x="1663" y="603"/>
                        </a:lnTo>
                        <a:lnTo>
                          <a:pt x="1698" y="596"/>
                        </a:lnTo>
                        <a:lnTo>
                          <a:pt x="1752" y="581"/>
                        </a:lnTo>
                        <a:lnTo>
                          <a:pt x="1724" y="689"/>
                        </a:lnTo>
                        <a:lnTo>
                          <a:pt x="1718" y="795"/>
                        </a:lnTo>
                        <a:lnTo>
                          <a:pt x="1732" y="854"/>
                        </a:lnTo>
                        <a:lnTo>
                          <a:pt x="1764" y="900"/>
                        </a:lnTo>
                        <a:lnTo>
                          <a:pt x="1841" y="949"/>
                        </a:lnTo>
                        <a:lnTo>
                          <a:pt x="1814" y="1002"/>
                        </a:lnTo>
                        <a:lnTo>
                          <a:pt x="1787" y="1066"/>
                        </a:lnTo>
                        <a:lnTo>
                          <a:pt x="1752" y="1104"/>
                        </a:lnTo>
                        <a:lnTo>
                          <a:pt x="1716" y="1161"/>
                        </a:lnTo>
                        <a:lnTo>
                          <a:pt x="1691" y="1230"/>
                        </a:lnTo>
                        <a:lnTo>
                          <a:pt x="1695" y="1307"/>
                        </a:lnTo>
                        <a:lnTo>
                          <a:pt x="1679" y="1333"/>
                        </a:lnTo>
                        <a:lnTo>
                          <a:pt x="1634" y="1360"/>
                        </a:lnTo>
                        <a:lnTo>
                          <a:pt x="1593" y="1396"/>
                        </a:lnTo>
                        <a:lnTo>
                          <a:pt x="1570" y="1429"/>
                        </a:lnTo>
                        <a:lnTo>
                          <a:pt x="1554" y="1470"/>
                        </a:lnTo>
                        <a:lnTo>
                          <a:pt x="1551" y="1527"/>
                        </a:lnTo>
                        <a:lnTo>
                          <a:pt x="1547" y="1608"/>
                        </a:lnTo>
                        <a:lnTo>
                          <a:pt x="1527" y="1677"/>
                        </a:lnTo>
                        <a:lnTo>
                          <a:pt x="1504" y="1766"/>
                        </a:lnTo>
                        <a:lnTo>
                          <a:pt x="1476" y="1803"/>
                        </a:lnTo>
                        <a:lnTo>
                          <a:pt x="1449" y="1823"/>
                        </a:lnTo>
                        <a:lnTo>
                          <a:pt x="1407" y="1835"/>
                        </a:lnTo>
                        <a:lnTo>
                          <a:pt x="1377" y="1838"/>
                        </a:lnTo>
                        <a:lnTo>
                          <a:pt x="1350" y="1830"/>
                        </a:lnTo>
                        <a:lnTo>
                          <a:pt x="1321" y="1822"/>
                        </a:lnTo>
                        <a:lnTo>
                          <a:pt x="1287" y="1800"/>
                        </a:lnTo>
                        <a:lnTo>
                          <a:pt x="1256" y="1783"/>
                        </a:lnTo>
                        <a:lnTo>
                          <a:pt x="1222" y="1766"/>
                        </a:lnTo>
                        <a:lnTo>
                          <a:pt x="1186" y="1757"/>
                        </a:lnTo>
                        <a:lnTo>
                          <a:pt x="1159" y="1753"/>
                        </a:lnTo>
                        <a:lnTo>
                          <a:pt x="1128" y="1757"/>
                        </a:lnTo>
                        <a:lnTo>
                          <a:pt x="1090" y="1783"/>
                        </a:lnTo>
                        <a:lnTo>
                          <a:pt x="1059" y="1817"/>
                        </a:lnTo>
                        <a:lnTo>
                          <a:pt x="1039" y="1861"/>
                        </a:lnTo>
                        <a:lnTo>
                          <a:pt x="1028" y="1934"/>
                        </a:lnTo>
                        <a:lnTo>
                          <a:pt x="1032" y="2022"/>
                        </a:lnTo>
                        <a:lnTo>
                          <a:pt x="1058" y="2045"/>
                        </a:lnTo>
                        <a:lnTo>
                          <a:pt x="1038" y="2096"/>
                        </a:lnTo>
                        <a:lnTo>
                          <a:pt x="1044" y="2207"/>
                        </a:lnTo>
                        <a:lnTo>
                          <a:pt x="1116" y="2407"/>
                        </a:lnTo>
                        <a:lnTo>
                          <a:pt x="1116" y="2472"/>
                        </a:lnTo>
                        <a:lnTo>
                          <a:pt x="1127" y="2661"/>
                        </a:lnTo>
                        <a:lnTo>
                          <a:pt x="1147" y="2684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1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409" y="861"/>
                    <a:ext cx="628" cy="523"/>
                    <a:chOff x="2409" y="861"/>
                    <a:chExt cx="628" cy="523"/>
                  </a:xfrm>
                </p:grpSpPr>
                <p:sp>
                  <p:nvSpPr>
                    <p:cNvPr id="3384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985" y="914"/>
                      <a:ext cx="9" cy="48"/>
                    </a:xfrm>
                    <a:custGeom>
                      <a:avLst/>
                      <a:gdLst>
                        <a:gd name="T0" fmla="*/ 3 w 28"/>
                        <a:gd name="T1" fmla="*/ 16 h 145"/>
                        <a:gd name="T2" fmla="*/ 0 w 28"/>
                        <a:gd name="T3" fmla="*/ 9 h 145"/>
                        <a:gd name="T4" fmla="*/ 0 w 28"/>
                        <a:gd name="T5" fmla="*/ 2 h 145"/>
                        <a:gd name="T6" fmla="*/ 2 w 28"/>
                        <a:gd name="T7" fmla="*/ 0 h 14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"/>
                        <a:gd name="T13" fmla="*/ 0 h 145"/>
                        <a:gd name="T14" fmla="*/ 28 w 28"/>
                        <a:gd name="T15" fmla="*/ 145 h 14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" h="145">
                          <a:moveTo>
                            <a:pt x="28" y="145"/>
                          </a:moveTo>
                          <a:lnTo>
                            <a:pt x="0" y="81"/>
                          </a:lnTo>
                          <a:lnTo>
                            <a:pt x="0" y="14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4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2944" y="861"/>
                      <a:ext cx="70" cy="90"/>
                    </a:xfrm>
                    <a:custGeom>
                      <a:avLst/>
                      <a:gdLst>
                        <a:gd name="T0" fmla="*/ 23 w 212"/>
                        <a:gd name="T1" fmla="*/ 0 h 269"/>
                        <a:gd name="T2" fmla="*/ 20 w 212"/>
                        <a:gd name="T3" fmla="*/ 7 h 269"/>
                        <a:gd name="T4" fmla="*/ 17 w 212"/>
                        <a:gd name="T5" fmla="*/ 14 h 269"/>
                        <a:gd name="T6" fmla="*/ 16 w 212"/>
                        <a:gd name="T7" fmla="*/ 19 h 269"/>
                        <a:gd name="T8" fmla="*/ 11 w 212"/>
                        <a:gd name="T9" fmla="*/ 22 h 269"/>
                        <a:gd name="T10" fmla="*/ 5 w 212"/>
                        <a:gd name="T11" fmla="*/ 28 h 269"/>
                        <a:gd name="T12" fmla="*/ 0 w 212"/>
                        <a:gd name="T13" fmla="*/ 28 h 269"/>
                        <a:gd name="T14" fmla="*/ 2 w 212"/>
                        <a:gd name="T15" fmla="*/ 30 h 26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2"/>
                        <a:gd name="T25" fmla="*/ 0 h 269"/>
                        <a:gd name="T26" fmla="*/ 212 w 212"/>
                        <a:gd name="T27" fmla="*/ 269 h 26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2" h="269">
                          <a:moveTo>
                            <a:pt x="212" y="0"/>
                          </a:moveTo>
                          <a:lnTo>
                            <a:pt x="185" y="62"/>
                          </a:lnTo>
                          <a:lnTo>
                            <a:pt x="158" y="124"/>
                          </a:lnTo>
                          <a:lnTo>
                            <a:pt x="145" y="173"/>
                          </a:lnTo>
                          <a:lnTo>
                            <a:pt x="96" y="200"/>
                          </a:lnTo>
                          <a:lnTo>
                            <a:pt x="49" y="248"/>
                          </a:lnTo>
                          <a:lnTo>
                            <a:pt x="0" y="255"/>
                          </a:lnTo>
                          <a:lnTo>
                            <a:pt x="21" y="269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4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2731" y="946"/>
                      <a:ext cx="14" cy="21"/>
                    </a:xfrm>
                    <a:custGeom>
                      <a:avLst/>
                      <a:gdLst>
                        <a:gd name="T0" fmla="*/ 0 w 42"/>
                        <a:gd name="T1" fmla="*/ 0 h 62"/>
                        <a:gd name="T2" fmla="*/ 5 w 42"/>
                        <a:gd name="T3" fmla="*/ 6 h 62"/>
                        <a:gd name="T4" fmla="*/ 5 w 42"/>
                        <a:gd name="T5" fmla="*/ 7 h 62"/>
                        <a:gd name="T6" fmla="*/ 0 60000 65536"/>
                        <a:gd name="T7" fmla="*/ 0 60000 65536"/>
                        <a:gd name="T8" fmla="*/ 0 60000 65536"/>
                        <a:gd name="T9" fmla="*/ 0 w 42"/>
                        <a:gd name="T10" fmla="*/ 0 h 62"/>
                        <a:gd name="T11" fmla="*/ 42 w 42"/>
                        <a:gd name="T12" fmla="*/ 62 h 6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" h="62">
                          <a:moveTo>
                            <a:pt x="0" y="0"/>
                          </a:moveTo>
                          <a:lnTo>
                            <a:pt x="42" y="54"/>
                          </a:lnTo>
                          <a:lnTo>
                            <a:pt x="42" y="62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4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3" y="921"/>
                      <a:ext cx="20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47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409" y="900"/>
                      <a:ext cx="117" cy="19"/>
                    </a:xfrm>
                    <a:custGeom>
                      <a:avLst/>
                      <a:gdLst>
                        <a:gd name="T0" fmla="*/ 39 w 351"/>
                        <a:gd name="T1" fmla="*/ 0 h 56"/>
                        <a:gd name="T2" fmla="*/ 34 w 351"/>
                        <a:gd name="T3" fmla="*/ 6 h 56"/>
                        <a:gd name="T4" fmla="*/ 28 w 351"/>
                        <a:gd name="T5" fmla="*/ 6 h 56"/>
                        <a:gd name="T6" fmla="*/ 24 w 351"/>
                        <a:gd name="T7" fmla="*/ 2 h 56"/>
                        <a:gd name="T8" fmla="*/ 18 w 351"/>
                        <a:gd name="T9" fmla="*/ 1 h 56"/>
                        <a:gd name="T10" fmla="*/ 12 w 351"/>
                        <a:gd name="T11" fmla="*/ 1 h 56"/>
                        <a:gd name="T12" fmla="*/ 2 w 351"/>
                        <a:gd name="T13" fmla="*/ 1 h 56"/>
                        <a:gd name="T14" fmla="*/ 0 w 351"/>
                        <a:gd name="T15" fmla="*/ 1 h 56"/>
                        <a:gd name="T16" fmla="*/ 1 w 351"/>
                        <a:gd name="T17" fmla="*/ 2 h 5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51"/>
                        <a:gd name="T28" fmla="*/ 0 h 56"/>
                        <a:gd name="T29" fmla="*/ 351 w 351"/>
                        <a:gd name="T30" fmla="*/ 56 h 5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51" h="56">
                          <a:moveTo>
                            <a:pt x="351" y="0"/>
                          </a:moveTo>
                          <a:lnTo>
                            <a:pt x="302" y="49"/>
                          </a:lnTo>
                          <a:lnTo>
                            <a:pt x="255" y="56"/>
                          </a:lnTo>
                          <a:lnTo>
                            <a:pt x="220" y="21"/>
                          </a:lnTo>
                          <a:lnTo>
                            <a:pt x="166" y="7"/>
                          </a:lnTo>
                          <a:lnTo>
                            <a:pt x="104" y="7"/>
                          </a:lnTo>
                          <a:lnTo>
                            <a:pt x="22" y="7"/>
                          </a:lnTo>
                          <a:lnTo>
                            <a:pt x="0" y="7"/>
                          </a:lnTo>
                          <a:lnTo>
                            <a:pt x="8" y="1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48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425" y="971"/>
                      <a:ext cx="98" cy="67"/>
                    </a:xfrm>
                    <a:custGeom>
                      <a:avLst/>
                      <a:gdLst>
                        <a:gd name="T0" fmla="*/ 33 w 295"/>
                        <a:gd name="T1" fmla="*/ 9 h 200"/>
                        <a:gd name="T2" fmla="*/ 24 w 295"/>
                        <a:gd name="T3" fmla="*/ 9 h 200"/>
                        <a:gd name="T4" fmla="*/ 17 w 295"/>
                        <a:gd name="T5" fmla="*/ 9 h 200"/>
                        <a:gd name="T6" fmla="*/ 11 w 295"/>
                        <a:gd name="T7" fmla="*/ 9 h 200"/>
                        <a:gd name="T8" fmla="*/ 5 w 295"/>
                        <a:gd name="T9" fmla="*/ 5 h 200"/>
                        <a:gd name="T10" fmla="*/ 1 w 295"/>
                        <a:gd name="T11" fmla="*/ 0 h 200"/>
                        <a:gd name="T12" fmla="*/ 5 w 295"/>
                        <a:gd name="T13" fmla="*/ 6 h 200"/>
                        <a:gd name="T14" fmla="*/ 5 w 295"/>
                        <a:gd name="T15" fmla="*/ 12 h 200"/>
                        <a:gd name="T16" fmla="*/ 5 w 295"/>
                        <a:gd name="T17" fmla="*/ 18 h 200"/>
                        <a:gd name="T18" fmla="*/ 2 w 295"/>
                        <a:gd name="T19" fmla="*/ 20 h 200"/>
                        <a:gd name="T20" fmla="*/ 0 w 295"/>
                        <a:gd name="T21" fmla="*/ 22 h 20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95"/>
                        <a:gd name="T34" fmla="*/ 0 h 200"/>
                        <a:gd name="T35" fmla="*/ 295 w 295"/>
                        <a:gd name="T36" fmla="*/ 200 h 20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95" h="200">
                          <a:moveTo>
                            <a:pt x="295" y="82"/>
                          </a:moveTo>
                          <a:lnTo>
                            <a:pt x="219" y="82"/>
                          </a:lnTo>
                          <a:lnTo>
                            <a:pt x="157" y="82"/>
                          </a:lnTo>
                          <a:lnTo>
                            <a:pt x="102" y="82"/>
                          </a:lnTo>
                          <a:lnTo>
                            <a:pt x="48" y="47"/>
                          </a:lnTo>
                          <a:lnTo>
                            <a:pt x="7" y="0"/>
                          </a:lnTo>
                          <a:lnTo>
                            <a:pt x="41" y="55"/>
                          </a:lnTo>
                          <a:lnTo>
                            <a:pt x="48" y="109"/>
                          </a:lnTo>
                          <a:lnTo>
                            <a:pt x="41" y="158"/>
                          </a:lnTo>
                          <a:lnTo>
                            <a:pt x="20" y="178"/>
                          </a:lnTo>
                          <a:lnTo>
                            <a:pt x="0" y="20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49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432" y="1086"/>
                      <a:ext cx="57" cy="266"/>
                    </a:xfrm>
                    <a:custGeom>
                      <a:avLst/>
                      <a:gdLst>
                        <a:gd name="T0" fmla="*/ 0 w 171"/>
                        <a:gd name="T1" fmla="*/ 0 h 799"/>
                        <a:gd name="T2" fmla="*/ 1 w 171"/>
                        <a:gd name="T3" fmla="*/ 6 h 799"/>
                        <a:gd name="T4" fmla="*/ 2 w 171"/>
                        <a:gd name="T5" fmla="*/ 12 h 799"/>
                        <a:gd name="T6" fmla="*/ 9 w 171"/>
                        <a:gd name="T7" fmla="*/ 16 h 799"/>
                        <a:gd name="T8" fmla="*/ 4 w 171"/>
                        <a:gd name="T9" fmla="*/ 21 h 799"/>
                        <a:gd name="T10" fmla="*/ 3 w 171"/>
                        <a:gd name="T11" fmla="*/ 26 h 799"/>
                        <a:gd name="T12" fmla="*/ 5 w 171"/>
                        <a:gd name="T13" fmla="*/ 32 h 799"/>
                        <a:gd name="T14" fmla="*/ 9 w 171"/>
                        <a:gd name="T15" fmla="*/ 38 h 799"/>
                        <a:gd name="T16" fmla="*/ 10 w 171"/>
                        <a:gd name="T17" fmla="*/ 42 h 799"/>
                        <a:gd name="T18" fmla="*/ 11 w 171"/>
                        <a:gd name="T19" fmla="*/ 49 h 799"/>
                        <a:gd name="T20" fmla="*/ 8 w 171"/>
                        <a:gd name="T21" fmla="*/ 54 h 799"/>
                        <a:gd name="T22" fmla="*/ 5 w 171"/>
                        <a:gd name="T23" fmla="*/ 60 h 799"/>
                        <a:gd name="T24" fmla="*/ 10 w 171"/>
                        <a:gd name="T25" fmla="*/ 61 h 799"/>
                        <a:gd name="T26" fmla="*/ 12 w 171"/>
                        <a:gd name="T27" fmla="*/ 65 h 799"/>
                        <a:gd name="T28" fmla="*/ 14 w 171"/>
                        <a:gd name="T29" fmla="*/ 73 h 799"/>
                        <a:gd name="T30" fmla="*/ 14 w 171"/>
                        <a:gd name="T31" fmla="*/ 75 h 799"/>
                        <a:gd name="T32" fmla="*/ 12 w 171"/>
                        <a:gd name="T33" fmla="*/ 77 h 799"/>
                        <a:gd name="T34" fmla="*/ 12 w 171"/>
                        <a:gd name="T35" fmla="*/ 82 h 799"/>
                        <a:gd name="T36" fmla="*/ 12 w 171"/>
                        <a:gd name="T37" fmla="*/ 85 h 799"/>
                        <a:gd name="T38" fmla="*/ 17 w 171"/>
                        <a:gd name="T39" fmla="*/ 87 h 799"/>
                        <a:gd name="T40" fmla="*/ 18 w 171"/>
                        <a:gd name="T41" fmla="*/ 89 h 799"/>
                        <a:gd name="T42" fmla="*/ 19 w 171"/>
                        <a:gd name="T43" fmla="*/ 88 h 799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1"/>
                        <a:gd name="T67" fmla="*/ 0 h 799"/>
                        <a:gd name="T68" fmla="*/ 171 w 171"/>
                        <a:gd name="T69" fmla="*/ 799 h 799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1" h="799">
                          <a:moveTo>
                            <a:pt x="0" y="0"/>
                          </a:moveTo>
                          <a:lnTo>
                            <a:pt x="8" y="56"/>
                          </a:lnTo>
                          <a:lnTo>
                            <a:pt x="21" y="110"/>
                          </a:lnTo>
                          <a:lnTo>
                            <a:pt x="77" y="145"/>
                          </a:lnTo>
                          <a:lnTo>
                            <a:pt x="35" y="187"/>
                          </a:lnTo>
                          <a:lnTo>
                            <a:pt x="28" y="234"/>
                          </a:lnTo>
                          <a:lnTo>
                            <a:pt x="48" y="290"/>
                          </a:lnTo>
                          <a:lnTo>
                            <a:pt x="82" y="345"/>
                          </a:lnTo>
                          <a:lnTo>
                            <a:pt x="90" y="379"/>
                          </a:lnTo>
                          <a:lnTo>
                            <a:pt x="97" y="441"/>
                          </a:lnTo>
                          <a:lnTo>
                            <a:pt x="69" y="490"/>
                          </a:lnTo>
                          <a:lnTo>
                            <a:pt x="42" y="537"/>
                          </a:lnTo>
                          <a:lnTo>
                            <a:pt x="90" y="552"/>
                          </a:lnTo>
                          <a:lnTo>
                            <a:pt x="104" y="586"/>
                          </a:lnTo>
                          <a:lnTo>
                            <a:pt x="124" y="655"/>
                          </a:lnTo>
                          <a:lnTo>
                            <a:pt x="124" y="675"/>
                          </a:lnTo>
                          <a:lnTo>
                            <a:pt x="110" y="695"/>
                          </a:lnTo>
                          <a:lnTo>
                            <a:pt x="104" y="737"/>
                          </a:lnTo>
                          <a:lnTo>
                            <a:pt x="110" y="764"/>
                          </a:lnTo>
                          <a:lnTo>
                            <a:pt x="151" y="786"/>
                          </a:lnTo>
                          <a:lnTo>
                            <a:pt x="159" y="799"/>
                          </a:lnTo>
                          <a:lnTo>
                            <a:pt x="171" y="792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50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999" y="1019"/>
                      <a:ext cx="38" cy="55"/>
                    </a:xfrm>
                    <a:custGeom>
                      <a:avLst/>
                      <a:gdLst>
                        <a:gd name="T0" fmla="*/ 2 w 116"/>
                        <a:gd name="T1" fmla="*/ 0 h 165"/>
                        <a:gd name="T2" fmla="*/ 0 w 116"/>
                        <a:gd name="T3" fmla="*/ 3 h 165"/>
                        <a:gd name="T4" fmla="*/ 0 w 116"/>
                        <a:gd name="T5" fmla="*/ 8 h 165"/>
                        <a:gd name="T6" fmla="*/ 2 w 116"/>
                        <a:gd name="T7" fmla="*/ 11 h 165"/>
                        <a:gd name="T8" fmla="*/ 3 w 116"/>
                        <a:gd name="T9" fmla="*/ 16 h 165"/>
                        <a:gd name="T10" fmla="*/ 5 w 116"/>
                        <a:gd name="T11" fmla="*/ 18 h 165"/>
                        <a:gd name="T12" fmla="*/ 8 w 116"/>
                        <a:gd name="T13" fmla="*/ 14 h 165"/>
                        <a:gd name="T14" fmla="*/ 12 w 116"/>
                        <a:gd name="T15" fmla="*/ 14 h 16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16"/>
                        <a:gd name="T25" fmla="*/ 0 h 165"/>
                        <a:gd name="T26" fmla="*/ 116 w 116"/>
                        <a:gd name="T27" fmla="*/ 165 h 16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16" h="165">
                          <a:moveTo>
                            <a:pt x="14" y="0"/>
                          </a:moveTo>
                          <a:lnTo>
                            <a:pt x="0" y="29"/>
                          </a:lnTo>
                          <a:lnTo>
                            <a:pt x="0" y="76"/>
                          </a:lnTo>
                          <a:lnTo>
                            <a:pt x="14" y="103"/>
                          </a:lnTo>
                          <a:lnTo>
                            <a:pt x="27" y="145"/>
                          </a:lnTo>
                          <a:lnTo>
                            <a:pt x="42" y="165"/>
                          </a:lnTo>
                          <a:lnTo>
                            <a:pt x="75" y="125"/>
                          </a:lnTo>
                          <a:lnTo>
                            <a:pt x="116" y="125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51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983" y="1114"/>
                      <a:ext cx="31" cy="75"/>
                    </a:xfrm>
                    <a:custGeom>
                      <a:avLst/>
                      <a:gdLst>
                        <a:gd name="T0" fmla="*/ 10 w 94"/>
                        <a:gd name="T1" fmla="*/ 0 h 227"/>
                        <a:gd name="T2" fmla="*/ 4 w 94"/>
                        <a:gd name="T3" fmla="*/ 5 h 227"/>
                        <a:gd name="T4" fmla="*/ 2 w 94"/>
                        <a:gd name="T5" fmla="*/ 8 h 227"/>
                        <a:gd name="T6" fmla="*/ 1 w 94"/>
                        <a:gd name="T7" fmla="*/ 15 h 227"/>
                        <a:gd name="T8" fmla="*/ 2 w 94"/>
                        <a:gd name="T9" fmla="*/ 21 h 227"/>
                        <a:gd name="T10" fmla="*/ 0 w 94"/>
                        <a:gd name="T11" fmla="*/ 25 h 2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4"/>
                        <a:gd name="T19" fmla="*/ 0 h 227"/>
                        <a:gd name="T20" fmla="*/ 94 w 94"/>
                        <a:gd name="T21" fmla="*/ 227 h 2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4" h="227">
                          <a:moveTo>
                            <a:pt x="94" y="0"/>
                          </a:moveTo>
                          <a:lnTo>
                            <a:pt x="40" y="42"/>
                          </a:lnTo>
                          <a:lnTo>
                            <a:pt x="20" y="76"/>
                          </a:lnTo>
                          <a:lnTo>
                            <a:pt x="5" y="138"/>
                          </a:lnTo>
                          <a:lnTo>
                            <a:pt x="20" y="193"/>
                          </a:lnTo>
                          <a:lnTo>
                            <a:pt x="0" y="227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52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921" y="1228"/>
                      <a:ext cx="32" cy="81"/>
                    </a:xfrm>
                    <a:custGeom>
                      <a:avLst/>
                      <a:gdLst>
                        <a:gd name="T0" fmla="*/ 11 w 96"/>
                        <a:gd name="T1" fmla="*/ 0 h 241"/>
                        <a:gd name="T2" fmla="*/ 4 w 96"/>
                        <a:gd name="T3" fmla="*/ 5 h 241"/>
                        <a:gd name="T4" fmla="*/ 2 w 96"/>
                        <a:gd name="T5" fmla="*/ 13 h 241"/>
                        <a:gd name="T6" fmla="*/ 0 w 96"/>
                        <a:gd name="T7" fmla="*/ 21 h 241"/>
                        <a:gd name="T8" fmla="*/ 0 w 96"/>
                        <a:gd name="T9" fmla="*/ 27 h 241"/>
                        <a:gd name="T10" fmla="*/ 0 w 96"/>
                        <a:gd name="T11" fmla="*/ 27 h 24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6"/>
                        <a:gd name="T19" fmla="*/ 0 h 241"/>
                        <a:gd name="T20" fmla="*/ 96 w 96"/>
                        <a:gd name="T21" fmla="*/ 241 h 24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6" h="241">
                          <a:moveTo>
                            <a:pt x="96" y="0"/>
                          </a:moveTo>
                          <a:lnTo>
                            <a:pt x="40" y="48"/>
                          </a:lnTo>
                          <a:lnTo>
                            <a:pt x="20" y="117"/>
                          </a:lnTo>
                          <a:lnTo>
                            <a:pt x="0" y="186"/>
                          </a:lnTo>
                          <a:lnTo>
                            <a:pt x="0" y="234"/>
                          </a:lnTo>
                          <a:lnTo>
                            <a:pt x="0" y="241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853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850" y="1325"/>
                      <a:ext cx="55" cy="59"/>
                    </a:xfrm>
                    <a:custGeom>
                      <a:avLst/>
                      <a:gdLst>
                        <a:gd name="T0" fmla="*/ 18 w 164"/>
                        <a:gd name="T1" fmla="*/ 0 h 178"/>
                        <a:gd name="T2" fmla="*/ 15 w 164"/>
                        <a:gd name="T3" fmla="*/ 5 h 178"/>
                        <a:gd name="T4" fmla="*/ 13 w 164"/>
                        <a:gd name="T5" fmla="*/ 11 h 178"/>
                        <a:gd name="T6" fmla="*/ 8 w 164"/>
                        <a:gd name="T7" fmla="*/ 13 h 178"/>
                        <a:gd name="T8" fmla="*/ 5 w 164"/>
                        <a:gd name="T9" fmla="*/ 17 h 178"/>
                        <a:gd name="T10" fmla="*/ 0 w 164"/>
                        <a:gd name="T11" fmla="*/ 20 h 1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4"/>
                        <a:gd name="T19" fmla="*/ 0 h 178"/>
                        <a:gd name="T20" fmla="*/ 164 w 164"/>
                        <a:gd name="T21" fmla="*/ 178 h 1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4" h="178">
                          <a:moveTo>
                            <a:pt x="164" y="0"/>
                          </a:moveTo>
                          <a:lnTo>
                            <a:pt x="131" y="47"/>
                          </a:lnTo>
                          <a:lnTo>
                            <a:pt x="117" y="96"/>
                          </a:lnTo>
                          <a:lnTo>
                            <a:pt x="69" y="116"/>
                          </a:lnTo>
                          <a:lnTo>
                            <a:pt x="48" y="158"/>
                          </a:lnTo>
                          <a:lnTo>
                            <a:pt x="0" y="178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sp>
            <p:nvSpPr>
              <p:cNvPr id="33838" name="Freeform 60"/>
              <p:cNvSpPr>
                <a:spLocks/>
              </p:cNvSpPr>
              <p:nvPr/>
            </p:nvSpPr>
            <p:spPr bwMode="auto">
              <a:xfrm>
                <a:off x="3635" y="469"/>
                <a:ext cx="714" cy="17"/>
              </a:xfrm>
              <a:custGeom>
                <a:avLst/>
                <a:gdLst>
                  <a:gd name="T0" fmla="*/ 714 w 714"/>
                  <a:gd name="T1" fmla="*/ 17 h 17"/>
                  <a:gd name="T2" fmla="*/ 0 w 714"/>
                  <a:gd name="T3" fmla="*/ 0 h 17"/>
                  <a:gd name="T4" fmla="*/ 0 60000 65536"/>
                  <a:gd name="T5" fmla="*/ 0 60000 65536"/>
                  <a:gd name="T6" fmla="*/ 0 w 714"/>
                  <a:gd name="T7" fmla="*/ 0 h 17"/>
                  <a:gd name="T8" fmla="*/ 714 w 714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4" h="17">
                    <a:moveTo>
                      <a:pt x="714" y="17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762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33820" name="AutoShape 61"/>
          <p:cNvSpPr>
            <a:spLocks noChangeArrowheads="1"/>
          </p:cNvSpPr>
          <p:nvPr/>
        </p:nvSpPr>
        <p:spPr bwMode="auto">
          <a:xfrm>
            <a:off x="6891338" y="469900"/>
            <a:ext cx="1155700" cy="185738"/>
          </a:xfrm>
          <a:prstGeom prst="leftArrow">
            <a:avLst>
              <a:gd name="adj1" fmla="val 50000"/>
              <a:gd name="adj2" fmla="val 15555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 flipH="1">
            <a:off x="6927850" y="282575"/>
            <a:ext cx="1158875" cy="187325"/>
          </a:xfrm>
          <a:prstGeom prst="leftArrow">
            <a:avLst>
              <a:gd name="adj1" fmla="val 50000"/>
              <a:gd name="adj2" fmla="val 1546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2" name="AutoShape 63"/>
          <p:cNvSpPr>
            <a:spLocks noChangeArrowheads="1"/>
          </p:cNvSpPr>
          <p:nvPr/>
        </p:nvSpPr>
        <p:spPr bwMode="auto">
          <a:xfrm rot="5400000">
            <a:off x="7866856" y="362744"/>
            <a:ext cx="307975" cy="255588"/>
          </a:xfrm>
          <a:custGeom>
            <a:avLst/>
            <a:gdLst>
              <a:gd name="T0" fmla="*/ 26811759 w 21600"/>
              <a:gd name="T1" fmla="*/ 0 h 21600"/>
              <a:gd name="T2" fmla="*/ 8855052 w 21600"/>
              <a:gd name="T3" fmla="*/ 35786058 h 21600"/>
              <a:gd name="T4" fmla="*/ 28188678 w 21600"/>
              <a:gd name="T5" fmla="*/ 13767639 h 21600"/>
              <a:gd name="T6" fmla="*/ 45397452 w 21600"/>
              <a:gd name="T7" fmla="*/ 23666807 h 21600"/>
              <a:gd name="T8" fmla="*/ 62609270 w 21600"/>
              <a:gd name="T9" fmla="*/ 13767639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823" name="AutoShape 64"/>
          <p:cNvSpPr>
            <a:spLocks noChangeArrowheads="1"/>
          </p:cNvSpPr>
          <p:nvPr/>
        </p:nvSpPr>
        <p:spPr bwMode="auto">
          <a:xfrm rot="5400000" flipV="1">
            <a:off x="6547644" y="680244"/>
            <a:ext cx="814387" cy="866775"/>
          </a:xfrm>
          <a:custGeom>
            <a:avLst/>
            <a:gdLst>
              <a:gd name="T0" fmla="*/ 810690898 w 21600"/>
              <a:gd name="T1" fmla="*/ 0 h 21600"/>
              <a:gd name="T2" fmla="*/ 810690898 w 21600"/>
              <a:gd name="T3" fmla="*/ 785633340 h 21600"/>
              <a:gd name="T4" fmla="*/ 173489780 w 21600"/>
              <a:gd name="T5" fmla="*/ 1395762141 h 21600"/>
              <a:gd name="T6" fmla="*/ 1157670307 w 21600"/>
              <a:gd name="T7" fmla="*/ 3928166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3203575" y="4054475"/>
            <a:ext cx="2767013" cy="2803525"/>
            <a:chOff x="2060" y="2243"/>
            <a:chExt cx="1743" cy="1787"/>
          </a:xfrm>
        </p:grpSpPr>
        <p:sp>
          <p:nvSpPr>
            <p:cNvPr id="33833" name="AutoShape 66"/>
            <p:cNvSpPr>
              <a:spLocks noChangeArrowheads="1"/>
            </p:cNvSpPr>
            <p:nvPr/>
          </p:nvSpPr>
          <p:spPr bwMode="auto">
            <a:xfrm rot="16200000" flipV="1">
              <a:off x="3117" y="2185"/>
              <a:ext cx="627" cy="7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3 h 21600"/>
                <a:gd name="T14" fmla="*/ 18224 w 21600"/>
                <a:gd name="T15" fmla="*/ 92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34" name="Freeform 67"/>
            <p:cNvSpPr>
              <a:spLocks/>
            </p:cNvSpPr>
            <p:nvPr/>
          </p:nvSpPr>
          <p:spPr bwMode="auto">
            <a:xfrm>
              <a:off x="2060" y="2681"/>
              <a:ext cx="1035" cy="1349"/>
            </a:xfrm>
            <a:custGeom>
              <a:avLst/>
              <a:gdLst>
                <a:gd name="T0" fmla="*/ 1025 w 1035"/>
                <a:gd name="T1" fmla="*/ 0 h 1349"/>
                <a:gd name="T2" fmla="*/ 494 w 1035"/>
                <a:gd name="T3" fmla="*/ 11 h 1349"/>
                <a:gd name="T4" fmla="*/ 181 w 1035"/>
                <a:gd name="T5" fmla="*/ 96 h 1349"/>
                <a:gd name="T6" fmla="*/ 0 w 1035"/>
                <a:gd name="T7" fmla="*/ 441 h 1349"/>
                <a:gd name="T8" fmla="*/ 0 w 1035"/>
                <a:gd name="T9" fmla="*/ 1349 h 1349"/>
                <a:gd name="T10" fmla="*/ 186 w 1035"/>
                <a:gd name="T11" fmla="*/ 1349 h 1349"/>
                <a:gd name="T12" fmla="*/ 186 w 1035"/>
                <a:gd name="T13" fmla="*/ 563 h 1349"/>
                <a:gd name="T14" fmla="*/ 351 w 1035"/>
                <a:gd name="T15" fmla="*/ 223 h 1349"/>
                <a:gd name="T16" fmla="*/ 765 w 1035"/>
                <a:gd name="T17" fmla="*/ 181 h 1349"/>
                <a:gd name="T18" fmla="*/ 1035 w 1035"/>
                <a:gd name="T19" fmla="*/ 191 h 1349"/>
                <a:gd name="T20" fmla="*/ 1025 w 1035"/>
                <a:gd name="T21" fmla="*/ 0 h 1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5"/>
                <a:gd name="T34" fmla="*/ 0 h 1349"/>
                <a:gd name="T35" fmla="*/ 1035 w 1035"/>
                <a:gd name="T36" fmla="*/ 1349 h 13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5" h="1349">
                  <a:moveTo>
                    <a:pt x="1025" y="0"/>
                  </a:moveTo>
                  <a:lnTo>
                    <a:pt x="494" y="11"/>
                  </a:lnTo>
                  <a:cubicBezTo>
                    <a:pt x="353" y="27"/>
                    <a:pt x="263" y="24"/>
                    <a:pt x="181" y="96"/>
                  </a:cubicBezTo>
                  <a:cubicBezTo>
                    <a:pt x="70" y="165"/>
                    <a:pt x="30" y="232"/>
                    <a:pt x="0" y="441"/>
                  </a:cubicBezTo>
                  <a:lnTo>
                    <a:pt x="0" y="1349"/>
                  </a:lnTo>
                  <a:lnTo>
                    <a:pt x="186" y="1349"/>
                  </a:lnTo>
                  <a:lnTo>
                    <a:pt x="186" y="563"/>
                  </a:lnTo>
                  <a:cubicBezTo>
                    <a:pt x="214" y="375"/>
                    <a:pt x="255" y="287"/>
                    <a:pt x="351" y="223"/>
                  </a:cubicBezTo>
                  <a:lnTo>
                    <a:pt x="765" y="181"/>
                  </a:lnTo>
                  <a:lnTo>
                    <a:pt x="1035" y="191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3825" name="Rectangle 68"/>
          <p:cNvSpPr>
            <a:spLocks noChangeArrowheads="1"/>
          </p:cNvSpPr>
          <p:nvPr/>
        </p:nvSpPr>
        <p:spPr bwMode="auto">
          <a:xfrm>
            <a:off x="7640638" y="925513"/>
            <a:ext cx="242887" cy="950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6" name="Rectangle 69"/>
          <p:cNvSpPr>
            <a:spLocks noChangeArrowheads="1"/>
          </p:cNvSpPr>
          <p:nvPr/>
        </p:nvSpPr>
        <p:spPr bwMode="auto">
          <a:xfrm rot="-5400000">
            <a:off x="7335043" y="392907"/>
            <a:ext cx="239713" cy="869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7" name="Text Box 70"/>
          <p:cNvSpPr txBox="1">
            <a:spLocks noChangeArrowheads="1"/>
          </p:cNvSpPr>
          <p:nvPr/>
        </p:nvSpPr>
        <p:spPr bwMode="auto">
          <a:xfrm>
            <a:off x="6850063" y="669925"/>
            <a:ext cx="1143000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H</a:t>
            </a:r>
            <a:r>
              <a:rPr lang="cs-CZ" sz="1400" b="1" baseline="50000"/>
              <a:t>+</a:t>
            </a:r>
            <a:r>
              <a:rPr lang="cs-CZ" sz="1400" b="1"/>
              <a:t>excretion</a:t>
            </a:r>
          </a:p>
        </p:txBody>
      </p: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619125" y="5980113"/>
            <a:ext cx="2659063" cy="877887"/>
            <a:chOff x="390" y="3767"/>
            <a:chExt cx="1675" cy="553"/>
          </a:xfrm>
        </p:grpSpPr>
        <p:sp>
          <p:nvSpPr>
            <p:cNvPr id="33831" name="Freeform 72"/>
            <p:cNvSpPr>
              <a:spLocks/>
            </p:cNvSpPr>
            <p:nvPr/>
          </p:nvSpPr>
          <p:spPr bwMode="auto">
            <a:xfrm rot="-5400000">
              <a:off x="1650" y="3786"/>
              <a:ext cx="433" cy="396"/>
            </a:xfrm>
            <a:custGeom>
              <a:avLst/>
              <a:gdLst>
                <a:gd name="T0" fmla="*/ 433 w 433"/>
                <a:gd name="T1" fmla="*/ 260 h 574"/>
                <a:gd name="T2" fmla="*/ 67 w 433"/>
                <a:gd name="T3" fmla="*/ 230 h 574"/>
                <a:gd name="T4" fmla="*/ 32 w 433"/>
                <a:gd name="T5" fmla="*/ 0 h 574"/>
                <a:gd name="T6" fmla="*/ 0 60000 65536"/>
                <a:gd name="T7" fmla="*/ 0 60000 65536"/>
                <a:gd name="T8" fmla="*/ 0 60000 65536"/>
                <a:gd name="T9" fmla="*/ 0 w 433"/>
                <a:gd name="T10" fmla="*/ 0 h 574"/>
                <a:gd name="T11" fmla="*/ 433 w 433"/>
                <a:gd name="T12" fmla="*/ 574 h 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574">
                  <a:moveTo>
                    <a:pt x="433" y="546"/>
                  </a:moveTo>
                  <a:cubicBezTo>
                    <a:pt x="372" y="536"/>
                    <a:pt x="134" y="574"/>
                    <a:pt x="67" y="483"/>
                  </a:cubicBezTo>
                  <a:cubicBezTo>
                    <a:pt x="0" y="392"/>
                    <a:pt x="39" y="101"/>
                    <a:pt x="32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32" name="Text Box 73"/>
            <p:cNvSpPr txBox="1">
              <a:spLocks noChangeArrowheads="1"/>
            </p:cNvSpPr>
            <p:nvPr/>
          </p:nvSpPr>
          <p:spPr bwMode="auto">
            <a:xfrm>
              <a:off x="390" y="3994"/>
              <a:ext cx="1393" cy="326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/>
                <a:t>(1) Increased metabolic production of strong acids</a:t>
              </a:r>
            </a:p>
          </p:txBody>
        </p:sp>
      </p:grpSp>
      <p:sp>
        <p:nvSpPr>
          <p:cNvPr id="343114" name="AutoShape 74"/>
          <p:cNvSpPr>
            <a:spLocks noChangeArrowheads="1"/>
          </p:cNvSpPr>
          <p:nvPr/>
        </p:nvSpPr>
        <p:spPr bwMode="auto">
          <a:xfrm>
            <a:off x="8027988" y="0"/>
            <a:ext cx="1116012" cy="1196975"/>
          </a:xfrm>
          <a:prstGeom prst="wedgeEllipseCallout">
            <a:avLst>
              <a:gd name="adj1" fmla="val -69204"/>
              <a:gd name="adj2" fmla="val 46815"/>
            </a:avLst>
          </a:prstGeom>
          <a:solidFill>
            <a:srgbClr val="FFFF99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33830" name="Text Box 75"/>
          <p:cNvSpPr txBox="1">
            <a:spLocks noChangeArrowheads="1"/>
          </p:cNvSpPr>
          <p:nvPr/>
        </p:nvSpPr>
        <p:spPr bwMode="auto">
          <a:xfrm>
            <a:off x="7956550" y="188913"/>
            <a:ext cx="1292225" cy="7302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(2) Disorder of H</a:t>
            </a:r>
            <a:r>
              <a:rPr lang="cs-CZ" sz="1400" b="1" baseline="52000"/>
              <a:t>+</a:t>
            </a:r>
            <a:r>
              <a:rPr lang="cs-CZ" sz="1400" b="1"/>
              <a:t> excretion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11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27025" y="2476500"/>
            <a:ext cx="671513" cy="4235450"/>
          </a:xfrm>
          <a:prstGeom prst="rect">
            <a:avLst/>
          </a:pr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Na</a:t>
            </a:r>
            <a:r>
              <a:rPr lang="cs-CZ" sz="1800" b="1" baseline="30000"/>
              <a:t>+</a:t>
            </a:r>
            <a:endParaRPr lang="cs-CZ"/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1096963" y="3627438"/>
            <a:ext cx="736600" cy="30813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1111250" y="2814638"/>
            <a:ext cx="717550" cy="8064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HCO</a:t>
            </a:r>
            <a:r>
              <a:rPr lang="cs-CZ" sz="1800" b="1" baseline="-25000"/>
              <a:t>3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824" name="Rectangle 5"/>
          <p:cNvSpPr>
            <a:spLocks noChangeArrowheads="1"/>
          </p:cNvSpPr>
          <p:nvPr/>
        </p:nvSpPr>
        <p:spPr bwMode="auto">
          <a:xfrm>
            <a:off x="327025" y="2185988"/>
            <a:ext cx="671513" cy="273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1104900" y="2192338"/>
            <a:ext cx="727075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826" name="Line 7"/>
          <p:cNvSpPr>
            <a:spLocks noChangeShapeType="1"/>
          </p:cNvSpPr>
          <p:nvPr/>
        </p:nvSpPr>
        <p:spPr bwMode="auto">
          <a:xfrm>
            <a:off x="968375" y="2465388"/>
            <a:ext cx="12334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27" name="Line 8"/>
          <p:cNvSpPr>
            <a:spLocks noChangeShapeType="1"/>
          </p:cNvSpPr>
          <p:nvPr/>
        </p:nvSpPr>
        <p:spPr bwMode="auto">
          <a:xfrm>
            <a:off x="2105025" y="2463800"/>
            <a:ext cx="0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957513" y="2465388"/>
            <a:ext cx="671512" cy="4235450"/>
          </a:xfrm>
          <a:prstGeom prst="rect">
            <a:avLst/>
          </a:pr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Na</a:t>
            </a:r>
            <a:r>
              <a:rPr lang="cs-CZ" sz="1800" b="1" baseline="30000"/>
              <a:t>+</a:t>
            </a:r>
            <a:endParaRPr lang="cs-CZ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3744913" y="3616325"/>
            <a:ext cx="827087" cy="30813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3749675" y="3201988"/>
            <a:ext cx="822325" cy="4079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HCO</a:t>
            </a:r>
            <a:r>
              <a:rPr lang="cs-CZ" sz="1800" b="1" baseline="-25000"/>
              <a:t>3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2957513" y="2173288"/>
            <a:ext cx="674687" cy="273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3744913" y="2205038"/>
            <a:ext cx="827087" cy="984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3652838" y="3187700"/>
            <a:ext cx="112553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635375" y="2460625"/>
            <a:ext cx="1198563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4725988" y="2455863"/>
            <a:ext cx="0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05" name="Rectangle 17"/>
          <p:cNvSpPr>
            <a:spLocks noChangeArrowheads="1"/>
          </p:cNvSpPr>
          <p:nvPr/>
        </p:nvSpPr>
        <p:spPr bwMode="auto">
          <a:xfrm>
            <a:off x="4960938" y="2455863"/>
            <a:ext cx="671512" cy="4235450"/>
          </a:xfrm>
          <a:prstGeom prst="rect">
            <a:avLst/>
          </a:pr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Na</a:t>
            </a:r>
            <a:r>
              <a:rPr lang="cs-CZ" sz="1800" b="1" baseline="30000"/>
              <a:t>+</a:t>
            </a:r>
            <a:endParaRPr lang="cs-CZ"/>
          </a:p>
        </p:txBody>
      </p:sp>
      <p:sp>
        <p:nvSpPr>
          <p:cNvPr id="345106" name="Rectangle 18"/>
          <p:cNvSpPr>
            <a:spLocks noChangeArrowheads="1"/>
          </p:cNvSpPr>
          <p:nvPr/>
        </p:nvSpPr>
        <p:spPr bwMode="auto">
          <a:xfrm>
            <a:off x="5730875" y="3225800"/>
            <a:ext cx="733425" cy="34623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5107" name="Rectangle 19"/>
          <p:cNvSpPr>
            <a:spLocks noChangeArrowheads="1"/>
          </p:cNvSpPr>
          <p:nvPr/>
        </p:nvSpPr>
        <p:spPr bwMode="auto">
          <a:xfrm>
            <a:off x="4960938" y="2165350"/>
            <a:ext cx="671512" cy="273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5108" name="Rectangle 20"/>
          <p:cNvSpPr>
            <a:spLocks noChangeArrowheads="1"/>
          </p:cNvSpPr>
          <p:nvPr/>
        </p:nvSpPr>
        <p:spPr bwMode="auto">
          <a:xfrm>
            <a:off x="5730875" y="2171700"/>
            <a:ext cx="735013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5654675" y="2782888"/>
            <a:ext cx="1166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5602288" y="2444750"/>
            <a:ext cx="12334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6729413" y="2446338"/>
            <a:ext cx="0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43" name="Text Box 24"/>
          <p:cNvSpPr txBox="1">
            <a:spLocks noChangeArrowheads="1"/>
          </p:cNvSpPr>
          <p:nvPr/>
        </p:nvSpPr>
        <p:spPr bwMode="auto">
          <a:xfrm>
            <a:off x="2136775" y="2376488"/>
            <a:ext cx="879475" cy="5175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Anion gap</a:t>
            </a:r>
          </a:p>
        </p:txBody>
      </p:sp>
      <p:sp>
        <p:nvSpPr>
          <p:cNvPr id="345113" name="Rectangle 25"/>
          <p:cNvSpPr>
            <a:spLocks noChangeArrowheads="1"/>
          </p:cNvSpPr>
          <p:nvPr/>
        </p:nvSpPr>
        <p:spPr bwMode="auto">
          <a:xfrm>
            <a:off x="5729288" y="2782888"/>
            <a:ext cx="735012" cy="4460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HCO</a:t>
            </a:r>
            <a:r>
              <a:rPr lang="cs-CZ" sz="1800" b="1" baseline="-25000"/>
              <a:t>3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827088" y="1166813"/>
            <a:ext cx="3238500" cy="8604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cs-CZ" sz="1400" b="1" u="sng"/>
              <a:t>Accumulation of anions of strong acids</a:t>
            </a:r>
            <a:endParaRPr lang="cs-CZ" sz="1400" b="1"/>
          </a:p>
          <a:p>
            <a:pPr algn="r">
              <a:lnSpc>
                <a:spcPct val="90000"/>
              </a:lnSpc>
            </a:pPr>
            <a:r>
              <a:rPr lang="cs-CZ" sz="1400" b="1"/>
              <a:t>(laktate acidosis </a:t>
            </a:r>
          </a:p>
          <a:p>
            <a:pPr algn="r">
              <a:lnSpc>
                <a:spcPct val="90000"/>
              </a:lnSpc>
            </a:pPr>
            <a:r>
              <a:rPr lang="cs-CZ" sz="1400" b="1"/>
              <a:t>ketoacidosis</a:t>
            </a:r>
          </a:p>
          <a:p>
            <a:pPr algn="r">
              <a:lnSpc>
                <a:spcPct val="90000"/>
              </a:lnSpc>
            </a:pPr>
            <a:r>
              <a:rPr lang="cs-CZ" sz="1400" b="1"/>
              <a:t>uremic acidosis)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2514600" y="476250"/>
            <a:ext cx="47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/>
              <a:t>A</a:t>
            </a:r>
            <a:r>
              <a:rPr lang="cs-CZ" baseline="40000"/>
              <a:t>-</a:t>
            </a:r>
            <a:endParaRPr lang="cs-CZ"/>
          </a:p>
        </p:txBody>
      </p:sp>
      <p:sp>
        <p:nvSpPr>
          <p:cNvPr id="345116" name="Freeform 28"/>
          <p:cNvSpPr>
            <a:spLocks/>
          </p:cNvSpPr>
          <p:nvPr/>
        </p:nvSpPr>
        <p:spPr bwMode="auto">
          <a:xfrm>
            <a:off x="2841625" y="708025"/>
            <a:ext cx="1292225" cy="1784350"/>
          </a:xfrm>
          <a:custGeom>
            <a:avLst/>
            <a:gdLst>
              <a:gd name="T0" fmla="*/ 0 w 814"/>
              <a:gd name="T1" fmla="*/ 95765921 h 1124"/>
              <a:gd name="T2" fmla="*/ 1726308101 w 814"/>
              <a:gd name="T3" fmla="*/ 456147488 h 1124"/>
              <a:gd name="T4" fmla="*/ 1955641457 w 814"/>
              <a:gd name="T5" fmla="*/ 2147483647 h 1124"/>
              <a:gd name="T6" fmla="*/ 0 60000 65536"/>
              <a:gd name="T7" fmla="*/ 0 60000 65536"/>
              <a:gd name="T8" fmla="*/ 0 60000 65536"/>
              <a:gd name="T9" fmla="*/ 0 w 814"/>
              <a:gd name="T10" fmla="*/ 0 h 1124"/>
              <a:gd name="T11" fmla="*/ 814 w 814"/>
              <a:gd name="T12" fmla="*/ 1124 h 1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1124">
                <a:moveTo>
                  <a:pt x="0" y="38"/>
                </a:moveTo>
                <a:cubicBezTo>
                  <a:pt x="114" y="62"/>
                  <a:pt x="556" y="0"/>
                  <a:pt x="685" y="181"/>
                </a:cubicBezTo>
                <a:cubicBezTo>
                  <a:pt x="814" y="362"/>
                  <a:pt x="757" y="928"/>
                  <a:pt x="776" y="112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7134225" y="0"/>
          <a:ext cx="10144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0"/>
                        <a:ext cx="1014413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76725" y="709613"/>
            <a:ext cx="750888" cy="938212"/>
            <a:chOff x="3511" y="596"/>
            <a:chExt cx="473" cy="591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95" y="731"/>
              <a:ext cx="320" cy="275"/>
              <a:chOff x="3595" y="731"/>
              <a:chExt cx="320" cy="275"/>
            </a:xfrm>
          </p:grpSpPr>
          <p:sp>
            <p:nvSpPr>
              <p:cNvPr id="34912" name="Freeform 32"/>
              <p:cNvSpPr>
                <a:spLocks/>
              </p:cNvSpPr>
              <p:nvPr/>
            </p:nvSpPr>
            <p:spPr bwMode="auto">
              <a:xfrm>
                <a:off x="3670" y="805"/>
                <a:ext cx="214" cy="201"/>
              </a:xfrm>
              <a:custGeom>
                <a:avLst/>
                <a:gdLst>
                  <a:gd name="T0" fmla="*/ 20 w 858"/>
                  <a:gd name="T1" fmla="*/ 46 h 803"/>
                  <a:gd name="T2" fmla="*/ 14 w 858"/>
                  <a:gd name="T3" fmla="*/ 50 h 803"/>
                  <a:gd name="T4" fmla="*/ 7 w 858"/>
                  <a:gd name="T5" fmla="*/ 50 h 803"/>
                  <a:gd name="T6" fmla="*/ 2 w 858"/>
                  <a:gd name="T7" fmla="*/ 46 h 803"/>
                  <a:gd name="T8" fmla="*/ 1 w 858"/>
                  <a:gd name="T9" fmla="*/ 40 h 803"/>
                  <a:gd name="T10" fmla="*/ 6 w 858"/>
                  <a:gd name="T11" fmla="*/ 39 h 803"/>
                  <a:gd name="T12" fmla="*/ 11 w 858"/>
                  <a:gd name="T13" fmla="*/ 42 h 803"/>
                  <a:gd name="T14" fmla="*/ 20 w 858"/>
                  <a:gd name="T15" fmla="*/ 42 h 803"/>
                  <a:gd name="T16" fmla="*/ 24 w 858"/>
                  <a:gd name="T17" fmla="*/ 38 h 803"/>
                  <a:gd name="T18" fmla="*/ 32 w 858"/>
                  <a:gd name="T19" fmla="*/ 38 h 803"/>
                  <a:gd name="T20" fmla="*/ 38 w 858"/>
                  <a:gd name="T21" fmla="*/ 34 h 803"/>
                  <a:gd name="T22" fmla="*/ 29 w 858"/>
                  <a:gd name="T23" fmla="*/ 38 h 803"/>
                  <a:gd name="T24" fmla="*/ 23 w 858"/>
                  <a:gd name="T25" fmla="*/ 36 h 803"/>
                  <a:gd name="T26" fmla="*/ 12 w 858"/>
                  <a:gd name="T27" fmla="*/ 26 h 803"/>
                  <a:gd name="T28" fmla="*/ 3 w 858"/>
                  <a:gd name="T29" fmla="*/ 22 h 803"/>
                  <a:gd name="T30" fmla="*/ 0 w 858"/>
                  <a:gd name="T31" fmla="*/ 18 h 803"/>
                  <a:gd name="T32" fmla="*/ 1 w 858"/>
                  <a:gd name="T33" fmla="*/ 12 h 803"/>
                  <a:gd name="T34" fmla="*/ 7 w 858"/>
                  <a:gd name="T35" fmla="*/ 8 h 803"/>
                  <a:gd name="T36" fmla="*/ 19 w 858"/>
                  <a:gd name="T37" fmla="*/ 8 h 803"/>
                  <a:gd name="T38" fmla="*/ 27 w 858"/>
                  <a:gd name="T39" fmla="*/ 11 h 803"/>
                  <a:gd name="T40" fmla="*/ 27 w 858"/>
                  <a:gd name="T41" fmla="*/ 13 h 803"/>
                  <a:gd name="T42" fmla="*/ 29 w 858"/>
                  <a:gd name="T43" fmla="*/ 7 h 803"/>
                  <a:gd name="T44" fmla="*/ 32 w 858"/>
                  <a:gd name="T45" fmla="*/ 1 h 803"/>
                  <a:gd name="T46" fmla="*/ 38 w 858"/>
                  <a:gd name="T47" fmla="*/ 1 h 803"/>
                  <a:gd name="T48" fmla="*/ 46 w 858"/>
                  <a:gd name="T49" fmla="*/ 3 h 803"/>
                  <a:gd name="T50" fmla="*/ 53 w 858"/>
                  <a:gd name="T51" fmla="*/ 11 h 803"/>
                  <a:gd name="T52" fmla="*/ 53 w 858"/>
                  <a:gd name="T53" fmla="*/ 19 h 803"/>
                  <a:gd name="T54" fmla="*/ 49 w 858"/>
                  <a:gd name="T55" fmla="*/ 23 h 803"/>
                  <a:gd name="T56" fmla="*/ 44 w 858"/>
                  <a:gd name="T57" fmla="*/ 25 h 803"/>
                  <a:gd name="T58" fmla="*/ 43 w 858"/>
                  <a:gd name="T59" fmla="*/ 17 h 803"/>
                  <a:gd name="T60" fmla="*/ 37 w 858"/>
                  <a:gd name="T61" fmla="*/ 10 h 803"/>
                  <a:gd name="T62" fmla="*/ 41 w 858"/>
                  <a:gd name="T63" fmla="*/ 14 h 803"/>
                  <a:gd name="T64" fmla="*/ 43 w 858"/>
                  <a:gd name="T65" fmla="*/ 25 h 803"/>
                  <a:gd name="T66" fmla="*/ 33 w 858"/>
                  <a:gd name="T67" fmla="*/ 27 h 803"/>
                  <a:gd name="T68" fmla="*/ 27 w 858"/>
                  <a:gd name="T69" fmla="*/ 25 h 803"/>
                  <a:gd name="T70" fmla="*/ 19 w 858"/>
                  <a:gd name="T71" fmla="*/ 19 h 803"/>
                  <a:gd name="T72" fmla="*/ 15 w 858"/>
                  <a:gd name="T73" fmla="*/ 19 h 803"/>
                  <a:gd name="T74" fmla="*/ 27 w 858"/>
                  <a:gd name="T75" fmla="*/ 26 h 803"/>
                  <a:gd name="T76" fmla="*/ 35 w 858"/>
                  <a:gd name="T77" fmla="*/ 27 h 803"/>
                  <a:gd name="T78" fmla="*/ 43 w 858"/>
                  <a:gd name="T79" fmla="*/ 25 h 803"/>
                  <a:gd name="T80" fmla="*/ 45 w 858"/>
                  <a:gd name="T81" fmla="*/ 29 h 803"/>
                  <a:gd name="T82" fmla="*/ 44 w 858"/>
                  <a:gd name="T83" fmla="*/ 39 h 803"/>
                  <a:gd name="T84" fmla="*/ 41 w 858"/>
                  <a:gd name="T85" fmla="*/ 45 h 803"/>
                  <a:gd name="T86" fmla="*/ 34 w 858"/>
                  <a:gd name="T87" fmla="*/ 47 h 803"/>
                  <a:gd name="T88" fmla="*/ 27 w 858"/>
                  <a:gd name="T89" fmla="*/ 45 h 8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58"/>
                  <a:gd name="T136" fmla="*/ 0 h 803"/>
                  <a:gd name="T137" fmla="*/ 858 w 858"/>
                  <a:gd name="T138" fmla="*/ 803 h 8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58" h="803">
                    <a:moveTo>
                      <a:pt x="390" y="705"/>
                    </a:moveTo>
                    <a:lnTo>
                      <a:pt x="353" y="712"/>
                    </a:lnTo>
                    <a:lnTo>
                      <a:pt x="315" y="734"/>
                    </a:lnTo>
                    <a:lnTo>
                      <a:pt x="290" y="766"/>
                    </a:lnTo>
                    <a:lnTo>
                      <a:pt x="280" y="786"/>
                    </a:lnTo>
                    <a:lnTo>
                      <a:pt x="221" y="794"/>
                    </a:lnTo>
                    <a:lnTo>
                      <a:pt x="185" y="800"/>
                    </a:lnTo>
                    <a:lnTo>
                      <a:pt x="155" y="803"/>
                    </a:lnTo>
                    <a:lnTo>
                      <a:pt x="121" y="800"/>
                    </a:lnTo>
                    <a:lnTo>
                      <a:pt x="84" y="789"/>
                    </a:lnTo>
                    <a:lnTo>
                      <a:pt x="56" y="769"/>
                    </a:lnTo>
                    <a:lnTo>
                      <a:pt x="35" y="740"/>
                    </a:lnTo>
                    <a:lnTo>
                      <a:pt x="22" y="698"/>
                    </a:lnTo>
                    <a:lnTo>
                      <a:pt x="16" y="674"/>
                    </a:lnTo>
                    <a:lnTo>
                      <a:pt x="19" y="645"/>
                    </a:lnTo>
                    <a:lnTo>
                      <a:pt x="32" y="624"/>
                    </a:lnTo>
                    <a:lnTo>
                      <a:pt x="62" y="621"/>
                    </a:lnTo>
                    <a:lnTo>
                      <a:pt x="93" y="623"/>
                    </a:lnTo>
                    <a:lnTo>
                      <a:pt x="118" y="631"/>
                    </a:lnTo>
                    <a:lnTo>
                      <a:pt x="142" y="651"/>
                    </a:lnTo>
                    <a:lnTo>
                      <a:pt x="176" y="665"/>
                    </a:lnTo>
                    <a:lnTo>
                      <a:pt x="240" y="677"/>
                    </a:lnTo>
                    <a:lnTo>
                      <a:pt x="280" y="679"/>
                    </a:lnTo>
                    <a:lnTo>
                      <a:pt x="318" y="674"/>
                    </a:lnTo>
                    <a:lnTo>
                      <a:pt x="348" y="657"/>
                    </a:lnTo>
                    <a:lnTo>
                      <a:pt x="366" y="641"/>
                    </a:lnTo>
                    <a:lnTo>
                      <a:pt x="393" y="613"/>
                    </a:lnTo>
                    <a:lnTo>
                      <a:pt x="421" y="604"/>
                    </a:lnTo>
                    <a:lnTo>
                      <a:pt x="469" y="604"/>
                    </a:lnTo>
                    <a:lnTo>
                      <a:pt x="509" y="599"/>
                    </a:lnTo>
                    <a:lnTo>
                      <a:pt x="543" y="589"/>
                    </a:lnTo>
                    <a:lnTo>
                      <a:pt x="567" y="570"/>
                    </a:lnTo>
                    <a:lnTo>
                      <a:pt x="608" y="536"/>
                    </a:lnTo>
                    <a:lnTo>
                      <a:pt x="534" y="583"/>
                    </a:lnTo>
                    <a:lnTo>
                      <a:pt x="505" y="590"/>
                    </a:lnTo>
                    <a:lnTo>
                      <a:pt x="462" y="599"/>
                    </a:lnTo>
                    <a:lnTo>
                      <a:pt x="418" y="599"/>
                    </a:lnTo>
                    <a:lnTo>
                      <a:pt x="394" y="599"/>
                    </a:lnTo>
                    <a:lnTo>
                      <a:pt x="372" y="576"/>
                    </a:lnTo>
                    <a:lnTo>
                      <a:pt x="348" y="539"/>
                    </a:lnTo>
                    <a:lnTo>
                      <a:pt x="294" y="491"/>
                    </a:lnTo>
                    <a:lnTo>
                      <a:pt x="197" y="418"/>
                    </a:lnTo>
                    <a:lnTo>
                      <a:pt x="147" y="398"/>
                    </a:lnTo>
                    <a:lnTo>
                      <a:pt x="104" y="380"/>
                    </a:lnTo>
                    <a:lnTo>
                      <a:pt x="56" y="356"/>
                    </a:lnTo>
                    <a:lnTo>
                      <a:pt x="32" y="339"/>
                    </a:lnTo>
                    <a:lnTo>
                      <a:pt x="10" y="322"/>
                    </a:lnTo>
                    <a:lnTo>
                      <a:pt x="2" y="289"/>
                    </a:lnTo>
                    <a:lnTo>
                      <a:pt x="0" y="257"/>
                    </a:lnTo>
                    <a:lnTo>
                      <a:pt x="4" y="224"/>
                    </a:lnTo>
                    <a:lnTo>
                      <a:pt x="16" y="194"/>
                    </a:lnTo>
                    <a:lnTo>
                      <a:pt x="38" y="162"/>
                    </a:lnTo>
                    <a:lnTo>
                      <a:pt x="72" y="139"/>
                    </a:lnTo>
                    <a:lnTo>
                      <a:pt x="113" y="123"/>
                    </a:lnTo>
                    <a:lnTo>
                      <a:pt x="152" y="117"/>
                    </a:lnTo>
                    <a:lnTo>
                      <a:pt x="215" y="115"/>
                    </a:lnTo>
                    <a:lnTo>
                      <a:pt x="304" y="122"/>
                    </a:lnTo>
                    <a:lnTo>
                      <a:pt x="377" y="122"/>
                    </a:lnTo>
                    <a:lnTo>
                      <a:pt x="418" y="137"/>
                    </a:lnTo>
                    <a:lnTo>
                      <a:pt x="431" y="167"/>
                    </a:lnTo>
                    <a:lnTo>
                      <a:pt x="431" y="212"/>
                    </a:lnTo>
                    <a:lnTo>
                      <a:pt x="432" y="267"/>
                    </a:lnTo>
                    <a:lnTo>
                      <a:pt x="442" y="212"/>
                    </a:lnTo>
                    <a:lnTo>
                      <a:pt x="434" y="156"/>
                    </a:lnTo>
                    <a:lnTo>
                      <a:pt x="437" y="129"/>
                    </a:lnTo>
                    <a:lnTo>
                      <a:pt x="461" y="112"/>
                    </a:lnTo>
                    <a:lnTo>
                      <a:pt x="479" y="91"/>
                    </a:lnTo>
                    <a:lnTo>
                      <a:pt x="496" y="58"/>
                    </a:lnTo>
                    <a:lnTo>
                      <a:pt x="517" y="18"/>
                    </a:lnTo>
                    <a:lnTo>
                      <a:pt x="541" y="0"/>
                    </a:lnTo>
                    <a:lnTo>
                      <a:pt x="575" y="0"/>
                    </a:lnTo>
                    <a:lnTo>
                      <a:pt x="612" y="10"/>
                    </a:lnTo>
                    <a:lnTo>
                      <a:pt x="636" y="31"/>
                    </a:lnTo>
                    <a:lnTo>
                      <a:pt x="696" y="37"/>
                    </a:lnTo>
                    <a:lnTo>
                      <a:pt x="741" y="42"/>
                    </a:lnTo>
                    <a:lnTo>
                      <a:pt x="782" y="62"/>
                    </a:lnTo>
                    <a:lnTo>
                      <a:pt x="820" y="103"/>
                    </a:lnTo>
                    <a:lnTo>
                      <a:pt x="850" y="172"/>
                    </a:lnTo>
                    <a:lnTo>
                      <a:pt x="857" y="214"/>
                    </a:lnTo>
                    <a:lnTo>
                      <a:pt x="853" y="257"/>
                    </a:lnTo>
                    <a:lnTo>
                      <a:pt x="858" y="302"/>
                    </a:lnTo>
                    <a:lnTo>
                      <a:pt x="850" y="336"/>
                    </a:lnTo>
                    <a:lnTo>
                      <a:pt x="827" y="350"/>
                    </a:lnTo>
                    <a:lnTo>
                      <a:pt x="795" y="370"/>
                    </a:lnTo>
                    <a:lnTo>
                      <a:pt x="772" y="393"/>
                    </a:lnTo>
                    <a:lnTo>
                      <a:pt x="745" y="403"/>
                    </a:lnTo>
                    <a:lnTo>
                      <a:pt x="710" y="398"/>
                    </a:lnTo>
                    <a:lnTo>
                      <a:pt x="696" y="393"/>
                    </a:lnTo>
                    <a:lnTo>
                      <a:pt x="693" y="328"/>
                    </a:lnTo>
                    <a:lnTo>
                      <a:pt x="693" y="271"/>
                    </a:lnTo>
                    <a:lnTo>
                      <a:pt x="677" y="234"/>
                    </a:lnTo>
                    <a:lnTo>
                      <a:pt x="642" y="200"/>
                    </a:lnTo>
                    <a:lnTo>
                      <a:pt x="599" y="162"/>
                    </a:lnTo>
                    <a:lnTo>
                      <a:pt x="588" y="152"/>
                    </a:lnTo>
                    <a:lnTo>
                      <a:pt x="612" y="180"/>
                    </a:lnTo>
                    <a:lnTo>
                      <a:pt x="664" y="228"/>
                    </a:lnTo>
                    <a:lnTo>
                      <a:pt x="683" y="267"/>
                    </a:lnTo>
                    <a:lnTo>
                      <a:pt x="686" y="303"/>
                    </a:lnTo>
                    <a:lnTo>
                      <a:pt x="690" y="390"/>
                    </a:lnTo>
                    <a:lnTo>
                      <a:pt x="626" y="398"/>
                    </a:lnTo>
                    <a:lnTo>
                      <a:pt x="575" y="418"/>
                    </a:lnTo>
                    <a:lnTo>
                      <a:pt x="529" y="433"/>
                    </a:lnTo>
                    <a:lnTo>
                      <a:pt x="496" y="433"/>
                    </a:lnTo>
                    <a:lnTo>
                      <a:pt x="465" y="418"/>
                    </a:lnTo>
                    <a:lnTo>
                      <a:pt x="442" y="394"/>
                    </a:lnTo>
                    <a:lnTo>
                      <a:pt x="403" y="356"/>
                    </a:lnTo>
                    <a:lnTo>
                      <a:pt x="360" y="326"/>
                    </a:lnTo>
                    <a:lnTo>
                      <a:pt x="305" y="303"/>
                    </a:lnTo>
                    <a:lnTo>
                      <a:pt x="250" y="285"/>
                    </a:lnTo>
                    <a:lnTo>
                      <a:pt x="155" y="261"/>
                    </a:lnTo>
                    <a:lnTo>
                      <a:pt x="240" y="295"/>
                    </a:lnTo>
                    <a:lnTo>
                      <a:pt x="305" y="313"/>
                    </a:lnTo>
                    <a:lnTo>
                      <a:pt x="398" y="362"/>
                    </a:lnTo>
                    <a:lnTo>
                      <a:pt x="441" y="407"/>
                    </a:lnTo>
                    <a:lnTo>
                      <a:pt x="483" y="438"/>
                    </a:lnTo>
                    <a:lnTo>
                      <a:pt x="523" y="443"/>
                    </a:lnTo>
                    <a:lnTo>
                      <a:pt x="560" y="434"/>
                    </a:lnTo>
                    <a:lnTo>
                      <a:pt x="598" y="420"/>
                    </a:lnTo>
                    <a:lnTo>
                      <a:pt x="639" y="404"/>
                    </a:lnTo>
                    <a:lnTo>
                      <a:pt x="684" y="398"/>
                    </a:lnTo>
                    <a:lnTo>
                      <a:pt x="736" y="407"/>
                    </a:lnTo>
                    <a:lnTo>
                      <a:pt x="746" y="420"/>
                    </a:lnTo>
                    <a:lnTo>
                      <a:pt x="731" y="465"/>
                    </a:lnTo>
                    <a:lnTo>
                      <a:pt x="728" y="526"/>
                    </a:lnTo>
                    <a:lnTo>
                      <a:pt x="727" y="579"/>
                    </a:lnTo>
                    <a:lnTo>
                      <a:pt x="714" y="623"/>
                    </a:lnTo>
                    <a:lnTo>
                      <a:pt x="698" y="669"/>
                    </a:lnTo>
                    <a:lnTo>
                      <a:pt x="686" y="698"/>
                    </a:lnTo>
                    <a:lnTo>
                      <a:pt x="667" y="719"/>
                    </a:lnTo>
                    <a:lnTo>
                      <a:pt x="639" y="734"/>
                    </a:lnTo>
                    <a:lnTo>
                      <a:pt x="608" y="745"/>
                    </a:lnTo>
                    <a:lnTo>
                      <a:pt x="555" y="756"/>
                    </a:lnTo>
                    <a:lnTo>
                      <a:pt x="521" y="756"/>
                    </a:lnTo>
                    <a:lnTo>
                      <a:pt x="476" y="736"/>
                    </a:lnTo>
                    <a:lnTo>
                      <a:pt x="438" y="715"/>
                    </a:lnTo>
                    <a:lnTo>
                      <a:pt x="390" y="705"/>
                    </a:lnTo>
                    <a:close/>
                  </a:path>
                </a:pathLst>
              </a:custGeom>
              <a:solidFill>
                <a:srgbClr val="FF8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913" name="Freeform 33"/>
              <p:cNvSpPr>
                <a:spLocks/>
              </p:cNvSpPr>
              <p:nvPr/>
            </p:nvSpPr>
            <p:spPr bwMode="auto">
              <a:xfrm>
                <a:off x="3595" y="755"/>
                <a:ext cx="201" cy="219"/>
              </a:xfrm>
              <a:custGeom>
                <a:avLst/>
                <a:gdLst>
                  <a:gd name="T0" fmla="*/ 30 w 803"/>
                  <a:gd name="T1" fmla="*/ 46 h 876"/>
                  <a:gd name="T2" fmla="*/ 29 w 803"/>
                  <a:gd name="T3" fmla="*/ 46 h 876"/>
                  <a:gd name="T4" fmla="*/ 26 w 803"/>
                  <a:gd name="T5" fmla="*/ 52 h 876"/>
                  <a:gd name="T6" fmla="*/ 30 w 803"/>
                  <a:gd name="T7" fmla="*/ 54 h 876"/>
                  <a:gd name="T8" fmla="*/ 35 w 803"/>
                  <a:gd name="T9" fmla="*/ 55 h 876"/>
                  <a:gd name="T10" fmla="*/ 39 w 803"/>
                  <a:gd name="T11" fmla="*/ 54 h 876"/>
                  <a:gd name="T12" fmla="*/ 42 w 803"/>
                  <a:gd name="T13" fmla="*/ 52 h 876"/>
                  <a:gd name="T14" fmla="*/ 42 w 803"/>
                  <a:gd name="T15" fmla="*/ 49 h 876"/>
                  <a:gd name="T16" fmla="*/ 39 w 803"/>
                  <a:gd name="T17" fmla="*/ 45 h 876"/>
                  <a:gd name="T18" fmla="*/ 32 w 803"/>
                  <a:gd name="T19" fmla="*/ 40 h 876"/>
                  <a:gd name="T20" fmla="*/ 24 w 803"/>
                  <a:gd name="T21" fmla="*/ 36 h 876"/>
                  <a:gd name="T22" fmla="*/ 18 w 803"/>
                  <a:gd name="T23" fmla="*/ 35 h 876"/>
                  <a:gd name="T24" fmla="*/ 12 w 803"/>
                  <a:gd name="T25" fmla="*/ 37 h 876"/>
                  <a:gd name="T26" fmla="*/ 17 w 803"/>
                  <a:gd name="T27" fmla="*/ 32 h 876"/>
                  <a:gd name="T28" fmla="*/ 19 w 803"/>
                  <a:gd name="T29" fmla="*/ 26 h 876"/>
                  <a:gd name="T30" fmla="*/ 18 w 803"/>
                  <a:gd name="T31" fmla="*/ 19 h 876"/>
                  <a:gd name="T32" fmla="*/ 15 w 803"/>
                  <a:gd name="T33" fmla="*/ 16 h 876"/>
                  <a:gd name="T34" fmla="*/ 17 w 803"/>
                  <a:gd name="T35" fmla="*/ 16 h 876"/>
                  <a:gd name="T36" fmla="*/ 20 w 803"/>
                  <a:gd name="T37" fmla="*/ 18 h 876"/>
                  <a:gd name="T38" fmla="*/ 25 w 803"/>
                  <a:gd name="T39" fmla="*/ 20 h 876"/>
                  <a:gd name="T40" fmla="*/ 34 w 803"/>
                  <a:gd name="T41" fmla="*/ 20 h 876"/>
                  <a:gd name="T42" fmla="*/ 42 w 803"/>
                  <a:gd name="T43" fmla="*/ 20 h 876"/>
                  <a:gd name="T44" fmla="*/ 46 w 803"/>
                  <a:gd name="T45" fmla="*/ 21 h 876"/>
                  <a:gd name="T46" fmla="*/ 49 w 803"/>
                  <a:gd name="T47" fmla="*/ 17 h 876"/>
                  <a:gd name="T48" fmla="*/ 50 w 803"/>
                  <a:gd name="T49" fmla="*/ 13 h 876"/>
                  <a:gd name="T50" fmla="*/ 48 w 803"/>
                  <a:gd name="T51" fmla="*/ 11 h 876"/>
                  <a:gd name="T52" fmla="*/ 47 w 803"/>
                  <a:gd name="T53" fmla="*/ 9 h 876"/>
                  <a:gd name="T54" fmla="*/ 45 w 803"/>
                  <a:gd name="T55" fmla="*/ 7 h 876"/>
                  <a:gd name="T56" fmla="*/ 42 w 803"/>
                  <a:gd name="T57" fmla="*/ 5 h 876"/>
                  <a:gd name="T58" fmla="*/ 36 w 803"/>
                  <a:gd name="T59" fmla="*/ 7 h 876"/>
                  <a:gd name="T60" fmla="*/ 31 w 803"/>
                  <a:gd name="T61" fmla="*/ 7 h 876"/>
                  <a:gd name="T62" fmla="*/ 25 w 803"/>
                  <a:gd name="T63" fmla="*/ 5 h 876"/>
                  <a:gd name="T64" fmla="*/ 22 w 803"/>
                  <a:gd name="T65" fmla="*/ 4 h 876"/>
                  <a:gd name="T66" fmla="*/ 21 w 803"/>
                  <a:gd name="T67" fmla="*/ 7 h 876"/>
                  <a:gd name="T68" fmla="*/ 27 w 803"/>
                  <a:gd name="T69" fmla="*/ 11 h 876"/>
                  <a:gd name="T70" fmla="*/ 35 w 803"/>
                  <a:gd name="T71" fmla="*/ 14 h 876"/>
                  <a:gd name="T72" fmla="*/ 35 w 803"/>
                  <a:gd name="T73" fmla="*/ 14 h 876"/>
                  <a:gd name="T74" fmla="*/ 27 w 803"/>
                  <a:gd name="T75" fmla="*/ 11 h 876"/>
                  <a:gd name="T76" fmla="*/ 19 w 803"/>
                  <a:gd name="T77" fmla="*/ 5 h 876"/>
                  <a:gd name="T78" fmla="*/ 15 w 803"/>
                  <a:gd name="T79" fmla="*/ 5 h 876"/>
                  <a:gd name="T80" fmla="*/ 11 w 803"/>
                  <a:gd name="T81" fmla="*/ 3 h 876"/>
                  <a:gd name="T82" fmla="*/ 6 w 803"/>
                  <a:gd name="T83" fmla="*/ 0 h 876"/>
                  <a:gd name="T84" fmla="*/ 4 w 803"/>
                  <a:gd name="T85" fmla="*/ 6 h 876"/>
                  <a:gd name="T86" fmla="*/ 1 w 803"/>
                  <a:gd name="T87" fmla="*/ 11 h 876"/>
                  <a:gd name="T88" fmla="*/ 1 w 803"/>
                  <a:gd name="T89" fmla="*/ 14 h 876"/>
                  <a:gd name="T90" fmla="*/ 3 w 803"/>
                  <a:gd name="T91" fmla="*/ 18 h 876"/>
                  <a:gd name="T92" fmla="*/ 3 w 803"/>
                  <a:gd name="T93" fmla="*/ 21 h 876"/>
                  <a:gd name="T94" fmla="*/ 5 w 803"/>
                  <a:gd name="T95" fmla="*/ 25 h 876"/>
                  <a:gd name="T96" fmla="*/ 2 w 803"/>
                  <a:gd name="T97" fmla="*/ 27 h 876"/>
                  <a:gd name="T98" fmla="*/ 0 w 803"/>
                  <a:gd name="T99" fmla="*/ 31 h 876"/>
                  <a:gd name="T100" fmla="*/ 4 w 803"/>
                  <a:gd name="T101" fmla="*/ 37 h 876"/>
                  <a:gd name="T102" fmla="*/ 5 w 803"/>
                  <a:gd name="T103" fmla="*/ 43 h 876"/>
                  <a:gd name="T104" fmla="*/ 4 w 803"/>
                  <a:gd name="T105" fmla="*/ 47 h 876"/>
                  <a:gd name="T106" fmla="*/ 6 w 803"/>
                  <a:gd name="T107" fmla="*/ 48 h 876"/>
                  <a:gd name="T108" fmla="*/ 12 w 803"/>
                  <a:gd name="T109" fmla="*/ 46 h 876"/>
                  <a:gd name="T110" fmla="*/ 18 w 803"/>
                  <a:gd name="T111" fmla="*/ 44 h 876"/>
                  <a:gd name="T112" fmla="*/ 23 w 803"/>
                  <a:gd name="T113" fmla="*/ 44 h 876"/>
                  <a:gd name="T114" fmla="*/ 27 w 803"/>
                  <a:gd name="T115" fmla="*/ 45 h 876"/>
                  <a:gd name="T116" fmla="*/ 30 w 803"/>
                  <a:gd name="T117" fmla="*/ 44 h 8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3"/>
                  <a:gd name="T178" fmla="*/ 0 h 876"/>
                  <a:gd name="T179" fmla="*/ 803 w 803"/>
                  <a:gd name="T180" fmla="*/ 876 h 8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3" h="876">
                    <a:moveTo>
                      <a:pt x="481" y="707"/>
                    </a:moveTo>
                    <a:lnTo>
                      <a:pt x="481" y="727"/>
                    </a:lnTo>
                    <a:lnTo>
                      <a:pt x="477" y="741"/>
                    </a:lnTo>
                    <a:lnTo>
                      <a:pt x="463" y="738"/>
                    </a:lnTo>
                    <a:lnTo>
                      <a:pt x="455" y="732"/>
                    </a:lnTo>
                    <a:lnTo>
                      <a:pt x="416" y="830"/>
                    </a:lnTo>
                    <a:lnTo>
                      <a:pt x="446" y="850"/>
                    </a:lnTo>
                    <a:lnTo>
                      <a:pt x="474" y="863"/>
                    </a:lnTo>
                    <a:lnTo>
                      <a:pt x="519" y="873"/>
                    </a:lnTo>
                    <a:lnTo>
                      <a:pt x="558" y="876"/>
                    </a:lnTo>
                    <a:lnTo>
                      <a:pt x="603" y="873"/>
                    </a:lnTo>
                    <a:lnTo>
                      <a:pt x="627" y="864"/>
                    </a:lnTo>
                    <a:lnTo>
                      <a:pt x="650" y="852"/>
                    </a:lnTo>
                    <a:lnTo>
                      <a:pt x="667" y="836"/>
                    </a:lnTo>
                    <a:lnTo>
                      <a:pt x="675" y="818"/>
                    </a:lnTo>
                    <a:lnTo>
                      <a:pt x="675" y="788"/>
                    </a:lnTo>
                    <a:lnTo>
                      <a:pt x="650" y="742"/>
                    </a:lnTo>
                    <a:lnTo>
                      <a:pt x="620" y="714"/>
                    </a:lnTo>
                    <a:lnTo>
                      <a:pt x="578" y="678"/>
                    </a:lnTo>
                    <a:lnTo>
                      <a:pt x="513" y="630"/>
                    </a:lnTo>
                    <a:lnTo>
                      <a:pt x="470" y="607"/>
                    </a:lnTo>
                    <a:lnTo>
                      <a:pt x="378" y="566"/>
                    </a:lnTo>
                    <a:lnTo>
                      <a:pt x="324" y="555"/>
                    </a:lnTo>
                    <a:lnTo>
                      <a:pt x="293" y="555"/>
                    </a:lnTo>
                    <a:lnTo>
                      <a:pt x="249" y="563"/>
                    </a:lnTo>
                    <a:lnTo>
                      <a:pt x="187" y="589"/>
                    </a:lnTo>
                    <a:lnTo>
                      <a:pt x="245" y="549"/>
                    </a:lnTo>
                    <a:lnTo>
                      <a:pt x="269" y="517"/>
                    </a:lnTo>
                    <a:lnTo>
                      <a:pt x="286" y="471"/>
                    </a:lnTo>
                    <a:lnTo>
                      <a:pt x="300" y="421"/>
                    </a:lnTo>
                    <a:lnTo>
                      <a:pt x="302" y="363"/>
                    </a:lnTo>
                    <a:lnTo>
                      <a:pt x="289" y="300"/>
                    </a:lnTo>
                    <a:lnTo>
                      <a:pt x="272" y="275"/>
                    </a:lnTo>
                    <a:lnTo>
                      <a:pt x="245" y="251"/>
                    </a:lnTo>
                    <a:lnTo>
                      <a:pt x="210" y="217"/>
                    </a:lnTo>
                    <a:lnTo>
                      <a:pt x="264" y="254"/>
                    </a:lnTo>
                    <a:lnTo>
                      <a:pt x="300" y="275"/>
                    </a:lnTo>
                    <a:lnTo>
                      <a:pt x="312" y="282"/>
                    </a:lnTo>
                    <a:lnTo>
                      <a:pt x="348" y="298"/>
                    </a:lnTo>
                    <a:lnTo>
                      <a:pt x="402" y="312"/>
                    </a:lnTo>
                    <a:lnTo>
                      <a:pt x="465" y="312"/>
                    </a:lnTo>
                    <a:lnTo>
                      <a:pt x="549" y="314"/>
                    </a:lnTo>
                    <a:lnTo>
                      <a:pt x="616" y="318"/>
                    </a:lnTo>
                    <a:lnTo>
                      <a:pt x="675" y="316"/>
                    </a:lnTo>
                    <a:lnTo>
                      <a:pt x="706" y="326"/>
                    </a:lnTo>
                    <a:lnTo>
                      <a:pt x="735" y="326"/>
                    </a:lnTo>
                    <a:lnTo>
                      <a:pt x="764" y="304"/>
                    </a:lnTo>
                    <a:lnTo>
                      <a:pt x="787" y="271"/>
                    </a:lnTo>
                    <a:lnTo>
                      <a:pt x="801" y="240"/>
                    </a:lnTo>
                    <a:lnTo>
                      <a:pt x="803" y="209"/>
                    </a:lnTo>
                    <a:lnTo>
                      <a:pt x="791" y="190"/>
                    </a:lnTo>
                    <a:lnTo>
                      <a:pt x="764" y="180"/>
                    </a:lnTo>
                    <a:lnTo>
                      <a:pt x="745" y="163"/>
                    </a:lnTo>
                    <a:lnTo>
                      <a:pt x="745" y="138"/>
                    </a:lnTo>
                    <a:lnTo>
                      <a:pt x="735" y="121"/>
                    </a:lnTo>
                    <a:lnTo>
                      <a:pt x="722" y="106"/>
                    </a:lnTo>
                    <a:lnTo>
                      <a:pt x="706" y="94"/>
                    </a:lnTo>
                    <a:lnTo>
                      <a:pt x="674" y="84"/>
                    </a:lnTo>
                    <a:lnTo>
                      <a:pt x="624" y="106"/>
                    </a:lnTo>
                    <a:lnTo>
                      <a:pt x="579" y="112"/>
                    </a:lnTo>
                    <a:lnTo>
                      <a:pt x="529" y="114"/>
                    </a:lnTo>
                    <a:lnTo>
                      <a:pt x="489" y="108"/>
                    </a:lnTo>
                    <a:lnTo>
                      <a:pt x="440" y="94"/>
                    </a:lnTo>
                    <a:lnTo>
                      <a:pt x="395" y="71"/>
                    </a:lnTo>
                    <a:lnTo>
                      <a:pt x="367" y="55"/>
                    </a:lnTo>
                    <a:lnTo>
                      <a:pt x="343" y="60"/>
                    </a:lnTo>
                    <a:lnTo>
                      <a:pt x="324" y="70"/>
                    </a:lnTo>
                    <a:lnTo>
                      <a:pt x="330" y="108"/>
                    </a:lnTo>
                    <a:lnTo>
                      <a:pt x="378" y="136"/>
                    </a:lnTo>
                    <a:lnTo>
                      <a:pt x="429" y="166"/>
                    </a:lnTo>
                    <a:lnTo>
                      <a:pt x="491" y="197"/>
                    </a:lnTo>
                    <a:lnTo>
                      <a:pt x="562" y="221"/>
                    </a:lnTo>
                    <a:lnTo>
                      <a:pt x="613" y="230"/>
                    </a:lnTo>
                    <a:lnTo>
                      <a:pt x="553" y="226"/>
                    </a:lnTo>
                    <a:lnTo>
                      <a:pt x="477" y="199"/>
                    </a:lnTo>
                    <a:lnTo>
                      <a:pt x="432" y="176"/>
                    </a:lnTo>
                    <a:lnTo>
                      <a:pt x="343" y="118"/>
                    </a:lnTo>
                    <a:lnTo>
                      <a:pt x="300" y="81"/>
                    </a:lnTo>
                    <a:lnTo>
                      <a:pt x="273" y="81"/>
                    </a:lnTo>
                    <a:lnTo>
                      <a:pt x="244" y="78"/>
                    </a:lnTo>
                    <a:lnTo>
                      <a:pt x="217" y="68"/>
                    </a:lnTo>
                    <a:lnTo>
                      <a:pt x="179" y="41"/>
                    </a:lnTo>
                    <a:lnTo>
                      <a:pt x="131" y="0"/>
                    </a:lnTo>
                    <a:lnTo>
                      <a:pt x="87" y="4"/>
                    </a:lnTo>
                    <a:lnTo>
                      <a:pt x="78" y="54"/>
                    </a:lnTo>
                    <a:lnTo>
                      <a:pt x="64" y="98"/>
                    </a:lnTo>
                    <a:lnTo>
                      <a:pt x="43" y="135"/>
                    </a:lnTo>
                    <a:lnTo>
                      <a:pt x="16" y="166"/>
                    </a:lnTo>
                    <a:lnTo>
                      <a:pt x="9" y="190"/>
                    </a:lnTo>
                    <a:lnTo>
                      <a:pt x="10" y="219"/>
                    </a:lnTo>
                    <a:lnTo>
                      <a:pt x="20" y="254"/>
                    </a:lnTo>
                    <a:lnTo>
                      <a:pt x="44" y="284"/>
                    </a:lnTo>
                    <a:lnTo>
                      <a:pt x="36" y="308"/>
                    </a:lnTo>
                    <a:lnTo>
                      <a:pt x="40" y="338"/>
                    </a:lnTo>
                    <a:lnTo>
                      <a:pt x="53" y="369"/>
                    </a:lnTo>
                    <a:lnTo>
                      <a:pt x="72" y="392"/>
                    </a:lnTo>
                    <a:lnTo>
                      <a:pt x="43" y="407"/>
                    </a:lnTo>
                    <a:lnTo>
                      <a:pt x="24" y="423"/>
                    </a:lnTo>
                    <a:lnTo>
                      <a:pt x="6" y="451"/>
                    </a:lnTo>
                    <a:lnTo>
                      <a:pt x="0" y="494"/>
                    </a:lnTo>
                    <a:lnTo>
                      <a:pt x="36" y="542"/>
                    </a:lnTo>
                    <a:lnTo>
                      <a:pt x="58" y="585"/>
                    </a:lnTo>
                    <a:lnTo>
                      <a:pt x="72" y="627"/>
                    </a:lnTo>
                    <a:lnTo>
                      <a:pt x="71" y="680"/>
                    </a:lnTo>
                    <a:lnTo>
                      <a:pt x="60" y="717"/>
                    </a:lnTo>
                    <a:lnTo>
                      <a:pt x="60" y="742"/>
                    </a:lnTo>
                    <a:lnTo>
                      <a:pt x="77" y="759"/>
                    </a:lnTo>
                    <a:lnTo>
                      <a:pt x="101" y="763"/>
                    </a:lnTo>
                    <a:lnTo>
                      <a:pt x="131" y="755"/>
                    </a:lnTo>
                    <a:lnTo>
                      <a:pt x="189" y="728"/>
                    </a:lnTo>
                    <a:lnTo>
                      <a:pt x="248" y="708"/>
                    </a:lnTo>
                    <a:lnTo>
                      <a:pt x="288" y="701"/>
                    </a:lnTo>
                    <a:lnTo>
                      <a:pt x="327" y="697"/>
                    </a:lnTo>
                    <a:lnTo>
                      <a:pt x="364" y="701"/>
                    </a:lnTo>
                    <a:lnTo>
                      <a:pt x="392" y="708"/>
                    </a:lnTo>
                    <a:lnTo>
                      <a:pt x="430" y="718"/>
                    </a:lnTo>
                    <a:lnTo>
                      <a:pt x="470" y="731"/>
                    </a:lnTo>
                    <a:lnTo>
                      <a:pt x="481" y="707"/>
                    </a:lnTo>
                    <a:close/>
                  </a:path>
                </a:pathLst>
              </a:custGeom>
              <a:solidFill>
                <a:srgbClr val="FF8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914" name="Freeform 34"/>
              <p:cNvSpPr>
                <a:spLocks/>
              </p:cNvSpPr>
              <p:nvPr/>
            </p:nvSpPr>
            <p:spPr bwMode="auto">
              <a:xfrm>
                <a:off x="3783" y="731"/>
                <a:ext cx="132" cy="127"/>
              </a:xfrm>
              <a:custGeom>
                <a:avLst/>
                <a:gdLst>
                  <a:gd name="T0" fmla="*/ 28 w 529"/>
                  <a:gd name="T1" fmla="*/ 0 h 509"/>
                  <a:gd name="T2" fmla="*/ 26 w 529"/>
                  <a:gd name="T3" fmla="*/ 0 h 509"/>
                  <a:gd name="T4" fmla="*/ 24 w 529"/>
                  <a:gd name="T5" fmla="*/ 1 h 509"/>
                  <a:gd name="T6" fmla="*/ 22 w 529"/>
                  <a:gd name="T7" fmla="*/ 2 h 509"/>
                  <a:gd name="T8" fmla="*/ 21 w 529"/>
                  <a:gd name="T9" fmla="*/ 3 h 509"/>
                  <a:gd name="T10" fmla="*/ 20 w 529"/>
                  <a:gd name="T11" fmla="*/ 5 h 509"/>
                  <a:gd name="T12" fmla="*/ 18 w 529"/>
                  <a:gd name="T13" fmla="*/ 7 h 509"/>
                  <a:gd name="T14" fmla="*/ 15 w 529"/>
                  <a:gd name="T15" fmla="*/ 8 h 509"/>
                  <a:gd name="T16" fmla="*/ 13 w 529"/>
                  <a:gd name="T17" fmla="*/ 10 h 509"/>
                  <a:gd name="T18" fmla="*/ 9 w 529"/>
                  <a:gd name="T19" fmla="*/ 10 h 509"/>
                  <a:gd name="T20" fmla="*/ 5 w 529"/>
                  <a:gd name="T21" fmla="*/ 11 h 509"/>
                  <a:gd name="T22" fmla="*/ 3 w 529"/>
                  <a:gd name="T23" fmla="*/ 11 h 509"/>
                  <a:gd name="T24" fmla="*/ 1 w 529"/>
                  <a:gd name="T25" fmla="*/ 13 h 509"/>
                  <a:gd name="T26" fmla="*/ 0 w 529"/>
                  <a:gd name="T27" fmla="*/ 15 h 509"/>
                  <a:gd name="T28" fmla="*/ 0 w 529"/>
                  <a:gd name="T29" fmla="*/ 16 h 509"/>
                  <a:gd name="T30" fmla="*/ 1 w 529"/>
                  <a:gd name="T31" fmla="*/ 17 h 509"/>
                  <a:gd name="T32" fmla="*/ 3 w 529"/>
                  <a:gd name="T33" fmla="*/ 18 h 509"/>
                  <a:gd name="T34" fmla="*/ 5 w 529"/>
                  <a:gd name="T35" fmla="*/ 18 h 509"/>
                  <a:gd name="T36" fmla="*/ 7 w 529"/>
                  <a:gd name="T37" fmla="*/ 18 h 509"/>
                  <a:gd name="T38" fmla="*/ 8 w 529"/>
                  <a:gd name="T39" fmla="*/ 18 h 509"/>
                  <a:gd name="T40" fmla="*/ 10 w 529"/>
                  <a:gd name="T41" fmla="*/ 19 h 509"/>
                  <a:gd name="T42" fmla="*/ 11 w 529"/>
                  <a:gd name="T43" fmla="*/ 20 h 509"/>
                  <a:gd name="T44" fmla="*/ 12 w 529"/>
                  <a:gd name="T45" fmla="*/ 21 h 509"/>
                  <a:gd name="T46" fmla="*/ 14 w 529"/>
                  <a:gd name="T47" fmla="*/ 21 h 509"/>
                  <a:gd name="T48" fmla="*/ 17 w 529"/>
                  <a:gd name="T49" fmla="*/ 21 h 509"/>
                  <a:gd name="T50" fmla="*/ 19 w 529"/>
                  <a:gd name="T51" fmla="*/ 21 h 509"/>
                  <a:gd name="T52" fmla="*/ 21 w 529"/>
                  <a:gd name="T53" fmla="*/ 23 h 509"/>
                  <a:gd name="T54" fmla="*/ 22 w 529"/>
                  <a:gd name="T55" fmla="*/ 24 h 509"/>
                  <a:gd name="T56" fmla="*/ 23 w 529"/>
                  <a:gd name="T57" fmla="*/ 26 h 509"/>
                  <a:gd name="T58" fmla="*/ 24 w 529"/>
                  <a:gd name="T59" fmla="*/ 29 h 509"/>
                  <a:gd name="T60" fmla="*/ 25 w 529"/>
                  <a:gd name="T61" fmla="*/ 32 h 509"/>
                  <a:gd name="T62" fmla="*/ 27 w 529"/>
                  <a:gd name="T63" fmla="*/ 29 h 509"/>
                  <a:gd name="T64" fmla="*/ 28 w 529"/>
                  <a:gd name="T65" fmla="*/ 27 h 509"/>
                  <a:gd name="T66" fmla="*/ 30 w 529"/>
                  <a:gd name="T67" fmla="*/ 25 h 509"/>
                  <a:gd name="T68" fmla="*/ 31 w 529"/>
                  <a:gd name="T69" fmla="*/ 23 h 509"/>
                  <a:gd name="T70" fmla="*/ 32 w 529"/>
                  <a:gd name="T71" fmla="*/ 21 h 509"/>
                  <a:gd name="T72" fmla="*/ 33 w 529"/>
                  <a:gd name="T73" fmla="*/ 18 h 509"/>
                  <a:gd name="T74" fmla="*/ 32 w 529"/>
                  <a:gd name="T75" fmla="*/ 18 h 509"/>
                  <a:gd name="T76" fmla="*/ 30 w 529"/>
                  <a:gd name="T77" fmla="*/ 17 h 509"/>
                  <a:gd name="T78" fmla="*/ 28 w 529"/>
                  <a:gd name="T79" fmla="*/ 15 h 509"/>
                  <a:gd name="T80" fmla="*/ 27 w 529"/>
                  <a:gd name="T81" fmla="*/ 13 h 509"/>
                  <a:gd name="T82" fmla="*/ 26 w 529"/>
                  <a:gd name="T83" fmla="*/ 11 h 509"/>
                  <a:gd name="T84" fmla="*/ 22 w 529"/>
                  <a:gd name="T85" fmla="*/ 11 h 509"/>
                  <a:gd name="T86" fmla="*/ 19 w 529"/>
                  <a:gd name="T87" fmla="*/ 11 h 509"/>
                  <a:gd name="T88" fmla="*/ 15 w 529"/>
                  <a:gd name="T89" fmla="*/ 12 h 509"/>
                  <a:gd name="T90" fmla="*/ 19 w 529"/>
                  <a:gd name="T91" fmla="*/ 11 h 509"/>
                  <a:gd name="T92" fmla="*/ 22 w 529"/>
                  <a:gd name="T93" fmla="*/ 10 h 509"/>
                  <a:gd name="T94" fmla="*/ 26 w 529"/>
                  <a:gd name="T95" fmla="*/ 11 h 509"/>
                  <a:gd name="T96" fmla="*/ 26 w 529"/>
                  <a:gd name="T97" fmla="*/ 8 h 509"/>
                  <a:gd name="T98" fmla="*/ 26 w 529"/>
                  <a:gd name="T99" fmla="*/ 4 h 509"/>
                  <a:gd name="T100" fmla="*/ 28 w 529"/>
                  <a:gd name="T101" fmla="*/ 0 h 50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9"/>
                  <a:gd name="T154" fmla="*/ 0 h 509"/>
                  <a:gd name="T155" fmla="*/ 529 w 529"/>
                  <a:gd name="T156" fmla="*/ 509 h 50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9" h="509">
                    <a:moveTo>
                      <a:pt x="448" y="0"/>
                    </a:moveTo>
                    <a:lnTo>
                      <a:pt x="419" y="2"/>
                    </a:lnTo>
                    <a:lnTo>
                      <a:pt x="388" y="12"/>
                    </a:lnTo>
                    <a:lnTo>
                      <a:pt x="358" y="34"/>
                    </a:lnTo>
                    <a:lnTo>
                      <a:pt x="344" y="48"/>
                    </a:lnTo>
                    <a:lnTo>
                      <a:pt x="321" y="77"/>
                    </a:lnTo>
                    <a:lnTo>
                      <a:pt x="290" y="109"/>
                    </a:lnTo>
                    <a:lnTo>
                      <a:pt x="249" y="138"/>
                    </a:lnTo>
                    <a:lnTo>
                      <a:pt x="205" y="159"/>
                    </a:lnTo>
                    <a:lnTo>
                      <a:pt x="140" y="169"/>
                    </a:lnTo>
                    <a:lnTo>
                      <a:pt x="79" y="176"/>
                    </a:lnTo>
                    <a:lnTo>
                      <a:pt x="44" y="182"/>
                    </a:lnTo>
                    <a:lnTo>
                      <a:pt x="11" y="206"/>
                    </a:lnTo>
                    <a:lnTo>
                      <a:pt x="0" y="240"/>
                    </a:lnTo>
                    <a:lnTo>
                      <a:pt x="0" y="261"/>
                    </a:lnTo>
                    <a:lnTo>
                      <a:pt x="24" y="278"/>
                    </a:lnTo>
                    <a:lnTo>
                      <a:pt x="52" y="293"/>
                    </a:lnTo>
                    <a:lnTo>
                      <a:pt x="88" y="298"/>
                    </a:lnTo>
                    <a:lnTo>
                      <a:pt x="112" y="295"/>
                    </a:lnTo>
                    <a:lnTo>
                      <a:pt x="134" y="297"/>
                    </a:lnTo>
                    <a:lnTo>
                      <a:pt x="157" y="305"/>
                    </a:lnTo>
                    <a:lnTo>
                      <a:pt x="173" y="325"/>
                    </a:lnTo>
                    <a:lnTo>
                      <a:pt x="198" y="331"/>
                    </a:lnTo>
                    <a:lnTo>
                      <a:pt x="231" y="335"/>
                    </a:lnTo>
                    <a:lnTo>
                      <a:pt x="267" y="338"/>
                    </a:lnTo>
                    <a:lnTo>
                      <a:pt x="303" y="345"/>
                    </a:lnTo>
                    <a:lnTo>
                      <a:pt x="331" y="364"/>
                    </a:lnTo>
                    <a:lnTo>
                      <a:pt x="354" y="383"/>
                    </a:lnTo>
                    <a:lnTo>
                      <a:pt x="376" y="416"/>
                    </a:lnTo>
                    <a:lnTo>
                      <a:pt x="390" y="461"/>
                    </a:lnTo>
                    <a:lnTo>
                      <a:pt x="406" y="509"/>
                    </a:lnTo>
                    <a:lnTo>
                      <a:pt x="433" y="467"/>
                    </a:lnTo>
                    <a:lnTo>
                      <a:pt x="454" y="434"/>
                    </a:lnTo>
                    <a:lnTo>
                      <a:pt x="484" y="398"/>
                    </a:lnTo>
                    <a:lnTo>
                      <a:pt x="491" y="376"/>
                    </a:lnTo>
                    <a:lnTo>
                      <a:pt x="508" y="342"/>
                    </a:lnTo>
                    <a:lnTo>
                      <a:pt x="529" y="297"/>
                    </a:lnTo>
                    <a:lnTo>
                      <a:pt x="508" y="287"/>
                    </a:lnTo>
                    <a:lnTo>
                      <a:pt x="484" y="268"/>
                    </a:lnTo>
                    <a:lnTo>
                      <a:pt x="450" y="240"/>
                    </a:lnTo>
                    <a:lnTo>
                      <a:pt x="434" y="210"/>
                    </a:lnTo>
                    <a:lnTo>
                      <a:pt x="424" y="182"/>
                    </a:lnTo>
                    <a:lnTo>
                      <a:pt x="355" y="182"/>
                    </a:lnTo>
                    <a:lnTo>
                      <a:pt x="310" y="186"/>
                    </a:lnTo>
                    <a:lnTo>
                      <a:pt x="246" y="200"/>
                    </a:lnTo>
                    <a:lnTo>
                      <a:pt x="306" y="178"/>
                    </a:lnTo>
                    <a:lnTo>
                      <a:pt x="354" y="169"/>
                    </a:lnTo>
                    <a:lnTo>
                      <a:pt x="424" y="178"/>
                    </a:lnTo>
                    <a:lnTo>
                      <a:pt x="422" y="125"/>
                    </a:lnTo>
                    <a:lnTo>
                      <a:pt x="426" y="68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FF8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511" y="596"/>
              <a:ext cx="473" cy="591"/>
              <a:chOff x="3511" y="596"/>
              <a:chExt cx="473" cy="591"/>
            </a:xfrm>
          </p:grpSpPr>
          <p:sp>
            <p:nvSpPr>
              <p:cNvPr id="34899" name="Freeform 36"/>
              <p:cNvSpPr>
                <a:spLocks/>
              </p:cNvSpPr>
              <p:nvPr/>
            </p:nvSpPr>
            <p:spPr bwMode="auto">
              <a:xfrm>
                <a:off x="3511" y="596"/>
                <a:ext cx="473" cy="591"/>
              </a:xfrm>
              <a:custGeom>
                <a:avLst/>
                <a:gdLst>
                  <a:gd name="T0" fmla="*/ 66 w 1891"/>
                  <a:gd name="T1" fmla="*/ 134 h 2363"/>
                  <a:gd name="T2" fmla="*/ 72 w 1891"/>
                  <a:gd name="T3" fmla="*/ 118 h 2363"/>
                  <a:gd name="T4" fmla="*/ 79 w 1891"/>
                  <a:gd name="T5" fmla="*/ 113 h 2363"/>
                  <a:gd name="T6" fmla="*/ 91 w 1891"/>
                  <a:gd name="T7" fmla="*/ 108 h 2363"/>
                  <a:gd name="T8" fmla="*/ 99 w 1891"/>
                  <a:gd name="T9" fmla="*/ 99 h 2363"/>
                  <a:gd name="T10" fmla="*/ 106 w 1891"/>
                  <a:gd name="T11" fmla="*/ 83 h 2363"/>
                  <a:gd name="T12" fmla="*/ 114 w 1891"/>
                  <a:gd name="T13" fmla="*/ 69 h 2363"/>
                  <a:gd name="T14" fmla="*/ 118 w 1891"/>
                  <a:gd name="T15" fmla="*/ 54 h 2363"/>
                  <a:gd name="T16" fmla="*/ 117 w 1891"/>
                  <a:gd name="T17" fmla="*/ 43 h 2363"/>
                  <a:gd name="T18" fmla="*/ 115 w 1891"/>
                  <a:gd name="T19" fmla="*/ 31 h 2363"/>
                  <a:gd name="T20" fmla="*/ 118 w 1891"/>
                  <a:gd name="T21" fmla="*/ 12 h 2363"/>
                  <a:gd name="T22" fmla="*/ 109 w 1891"/>
                  <a:gd name="T23" fmla="*/ 0 h 2363"/>
                  <a:gd name="T24" fmla="*/ 94 w 1891"/>
                  <a:gd name="T25" fmla="*/ 17 h 2363"/>
                  <a:gd name="T26" fmla="*/ 83 w 1891"/>
                  <a:gd name="T27" fmla="*/ 24 h 2363"/>
                  <a:gd name="T28" fmla="*/ 66 w 1891"/>
                  <a:gd name="T29" fmla="*/ 28 h 2363"/>
                  <a:gd name="T30" fmla="*/ 44 w 1891"/>
                  <a:gd name="T31" fmla="*/ 29 h 2363"/>
                  <a:gd name="T32" fmla="*/ 29 w 1891"/>
                  <a:gd name="T33" fmla="*/ 24 h 2363"/>
                  <a:gd name="T34" fmla="*/ 21 w 1891"/>
                  <a:gd name="T35" fmla="*/ 21 h 2363"/>
                  <a:gd name="T36" fmla="*/ 10 w 1891"/>
                  <a:gd name="T37" fmla="*/ 23 h 2363"/>
                  <a:gd name="T38" fmla="*/ 2 w 1891"/>
                  <a:gd name="T39" fmla="*/ 31 h 2363"/>
                  <a:gd name="T40" fmla="*/ 3 w 1891"/>
                  <a:gd name="T41" fmla="*/ 43 h 2363"/>
                  <a:gd name="T42" fmla="*/ 1 w 1891"/>
                  <a:gd name="T43" fmla="*/ 53 h 2363"/>
                  <a:gd name="T44" fmla="*/ 1 w 1891"/>
                  <a:gd name="T45" fmla="*/ 64 h 2363"/>
                  <a:gd name="T46" fmla="*/ 3 w 1891"/>
                  <a:gd name="T47" fmla="*/ 71 h 2363"/>
                  <a:gd name="T48" fmla="*/ 5 w 1891"/>
                  <a:gd name="T49" fmla="*/ 89 h 2363"/>
                  <a:gd name="T50" fmla="*/ 7 w 1891"/>
                  <a:gd name="T51" fmla="*/ 101 h 2363"/>
                  <a:gd name="T52" fmla="*/ 16 w 1891"/>
                  <a:gd name="T53" fmla="*/ 108 h 2363"/>
                  <a:gd name="T54" fmla="*/ 31 w 1891"/>
                  <a:gd name="T55" fmla="*/ 103 h 2363"/>
                  <a:gd name="T56" fmla="*/ 40 w 1891"/>
                  <a:gd name="T57" fmla="*/ 100 h 2363"/>
                  <a:gd name="T58" fmla="*/ 41 w 1891"/>
                  <a:gd name="T59" fmla="*/ 92 h 2363"/>
                  <a:gd name="T60" fmla="*/ 50 w 1891"/>
                  <a:gd name="T61" fmla="*/ 86 h 2363"/>
                  <a:gd name="T62" fmla="*/ 30 w 1891"/>
                  <a:gd name="T63" fmla="*/ 87 h 2363"/>
                  <a:gd name="T64" fmla="*/ 25 w 1891"/>
                  <a:gd name="T65" fmla="*/ 83 h 2363"/>
                  <a:gd name="T66" fmla="*/ 22 w 1891"/>
                  <a:gd name="T67" fmla="*/ 70 h 2363"/>
                  <a:gd name="T68" fmla="*/ 23 w 1891"/>
                  <a:gd name="T69" fmla="*/ 58 h 2363"/>
                  <a:gd name="T70" fmla="*/ 25 w 1891"/>
                  <a:gd name="T71" fmla="*/ 47 h 2363"/>
                  <a:gd name="T72" fmla="*/ 33 w 1891"/>
                  <a:gd name="T73" fmla="*/ 42 h 2363"/>
                  <a:gd name="T74" fmla="*/ 44 w 1891"/>
                  <a:gd name="T75" fmla="*/ 43 h 2363"/>
                  <a:gd name="T76" fmla="*/ 58 w 1891"/>
                  <a:gd name="T77" fmla="*/ 47 h 2363"/>
                  <a:gd name="T78" fmla="*/ 70 w 1891"/>
                  <a:gd name="T79" fmla="*/ 45 h 2363"/>
                  <a:gd name="T80" fmla="*/ 86 w 1891"/>
                  <a:gd name="T81" fmla="*/ 40 h 2363"/>
                  <a:gd name="T82" fmla="*/ 94 w 1891"/>
                  <a:gd name="T83" fmla="*/ 33 h 2363"/>
                  <a:gd name="T84" fmla="*/ 95 w 1891"/>
                  <a:gd name="T85" fmla="*/ 47 h 2363"/>
                  <a:gd name="T86" fmla="*/ 98 w 1891"/>
                  <a:gd name="T87" fmla="*/ 59 h 2363"/>
                  <a:gd name="T88" fmla="*/ 93 w 1891"/>
                  <a:gd name="T89" fmla="*/ 72 h 2363"/>
                  <a:gd name="T90" fmla="*/ 87 w 1891"/>
                  <a:gd name="T91" fmla="*/ 79 h 2363"/>
                  <a:gd name="T92" fmla="*/ 84 w 1891"/>
                  <a:gd name="T93" fmla="*/ 92 h 2363"/>
                  <a:gd name="T94" fmla="*/ 78 w 1891"/>
                  <a:gd name="T95" fmla="*/ 101 h 2363"/>
                  <a:gd name="T96" fmla="*/ 71 w 1891"/>
                  <a:gd name="T97" fmla="*/ 99 h 2363"/>
                  <a:gd name="T98" fmla="*/ 64 w 1891"/>
                  <a:gd name="T99" fmla="*/ 97 h 2363"/>
                  <a:gd name="T100" fmla="*/ 57 w 1891"/>
                  <a:gd name="T101" fmla="*/ 103 h 2363"/>
                  <a:gd name="T102" fmla="*/ 57 w 1891"/>
                  <a:gd name="T103" fmla="*/ 115 h 2363"/>
                  <a:gd name="T104" fmla="*/ 62 w 1891"/>
                  <a:gd name="T105" fmla="*/ 147 h 23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91"/>
                  <a:gd name="T160" fmla="*/ 0 h 2363"/>
                  <a:gd name="T161" fmla="*/ 1891 w 1891"/>
                  <a:gd name="T162" fmla="*/ 2363 h 23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91" h="2363">
                    <a:moveTo>
                      <a:pt x="1010" y="2363"/>
                    </a:moveTo>
                    <a:lnTo>
                      <a:pt x="1030" y="2349"/>
                    </a:lnTo>
                    <a:lnTo>
                      <a:pt x="1042" y="2252"/>
                    </a:lnTo>
                    <a:lnTo>
                      <a:pt x="1055" y="2149"/>
                    </a:lnTo>
                    <a:lnTo>
                      <a:pt x="1066" y="2082"/>
                    </a:lnTo>
                    <a:lnTo>
                      <a:pt x="1100" y="2028"/>
                    </a:lnTo>
                    <a:lnTo>
                      <a:pt x="1133" y="1956"/>
                    </a:lnTo>
                    <a:lnTo>
                      <a:pt x="1149" y="1888"/>
                    </a:lnTo>
                    <a:lnTo>
                      <a:pt x="1151" y="1828"/>
                    </a:lnTo>
                    <a:lnTo>
                      <a:pt x="1149" y="1797"/>
                    </a:lnTo>
                    <a:lnTo>
                      <a:pt x="1204" y="1810"/>
                    </a:lnTo>
                    <a:lnTo>
                      <a:pt x="1263" y="1811"/>
                    </a:lnTo>
                    <a:lnTo>
                      <a:pt x="1332" y="1804"/>
                    </a:lnTo>
                    <a:lnTo>
                      <a:pt x="1386" y="1785"/>
                    </a:lnTo>
                    <a:lnTo>
                      <a:pt x="1410" y="1773"/>
                    </a:lnTo>
                    <a:lnTo>
                      <a:pt x="1457" y="1725"/>
                    </a:lnTo>
                    <a:lnTo>
                      <a:pt x="1468" y="1695"/>
                    </a:lnTo>
                    <a:lnTo>
                      <a:pt x="1519" y="1669"/>
                    </a:lnTo>
                    <a:lnTo>
                      <a:pt x="1556" y="1634"/>
                    </a:lnTo>
                    <a:lnTo>
                      <a:pt x="1586" y="1580"/>
                    </a:lnTo>
                    <a:lnTo>
                      <a:pt x="1604" y="1512"/>
                    </a:lnTo>
                    <a:lnTo>
                      <a:pt x="1596" y="1409"/>
                    </a:lnTo>
                    <a:lnTo>
                      <a:pt x="1641" y="1385"/>
                    </a:lnTo>
                    <a:lnTo>
                      <a:pt x="1689" y="1320"/>
                    </a:lnTo>
                    <a:lnTo>
                      <a:pt x="1723" y="1258"/>
                    </a:lnTo>
                    <a:lnTo>
                      <a:pt x="1740" y="1143"/>
                    </a:lnTo>
                    <a:lnTo>
                      <a:pt x="1778" y="1126"/>
                    </a:lnTo>
                    <a:lnTo>
                      <a:pt x="1815" y="1100"/>
                    </a:lnTo>
                    <a:lnTo>
                      <a:pt x="1853" y="1047"/>
                    </a:lnTo>
                    <a:lnTo>
                      <a:pt x="1867" y="1018"/>
                    </a:lnTo>
                    <a:lnTo>
                      <a:pt x="1887" y="924"/>
                    </a:lnTo>
                    <a:lnTo>
                      <a:pt x="1891" y="863"/>
                    </a:lnTo>
                    <a:lnTo>
                      <a:pt x="1887" y="833"/>
                    </a:lnTo>
                    <a:lnTo>
                      <a:pt x="1870" y="786"/>
                    </a:lnTo>
                    <a:lnTo>
                      <a:pt x="1839" y="772"/>
                    </a:lnTo>
                    <a:lnTo>
                      <a:pt x="1863" y="690"/>
                    </a:lnTo>
                    <a:lnTo>
                      <a:pt x="1861" y="639"/>
                    </a:lnTo>
                    <a:lnTo>
                      <a:pt x="1846" y="611"/>
                    </a:lnTo>
                    <a:lnTo>
                      <a:pt x="1849" y="542"/>
                    </a:lnTo>
                    <a:lnTo>
                      <a:pt x="1832" y="490"/>
                    </a:lnTo>
                    <a:lnTo>
                      <a:pt x="1827" y="433"/>
                    </a:lnTo>
                    <a:lnTo>
                      <a:pt x="1876" y="300"/>
                    </a:lnTo>
                    <a:lnTo>
                      <a:pt x="1887" y="243"/>
                    </a:lnTo>
                    <a:lnTo>
                      <a:pt x="1886" y="182"/>
                    </a:lnTo>
                    <a:lnTo>
                      <a:pt x="1876" y="117"/>
                    </a:lnTo>
                    <a:lnTo>
                      <a:pt x="1851" y="67"/>
                    </a:lnTo>
                    <a:lnTo>
                      <a:pt x="1809" y="16"/>
                    </a:lnTo>
                    <a:lnTo>
                      <a:pt x="1748" y="0"/>
                    </a:lnTo>
                    <a:lnTo>
                      <a:pt x="1670" y="104"/>
                    </a:lnTo>
                    <a:lnTo>
                      <a:pt x="1625" y="162"/>
                    </a:lnTo>
                    <a:lnTo>
                      <a:pt x="1567" y="223"/>
                    </a:lnTo>
                    <a:lnTo>
                      <a:pt x="1505" y="273"/>
                    </a:lnTo>
                    <a:lnTo>
                      <a:pt x="1468" y="301"/>
                    </a:lnTo>
                    <a:lnTo>
                      <a:pt x="1441" y="335"/>
                    </a:lnTo>
                    <a:lnTo>
                      <a:pt x="1372" y="344"/>
                    </a:lnTo>
                    <a:lnTo>
                      <a:pt x="1318" y="380"/>
                    </a:lnTo>
                    <a:lnTo>
                      <a:pt x="1276" y="440"/>
                    </a:lnTo>
                    <a:lnTo>
                      <a:pt x="1175" y="426"/>
                    </a:lnTo>
                    <a:lnTo>
                      <a:pt x="1127" y="433"/>
                    </a:lnTo>
                    <a:lnTo>
                      <a:pt x="1058" y="453"/>
                    </a:lnTo>
                    <a:lnTo>
                      <a:pt x="970" y="493"/>
                    </a:lnTo>
                    <a:lnTo>
                      <a:pt x="909" y="469"/>
                    </a:lnTo>
                    <a:lnTo>
                      <a:pt x="752" y="457"/>
                    </a:lnTo>
                    <a:lnTo>
                      <a:pt x="696" y="459"/>
                    </a:lnTo>
                    <a:lnTo>
                      <a:pt x="648" y="461"/>
                    </a:lnTo>
                    <a:lnTo>
                      <a:pt x="598" y="423"/>
                    </a:lnTo>
                    <a:lnTo>
                      <a:pt x="513" y="392"/>
                    </a:lnTo>
                    <a:lnTo>
                      <a:pt x="455" y="386"/>
                    </a:lnTo>
                    <a:lnTo>
                      <a:pt x="423" y="395"/>
                    </a:lnTo>
                    <a:lnTo>
                      <a:pt x="393" y="364"/>
                    </a:lnTo>
                    <a:lnTo>
                      <a:pt x="370" y="321"/>
                    </a:lnTo>
                    <a:lnTo>
                      <a:pt x="328" y="334"/>
                    </a:lnTo>
                    <a:lnTo>
                      <a:pt x="277" y="338"/>
                    </a:lnTo>
                    <a:lnTo>
                      <a:pt x="237" y="331"/>
                    </a:lnTo>
                    <a:lnTo>
                      <a:pt x="212" y="320"/>
                    </a:lnTo>
                    <a:lnTo>
                      <a:pt x="151" y="368"/>
                    </a:lnTo>
                    <a:lnTo>
                      <a:pt x="134" y="395"/>
                    </a:lnTo>
                    <a:lnTo>
                      <a:pt x="99" y="406"/>
                    </a:lnTo>
                    <a:lnTo>
                      <a:pt x="58" y="440"/>
                    </a:lnTo>
                    <a:lnTo>
                      <a:pt x="32" y="497"/>
                    </a:lnTo>
                    <a:lnTo>
                      <a:pt x="21" y="540"/>
                    </a:lnTo>
                    <a:lnTo>
                      <a:pt x="21" y="581"/>
                    </a:lnTo>
                    <a:lnTo>
                      <a:pt x="26" y="630"/>
                    </a:lnTo>
                    <a:lnTo>
                      <a:pt x="46" y="680"/>
                    </a:lnTo>
                    <a:lnTo>
                      <a:pt x="75" y="714"/>
                    </a:lnTo>
                    <a:lnTo>
                      <a:pt x="76" y="736"/>
                    </a:lnTo>
                    <a:lnTo>
                      <a:pt x="50" y="795"/>
                    </a:lnTo>
                    <a:lnTo>
                      <a:pt x="21" y="849"/>
                    </a:lnTo>
                    <a:lnTo>
                      <a:pt x="4" y="900"/>
                    </a:lnTo>
                    <a:lnTo>
                      <a:pt x="0" y="938"/>
                    </a:lnTo>
                    <a:lnTo>
                      <a:pt x="4" y="982"/>
                    </a:lnTo>
                    <a:lnTo>
                      <a:pt x="14" y="1019"/>
                    </a:lnTo>
                    <a:lnTo>
                      <a:pt x="34" y="1049"/>
                    </a:lnTo>
                    <a:lnTo>
                      <a:pt x="76" y="1076"/>
                    </a:lnTo>
                    <a:lnTo>
                      <a:pt x="58" y="1112"/>
                    </a:lnTo>
                    <a:lnTo>
                      <a:pt x="48" y="1138"/>
                    </a:lnTo>
                    <a:lnTo>
                      <a:pt x="45" y="1178"/>
                    </a:lnTo>
                    <a:lnTo>
                      <a:pt x="46" y="1280"/>
                    </a:lnTo>
                    <a:lnTo>
                      <a:pt x="50" y="1354"/>
                    </a:lnTo>
                    <a:lnTo>
                      <a:pt x="70" y="1428"/>
                    </a:lnTo>
                    <a:lnTo>
                      <a:pt x="113" y="1512"/>
                    </a:lnTo>
                    <a:lnTo>
                      <a:pt x="100" y="1533"/>
                    </a:lnTo>
                    <a:lnTo>
                      <a:pt x="94" y="1564"/>
                    </a:lnTo>
                    <a:lnTo>
                      <a:pt x="104" y="1611"/>
                    </a:lnTo>
                    <a:lnTo>
                      <a:pt x="128" y="1649"/>
                    </a:lnTo>
                    <a:lnTo>
                      <a:pt x="165" y="1685"/>
                    </a:lnTo>
                    <a:lnTo>
                      <a:pt x="207" y="1710"/>
                    </a:lnTo>
                    <a:lnTo>
                      <a:pt x="257" y="1719"/>
                    </a:lnTo>
                    <a:lnTo>
                      <a:pt x="329" y="1712"/>
                    </a:lnTo>
                    <a:lnTo>
                      <a:pt x="394" y="1692"/>
                    </a:lnTo>
                    <a:lnTo>
                      <a:pt x="444" y="1654"/>
                    </a:lnTo>
                    <a:lnTo>
                      <a:pt x="491" y="1638"/>
                    </a:lnTo>
                    <a:lnTo>
                      <a:pt x="536" y="1634"/>
                    </a:lnTo>
                    <a:lnTo>
                      <a:pt x="571" y="1629"/>
                    </a:lnTo>
                    <a:lnTo>
                      <a:pt x="618" y="1618"/>
                    </a:lnTo>
                    <a:lnTo>
                      <a:pt x="644" y="1590"/>
                    </a:lnTo>
                    <a:lnTo>
                      <a:pt x="652" y="1557"/>
                    </a:lnTo>
                    <a:lnTo>
                      <a:pt x="648" y="1514"/>
                    </a:lnTo>
                    <a:lnTo>
                      <a:pt x="646" y="1486"/>
                    </a:lnTo>
                    <a:lnTo>
                      <a:pt x="660" y="1464"/>
                    </a:lnTo>
                    <a:lnTo>
                      <a:pt x="680" y="1454"/>
                    </a:lnTo>
                    <a:lnTo>
                      <a:pt x="708" y="1454"/>
                    </a:lnTo>
                    <a:lnTo>
                      <a:pt x="752" y="1468"/>
                    </a:lnTo>
                    <a:lnTo>
                      <a:pt x="793" y="1368"/>
                    </a:lnTo>
                    <a:lnTo>
                      <a:pt x="690" y="1334"/>
                    </a:lnTo>
                    <a:lnTo>
                      <a:pt x="618" y="1338"/>
                    </a:lnTo>
                    <a:lnTo>
                      <a:pt x="551" y="1357"/>
                    </a:lnTo>
                    <a:lnTo>
                      <a:pt x="481" y="1387"/>
                    </a:lnTo>
                    <a:lnTo>
                      <a:pt x="408" y="1418"/>
                    </a:lnTo>
                    <a:lnTo>
                      <a:pt x="376" y="1429"/>
                    </a:lnTo>
                    <a:lnTo>
                      <a:pt x="379" y="1388"/>
                    </a:lnTo>
                    <a:lnTo>
                      <a:pt x="403" y="1328"/>
                    </a:lnTo>
                    <a:lnTo>
                      <a:pt x="407" y="1263"/>
                    </a:lnTo>
                    <a:lnTo>
                      <a:pt x="376" y="1183"/>
                    </a:lnTo>
                    <a:lnTo>
                      <a:pt x="348" y="1144"/>
                    </a:lnTo>
                    <a:lnTo>
                      <a:pt x="342" y="1124"/>
                    </a:lnTo>
                    <a:lnTo>
                      <a:pt x="339" y="1104"/>
                    </a:lnTo>
                    <a:lnTo>
                      <a:pt x="366" y="1039"/>
                    </a:lnTo>
                    <a:lnTo>
                      <a:pt x="372" y="991"/>
                    </a:lnTo>
                    <a:lnTo>
                      <a:pt x="372" y="931"/>
                    </a:lnTo>
                    <a:lnTo>
                      <a:pt x="352" y="882"/>
                    </a:lnTo>
                    <a:lnTo>
                      <a:pt x="318" y="821"/>
                    </a:lnTo>
                    <a:lnTo>
                      <a:pt x="358" y="796"/>
                    </a:lnTo>
                    <a:lnTo>
                      <a:pt x="396" y="742"/>
                    </a:lnTo>
                    <a:lnTo>
                      <a:pt x="418" y="677"/>
                    </a:lnTo>
                    <a:lnTo>
                      <a:pt x="427" y="639"/>
                    </a:lnTo>
                    <a:lnTo>
                      <a:pt x="477" y="635"/>
                    </a:lnTo>
                    <a:lnTo>
                      <a:pt x="519" y="677"/>
                    </a:lnTo>
                    <a:lnTo>
                      <a:pt x="580" y="714"/>
                    </a:lnTo>
                    <a:lnTo>
                      <a:pt x="625" y="717"/>
                    </a:lnTo>
                    <a:lnTo>
                      <a:pt x="663" y="704"/>
                    </a:lnTo>
                    <a:lnTo>
                      <a:pt x="698" y="683"/>
                    </a:lnTo>
                    <a:lnTo>
                      <a:pt x="732" y="711"/>
                    </a:lnTo>
                    <a:lnTo>
                      <a:pt x="789" y="738"/>
                    </a:lnTo>
                    <a:lnTo>
                      <a:pt x="865" y="750"/>
                    </a:lnTo>
                    <a:lnTo>
                      <a:pt x="925" y="748"/>
                    </a:lnTo>
                    <a:lnTo>
                      <a:pt x="967" y="742"/>
                    </a:lnTo>
                    <a:lnTo>
                      <a:pt x="1017" y="720"/>
                    </a:lnTo>
                    <a:lnTo>
                      <a:pt x="1065" y="690"/>
                    </a:lnTo>
                    <a:lnTo>
                      <a:pt x="1125" y="717"/>
                    </a:lnTo>
                    <a:lnTo>
                      <a:pt x="1191" y="711"/>
                    </a:lnTo>
                    <a:lnTo>
                      <a:pt x="1284" y="700"/>
                    </a:lnTo>
                    <a:lnTo>
                      <a:pt x="1338" y="671"/>
                    </a:lnTo>
                    <a:lnTo>
                      <a:pt x="1380" y="639"/>
                    </a:lnTo>
                    <a:lnTo>
                      <a:pt x="1416" y="596"/>
                    </a:lnTo>
                    <a:lnTo>
                      <a:pt x="1429" y="578"/>
                    </a:lnTo>
                    <a:lnTo>
                      <a:pt x="1465" y="530"/>
                    </a:lnTo>
                    <a:lnTo>
                      <a:pt x="1495" y="524"/>
                    </a:lnTo>
                    <a:lnTo>
                      <a:pt x="1543" y="511"/>
                    </a:lnTo>
                    <a:lnTo>
                      <a:pt x="1518" y="606"/>
                    </a:lnTo>
                    <a:lnTo>
                      <a:pt x="1513" y="700"/>
                    </a:lnTo>
                    <a:lnTo>
                      <a:pt x="1525" y="752"/>
                    </a:lnTo>
                    <a:lnTo>
                      <a:pt x="1553" y="792"/>
                    </a:lnTo>
                    <a:lnTo>
                      <a:pt x="1622" y="835"/>
                    </a:lnTo>
                    <a:lnTo>
                      <a:pt x="1597" y="882"/>
                    </a:lnTo>
                    <a:lnTo>
                      <a:pt x="1573" y="938"/>
                    </a:lnTo>
                    <a:lnTo>
                      <a:pt x="1543" y="972"/>
                    </a:lnTo>
                    <a:lnTo>
                      <a:pt x="1511" y="1021"/>
                    </a:lnTo>
                    <a:lnTo>
                      <a:pt x="1489" y="1082"/>
                    </a:lnTo>
                    <a:lnTo>
                      <a:pt x="1492" y="1150"/>
                    </a:lnTo>
                    <a:lnTo>
                      <a:pt x="1479" y="1173"/>
                    </a:lnTo>
                    <a:lnTo>
                      <a:pt x="1439" y="1197"/>
                    </a:lnTo>
                    <a:lnTo>
                      <a:pt x="1403" y="1229"/>
                    </a:lnTo>
                    <a:lnTo>
                      <a:pt x="1382" y="1258"/>
                    </a:lnTo>
                    <a:lnTo>
                      <a:pt x="1368" y="1293"/>
                    </a:lnTo>
                    <a:lnTo>
                      <a:pt x="1366" y="1344"/>
                    </a:lnTo>
                    <a:lnTo>
                      <a:pt x="1362" y="1415"/>
                    </a:lnTo>
                    <a:lnTo>
                      <a:pt x="1344" y="1476"/>
                    </a:lnTo>
                    <a:lnTo>
                      <a:pt x="1324" y="1554"/>
                    </a:lnTo>
                    <a:lnTo>
                      <a:pt x="1300" y="1587"/>
                    </a:lnTo>
                    <a:lnTo>
                      <a:pt x="1276" y="1605"/>
                    </a:lnTo>
                    <a:lnTo>
                      <a:pt x="1239" y="1615"/>
                    </a:lnTo>
                    <a:lnTo>
                      <a:pt x="1213" y="1618"/>
                    </a:lnTo>
                    <a:lnTo>
                      <a:pt x="1189" y="1611"/>
                    </a:lnTo>
                    <a:lnTo>
                      <a:pt x="1163" y="1604"/>
                    </a:lnTo>
                    <a:lnTo>
                      <a:pt x="1133" y="1585"/>
                    </a:lnTo>
                    <a:lnTo>
                      <a:pt x="1106" y="1569"/>
                    </a:lnTo>
                    <a:lnTo>
                      <a:pt x="1076" y="1554"/>
                    </a:lnTo>
                    <a:lnTo>
                      <a:pt x="1044" y="1547"/>
                    </a:lnTo>
                    <a:lnTo>
                      <a:pt x="1020" y="1543"/>
                    </a:lnTo>
                    <a:lnTo>
                      <a:pt x="994" y="1547"/>
                    </a:lnTo>
                    <a:lnTo>
                      <a:pt x="960" y="1569"/>
                    </a:lnTo>
                    <a:lnTo>
                      <a:pt x="933" y="1600"/>
                    </a:lnTo>
                    <a:lnTo>
                      <a:pt x="915" y="1638"/>
                    </a:lnTo>
                    <a:lnTo>
                      <a:pt x="905" y="1702"/>
                    </a:lnTo>
                    <a:lnTo>
                      <a:pt x="909" y="1780"/>
                    </a:lnTo>
                    <a:lnTo>
                      <a:pt x="932" y="1800"/>
                    </a:lnTo>
                    <a:lnTo>
                      <a:pt x="914" y="1845"/>
                    </a:lnTo>
                    <a:lnTo>
                      <a:pt x="919" y="1943"/>
                    </a:lnTo>
                    <a:lnTo>
                      <a:pt x="982" y="2119"/>
                    </a:lnTo>
                    <a:lnTo>
                      <a:pt x="982" y="2176"/>
                    </a:lnTo>
                    <a:lnTo>
                      <a:pt x="993" y="2343"/>
                    </a:lnTo>
                    <a:lnTo>
                      <a:pt x="1010" y="2363"/>
                    </a:lnTo>
                    <a:close/>
                  </a:path>
                </a:pathLst>
              </a:custGeom>
              <a:solidFill>
                <a:srgbClr val="FFC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5" name="Group 37"/>
              <p:cNvGrpSpPr>
                <a:grpSpLocks/>
              </p:cNvGrpSpPr>
              <p:nvPr/>
            </p:nvGrpSpPr>
            <p:grpSpPr bwMode="auto">
              <a:xfrm>
                <a:off x="3540" y="667"/>
                <a:ext cx="415" cy="346"/>
                <a:chOff x="3540" y="667"/>
                <a:chExt cx="415" cy="346"/>
              </a:xfrm>
            </p:grpSpPr>
            <p:sp>
              <p:nvSpPr>
                <p:cNvPr id="34901" name="Freeform 38"/>
                <p:cNvSpPr>
                  <a:spLocks/>
                </p:cNvSpPr>
                <p:nvPr/>
              </p:nvSpPr>
              <p:spPr bwMode="auto">
                <a:xfrm>
                  <a:off x="3920" y="702"/>
                  <a:ext cx="6" cy="32"/>
                </a:xfrm>
                <a:custGeom>
                  <a:avLst/>
                  <a:gdLst>
                    <a:gd name="T0" fmla="*/ 2 w 24"/>
                    <a:gd name="T1" fmla="*/ 8 h 127"/>
                    <a:gd name="T2" fmla="*/ 0 w 24"/>
                    <a:gd name="T3" fmla="*/ 5 h 127"/>
                    <a:gd name="T4" fmla="*/ 0 w 24"/>
                    <a:gd name="T5" fmla="*/ 1 h 127"/>
                    <a:gd name="T6" fmla="*/ 1 w 24"/>
                    <a:gd name="T7" fmla="*/ 0 h 1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27"/>
                    <a:gd name="T14" fmla="*/ 24 w 24"/>
                    <a:gd name="T15" fmla="*/ 127 h 1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27">
                      <a:moveTo>
                        <a:pt x="24" y="127"/>
                      </a:moveTo>
                      <a:lnTo>
                        <a:pt x="0" y="72"/>
                      </a:lnTo>
                      <a:lnTo>
                        <a:pt x="0" y="1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2" name="Freeform 39"/>
                <p:cNvSpPr>
                  <a:spLocks/>
                </p:cNvSpPr>
                <p:nvPr/>
              </p:nvSpPr>
              <p:spPr bwMode="auto">
                <a:xfrm>
                  <a:off x="3893" y="667"/>
                  <a:ext cx="46" cy="59"/>
                </a:xfrm>
                <a:custGeom>
                  <a:avLst/>
                  <a:gdLst>
                    <a:gd name="T0" fmla="*/ 11 w 187"/>
                    <a:gd name="T1" fmla="*/ 0 h 237"/>
                    <a:gd name="T2" fmla="*/ 10 w 187"/>
                    <a:gd name="T3" fmla="*/ 3 h 237"/>
                    <a:gd name="T4" fmla="*/ 8 w 187"/>
                    <a:gd name="T5" fmla="*/ 7 h 237"/>
                    <a:gd name="T6" fmla="*/ 8 w 187"/>
                    <a:gd name="T7" fmla="*/ 9 h 237"/>
                    <a:gd name="T8" fmla="*/ 5 w 187"/>
                    <a:gd name="T9" fmla="*/ 11 h 237"/>
                    <a:gd name="T10" fmla="*/ 3 w 187"/>
                    <a:gd name="T11" fmla="*/ 13 h 237"/>
                    <a:gd name="T12" fmla="*/ 0 w 187"/>
                    <a:gd name="T13" fmla="*/ 14 h 237"/>
                    <a:gd name="T14" fmla="*/ 1 w 187"/>
                    <a:gd name="T15" fmla="*/ 15 h 2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7"/>
                    <a:gd name="T25" fmla="*/ 0 h 237"/>
                    <a:gd name="T26" fmla="*/ 187 w 187"/>
                    <a:gd name="T27" fmla="*/ 237 h 2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7" h="237">
                      <a:moveTo>
                        <a:pt x="187" y="0"/>
                      </a:moveTo>
                      <a:lnTo>
                        <a:pt x="163" y="55"/>
                      </a:lnTo>
                      <a:lnTo>
                        <a:pt x="139" y="109"/>
                      </a:lnTo>
                      <a:lnTo>
                        <a:pt x="127" y="152"/>
                      </a:lnTo>
                      <a:lnTo>
                        <a:pt x="84" y="176"/>
                      </a:lnTo>
                      <a:lnTo>
                        <a:pt x="43" y="218"/>
                      </a:lnTo>
                      <a:lnTo>
                        <a:pt x="0" y="224"/>
                      </a:lnTo>
                      <a:lnTo>
                        <a:pt x="19" y="23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3" name="Freeform 40"/>
                <p:cNvSpPr>
                  <a:spLocks/>
                </p:cNvSpPr>
                <p:nvPr/>
              </p:nvSpPr>
              <p:spPr bwMode="auto">
                <a:xfrm>
                  <a:off x="3752" y="723"/>
                  <a:ext cx="10" cy="14"/>
                </a:xfrm>
                <a:custGeom>
                  <a:avLst/>
                  <a:gdLst>
                    <a:gd name="T0" fmla="*/ 0 w 37"/>
                    <a:gd name="T1" fmla="*/ 0 h 55"/>
                    <a:gd name="T2" fmla="*/ 3 w 37"/>
                    <a:gd name="T3" fmla="*/ 3 h 55"/>
                    <a:gd name="T4" fmla="*/ 3 w 37"/>
                    <a:gd name="T5" fmla="*/ 4 h 5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55"/>
                    <a:gd name="T11" fmla="*/ 37 w 37"/>
                    <a:gd name="T12" fmla="*/ 55 h 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55">
                      <a:moveTo>
                        <a:pt x="0" y="0"/>
                      </a:moveTo>
                      <a:lnTo>
                        <a:pt x="37" y="48"/>
                      </a:lnTo>
                      <a:lnTo>
                        <a:pt x="37" y="5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4" name="Line 41"/>
                <p:cNvSpPr>
                  <a:spLocks noChangeShapeType="1"/>
                </p:cNvSpPr>
                <p:nvPr/>
              </p:nvSpPr>
              <p:spPr bwMode="auto">
                <a:xfrm>
                  <a:off x="3668" y="706"/>
                  <a:ext cx="14" cy="1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5" name="Freeform 42"/>
                <p:cNvSpPr>
                  <a:spLocks/>
                </p:cNvSpPr>
                <p:nvPr/>
              </p:nvSpPr>
              <p:spPr bwMode="auto">
                <a:xfrm>
                  <a:off x="3540" y="693"/>
                  <a:ext cx="77" cy="12"/>
                </a:xfrm>
                <a:custGeom>
                  <a:avLst/>
                  <a:gdLst>
                    <a:gd name="T0" fmla="*/ 19 w 309"/>
                    <a:gd name="T1" fmla="*/ 0 h 49"/>
                    <a:gd name="T2" fmla="*/ 16 w 309"/>
                    <a:gd name="T3" fmla="*/ 3 h 49"/>
                    <a:gd name="T4" fmla="*/ 14 w 309"/>
                    <a:gd name="T5" fmla="*/ 3 h 49"/>
                    <a:gd name="T6" fmla="*/ 12 w 309"/>
                    <a:gd name="T7" fmla="*/ 1 h 49"/>
                    <a:gd name="T8" fmla="*/ 9 w 309"/>
                    <a:gd name="T9" fmla="*/ 0 h 49"/>
                    <a:gd name="T10" fmla="*/ 6 w 309"/>
                    <a:gd name="T11" fmla="*/ 0 h 49"/>
                    <a:gd name="T12" fmla="*/ 1 w 309"/>
                    <a:gd name="T13" fmla="*/ 0 h 49"/>
                    <a:gd name="T14" fmla="*/ 0 w 309"/>
                    <a:gd name="T15" fmla="*/ 0 h 49"/>
                    <a:gd name="T16" fmla="*/ 0 w 309"/>
                    <a:gd name="T17" fmla="*/ 1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9"/>
                    <a:gd name="T28" fmla="*/ 0 h 49"/>
                    <a:gd name="T29" fmla="*/ 309 w 309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9" h="49">
                      <a:moveTo>
                        <a:pt x="309" y="0"/>
                      </a:moveTo>
                      <a:lnTo>
                        <a:pt x="266" y="43"/>
                      </a:lnTo>
                      <a:lnTo>
                        <a:pt x="224" y="49"/>
                      </a:lnTo>
                      <a:lnTo>
                        <a:pt x="194" y="19"/>
                      </a:lnTo>
                      <a:lnTo>
                        <a:pt x="146" y="6"/>
                      </a:lnTo>
                      <a:lnTo>
                        <a:pt x="91" y="6"/>
                      </a:lnTo>
                      <a:lnTo>
                        <a:pt x="19" y="6"/>
                      </a:ln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6" name="Freeform 43"/>
                <p:cNvSpPr>
                  <a:spLocks/>
                </p:cNvSpPr>
                <p:nvPr/>
              </p:nvSpPr>
              <p:spPr bwMode="auto">
                <a:xfrm>
                  <a:off x="3550" y="740"/>
                  <a:ext cx="65" cy="44"/>
                </a:xfrm>
                <a:custGeom>
                  <a:avLst/>
                  <a:gdLst>
                    <a:gd name="T0" fmla="*/ 16 w 260"/>
                    <a:gd name="T1" fmla="*/ 5 h 176"/>
                    <a:gd name="T2" fmla="*/ 12 w 260"/>
                    <a:gd name="T3" fmla="*/ 5 h 176"/>
                    <a:gd name="T4" fmla="*/ 8 w 260"/>
                    <a:gd name="T5" fmla="*/ 5 h 176"/>
                    <a:gd name="T6" fmla="*/ 5 w 260"/>
                    <a:gd name="T7" fmla="*/ 5 h 176"/>
                    <a:gd name="T8" fmla="*/ 2 w 260"/>
                    <a:gd name="T9" fmla="*/ 3 h 176"/>
                    <a:gd name="T10" fmla="*/ 1 w 260"/>
                    <a:gd name="T11" fmla="*/ 0 h 176"/>
                    <a:gd name="T12" fmla="*/ 2 w 260"/>
                    <a:gd name="T13" fmla="*/ 3 h 176"/>
                    <a:gd name="T14" fmla="*/ 2 w 260"/>
                    <a:gd name="T15" fmla="*/ 6 h 176"/>
                    <a:gd name="T16" fmla="*/ 2 w 260"/>
                    <a:gd name="T17" fmla="*/ 9 h 176"/>
                    <a:gd name="T18" fmla="*/ 1 w 260"/>
                    <a:gd name="T19" fmla="*/ 10 h 176"/>
                    <a:gd name="T20" fmla="*/ 0 w 260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0"/>
                    <a:gd name="T34" fmla="*/ 0 h 176"/>
                    <a:gd name="T35" fmla="*/ 260 w 260"/>
                    <a:gd name="T36" fmla="*/ 176 h 1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0" h="176">
                      <a:moveTo>
                        <a:pt x="260" y="73"/>
                      </a:moveTo>
                      <a:lnTo>
                        <a:pt x="193" y="73"/>
                      </a:lnTo>
                      <a:lnTo>
                        <a:pt x="138" y="73"/>
                      </a:lnTo>
                      <a:lnTo>
                        <a:pt x="90" y="73"/>
                      </a:lnTo>
                      <a:lnTo>
                        <a:pt x="42" y="42"/>
                      </a:lnTo>
                      <a:lnTo>
                        <a:pt x="7" y="0"/>
                      </a:lnTo>
                      <a:lnTo>
                        <a:pt x="36" y="49"/>
                      </a:lnTo>
                      <a:lnTo>
                        <a:pt x="42" y="97"/>
                      </a:lnTo>
                      <a:lnTo>
                        <a:pt x="36" y="140"/>
                      </a:lnTo>
                      <a:lnTo>
                        <a:pt x="18" y="157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7" name="Freeform 44"/>
                <p:cNvSpPr>
                  <a:spLocks/>
                </p:cNvSpPr>
                <p:nvPr/>
              </p:nvSpPr>
              <p:spPr bwMode="auto">
                <a:xfrm>
                  <a:off x="3555" y="815"/>
                  <a:ext cx="37" cy="176"/>
                </a:xfrm>
                <a:custGeom>
                  <a:avLst/>
                  <a:gdLst>
                    <a:gd name="T0" fmla="*/ 0 w 151"/>
                    <a:gd name="T1" fmla="*/ 0 h 704"/>
                    <a:gd name="T2" fmla="*/ 0 w 151"/>
                    <a:gd name="T3" fmla="*/ 3 h 704"/>
                    <a:gd name="T4" fmla="*/ 1 w 151"/>
                    <a:gd name="T5" fmla="*/ 6 h 704"/>
                    <a:gd name="T6" fmla="*/ 4 w 151"/>
                    <a:gd name="T7" fmla="*/ 8 h 704"/>
                    <a:gd name="T8" fmla="*/ 2 w 151"/>
                    <a:gd name="T9" fmla="*/ 10 h 704"/>
                    <a:gd name="T10" fmla="*/ 1 w 151"/>
                    <a:gd name="T11" fmla="*/ 13 h 704"/>
                    <a:gd name="T12" fmla="*/ 2 w 151"/>
                    <a:gd name="T13" fmla="*/ 16 h 704"/>
                    <a:gd name="T14" fmla="*/ 4 w 151"/>
                    <a:gd name="T15" fmla="*/ 19 h 704"/>
                    <a:gd name="T16" fmla="*/ 5 w 151"/>
                    <a:gd name="T17" fmla="*/ 21 h 704"/>
                    <a:gd name="T18" fmla="*/ 5 w 151"/>
                    <a:gd name="T19" fmla="*/ 24 h 704"/>
                    <a:gd name="T20" fmla="*/ 4 w 151"/>
                    <a:gd name="T21" fmla="*/ 27 h 704"/>
                    <a:gd name="T22" fmla="*/ 2 w 151"/>
                    <a:gd name="T23" fmla="*/ 29 h 704"/>
                    <a:gd name="T24" fmla="*/ 5 w 151"/>
                    <a:gd name="T25" fmla="*/ 30 h 704"/>
                    <a:gd name="T26" fmla="*/ 5 w 151"/>
                    <a:gd name="T27" fmla="*/ 32 h 704"/>
                    <a:gd name="T28" fmla="*/ 7 w 151"/>
                    <a:gd name="T29" fmla="*/ 36 h 704"/>
                    <a:gd name="T30" fmla="*/ 7 w 151"/>
                    <a:gd name="T31" fmla="*/ 37 h 704"/>
                    <a:gd name="T32" fmla="*/ 6 w 151"/>
                    <a:gd name="T33" fmla="*/ 38 h 704"/>
                    <a:gd name="T34" fmla="*/ 5 w 151"/>
                    <a:gd name="T35" fmla="*/ 41 h 704"/>
                    <a:gd name="T36" fmla="*/ 6 w 151"/>
                    <a:gd name="T37" fmla="*/ 42 h 704"/>
                    <a:gd name="T38" fmla="*/ 8 w 151"/>
                    <a:gd name="T39" fmla="*/ 43 h 704"/>
                    <a:gd name="T40" fmla="*/ 8 w 151"/>
                    <a:gd name="T41" fmla="*/ 44 h 704"/>
                    <a:gd name="T42" fmla="*/ 9 w 151"/>
                    <a:gd name="T43" fmla="*/ 44 h 70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1"/>
                    <a:gd name="T67" fmla="*/ 0 h 704"/>
                    <a:gd name="T68" fmla="*/ 151 w 151"/>
                    <a:gd name="T69" fmla="*/ 704 h 70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1" h="704">
                      <a:moveTo>
                        <a:pt x="0" y="0"/>
                      </a:moveTo>
                      <a:lnTo>
                        <a:pt x="6" y="49"/>
                      </a:lnTo>
                      <a:lnTo>
                        <a:pt x="18" y="97"/>
                      </a:lnTo>
                      <a:lnTo>
                        <a:pt x="67" y="128"/>
                      </a:lnTo>
                      <a:lnTo>
                        <a:pt x="30" y="165"/>
                      </a:lnTo>
                      <a:lnTo>
                        <a:pt x="24" y="206"/>
                      </a:lnTo>
                      <a:lnTo>
                        <a:pt x="42" y="256"/>
                      </a:lnTo>
                      <a:lnTo>
                        <a:pt x="72" y="304"/>
                      </a:lnTo>
                      <a:lnTo>
                        <a:pt x="78" y="334"/>
                      </a:lnTo>
                      <a:lnTo>
                        <a:pt x="85" y="389"/>
                      </a:lnTo>
                      <a:lnTo>
                        <a:pt x="61" y="432"/>
                      </a:lnTo>
                      <a:lnTo>
                        <a:pt x="37" y="473"/>
                      </a:lnTo>
                      <a:lnTo>
                        <a:pt x="78" y="486"/>
                      </a:lnTo>
                      <a:lnTo>
                        <a:pt x="91" y="516"/>
                      </a:lnTo>
                      <a:lnTo>
                        <a:pt x="109" y="577"/>
                      </a:lnTo>
                      <a:lnTo>
                        <a:pt x="109" y="595"/>
                      </a:lnTo>
                      <a:lnTo>
                        <a:pt x="96" y="613"/>
                      </a:lnTo>
                      <a:lnTo>
                        <a:pt x="91" y="649"/>
                      </a:lnTo>
                      <a:lnTo>
                        <a:pt x="96" y="673"/>
                      </a:lnTo>
                      <a:lnTo>
                        <a:pt x="133" y="692"/>
                      </a:lnTo>
                      <a:lnTo>
                        <a:pt x="139" y="704"/>
                      </a:lnTo>
                      <a:lnTo>
                        <a:pt x="151" y="698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8" name="Freeform 45"/>
                <p:cNvSpPr>
                  <a:spLocks/>
                </p:cNvSpPr>
                <p:nvPr/>
              </p:nvSpPr>
              <p:spPr bwMode="auto">
                <a:xfrm>
                  <a:off x="3929" y="772"/>
                  <a:ext cx="26" cy="36"/>
                </a:xfrm>
                <a:custGeom>
                  <a:avLst/>
                  <a:gdLst>
                    <a:gd name="T0" fmla="*/ 1 w 103"/>
                    <a:gd name="T1" fmla="*/ 0 h 146"/>
                    <a:gd name="T2" fmla="*/ 0 w 103"/>
                    <a:gd name="T3" fmla="*/ 1 h 146"/>
                    <a:gd name="T4" fmla="*/ 0 w 103"/>
                    <a:gd name="T5" fmla="*/ 4 h 146"/>
                    <a:gd name="T6" fmla="*/ 1 w 103"/>
                    <a:gd name="T7" fmla="*/ 5 h 146"/>
                    <a:gd name="T8" fmla="*/ 2 w 103"/>
                    <a:gd name="T9" fmla="*/ 8 h 146"/>
                    <a:gd name="T10" fmla="*/ 2 w 103"/>
                    <a:gd name="T11" fmla="*/ 9 h 146"/>
                    <a:gd name="T12" fmla="*/ 4 w 103"/>
                    <a:gd name="T13" fmla="*/ 7 h 146"/>
                    <a:gd name="T14" fmla="*/ 7 w 103"/>
                    <a:gd name="T15" fmla="*/ 7 h 1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146"/>
                    <a:gd name="T26" fmla="*/ 103 w 103"/>
                    <a:gd name="T27" fmla="*/ 146 h 1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14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0" y="67"/>
                      </a:lnTo>
                      <a:lnTo>
                        <a:pt x="13" y="91"/>
                      </a:lnTo>
                      <a:lnTo>
                        <a:pt x="24" y="128"/>
                      </a:lnTo>
                      <a:lnTo>
                        <a:pt x="37" y="146"/>
                      </a:lnTo>
                      <a:lnTo>
                        <a:pt x="66" y="110"/>
                      </a:lnTo>
                      <a:lnTo>
                        <a:pt x="103" y="11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09" name="Freeform 46"/>
                <p:cNvSpPr>
                  <a:spLocks/>
                </p:cNvSpPr>
                <p:nvPr/>
              </p:nvSpPr>
              <p:spPr bwMode="auto">
                <a:xfrm>
                  <a:off x="3919" y="834"/>
                  <a:ext cx="20" cy="50"/>
                </a:xfrm>
                <a:custGeom>
                  <a:avLst/>
                  <a:gdLst>
                    <a:gd name="T0" fmla="*/ 5 w 84"/>
                    <a:gd name="T1" fmla="*/ 0 h 200"/>
                    <a:gd name="T2" fmla="*/ 2 w 84"/>
                    <a:gd name="T3" fmla="*/ 2 h 200"/>
                    <a:gd name="T4" fmla="*/ 1 w 84"/>
                    <a:gd name="T5" fmla="*/ 4 h 200"/>
                    <a:gd name="T6" fmla="*/ 0 w 84"/>
                    <a:gd name="T7" fmla="*/ 7 h 200"/>
                    <a:gd name="T8" fmla="*/ 1 w 84"/>
                    <a:gd name="T9" fmla="*/ 11 h 200"/>
                    <a:gd name="T10" fmla="*/ 0 w 84"/>
                    <a:gd name="T11" fmla="*/ 13 h 2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4"/>
                    <a:gd name="T19" fmla="*/ 0 h 200"/>
                    <a:gd name="T20" fmla="*/ 84 w 84"/>
                    <a:gd name="T21" fmla="*/ 200 h 2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4" h="200">
                      <a:moveTo>
                        <a:pt x="84" y="0"/>
                      </a:moveTo>
                      <a:lnTo>
                        <a:pt x="36" y="37"/>
                      </a:lnTo>
                      <a:lnTo>
                        <a:pt x="18" y="68"/>
                      </a:lnTo>
                      <a:lnTo>
                        <a:pt x="5" y="122"/>
                      </a:lnTo>
                      <a:lnTo>
                        <a:pt x="18" y="170"/>
                      </a:lnTo>
                      <a:lnTo>
                        <a:pt x="0" y="20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10" name="Freeform 47"/>
                <p:cNvSpPr>
                  <a:spLocks/>
                </p:cNvSpPr>
                <p:nvPr/>
              </p:nvSpPr>
              <p:spPr bwMode="auto">
                <a:xfrm>
                  <a:off x="3878" y="909"/>
                  <a:ext cx="21" cy="54"/>
                </a:xfrm>
                <a:custGeom>
                  <a:avLst/>
                  <a:gdLst>
                    <a:gd name="T0" fmla="*/ 5 w 85"/>
                    <a:gd name="T1" fmla="*/ 0 h 213"/>
                    <a:gd name="T2" fmla="*/ 2 w 85"/>
                    <a:gd name="T3" fmla="*/ 3 h 213"/>
                    <a:gd name="T4" fmla="*/ 1 w 85"/>
                    <a:gd name="T5" fmla="*/ 7 h 213"/>
                    <a:gd name="T6" fmla="*/ 0 w 85"/>
                    <a:gd name="T7" fmla="*/ 11 h 213"/>
                    <a:gd name="T8" fmla="*/ 0 w 85"/>
                    <a:gd name="T9" fmla="*/ 13 h 213"/>
                    <a:gd name="T10" fmla="*/ 0 w 85"/>
                    <a:gd name="T11" fmla="*/ 14 h 2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"/>
                    <a:gd name="T19" fmla="*/ 0 h 213"/>
                    <a:gd name="T20" fmla="*/ 85 w 85"/>
                    <a:gd name="T21" fmla="*/ 213 h 2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" h="213">
                      <a:moveTo>
                        <a:pt x="85" y="0"/>
                      </a:moveTo>
                      <a:lnTo>
                        <a:pt x="36" y="43"/>
                      </a:lnTo>
                      <a:lnTo>
                        <a:pt x="18" y="104"/>
                      </a:lnTo>
                      <a:lnTo>
                        <a:pt x="0" y="165"/>
                      </a:lnTo>
                      <a:lnTo>
                        <a:pt x="0" y="206"/>
                      </a:lnTo>
                      <a:lnTo>
                        <a:pt x="0" y="2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11" name="Freeform 48"/>
                <p:cNvSpPr>
                  <a:spLocks/>
                </p:cNvSpPr>
                <p:nvPr/>
              </p:nvSpPr>
              <p:spPr bwMode="auto">
                <a:xfrm>
                  <a:off x="3831" y="973"/>
                  <a:ext cx="36" cy="40"/>
                </a:xfrm>
                <a:custGeom>
                  <a:avLst/>
                  <a:gdLst>
                    <a:gd name="T0" fmla="*/ 9 w 144"/>
                    <a:gd name="T1" fmla="*/ 0 h 157"/>
                    <a:gd name="T2" fmla="*/ 7 w 144"/>
                    <a:gd name="T3" fmla="*/ 3 h 157"/>
                    <a:gd name="T4" fmla="*/ 6 w 144"/>
                    <a:gd name="T5" fmla="*/ 5 h 157"/>
                    <a:gd name="T6" fmla="*/ 4 w 144"/>
                    <a:gd name="T7" fmla="*/ 7 h 157"/>
                    <a:gd name="T8" fmla="*/ 2 w 144"/>
                    <a:gd name="T9" fmla="*/ 9 h 157"/>
                    <a:gd name="T10" fmla="*/ 0 w 144"/>
                    <a:gd name="T11" fmla="*/ 10 h 1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157"/>
                    <a:gd name="T20" fmla="*/ 144 w 144"/>
                    <a:gd name="T21" fmla="*/ 157 h 1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157">
                      <a:moveTo>
                        <a:pt x="144" y="0"/>
                      </a:moveTo>
                      <a:lnTo>
                        <a:pt x="115" y="41"/>
                      </a:lnTo>
                      <a:lnTo>
                        <a:pt x="102" y="84"/>
                      </a:lnTo>
                      <a:lnTo>
                        <a:pt x="61" y="102"/>
                      </a:lnTo>
                      <a:lnTo>
                        <a:pt x="42" y="139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345137" name="Rectangle 49"/>
          <p:cNvSpPr>
            <a:spLocks noChangeArrowheads="1"/>
          </p:cNvSpPr>
          <p:nvPr/>
        </p:nvSpPr>
        <p:spPr bwMode="auto">
          <a:xfrm>
            <a:off x="5103813" y="481013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b="1"/>
              <a:t>HCO</a:t>
            </a:r>
            <a:r>
              <a:rPr lang="cs-CZ" sz="1800" b="1" baseline="-25000"/>
              <a:t>3</a:t>
            </a:r>
            <a:r>
              <a:rPr lang="cs-CZ" sz="1800" b="1" baseline="50000"/>
              <a:t>-</a:t>
            </a:r>
          </a:p>
        </p:txBody>
      </p:sp>
      <p:sp>
        <p:nvSpPr>
          <p:cNvPr id="345138" name="Rectangle 50"/>
          <p:cNvSpPr>
            <a:spLocks noChangeArrowheads="1"/>
          </p:cNvSpPr>
          <p:nvPr/>
        </p:nvSpPr>
        <p:spPr bwMode="auto">
          <a:xfrm>
            <a:off x="5337175" y="779463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</a:p>
        </p:txBody>
      </p:sp>
      <p:sp>
        <p:nvSpPr>
          <p:cNvPr id="345139" name="Line 51"/>
          <p:cNvSpPr>
            <a:spLocks noChangeShapeType="1"/>
          </p:cNvSpPr>
          <p:nvPr/>
        </p:nvSpPr>
        <p:spPr bwMode="auto">
          <a:xfrm flipH="1">
            <a:off x="4819650" y="835025"/>
            <a:ext cx="490538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40" name="Line 52"/>
          <p:cNvSpPr>
            <a:spLocks noChangeShapeType="1"/>
          </p:cNvSpPr>
          <p:nvPr/>
        </p:nvSpPr>
        <p:spPr bwMode="auto">
          <a:xfrm flipH="1">
            <a:off x="4918075" y="1087438"/>
            <a:ext cx="454025" cy="134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41" name="Rectangle 53"/>
          <p:cNvSpPr>
            <a:spLocks noChangeArrowheads="1"/>
          </p:cNvSpPr>
          <p:nvPr/>
        </p:nvSpPr>
        <p:spPr bwMode="auto">
          <a:xfrm>
            <a:off x="8013700" y="377825"/>
            <a:ext cx="4492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b="1"/>
              <a:t>H</a:t>
            </a:r>
            <a:r>
              <a:rPr lang="cs-CZ" sz="1800" b="1" baseline="50000"/>
              <a:t>+</a:t>
            </a:r>
          </a:p>
        </p:txBody>
      </p:sp>
      <p:sp>
        <p:nvSpPr>
          <p:cNvPr id="345142" name="Rectangle 54"/>
          <p:cNvSpPr>
            <a:spLocks noChangeArrowheads="1"/>
          </p:cNvSpPr>
          <p:nvPr/>
        </p:nvSpPr>
        <p:spPr bwMode="auto">
          <a:xfrm>
            <a:off x="7702550" y="1363663"/>
            <a:ext cx="6905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b="1"/>
              <a:t>NH</a:t>
            </a:r>
            <a:r>
              <a:rPr lang="cs-CZ" sz="1800" b="1" baseline="-25000"/>
              <a:t>4</a:t>
            </a:r>
            <a:r>
              <a:rPr lang="cs-CZ" sz="1800" b="1" baseline="50000"/>
              <a:t>+</a:t>
            </a:r>
          </a:p>
        </p:txBody>
      </p:sp>
      <p:sp>
        <p:nvSpPr>
          <p:cNvPr id="345143" name="Freeform 55"/>
          <p:cNvSpPr>
            <a:spLocks/>
          </p:cNvSpPr>
          <p:nvPr/>
        </p:nvSpPr>
        <p:spPr bwMode="auto">
          <a:xfrm>
            <a:off x="6130925" y="34925"/>
            <a:ext cx="1584325" cy="1352550"/>
          </a:xfrm>
          <a:custGeom>
            <a:avLst/>
            <a:gdLst>
              <a:gd name="T0" fmla="*/ 2147483647 w 998"/>
              <a:gd name="T1" fmla="*/ 2147173303 h 852"/>
              <a:gd name="T2" fmla="*/ 2119452475 w 998"/>
              <a:gd name="T3" fmla="*/ 173891575 h 852"/>
              <a:gd name="T4" fmla="*/ 0 w 998"/>
              <a:gd name="T5" fmla="*/ 1103828518 h 852"/>
              <a:gd name="T6" fmla="*/ 0 60000 65536"/>
              <a:gd name="T7" fmla="*/ 0 60000 65536"/>
              <a:gd name="T8" fmla="*/ 0 60000 65536"/>
              <a:gd name="T9" fmla="*/ 0 w 998"/>
              <a:gd name="T10" fmla="*/ 0 h 852"/>
              <a:gd name="T11" fmla="*/ 998 w 998"/>
              <a:gd name="T12" fmla="*/ 852 h 8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852">
                <a:moveTo>
                  <a:pt x="944" y="852"/>
                </a:moveTo>
                <a:cubicBezTo>
                  <a:pt x="927" y="722"/>
                  <a:pt x="998" y="138"/>
                  <a:pt x="841" y="69"/>
                </a:cubicBezTo>
                <a:cubicBezTo>
                  <a:pt x="684" y="0"/>
                  <a:pt x="175" y="361"/>
                  <a:pt x="0" y="43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44" name="Rectangle 56"/>
          <p:cNvSpPr>
            <a:spLocks noChangeArrowheads="1"/>
          </p:cNvSpPr>
          <p:nvPr/>
        </p:nvSpPr>
        <p:spPr bwMode="auto">
          <a:xfrm>
            <a:off x="7366000" y="1357313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</a:p>
        </p:txBody>
      </p:sp>
      <p:sp>
        <p:nvSpPr>
          <p:cNvPr id="345145" name="Freeform 57"/>
          <p:cNvSpPr>
            <a:spLocks/>
          </p:cNvSpPr>
          <p:nvPr/>
        </p:nvSpPr>
        <p:spPr bwMode="auto">
          <a:xfrm>
            <a:off x="7756525" y="514350"/>
            <a:ext cx="280988" cy="836613"/>
          </a:xfrm>
          <a:custGeom>
            <a:avLst/>
            <a:gdLst>
              <a:gd name="T0" fmla="*/ 100806419 w 177"/>
              <a:gd name="T1" fmla="*/ 1328123713 h 527"/>
              <a:gd name="T2" fmla="*/ 57964495 w 177"/>
              <a:gd name="T3" fmla="*/ 206652890 h 527"/>
              <a:gd name="T4" fmla="*/ 446069288 w 177"/>
              <a:gd name="T5" fmla="*/ 90725662 h 527"/>
              <a:gd name="T6" fmla="*/ 0 60000 65536"/>
              <a:gd name="T7" fmla="*/ 0 60000 65536"/>
              <a:gd name="T8" fmla="*/ 0 60000 65536"/>
              <a:gd name="T9" fmla="*/ 0 w 177"/>
              <a:gd name="T10" fmla="*/ 0 h 527"/>
              <a:gd name="T11" fmla="*/ 177 w 177"/>
              <a:gd name="T12" fmla="*/ 527 h 5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527">
                <a:moveTo>
                  <a:pt x="40" y="527"/>
                </a:moveTo>
                <a:cubicBezTo>
                  <a:pt x="37" y="453"/>
                  <a:pt x="0" y="164"/>
                  <a:pt x="23" y="82"/>
                </a:cubicBezTo>
                <a:cubicBezTo>
                  <a:pt x="46" y="0"/>
                  <a:pt x="145" y="46"/>
                  <a:pt x="177" y="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46" name="Rectangle 58"/>
          <p:cNvSpPr>
            <a:spLocks noChangeArrowheads="1"/>
          </p:cNvSpPr>
          <p:nvPr/>
        </p:nvSpPr>
        <p:spPr bwMode="auto">
          <a:xfrm>
            <a:off x="7607300" y="0"/>
            <a:ext cx="603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b="1"/>
              <a:t>NH</a:t>
            </a:r>
            <a:r>
              <a:rPr lang="cs-CZ" sz="1800" b="1" baseline="-25000"/>
              <a:t>3</a:t>
            </a:r>
            <a:endParaRPr lang="cs-CZ" sz="1800" b="1" baseline="50000"/>
          </a:p>
        </p:txBody>
      </p:sp>
      <p:sp>
        <p:nvSpPr>
          <p:cNvPr id="345147" name="Line 59"/>
          <p:cNvSpPr>
            <a:spLocks noChangeShapeType="1"/>
          </p:cNvSpPr>
          <p:nvPr/>
        </p:nvSpPr>
        <p:spPr bwMode="auto">
          <a:xfrm>
            <a:off x="7756525" y="363538"/>
            <a:ext cx="26988" cy="334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48" name="Freeform 60"/>
          <p:cNvSpPr>
            <a:spLocks/>
          </p:cNvSpPr>
          <p:nvPr/>
        </p:nvSpPr>
        <p:spPr bwMode="auto">
          <a:xfrm>
            <a:off x="6015038" y="665163"/>
            <a:ext cx="1592262" cy="2763837"/>
          </a:xfrm>
          <a:custGeom>
            <a:avLst/>
            <a:gdLst>
              <a:gd name="T0" fmla="*/ 0 w 1003"/>
              <a:gd name="T1" fmla="*/ 181451216 h 1741"/>
              <a:gd name="T2" fmla="*/ 934977051 w 1003"/>
              <a:gd name="T3" fmla="*/ 327620261 h 1741"/>
              <a:gd name="T4" fmla="*/ 2147483647 w 1003"/>
              <a:gd name="T5" fmla="*/ 2147483647 h 1741"/>
              <a:gd name="T6" fmla="*/ 2147483647 w 1003"/>
              <a:gd name="T7" fmla="*/ 2147483647 h 1741"/>
              <a:gd name="T8" fmla="*/ 1900197547 w 1003"/>
              <a:gd name="T9" fmla="*/ 2147483647 h 1741"/>
              <a:gd name="T10" fmla="*/ 201612437 w 1003"/>
              <a:gd name="T11" fmla="*/ 2147483647 h 17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3"/>
              <a:gd name="T19" fmla="*/ 0 h 1741"/>
              <a:gd name="T20" fmla="*/ 1003 w 1003"/>
              <a:gd name="T21" fmla="*/ 1741 h 17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3" h="1741">
                <a:moveTo>
                  <a:pt x="0" y="72"/>
                </a:moveTo>
                <a:cubicBezTo>
                  <a:pt x="62" y="82"/>
                  <a:pt x="221" y="0"/>
                  <a:pt x="371" y="130"/>
                </a:cubicBezTo>
                <a:cubicBezTo>
                  <a:pt x="521" y="260"/>
                  <a:pt x="803" y="660"/>
                  <a:pt x="903" y="855"/>
                </a:cubicBezTo>
                <a:cubicBezTo>
                  <a:pt x="1003" y="1050"/>
                  <a:pt x="996" y="1172"/>
                  <a:pt x="971" y="1301"/>
                </a:cubicBezTo>
                <a:cubicBezTo>
                  <a:pt x="946" y="1430"/>
                  <a:pt x="903" y="1559"/>
                  <a:pt x="754" y="1632"/>
                </a:cubicBezTo>
                <a:cubicBezTo>
                  <a:pt x="605" y="1705"/>
                  <a:pt x="220" y="1718"/>
                  <a:pt x="80" y="174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45149" name="Object 61"/>
          <p:cNvGraphicFramePr>
            <a:graphicFrameLocks noChangeAspect="1"/>
          </p:cNvGraphicFramePr>
          <p:nvPr/>
        </p:nvGraphicFramePr>
        <p:xfrm>
          <a:off x="7877175" y="3776663"/>
          <a:ext cx="11112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Rastrový obrázek" r:id="rId6" imgW="1428949" imgH="1704762" progId="PBrush">
                  <p:embed/>
                </p:oleObj>
              </mc:Choice>
              <mc:Fallback>
                <p:oleObj name="Rastrový obrázek" r:id="rId6" imgW="1428949" imgH="1704762" progId="PBrush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5" y="3776663"/>
                        <a:ext cx="111125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50" name="Rectangle 62"/>
          <p:cNvSpPr>
            <a:spLocks noChangeArrowheads="1"/>
          </p:cNvSpPr>
          <p:nvPr/>
        </p:nvSpPr>
        <p:spPr bwMode="auto">
          <a:xfrm>
            <a:off x="7431088" y="4332288"/>
            <a:ext cx="36036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200" b="1"/>
              <a:t>H</a:t>
            </a:r>
            <a:r>
              <a:rPr lang="cs-CZ" sz="1200" b="1" baseline="50000"/>
              <a:t>+</a:t>
            </a:r>
          </a:p>
        </p:txBody>
      </p:sp>
      <p:sp>
        <p:nvSpPr>
          <p:cNvPr id="345151" name="Rectangle 63"/>
          <p:cNvSpPr>
            <a:spLocks noChangeArrowheads="1"/>
          </p:cNvSpPr>
          <p:nvPr/>
        </p:nvSpPr>
        <p:spPr bwMode="auto">
          <a:xfrm>
            <a:off x="8421688" y="5272088"/>
            <a:ext cx="469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000" b="1"/>
              <a:t>NH</a:t>
            </a:r>
            <a:r>
              <a:rPr lang="cs-CZ" sz="1000" b="1" baseline="-25000"/>
              <a:t>4</a:t>
            </a:r>
            <a:r>
              <a:rPr lang="cs-CZ" sz="1000" b="1" baseline="50000"/>
              <a:t>+</a:t>
            </a:r>
          </a:p>
        </p:txBody>
      </p:sp>
      <p:sp>
        <p:nvSpPr>
          <p:cNvPr id="345152" name="Freeform 64"/>
          <p:cNvSpPr>
            <a:spLocks/>
          </p:cNvSpPr>
          <p:nvPr/>
        </p:nvSpPr>
        <p:spPr bwMode="auto">
          <a:xfrm>
            <a:off x="7747000" y="4446588"/>
            <a:ext cx="858838" cy="833437"/>
          </a:xfrm>
          <a:custGeom>
            <a:avLst/>
            <a:gdLst>
              <a:gd name="T0" fmla="*/ 1340723697 w 541"/>
              <a:gd name="T1" fmla="*/ 1323080225 h 525"/>
              <a:gd name="T2" fmla="*/ 1282760890 w 541"/>
              <a:gd name="T3" fmla="*/ 360381265 h 525"/>
              <a:gd name="T4" fmla="*/ 849293958 w 541"/>
              <a:gd name="T5" fmla="*/ 143648009 h 525"/>
              <a:gd name="T6" fmla="*/ 0 w 541"/>
              <a:gd name="T7" fmla="*/ 0 h 525"/>
              <a:gd name="T8" fmla="*/ 0 60000 65536"/>
              <a:gd name="T9" fmla="*/ 0 60000 65536"/>
              <a:gd name="T10" fmla="*/ 0 60000 65536"/>
              <a:gd name="T11" fmla="*/ 0 60000 65536"/>
              <a:gd name="T12" fmla="*/ 0 w 541"/>
              <a:gd name="T13" fmla="*/ 0 h 525"/>
              <a:gd name="T14" fmla="*/ 541 w 541"/>
              <a:gd name="T15" fmla="*/ 525 h 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1" h="525">
                <a:moveTo>
                  <a:pt x="532" y="525"/>
                </a:moveTo>
                <a:cubicBezTo>
                  <a:pt x="530" y="463"/>
                  <a:pt x="541" y="221"/>
                  <a:pt x="509" y="143"/>
                </a:cubicBezTo>
                <a:cubicBezTo>
                  <a:pt x="477" y="65"/>
                  <a:pt x="422" y="81"/>
                  <a:pt x="337" y="57"/>
                </a:cubicBezTo>
                <a:cubicBezTo>
                  <a:pt x="252" y="33"/>
                  <a:pt x="70" y="12"/>
                  <a:pt x="0" y="0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53" name="Rectangle 65"/>
          <p:cNvSpPr>
            <a:spLocks noChangeArrowheads="1"/>
          </p:cNvSpPr>
          <p:nvPr/>
        </p:nvSpPr>
        <p:spPr bwMode="auto">
          <a:xfrm>
            <a:off x="8382000" y="3581400"/>
            <a:ext cx="508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400" b="1"/>
              <a:t>NH</a:t>
            </a:r>
            <a:r>
              <a:rPr lang="cs-CZ" sz="1400" b="1" baseline="-25000"/>
              <a:t>3</a:t>
            </a:r>
            <a:endParaRPr lang="cs-CZ" sz="1400" b="1" baseline="50000"/>
          </a:p>
        </p:txBody>
      </p:sp>
      <p:sp>
        <p:nvSpPr>
          <p:cNvPr id="345154" name="Freeform 66"/>
          <p:cNvSpPr>
            <a:spLocks/>
          </p:cNvSpPr>
          <p:nvPr/>
        </p:nvSpPr>
        <p:spPr bwMode="auto">
          <a:xfrm>
            <a:off x="8572500" y="3929063"/>
            <a:ext cx="9525" cy="771525"/>
          </a:xfrm>
          <a:custGeom>
            <a:avLst/>
            <a:gdLst>
              <a:gd name="T0" fmla="*/ 15120939 w 6"/>
              <a:gd name="T1" fmla="*/ 0 h 486"/>
              <a:gd name="T2" fmla="*/ 0 w 6"/>
              <a:gd name="T3" fmla="*/ 1224796027 h 486"/>
              <a:gd name="T4" fmla="*/ 0 60000 65536"/>
              <a:gd name="T5" fmla="*/ 0 60000 65536"/>
              <a:gd name="T6" fmla="*/ 0 w 6"/>
              <a:gd name="T7" fmla="*/ 0 h 486"/>
              <a:gd name="T8" fmla="*/ 6 w 6"/>
              <a:gd name="T9" fmla="*/ 486 h 4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486">
                <a:moveTo>
                  <a:pt x="6" y="0"/>
                </a:moveTo>
                <a:lnTo>
                  <a:pt x="0" y="486"/>
                </a:lnTo>
              </a:path>
            </a:pathLst>
          </a:cu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55" name="Rectangle 67"/>
          <p:cNvSpPr>
            <a:spLocks noChangeArrowheads="1"/>
          </p:cNvSpPr>
          <p:nvPr/>
        </p:nvSpPr>
        <p:spPr bwMode="auto">
          <a:xfrm>
            <a:off x="8140700" y="3500438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</a:p>
        </p:txBody>
      </p:sp>
      <p:sp>
        <p:nvSpPr>
          <p:cNvPr id="345156" name="Freeform 68"/>
          <p:cNvSpPr>
            <a:spLocks/>
          </p:cNvSpPr>
          <p:nvPr/>
        </p:nvSpPr>
        <p:spPr bwMode="auto">
          <a:xfrm>
            <a:off x="6124575" y="3795713"/>
            <a:ext cx="2284413" cy="955675"/>
          </a:xfrm>
          <a:custGeom>
            <a:avLst/>
            <a:gdLst>
              <a:gd name="T0" fmla="*/ 2147483647 w 1439"/>
              <a:gd name="T1" fmla="*/ 0 h 602"/>
              <a:gd name="T2" fmla="*/ 2147483647 w 1439"/>
              <a:gd name="T3" fmla="*/ 1315521426 h 602"/>
              <a:gd name="T4" fmla="*/ 2147483647 w 1439"/>
              <a:gd name="T5" fmla="*/ 1212194268 h 602"/>
              <a:gd name="T6" fmla="*/ 2147483647 w 1439"/>
              <a:gd name="T7" fmla="*/ 441026570 h 602"/>
              <a:gd name="T8" fmla="*/ 0 w 1439"/>
              <a:gd name="T9" fmla="*/ 375504022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9"/>
              <a:gd name="T16" fmla="*/ 0 h 602"/>
              <a:gd name="T17" fmla="*/ 1439 w 1439"/>
              <a:gd name="T18" fmla="*/ 602 h 6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9" h="602">
                <a:moveTo>
                  <a:pt x="1437" y="0"/>
                </a:moveTo>
                <a:cubicBezTo>
                  <a:pt x="1435" y="87"/>
                  <a:pt x="1439" y="441"/>
                  <a:pt x="1423" y="522"/>
                </a:cubicBezTo>
                <a:cubicBezTo>
                  <a:pt x="1406" y="602"/>
                  <a:pt x="1381" y="539"/>
                  <a:pt x="1341" y="481"/>
                </a:cubicBezTo>
                <a:cubicBezTo>
                  <a:pt x="1301" y="424"/>
                  <a:pt x="1405" y="230"/>
                  <a:pt x="1182" y="175"/>
                </a:cubicBezTo>
                <a:cubicBezTo>
                  <a:pt x="959" y="120"/>
                  <a:pt x="246" y="155"/>
                  <a:pt x="0" y="14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68" name="Text Box 69"/>
          <p:cNvSpPr txBox="1">
            <a:spLocks noChangeArrowheads="1"/>
          </p:cNvSpPr>
          <p:nvPr/>
        </p:nvSpPr>
        <p:spPr bwMode="auto">
          <a:xfrm>
            <a:off x="6411913" y="3379788"/>
            <a:ext cx="1514475" cy="668337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 u="sng" dirty="0" err="1"/>
              <a:t>Relative</a:t>
            </a:r>
            <a:r>
              <a:rPr lang="cs-CZ" sz="1400" b="1" u="sng" dirty="0"/>
              <a:t> </a:t>
            </a:r>
            <a:r>
              <a:rPr lang="cs-CZ" sz="1400" b="1" u="sng" dirty="0" err="1"/>
              <a:t>accumulation</a:t>
            </a:r>
            <a:r>
              <a:rPr lang="cs-CZ" sz="1400" b="1" u="sng" dirty="0"/>
              <a:t> </a:t>
            </a:r>
            <a:r>
              <a:rPr lang="cs-CZ" sz="1400" b="1" u="sng" dirty="0" err="1"/>
              <a:t>of</a:t>
            </a:r>
            <a:r>
              <a:rPr lang="cs-CZ" sz="1400" b="1" u="sng" dirty="0"/>
              <a:t>  </a:t>
            </a:r>
            <a:r>
              <a:rPr lang="cs-CZ" sz="1400" b="1" u="sng" dirty="0" err="1"/>
              <a:t>chlorides</a:t>
            </a:r>
            <a:endParaRPr lang="cs-CZ" sz="1400" b="1" dirty="0"/>
          </a:p>
        </p:txBody>
      </p:sp>
      <p:sp>
        <p:nvSpPr>
          <p:cNvPr id="345158" name="Text Box 70"/>
          <p:cNvSpPr txBox="1">
            <a:spLocks noChangeArrowheads="1"/>
          </p:cNvSpPr>
          <p:nvPr/>
        </p:nvSpPr>
        <p:spPr bwMode="auto">
          <a:xfrm>
            <a:off x="6403975" y="4887913"/>
            <a:ext cx="2413000" cy="8604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 u="sng" dirty="0" err="1"/>
              <a:t>Decreased</a:t>
            </a:r>
            <a:r>
              <a:rPr lang="cs-CZ" sz="1400" b="1" u="sng" dirty="0"/>
              <a:t> </a:t>
            </a:r>
            <a:r>
              <a:rPr lang="cs-CZ" sz="1400" b="1" u="sng" dirty="0" err="1"/>
              <a:t>acidification</a:t>
            </a:r>
            <a:endParaRPr lang="cs-CZ" sz="1400" b="1" dirty="0"/>
          </a:p>
          <a:p>
            <a:pPr>
              <a:lnSpc>
                <a:spcPct val="90000"/>
              </a:lnSpc>
            </a:pPr>
            <a:r>
              <a:rPr lang="cs-CZ" sz="1400" b="1" dirty="0"/>
              <a:t>(</a:t>
            </a:r>
            <a:r>
              <a:rPr lang="cs-CZ" sz="1400" b="1" dirty="0" err="1"/>
              <a:t>tubular</a:t>
            </a:r>
            <a:r>
              <a:rPr lang="cs-CZ" sz="1400" b="1" dirty="0"/>
              <a:t> </a:t>
            </a:r>
            <a:r>
              <a:rPr lang="cs-CZ" sz="1400" b="1" dirty="0" err="1"/>
              <a:t>acidosis</a:t>
            </a:r>
            <a:r>
              <a:rPr lang="cs-CZ" sz="1400" b="1" dirty="0"/>
              <a:t>, </a:t>
            </a:r>
            <a:r>
              <a:rPr lang="cs-CZ" sz="1400" b="1" dirty="0" err="1"/>
              <a:t>hypoaldosteronisms</a:t>
            </a:r>
            <a:r>
              <a:rPr lang="cs-CZ" sz="1400" b="1" dirty="0"/>
              <a:t>, </a:t>
            </a:r>
          </a:p>
          <a:p>
            <a:pPr>
              <a:lnSpc>
                <a:spcPct val="90000"/>
              </a:lnSpc>
            </a:pPr>
            <a:r>
              <a:rPr lang="cs-CZ" sz="1400" b="1" dirty="0" err="1"/>
              <a:t>decreases</a:t>
            </a:r>
            <a:r>
              <a:rPr lang="cs-CZ" sz="1400" b="1" dirty="0"/>
              <a:t> </a:t>
            </a:r>
            <a:r>
              <a:rPr lang="cs-CZ" sz="1400" b="1" dirty="0" err="1"/>
              <a:t>glomer</a:t>
            </a:r>
            <a:r>
              <a:rPr lang="cs-CZ" sz="1400" b="1" dirty="0"/>
              <a:t>. </a:t>
            </a:r>
            <a:r>
              <a:rPr lang="cs-CZ" sz="1400" b="1" dirty="0" err="1"/>
              <a:t>filtration</a:t>
            </a:r>
            <a:r>
              <a:rPr lang="cs-CZ" sz="1400" b="1" dirty="0"/>
              <a:t>)</a:t>
            </a:r>
          </a:p>
        </p:txBody>
      </p:sp>
      <p:sp>
        <p:nvSpPr>
          <p:cNvPr id="345159" name="Text Box 71"/>
          <p:cNvSpPr txBox="1">
            <a:spLocks noChangeArrowheads="1"/>
          </p:cNvSpPr>
          <p:nvPr/>
        </p:nvSpPr>
        <p:spPr bwMode="auto">
          <a:xfrm>
            <a:off x="6815138" y="2282825"/>
            <a:ext cx="1141412" cy="6683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/>
              <a:t>Normal anion</a:t>
            </a:r>
          </a:p>
          <a:p>
            <a:pPr>
              <a:lnSpc>
                <a:spcPct val="90000"/>
              </a:lnSpc>
            </a:pPr>
            <a:r>
              <a:rPr lang="cs-CZ" sz="1400" b="1"/>
              <a:t>gap</a:t>
            </a:r>
          </a:p>
        </p:txBody>
      </p:sp>
      <p:sp>
        <p:nvSpPr>
          <p:cNvPr id="345160" name="Text Box 72"/>
          <p:cNvSpPr txBox="1">
            <a:spLocks noChangeArrowheads="1"/>
          </p:cNvSpPr>
          <p:nvPr/>
        </p:nvSpPr>
        <p:spPr bwMode="auto">
          <a:xfrm>
            <a:off x="3717925" y="2462213"/>
            <a:ext cx="998538" cy="668337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/>
              <a:t>Increased</a:t>
            </a:r>
          </a:p>
          <a:p>
            <a:pPr>
              <a:lnSpc>
                <a:spcPct val="90000"/>
              </a:lnSpc>
            </a:pPr>
            <a:r>
              <a:rPr lang="cs-CZ" sz="1400" b="1"/>
              <a:t>anion </a:t>
            </a:r>
          </a:p>
          <a:p>
            <a:pPr>
              <a:lnSpc>
                <a:spcPct val="90000"/>
              </a:lnSpc>
            </a:pPr>
            <a:r>
              <a:rPr lang="cs-CZ" sz="1400" b="1"/>
              <a:t>gap</a:t>
            </a:r>
          </a:p>
        </p:txBody>
      </p:sp>
      <p:sp>
        <p:nvSpPr>
          <p:cNvPr id="345161" name="Line 73"/>
          <p:cNvSpPr>
            <a:spLocks noChangeShapeType="1"/>
          </p:cNvSpPr>
          <p:nvPr/>
        </p:nvSpPr>
        <p:spPr bwMode="auto">
          <a:xfrm flipV="1">
            <a:off x="5753100" y="717550"/>
            <a:ext cx="406400" cy="190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62" name="Text Box 74"/>
          <p:cNvSpPr txBox="1">
            <a:spLocks noChangeArrowheads="1"/>
          </p:cNvSpPr>
          <p:nvPr/>
        </p:nvSpPr>
        <p:spPr bwMode="auto">
          <a:xfrm>
            <a:off x="3916363" y="0"/>
            <a:ext cx="1787525" cy="5175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 u="sng"/>
              <a:t>Gastrointestinal losses of bicarbonate</a:t>
            </a:r>
            <a:endParaRPr lang="cs-CZ" sz="1400" b="1"/>
          </a:p>
        </p:txBody>
      </p:sp>
      <p:sp>
        <p:nvSpPr>
          <p:cNvPr id="34874" name="Line 75"/>
          <p:cNvSpPr>
            <a:spLocks noChangeShapeType="1"/>
          </p:cNvSpPr>
          <p:nvPr/>
        </p:nvSpPr>
        <p:spPr bwMode="auto">
          <a:xfrm>
            <a:off x="1011238" y="2798763"/>
            <a:ext cx="12334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64" name="Rectangle 76"/>
          <p:cNvSpPr>
            <a:spLocks noChangeArrowheads="1"/>
          </p:cNvSpPr>
          <p:nvPr/>
        </p:nvSpPr>
        <p:spPr bwMode="auto">
          <a:xfrm>
            <a:off x="7340600" y="4149725"/>
            <a:ext cx="6159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200" b="1"/>
              <a:t>HCO</a:t>
            </a:r>
            <a:r>
              <a:rPr lang="cs-CZ" sz="1200" b="1" baseline="-25000"/>
              <a:t>3</a:t>
            </a:r>
            <a:r>
              <a:rPr lang="cs-CZ" sz="1200" b="1" baseline="50000"/>
              <a:t>-</a:t>
            </a:r>
          </a:p>
        </p:txBody>
      </p:sp>
      <p:sp>
        <p:nvSpPr>
          <p:cNvPr id="345165" name="Freeform 77"/>
          <p:cNvSpPr>
            <a:spLocks/>
          </p:cNvSpPr>
          <p:nvPr/>
        </p:nvSpPr>
        <p:spPr bwMode="auto">
          <a:xfrm>
            <a:off x="7848600" y="4267200"/>
            <a:ext cx="990600" cy="198438"/>
          </a:xfrm>
          <a:custGeom>
            <a:avLst/>
            <a:gdLst>
              <a:gd name="T0" fmla="*/ 0 w 592"/>
              <a:gd name="T1" fmla="*/ 73085516 h 125"/>
              <a:gd name="T2" fmla="*/ 1391583681 w 592"/>
              <a:gd name="T3" fmla="*/ 302419537 h 125"/>
              <a:gd name="T4" fmla="*/ 1601582427 w 592"/>
              <a:gd name="T5" fmla="*/ 0 h 125"/>
              <a:gd name="T6" fmla="*/ 0 60000 65536"/>
              <a:gd name="T7" fmla="*/ 0 60000 65536"/>
              <a:gd name="T8" fmla="*/ 0 60000 65536"/>
              <a:gd name="T9" fmla="*/ 0 w 592"/>
              <a:gd name="T10" fmla="*/ 0 h 125"/>
              <a:gd name="T11" fmla="*/ 592 w 592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25">
                <a:moveTo>
                  <a:pt x="0" y="29"/>
                </a:moveTo>
                <a:cubicBezTo>
                  <a:pt x="83" y="44"/>
                  <a:pt x="402" y="125"/>
                  <a:pt x="497" y="120"/>
                </a:cubicBezTo>
                <a:cubicBezTo>
                  <a:pt x="592" y="115"/>
                  <a:pt x="556" y="25"/>
                  <a:pt x="572" y="0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66" name="Freeform 78"/>
          <p:cNvSpPr>
            <a:spLocks/>
          </p:cNvSpPr>
          <p:nvPr/>
        </p:nvSpPr>
        <p:spPr bwMode="auto">
          <a:xfrm>
            <a:off x="8374063" y="4672013"/>
            <a:ext cx="7937" cy="573087"/>
          </a:xfrm>
          <a:custGeom>
            <a:avLst/>
            <a:gdLst>
              <a:gd name="T0" fmla="*/ 12599192 w 5"/>
              <a:gd name="T1" fmla="*/ 0 h 361"/>
              <a:gd name="T2" fmla="*/ 0 w 5"/>
              <a:gd name="T3" fmla="*/ 909774908 h 361"/>
              <a:gd name="T4" fmla="*/ 0 60000 65536"/>
              <a:gd name="T5" fmla="*/ 0 60000 65536"/>
              <a:gd name="T6" fmla="*/ 0 w 5"/>
              <a:gd name="T7" fmla="*/ 0 h 361"/>
              <a:gd name="T8" fmla="*/ 5 w 5"/>
              <a:gd name="T9" fmla="*/ 361 h 3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361">
                <a:moveTo>
                  <a:pt x="5" y="0"/>
                </a:moveTo>
                <a:lnTo>
                  <a:pt x="0" y="36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67" name="Rectangle 79"/>
          <p:cNvSpPr>
            <a:spLocks noChangeArrowheads="1"/>
          </p:cNvSpPr>
          <p:nvPr/>
        </p:nvSpPr>
        <p:spPr bwMode="auto">
          <a:xfrm>
            <a:off x="8166100" y="5262563"/>
            <a:ext cx="3413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000" b="1"/>
              <a:t>Cl</a:t>
            </a:r>
            <a:r>
              <a:rPr lang="cs-CZ" sz="1000" b="1" baseline="50000"/>
              <a:t>-</a:t>
            </a:r>
          </a:p>
        </p:txBody>
      </p:sp>
      <p:sp>
        <p:nvSpPr>
          <p:cNvPr id="345168" name="Rectangle 80"/>
          <p:cNvSpPr>
            <a:spLocks noChangeArrowheads="1"/>
          </p:cNvSpPr>
          <p:nvPr/>
        </p:nvSpPr>
        <p:spPr bwMode="auto">
          <a:xfrm>
            <a:off x="7862888" y="2243138"/>
            <a:ext cx="463550" cy="415925"/>
          </a:xfrm>
          <a:prstGeom prst="rect">
            <a:avLst/>
          </a:pr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Na</a:t>
            </a:r>
            <a:r>
              <a:rPr lang="cs-CZ" sz="1800" b="1" baseline="30000"/>
              <a:t>+</a:t>
            </a:r>
            <a:endParaRPr lang="cs-CZ"/>
          </a:p>
        </p:txBody>
      </p:sp>
      <p:sp>
        <p:nvSpPr>
          <p:cNvPr id="345169" name="Rectangle 81"/>
          <p:cNvSpPr>
            <a:spLocks noChangeArrowheads="1"/>
          </p:cNvSpPr>
          <p:nvPr/>
        </p:nvSpPr>
        <p:spPr bwMode="auto">
          <a:xfrm>
            <a:off x="7870825" y="1804988"/>
            <a:ext cx="461963" cy="41592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K</a:t>
            </a:r>
            <a:r>
              <a:rPr lang="cs-CZ" sz="1800" b="1" baseline="30000"/>
              <a:t>+</a:t>
            </a:r>
            <a:endParaRPr lang="cs-CZ"/>
          </a:p>
        </p:txBody>
      </p:sp>
      <p:sp>
        <p:nvSpPr>
          <p:cNvPr id="345170" name="Rectangle 82"/>
          <p:cNvSpPr>
            <a:spLocks noChangeArrowheads="1"/>
          </p:cNvSpPr>
          <p:nvPr/>
        </p:nvSpPr>
        <p:spPr bwMode="auto">
          <a:xfrm>
            <a:off x="8334375" y="1373188"/>
            <a:ext cx="446088" cy="12763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5171" name="Rectangle 83"/>
          <p:cNvSpPr>
            <a:spLocks noChangeArrowheads="1"/>
          </p:cNvSpPr>
          <p:nvPr/>
        </p:nvSpPr>
        <p:spPr bwMode="auto">
          <a:xfrm>
            <a:off x="8107363" y="6176963"/>
            <a:ext cx="463550" cy="415925"/>
          </a:xfrm>
          <a:prstGeom prst="rect">
            <a:avLst/>
          </a:pr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Na</a:t>
            </a:r>
            <a:r>
              <a:rPr lang="cs-CZ" sz="1800" b="1" baseline="30000"/>
              <a:t>+</a:t>
            </a:r>
            <a:endParaRPr lang="cs-CZ"/>
          </a:p>
        </p:txBody>
      </p:sp>
      <p:sp>
        <p:nvSpPr>
          <p:cNvPr id="345172" name="Rectangle 84"/>
          <p:cNvSpPr>
            <a:spLocks noChangeArrowheads="1"/>
          </p:cNvSpPr>
          <p:nvPr/>
        </p:nvSpPr>
        <p:spPr bwMode="auto">
          <a:xfrm>
            <a:off x="8105775" y="5738813"/>
            <a:ext cx="461963" cy="41592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K</a:t>
            </a:r>
            <a:r>
              <a:rPr lang="cs-CZ" sz="1800" b="1" baseline="30000"/>
              <a:t>+</a:t>
            </a:r>
            <a:endParaRPr lang="cs-CZ"/>
          </a:p>
        </p:txBody>
      </p:sp>
      <p:sp>
        <p:nvSpPr>
          <p:cNvPr id="345173" name="Rectangle 85"/>
          <p:cNvSpPr>
            <a:spLocks noChangeArrowheads="1"/>
          </p:cNvSpPr>
          <p:nvPr/>
        </p:nvSpPr>
        <p:spPr bwMode="auto">
          <a:xfrm>
            <a:off x="8578850" y="6024563"/>
            <a:ext cx="446088" cy="568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Cl</a:t>
            </a:r>
            <a:r>
              <a:rPr lang="cs-CZ" sz="1800" b="1" baseline="50000"/>
              <a:t>-</a:t>
            </a:r>
            <a:endParaRPr lang="cs-CZ" sz="1800"/>
          </a:p>
        </p:txBody>
      </p:sp>
      <p:sp>
        <p:nvSpPr>
          <p:cNvPr id="345174" name="Text Box 86"/>
          <p:cNvSpPr txBox="1">
            <a:spLocks noChangeArrowheads="1"/>
          </p:cNvSpPr>
          <p:nvPr/>
        </p:nvSpPr>
        <p:spPr bwMode="auto">
          <a:xfrm>
            <a:off x="7523163" y="2625725"/>
            <a:ext cx="1778000" cy="5048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 u="sng"/>
              <a:t>In urine:</a:t>
            </a:r>
          </a:p>
          <a:p>
            <a:pPr>
              <a:lnSpc>
                <a:spcPct val="90000"/>
              </a:lnSpc>
            </a:pPr>
            <a:r>
              <a:rPr lang="cs-CZ" sz="1600" b="1"/>
              <a:t>[</a:t>
            </a:r>
            <a:r>
              <a:rPr lang="cs-CZ" sz="1400" b="1"/>
              <a:t>K</a:t>
            </a:r>
            <a:r>
              <a:rPr lang="cs-CZ" sz="1400" b="1" baseline="40000"/>
              <a:t>+</a:t>
            </a:r>
            <a:r>
              <a:rPr lang="cs-CZ" sz="1400" b="1"/>
              <a:t>]+[Na</a:t>
            </a:r>
            <a:r>
              <a:rPr lang="cs-CZ" sz="1400" b="1" baseline="40000"/>
              <a:t>+</a:t>
            </a:r>
            <a:r>
              <a:rPr lang="cs-CZ" sz="1400" b="1"/>
              <a:t>]-[Cl</a:t>
            </a:r>
            <a:r>
              <a:rPr lang="cs-CZ" sz="1400" b="1" baseline="40000"/>
              <a:t>-</a:t>
            </a:r>
            <a:r>
              <a:rPr lang="cs-CZ" sz="1400" b="1"/>
              <a:t>] </a:t>
            </a:r>
            <a:r>
              <a:rPr lang="en-US" sz="1400" b="1"/>
              <a:t>&lt; 0</a:t>
            </a:r>
            <a:endParaRPr lang="cs-CZ" sz="1400" b="1"/>
          </a:p>
        </p:txBody>
      </p:sp>
      <p:sp>
        <p:nvSpPr>
          <p:cNvPr id="345175" name="Text Box 87"/>
          <p:cNvSpPr txBox="1">
            <a:spLocks noChangeArrowheads="1"/>
          </p:cNvSpPr>
          <p:nvPr/>
        </p:nvSpPr>
        <p:spPr bwMode="auto">
          <a:xfrm>
            <a:off x="7329488" y="6353175"/>
            <a:ext cx="2005012" cy="5048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 u="sng"/>
              <a:t>in urine:</a:t>
            </a:r>
          </a:p>
          <a:p>
            <a:pPr>
              <a:lnSpc>
                <a:spcPct val="90000"/>
              </a:lnSpc>
            </a:pPr>
            <a:r>
              <a:rPr lang="cs-CZ" sz="1600" b="1"/>
              <a:t>[</a:t>
            </a:r>
            <a:r>
              <a:rPr lang="cs-CZ" sz="1400" b="1"/>
              <a:t>K</a:t>
            </a:r>
            <a:r>
              <a:rPr lang="cs-CZ" sz="1400" b="1" baseline="40000"/>
              <a:t>+</a:t>
            </a:r>
            <a:r>
              <a:rPr lang="cs-CZ" sz="1400" b="1"/>
              <a:t>]+[Na</a:t>
            </a:r>
            <a:r>
              <a:rPr lang="cs-CZ" sz="1400" b="1" baseline="40000"/>
              <a:t>+</a:t>
            </a:r>
            <a:r>
              <a:rPr lang="cs-CZ" sz="1400" b="1"/>
              <a:t>]-[Cl</a:t>
            </a:r>
            <a:r>
              <a:rPr lang="cs-CZ" sz="1400" b="1" baseline="40000"/>
              <a:t>-</a:t>
            </a:r>
            <a:r>
              <a:rPr lang="cs-CZ" sz="1400" b="1"/>
              <a:t>] </a:t>
            </a:r>
            <a:r>
              <a:rPr lang="en-US" sz="1600" b="1"/>
              <a:t>&gt;</a:t>
            </a:r>
            <a:r>
              <a:rPr lang="en-US" sz="1400" b="1"/>
              <a:t>= 0</a:t>
            </a:r>
            <a:endParaRPr lang="cs-CZ" sz="1400" b="1"/>
          </a:p>
        </p:txBody>
      </p:sp>
      <p:graphicFrame>
        <p:nvGraphicFramePr>
          <p:cNvPr id="345176" name="Object 88"/>
          <p:cNvGraphicFramePr>
            <a:graphicFrameLocks noChangeAspect="1"/>
          </p:cNvGraphicFramePr>
          <p:nvPr/>
        </p:nvGraphicFramePr>
        <p:xfrm>
          <a:off x="5597525" y="1201738"/>
          <a:ext cx="9334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Clip" r:id="rId8" imgW="9134280" imgH="6848280" progId="">
                  <p:embed/>
                </p:oleObj>
              </mc:Choice>
              <mc:Fallback>
                <p:oleObj name="Clip" r:id="rId8" imgW="9134280" imgH="6848280" progId="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1201738"/>
                        <a:ext cx="93345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77" name="Text Box 89"/>
          <p:cNvSpPr txBox="1">
            <a:spLocks noChangeArrowheads="1"/>
          </p:cNvSpPr>
          <p:nvPr/>
        </p:nvSpPr>
        <p:spPr bwMode="auto">
          <a:xfrm>
            <a:off x="3605213" y="1670050"/>
            <a:ext cx="2214562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400" b="1" u="sng"/>
              <a:t>Overdosis of N</a:t>
            </a:r>
            <a:r>
              <a:rPr lang="cs-CZ" sz="1400" b="1"/>
              <a:t>H</a:t>
            </a:r>
            <a:r>
              <a:rPr lang="cs-CZ" sz="1400" b="1" baseline="-25000"/>
              <a:t>4</a:t>
            </a:r>
            <a:r>
              <a:rPr lang="cs-CZ" sz="1400" b="1"/>
              <a:t>Cl </a:t>
            </a:r>
          </a:p>
        </p:txBody>
      </p:sp>
      <p:sp>
        <p:nvSpPr>
          <p:cNvPr id="345178" name="Rectangle 90"/>
          <p:cNvSpPr>
            <a:spLocks noChangeArrowheads="1"/>
          </p:cNvSpPr>
          <p:nvPr/>
        </p:nvSpPr>
        <p:spPr bwMode="auto">
          <a:xfrm>
            <a:off x="6359525" y="1020763"/>
            <a:ext cx="4492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/>
              <a:t>H</a:t>
            </a:r>
            <a:r>
              <a:rPr lang="cs-CZ" sz="1600" b="1" baseline="50000"/>
              <a:t>+</a:t>
            </a:r>
            <a:endParaRPr lang="cs-CZ" sz="1800" b="1" baseline="50000"/>
          </a:p>
        </p:txBody>
      </p:sp>
      <p:sp>
        <p:nvSpPr>
          <p:cNvPr id="345179" name="Rectangle 91"/>
          <p:cNvSpPr>
            <a:spLocks noChangeArrowheads="1"/>
          </p:cNvSpPr>
          <p:nvPr/>
        </p:nvSpPr>
        <p:spPr bwMode="auto">
          <a:xfrm>
            <a:off x="6165850" y="15128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Urea</a:t>
            </a:r>
            <a:endParaRPr lang="cs-CZ" sz="1800" b="1" baseline="50000"/>
          </a:p>
        </p:txBody>
      </p:sp>
      <p:sp>
        <p:nvSpPr>
          <p:cNvPr id="345180" name="Freeform 92"/>
          <p:cNvSpPr>
            <a:spLocks/>
          </p:cNvSpPr>
          <p:nvPr/>
        </p:nvSpPr>
        <p:spPr bwMode="auto">
          <a:xfrm>
            <a:off x="5240338" y="1836738"/>
            <a:ext cx="801687" cy="2036762"/>
          </a:xfrm>
          <a:custGeom>
            <a:avLst/>
            <a:gdLst>
              <a:gd name="T0" fmla="*/ 567034070 w 505"/>
              <a:gd name="T1" fmla="*/ 181451186 h 1283"/>
              <a:gd name="T2" fmla="*/ 551913146 w 505"/>
              <a:gd name="T3" fmla="*/ 438507111 h 1283"/>
              <a:gd name="T4" fmla="*/ 120967445 w 505"/>
              <a:gd name="T5" fmla="*/ 2147483647 h 1283"/>
              <a:gd name="T6" fmla="*/ 1272677408 w 505"/>
              <a:gd name="T7" fmla="*/ 2147483647 h 1283"/>
              <a:gd name="T8" fmla="*/ 0 60000 65536"/>
              <a:gd name="T9" fmla="*/ 0 60000 65536"/>
              <a:gd name="T10" fmla="*/ 0 60000 65536"/>
              <a:gd name="T11" fmla="*/ 0 60000 65536"/>
              <a:gd name="T12" fmla="*/ 0 w 505"/>
              <a:gd name="T13" fmla="*/ 0 h 1283"/>
              <a:gd name="T14" fmla="*/ 505 w 505"/>
              <a:gd name="T15" fmla="*/ 1283 h 1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" h="1283">
                <a:moveTo>
                  <a:pt x="225" y="72"/>
                </a:moveTo>
                <a:cubicBezTo>
                  <a:pt x="224" y="89"/>
                  <a:pt x="248" y="0"/>
                  <a:pt x="219" y="174"/>
                </a:cubicBezTo>
                <a:cubicBezTo>
                  <a:pt x="190" y="348"/>
                  <a:pt x="0" y="951"/>
                  <a:pt x="48" y="1117"/>
                </a:cubicBezTo>
                <a:cubicBezTo>
                  <a:pt x="96" y="1283"/>
                  <a:pt x="410" y="1158"/>
                  <a:pt x="505" y="116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81" name="Freeform 93"/>
          <p:cNvSpPr>
            <a:spLocks/>
          </p:cNvSpPr>
          <p:nvPr/>
        </p:nvSpPr>
        <p:spPr bwMode="auto">
          <a:xfrm>
            <a:off x="5330825" y="1223963"/>
            <a:ext cx="1109663" cy="527050"/>
          </a:xfrm>
          <a:custGeom>
            <a:avLst/>
            <a:gdLst>
              <a:gd name="T0" fmla="*/ 47883780 w 699"/>
              <a:gd name="T1" fmla="*/ 836691964 h 332"/>
              <a:gd name="T2" fmla="*/ 103327235 w 699"/>
              <a:gd name="T3" fmla="*/ 531752178 h 332"/>
              <a:gd name="T4" fmla="*/ 667842466 w 699"/>
              <a:gd name="T5" fmla="*/ 274696236 h 332"/>
              <a:gd name="T6" fmla="*/ 1328123669 w 699"/>
              <a:gd name="T7" fmla="*/ 85685306 h 332"/>
              <a:gd name="T8" fmla="*/ 1761590985 w 699"/>
              <a:gd name="T9" fmla="*/ 0 h 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9"/>
              <a:gd name="T16" fmla="*/ 0 h 332"/>
              <a:gd name="T17" fmla="*/ 699 w 699"/>
              <a:gd name="T18" fmla="*/ 332 h 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9" h="332">
                <a:moveTo>
                  <a:pt x="19" y="332"/>
                </a:moveTo>
                <a:cubicBezTo>
                  <a:pt x="23" y="311"/>
                  <a:pt x="0" y="248"/>
                  <a:pt x="41" y="211"/>
                </a:cubicBezTo>
                <a:cubicBezTo>
                  <a:pt x="82" y="174"/>
                  <a:pt x="184" y="139"/>
                  <a:pt x="265" y="109"/>
                </a:cubicBezTo>
                <a:cubicBezTo>
                  <a:pt x="346" y="79"/>
                  <a:pt x="455" y="52"/>
                  <a:pt x="527" y="34"/>
                </a:cubicBezTo>
                <a:cubicBezTo>
                  <a:pt x="599" y="16"/>
                  <a:pt x="663" y="7"/>
                  <a:pt x="699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82" name="Freeform 94"/>
          <p:cNvSpPr>
            <a:spLocks/>
          </p:cNvSpPr>
          <p:nvPr/>
        </p:nvSpPr>
        <p:spPr bwMode="auto">
          <a:xfrm>
            <a:off x="5670550" y="1414463"/>
            <a:ext cx="715963" cy="236537"/>
          </a:xfrm>
          <a:custGeom>
            <a:avLst/>
            <a:gdLst>
              <a:gd name="T0" fmla="*/ 0 w 451"/>
              <a:gd name="T1" fmla="*/ 0 h 149"/>
              <a:gd name="T2" fmla="*/ 516633244 w 451"/>
              <a:gd name="T3" fmla="*/ 158768699 h 149"/>
              <a:gd name="T4" fmla="*/ 1136592145 w 451"/>
              <a:gd name="T5" fmla="*/ 375501639 h 149"/>
              <a:gd name="T6" fmla="*/ 0 60000 65536"/>
              <a:gd name="T7" fmla="*/ 0 60000 65536"/>
              <a:gd name="T8" fmla="*/ 0 60000 65536"/>
              <a:gd name="T9" fmla="*/ 0 w 451"/>
              <a:gd name="T10" fmla="*/ 0 h 149"/>
              <a:gd name="T11" fmla="*/ 451 w 451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" h="149">
                <a:moveTo>
                  <a:pt x="0" y="0"/>
                </a:moveTo>
                <a:cubicBezTo>
                  <a:pt x="34" y="10"/>
                  <a:pt x="130" y="38"/>
                  <a:pt x="205" y="63"/>
                </a:cubicBezTo>
                <a:cubicBezTo>
                  <a:pt x="280" y="88"/>
                  <a:pt x="400" y="131"/>
                  <a:pt x="451" y="14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83" name="Freeform 95"/>
          <p:cNvSpPr>
            <a:spLocks/>
          </p:cNvSpPr>
          <p:nvPr/>
        </p:nvSpPr>
        <p:spPr bwMode="auto">
          <a:xfrm>
            <a:off x="8763000" y="4083050"/>
            <a:ext cx="25400" cy="879475"/>
          </a:xfrm>
          <a:custGeom>
            <a:avLst/>
            <a:gdLst>
              <a:gd name="T0" fmla="*/ 40322493 w 16"/>
              <a:gd name="T1" fmla="*/ 0 h 554"/>
              <a:gd name="T2" fmla="*/ 0 w 16"/>
              <a:gd name="T3" fmla="*/ 1396166344 h 554"/>
              <a:gd name="T4" fmla="*/ 0 60000 65536"/>
              <a:gd name="T5" fmla="*/ 0 60000 65536"/>
              <a:gd name="T6" fmla="*/ 0 w 16"/>
              <a:gd name="T7" fmla="*/ 0 h 554"/>
              <a:gd name="T8" fmla="*/ 16 w 16"/>
              <a:gd name="T9" fmla="*/ 554 h 5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554">
                <a:moveTo>
                  <a:pt x="16" y="0"/>
                </a:moveTo>
                <a:lnTo>
                  <a:pt x="0" y="55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5184" name="Rectangle 96"/>
          <p:cNvSpPr>
            <a:spLocks noChangeArrowheads="1"/>
          </p:cNvSpPr>
          <p:nvPr/>
        </p:nvSpPr>
        <p:spPr bwMode="auto">
          <a:xfrm>
            <a:off x="8532813" y="4887913"/>
            <a:ext cx="684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400" b="1"/>
              <a:t>HCO</a:t>
            </a:r>
            <a:r>
              <a:rPr lang="cs-CZ" sz="1400" b="1" baseline="-25000"/>
              <a:t>3</a:t>
            </a:r>
            <a:r>
              <a:rPr lang="cs-CZ" sz="1400" b="1" baseline="50000"/>
              <a:t>-</a:t>
            </a:r>
            <a:endParaRPr lang="cs-CZ" sz="1200" b="1" baseline="50000"/>
          </a:p>
        </p:txBody>
      </p:sp>
      <p:sp>
        <p:nvSpPr>
          <p:cNvPr id="345185" name="Rectangle 97"/>
          <p:cNvSpPr>
            <a:spLocks noChangeArrowheads="1"/>
          </p:cNvSpPr>
          <p:nvPr/>
        </p:nvSpPr>
        <p:spPr bwMode="auto">
          <a:xfrm>
            <a:off x="8604250" y="3789363"/>
            <a:ext cx="6842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400" b="1"/>
              <a:t>HCO</a:t>
            </a:r>
            <a:r>
              <a:rPr lang="cs-CZ" sz="1400" b="1" baseline="-25000"/>
              <a:t>3</a:t>
            </a:r>
            <a:r>
              <a:rPr lang="cs-CZ" sz="1400" b="1" baseline="50000"/>
              <a:t>-</a:t>
            </a:r>
            <a:endParaRPr lang="cs-CZ" sz="1200" b="1" baseline="50000"/>
          </a:p>
        </p:txBody>
      </p:sp>
      <p:sp>
        <p:nvSpPr>
          <p:cNvPr id="34896" name="Text Box 98"/>
          <p:cNvSpPr txBox="1">
            <a:spLocks noChangeArrowheads="1"/>
          </p:cNvSpPr>
          <p:nvPr/>
        </p:nvSpPr>
        <p:spPr bwMode="auto">
          <a:xfrm>
            <a:off x="0" y="49213"/>
            <a:ext cx="2803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accent2"/>
                </a:solidFill>
              </a:rPr>
              <a:t>Metabolic acidosis with:</a:t>
            </a:r>
          </a:p>
          <a:p>
            <a:pPr>
              <a:buFontTx/>
              <a:buChar char="-"/>
            </a:pPr>
            <a:r>
              <a:rPr lang="cs-CZ" sz="2000" b="1">
                <a:solidFill>
                  <a:schemeClr val="accent2"/>
                </a:solidFill>
              </a:rPr>
              <a:t>increased anion gap</a:t>
            </a:r>
          </a:p>
          <a:p>
            <a:pPr>
              <a:buFontTx/>
              <a:buChar char="-"/>
            </a:pPr>
            <a:r>
              <a:rPr lang="cs-CZ" sz="2000" b="1">
                <a:solidFill>
                  <a:schemeClr val="accent2"/>
                </a:solidFill>
              </a:rPr>
              <a:t>normal anion gap</a:t>
            </a:r>
            <a:endParaRPr lang="en-US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4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4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4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4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4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4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4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4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4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34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4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4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3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34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4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34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4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3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34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4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4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34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4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34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34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34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4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34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34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34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3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34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34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34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3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3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3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3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3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34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34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6" dur="500"/>
                                        <p:tgtEl>
                                          <p:spTgt spid="34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9" dur="500"/>
                                        <p:tgtEl>
                                          <p:spTgt spid="34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2" dur="500"/>
                                        <p:tgtEl>
                                          <p:spTgt spid="34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5" dur="500"/>
                                        <p:tgtEl>
                                          <p:spTgt spid="34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7" grpId="0" animBg="1"/>
      <p:bldP spid="345098" grpId="0" animBg="1"/>
      <p:bldP spid="345099" grpId="0" animBg="1"/>
      <p:bldP spid="345100" grpId="0" animBg="1"/>
      <p:bldP spid="345101" grpId="0" animBg="1"/>
      <p:bldP spid="345102" grpId="0" animBg="1"/>
      <p:bldP spid="345103" grpId="0" animBg="1"/>
      <p:bldP spid="345104" grpId="0" animBg="1"/>
      <p:bldP spid="345105" grpId="0" animBg="1"/>
      <p:bldP spid="345106" grpId="0" animBg="1"/>
      <p:bldP spid="345107" grpId="0" animBg="1"/>
      <p:bldP spid="345108" grpId="0" animBg="1"/>
      <p:bldP spid="345109" grpId="0" animBg="1"/>
      <p:bldP spid="345110" grpId="0" animBg="1"/>
      <p:bldP spid="345111" grpId="0" animBg="1"/>
      <p:bldP spid="345113" grpId="0" animBg="1"/>
      <p:bldP spid="345114" grpId="0"/>
      <p:bldP spid="345115" grpId="0"/>
      <p:bldP spid="345116" grpId="0" animBg="1"/>
      <p:bldP spid="345137" grpId="0"/>
      <p:bldP spid="345138" grpId="0"/>
      <p:bldP spid="345139" grpId="0" animBg="1"/>
      <p:bldP spid="345140" grpId="0" animBg="1"/>
      <p:bldP spid="345141" grpId="0"/>
      <p:bldP spid="345142" grpId="0"/>
      <p:bldP spid="345143" grpId="0" animBg="1"/>
      <p:bldP spid="345144" grpId="0"/>
      <p:bldP spid="345145" grpId="0" animBg="1"/>
      <p:bldP spid="345145" grpId="1" animBg="1"/>
      <p:bldP spid="345146" grpId="0"/>
      <p:bldP spid="345147" grpId="0" animBg="1"/>
      <p:bldP spid="345148" grpId="0" animBg="1"/>
      <p:bldP spid="345150" grpId="0"/>
      <p:bldP spid="345151" grpId="0"/>
      <p:bldP spid="345152" grpId="0" animBg="1"/>
      <p:bldP spid="345153" grpId="0"/>
      <p:bldP spid="345154" grpId="0" animBg="1"/>
      <p:bldP spid="345155" grpId="0"/>
      <p:bldP spid="345156" grpId="0" animBg="1"/>
      <p:bldP spid="34868" grpId="0"/>
      <p:bldP spid="345158" grpId="1"/>
      <p:bldP spid="345159" grpId="0"/>
      <p:bldP spid="345160" grpId="0"/>
      <p:bldP spid="345161" grpId="0" animBg="1"/>
      <p:bldP spid="345162" grpId="0"/>
      <p:bldP spid="345164" grpId="0"/>
      <p:bldP spid="345165" grpId="0" animBg="1"/>
      <p:bldP spid="345166" grpId="0" animBg="1"/>
      <p:bldP spid="345167" grpId="0"/>
      <p:bldP spid="345168" grpId="0" animBg="1"/>
      <p:bldP spid="345169" grpId="0" animBg="1"/>
      <p:bldP spid="345170" grpId="0" animBg="1"/>
      <p:bldP spid="345171" grpId="0" animBg="1"/>
      <p:bldP spid="345172" grpId="0" animBg="1"/>
      <p:bldP spid="345173" grpId="0" animBg="1"/>
      <p:bldP spid="345174" grpId="0"/>
      <p:bldP spid="345175" grpId="0"/>
      <p:bldP spid="345177" grpId="0"/>
      <p:bldP spid="345177" grpId="1"/>
      <p:bldP spid="345178" grpId="0"/>
      <p:bldP spid="345179" grpId="0"/>
      <p:bldP spid="345180" grpId="0" animBg="1"/>
      <p:bldP spid="345180" grpId="1" animBg="1"/>
      <p:bldP spid="345181" grpId="0" animBg="1"/>
      <p:bldP spid="345181" grpId="1" animBg="1"/>
      <p:bldP spid="345182" grpId="0" animBg="1"/>
      <p:bldP spid="345183" grpId="0" animBg="1"/>
      <p:bldP spid="345184" grpId="0"/>
      <p:bldP spid="3451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sz="4400" dirty="0"/>
              <a:t>Diarrhoea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3635896" y="2564904"/>
            <a:ext cx="2232248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619672" y="2564904"/>
            <a:ext cx="1944216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lechovka 6"/>
          <p:cNvSpPr/>
          <p:nvPr/>
        </p:nvSpPr>
        <p:spPr>
          <a:xfrm rot="16200000">
            <a:off x="3671900" y="-2223628"/>
            <a:ext cx="2304256" cy="7272808"/>
          </a:xfrm>
          <a:prstGeom prst="can">
            <a:avLst>
              <a:gd name="adj" fmla="val 303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395536" y="1551310"/>
            <a:ext cx="7920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baseline="30000" dirty="0"/>
          </a:p>
        </p:txBody>
      </p:sp>
      <p:grpSp>
        <p:nvGrpSpPr>
          <p:cNvPr id="120" name="Skupina 119"/>
          <p:cNvGrpSpPr/>
          <p:nvPr/>
        </p:nvGrpSpPr>
        <p:grpSpPr>
          <a:xfrm>
            <a:off x="1187624" y="1556792"/>
            <a:ext cx="2816061" cy="4473788"/>
            <a:chOff x="1187624" y="1556792"/>
            <a:chExt cx="2816061" cy="4473788"/>
          </a:xfrm>
        </p:grpSpPr>
        <p:sp>
          <p:nvSpPr>
            <p:cNvPr id="14" name="TextovéPole 13"/>
            <p:cNvSpPr txBox="1"/>
            <p:nvPr/>
          </p:nvSpPr>
          <p:spPr>
            <a:xfrm>
              <a:off x="3211597" y="1556792"/>
              <a:ext cx="79208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203848" y="5661248"/>
              <a:ext cx="79208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  <p:cxnSp>
          <p:nvCxnSpPr>
            <p:cNvPr id="33" name="Přímá spojovací šipka 32"/>
            <p:cNvCxnSpPr/>
            <p:nvPr/>
          </p:nvCxnSpPr>
          <p:spPr>
            <a:xfrm flipH="1">
              <a:off x="3584394" y="1926124"/>
              <a:ext cx="15498" cy="37978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šipka 43"/>
            <p:cNvCxnSpPr>
              <a:stCxn id="29" idx="3"/>
              <a:endCxn id="14" idx="1"/>
            </p:cNvCxnSpPr>
            <p:nvPr/>
          </p:nvCxnSpPr>
          <p:spPr>
            <a:xfrm>
              <a:off x="1187624" y="1735976"/>
              <a:ext cx="2023973" cy="5482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ovéPole 84"/>
          <p:cNvSpPr txBox="1"/>
          <p:nvPr/>
        </p:nvSpPr>
        <p:spPr>
          <a:xfrm>
            <a:off x="467544" y="908720"/>
            <a:ext cx="576064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sp>
        <p:nvSpPr>
          <p:cNvPr id="98" name="TextovéPole 97"/>
          <p:cNvSpPr txBox="1"/>
          <p:nvPr/>
        </p:nvSpPr>
        <p:spPr>
          <a:xfrm>
            <a:off x="539552" y="332656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grpSp>
        <p:nvGrpSpPr>
          <p:cNvPr id="112" name="Skupina 111"/>
          <p:cNvGrpSpPr/>
          <p:nvPr/>
        </p:nvGrpSpPr>
        <p:grpSpPr>
          <a:xfrm>
            <a:off x="5076056" y="908720"/>
            <a:ext cx="3096344" cy="432047"/>
            <a:chOff x="5076056" y="908720"/>
            <a:chExt cx="3096344" cy="432047"/>
          </a:xfrm>
        </p:grpSpPr>
        <p:sp>
          <p:nvSpPr>
            <p:cNvPr id="113" name="TextovéPole 112"/>
            <p:cNvSpPr txBox="1"/>
            <p:nvPr/>
          </p:nvSpPr>
          <p:spPr>
            <a:xfrm>
              <a:off x="6948264" y="908720"/>
              <a:ext cx="122413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0 + CO</a:t>
              </a:r>
              <a:r>
                <a:rPr lang="cs-CZ" baseline="-25000" dirty="0"/>
                <a:t>2</a:t>
              </a:r>
              <a:endParaRPr lang="cs-CZ" baseline="30000" dirty="0"/>
            </a:p>
          </p:txBody>
        </p:sp>
        <p:cxnSp>
          <p:nvCxnSpPr>
            <p:cNvPr id="114" name="Přímá spojovací šipka 113"/>
            <p:cNvCxnSpPr>
              <a:endCxn id="113" idx="1"/>
            </p:cNvCxnSpPr>
            <p:nvPr/>
          </p:nvCxnSpPr>
          <p:spPr>
            <a:xfrm>
              <a:off x="5076056" y="1093386"/>
              <a:ext cx="1872208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Volný tvar 114"/>
            <p:cNvSpPr/>
            <p:nvPr/>
          </p:nvSpPr>
          <p:spPr>
            <a:xfrm>
              <a:off x="6156176" y="1076384"/>
              <a:ext cx="720079" cy="264383"/>
            </a:xfrm>
            <a:custGeom>
              <a:avLst/>
              <a:gdLst>
                <a:gd name="connsiteX0" fmla="*/ 11824 w 327134"/>
                <a:gd name="connsiteY0" fmla="*/ 249620 h 249620"/>
                <a:gd name="connsiteX1" fmla="*/ 35472 w 327134"/>
                <a:gd name="connsiteY1" fmla="*/ 91965 h 249620"/>
                <a:gd name="connsiteX2" fmla="*/ 224658 w 327134"/>
                <a:gd name="connsiteY2" fmla="*/ 13138 h 249620"/>
                <a:gd name="connsiteX3" fmla="*/ 327134 w 327134"/>
                <a:gd name="connsiteY3" fmla="*/ 13138 h 24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134" h="249620">
                  <a:moveTo>
                    <a:pt x="11824" y="249620"/>
                  </a:moveTo>
                  <a:cubicBezTo>
                    <a:pt x="5912" y="190499"/>
                    <a:pt x="0" y="131379"/>
                    <a:pt x="35472" y="91965"/>
                  </a:cubicBezTo>
                  <a:cubicBezTo>
                    <a:pt x="70944" y="52551"/>
                    <a:pt x="176048" y="26276"/>
                    <a:pt x="224658" y="13138"/>
                  </a:cubicBezTo>
                  <a:cubicBezTo>
                    <a:pt x="273268" y="0"/>
                    <a:pt x="300201" y="6569"/>
                    <a:pt x="327134" y="13138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6" name="TextovéPole 115"/>
          <p:cNvSpPr txBox="1"/>
          <p:nvPr/>
        </p:nvSpPr>
        <p:spPr>
          <a:xfrm>
            <a:off x="5868144" y="198884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Colon</a:t>
            </a:r>
            <a:endParaRPr lang="cs-CZ" sz="2400" b="1" dirty="0"/>
          </a:p>
        </p:txBody>
      </p:sp>
      <p:grpSp>
        <p:nvGrpSpPr>
          <p:cNvPr id="135" name="Skupina 134"/>
          <p:cNvGrpSpPr/>
          <p:nvPr/>
        </p:nvGrpSpPr>
        <p:grpSpPr>
          <a:xfrm>
            <a:off x="1043608" y="548681"/>
            <a:ext cx="5688632" cy="4833827"/>
            <a:chOff x="1043608" y="548681"/>
            <a:chExt cx="5688632" cy="4833827"/>
          </a:xfrm>
        </p:grpSpPr>
        <p:sp>
          <p:nvSpPr>
            <p:cNvPr id="136" name="TextovéPole 135"/>
            <p:cNvSpPr txBox="1"/>
            <p:nvPr/>
          </p:nvSpPr>
          <p:spPr>
            <a:xfrm>
              <a:off x="4716016" y="3717032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5940152" y="1340768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38" name="TextovéPole 137"/>
            <p:cNvSpPr txBox="1"/>
            <p:nvPr/>
          </p:nvSpPr>
          <p:spPr>
            <a:xfrm>
              <a:off x="4067944" y="3779748"/>
              <a:ext cx="504056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39" name="TextovéPole 138"/>
            <p:cNvSpPr txBox="1"/>
            <p:nvPr/>
          </p:nvSpPr>
          <p:spPr>
            <a:xfrm>
              <a:off x="4067944" y="5013176"/>
              <a:ext cx="504056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cxnSp>
          <p:nvCxnSpPr>
            <p:cNvPr id="140" name="Přímá spojovací šipka 139"/>
            <p:cNvCxnSpPr>
              <a:stCxn id="138" idx="2"/>
              <a:endCxn id="139" idx="0"/>
            </p:cNvCxnSpPr>
            <p:nvPr/>
          </p:nvCxnSpPr>
          <p:spPr>
            <a:xfrm>
              <a:off x="4319972" y="4149080"/>
              <a:ext cx="0" cy="864096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Skupina 64"/>
            <p:cNvGrpSpPr/>
            <p:nvPr/>
          </p:nvGrpSpPr>
          <p:grpSpPr>
            <a:xfrm>
              <a:off x="3995936" y="1916832"/>
              <a:ext cx="1440160" cy="1224136"/>
              <a:chOff x="3995936" y="1916832"/>
              <a:chExt cx="1440160" cy="1224136"/>
            </a:xfrm>
          </p:grpSpPr>
          <p:sp>
            <p:nvSpPr>
              <p:cNvPr id="144" name="Slunce 143"/>
              <p:cNvSpPr/>
              <p:nvPr/>
            </p:nvSpPr>
            <p:spPr>
              <a:xfrm>
                <a:off x="3995936" y="1916832"/>
                <a:ext cx="1440160" cy="1224136"/>
              </a:xfrm>
              <a:prstGeom prst="sun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/>
                  <a:t>AE</a:t>
                </a:r>
              </a:p>
            </p:txBody>
          </p:sp>
          <p:sp>
            <p:nvSpPr>
              <p:cNvPr id="145" name="Zahnutá šipka doleva 144"/>
              <p:cNvSpPr/>
              <p:nvPr/>
            </p:nvSpPr>
            <p:spPr>
              <a:xfrm>
                <a:off x="4716016" y="2204864"/>
                <a:ext cx="360040" cy="692696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Zahnutá šipka doleva 145"/>
              <p:cNvSpPr/>
              <p:nvPr/>
            </p:nvSpPr>
            <p:spPr>
              <a:xfrm rot="10800000">
                <a:off x="4355976" y="2163852"/>
                <a:ext cx="360040" cy="692696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Volný tvar 141"/>
            <p:cNvSpPr/>
            <p:nvPr/>
          </p:nvSpPr>
          <p:spPr>
            <a:xfrm>
              <a:off x="5076056" y="1556792"/>
              <a:ext cx="864096" cy="2159626"/>
            </a:xfrm>
            <a:custGeom>
              <a:avLst/>
              <a:gdLst>
                <a:gd name="connsiteX0" fmla="*/ 5255 w 596462"/>
                <a:gd name="connsiteY0" fmla="*/ 2087618 h 2087618"/>
                <a:gd name="connsiteX1" fmla="*/ 36786 w 596462"/>
                <a:gd name="connsiteY1" fmla="*/ 1102273 h 2087618"/>
                <a:gd name="connsiteX2" fmla="*/ 225972 w 596462"/>
                <a:gd name="connsiteY2" fmla="*/ 179990 h 2087618"/>
                <a:gd name="connsiteX3" fmla="*/ 596462 w 596462"/>
                <a:gd name="connsiteY3" fmla="*/ 22335 h 208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462" h="2087618">
                  <a:moveTo>
                    <a:pt x="5255" y="2087618"/>
                  </a:moveTo>
                  <a:cubicBezTo>
                    <a:pt x="2627" y="1753914"/>
                    <a:pt x="0" y="1420211"/>
                    <a:pt x="36786" y="1102273"/>
                  </a:cubicBezTo>
                  <a:cubicBezTo>
                    <a:pt x="73572" y="784335"/>
                    <a:pt x="132693" y="359980"/>
                    <a:pt x="225972" y="179990"/>
                  </a:cubicBezTo>
                  <a:cubicBezTo>
                    <a:pt x="319251" y="0"/>
                    <a:pt x="457856" y="11167"/>
                    <a:pt x="596462" y="22335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3" name="Volný tvar 142"/>
            <p:cNvSpPr/>
            <p:nvPr/>
          </p:nvSpPr>
          <p:spPr>
            <a:xfrm>
              <a:off x="1043608" y="548681"/>
              <a:ext cx="3312368" cy="3240360"/>
            </a:xfrm>
            <a:custGeom>
              <a:avLst/>
              <a:gdLst>
                <a:gd name="connsiteX0" fmla="*/ 0 w 3137338"/>
                <a:gd name="connsiteY0" fmla="*/ 61748 h 3045372"/>
                <a:gd name="connsiteX1" fmla="*/ 930166 w 3137338"/>
                <a:gd name="connsiteY1" fmla="*/ 30217 h 3045372"/>
                <a:gd name="connsiteX2" fmla="*/ 2735318 w 3137338"/>
                <a:gd name="connsiteY2" fmla="*/ 243051 h 3045372"/>
                <a:gd name="connsiteX3" fmla="*/ 2956035 w 3137338"/>
                <a:gd name="connsiteY3" fmla="*/ 1267810 h 3045372"/>
                <a:gd name="connsiteX4" fmla="*/ 3050628 w 3137338"/>
                <a:gd name="connsiteY4" fmla="*/ 2536934 h 3045372"/>
                <a:gd name="connsiteX5" fmla="*/ 3034862 w 3137338"/>
                <a:gd name="connsiteY5" fmla="*/ 2521168 h 3045372"/>
                <a:gd name="connsiteX6" fmla="*/ 2435773 w 3137338"/>
                <a:gd name="connsiteY6" fmla="*/ 2970486 h 3045372"/>
                <a:gd name="connsiteX7" fmla="*/ 2443655 w 3137338"/>
                <a:gd name="connsiteY7" fmla="*/ 2970486 h 3045372"/>
                <a:gd name="connsiteX0" fmla="*/ 0 w 3137338"/>
                <a:gd name="connsiteY0" fmla="*/ 61748 h 2970486"/>
                <a:gd name="connsiteX1" fmla="*/ 930166 w 3137338"/>
                <a:gd name="connsiteY1" fmla="*/ 30217 h 2970486"/>
                <a:gd name="connsiteX2" fmla="*/ 2735318 w 3137338"/>
                <a:gd name="connsiteY2" fmla="*/ 243051 h 2970486"/>
                <a:gd name="connsiteX3" fmla="*/ 2956035 w 3137338"/>
                <a:gd name="connsiteY3" fmla="*/ 1267810 h 2970486"/>
                <a:gd name="connsiteX4" fmla="*/ 3050628 w 3137338"/>
                <a:gd name="connsiteY4" fmla="*/ 2536934 h 2970486"/>
                <a:gd name="connsiteX5" fmla="*/ 3034862 w 3137338"/>
                <a:gd name="connsiteY5" fmla="*/ 2521168 h 2970486"/>
                <a:gd name="connsiteX6" fmla="*/ 2435773 w 3137338"/>
                <a:gd name="connsiteY6" fmla="*/ 2970486 h 2970486"/>
                <a:gd name="connsiteX0" fmla="*/ 0 w 3137338"/>
                <a:gd name="connsiteY0" fmla="*/ 61748 h 2745827"/>
                <a:gd name="connsiteX1" fmla="*/ 930166 w 3137338"/>
                <a:gd name="connsiteY1" fmla="*/ 30217 h 2745827"/>
                <a:gd name="connsiteX2" fmla="*/ 2735318 w 3137338"/>
                <a:gd name="connsiteY2" fmla="*/ 243051 h 2745827"/>
                <a:gd name="connsiteX3" fmla="*/ 2956035 w 3137338"/>
                <a:gd name="connsiteY3" fmla="*/ 1267810 h 2745827"/>
                <a:gd name="connsiteX4" fmla="*/ 3050628 w 3137338"/>
                <a:gd name="connsiteY4" fmla="*/ 2536934 h 2745827"/>
                <a:gd name="connsiteX5" fmla="*/ 3034862 w 3137338"/>
                <a:gd name="connsiteY5" fmla="*/ 2521168 h 2745827"/>
                <a:gd name="connsiteX0" fmla="*/ 0 w 3072963"/>
                <a:gd name="connsiteY0" fmla="*/ 61748 h 2536934"/>
                <a:gd name="connsiteX1" fmla="*/ 930166 w 3072963"/>
                <a:gd name="connsiteY1" fmla="*/ 30217 h 2536934"/>
                <a:gd name="connsiteX2" fmla="*/ 2735318 w 3072963"/>
                <a:gd name="connsiteY2" fmla="*/ 243051 h 2536934"/>
                <a:gd name="connsiteX3" fmla="*/ 2956035 w 3072963"/>
                <a:gd name="connsiteY3" fmla="*/ 1267810 h 2536934"/>
                <a:gd name="connsiteX4" fmla="*/ 3050628 w 3072963"/>
                <a:gd name="connsiteY4" fmla="*/ 2536934 h 2536934"/>
                <a:gd name="connsiteX0" fmla="*/ 0 w 3072963"/>
                <a:gd name="connsiteY0" fmla="*/ 72039 h 2547225"/>
                <a:gd name="connsiteX1" fmla="*/ 677103 w 3072963"/>
                <a:gd name="connsiteY1" fmla="*/ 10291 h 2547225"/>
                <a:gd name="connsiteX2" fmla="*/ 930166 w 3072963"/>
                <a:gd name="connsiteY2" fmla="*/ 40508 h 2547225"/>
                <a:gd name="connsiteX3" fmla="*/ 2735318 w 3072963"/>
                <a:gd name="connsiteY3" fmla="*/ 253342 h 2547225"/>
                <a:gd name="connsiteX4" fmla="*/ 2956035 w 3072963"/>
                <a:gd name="connsiteY4" fmla="*/ 1278101 h 2547225"/>
                <a:gd name="connsiteX5" fmla="*/ 3050628 w 3072963"/>
                <a:gd name="connsiteY5" fmla="*/ 2547225 h 2547225"/>
                <a:gd name="connsiteX0" fmla="*/ 0 w 3072963"/>
                <a:gd name="connsiteY0" fmla="*/ 128924 h 2604110"/>
                <a:gd name="connsiteX1" fmla="*/ 203131 w 3072963"/>
                <a:gd name="connsiteY1" fmla="*/ 10291 h 2604110"/>
                <a:gd name="connsiteX2" fmla="*/ 677103 w 3072963"/>
                <a:gd name="connsiteY2" fmla="*/ 67176 h 2604110"/>
                <a:gd name="connsiteX3" fmla="*/ 930166 w 3072963"/>
                <a:gd name="connsiteY3" fmla="*/ 97393 h 2604110"/>
                <a:gd name="connsiteX4" fmla="*/ 2735318 w 3072963"/>
                <a:gd name="connsiteY4" fmla="*/ 310227 h 2604110"/>
                <a:gd name="connsiteX5" fmla="*/ 2956035 w 3072963"/>
                <a:gd name="connsiteY5" fmla="*/ 1334986 h 2604110"/>
                <a:gd name="connsiteX6" fmla="*/ 3050628 w 3072963"/>
                <a:gd name="connsiteY6" fmla="*/ 2604110 h 2604110"/>
                <a:gd name="connsiteX0" fmla="*/ 0 w 2869832"/>
                <a:gd name="connsiteY0" fmla="*/ 10291 h 2604110"/>
                <a:gd name="connsiteX1" fmla="*/ 473972 w 2869832"/>
                <a:gd name="connsiteY1" fmla="*/ 67176 h 2604110"/>
                <a:gd name="connsiteX2" fmla="*/ 727035 w 2869832"/>
                <a:gd name="connsiteY2" fmla="*/ 97393 h 2604110"/>
                <a:gd name="connsiteX3" fmla="*/ 2532187 w 2869832"/>
                <a:gd name="connsiteY3" fmla="*/ 310227 h 2604110"/>
                <a:gd name="connsiteX4" fmla="*/ 2752904 w 2869832"/>
                <a:gd name="connsiteY4" fmla="*/ 1334986 h 2604110"/>
                <a:gd name="connsiteX5" fmla="*/ 2847497 w 2869832"/>
                <a:gd name="connsiteY5" fmla="*/ 2604110 h 2604110"/>
                <a:gd name="connsiteX0" fmla="*/ 146705 w 3016537"/>
                <a:gd name="connsiteY0" fmla="*/ 0 h 2593819"/>
                <a:gd name="connsiteX1" fmla="*/ 78995 w 3016537"/>
                <a:gd name="connsiteY1" fmla="*/ 56885 h 2593819"/>
                <a:gd name="connsiteX2" fmla="*/ 620677 w 3016537"/>
                <a:gd name="connsiteY2" fmla="*/ 56885 h 2593819"/>
                <a:gd name="connsiteX3" fmla="*/ 873740 w 3016537"/>
                <a:gd name="connsiteY3" fmla="*/ 87102 h 2593819"/>
                <a:gd name="connsiteX4" fmla="*/ 2678892 w 3016537"/>
                <a:gd name="connsiteY4" fmla="*/ 299936 h 2593819"/>
                <a:gd name="connsiteX5" fmla="*/ 2899609 w 3016537"/>
                <a:gd name="connsiteY5" fmla="*/ 1324695 h 2593819"/>
                <a:gd name="connsiteX6" fmla="*/ 2994202 w 3016537"/>
                <a:gd name="connsiteY6" fmla="*/ 2593819 h 2593819"/>
                <a:gd name="connsiteX0" fmla="*/ 0 w 2937542"/>
                <a:gd name="connsiteY0" fmla="*/ 0 h 2536934"/>
                <a:gd name="connsiteX1" fmla="*/ 541682 w 2937542"/>
                <a:gd name="connsiteY1" fmla="*/ 0 h 2536934"/>
                <a:gd name="connsiteX2" fmla="*/ 794745 w 2937542"/>
                <a:gd name="connsiteY2" fmla="*/ 30217 h 2536934"/>
                <a:gd name="connsiteX3" fmla="*/ 2599897 w 2937542"/>
                <a:gd name="connsiteY3" fmla="*/ 243051 h 2536934"/>
                <a:gd name="connsiteX4" fmla="*/ 2820614 w 2937542"/>
                <a:gd name="connsiteY4" fmla="*/ 1267810 h 2536934"/>
                <a:gd name="connsiteX5" fmla="*/ 2915207 w 2937542"/>
                <a:gd name="connsiteY5" fmla="*/ 2536934 h 2536934"/>
                <a:gd name="connsiteX0" fmla="*/ 0 w 3005252"/>
                <a:gd name="connsiteY0" fmla="*/ 0 h 2536934"/>
                <a:gd name="connsiteX1" fmla="*/ 609392 w 3005252"/>
                <a:gd name="connsiteY1" fmla="*/ 0 h 2536934"/>
                <a:gd name="connsiteX2" fmla="*/ 862455 w 3005252"/>
                <a:gd name="connsiteY2" fmla="*/ 30217 h 2536934"/>
                <a:gd name="connsiteX3" fmla="*/ 2667607 w 3005252"/>
                <a:gd name="connsiteY3" fmla="*/ 243051 h 2536934"/>
                <a:gd name="connsiteX4" fmla="*/ 2888324 w 3005252"/>
                <a:gd name="connsiteY4" fmla="*/ 1267810 h 2536934"/>
                <a:gd name="connsiteX5" fmla="*/ 2982917 w 3005252"/>
                <a:gd name="connsiteY5" fmla="*/ 2536934 h 2536934"/>
                <a:gd name="connsiteX0" fmla="*/ 0 w 2982917"/>
                <a:gd name="connsiteY0" fmla="*/ 0 h 2536934"/>
                <a:gd name="connsiteX1" fmla="*/ 609392 w 2982917"/>
                <a:gd name="connsiteY1" fmla="*/ 0 h 2536934"/>
                <a:gd name="connsiteX2" fmla="*/ 1151074 w 2982917"/>
                <a:gd name="connsiteY2" fmla="*/ 0 h 2536934"/>
                <a:gd name="connsiteX3" fmla="*/ 2667607 w 2982917"/>
                <a:gd name="connsiteY3" fmla="*/ 243051 h 2536934"/>
                <a:gd name="connsiteX4" fmla="*/ 2888324 w 2982917"/>
                <a:gd name="connsiteY4" fmla="*/ 1267810 h 2536934"/>
                <a:gd name="connsiteX5" fmla="*/ 2982917 w 2982917"/>
                <a:gd name="connsiteY5" fmla="*/ 2536934 h 2536934"/>
                <a:gd name="connsiteX0" fmla="*/ 0 w 2957149"/>
                <a:gd name="connsiteY0" fmla="*/ 0 h 2559816"/>
                <a:gd name="connsiteX1" fmla="*/ 609392 w 2957149"/>
                <a:gd name="connsiteY1" fmla="*/ 0 h 2559816"/>
                <a:gd name="connsiteX2" fmla="*/ 1151074 w 2957149"/>
                <a:gd name="connsiteY2" fmla="*/ 0 h 2559816"/>
                <a:gd name="connsiteX3" fmla="*/ 2667607 w 2957149"/>
                <a:gd name="connsiteY3" fmla="*/ 243051 h 2559816"/>
                <a:gd name="connsiteX4" fmla="*/ 2888324 w 2957149"/>
                <a:gd name="connsiteY4" fmla="*/ 1267810 h 2559816"/>
                <a:gd name="connsiteX5" fmla="*/ 2911541 w 2957149"/>
                <a:gd name="connsiteY5" fmla="*/ 2559816 h 25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149" h="2559816">
                  <a:moveTo>
                    <a:pt x="0" y="0"/>
                  </a:moveTo>
                  <a:lnTo>
                    <a:pt x="609392" y="0"/>
                  </a:lnTo>
                  <a:lnTo>
                    <a:pt x="1151074" y="0"/>
                  </a:lnTo>
                  <a:cubicBezTo>
                    <a:pt x="1494110" y="40508"/>
                    <a:pt x="2378065" y="31749"/>
                    <a:pt x="2667607" y="243051"/>
                  </a:cubicBezTo>
                  <a:cubicBezTo>
                    <a:pt x="2957149" y="454353"/>
                    <a:pt x="2847668" y="881683"/>
                    <a:pt x="2888324" y="1267810"/>
                  </a:cubicBezTo>
                  <a:cubicBezTo>
                    <a:pt x="2928980" y="1653937"/>
                    <a:pt x="2898403" y="2350923"/>
                    <a:pt x="2911541" y="2559816"/>
                  </a:cubicBezTo>
                </a:path>
              </a:pathLst>
            </a:cu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1" name="Přímá spojovací šipka 150"/>
          <p:cNvCxnSpPr/>
          <p:nvPr/>
        </p:nvCxnSpPr>
        <p:spPr>
          <a:xfrm>
            <a:off x="215008" y="1108978"/>
            <a:ext cx="25253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ovací šipka 153"/>
          <p:cNvCxnSpPr/>
          <p:nvPr/>
        </p:nvCxnSpPr>
        <p:spPr>
          <a:xfrm>
            <a:off x="287016" y="531853"/>
            <a:ext cx="25253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Přímá spojovací šipka 154"/>
          <p:cNvCxnSpPr/>
          <p:nvPr/>
        </p:nvCxnSpPr>
        <p:spPr>
          <a:xfrm>
            <a:off x="155863" y="1757050"/>
            <a:ext cx="25253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Skupina 169"/>
          <p:cNvGrpSpPr/>
          <p:nvPr/>
        </p:nvGrpSpPr>
        <p:grpSpPr>
          <a:xfrm>
            <a:off x="3054457" y="4086364"/>
            <a:ext cx="2597663" cy="1296144"/>
            <a:chOff x="3054457" y="4086364"/>
            <a:chExt cx="2597663" cy="1296144"/>
          </a:xfrm>
        </p:grpSpPr>
        <p:grpSp>
          <p:nvGrpSpPr>
            <p:cNvPr id="166" name="Skupina 165"/>
            <p:cNvGrpSpPr/>
            <p:nvPr/>
          </p:nvGrpSpPr>
          <p:grpSpPr>
            <a:xfrm>
              <a:off x="3054457" y="4649492"/>
              <a:ext cx="2597663" cy="733016"/>
              <a:chOff x="3054457" y="4649492"/>
              <a:chExt cx="2597663" cy="733016"/>
            </a:xfrm>
          </p:grpSpPr>
          <p:sp>
            <p:nvSpPr>
              <p:cNvPr id="159" name="TextovéPole 158"/>
              <p:cNvSpPr txBox="1"/>
              <p:nvPr/>
            </p:nvSpPr>
            <p:spPr>
              <a:xfrm>
                <a:off x="4860032" y="5013176"/>
                <a:ext cx="79208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dirty="0"/>
                  <a:t>HCO</a:t>
                </a:r>
                <a:r>
                  <a:rPr lang="cs-CZ" baseline="-25000" dirty="0"/>
                  <a:t>3</a:t>
                </a:r>
                <a:r>
                  <a:rPr lang="cs-CZ" baseline="30000" dirty="0"/>
                  <a:t>-</a:t>
                </a:r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3054457" y="4649492"/>
                <a:ext cx="1819760" cy="594101"/>
              </a:xfrm>
              <a:custGeom>
                <a:avLst/>
                <a:gdLst>
                  <a:gd name="connsiteX0" fmla="*/ 37455 w 1819760"/>
                  <a:gd name="connsiteY0" fmla="*/ 0 h 594101"/>
                  <a:gd name="connsiteX1" fmla="*/ 14207 w 1819760"/>
                  <a:gd name="connsiteY1" fmla="*/ 240223 h 594101"/>
                  <a:gd name="connsiteX2" fmla="*/ 122696 w 1819760"/>
                  <a:gd name="connsiteY2" fmla="*/ 309966 h 594101"/>
                  <a:gd name="connsiteX3" fmla="*/ 393916 w 1819760"/>
                  <a:gd name="connsiteY3" fmla="*/ 309966 h 594101"/>
                  <a:gd name="connsiteX4" fmla="*/ 688384 w 1819760"/>
                  <a:gd name="connsiteY4" fmla="*/ 232474 h 594101"/>
                  <a:gd name="connsiteX5" fmla="*/ 843367 w 1819760"/>
                  <a:gd name="connsiteY5" fmla="*/ 108488 h 594101"/>
                  <a:gd name="connsiteX6" fmla="*/ 1385807 w 1819760"/>
                  <a:gd name="connsiteY6" fmla="*/ 108488 h 594101"/>
                  <a:gd name="connsiteX7" fmla="*/ 1579536 w 1819760"/>
                  <a:gd name="connsiteY7" fmla="*/ 263471 h 594101"/>
                  <a:gd name="connsiteX8" fmla="*/ 1571787 w 1819760"/>
                  <a:gd name="connsiteY8" fmla="*/ 542440 h 594101"/>
                  <a:gd name="connsiteX9" fmla="*/ 1819760 w 1819760"/>
                  <a:gd name="connsiteY9" fmla="*/ 573437 h 59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760" h="594101">
                    <a:moveTo>
                      <a:pt x="37455" y="0"/>
                    </a:moveTo>
                    <a:cubicBezTo>
                      <a:pt x="18727" y="94281"/>
                      <a:pt x="0" y="188562"/>
                      <a:pt x="14207" y="240223"/>
                    </a:cubicBezTo>
                    <a:cubicBezTo>
                      <a:pt x="28414" y="291884"/>
                      <a:pt x="59411" y="298342"/>
                      <a:pt x="122696" y="309966"/>
                    </a:cubicBezTo>
                    <a:cubicBezTo>
                      <a:pt x="185981" y="321590"/>
                      <a:pt x="299635" y="322881"/>
                      <a:pt x="393916" y="309966"/>
                    </a:cubicBezTo>
                    <a:cubicBezTo>
                      <a:pt x="488197" y="297051"/>
                      <a:pt x="613475" y="266054"/>
                      <a:pt x="688384" y="232474"/>
                    </a:cubicBezTo>
                    <a:cubicBezTo>
                      <a:pt x="763293" y="198894"/>
                      <a:pt x="727130" y="129152"/>
                      <a:pt x="843367" y="108488"/>
                    </a:cubicBezTo>
                    <a:cubicBezTo>
                      <a:pt x="959604" y="87824"/>
                      <a:pt x="1263112" y="82657"/>
                      <a:pt x="1385807" y="108488"/>
                    </a:cubicBezTo>
                    <a:cubicBezTo>
                      <a:pt x="1508502" y="134319"/>
                      <a:pt x="1548539" y="191146"/>
                      <a:pt x="1579536" y="263471"/>
                    </a:cubicBezTo>
                    <a:cubicBezTo>
                      <a:pt x="1610533" y="335796"/>
                      <a:pt x="1531750" y="490779"/>
                      <a:pt x="1571787" y="542440"/>
                    </a:cubicBezTo>
                    <a:cubicBezTo>
                      <a:pt x="1611824" y="594101"/>
                      <a:pt x="1715792" y="583769"/>
                      <a:pt x="1819760" y="573437"/>
                    </a:cubicBezTo>
                  </a:path>
                </a:pathLst>
              </a:custGeom>
              <a:ln w="28575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68" name="Přímá spojovací šipka 167"/>
            <p:cNvCxnSpPr>
              <a:stCxn id="159" idx="0"/>
              <a:endCxn id="136" idx="2"/>
            </p:cNvCxnSpPr>
            <p:nvPr/>
          </p:nvCxnSpPr>
          <p:spPr>
            <a:xfrm flipH="1" flipV="1">
              <a:off x="5112060" y="4086364"/>
              <a:ext cx="144016" cy="92681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Skupina 164"/>
          <p:cNvGrpSpPr/>
          <p:nvPr/>
        </p:nvGrpSpPr>
        <p:grpSpPr>
          <a:xfrm>
            <a:off x="1907704" y="3798332"/>
            <a:ext cx="1584176" cy="864096"/>
            <a:chOff x="1907704" y="3798332"/>
            <a:chExt cx="1584176" cy="864096"/>
          </a:xfrm>
        </p:grpSpPr>
        <p:sp>
          <p:nvSpPr>
            <p:cNvPr id="160" name="TextovéPole 159"/>
            <p:cNvSpPr txBox="1"/>
            <p:nvPr/>
          </p:nvSpPr>
          <p:spPr>
            <a:xfrm>
              <a:off x="2699792" y="4293096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61" name="TextovéPole 160"/>
            <p:cNvSpPr txBox="1"/>
            <p:nvPr/>
          </p:nvSpPr>
          <p:spPr>
            <a:xfrm>
              <a:off x="1907704" y="3913311"/>
              <a:ext cx="1080120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H</a:t>
              </a:r>
              <a:r>
                <a:rPr lang="cs-CZ" sz="1400" baseline="-25000" dirty="0"/>
                <a:t>2</a:t>
              </a:r>
              <a:r>
                <a:rPr lang="cs-CZ" sz="1400" dirty="0"/>
                <a:t>0 + CO</a:t>
              </a:r>
              <a:r>
                <a:rPr lang="cs-CZ" sz="1400" baseline="-25000" dirty="0"/>
                <a:t>2</a:t>
              </a:r>
              <a:endParaRPr lang="cs-CZ" sz="1400" baseline="30000" dirty="0"/>
            </a:p>
          </p:txBody>
        </p:sp>
        <p:cxnSp>
          <p:nvCxnSpPr>
            <p:cNvPr id="163" name="Přímá spojovací šipka 162"/>
            <p:cNvCxnSpPr/>
            <p:nvPr/>
          </p:nvCxnSpPr>
          <p:spPr>
            <a:xfrm flipV="1">
              <a:off x="2987824" y="3798332"/>
              <a:ext cx="108012" cy="268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Přímá spojovací šipka 163"/>
            <p:cNvCxnSpPr/>
            <p:nvPr/>
          </p:nvCxnSpPr>
          <p:spPr>
            <a:xfrm>
              <a:off x="2987824" y="4067200"/>
              <a:ext cx="108012" cy="2258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Skupina 121"/>
          <p:cNvGrpSpPr/>
          <p:nvPr/>
        </p:nvGrpSpPr>
        <p:grpSpPr>
          <a:xfrm>
            <a:off x="1043608" y="908720"/>
            <a:ext cx="4032448" cy="4473788"/>
            <a:chOff x="1043608" y="908720"/>
            <a:chExt cx="4032448" cy="4473788"/>
          </a:xfrm>
        </p:grpSpPr>
        <p:cxnSp>
          <p:nvCxnSpPr>
            <p:cNvPr id="123" name="Přímá spojovací šipka 122"/>
            <p:cNvCxnSpPr>
              <a:stCxn id="124" idx="2"/>
            </p:cNvCxnSpPr>
            <p:nvPr/>
          </p:nvCxnSpPr>
          <p:spPr>
            <a:xfrm>
              <a:off x="1907704" y="4014356"/>
              <a:ext cx="0" cy="9988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ovéPole 123"/>
            <p:cNvSpPr txBox="1"/>
            <p:nvPr/>
          </p:nvSpPr>
          <p:spPr>
            <a:xfrm>
              <a:off x="1619672" y="3645024"/>
              <a:ext cx="57606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Na</a:t>
              </a:r>
              <a:r>
                <a:rPr lang="cs-CZ" baseline="30000" dirty="0"/>
                <a:t>+</a:t>
              </a:r>
            </a:p>
          </p:txBody>
        </p:sp>
        <p:sp>
          <p:nvSpPr>
            <p:cNvPr id="125" name="TextovéPole 124"/>
            <p:cNvSpPr txBox="1"/>
            <p:nvPr/>
          </p:nvSpPr>
          <p:spPr>
            <a:xfrm>
              <a:off x="1619672" y="5013176"/>
              <a:ext cx="57606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Na</a:t>
              </a:r>
              <a:r>
                <a:rPr lang="cs-CZ" baseline="30000" dirty="0"/>
                <a:t>+</a:t>
              </a:r>
            </a:p>
          </p:txBody>
        </p:sp>
        <p:sp>
          <p:nvSpPr>
            <p:cNvPr id="126" name="TextovéPole 125"/>
            <p:cNvSpPr txBox="1"/>
            <p:nvPr/>
          </p:nvSpPr>
          <p:spPr>
            <a:xfrm>
              <a:off x="2843808" y="3429000"/>
              <a:ext cx="50405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30000" dirty="0"/>
                <a:t>+</a:t>
              </a:r>
            </a:p>
          </p:txBody>
        </p:sp>
        <p:sp>
          <p:nvSpPr>
            <p:cNvPr id="127" name="TextovéPole 126"/>
            <p:cNvSpPr txBox="1"/>
            <p:nvPr/>
          </p:nvSpPr>
          <p:spPr>
            <a:xfrm>
              <a:off x="4572000" y="908720"/>
              <a:ext cx="50405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30000" dirty="0"/>
                <a:t>+</a:t>
              </a:r>
            </a:p>
          </p:txBody>
        </p:sp>
        <p:grpSp>
          <p:nvGrpSpPr>
            <p:cNvPr id="128" name="Skupina 60"/>
            <p:cNvGrpSpPr/>
            <p:nvPr/>
          </p:nvGrpSpPr>
          <p:grpSpPr>
            <a:xfrm>
              <a:off x="1835696" y="1916832"/>
              <a:ext cx="1440160" cy="1224136"/>
              <a:chOff x="1835696" y="1916832"/>
              <a:chExt cx="1440160" cy="1224136"/>
            </a:xfrm>
          </p:grpSpPr>
          <p:sp>
            <p:nvSpPr>
              <p:cNvPr id="131" name="Slunce 130"/>
              <p:cNvSpPr/>
              <p:nvPr/>
            </p:nvSpPr>
            <p:spPr>
              <a:xfrm>
                <a:off x="1835696" y="1916832"/>
                <a:ext cx="1440160" cy="1224136"/>
              </a:xfrm>
              <a:prstGeom prst="sun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/>
                  <a:t>NHE</a:t>
                </a:r>
              </a:p>
            </p:txBody>
          </p:sp>
          <p:sp>
            <p:nvSpPr>
              <p:cNvPr id="132" name="Zahnutá šipka doleva 131"/>
              <p:cNvSpPr/>
              <p:nvPr/>
            </p:nvSpPr>
            <p:spPr>
              <a:xfrm>
                <a:off x="2555776" y="2204864"/>
                <a:ext cx="360040" cy="692696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Zahnutá šipka doleva 132"/>
              <p:cNvSpPr/>
              <p:nvPr/>
            </p:nvSpPr>
            <p:spPr>
              <a:xfrm rot="10800000">
                <a:off x="2195736" y="2163852"/>
                <a:ext cx="360040" cy="692696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Volný tvar 128"/>
            <p:cNvSpPr/>
            <p:nvPr/>
          </p:nvSpPr>
          <p:spPr>
            <a:xfrm>
              <a:off x="1043608" y="1120884"/>
              <a:ext cx="1080120" cy="2524139"/>
            </a:xfrm>
            <a:custGeom>
              <a:avLst/>
              <a:gdLst>
                <a:gd name="connsiteX0" fmla="*/ 0 w 840782"/>
                <a:gd name="connsiteY0" fmla="*/ 51661 h 1771973"/>
                <a:gd name="connsiteX1" fmla="*/ 240224 w 840782"/>
                <a:gd name="connsiteY1" fmla="*/ 12915 h 1771973"/>
                <a:gd name="connsiteX2" fmla="*/ 534691 w 840782"/>
                <a:gd name="connsiteY2" fmla="*/ 129152 h 1771973"/>
                <a:gd name="connsiteX3" fmla="*/ 782664 w 840782"/>
                <a:gd name="connsiteY3" fmla="*/ 555356 h 1771973"/>
                <a:gd name="connsiteX4" fmla="*/ 836908 w 840782"/>
                <a:gd name="connsiteY4" fmla="*/ 1152041 h 1771973"/>
                <a:gd name="connsiteX5" fmla="*/ 759417 w 840782"/>
                <a:gd name="connsiteY5" fmla="*/ 1771973 h 1771973"/>
                <a:gd name="connsiteX0" fmla="*/ 0 w 840782"/>
                <a:gd name="connsiteY0" fmla="*/ 25831 h 1797804"/>
                <a:gd name="connsiteX1" fmla="*/ 240224 w 840782"/>
                <a:gd name="connsiteY1" fmla="*/ 38746 h 1797804"/>
                <a:gd name="connsiteX2" fmla="*/ 534691 w 840782"/>
                <a:gd name="connsiteY2" fmla="*/ 154983 h 1797804"/>
                <a:gd name="connsiteX3" fmla="*/ 782664 w 840782"/>
                <a:gd name="connsiteY3" fmla="*/ 581187 h 1797804"/>
                <a:gd name="connsiteX4" fmla="*/ 836908 w 840782"/>
                <a:gd name="connsiteY4" fmla="*/ 1177872 h 1797804"/>
                <a:gd name="connsiteX5" fmla="*/ 759417 w 840782"/>
                <a:gd name="connsiteY5" fmla="*/ 1797804 h 1797804"/>
                <a:gd name="connsiteX0" fmla="*/ 0 w 840782"/>
                <a:gd name="connsiteY0" fmla="*/ 8610 h 1780583"/>
                <a:gd name="connsiteX1" fmla="*/ 240224 w 840782"/>
                <a:gd name="connsiteY1" fmla="*/ 21525 h 1780583"/>
                <a:gd name="connsiteX2" fmla="*/ 534691 w 840782"/>
                <a:gd name="connsiteY2" fmla="*/ 137762 h 1780583"/>
                <a:gd name="connsiteX3" fmla="*/ 782664 w 840782"/>
                <a:gd name="connsiteY3" fmla="*/ 563966 h 1780583"/>
                <a:gd name="connsiteX4" fmla="*/ 836908 w 840782"/>
                <a:gd name="connsiteY4" fmla="*/ 1160651 h 1780583"/>
                <a:gd name="connsiteX5" fmla="*/ 759417 w 840782"/>
                <a:gd name="connsiteY5" fmla="*/ 1780583 h 1780583"/>
                <a:gd name="connsiteX0" fmla="*/ 0 w 840782"/>
                <a:gd name="connsiteY0" fmla="*/ 21525 h 1793498"/>
                <a:gd name="connsiteX1" fmla="*/ 240223 w 840782"/>
                <a:gd name="connsiteY1" fmla="*/ 21525 h 1793498"/>
                <a:gd name="connsiteX2" fmla="*/ 534691 w 840782"/>
                <a:gd name="connsiteY2" fmla="*/ 150677 h 1793498"/>
                <a:gd name="connsiteX3" fmla="*/ 782664 w 840782"/>
                <a:gd name="connsiteY3" fmla="*/ 576881 h 1793498"/>
                <a:gd name="connsiteX4" fmla="*/ 836908 w 840782"/>
                <a:gd name="connsiteY4" fmla="*/ 1173566 h 1793498"/>
                <a:gd name="connsiteX5" fmla="*/ 759417 w 840782"/>
                <a:gd name="connsiteY5" fmla="*/ 1793498 h 1793498"/>
                <a:gd name="connsiteX0" fmla="*/ 0 w 840782"/>
                <a:gd name="connsiteY0" fmla="*/ 0 h 1771973"/>
                <a:gd name="connsiteX1" fmla="*/ 534691 w 840782"/>
                <a:gd name="connsiteY1" fmla="*/ 129152 h 1771973"/>
                <a:gd name="connsiteX2" fmla="*/ 782664 w 840782"/>
                <a:gd name="connsiteY2" fmla="*/ 555356 h 1771973"/>
                <a:gd name="connsiteX3" fmla="*/ 836908 w 840782"/>
                <a:gd name="connsiteY3" fmla="*/ 1152041 h 1771973"/>
                <a:gd name="connsiteX4" fmla="*/ 759417 w 840782"/>
                <a:gd name="connsiteY4" fmla="*/ 1771973 h 1771973"/>
                <a:gd name="connsiteX0" fmla="*/ 0 w 840782"/>
                <a:gd name="connsiteY0" fmla="*/ 2713 h 1774686"/>
                <a:gd name="connsiteX1" fmla="*/ 534691 w 840782"/>
                <a:gd name="connsiteY1" fmla="*/ 131865 h 1774686"/>
                <a:gd name="connsiteX2" fmla="*/ 782664 w 840782"/>
                <a:gd name="connsiteY2" fmla="*/ 558069 h 1774686"/>
                <a:gd name="connsiteX3" fmla="*/ 836908 w 840782"/>
                <a:gd name="connsiteY3" fmla="*/ 1154754 h 1774686"/>
                <a:gd name="connsiteX4" fmla="*/ 759417 w 840782"/>
                <a:gd name="connsiteY4" fmla="*/ 1774686 h 1774686"/>
                <a:gd name="connsiteX0" fmla="*/ 0 w 904712"/>
                <a:gd name="connsiteY0" fmla="*/ 2713 h 1774686"/>
                <a:gd name="connsiteX1" fmla="*/ 534691 w 904712"/>
                <a:gd name="connsiteY1" fmla="*/ 131865 h 1774686"/>
                <a:gd name="connsiteX2" fmla="*/ 782664 w 904712"/>
                <a:gd name="connsiteY2" fmla="*/ 558069 h 1774686"/>
                <a:gd name="connsiteX3" fmla="*/ 900838 w 904712"/>
                <a:gd name="connsiteY3" fmla="*/ 1167153 h 1774686"/>
                <a:gd name="connsiteX4" fmla="*/ 759417 w 904712"/>
                <a:gd name="connsiteY4" fmla="*/ 1774686 h 1774686"/>
                <a:gd name="connsiteX0" fmla="*/ 0 w 844656"/>
                <a:gd name="connsiteY0" fmla="*/ 2713 h 1774686"/>
                <a:gd name="connsiteX1" fmla="*/ 534691 w 844656"/>
                <a:gd name="connsiteY1" fmla="*/ 131865 h 1774686"/>
                <a:gd name="connsiteX2" fmla="*/ 782664 w 844656"/>
                <a:gd name="connsiteY2" fmla="*/ 558069 h 1774686"/>
                <a:gd name="connsiteX3" fmla="*/ 840782 w 844656"/>
                <a:gd name="connsiteY3" fmla="*/ 1167153 h 1774686"/>
                <a:gd name="connsiteX4" fmla="*/ 759417 w 844656"/>
                <a:gd name="connsiteY4" fmla="*/ 1774686 h 17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656" h="1774686">
                  <a:moveTo>
                    <a:pt x="0" y="2713"/>
                  </a:moveTo>
                  <a:cubicBezTo>
                    <a:pt x="322999" y="0"/>
                    <a:pt x="404247" y="39306"/>
                    <a:pt x="534691" y="131865"/>
                  </a:cubicBezTo>
                  <a:cubicBezTo>
                    <a:pt x="665135" y="224424"/>
                    <a:pt x="731649" y="385521"/>
                    <a:pt x="782664" y="558069"/>
                  </a:cubicBezTo>
                  <a:cubicBezTo>
                    <a:pt x="833679" y="730617"/>
                    <a:pt x="844656" y="964384"/>
                    <a:pt x="840782" y="1167153"/>
                  </a:cubicBezTo>
                  <a:cubicBezTo>
                    <a:pt x="836908" y="1369922"/>
                    <a:pt x="796225" y="1566104"/>
                    <a:pt x="759417" y="1774686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2915817" y="1190297"/>
              <a:ext cx="1601004" cy="2238703"/>
            </a:xfrm>
            <a:custGeom>
              <a:avLst/>
              <a:gdLst>
                <a:gd name="connsiteX0" fmla="*/ 0 w 1623849"/>
                <a:gd name="connsiteY0" fmla="*/ 2088931 h 2088931"/>
                <a:gd name="connsiteX1" fmla="*/ 23649 w 1623849"/>
                <a:gd name="connsiteY1" fmla="*/ 1797269 h 2088931"/>
                <a:gd name="connsiteX2" fmla="*/ 94594 w 1623849"/>
                <a:gd name="connsiteY2" fmla="*/ 1119351 h 2088931"/>
                <a:gd name="connsiteX3" fmla="*/ 331076 w 1623849"/>
                <a:gd name="connsiteY3" fmla="*/ 299544 h 2088931"/>
                <a:gd name="connsiteX4" fmla="*/ 1623849 w 1623849"/>
                <a:gd name="connsiteY4" fmla="*/ 0 h 2088931"/>
                <a:gd name="connsiteX0" fmla="*/ 397 w 1624246"/>
                <a:gd name="connsiteY0" fmla="*/ 2088931 h 2204732"/>
                <a:gd name="connsiteX1" fmla="*/ 239265 w 1624246"/>
                <a:gd name="connsiteY1" fmla="*/ 2156122 h 2204732"/>
                <a:gd name="connsiteX2" fmla="*/ 24046 w 1624246"/>
                <a:gd name="connsiteY2" fmla="*/ 1797269 h 2204732"/>
                <a:gd name="connsiteX3" fmla="*/ 94991 w 1624246"/>
                <a:gd name="connsiteY3" fmla="*/ 1119351 h 2204732"/>
                <a:gd name="connsiteX4" fmla="*/ 331473 w 1624246"/>
                <a:gd name="connsiteY4" fmla="*/ 299544 h 2204732"/>
                <a:gd name="connsiteX5" fmla="*/ 1624246 w 1624246"/>
                <a:gd name="connsiteY5" fmla="*/ 0 h 2204732"/>
                <a:gd name="connsiteX0" fmla="*/ 1202 w 1625051"/>
                <a:gd name="connsiteY0" fmla="*/ 2088931 h 2234511"/>
                <a:gd name="connsiteX1" fmla="*/ 240070 w 1625051"/>
                <a:gd name="connsiteY1" fmla="*/ 2156122 h 2234511"/>
                <a:gd name="connsiteX2" fmla="*/ 24046 w 1625051"/>
                <a:gd name="connsiteY2" fmla="*/ 1618597 h 2234511"/>
                <a:gd name="connsiteX3" fmla="*/ 95796 w 1625051"/>
                <a:gd name="connsiteY3" fmla="*/ 1119351 h 2234511"/>
                <a:gd name="connsiteX4" fmla="*/ 332278 w 1625051"/>
                <a:gd name="connsiteY4" fmla="*/ 299544 h 2234511"/>
                <a:gd name="connsiteX5" fmla="*/ 1625051 w 1625051"/>
                <a:gd name="connsiteY5" fmla="*/ 0 h 2234511"/>
                <a:gd name="connsiteX0" fmla="*/ 0 w 1623849"/>
                <a:gd name="connsiteY0" fmla="*/ 2088931 h 2234511"/>
                <a:gd name="connsiteX1" fmla="*/ 238868 w 1623849"/>
                <a:gd name="connsiteY1" fmla="*/ 2156122 h 2234511"/>
                <a:gd name="connsiteX2" fmla="*/ 22844 w 1623849"/>
                <a:gd name="connsiteY2" fmla="*/ 1618597 h 2234511"/>
                <a:gd name="connsiteX3" fmla="*/ 94594 w 1623849"/>
                <a:gd name="connsiteY3" fmla="*/ 1119351 h 2234511"/>
                <a:gd name="connsiteX4" fmla="*/ 331076 w 1623849"/>
                <a:gd name="connsiteY4" fmla="*/ 299544 h 2234511"/>
                <a:gd name="connsiteX5" fmla="*/ 1623849 w 1623849"/>
                <a:gd name="connsiteY5" fmla="*/ 0 h 2234511"/>
                <a:gd name="connsiteX0" fmla="*/ 216024 w 1601005"/>
                <a:gd name="connsiteY0" fmla="*/ 2156122 h 2156122"/>
                <a:gd name="connsiteX1" fmla="*/ 0 w 1601005"/>
                <a:gd name="connsiteY1" fmla="*/ 1618597 h 2156122"/>
                <a:gd name="connsiteX2" fmla="*/ 71750 w 1601005"/>
                <a:gd name="connsiteY2" fmla="*/ 1119351 h 2156122"/>
                <a:gd name="connsiteX3" fmla="*/ 308232 w 1601005"/>
                <a:gd name="connsiteY3" fmla="*/ 299544 h 2156122"/>
                <a:gd name="connsiteX4" fmla="*/ 1601005 w 1601005"/>
                <a:gd name="connsiteY4" fmla="*/ 0 h 2156122"/>
                <a:gd name="connsiteX0" fmla="*/ 216025 w 1601005"/>
                <a:gd name="connsiteY0" fmla="*/ 2088931 h 2088931"/>
                <a:gd name="connsiteX1" fmla="*/ 0 w 1601005"/>
                <a:gd name="connsiteY1" fmla="*/ 1618597 h 2088931"/>
                <a:gd name="connsiteX2" fmla="*/ 71750 w 1601005"/>
                <a:gd name="connsiteY2" fmla="*/ 1119351 h 2088931"/>
                <a:gd name="connsiteX3" fmla="*/ 308232 w 1601005"/>
                <a:gd name="connsiteY3" fmla="*/ 299544 h 2088931"/>
                <a:gd name="connsiteX4" fmla="*/ 1601005 w 1601005"/>
                <a:gd name="connsiteY4" fmla="*/ 0 h 2088931"/>
                <a:gd name="connsiteX0" fmla="*/ 216025 w 1601005"/>
                <a:gd name="connsiteY0" fmla="*/ 2088931 h 2088931"/>
                <a:gd name="connsiteX1" fmla="*/ 0 w 1601005"/>
                <a:gd name="connsiteY1" fmla="*/ 1618597 h 2088931"/>
                <a:gd name="connsiteX2" fmla="*/ 71750 w 1601005"/>
                <a:gd name="connsiteY2" fmla="*/ 1119351 h 2088931"/>
                <a:gd name="connsiteX3" fmla="*/ 308232 w 1601005"/>
                <a:gd name="connsiteY3" fmla="*/ 299544 h 2088931"/>
                <a:gd name="connsiteX4" fmla="*/ 1601005 w 1601005"/>
                <a:gd name="connsiteY4" fmla="*/ 0 h 2088931"/>
                <a:gd name="connsiteX0" fmla="*/ 231108 w 1616088"/>
                <a:gd name="connsiteY0" fmla="*/ 2088931 h 2088931"/>
                <a:gd name="connsiteX1" fmla="*/ 15083 w 1616088"/>
                <a:gd name="connsiteY1" fmla="*/ 1618597 h 2088931"/>
                <a:gd name="connsiteX2" fmla="*/ 86833 w 1616088"/>
                <a:gd name="connsiteY2" fmla="*/ 1119351 h 2088931"/>
                <a:gd name="connsiteX3" fmla="*/ 323315 w 1616088"/>
                <a:gd name="connsiteY3" fmla="*/ 299544 h 2088931"/>
                <a:gd name="connsiteX4" fmla="*/ 1616088 w 1616088"/>
                <a:gd name="connsiteY4" fmla="*/ 0 h 2088931"/>
                <a:gd name="connsiteX0" fmla="*/ 183645 w 1568625"/>
                <a:gd name="connsiteY0" fmla="*/ 2088931 h 2088931"/>
                <a:gd name="connsiteX1" fmla="*/ 39629 w 1568625"/>
                <a:gd name="connsiteY1" fmla="*/ 1618596 h 2088931"/>
                <a:gd name="connsiteX2" fmla="*/ 39370 w 1568625"/>
                <a:gd name="connsiteY2" fmla="*/ 1119351 h 2088931"/>
                <a:gd name="connsiteX3" fmla="*/ 275852 w 1568625"/>
                <a:gd name="connsiteY3" fmla="*/ 299544 h 2088931"/>
                <a:gd name="connsiteX4" fmla="*/ 1568625 w 1568625"/>
                <a:gd name="connsiteY4" fmla="*/ 0 h 20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625" h="2088931">
                  <a:moveTo>
                    <a:pt x="183645" y="2088931"/>
                  </a:moveTo>
                  <a:cubicBezTo>
                    <a:pt x="70032" y="1770427"/>
                    <a:pt x="63675" y="1791391"/>
                    <a:pt x="39629" y="1618596"/>
                  </a:cubicBezTo>
                  <a:cubicBezTo>
                    <a:pt x="24546" y="1406430"/>
                    <a:pt x="0" y="1339193"/>
                    <a:pt x="39370" y="1119351"/>
                  </a:cubicBezTo>
                  <a:cubicBezTo>
                    <a:pt x="78741" y="899509"/>
                    <a:pt x="20976" y="486102"/>
                    <a:pt x="275852" y="299544"/>
                  </a:cubicBezTo>
                  <a:cubicBezTo>
                    <a:pt x="530728" y="112986"/>
                    <a:pt x="1049676" y="56493"/>
                    <a:pt x="1568625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3635896" y="2564904"/>
            <a:ext cx="2232248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619672" y="2564904"/>
            <a:ext cx="1944216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lechovka 6"/>
          <p:cNvSpPr/>
          <p:nvPr/>
        </p:nvSpPr>
        <p:spPr>
          <a:xfrm rot="16200000">
            <a:off x="3671900" y="-2223628"/>
            <a:ext cx="2304256" cy="7272808"/>
          </a:xfrm>
          <a:prstGeom prst="can">
            <a:avLst>
              <a:gd name="adj" fmla="val 303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332656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043444"/>
            <a:ext cx="576064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95536" y="1551310"/>
            <a:ext cx="7920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baseline="30000" dirty="0"/>
          </a:p>
        </p:txBody>
      </p:sp>
      <p:grpSp>
        <p:nvGrpSpPr>
          <p:cNvPr id="134" name="Skupina 133"/>
          <p:cNvGrpSpPr/>
          <p:nvPr/>
        </p:nvGrpSpPr>
        <p:grpSpPr>
          <a:xfrm>
            <a:off x="3851920" y="5382508"/>
            <a:ext cx="864096" cy="1475492"/>
            <a:chOff x="3851920" y="5382508"/>
            <a:chExt cx="864096" cy="1475492"/>
          </a:xfrm>
        </p:grpSpPr>
        <p:sp>
          <p:nvSpPr>
            <p:cNvPr id="68" name="Plechovka 67"/>
            <p:cNvSpPr/>
            <p:nvPr/>
          </p:nvSpPr>
          <p:spPr>
            <a:xfrm>
              <a:off x="3851920" y="5445224"/>
              <a:ext cx="864096" cy="1196752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Plechovka 69"/>
            <p:cNvSpPr/>
            <p:nvPr/>
          </p:nvSpPr>
          <p:spPr>
            <a:xfrm>
              <a:off x="3851920" y="5733256"/>
              <a:ext cx="864096" cy="1124744"/>
            </a:xfrm>
            <a:prstGeom prst="can">
              <a:avLst/>
            </a:prstGeom>
            <a:solidFill>
              <a:srgbClr val="FFFF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 dirty="0"/>
            </a:p>
            <a:p>
              <a:pPr algn="ctr"/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74" name="Elipsa 73"/>
            <p:cNvSpPr/>
            <p:nvPr/>
          </p:nvSpPr>
          <p:spPr>
            <a:xfrm>
              <a:off x="3851920" y="6021288"/>
              <a:ext cx="864096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5" name="Přímá spojovací šipka 74"/>
            <p:cNvCxnSpPr>
              <a:stCxn id="49" idx="2"/>
            </p:cNvCxnSpPr>
            <p:nvPr/>
          </p:nvCxnSpPr>
          <p:spPr>
            <a:xfrm>
              <a:off x="4175956" y="5382508"/>
              <a:ext cx="36004" cy="494764"/>
            </a:xfrm>
            <a:prstGeom prst="straightConnector1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Skupina 141"/>
          <p:cNvGrpSpPr/>
          <p:nvPr/>
        </p:nvGrpSpPr>
        <p:grpSpPr>
          <a:xfrm>
            <a:off x="1187624" y="1556792"/>
            <a:ext cx="7704856" cy="4473788"/>
            <a:chOff x="1187624" y="1556792"/>
            <a:chExt cx="7704856" cy="4473788"/>
          </a:xfrm>
        </p:grpSpPr>
        <p:sp>
          <p:nvSpPr>
            <p:cNvPr id="14" name="TextovéPole 13"/>
            <p:cNvSpPr txBox="1"/>
            <p:nvPr/>
          </p:nvSpPr>
          <p:spPr>
            <a:xfrm>
              <a:off x="3211597" y="1556792"/>
              <a:ext cx="79208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2987824" y="5661248"/>
              <a:ext cx="79208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  <p:cxnSp>
          <p:nvCxnSpPr>
            <p:cNvPr id="33" name="Přímá spojovací šipka 32"/>
            <p:cNvCxnSpPr/>
            <p:nvPr/>
          </p:nvCxnSpPr>
          <p:spPr>
            <a:xfrm flipH="1">
              <a:off x="3584394" y="1926124"/>
              <a:ext cx="15498" cy="379784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šipka 43"/>
            <p:cNvCxnSpPr>
              <a:stCxn id="29" idx="3"/>
              <a:endCxn id="14" idx="1"/>
            </p:cNvCxnSpPr>
            <p:nvPr/>
          </p:nvCxnSpPr>
          <p:spPr>
            <a:xfrm>
              <a:off x="1187624" y="1735976"/>
              <a:ext cx="2023973" cy="5482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šipka 53"/>
            <p:cNvCxnSpPr>
              <a:stCxn id="14" idx="3"/>
              <a:endCxn id="78" idx="1"/>
            </p:cNvCxnSpPr>
            <p:nvPr/>
          </p:nvCxnSpPr>
          <p:spPr>
            <a:xfrm>
              <a:off x="4003685" y="1741458"/>
              <a:ext cx="4096707" cy="72008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ovéPole 77"/>
            <p:cNvSpPr txBox="1"/>
            <p:nvPr/>
          </p:nvSpPr>
          <p:spPr>
            <a:xfrm>
              <a:off x="8100392" y="1628800"/>
              <a:ext cx="79208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</p:grpSp>
      <p:sp>
        <p:nvSpPr>
          <p:cNvPr id="80" name="TextovéPole 3"/>
          <p:cNvSpPr txBox="1">
            <a:spLocks noChangeArrowheads="1"/>
          </p:cNvSpPr>
          <p:nvPr/>
        </p:nvSpPr>
        <p:spPr bwMode="auto">
          <a:xfrm>
            <a:off x="467544" y="6165304"/>
            <a:ext cx="2705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 err="1"/>
              <a:t>Alkalic</a:t>
            </a:r>
            <a:r>
              <a:rPr lang="cs-CZ" sz="2800" b="1" dirty="0"/>
              <a:t> diarrhoea</a:t>
            </a:r>
          </a:p>
        </p:txBody>
      </p:sp>
      <p:grpSp>
        <p:nvGrpSpPr>
          <p:cNvPr id="141" name="Skupina 140"/>
          <p:cNvGrpSpPr/>
          <p:nvPr/>
        </p:nvGrpSpPr>
        <p:grpSpPr>
          <a:xfrm>
            <a:off x="6516216" y="4989562"/>
            <a:ext cx="2649315" cy="1041018"/>
            <a:chOff x="6516216" y="4989562"/>
            <a:chExt cx="2649315" cy="1041018"/>
          </a:xfrm>
        </p:grpSpPr>
        <p:sp>
          <p:nvSpPr>
            <p:cNvPr id="81" name="Šipka doprava 80"/>
            <p:cNvSpPr/>
            <p:nvPr/>
          </p:nvSpPr>
          <p:spPr>
            <a:xfrm rot="2228523">
              <a:off x="7374213" y="4989562"/>
              <a:ext cx="1440160" cy="50405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6516216" y="5661248"/>
              <a:ext cx="2649315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b="1" i="1" dirty="0" err="1"/>
                <a:t>Hypertonic</a:t>
              </a:r>
              <a:r>
                <a:rPr lang="cs-CZ" b="1" i="1" dirty="0"/>
                <a:t> </a:t>
              </a:r>
              <a:r>
                <a:rPr lang="cs-CZ" b="1" i="1" dirty="0" err="1"/>
                <a:t>dehydratation</a:t>
              </a:r>
              <a:endParaRPr lang="cs-CZ" b="1" i="1" dirty="0"/>
            </a:p>
          </p:txBody>
        </p:sp>
      </p:grpSp>
      <p:sp>
        <p:nvSpPr>
          <p:cNvPr id="84" name="TextovéPole 83"/>
          <p:cNvSpPr txBox="1"/>
          <p:nvPr/>
        </p:nvSpPr>
        <p:spPr>
          <a:xfrm>
            <a:off x="5868144" y="6488668"/>
            <a:ext cx="24913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err="1"/>
              <a:t>Hyperchloremic</a:t>
            </a:r>
            <a:r>
              <a:rPr lang="cs-CZ" b="1" i="1" dirty="0"/>
              <a:t> </a:t>
            </a:r>
            <a:r>
              <a:rPr lang="cs-CZ" b="1" i="1" dirty="0" err="1"/>
              <a:t>acidosis</a:t>
            </a:r>
            <a:endParaRPr lang="cs-CZ" b="1" i="1" dirty="0"/>
          </a:p>
        </p:txBody>
      </p:sp>
      <p:grpSp>
        <p:nvGrpSpPr>
          <p:cNvPr id="132" name="Skupina 131"/>
          <p:cNvGrpSpPr/>
          <p:nvPr/>
        </p:nvGrpSpPr>
        <p:grpSpPr>
          <a:xfrm>
            <a:off x="1043608" y="1187460"/>
            <a:ext cx="7992888" cy="369332"/>
            <a:chOff x="1043608" y="1187460"/>
            <a:chExt cx="7992888" cy="369332"/>
          </a:xfrm>
        </p:grpSpPr>
        <p:sp>
          <p:nvSpPr>
            <p:cNvPr id="88" name="TextovéPole 87"/>
            <p:cNvSpPr txBox="1"/>
            <p:nvPr/>
          </p:nvSpPr>
          <p:spPr>
            <a:xfrm>
              <a:off x="8460432" y="1187460"/>
              <a:ext cx="57606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Na</a:t>
              </a:r>
              <a:r>
                <a:rPr lang="cs-CZ" baseline="30000" dirty="0"/>
                <a:t>+</a:t>
              </a:r>
            </a:p>
          </p:txBody>
        </p:sp>
        <p:cxnSp>
          <p:nvCxnSpPr>
            <p:cNvPr id="90" name="Přímá spojovací čára 89"/>
            <p:cNvCxnSpPr>
              <a:stCxn id="13" idx="3"/>
              <a:endCxn id="88" idx="1"/>
            </p:cNvCxnSpPr>
            <p:nvPr/>
          </p:nvCxnSpPr>
          <p:spPr>
            <a:xfrm>
              <a:off x="1043608" y="1228110"/>
              <a:ext cx="7416824" cy="144016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ovéPole 90"/>
          <p:cNvSpPr txBox="1"/>
          <p:nvPr/>
        </p:nvSpPr>
        <p:spPr>
          <a:xfrm>
            <a:off x="5868144" y="198884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Colon</a:t>
            </a:r>
            <a:endParaRPr lang="cs-CZ" sz="2400" b="1" dirty="0"/>
          </a:p>
        </p:txBody>
      </p:sp>
      <p:cxnSp>
        <p:nvCxnSpPr>
          <p:cNvPr id="92" name="Přímá spojovací šipka 91"/>
          <p:cNvCxnSpPr/>
          <p:nvPr/>
        </p:nvCxnSpPr>
        <p:spPr>
          <a:xfrm>
            <a:off x="35496" y="1233708"/>
            <a:ext cx="424299" cy="178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šipka 96"/>
          <p:cNvCxnSpPr/>
          <p:nvPr/>
        </p:nvCxnSpPr>
        <p:spPr>
          <a:xfrm>
            <a:off x="107504" y="548680"/>
            <a:ext cx="424299" cy="178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>
            <a:off x="-36512" y="1771027"/>
            <a:ext cx="424299" cy="178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Skupina 111"/>
          <p:cNvGrpSpPr/>
          <p:nvPr/>
        </p:nvGrpSpPr>
        <p:grpSpPr>
          <a:xfrm>
            <a:off x="1043608" y="548681"/>
            <a:ext cx="5616624" cy="4833827"/>
            <a:chOff x="1043608" y="548681"/>
            <a:chExt cx="5616624" cy="4833827"/>
          </a:xfrm>
        </p:grpSpPr>
        <p:sp>
          <p:nvSpPr>
            <p:cNvPr id="113" name="Slunce 112"/>
            <p:cNvSpPr/>
            <p:nvPr/>
          </p:nvSpPr>
          <p:spPr>
            <a:xfrm>
              <a:off x="3779912" y="1692424"/>
              <a:ext cx="1872208" cy="1808584"/>
            </a:xfrm>
            <a:prstGeom prst="su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AE</a:t>
              </a:r>
            </a:p>
          </p:txBody>
        </p:sp>
        <p:sp>
          <p:nvSpPr>
            <p:cNvPr id="114" name="TextovéPole 113"/>
            <p:cNvSpPr txBox="1"/>
            <p:nvPr/>
          </p:nvSpPr>
          <p:spPr>
            <a:xfrm>
              <a:off x="4860032" y="3717032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15" name="TextovéPole 114"/>
            <p:cNvSpPr txBox="1"/>
            <p:nvPr/>
          </p:nvSpPr>
          <p:spPr>
            <a:xfrm>
              <a:off x="5868144" y="899428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5292080" y="1052736"/>
              <a:ext cx="596462" cy="2663682"/>
            </a:xfrm>
            <a:custGeom>
              <a:avLst/>
              <a:gdLst>
                <a:gd name="connsiteX0" fmla="*/ 5255 w 596462"/>
                <a:gd name="connsiteY0" fmla="*/ 2087618 h 2087618"/>
                <a:gd name="connsiteX1" fmla="*/ 36786 w 596462"/>
                <a:gd name="connsiteY1" fmla="*/ 1102273 h 2087618"/>
                <a:gd name="connsiteX2" fmla="*/ 225972 w 596462"/>
                <a:gd name="connsiteY2" fmla="*/ 179990 h 2087618"/>
                <a:gd name="connsiteX3" fmla="*/ 596462 w 596462"/>
                <a:gd name="connsiteY3" fmla="*/ 22335 h 208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462" h="2087618">
                  <a:moveTo>
                    <a:pt x="5255" y="2087618"/>
                  </a:moveTo>
                  <a:cubicBezTo>
                    <a:pt x="2627" y="1753914"/>
                    <a:pt x="0" y="1420211"/>
                    <a:pt x="36786" y="1102273"/>
                  </a:cubicBezTo>
                  <a:cubicBezTo>
                    <a:pt x="73572" y="784335"/>
                    <a:pt x="132693" y="359980"/>
                    <a:pt x="225972" y="179990"/>
                  </a:cubicBezTo>
                  <a:cubicBezTo>
                    <a:pt x="319251" y="0"/>
                    <a:pt x="457856" y="11167"/>
                    <a:pt x="596462" y="22335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1043608" y="548681"/>
              <a:ext cx="3144846" cy="3240360"/>
            </a:xfrm>
            <a:custGeom>
              <a:avLst/>
              <a:gdLst>
                <a:gd name="connsiteX0" fmla="*/ 0 w 3137338"/>
                <a:gd name="connsiteY0" fmla="*/ 61748 h 3045372"/>
                <a:gd name="connsiteX1" fmla="*/ 930166 w 3137338"/>
                <a:gd name="connsiteY1" fmla="*/ 30217 h 3045372"/>
                <a:gd name="connsiteX2" fmla="*/ 2735318 w 3137338"/>
                <a:gd name="connsiteY2" fmla="*/ 243051 h 3045372"/>
                <a:gd name="connsiteX3" fmla="*/ 2956035 w 3137338"/>
                <a:gd name="connsiteY3" fmla="*/ 1267810 h 3045372"/>
                <a:gd name="connsiteX4" fmla="*/ 3050628 w 3137338"/>
                <a:gd name="connsiteY4" fmla="*/ 2536934 h 3045372"/>
                <a:gd name="connsiteX5" fmla="*/ 3034862 w 3137338"/>
                <a:gd name="connsiteY5" fmla="*/ 2521168 h 3045372"/>
                <a:gd name="connsiteX6" fmla="*/ 2435773 w 3137338"/>
                <a:gd name="connsiteY6" fmla="*/ 2970486 h 3045372"/>
                <a:gd name="connsiteX7" fmla="*/ 2443655 w 3137338"/>
                <a:gd name="connsiteY7" fmla="*/ 2970486 h 3045372"/>
                <a:gd name="connsiteX0" fmla="*/ 0 w 3137338"/>
                <a:gd name="connsiteY0" fmla="*/ 61748 h 2970486"/>
                <a:gd name="connsiteX1" fmla="*/ 930166 w 3137338"/>
                <a:gd name="connsiteY1" fmla="*/ 30217 h 2970486"/>
                <a:gd name="connsiteX2" fmla="*/ 2735318 w 3137338"/>
                <a:gd name="connsiteY2" fmla="*/ 243051 h 2970486"/>
                <a:gd name="connsiteX3" fmla="*/ 2956035 w 3137338"/>
                <a:gd name="connsiteY3" fmla="*/ 1267810 h 2970486"/>
                <a:gd name="connsiteX4" fmla="*/ 3050628 w 3137338"/>
                <a:gd name="connsiteY4" fmla="*/ 2536934 h 2970486"/>
                <a:gd name="connsiteX5" fmla="*/ 3034862 w 3137338"/>
                <a:gd name="connsiteY5" fmla="*/ 2521168 h 2970486"/>
                <a:gd name="connsiteX6" fmla="*/ 2435773 w 3137338"/>
                <a:gd name="connsiteY6" fmla="*/ 2970486 h 2970486"/>
                <a:gd name="connsiteX0" fmla="*/ 0 w 3137338"/>
                <a:gd name="connsiteY0" fmla="*/ 61748 h 2745827"/>
                <a:gd name="connsiteX1" fmla="*/ 930166 w 3137338"/>
                <a:gd name="connsiteY1" fmla="*/ 30217 h 2745827"/>
                <a:gd name="connsiteX2" fmla="*/ 2735318 w 3137338"/>
                <a:gd name="connsiteY2" fmla="*/ 243051 h 2745827"/>
                <a:gd name="connsiteX3" fmla="*/ 2956035 w 3137338"/>
                <a:gd name="connsiteY3" fmla="*/ 1267810 h 2745827"/>
                <a:gd name="connsiteX4" fmla="*/ 3050628 w 3137338"/>
                <a:gd name="connsiteY4" fmla="*/ 2536934 h 2745827"/>
                <a:gd name="connsiteX5" fmla="*/ 3034862 w 3137338"/>
                <a:gd name="connsiteY5" fmla="*/ 2521168 h 2745827"/>
                <a:gd name="connsiteX0" fmla="*/ 0 w 3072963"/>
                <a:gd name="connsiteY0" fmla="*/ 61748 h 2536934"/>
                <a:gd name="connsiteX1" fmla="*/ 930166 w 3072963"/>
                <a:gd name="connsiteY1" fmla="*/ 30217 h 2536934"/>
                <a:gd name="connsiteX2" fmla="*/ 2735318 w 3072963"/>
                <a:gd name="connsiteY2" fmla="*/ 243051 h 2536934"/>
                <a:gd name="connsiteX3" fmla="*/ 2956035 w 3072963"/>
                <a:gd name="connsiteY3" fmla="*/ 1267810 h 2536934"/>
                <a:gd name="connsiteX4" fmla="*/ 3050628 w 3072963"/>
                <a:gd name="connsiteY4" fmla="*/ 2536934 h 2536934"/>
                <a:gd name="connsiteX0" fmla="*/ 0 w 3072963"/>
                <a:gd name="connsiteY0" fmla="*/ 72039 h 2547225"/>
                <a:gd name="connsiteX1" fmla="*/ 677103 w 3072963"/>
                <a:gd name="connsiteY1" fmla="*/ 10291 h 2547225"/>
                <a:gd name="connsiteX2" fmla="*/ 930166 w 3072963"/>
                <a:gd name="connsiteY2" fmla="*/ 40508 h 2547225"/>
                <a:gd name="connsiteX3" fmla="*/ 2735318 w 3072963"/>
                <a:gd name="connsiteY3" fmla="*/ 253342 h 2547225"/>
                <a:gd name="connsiteX4" fmla="*/ 2956035 w 3072963"/>
                <a:gd name="connsiteY4" fmla="*/ 1278101 h 2547225"/>
                <a:gd name="connsiteX5" fmla="*/ 3050628 w 3072963"/>
                <a:gd name="connsiteY5" fmla="*/ 2547225 h 2547225"/>
                <a:gd name="connsiteX0" fmla="*/ 0 w 3072963"/>
                <a:gd name="connsiteY0" fmla="*/ 128924 h 2604110"/>
                <a:gd name="connsiteX1" fmla="*/ 203131 w 3072963"/>
                <a:gd name="connsiteY1" fmla="*/ 10291 h 2604110"/>
                <a:gd name="connsiteX2" fmla="*/ 677103 w 3072963"/>
                <a:gd name="connsiteY2" fmla="*/ 67176 h 2604110"/>
                <a:gd name="connsiteX3" fmla="*/ 930166 w 3072963"/>
                <a:gd name="connsiteY3" fmla="*/ 97393 h 2604110"/>
                <a:gd name="connsiteX4" fmla="*/ 2735318 w 3072963"/>
                <a:gd name="connsiteY4" fmla="*/ 310227 h 2604110"/>
                <a:gd name="connsiteX5" fmla="*/ 2956035 w 3072963"/>
                <a:gd name="connsiteY5" fmla="*/ 1334986 h 2604110"/>
                <a:gd name="connsiteX6" fmla="*/ 3050628 w 3072963"/>
                <a:gd name="connsiteY6" fmla="*/ 2604110 h 2604110"/>
                <a:gd name="connsiteX0" fmla="*/ 0 w 2869832"/>
                <a:gd name="connsiteY0" fmla="*/ 10291 h 2604110"/>
                <a:gd name="connsiteX1" fmla="*/ 473972 w 2869832"/>
                <a:gd name="connsiteY1" fmla="*/ 67176 h 2604110"/>
                <a:gd name="connsiteX2" fmla="*/ 727035 w 2869832"/>
                <a:gd name="connsiteY2" fmla="*/ 97393 h 2604110"/>
                <a:gd name="connsiteX3" fmla="*/ 2532187 w 2869832"/>
                <a:gd name="connsiteY3" fmla="*/ 310227 h 2604110"/>
                <a:gd name="connsiteX4" fmla="*/ 2752904 w 2869832"/>
                <a:gd name="connsiteY4" fmla="*/ 1334986 h 2604110"/>
                <a:gd name="connsiteX5" fmla="*/ 2847497 w 2869832"/>
                <a:gd name="connsiteY5" fmla="*/ 2604110 h 2604110"/>
                <a:gd name="connsiteX0" fmla="*/ 146705 w 3016537"/>
                <a:gd name="connsiteY0" fmla="*/ 0 h 2593819"/>
                <a:gd name="connsiteX1" fmla="*/ 78995 w 3016537"/>
                <a:gd name="connsiteY1" fmla="*/ 56885 h 2593819"/>
                <a:gd name="connsiteX2" fmla="*/ 620677 w 3016537"/>
                <a:gd name="connsiteY2" fmla="*/ 56885 h 2593819"/>
                <a:gd name="connsiteX3" fmla="*/ 873740 w 3016537"/>
                <a:gd name="connsiteY3" fmla="*/ 87102 h 2593819"/>
                <a:gd name="connsiteX4" fmla="*/ 2678892 w 3016537"/>
                <a:gd name="connsiteY4" fmla="*/ 299936 h 2593819"/>
                <a:gd name="connsiteX5" fmla="*/ 2899609 w 3016537"/>
                <a:gd name="connsiteY5" fmla="*/ 1324695 h 2593819"/>
                <a:gd name="connsiteX6" fmla="*/ 2994202 w 3016537"/>
                <a:gd name="connsiteY6" fmla="*/ 2593819 h 2593819"/>
                <a:gd name="connsiteX0" fmla="*/ 0 w 2937542"/>
                <a:gd name="connsiteY0" fmla="*/ 0 h 2536934"/>
                <a:gd name="connsiteX1" fmla="*/ 541682 w 2937542"/>
                <a:gd name="connsiteY1" fmla="*/ 0 h 2536934"/>
                <a:gd name="connsiteX2" fmla="*/ 794745 w 2937542"/>
                <a:gd name="connsiteY2" fmla="*/ 30217 h 2536934"/>
                <a:gd name="connsiteX3" fmla="*/ 2599897 w 2937542"/>
                <a:gd name="connsiteY3" fmla="*/ 243051 h 2536934"/>
                <a:gd name="connsiteX4" fmla="*/ 2820614 w 2937542"/>
                <a:gd name="connsiteY4" fmla="*/ 1267810 h 2536934"/>
                <a:gd name="connsiteX5" fmla="*/ 2915207 w 2937542"/>
                <a:gd name="connsiteY5" fmla="*/ 2536934 h 2536934"/>
                <a:gd name="connsiteX0" fmla="*/ 0 w 3005252"/>
                <a:gd name="connsiteY0" fmla="*/ 0 h 2536934"/>
                <a:gd name="connsiteX1" fmla="*/ 609392 w 3005252"/>
                <a:gd name="connsiteY1" fmla="*/ 0 h 2536934"/>
                <a:gd name="connsiteX2" fmla="*/ 862455 w 3005252"/>
                <a:gd name="connsiteY2" fmla="*/ 30217 h 2536934"/>
                <a:gd name="connsiteX3" fmla="*/ 2667607 w 3005252"/>
                <a:gd name="connsiteY3" fmla="*/ 243051 h 2536934"/>
                <a:gd name="connsiteX4" fmla="*/ 2888324 w 3005252"/>
                <a:gd name="connsiteY4" fmla="*/ 1267810 h 2536934"/>
                <a:gd name="connsiteX5" fmla="*/ 2982917 w 3005252"/>
                <a:gd name="connsiteY5" fmla="*/ 2536934 h 2536934"/>
                <a:gd name="connsiteX0" fmla="*/ 0 w 2982917"/>
                <a:gd name="connsiteY0" fmla="*/ 0 h 2536934"/>
                <a:gd name="connsiteX1" fmla="*/ 609392 w 2982917"/>
                <a:gd name="connsiteY1" fmla="*/ 0 h 2536934"/>
                <a:gd name="connsiteX2" fmla="*/ 1151074 w 2982917"/>
                <a:gd name="connsiteY2" fmla="*/ 0 h 2536934"/>
                <a:gd name="connsiteX3" fmla="*/ 2667607 w 2982917"/>
                <a:gd name="connsiteY3" fmla="*/ 243051 h 2536934"/>
                <a:gd name="connsiteX4" fmla="*/ 2888324 w 2982917"/>
                <a:gd name="connsiteY4" fmla="*/ 1267810 h 2536934"/>
                <a:gd name="connsiteX5" fmla="*/ 2982917 w 2982917"/>
                <a:gd name="connsiteY5" fmla="*/ 2536934 h 2536934"/>
                <a:gd name="connsiteX0" fmla="*/ 0 w 2957149"/>
                <a:gd name="connsiteY0" fmla="*/ 0 h 2559816"/>
                <a:gd name="connsiteX1" fmla="*/ 609392 w 2957149"/>
                <a:gd name="connsiteY1" fmla="*/ 0 h 2559816"/>
                <a:gd name="connsiteX2" fmla="*/ 1151074 w 2957149"/>
                <a:gd name="connsiteY2" fmla="*/ 0 h 2559816"/>
                <a:gd name="connsiteX3" fmla="*/ 2667607 w 2957149"/>
                <a:gd name="connsiteY3" fmla="*/ 243051 h 2559816"/>
                <a:gd name="connsiteX4" fmla="*/ 2888324 w 2957149"/>
                <a:gd name="connsiteY4" fmla="*/ 1267810 h 2559816"/>
                <a:gd name="connsiteX5" fmla="*/ 2911541 w 2957149"/>
                <a:gd name="connsiteY5" fmla="*/ 2559816 h 2559816"/>
                <a:gd name="connsiteX0" fmla="*/ 0 w 2957149"/>
                <a:gd name="connsiteY0" fmla="*/ 0 h 2559816"/>
                <a:gd name="connsiteX1" fmla="*/ 609392 w 2957149"/>
                <a:gd name="connsiteY1" fmla="*/ 0 h 2559816"/>
                <a:gd name="connsiteX2" fmla="*/ 1151074 w 2957149"/>
                <a:gd name="connsiteY2" fmla="*/ 0 h 2559816"/>
                <a:gd name="connsiteX3" fmla="*/ 2667607 w 2957149"/>
                <a:gd name="connsiteY3" fmla="*/ 243051 h 2559816"/>
                <a:gd name="connsiteX4" fmla="*/ 2888324 w 2957149"/>
                <a:gd name="connsiteY4" fmla="*/ 1267810 h 2559816"/>
                <a:gd name="connsiteX5" fmla="*/ 2911542 w 2957149"/>
                <a:gd name="connsiteY5" fmla="*/ 1308350 h 2559816"/>
                <a:gd name="connsiteX6" fmla="*/ 2911541 w 2957149"/>
                <a:gd name="connsiteY6" fmla="*/ 2559816 h 25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149" h="2559816">
                  <a:moveTo>
                    <a:pt x="0" y="0"/>
                  </a:moveTo>
                  <a:lnTo>
                    <a:pt x="609392" y="0"/>
                  </a:lnTo>
                  <a:lnTo>
                    <a:pt x="1151074" y="0"/>
                  </a:lnTo>
                  <a:cubicBezTo>
                    <a:pt x="1494110" y="40508"/>
                    <a:pt x="2378065" y="31749"/>
                    <a:pt x="2667607" y="243051"/>
                  </a:cubicBezTo>
                  <a:cubicBezTo>
                    <a:pt x="2957149" y="454353"/>
                    <a:pt x="2847668" y="1090260"/>
                    <a:pt x="2888324" y="1267810"/>
                  </a:cubicBezTo>
                  <a:cubicBezTo>
                    <a:pt x="2928980" y="1445360"/>
                    <a:pt x="2907673" y="1093016"/>
                    <a:pt x="2911542" y="1308350"/>
                  </a:cubicBezTo>
                  <a:cubicBezTo>
                    <a:pt x="2915412" y="1523684"/>
                    <a:pt x="2911243" y="2350698"/>
                    <a:pt x="2911541" y="2559816"/>
                  </a:cubicBezTo>
                </a:path>
              </a:pathLst>
            </a:cu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3923928" y="3779748"/>
              <a:ext cx="504056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3923928" y="5013176"/>
              <a:ext cx="504056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cxnSp>
          <p:nvCxnSpPr>
            <p:cNvPr id="120" name="Přímá spojovací šipka 119"/>
            <p:cNvCxnSpPr>
              <a:stCxn id="118" idx="2"/>
              <a:endCxn id="119" idx="0"/>
            </p:cNvCxnSpPr>
            <p:nvPr/>
          </p:nvCxnSpPr>
          <p:spPr>
            <a:xfrm>
              <a:off x="4175956" y="4149080"/>
              <a:ext cx="0" cy="864096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Zahnutá šipka doleva 120"/>
            <p:cNvSpPr/>
            <p:nvPr/>
          </p:nvSpPr>
          <p:spPr>
            <a:xfrm>
              <a:off x="4716016" y="2140605"/>
              <a:ext cx="480809" cy="93610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2" name="Zahnutá šipka doleva 121"/>
            <p:cNvSpPr/>
            <p:nvPr/>
          </p:nvSpPr>
          <p:spPr>
            <a:xfrm rot="10800000">
              <a:off x="4211960" y="2076346"/>
              <a:ext cx="480809" cy="93610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3" name="TextovéPole 122"/>
            <p:cNvSpPr txBox="1"/>
            <p:nvPr/>
          </p:nvSpPr>
          <p:spPr>
            <a:xfrm>
              <a:off x="4860032" y="5013176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cxnSp>
          <p:nvCxnSpPr>
            <p:cNvPr id="124" name="Přímá spojovací šipka 123"/>
            <p:cNvCxnSpPr>
              <a:stCxn id="123" idx="0"/>
              <a:endCxn id="114" idx="2"/>
            </p:cNvCxnSpPr>
            <p:nvPr/>
          </p:nvCxnSpPr>
          <p:spPr>
            <a:xfrm flipV="1">
              <a:off x="5256076" y="4086364"/>
              <a:ext cx="0" cy="926812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Skupina 125"/>
          <p:cNvGrpSpPr/>
          <p:nvPr/>
        </p:nvGrpSpPr>
        <p:grpSpPr>
          <a:xfrm>
            <a:off x="5076056" y="404664"/>
            <a:ext cx="3384376" cy="864096"/>
            <a:chOff x="5076056" y="404664"/>
            <a:chExt cx="3384376" cy="864096"/>
          </a:xfrm>
        </p:grpSpPr>
        <p:sp>
          <p:nvSpPr>
            <p:cNvPr id="127" name="TextovéPole 126"/>
            <p:cNvSpPr txBox="1"/>
            <p:nvPr/>
          </p:nvSpPr>
          <p:spPr>
            <a:xfrm>
              <a:off x="6948264" y="404664"/>
              <a:ext cx="122413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0 + CO</a:t>
              </a:r>
              <a:r>
                <a:rPr lang="cs-CZ" baseline="-25000" dirty="0"/>
                <a:t>2</a:t>
              </a:r>
              <a:endParaRPr lang="cs-CZ" baseline="30000" dirty="0"/>
            </a:p>
          </p:txBody>
        </p:sp>
        <p:cxnSp>
          <p:nvCxnSpPr>
            <p:cNvPr id="128" name="Přímá spojovací šipka 127"/>
            <p:cNvCxnSpPr>
              <a:endCxn id="127" idx="1"/>
            </p:cNvCxnSpPr>
            <p:nvPr/>
          </p:nvCxnSpPr>
          <p:spPr>
            <a:xfrm>
              <a:off x="5076056" y="589330"/>
              <a:ext cx="1872208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Volný tvar 128"/>
            <p:cNvSpPr/>
            <p:nvPr/>
          </p:nvSpPr>
          <p:spPr>
            <a:xfrm>
              <a:off x="6156176" y="572328"/>
              <a:ext cx="720079" cy="336392"/>
            </a:xfrm>
            <a:custGeom>
              <a:avLst/>
              <a:gdLst>
                <a:gd name="connsiteX0" fmla="*/ 11824 w 327134"/>
                <a:gd name="connsiteY0" fmla="*/ 249620 h 249620"/>
                <a:gd name="connsiteX1" fmla="*/ 35472 w 327134"/>
                <a:gd name="connsiteY1" fmla="*/ 91965 h 249620"/>
                <a:gd name="connsiteX2" fmla="*/ 224658 w 327134"/>
                <a:gd name="connsiteY2" fmla="*/ 13138 h 249620"/>
                <a:gd name="connsiteX3" fmla="*/ 327134 w 327134"/>
                <a:gd name="connsiteY3" fmla="*/ 13138 h 24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134" h="249620">
                  <a:moveTo>
                    <a:pt x="11824" y="249620"/>
                  </a:moveTo>
                  <a:cubicBezTo>
                    <a:pt x="5912" y="190499"/>
                    <a:pt x="0" y="131379"/>
                    <a:pt x="35472" y="91965"/>
                  </a:cubicBezTo>
                  <a:cubicBezTo>
                    <a:pt x="70944" y="52551"/>
                    <a:pt x="176048" y="26276"/>
                    <a:pt x="224658" y="13138"/>
                  </a:cubicBezTo>
                  <a:cubicBezTo>
                    <a:pt x="273268" y="0"/>
                    <a:pt x="300201" y="6569"/>
                    <a:pt x="327134" y="13138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TextovéPole 129"/>
            <p:cNvSpPr txBox="1"/>
            <p:nvPr/>
          </p:nvSpPr>
          <p:spPr>
            <a:xfrm>
              <a:off x="7668344" y="899428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cxnSp>
          <p:nvCxnSpPr>
            <p:cNvPr id="131" name="Přímá spojovací šipka 130"/>
            <p:cNvCxnSpPr>
              <a:endCxn id="130" idx="1"/>
            </p:cNvCxnSpPr>
            <p:nvPr/>
          </p:nvCxnSpPr>
          <p:spPr>
            <a:xfrm>
              <a:off x="6660232" y="1084094"/>
              <a:ext cx="1008112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Skupina 135"/>
          <p:cNvGrpSpPr/>
          <p:nvPr/>
        </p:nvGrpSpPr>
        <p:grpSpPr>
          <a:xfrm>
            <a:off x="4932040" y="5382508"/>
            <a:ext cx="864096" cy="1475492"/>
            <a:chOff x="4932040" y="5382508"/>
            <a:chExt cx="864096" cy="1475492"/>
          </a:xfrm>
        </p:grpSpPr>
        <p:sp>
          <p:nvSpPr>
            <p:cNvPr id="137" name="Plechovka 136"/>
            <p:cNvSpPr/>
            <p:nvPr/>
          </p:nvSpPr>
          <p:spPr>
            <a:xfrm>
              <a:off x="4932040" y="5517232"/>
              <a:ext cx="864096" cy="1196752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Plechovka 137"/>
            <p:cNvSpPr/>
            <p:nvPr/>
          </p:nvSpPr>
          <p:spPr>
            <a:xfrm>
              <a:off x="4932040" y="6021288"/>
              <a:ext cx="864096" cy="711696"/>
            </a:xfrm>
            <a:prstGeom prst="can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Plechovka 138"/>
            <p:cNvSpPr/>
            <p:nvPr/>
          </p:nvSpPr>
          <p:spPr>
            <a:xfrm>
              <a:off x="4932040" y="6290320"/>
              <a:ext cx="864096" cy="56768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cxnSp>
          <p:nvCxnSpPr>
            <p:cNvPr id="140" name="Přímá spojovací šipka 139"/>
            <p:cNvCxnSpPr/>
            <p:nvPr/>
          </p:nvCxnSpPr>
          <p:spPr>
            <a:xfrm flipH="1" flipV="1">
              <a:off x="5256076" y="5382508"/>
              <a:ext cx="36004" cy="99882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ovéPole 81"/>
          <p:cNvSpPr txBox="1"/>
          <p:nvPr/>
        </p:nvSpPr>
        <p:spPr>
          <a:xfrm>
            <a:off x="6769205" y="4509120"/>
            <a:ext cx="20512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err="1"/>
              <a:t>Hypotonic</a:t>
            </a:r>
            <a:r>
              <a:rPr lang="cs-CZ" b="1" i="1" dirty="0"/>
              <a:t> fluid </a:t>
            </a:r>
            <a:r>
              <a:rPr lang="cs-CZ" b="1" i="1" dirty="0" err="1"/>
              <a:t>loss</a:t>
            </a:r>
            <a:endParaRPr lang="cs-CZ" b="1" i="1" dirty="0"/>
          </a:p>
        </p:txBody>
      </p:sp>
      <p:sp>
        <p:nvSpPr>
          <p:cNvPr id="146" name="Volný tvar 145"/>
          <p:cNvSpPr/>
          <p:nvPr/>
        </p:nvSpPr>
        <p:spPr>
          <a:xfrm>
            <a:off x="3054457" y="4649492"/>
            <a:ext cx="1819760" cy="594101"/>
          </a:xfrm>
          <a:custGeom>
            <a:avLst/>
            <a:gdLst>
              <a:gd name="connsiteX0" fmla="*/ 37455 w 1819760"/>
              <a:gd name="connsiteY0" fmla="*/ 0 h 594101"/>
              <a:gd name="connsiteX1" fmla="*/ 14207 w 1819760"/>
              <a:gd name="connsiteY1" fmla="*/ 240223 h 594101"/>
              <a:gd name="connsiteX2" fmla="*/ 122696 w 1819760"/>
              <a:gd name="connsiteY2" fmla="*/ 309966 h 594101"/>
              <a:gd name="connsiteX3" fmla="*/ 393916 w 1819760"/>
              <a:gd name="connsiteY3" fmla="*/ 309966 h 594101"/>
              <a:gd name="connsiteX4" fmla="*/ 688384 w 1819760"/>
              <a:gd name="connsiteY4" fmla="*/ 232474 h 594101"/>
              <a:gd name="connsiteX5" fmla="*/ 843367 w 1819760"/>
              <a:gd name="connsiteY5" fmla="*/ 108488 h 594101"/>
              <a:gd name="connsiteX6" fmla="*/ 1385807 w 1819760"/>
              <a:gd name="connsiteY6" fmla="*/ 108488 h 594101"/>
              <a:gd name="connsiteX7" fmla="*/ 1579536 w 1819760"/>
              <a:gd name="connsiteY7" fmla="*/ 263471 h 594101"/>
              <a:gd name="connsiteX8" fmla="*/ 1571787 w 1819760"/>
              <a:gd name="connsiteY8" fmla="*/ 542440 h 594101"/>
              <a:gd name="connsiteX9" fmla="*/ 1819760 w 1819760"/>
              <a:gd name="connsiteY9" fmla="*/ 573437 h 5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760" h="594101">
                <a:moveTo>
                  <a:pt x="37455" y="0"/>
                </a:moveTo>
                <a:cubicBezTo>
                  <a:pt x="18727" y="94281"/>
                  <a:pt x="0" y="188562"/>
                  <a:pt x="14207" y="240223"/>
                </a:cubicBezTo>
                <a:cubicBezTo>
                  <a:pt x="28414" y="291884"/>
                  <a:pt x="59411" y="298342"/>
                  <a:pt x="122696" y="309966"/>
                </a:cubicBezTo>
                <a:cubicBezTo>
                  <a:pt x="185981" y="321590"/>
                  <a:pt x="299635" y="322881"/>
                  <a:pt x="393916" y="309966"/>
                </a:cubicBezTo>
                <a:cubicBezTo>
                  <a:pt x="488197" y="297051"/>
                  <a:pt x="613475" y="266054"/>
                  <a:pt x="688384" y="232474"/>
                </a:cubicBezTo>
                <a:cubicBezTo>
                  <a:pt x="763293" y="198894"/>
                  <a:pt x="727130" y="129152"/>
                  <a:pt x="843367" y="108488"/>
                </a:cubicBezTo>
                <a:cubicBezTo>
                  <a:pt x="959604" y="87824"/>
                  <a:pt x="1263112" y="82657"/>
                  <a:pt x="1385807" y="108488"/>
                </a:cubicBezTo>
                <a:cubicBezTo>
                  <a:pt x="1508502" y="134319"/>
                  <a:pt x="1548539" y="191146"/>
                  <a:pt x="1579536" y="263471"/>
                </a:cubicBezTo>
                <a:cubicBezTo>
                  <a:pt x="1610533" y="335796"/>
                  <a:pt x="1531750" y="490779"/>
                  <a:pt x="1571787" y="542440"/>
                </a:cubicBezTo>
                <a:cubicBezTo>
                  <a:pt x="1611824" y="594101"/>
                  <a:pt x="1715792" y="583769"/>
                  <a:pt x="1819760" y="573437"/>
                </a:cubicBezTo>
              </a:path>
            </a:pathLst>
          </a:cu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51" name="Skupina 150"/>
          <p:cNvGrpSpPr/>
          <p:nvPr/>
        </p:nvGrpSpPr>
        <p:grpSpPr>
          <a:xfrm>
            <a:off x="1907704" y="3798332"/>
            <a:ext cx="1584176" cy="864096"/>
            <a:chOff x="1907704" y="3798332"/>
            <a:chExt cx="1584176" cy="864096"/>
          </a:xfrm>
        </p:grpSpPr>
        <p:sp>
          <p:nvSpPr>
            <p:cNvPr id="143" name="TextovéPole 142"/>
            <p:cNvSpPr txBox="1"/>
            <p:nvPr/>
          </p:nvSpPr>
          <p:spPr>
            <a:xfrm>
              <a:off x="2699792" y="4293096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1907704" y="3913311"/>
              <a:ext cx="1080120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H</a:t>
              </a:r>
              <a:r>
                <a:rPr lang="cs-CZ" sz="1400" baseline="-25000" dirty="0"/>
                <a:t>2</a:t>
              </a:r>
              <a:r>
                <a:rPr lang="cs-CZ" sz="1400" dirty="0"/>
                <a:t>0 + CO</a:t>
              </a:r>
              <a:r>
                <a:rPr lang="cs-CZ" sz="1400" baseline="-25000" dirty="0"/>
                <a:t>2</a:t>
              </a:r>
              <a:endParaRPr lang="cs-CZ" sz="1400" baseline="30000" dirty="0"/>
            </a:p>
          </p:txBody>
        </p:sp>
        <p:cxnSp>
          <p:nvCxnSpPr>
            <p:cNvPr id="148" name="Přímá spojovací šipka 147"/>
            <p:cNvCxnSpPr>
              <a:stCxn id="144" idx="3"/>
              <a:endCxn id="106" idx="2"/>
            </p:cNvCxnSpPr>
            <p:nvPr/>
          </p:nvCxnSpPr>
          <p:spPr>
            <a:xfrm flipV="1">
              <a:off x="2987824" y="3798332"/>
              <a:ext cx="108012" cy="268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Přímá spojovací šipka 149"/>
            <p:cNvCxnSpPr>
              <a:stCxn id="144" idx="3"/>
              <a:endCxn id="143" idx="0"/>
            </p:cNvCxnSpPr>
            <p:nvPr/>
          </p:nvCxnSpPr>
          <p:spPr>
            <a:xfrm>
              <a:off x="2987824" y="4067200"/>
              <a:ext cx="108012" cy="2258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Skupina 99"/>
          <p:cNvGrpSpPr/>
          <p:nvPr/>
        </p:nvGrpSpPr>
        <p:grpSpPr>
          <a:xfrm>
            <a:off x="1043608" y="404664"/>
            <a:ext cx="4032448" cy="5040560"/>
            <a:chOff x="1043608" y="404664"/>
            <a:chExt cx="4032448" cy="5040560"/>
          </a:xfrm>
        </p:grpSpPr>
        <p:sp>
          <p:nvSpPr>
            <p:cNvPr id="101" name="Slunce 100"/>
            <p:cNvSpPr/>
            <p:nvPr/>
          </p:nvSpPr>
          <p:spPr>
            <a:xfrm>
              <a:off x="1835696" y="1916832"/>
              <a:ext cx="1440160" cy="1224136"/>
            </a:xfrm>
            <a:prstGeom prst="su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NHE</a:t>
              </a:r>
            </a:p>
          </p:txBody>
        </p:sp>
        <p:sp>
          <p:nvSpPr>
            <p:cNvPr id="102" name="Volný tvar 101"/>
            <p:cNvSpPr/>
            <p:nvPr/>
          </p:nvSpPr>
          <p:spPr>
            <a:xfrm>
              <a:off x="1043608" y="1230016"/>
              <a:ext cx="1153290" cy="2415008"/>
            </a:xfrm>
            <a:custGeom>
              <a:avLst/>
              <a:gdLst>
                <a:gd name="connsiteX0" fmla="*/ 0 w 840782"/>
                <a:gd name="connsiteY0" fmla="*/ 51661 h 1771973"/>
                <a:gd name="connsiteX1" fmla="*/ 240224 w 840782"/>
                <a:gd name="connsiteY1" fmla="*/ 12915 h 1771973"/>
                <a:gd name="connsiteX2" fmla="*/ 534691 w 840782"/>
                <a:gd name="connsiteY2" fmla="*/ 129152 h 1771973"/>
                <a:gd name="connsiteX3" fmla="*/ 782664 w 840782"/>
                <a:gd name="connsiteY3" fmla="*/ 555356 h 1771973"/>
                <a:gd name="connsiteX4" fmla="*/ 836908 w 840782"/>
                <a:gd name="connsiteY4" fmla="*/ 1152041 h 1771973"/>
                <a:gd name="connsiteX5" fmla="*/ 759417 w 840782"/>
                <a:gd name="connsiteY5" fmla="*/ 1771973 h 1771973"/>
                <a:gd name="connsiteX0" fmla="*/ 0 w 840782"/>
                <a:gd name="connsiteY0" fmla="*/ 25831 h 1797804"/>
                <a:gd name="connsiteX1" fmla="*/ 240224 w 840782"/>
                <a:gd name="connsiteY1" fmla="*/ 38746 h 1797804"/>
                <a:gd name="connsiteX2" fmla="*/ 534691 w 840782"/>
                <a:gd name="connsiteY2" fmla="*/ 154983 h 1797804"/>
                <a:gd name="connsiteX3" fmla="*/ 782664 w 840782"/>
                <a:gd name="connsiteY3" fmla="*/ 581187 h 1797804"/>
                <a:gd name="connsiteX4" fmla="*/ 836908 w 840782"/>
                <a:gd name="connsiteY4" fmla="*/ 1177872 h 1797804"/>
                <a:gd name="connsiteX5" fmla="*/ 759417 w 840782"/>
                <a:gd name="connsiteY5" fmla="*/ 1797804 h 1797804"/>
                <a:gd name="connsiteX0" fmla="*/ 0 w 840782"/>
                <a:gd name="connsiteY0" fmla="*/ 8610 h 1780583"/>
                <a:gd name="connsiteX1" fmla="*/ 240224 w 840782"/>
                <a:gd name="connsiteY1" fmla="*/ 21525 h 1780583"/>
                <a:gd name="connsiteX2" fmla="*/ 534691 w 840782"/>
                <a:gd name="connsiteY2" fmla="*/ 137762 h 1780583"/>
                <a:gd name="connsiteX3" fmla="*/ 782664 w 840782"/>
                <a:gd name="connsiteY3" fmla="*/ 563966 h 1780583"/>
                <a:gd name="connsiteX4" fmla="*/ 836908 w 840782"/>
                <a:gd name="connsiteY4" fmla="*/ 1160651 h 1780583"/>
                <a:gd name="connsiteX5" fmla="*/ 759417 w 840782"/>
                <a:gd name="connsiteY5" fmla="*/ 1780583 h 1780583"/>
                <a:gd name="connsiteX0" fmla="*/ 0 w 840782"/>
                <a:gd name="connsiteY0" fmla="*/ 21525 h 1793498"/>
                <a:gd name="connsiteX1" fmla="*/ 240223 w 840782"/>
                <a:gd name="connsiteY1" fmla="*/ 21525 h 1793498"/>
                <a:gd name="connsiteX2" fmla="*/ 534691 w 840782"/>
                <a:gd name="connsiteY2" fmla="*/ 150677 h 1793498"/>
                <a:gd name="connsiteX3" fmla="*/ 782664 w 840782"/>
                <a:gd name="connsiteY3" fmla="*/ 576881 h 1793498"/>
                <a:gd name="connsiteX4" fmla="*/ 836908 w 840782"/>
                <a:gd name="connsiteY4" fmla="*/ 1173566 h 1793498"/>
                <a:gd name="connsiteX5" fmla="*/ 759417 w 840782"/>
                <a:gd name="connsiteY5" fmla="*/ 1793498 h 1793498"/>
                <a:gd name="connsiteX0" fmla="*/ 0 w 840782"/>
                <a:gd name="connsiteY0" fmla="*/ 0 h 1771973"/>
                <a:gd name="connsiteX1" fmla="*/ 534691 w 840782"/>
                <a:gd name="connsiteY1" fmla="*/ 129152 h 1771973"/>
                <a:gd name="connsiteX2" fmla="*/ 782664 w 840782"/>
                <a:gd name="connsiteY2" fmla="*/ 555356 h 1771973"/>
                <a:gd name="connsiteX3" fmla="*/ 836908 w 840782"/>
                <a:gd name="connsiteY3" fmla="*/ 1152041 h 1771973"/>
                <a:gd name="connsiteX4" fmla="*/ 759417 w 840782"/>
                <a:gd name="connsiteY4" fmla="*/ 1771973 h 1771973"/>
                <a:gd name="connsiteX0" fmla="*/ 0 w 840782"/>
                <a:gd name="connsiteY0" fmla="*/ 2713 h 1774686"/>
                <a:gd name="connsiteX1" fmla="*/ 534691 w 840782"/>
                <a:gd name="connsiteY1" fmla="*/ 131865 h 1774686"/>
                <a:gd name="connsiteX2" fmla="*/ 782664 w 840782"/>
                <a:gd name="connsiteY2" fmla="*/ 558069 h 1774686"/>
                <a:gd name="connsiteX3" fmla="*/ 836908 w 840782"/>
                <a:gd name="connsiteY3" fmla="*/ 1154754 h 1774686"/>
                <a:gd name="connsiteX4" fmla="*/ 759417 w 840782"/>
                <a:gd name="connsiteY4" fmla="*/ 1774686 h 1774686"/>
                <a:gd name="connsiteX0" fmla="*/ 0 w 904712"/>
                <a:gd name="connsiteY0" fmla="*/ 2713 h 1774686"/>
                <a:gd name="connsiteX1" fmla="*/ 534691 w 904712"/>
                <a:gd name="connsiteY1" fmla="*/ 131865 h 1774686"/>
                <a:gd name="connsiteX2" fmla="*/ 782664 w 904712"/>
                <a:gd name="connsiteY2" fmla="*/ 558069 h 1774686"/>
                <a:gd name="connsiteX3" fmla="*/ 900838 w 904712"/>
                <a:gd name="connsiteY3" fmla="*/ 1167153 h 1774686"/>
                <a:gd name="connsiteX4" fmla="*/ 759417 w 904712"/>
                <a:gd name="connsiteY4" fmla="*/ 1774686 h 1774686"/>
                <a:gd name="connsiteX0" fmla="*/ 0 w 844656"/>
                <a:gd name="connsiteY0" fmla="*/ 2713 h 1774686"/>
                <a:gd name="connsiteX1" fmla="*/ 534691 w 844656"/>
                <a:gd name="connsiteY1" fmla="*/ 131865 h 1774686"/>
                <a:gd name="connsiteX2" fmla="*/ 782664 w 844656"/>
                <a:gd name="connsiteY2" fmla="*/ 558069 h 1774686"/>
                <a:gd name="connsiteX3" fmla="*/ 840782 w 844656"/>
                <a:gd name="connsiteY3" fmla="*/ 1167153 h 1774686"/>
                <a:gd name="connsiteX4" fmla="*/ 759417 w 844656"/>
                <a:gd name="connsiteY4" fmla="*/ 1774686 h 1774686"/>
                <a:gd name="connsiteX0" fmla="*/ 0 w 964768"/>
                <a:gd name="connsiteY0" fmla="*/ 2713 h 1774686"/>
                <a:gd name="connsiteX1" fmla="*/ 534691 w 964768"/>
                <a:gd name="connsiteY1" fmla="*/ 131865 h 1774686"/>
                <a:gd name="connsiteX2" fmla="*/ 782664 w 964768"/>
                <a:gd name="connsiteY2" fmla="*/ 558069 h 1774686"/>
                <a:gd name="connsiteX3" fmla="*/ 960894 w 964768"/>
                <a:gd name="connsiteY3" fmla="*/ 1217781 h 1774686"/>
                <a:gd name="connsiteX4" fmla="*/ 759417 w 964768"/>
                <a:gd name="connsiteY4" fmla="*/ 1774686 h 1774686"/>
                <a:gd name="connsiteX0" fmla="*/ 0 w 984464"/>
                <a:gd name="connsiteY0" fmla="*/ 2713 h 1774686"/>
                <a:gd name="connsiteX1" fmla="*/ 534691 w 984464"/>
                <a:gd name="connsiteY1" fmla="*/ 131865 h 1774686"/>
                <a:gd name="connsiteX2" fmla="*/ 900838 w 984464"/>
                <a:gd name="connsiteY2" fmla="*/ 559620 h 1774686"/>
                <a:gd name="connsiteX3" fmla="*/ 960894 w 984464"/>
                <a:gd name="connsiteY3" fmla="*/ 1217781 h 1774686"/>
                <a:gd name="connsiteX4" fmla="*/ 759417 w 984464"/>
                <a:gd name="connsiteY4" fmla="*/ 1774686 h 1774686"/>
                <a:gd name="connsiteX0" fmla="*/ 0 w 961863"/>
                <a:gd name="connsiteY0" fmla="*/ 2713 h 1774686"/>
                <a:gd name="connsiteX1" fmla="*/ 534691 w 961863"/>
                <a:gd name="connsiteY1" fmla="*/ 131865 h 1774686"/>
                <a:gd name="connsiteX2" fmla="*/ 900838 w 961863"/>
                <a:gd name="connsiteY2" fmla="*/ 559620 h 1774686"/>
                <a:gd name="connsiteX3" fmla="*/ 900838 w 961863"/>
                <a:gd name="connsiteY3" fmla="*/ 1217781 h 1774686"/>
                <a:gd name="connsiteX4" fmla="*/ 759417 w 961863"/>
                <a:gd name="connsiteY4" fmla="*/ 1774686 h 1774686"/>
                <a:gd name="connsiteX0" fmla="*/ 0 w 961863"/>
                <a:gd name="connsiteY0" fmla="*/ 2713 h 1774686"/>
                <a:gd name="connsiteX1" fmla="*/ 534691 w 961863"/>
                <a:gd name="connsiteY1" fmla="*/ 131865 h 1774686"/>
                <a:gd name="connsiteX2" fmla="*/ 900838 w 961863"/>
                <a:gd name="connsiteY2" fmla="*/ 559620 h 1774686"/>
                <a:gd name="connsiteX3" fmla="*/ 900838 w 961863"/>
                <a:gd name="connsiteY3" fmla="*/ 1217781 h 1774686"/>
                <a:gd name="connsiteX4" fmla="*/ 759417 w 961863"/>
                <a:gd name="connsiteY4" fmla="*/ 1774686 h 17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863" h="1774686">
                  <a:moveTo>
                    <a:pt x="0" y="2713"/>
                  </a:moveTo>
                  <a:cubicBezTo>
                    <a:pt x="322999" y="0"/>
                    <a:pt x="384551" y="39047"/>
                    <a:pt x="534691" y="131865"/>
                  </a:cubicBezTo>
                  <a:cubicBezTo>
                    <a:pt x="684831" y="224683"/>
                    <a:pt x="839814" y="378634"/>
                    <a:pt x="900838" y="559620"/>
                  </a:cubicBezTo>
                  <a:cubicBezTo>
                    <a:pt x="961863" y="740606"/>
                    <a:pt x="924408" y="1015270"/>
                    <a:pt x="900838" y="1217781"/>
                  </a:cubicBezTo>
                  <a:cubicBezTo>
                    <a:pt x="877268" y="1420292"/>
                    <a:pt x="796225" y="1566104"/>
                    <a:pt x="759417" y="1774686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TextovéPole 102"/>
            <p:cNvSpPr txBox="1"/>
            <p:nvPr/>
          </p:nvSpPr>
          <p:spPr>
            <a:xfrm>
              <a:off x="1619672" y="3645024"/>
              <a:ext cx="57606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Na</a:t>
              </a:r>
              <a:r>
                <a:rPr lang="cs-CZ" baseline="30000" dirty="0"/>
                <a:t>+</a:t>
              </a:r>
            </a:p>
          </p:txBody>
        </p:sp>
        <p:cxnSp>
          <p:nvCxnSpPr>
            <p:cNvPr id="105" name="Přímá spojovací šipka 104"/>
            <p:cNvCxnSpPr>
              <a:stCxn id="103" idx="2"/>
            </p:cNvCxnSpPr>
            <p:nvPr/>
          </p:nvCxnSpPr>
          <p:spPr>
            <a:xfrm>
              <a:off x="1907704" y="4014356"/>
              <a:ext cx="0" cy="9988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>
              <a:off x="2843808" y="3429000"/>
              <a:ext cx="50405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30000" dirty="0"/>
                <a:t>+</a:t>
              </a:r>
            </a:p>
          </p:txBody>
        </p:sp>
        <p:sp>
          <p:nvSpPr>
            <p:cNvPr id="107" name="TextovéPole 106"/>
            <p:cNvSpPr txBox="1"/>
            <p:nvPr/>
          </p:nvSpPr>
          <p:spPr>
            <a:xfrm>
              <a:off x="4572000" y="404664"/>
              <a:ext cx="50405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30000" dirty="0"/>
                <a:t>+</a:t>
              </a:r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2915816" y="620688"/>
              <a:ext cx="1656185" cy="2808313"/>
            </a:xfrm>
            <a:custGeom>
              <a:avLst/>
              <a:gdLst>
                <a:gd name="connsiteX0" fmla="*/ 0 w 1623849"/>
                <a:gd name="connsiteY0" fmla="*/ 2088931 h 2088931"/>
                <a:gd name="connsiteX1" fmla="*/ 23649 w 1623849"/>
                <a:gd name="connsiteY1" fmla="*/ 1797269 h 2088931"/>
                <a:gd name="connsiteX2" fmla="*/ 94594 w 1623849"/>
                <a:gd name="connsiteY2" fmla="*/ 1119351 h 2088931"/>
                <a:gd name="connsiteX3" fmla="*/ 331076 w 1623849"/>
                <a:gd name="connsiteY3" fmla="*/ 299544 h 2088931"/>
                <a:gd name="connsiteX4" fmla="*/ 1623849 w 1623849"/>
                <a:gd name="connsiteY4" fmla="*/ 0 h 2088931"/>
                <a:gd name="connsiteX0" fmla="*/ 397 w 1624246"/>
                <a:gd name="connsiteY0" fmla="*/ 2088931 h 2204732"/>
                <a:gd name="connsiteX1" fmla="*/ 239265 w 1624246"/>
                <a:gd name="connsiteY1" fmla="*/ 2156122 h 2204732"/>
                <a:gd name="connsiteX2" fmla="*/ 24046 w 1624246"/>
                <a:gd name="connsiteY2" fmla="*/ 1797269 h 2204732"/>
                <a:gd name="connsiteX3" fmla="*/ 94991 w 1624246"/>
                <a:gd name="connsiteY3" fmla="*/ 1119351 h 2204732"/>
                <a:gd name="connsiteX4" fmla="*/ 331473 w 1624246"/>
                <a:gd name="connsiteY4" fmla="*/ 299544 h 2204732"/>
                <a:gd name="connsiteX5" fmla="*/ 1624246 w 1624246"/>
                <a:gd name="connsiteY5" fmla="*/ 0 h 2204732"/>
                <a:gd name="connsiteX0" fmla="*/ 1202 w 1625051"/>
                <a:gd name="connsiteY0" fmla="*/ 2088931 h 2234511"/>
                <a:gd name="connsiteX1" fmla="*/ 240070 w 1625051"/>
                <a:gd name="connsiteY1" fmla="*/ 2156122 h 2234511"/>
                <a:gd name="connsiteX2" fmla="*/ 24046 w 1625051"/>
                <a:gd name="connsiteY2" fmla="*/ 1618597 h 2234511"/>
                <a:gd name="connsiteX3" fmla="*/ 95796 w 1625051"/>
                <a:gd name="connsiteY3" fmla="*/ 1119351 h 2234511"/>
                <a:gd name="connsiteX4" fmla="*/ 332278 w 1625051"/>
                <a:gd name="connsiteY4" fmla="*/ 299544 h 2234511"/>
                <a:gd name="connsiteX5" fmla="*/ 1625051 w 1625051"/>
                <a:gd name="connsiteY5" fmla="*/ 0 h 2234511"/>
                <a:gd name="connsiteX0" fmla="*/ 0 w 1623849"/>
                <a:gd name="connsiteY0" fmla="*/ 2088931 h 2234511"/>
                <a:gd name="connsiteX1" fmla="*/ 238868 w 1623849"/>
                <a:gd name="connsiteY1" fmla="*/ 2156122 h 2234511"/>
                <a:gd name="connsiteX2" fmla="*/ 22844 w 1623849"/>
                <a:gd name="connsiteY2" fmla="*/ 1618597 h 2234511"/>
                <a:gd name="connsiteX3" fmla="*/ 94594 w 1623849"/>
                <a:gd name="connsiteY3" fmla="*/ 1119351 h 2234511"/>
                <a:gd name="connsiteX4" fmla="*/ 331076 w 1623849"/>
                <a:gd name="connsiteY4" fmla="*/ 299544 h 2234511"/>
                <a:gd name="connsiteX5" fmla="*/ 1623849 w 1623849"/>
                <a:gd name="connsiteY5" fmla="*/ 0 h 2234511"/>
                <a:gd name="connsiteX0" fmla="*/ 216024 w 1601005"/>
                <a:gd name="connsiteY0" fmla="*/ 2156122 h 2156122"/>
                <a:gd name="connsiteX1" fmla="*/ 0 w 1601005"/>
                <a:gd name="connsiteY1" fmla="*/ 1618597 h 2156122"/>
                <a:gd name="connsiteX2" fmla="*/ 71750 w 1601005"/>
                <a:gd name="connsiteY2" fmla="*/ 1119351 h 2156122"/>
                <a:gd name="connsiteX3" fmla="*/ 308232 w 1601005"/>
                <a:gd name="connsiteY3" fmla="*/ 299544 h 2156122"/>
                <a:gd name="connsiteX4" fmla="*/ 1601005 w 1601005"/>
                <a:gd name="connsiteY4" fmla="*/ 0 h 2156122"/>
                <a:gd name="connsiteX0" fmla="*/ 216025 w 1601005"/>
                <a:gd name="connsiteY0" fmla="*/ 2088931 h 2088931"/>
                <a:gd name="connsiteX1" fmla="*/ 0 w 1601005"/>
                <a:gd name="connsiteY1" fmla="*/ 1618597 h 2088931"/>
                <a:gd name="connsiteX2" fmla="*/ 71750 w 1601005"/>
                <a:gd name="connsiteY2" fmla="*/ 1119351 h 2088931"/>
                <a:gd name="connsiteX3" fmla="*/ 308232 w 1601005"/>
                <a:gd name="connsiteY3" fmla="*/ 299544 h 2088931"/>
                <a:gd name="connsiteX4" fmla="*/ 1601005 w 1601005"/>
                <a:gd name="connsiteY4" fmla="*/ 0 h 2088931"/>
                <a:gd name="connsiteX0" fmla="*/ 216025 w 1601005"/>
                <a:gd name="connsiteY0" fmla="*/ 2088931 h 2088931"/>
                <a:gd name="connsiteX1" fmla="*/ 0 w 1601005"/>
                <a:gd name="connsiteY1" fmla="*/ 1618597 h 2088931"/>
                <a:gd name="connsiteX2" fmla="*/ 71750 w 1601005"/>
                <a:gd name="connsiteY2" fmla="*/ 1119351 h 2088931"/>
                <a:gd name="connsiteX3" fmla="*/ 308232 w 1601005"/>
                <a:gd name="connsiteY3" fmla="*/ 299544 h 2088931"/>
                <a:gd name="connsiteX4" fmla="*/ 1601005 w 1601005"/>
                <a:gd name="connsiteY4" fmla="*/ 0 h 2088931"/>
                <a:gd name="connsiteX0" fmla="*/ 231108 w 1616088"/>
                <a:gd name="connsiteY0" fmla="*/ 2088931 h 2088931"/>
                <a:gd name="connsiteX1" fmla="*/ 15083 w 1616088"/>
                <a:gd name="connsiteY1" fmla="*/ 1618597 h 2088931"/>
                <a:gd name="connsiteX2" fmla="*/ 86833 w 1616088"/>
                <a:gd name="connsiteY2" fmla="*/ 1119351 h 2088931"/>
                <a:gd name="connsiteX3" fmla="*/ 323315 w 1616088"/>
                <a:gd name="connsiteY3" fmla="*/ 299544 h 2088931"/>
                <a:gd name="connsiteX4" fmla="*/ 1616088 w 1616088"/>
                <a:gd name="connsiteY4" fmla="*/ 0 h 2088931"/>
                <a:gd name="connsiteX0" fmla="*/ 183645 w 1568625"/>
                <a:gd name="connsiteY0" fmla="*/ 2088931 h 2088931"/>
                <a:gd name="connsiteX1" fmla="*/ 39629 w 1568625"/>
                <a:gd name="connsiteY1" fmla="*/ 1618596 h 2088931"/>
                <a:gd name="connsiteX2" fmla="*/ 39370 w 1568625"/>
                <a:gd name="connsiteY2" fmla="*/ 1119351 h 2088931"/>
                <a:gd name="connsiteX3" fmla="*/ 275852 w 1568625"/>
                <a:gd name="connsiteY3" fmla="*/ 299544 h 2088931"/>
                <a:gd name="connsiteX4" fmla="*/ 1568625 w 1568625"/>
                <a:gd name="connsiteY4" fmla="*/ 0 h 2088931"/>
                <a:gd name="connsiteX0" fmla="*/ 254294 w 1639274"/>
                <a:gd name="connsiteY0" fmla="*/ 2088931 h 2088931"/>
                <a:gd name="connsiteX1" fmla="*/ 110278 w 1639274"/>
                <a:gd name="connsiteY1" fmla="*/ 1618596 h 2088931"/>
                <a:gd name="connsiteX2" fmla="*/ 39370 w 1639274"/>
                <a:gd name="connsiteY2" fmla="*/ 1071246 h 2088931"/>
                <a:gd name="connsiteX3" fmla="*/ 346501 w 1639274"/>
                <a:gd name="connsiteY3" fmla="*/ 299544 h 2088931"/>
                <a:gd name="connsiteX4" fmla="*/ 1639274 w 1639274"/>
                <a:gd name="connsiteY4" fmla="*/ 0 h 2088931"/>
                <a:gd name="connsiteX0" fmla="*/ 249480 w 1634460"/>
                <a:gd name="connsiteY0" fmla="*/ 2088931 h 2088931"/>
                <a:gd name="connsiteX1" fmla="*/ 105464 w 1634460"/>
                <a:gd name="connsiteY1" fmla="*/ 1618596 h 2088931"/>
                <a:gd name="connsiteX2" fmla="*/ 34556 w 1634460"/>
                <a:gd name="connsiteY2" fmla="*/ 1071246 h 2088931"/>
                <a:gd name="connsiteX3" fmla="*/ 312800 w 1634460"/>
                <a:gd name="connsiteY3" fmla="*/ 267812 h 2088931"/>
                <a:gd name="connsiteX4" fmla="*/ 1634460 w 1634460"/>
                <a:gd name="connsiteY4" fmla="*/ 0 h 2088931"/>
                <a:gd name="connsiteX0" fmla="*/ 266963 w 1651943"/>
                <a:gd name="connsiteY0" fmla="*/ 2088931 h 2088931"/>
                <a:gd name="connsiteX1" fmla="*/ 122947 w 1651943"/>
                <a:gd name="connsiteY1" fmla="*/ 1618596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49480 w 1634460"/>
                <a:gd name="connsiteY0" fmla="*/ 2088931 h 2088931"/>
                <a:gd name="connsiteX1" fmla="*/ 34555 w 1634460"/>
                <a:gd name="connsiteY1" fmla="*/ 1660432 h 2088931"/>
                <a:gd name="connsiteX2" fmla="*/ 34556 w 1634460"/>
                <a:gd name="connsiteY2" fmla="*/ 1071246 h 2088931"/>
                <a:gd name="connsiteX3" fmla="*/ 312800 w 1634460"/>
                <a:gd name="connsiteY3" fmla="*/ 267812 h 2088931"/>
                <a:gd name="connsiteX4" fmla="*/ 1634460 w 1634460"/>
                <a:gd name="connsiteY4" fmla="*/ 0 h 2088931"/>
                <a:gd name="connsiteX0" fmla="*/ 214925 w 1599905"/>
                <a:gd name="connsiteY0" fmla="*/ 2088931 h 2088931"/>
                <a:gd name="connsiteX1" fmla="*/ 0 w 1599905"/>
                <a:gd name="connsiteY1" fmla="*/ 1660432 h 2088931"/>
                <a:gd name="connsiteX2" fmla="*/ 1 w 1599905"/>
                <a:gd name="connsiteY2" fmla="*/ 1071246 h 2088931"/>
                <a:gd name="connsiteX3" fmla="*/ 278245 w 1599905"/>
                <a:gd name="connsiteY3" fmla="*/ 267812 h 2088931"/>
                <a:gd name="connsiteX4" fmla="*/ 1599905 w 1599905"/>
                <a:gd name="connsiteY4" fmla="*/ 0 h 2088931"/>
                <a:gd name="connsiteX0" fmla="*/ 214925 w 1599905"/>
                <a:gd name="connsiteY0" fmla="*/ 2088931 h 2088931"/>
                <a:gd name="connsiteX1" fmla="*/ 0 w 1599905"/>
                <a:gd name="connsiteY1" fmla="*/ 1660432 h 2088931"/>
                <a:gd name="connsiteX2" fmla="*/ 1 w 1599905"/>
                <a:gd name="connsiteY2" fmla="*/ 1071246 h 2088931"/>
                <a:gd name="connsiteX3" fmla="*/ 278245 w 1599905"/>
                <a:gd name="connsiteY3" fmla="*/ 267812 h 2088931"/>
                <a:gd name="connsiteX4" fmla="*/ 1599905 w 1599905"/>
                <a:gd name="connsiteY4" fmla="*/ 0 h 20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905" h="2088931">
                  <a:moveTo>
                    <a:pt x="214925" y="2088931"/>
                  </a:moveTo>
                  <a:cubicBezTo>
                    <a:pt x="37175" y="1771892"/>
                    <a:pt x="52974" y="1934856"/>
                    <a:pt x="0" y="1660432"/>
                  </a:cubicBezTo>
                  <a:cubicBezTo>
                    <a:pt x="8549" y="1454127"/>
                    <a:pt x="17972" y="1301481"/>
                    <a:pt x="1" y="1071246"/>
                  </a:cubicBezTo>
                  <a:cubicBezTo>
                    <a:pt x="15461" y="763927"/>
                    <a:pt x="11594" y="446353"/>
                    <a:pt x="278245" y="267812"/>
                  </a:cubicBezTo>
                  <a:cubicBezTo>
                    <a:pt x="544896" y="89271"/>
                    <a:pt x="1080956" y="56493"/>
                    <a:pt x="1599905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Zahnutá šipka doleva 108"/>
            <p:cNvSpPr/>
            <p:nvPr/>
          </p:nvSpPr>
          <p:spPr>
            <a:xfrm>
              <a:off x="2555776" y="2204864"/>
              <a:ext cx="360040" cy="69269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0" name="Zahnutá šipka doleva 109"/>
            <p:cNvSpPr/>
            <p:nvPr/>
          </p:nvSpPr>
          <p:spPr>
            <a:xfrm rot="10800000">
              <a:off x="2195736" y="2163852"/>
              <a:ext cx="360040" cy="69269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1619672" y="5075892"/>
              <a:ext cx="57606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Na</a:t>
              </a:r>
              <a:r>
                <a:rPr lang="cs-CZ" baseline="30000" dirty="0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2" grpId="0" animBg="1"/>
      <p:bldP spid="1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echovka 67"/>
          <p:cNvSpPr/>
          <p:nvPr/>
        </p:nvSpPr>
        <p:spPr>
          <a:xfrm>
            <a:off x="3851920" y="5445224"/>
            <a:ext cx="864096" cy="119675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Plechovka 69"/>
          <p:cNvSpPr/>
          <p:nvPr/>
        </p:nvSpPr>
        <p:spPr>
          <a:xfrm>
            <a:off x="3851920" y="5733256"/>
            <a:ext cx="864096" cy="1124744"/>
          </a:xfrm>
          <a:prstGeom prst="can">
            <a:avLst/>
          </a:prstGeom>
          <a:solidFill>
            <a:srgbClr val="FFFF00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dirty="0"/>
          </a:p>
          <a:p>
            <a:pPr algn="ctr"/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635896" y="2564904"/>
            <a:ext cx="2232248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619672" y="2564904"/>
            <a:ext cx="1944216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lechovka 6"/>
          <p:cNvSpPr/>
          <p:nvPr/>
        </p:nvSpPr>
        <p:spPr>
          <a:xfrm rot="16200000">
            <a:off x="3671900" y="-2223628"/>
            <a:ext cx="2304256" cy="7272808"/>
          </a:xfrm>
          <a:prstGeom prst="can">
            <a:avLst>
              <a:gd name="adj" fmla="val 303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Slunce 7"/>
          <p:cNvSpPr/>
          <p:nvPr/>
        </p:nvSpPr>
        <p:spPr>
          <a:xfrm>
            <a:off x="1835696" y="1916832"/>
            <a:ext cx="1440160" cy="1224136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NHE</a:t>
            </a:r>
          </a:p>
        </p:txBody>
      </p:sp>
      <p:sp>
        <p:nvSpPr>
          <p:cNvPr id="9" name="Slunce 8"/>
          <p:cNvSpPr/>
          <p:nvPr/>
        </p:nvSpPr>
        <p:spPr>
          <a:xfrm>
            <a:off x="3779912" y="1692424"/>
            <a:ext cx="1872208" cy="1808584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9552" y="260648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043444"/>
            <a:ext cx="576064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11597" y="1556792"/>
            <a:ext cx="7920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baseline="30000" dirty="0"/>
          </a:p>
        </p:txBody>
      </p:sp>
      <p:sp>
        <p:nvSpPr>
          <p:cNvPr id="20" name="Volný tvar 19"/>
          <p:cNvSpPr/>
          <p:nvPr/>
        </p:nvSpPr>
        <p:spPr>
          <a:xfrm>
            <a:off x="1043608" y="1230016"/>
            <a:ext cx="1153290" cy="2415008"/>
          </a:xfrm>
          <a:custGeom>
            <a:avLst/>
            <a:gdLst>
              <a:gd name="connsiteX0" fmla="*/ 0 w 840782"/>
              <a:gd name="connsiteY0" fmla="*/ 51661 h 1771973"/>
              <a:gd name="connsiteX1" fmla="*/ 240224 w 840782"/>
              <a:gd name="connsiteY1" fmla="*/ 12915 h 1771973"/>
              <a:gd name="connsiteX2" fmla="*/ 534691 w 840782"/>
              <a:gd name="connsiteY2" fmla="*/ 129152 h 1771973"/>
              <a:gd name="connsiteX3" fmla="*/ 782664 w 840782"/>
              <a:gd name="connsiteY3" fmla="*/ 555356 h 1771973"/>
              <a:gd name="connsiteX4" fmla="*/ 836908 w 840782"/>
              <a:gd name="connsiteY4" fmla="*/ 1152041 h 1771973"/>
              <a:gd name="connsiteX5" fmla="*/ 759417 w 840782"/>
              <a:gd name="connsiteY5" fmla="*/ 1771973 h 1771973"/>
              <a:gd name="connsiteX0" fmla="*/ 0 w 840782"/>
              <a:gd name="connsiteY0" fmla="*/ 25831 h 1797804"/>
              <a:gd name="connsiteX1" fmla="*/ 240224 w 840782"/>
              <a:gd name="connsiteY1" fmla="*/ 38746 h 1797804"/>
              <a:gd name="connsiteX2" fmla="*/ 534691 w 840782"/>
              <a:gd name="connsiteY2" fmla="*/ 154983 h 1797804"/>
              <a:gd name="connsiteX3" fmla="*/ 782664 w 840782"/>
              <a:gd name="connsiteY3" fmla="*/ 581187 h 1797804"/>
              <a:gd name="connsiteX4" fmla="*/ 836908 w 840782"/>
              <a:gd name="connsiteY4" fmla="*/ 1177872 h 1797804"/>
              <a:gd name="connsiteX5" fmla="*/ 759417 w 840782"/>
              <a:gd name="connsiteY5" fmla="*/ 1797804 h 1797804"/>
              <a:gd name="connsiteX0" fmla="*/ 0 w 840782"/>
              <a:gd name="connsiteY0" fmla="*/ 8610 h 1780583"/>
              <a:gd name="connsiteX1" fmla="*/ 240224 w 840782"/>
              <a:gd name="connsiteY1" fmla="*/ 21525 h 1780583"/>
              <a:gd name="connsiteX2" fmla="*/ 534691 w 840782"/>
              <a:gd name="connsiteY2" fmla="*/ 137762 h 1780583"/>
              <a:gd name="connsiteX3" fmla="*/ 782664 w 840782"/>
              <a:gd name="connsiteY3" fmla="*/ 563966 h 1780583"/>
              <a:gd name="connsiteX4" fmla="*/ 836908 w 840782"/>
              <a:gd name="connsiteY4" fmla="*/ 1160651 h 1780583"/>
              <a:gd name="connsiteX5" fmla="*/ 759417 w 840782"/>
              <a:gd name="connsiteY5" fmla="*/ 1780583 h 1780583"/>
              <a:gd name="connsiteX0" fmla="*/ 0 w 840782"/>
              <a:gd name="connsiteY0" fmla="*/ 21525 h 1793498"/>
              <a:gd name="connsiteX1" fmla="*/ 240223 w 840782"/>
              <a:gd name="connsiteY1" fmla="*/ 21525 h 1793498"/>
              <a:gd name="connsiteX2" fmla="*/ 534691 w 840782"/>
              <a:gd name="connsiteY2" fmla="*/ 150677 h 1793498"/>
              <a:gd name="connsiteX3" fmla="*/ 782664 w 840782"/>
              <a:gd name="connsiteY3" fmla="*/ 576881 h 1793498"/>
              <a:gd name="connsiteX4" fmla="*/ 836908 w 840782"/>
              <a:gd name="connsiteY4" fmla="*/ 1173566 h 1793498"/>
              <a:gd name="connsiteX5" fmla="*/ 759417 w 840782"/>
              <a:gd name="connsiteY5" fmla="*/ 1793498 h 1793498"/>
              <a:gd name="connsiteX0" fmla="*/ 0 w 840782"/>
              <a:gd name="connsiteY0" fmla="*/ 0 h 1771973"/>
              <a:gd name="connsiteX1" fmla="*/ 534691 w 840782"/>
              <a:gd name="connsiteY1" fmla="*/ 129152 h 1771973"/>
              <a:gd name="connsiteX2" fmla="*/ 782664 w 840782"/>
              <a:gd name="connsiteY2" fmla="*/ 555356 h 1771973"/>
              <a:gd name="connsiteX3" fmla="*/ 836908 w 840782"/>
              <a:gd name="connsiteY3" fmla="*/ 1152041 h 1771973"/>
              <a:gd name="connsiteX4" fmla="*/ 759417 w 840782"/>
              <a:gd name="connsiteY4" fmla="*/ 1771973 h 1771973"/>
              <a:gd name="connsiteX0" fmla="*/ 0 w 840782"/>
              <a:gd name="connsiteY0" fmla="*/ 2713 h 1774686"/>
              <a:gd name="connsiteX1" fmla="*/ 534691 w 840782"/>
              <a:gd name="connsiteY1" fmla="*/ 131865 h 1774686"/>
              <a:gd name="connsiteX2" fmla="*/ 782664 w 840782"/>
              <a:gd name="connsiteY2" fmla="*/ 558069 h 1774686"/>
              <a:gd name="connsiteX3" fmla="*/ 836908 w 840782"/>
              <a:gd name="connsiteY3" fmla="*/ 1154754 h 1774686"/>
              <a:gd name="connsiteX4" fmla="*/ 759417 w 840782"/>
              <a:gd name="connsiteY4" fmla="*/ 1774686 h 1774686"/>
              <a:gd name="connsiteX0" fmla="*/ 0 w 904712"/>
              <a:gd name="connsiteY0" fmla="*/ 2713 h 1774686"/>
              <a:gd name="connsiteX1" fmla="*/ 534691 w 904712"/>
              <a:gd name="connsiteY1" fmla="*/ 131865 h 1774686"/>
              <a:gd name="connsiteX2" fmla="*/ 782664 w 904712"/>
              <a:gd name="connsiteY2" fmla="*/ 558069 h 1774686"/>
              <a:gd name="connsiteX3" fmla="*/ 900838 w 904712"/>
              <a:gd name="connsiteY3" fmla="*/ 1167153 h 1774686"/>
              <a:gd name="connsiteX4" fmla="*/ 759417 w 904712"/>
              <a:gd name="connsiteY4" fmla="*/ 1774686 h 1774686"/>
              <a:gd name="connsiteX0" fmla="*/ 0 w 844656"/>
              <a:gd name="connsiteY0" fmla="*/ 2713 h 1774686"/>
              <a:gd name="connsiteX1" fmla="*/ 534691 w 844656"/>
              <a:gd name="connsiteY1" fmla="*/ 131865 h 1774686"/>
              <a:gd name="connsiteX2" fmla="*/ 782664 w 844656"/>
              <a:gd name="connsiteY2" fmla="*/ 558069 h 1774686"/>
              <a:gd name="connsiteX3" fmla="*/ 840782 w 844656"/>
              <a:gd name="connsiteY3" fmla="*/ 1167153 h 1774686"/>
              <a:gd name="connsiteX4" fmla="*/ 759417 w 844656"/>
              <a:gd name="connsiteY4" fmla="*/ 1774686 h 1774686"/>
              <a:gd name="connsiteX0" fmla="*/ 0 w 964768"/>
              <a:gd name="connsiteY0" fmla="*/ 2713 h 1774686"/>
              <a:gd name="connsiteX1" fmla="*/ 534691 w 964768"/>
              <a:gd name="connsiteY1" fmla="*/ 131865 h 1774686"/>
              <a:gd name="connsiteX2" fmla="*/ 782664 w 964768"/>
              <a:gd name="connsiteY2" fmla="*/ 558069 h 1774686"/>
              <a:gd name="connsiteX3" fmla="*/ 960894 w 964768"/>
              <a:gd name="connsiteY3" fmla="*/ 1217781 h 1774686"/>
              <a:gd name="connsiteX4" fmla="*/ 759417 w 964768"/>
              <a:gd name="connsiteY4" fmla="*/ 1774686 h 1774686"/>
              <a:gd name="connsiteX0" fmla="*/ 0 w 984464"/>
              <a:gd name="connsiteY0" fmla="*/ 2713 h 1774686"/>
              <a:gd name="connsiteX1" fmla="*/ 534691 w 984464"/>
              <a:gd name="connsiteY1" fmla="*/ 131865 h 1774686"/>
              <a:gd name="connsiteX2" fmla="*/ 900838 w 984464"/>
              <a:gd name="connsiteY2" fmla="*/ 559620 h 1774686"/>
              <a:gd name="connsiteX3" fmla="*/ 960894 w 984464"/>
              <a:gd name="connsiteY3" fmla="*/ 1217781 h 1774686"/>
              <a:gd name="connsiteX4" fmla="*/ 759417 w 984464"/>
              <a:gd name="connsiteY4" fmla="*/ 1774686 h 1774686"/>
              <a:gd name="connsiteX0" fmla="*/ 0 w 961863"/>
              <a:gd name="connsiteY0" fmla="*/ 2713 h 1774686"/>
              <a:gd name="connsiteX1" fmla="*/ 534691 w 961863"/>
              <a:gd name="connsiteY1" fmla="*/ 131865 h 1774686"/>
              <a:gd name="connsiteX2" fmla="*/ 900838 w 961863"/>
              <a:gd name="connsiteY2" fmla="*/ 559620 h 1774686"/>
              <a:gd name="connsiteX3" fmla="*/ 900838 w 961863"/>
              <a:gd name="connsiteY3" fmla="*/ 1217781 h 1774686"/>
              <a:gd name="connsiteX4" fmla="*/ 759417 w 961863"/>
              <a:gd name="connsiteY4" fmla="*/ 1774686 h 1774686"/>
              <a:gd name="connsiteX0" fmla="*/ 0 w 961863"/>
              <a:gd name="connsiteY0" fmla="*/ 2713 h 1774686"/>
              <a:gd name="connsiteX1" fmla="*/ 534691 w 961863"/>
              <a:gd name="connsiteY1" fmla="*/ 131865 h 1774686"/>
              <a:gd name="connsiteX2" fmla="*/ 900838 w 961863"/>
              <a:gd name="connsiteY2" fmla="*/ 559620 h 1774686"/>
              <a:gd name="connsiteX3" fmla="*/ 900838 w 961863"/>
              <a:gd name="connsiteY3" fmla="*/ 1217781 h 1774686"/>
              <a:gd name="connsiteX4" fmla="*/ 759417 w 961863"/>
              <a:gd name="connsiteY4" fmla="*/ 1774686 h 177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63" h="1774686">
                <a:moveTo>
                  <a:pt x="0" y="2713"/>
                </a:moveTo>
                <a:cubicBezTo>
                  <a:pt x="322999" y="0"/>
                  <a:pt x="384551" y="39047"/>
                  <a:pt x="534691" y="131865"/>
                </a:cubicBezTo>
                <a:cubicBezTo>
                  <a:pt x="684831" y="224683"/>
                  <a:pt x="839814" y="378634"/>
                  <a:pt x="900838" y="559620"/>
                </a:cubicBezTo>
                <a:cubicBezTo>
                  <a:pt x="961863" y="740606"/>
                  <a:pt x="924408" y="1015270"/>
                  <a:pt x="900838" y="1217781"/>
                </a:cubicBezTo>
                <a:cubicBezTo>
                  <a:pt x="877268" y="1420292"/>
                  <a:pt x="796225" y="1566104"/>
                  <a:pt x="759417" y="1774686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619672" y="3645024"/>
            <a:ext cx="5760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619672" y="5075892"/>
            <a:ext cx="5760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cxnSp>
        <p:nvCxnSpPr>
          <p:cNvPr id="25" name="Přímá spojovací šipka 24"/>
          <p:cNvCxnSpPr>
            <a:stCxn id="21" idx="2"/>
          </p:cNvCxnSpPr>
          <p:nvPr/>
        </p:nvCxnSpPr>
        <p:spPr>
          <a:xfrm>
            <a:off x="1907704" y="4014356"/>
            <a:ext cx="0" cy="9988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843808" y="3429000"/>
            <a:ext cx="504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572000" y="404664"/>
            <a:ext cx="5040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35" name="Volný tvar 34"/>
          <p:cNvSpPr/>
          <p:nvPr/>
        </p:nvSpPr>
        <p:spPr>
          <a:xfrm>
            <a:off x="2915816" y="620688"/>
            <a:ext cx="1656185" cy="2808313"/>
          </a:xfrm>
          <a:custGeom>
            <a:avLst/>
            <a:gdLst>
              <a:gd name="connsiteX0" fmla="*/ 0 w 1623849"/>
              <a:gd name="connsiteY0" fmla="*/ 2088931 h 2088931"/>
              <a:gd name="connsiteX1" fmla="*/ 23649 w 1623849"/>
              <a:gd name="connsiteY1" fmla="*/ 1797269 h 2088931"/>
              <a:gd name="connsiteX2" fmla="*/ 94594 w 1623849"/>
              <a:gd name="connsiteY2" fmla="*/ 1119351 h 2088931"/>
              <a:gd name="connsiteX3" fmla="*/ 331076 w 1623849"/>
              <a:gd name="connsiteY3" fmla="*/ 299544 h 2088931"/>
              <a:gd name="connsiteX4" fmla="*/ 1623849 w 1623849"/>
              <a:gd name="connsiteY4" fmla="*/ 0 h 2088931"/>
              <a:gd name="connsiteX0" fmla="*/ 397 w 1624246"/>
              <a:gd name="connsiteY0" fmla="*/ 2088931 h 2204732"/>
              <a:gd name="connsiteX1" fmla="*/ 239265 w 1624246"/>
              <a:gd name="connsiteY1" fmla="*/ 2156122 h 2204732"/>
              <a:gd name="connsiteX2" fmla="*/ 24046 w 1624246"/>
              <a:gd name="connsiteY2" fmla="*/ 1797269 h 2204732"/>
              <a:gd name="connsiteX3" fmla="*/ 94991 w 1624246"/>
              <a:gd name="connsiteY3" fmla="*/ 1119351 h 2204732"/>
              <a:gd name="connsiteX4" fmla="*/ 331473 w 1624246"/>
              <a:gd name="connsiteY4" fmla="*/ 299544 h 2204732"/>
              <a:gd name="connsiteX5" fmla="*/ 1624246 w 1624246"/>
              <a:gd name="connsiteY5" fmla="*/ 0 h 2204732"/>
              <a:gd name="connsiteX0" fmla="*/ 1202 w 1625051"/>
              <a:gd name="connsiteY0" fmla="*/ 2088931 h 2234511"/>
              <a:gd name="connsiteX1" fmla="*/ 240070 w 1625051"/>
              <a:gd name="connsiteY1" fmla="*/ 2156122 h 2234511"/>
              <a:gd name="connsiteX2" fmla="*/ 24046 w 1625051"/>
              <a:gd name="connsiteY2" fmla="*/ 1618597 h 2234511"/>
              <a:gd name="connsiteX3" fmla="*/ 95796 w 1625051"/>
              <a:gd name="connsiteY3" fmla="*/ 1119351 h 2234511"/>
              <a:gd name="connsiteX4" fmla="*/ 332278 w 1625051"/>
              <a:gd name="connsiteY4" fmla="*/ 299544 h 2234511"/>
              <a:gd name="connsiteX5" fmla="*/ 1625051 w 1625051"/>
              <a:gd name="connsiteY5" fmla="*/ 0 h 2234511"/>
              <a:gd name="connsiteX0" fmla="*/ 0 w 1623849"/>
              <a:gd name="connsiteY0" fmla="*/ 2088931 h 2234511"/>
              <a:gd name="connsiteX1" fmla="*/ 238868 w 1623849"/>
              <a:gd name="connsiteY1" fmla="*/ 2156122 h 2234511"/>
              <a:gd name="connsiteX2" fmla="*/ 22844 w 1623849"/>
              <a:gd name="connsiteY2" fmla="*/ 1618597 h 2234511"/>
              <a:gd name="connsiteX3" fmla="*/ 94594 w 1623849"/>
              <a:gd name="connsiteY3" fmla="*/ 1119351 h 2234511"/>
              <a:gd name="connsiteX4" fmla="*/ 331076 w 1623849"/>
              <a:gd name="connsiteY4" fmla="*/ 299544 h 2234511"/>
              <a:gd name="connsiteX5" fmla="*/ 1623849 w 1623849"/>
              <a:gd name="connsiteY5" fmla="*/ 0 h 2234511"/>
              <a:gd name="connsiteX0" fmla="*/ 216024 w 1601005"/>
              <a:gd name="connsiteY0" fmla="*/ 2156122 h 2156122"/>
              <a:gd name="connsiteX1" fmla="*/ 0 w 1601005"/>
              <a:gd name="connsiteY1" fmla="*/ 1618597 h 2156122"/>
              <a:gd name="connsiteX2" fmla="*/ 71750 w 1601005"/>
              <a:gd name="connsiteY2" fmla="*/ 1119351 h 2156122"/>
              <a:gd name="connsiteX3" fmla="*/ 308232 w 1601005"/>
              <a:gd name="connsiteY3" fmla="*/ 299544 h 2156122"/>
              <a:gd name="connsiteX4" fmla="*/ 1601005 w 1601005"/>
              <a:gd name="connsiteY4" fmla="*/ 0 h 2156122"/>
              <a:gd name="connsiteX0" fmla="*/ 216025 w 1601005"/>
              <a:gd name="connsiteY0" fmla="*/ 2088931 h 2088931"/>
              <a:gd name="connsiteX1" fmla="*/ 0 w 1601005"/>
              <a:gd name="connsiteY1" fmla="*/ 1618597 h 2088931"/>
              <a:gd name="connsiteX2" fmla="*/ 71750 w 1601005"/>
              <a:gd name="connsiteY2" fmla="*/ 1119351 h 2088931"/>
              <a:gd name="connsiteX3" fmla="*/ 308232 w 1601005"/>
              <a:gd name="connsiteY3" fmla="*/ 299544 h 2088931"/>
              <a:gd name="connsiteX4" fmla="*/ 1601005 w 1601005"/>
              <a:gd name="connsiteY4" fmla="*/ 0 h 2088931"/>
              <a:gd name="connsiteX0" fmla="*/ 216025 w 1601005"/>
              <a:gd name="connsiteY0" fmla="*/ 2088931 h 2088931"/>
              <a:gd name="connsiteX1" fmla="*/ 0 w 1601005"/>
              <a:gd name="connsiteY1" fmla="*/ 1618597 h 2088931"/>
              <a:gd name="connsiteX2" fmla="*/ 71750 w 1601005"/>
              <a:gd name="connsiteY2" fmla="*/ 1119351 h 2088931"/>
              <a:gd name="connsiteX3" fmla="*/ 308232 w 1601005"/>
              <a:gd name="connsiteY3" fmla="*/ 299544 h 2088931"/>
              <a:gd name="connsiteX4" fmla="*/ 1601005 w 1601005"/>
              <a:gd name="connsiteY4" fmla="*/ 0 h 2088931"/>
              <a:gd name="connsiteX0" fmla="*/ 231108 w 1616088"/>
              <a:gd name="connsiteY0" fmla="*/ 2088931 h 2088931"/>
              <a:gd name="connsiteX1" fmla="*/ 15083 w 1616088"/>
              <a:gd name="connsiteY1" fmla="*/ 1618597 h 2088931"/>
              <a:gd name="connsiteX2" fmla="*/ 86833 w 1616088"/>
              <a:gd name="connsiteY2" fmla="*/ 1119351 h 2088931"/>
              <a:gd name="connsiteX3" fmla="*/ 323315 w 1616088"/>
              <a:gd name="connsiteY3" fmla="*/ 299544 h 2088931"/>
              <a:gd name="connsiteX4" fmla="*/ 1616088 w 1616088"/>
              <a:gd name="connsiteY4" fmla="*/ 0 h 2088931"/>
              <a:gd name="connsiteX0" fmla="*/ 183645 w 1568625"/>
              <a:gd name="connsiteY0" fmla="*/ 2088931 h 2088931"/>
              <a:gd name="connsiteX1" fmla="*/ 39629 w 1568625"/>
              <a:gd name="connsiteY1" fmla="*/ 1618596 h 2088931"/>
              <a:gd name="connsiteX2" fmla="*/ 39370 w 1568625"/>
              <a:gd name="connsiteY2" fmla="*/ 1119351 h 2088931"/>
              <a:gd name="connsiteX3" fmla="*/ 275852 w 1568625"/>
              <a:gd name="connsiteY3" fmla="*/ 299544 h 2088931"/>
              <a:gd name="connsiteX4" fmla="*/ 1568625 w 1568625"/>
              <a:gd name="connsiteY4" fmla="*/ 0 h 2088931"/>
              <a:gd name="connsiteX0" fmla="*/ 254294 w 1639274"/>
              <a:gd name="connsiteY0" fmla="*/ 2088931 h 2088931"/>
              <a:gd name="connsiteX1" fmla="*/ 110278 w 1639274"/>
              <a:gd name="connsiteY1" fmla="*/ 1618596 h 2088931"/>
              <a:gd name="connsiteX2" fmla="*/ 39370 w 1639274"/>
              <a:gd name="connsiteY2" fmla="*/ 1071246 h 2088931"/>
              <a:gd name="connsiteX3" fmla="*/ 346501 w 1639274"/>
              <a:gd name="connsiteY3" fmla="*/ 299544 h 2088931"/>
              <a:gd name="connsiteX4" fmla="*/ 1639274 w 1639274"/>
              <a:gd name="connsiteY4" fmla="*/ 0 h 2088931"/>
              <a:gd name="connsiteX0" fmla="*/ 249480 w 1634460"/>
              <a:gd name="connsiteY0" fmla="*/ 2088931 h 2088931"/>
              <a:gd name="connsiteX1" fmla="*/ 105464 w 1634460"/>
              <a:gd name="connsiteY1" fmla="*/ 1618596 h 2088931"/>
              <a:gd name="connsiteX2" fmla="*/ 34556 w 1634460"/>
              <a:gd name="connsiteY2" fmla="*/ 1071246 h 2088931"/>
              <a:gd name="connsiteX3" fmla="*/ 312800 w 1634460"/>
              <a:gd name="connsiteY3" fmla="*/ 267812 h 2088931"/>
              <a:gd name="connsiteX4" fmla="*/ 1634460 w 1634460"/>
              <a:gd name="connsiteY4" fmla="*/ 0 h 2088931"/>
              <a:gd name="connsiteX0" fmla="*/ 266963 w 1651943"/>
              <a:gd name="connsiteY0" fmla="*/ 2088931 h 2088931"/>
              <a:gd name="connsiteX1" fmla="*/ 122947 w 1651943"/>
              <a:gd name="connsiteY1" fmla="*/ 1618596 h 2088931"/>
              <a:gd name="connsiteX2" fmla="*/ 52039 w 1651943"/>
              <a:gd name="connsiteY2" fmla="*/ 1071246 h 2088931"/>
              <a:gd name="connsiteX3" fmla="*/ 330283 w 1651943"/>
              <a:gd name="connsiteY3" fmla="*/ 267812 h 2088931"/>
              <a:gd name="connsiteX4" fmla="*/ 1651943 w 1651943"/>
              <a:gd name="connsiteY4" fmla="*/ 0 h 2088931"/>
              <a:gd name="connsiteX0" fmla="*/ 266963 w 1651943"/>
              <a:gd name="connsiteY0" fmla="*/ 2088931 h 2088931"/>
              <a:gd name="connsiteX1" fmla="*/ 52038 w 1651943"/>
              <a:gd name="connsiteY1" fmla="*/ 1660432 h 2088931"/>
              <a:gd name="connsiteX2" fmla="*/ 52039 w 1651943"/>
              <a:gd name="connsiteY2" fmla="*/ 1071246 h 2088931"/>
              <a:gd name="connsiteX3" fmla="*/ 330283 w 1651943"/>
              <a:gd name="connsiteY3" fmla="*/ 267812 h 2088931"/>
              <a:gd name="connsiteX4" fmla="*/ 1651943 w 1651943"/>
              <a:gd name="connsiteY4" fmla="*/ 0 h 2088931"/>
              <a:gd name="connsiteX0" fmla="*/ 266963 w 1651943"/>
              <a:gd name="connsiteY0" fmla="*/ 2088931 h 2088931"/>
              <a:gd name="connsiteX1" fmla="*/ 52038 w 1651943"/>
              <a:gd name="connsiteY1" fmla="*/ 1660432 h 2088931"/>
              <a:gd name="connsiteX2" fmla="*/ 52039 w 1651943"/>
              <a:gd name="connsiteY2" fmla="*/ 1071246 h 2088931"/>
              <a:gd name="connsiteX3" fmla="*/ 330283 w 1651943"/>
              <a:gd name="connsiteY3" fmla="*/ 267812 h 2088931"/>
              <a:gd name="connsiteX4" fmla="*/ 1651943 w 1651943"/>
              <a:gd name="connsiteY4" fmla="*/ 0 h 2088931"/>
              <a:gd name="connsiteX0" fmla="*/ 266963 w 1651943"/>
              <a:gd name="connsiteY0" fmla="*/ 2088931 h 2088931"/>
              <a:gd name="connsiteX1" fmla="*/ 52038 w 1651943"/>
              <a:gd name="connsiteY1" fmla="*/ 1660432 h 2088931"/>
              <a:gd name="connsiteX2" fmla="*/ 52039 w 1651943"/>
              <a:gd name="connsiteY2" fmla="*/ 1071246 h 2088931"/>
              <a:gd name="connsiteX3" fmla="*/ 330283 w 1651943"/>
              <a:gd name="connsiteY3" fmla="*/ 267812 h 2088931"/>
              <a:gd name="connsiteX4" fmla="*/ 1651943 w 1651943"/>
              <a:gd name="connsiteY4" fmla="*/ 0 h 2088931"/>
              <a:gd name="connsiteX0" fmla="*/ 266963 w 1651943"/>
              <a:gd name="connsiteY0" fmla="*/ 2088931 h 2088931"/>
              <a:gd name="connsiteX1" fmla="*/ 52038 w 1651943"/>
              <a:gd name="connsiteY1" fmla="*/ 1660432 h 2088931"/>
              <a:gd name="connsiteX2" fmla="*/ 52039 w 1651943"/>
              <a:gd name="connsiteY2" fmla="*/ 1071246 h 2088931"/>
              <a:gd name="connsiteX3" fmla="*/ 330283 w 1651943"/>
              <a:gd name="connsiteY3" fmla="*/ 267812 h 2088931"/>
              <a:gd name="connsiteX4" fmla="*/ 1651943 w 1651943"/>
              <a:gd name="connsiteY4" fmla="*/ 0 h 2088931"/>
              <a:gd name="connsiteX0" fmla="*/ 266963 w 1651943"/>
              <a:gd name="connsiteY0" fmla="*/ 2088931 h 2088931"/>
              <a:gd name="connsiteX1" fmla="*/ 52038 w 1651943"/>
              <a:gd name="connsiteY1" fmla="*/ 1660432 h 2088931"/>
              <a:gd name="connsiteX2" fmla="*/ 52039 w 1651943"/>
              <a:gd name="connsiteY2" fmla="*/ 1071246 h 2088931"/>
              <a:gd name="connsiteX3" fmla="*/ 330283 w 1651943"/>
              <a:gd name="connsiteY3" fmla="*/ 267812 h 2088931"/>
              <a:gd name="connsiteX4" fmla="*/ 1651943 w 1651943"/>
              <a:gd name="connsiteY4" fmla="*/ 0 h 2088931"/>
              <a:gd name="connsiteX0" fmla="*/ 249480 w 1634460"/>
              <a:gd name="connsiteY0" fmla="*/ 2088931 h 2088931"/>
              <a:gd name="connsiteX1" fmla="*/ 34555 w 1634460"/>
              <a:gd name="connsiteY1" fmla="*/ 1660432 h 2088931"/>
              <a:gd name="connsiteX2" fmla="*/ 34556 w 1634460"/>
              <a:gd name="connsiteY2" fmla="*/ 1071246 h 2088931"/>
              <a:gd name="connsiteX3" fmla="*/ 312800 w 1634460"/>
              <a:gd name="connsiteY3" fmla="*/ 267812 h 2088931"/>
              <a:gd name="connsiteX4" fmla="*/ 1634460 w 1634460"/>
              <a:gd name="connsiteY4" fmla="*/ 0 h 2088931"/>
              <a:gd name="connsiteX0" fmla="*/ 214925 w 1599905"/>
              <a:gd name="connsiteY0" fmla="*/ 2088931 h 2088931"/>
              <a:gd name="connsiteX1" fmla="*/ 0 w 1599905"/>
              <a:gd name="connsiteY1" fmla="*/ 1660432 h 2088931"/>
              <a:gd name="connsiteX2" fmla="*/ 1 w 1599905"/>
              <a:gd name="connsiteY2" fmla="*/ 1071246 h 2088931"/>
              <a:gd name="connsiteX3" fmla="*/ 278245 w 1599905"/>
              <a:gd name="connsiteY3" fmla="*/ 267812 h 2088931"/>
              <a:gd name="connsiteX4" fmla="*/ 1599905 w 1599905"/>
              <a:gd name="connsiteY4" fmla="*/ 0 h 2088931"/>
              <a:gd name="connsiteX0" fmla="*/ 214925 w 1599905"/>
              <a:gd name="connsiteY0" fmla="*/ 2088931 h 2088931"/>
              <a:gd name="connsiteX1" fmla="*/ 0 w 1599905"/>
              <a:gd name="connsiteY1" fmla="*/ 1660432 h 2088931"/>
              <a:gd name="connsiteX2" fmla="*/ 1 w 1599905"/>
              <a:gd name="connsiteY2" fmla="*/ 1071246 h 2088931"/>
              <a:gd name="connsiteX3" fmla="*/ 278245 w 1599905"/>
              <a:gd name="connsiteY3" fmla="*/ 267812 h 2088931"/>
              <a:gd name="connsiteX4" fmla="*/ 1599905 w 1599905"/>
              <a:gd name="connsiteY4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905" h="2088931">
                <a:moveTo>
                  <a:pt x="214925" y="2088931"/>
                </a:moveTo>
                <a:cubicBezTo>
                  <a:pt x="37175" y="1771892"/>
                  <a:pt x="52974" y="1934856"/>
                  <a:pt x="0" y="1660432"/>
                </a:cubicBezTo>
                <a:cubicBezTo>
                  <a:pt x="8549" y="1454127"/>
                  <a:pt x="17972" y="1301481"/>
                  <a:pt x="1" y="1071246"/>
                </a:cubicBezTo>
                <a:cubicBezTo>
                  <a:pt x="15461" y="763927"/>
                  <a:pt x="11594" y="446353"/>
                  <a:pt x="278245" y="267812"/>
                </a:cubicBezTo>
                <a:cubicBezTo>
                  <a:pt x="544896" y="89271"/>
                  <a:pt x="1080956" y="56493"/>
                  <a:pt x="1599905" y="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717032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868144" y="899428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sp>
        <p:nvSpPr>
          <p:cNvPr id="39" name="Volný tvar 38"/>
          <p:cNvSpPr/>
          <p:nvPr/>
        </p:nvSpPr>
        <p:spPr>
          <a:xfrm>
            <a:off x="5292080" y="1052736"/>
            <a:ext cx="596462" cy="2663682"/>
          </a:xfrm>
          <a:custGeom>
            <a:avLst/>
            <a:gdLst>
              <a:gd name="connsiteX0" fmla="*/ 5255 w 596462"/>
              <a:gd name="connsiteY0" fmla="*/ 2087618 h 2087618"/>
              <a:gd name="connsiteX1" fmla="*/ 36786 w 596462"/>
              <a:gd name="connsiteY1" fmla="*/ 1102273 h 2087618"/>
              <a:gd name="connsiteX2" fmla="*/ 225972 w 596462"/>
              <a:gd name="connsiteY2" fmla="*/ 179990 h 2087618"/>
              <a:gd name="connsiteX3" fmla="*/ 596462 w 596462"/>
              <a:gd name="connsiteY3" fmla="*/ 22335 h 20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462" h="2087618">
                <a:moveTo>
                  <a:pt x="5255" y="2087618"/>
                </a:moveTo>
                <a:cubicBezTo>
                  <a:pt x="2627" y="1753914"/>
                  <a:pt x="0" y="1420211"/>
                  <a:pt x="36786" y="1102273"/>
                </a:cubicBezTo>
                <a:cubicBezTo>
                  <a:pt x="73572" y="784335"/>
                  <a:pt x="132693" y="359980"/>
                  <a:pt x="225972" y="179990"/>
                </a:cubicBezTo>
                <a:cubicBezTo>
                  <a:pt x="319251" y="0"/>
                  <a:pt x="457856" y="11167"/>
                  <a:pt x="596462" y="22335"/>
                </a:cubicBez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1043608" y="476672"/>
            <a:ext cx="3144846" cy="3312369"/>
          </a:xfrm>
          <a:custGeom>
            <a:avLst/>
            <a:gdLst>
              <a:gd name="connsiteX0" fmla="*/ 0 w 3137338"/>
              <a:gd name="connsiteY0" fmla="*/ 61748 h 3045372"/>
              <a:gd name="connsiteX1" fmla="*/ 930166 w 3137338"/>
              <a:gd name="connsiteY1" fmla="*/ 30217 h 3045372"/>
              <a:gd name="connsiteX2" fmla="*/ 2735318 w 3137338"/>
              <a:gd name="connsiteY2" fmla="*/ 243051 h 3045372"/>
              <a:gd name="connsiteX3" fmla="*/ 2956035 w 3137338"/>
              <a:gd name="connsiteY3" fmla="*/ 1267810 h 3045372"/>
              <a:gd name="connsiteX4" fmla="*/ 3050628 w 3137338"/>
              <a:gd name="connsiteY4" fmla="*/ 2536934 h 3045372"/>
              <a:gd name="connsiteX5" fmla="*/ 3034862 w 3137338"/>
              <a:gd name="connsiteY5" fmla="*/ 2521168 h 3045372"/>
              <a:gd name="connsiteX6" fmla="*/ 2435773 w 3137338"/>
              <a:gd name="connsiteY6" fmla="*/ 2970486 h 3045372"/>
              <a:gd name="connsiteX7" fmla="*/ 2443655 w 3137338"/>
              <a:gd name="connsiteY7" fmla="*/ 2970486 h 3045372"/>
              <a:gd name="connsiteX0" fmla="*/ 0 w 3137338"/>
              <a:gd name="connsiteY0" fmla="*/ 61748 h 2970486"/>
              <a:gd name="connsiteX1" fmla="*/ 930166 w 3137338"/>
              <a:gd name="connsiteY1" fmla="*/ 30217 h 2970486"/>
              <a:gd name="connsiteX2" fmla="*/ 2735318 w 3137338"/>
              <a:gd name="connsiteY2" fmla="*/ 243051 h 2970486"/>
              <a:gd name="connsiteX3" fmla="*/ 2956035 w 3137338"/>
              <a:gd name="connsiteY3" fmla="*/ 1267810 h 2970486"/>
              <a:gd name="connsiteX4" fmla="*/ 3050628 w 3137338"/>
              <a:gd name="connsiteY4" fmla="*/ 2536934 h 2970486"/>
              <a:gd name="connsiteX5" fmla="*/ 3034862 w 3137338"/>
              <a:gd name="connsiteY5" fmla="*/ 2521168 h 2970486"/>
              <a:gd name="connsiteX6" fmla="*/ 2435773 w 3137338"/>
              <a:gd name="connsiteY6" fmla="*/ 2970486 h 2970486"/>
              <a:gd name="connsiteX0" fmla="*/ 0 w 3137338"/>
              <a:gd name="connsiteY0" fmla="*/ 61748 h 2745827"/>
              <a:gd name="connsiteX1" fmla="*/ 930166 w 3137338"/>
              <a:gd name="connsiteY1" fmla="*/ 30217 h 2745827"/>
              <a:gd name="connsiteX2" fmla="*/ 2735318 w 3137338"/>
              <a:gd name="connsiteY2" fmla="*/ 243051 h 2745827"/>
              <a:gd name="connsiteX3" fmla="*/ 2956035 w 3137338"/>
              <a:gd name="connsiteY3" fmla="*/ 1267810 h 2745827"/>
              <a:gd name="connsiteX4" fmla="*/ 3050628 w 3137338"/>
              <a:gd name="connsiteY4" fmla="*/ 2536934 h 2745827"/>
              <a:gd name="connsiteX5" fmla="*/ 3034862 w 3137338"/>
              <a:gd name="connsiteY5" fmla="*/ 2521168 h 2745827"/>
              <a:gd name="connsiteX0" fmla="*/ 0 w 3072963"/>
              <a:gd name="connsiteY0" fmla="*/ 61748 h 2536934"/>
              <a:gd name="connsiteX1" fmla="*/ 930166 w 3072963"/>
              <a:gd name="connsiteY1" fmla="*/ 30217 h 2536934"/>
              <a:gd name="connsiteX2" fmla="*/ 2735318 w 3072963"/>
              <a:gd name="connsiteY2" fmla="*/ 243051 h 2536934"/>
              <a:gd name="connsiteX3" fmla="*/ 2956035 w 3072963"/>
              <a:gd name="connsiteY3" fmla="*/ 1267810 h 2536934"/>
              <a:gd name="connsiteX4" fmla="*/ 3050628 w 3072963"/>
              <a:gd name="connsiteY4" fmla="*/ 2536934 h 2536934"/>
              <a:gd name="connsiteX0" fmla="*/ 0 w 3072963"/>
              <a:gd name="connsiteY0" fmla="*/ 72039 h 2547225"/>
              <a:gd name="connsiteX1" fmla="*/ 677103 w 3072963"/>
              <a:gd name="connsiteY1" fmla="*/ 10291 h 2547225"/>
              <a:gd name="connsiteX2" fmla="*/ 930166 w 3072963"/>
              <a:gd name="connsiteY2" fmla="*/ 40508 h 2547225"/>
              <a:gd name="connsiteX3" fmla="*/ 2735318 w 3072963"/>
              <a:gd name="connsiteY3" fmla="*/ 253342 h 2547225"/>
              <a:gd name="connsiteX4" fmla="*/ 2956035 w 3072963"/>
              <a:gd name="connsiteY4" fmla="*/ 1278101 h 2547225"/>
              <a:gd name="connsiteX5" fmla="*/ 3050628 w 3072963"/>
              <a:gd name="connsiteY5" fmla="*/ 2547225 h 2547225"/>
              <a:gd name="connsiteX0" fmla="*/ 0 w 3072963"/>
              <a:gd name="connsiteY0" fmla="*/ 128924 h 2604110"/>
              <a:gd name="connsiteX1" fmla="*/ 203131 w 3072963"/>
              <a:gd name="connsiteY1" fmla="*/ 10291 h 2604110"/>
              <a:gd name="connsiteX2" fmla="*/ 677103 w 3072963"/>
              <a:gd name="connsiteY2" fmla="*/ 67176 h 2604110"/>
              <a:gd name="connsiteX3" fmla="*/ 930166 w 3072963"/>
              <a:gd name="connsiteY3" fmla="*/ 97393 h 2604110"/>
              <a:gd name="connsiteX4" fmla="*/ 2735318 w 3072963"/>
              <a:gd name="connsiteY4" fmla="*/ 310227 h 2604110"/>
              <a:gd name="connsiteX5" fmla="*/ 2956035 w 3072963"/>
              <a:gd name="connsiteY5" fmla="*/ 1334986 h 2604110"/>
              <a:gd name="connsiteX6" fmla="*/ 3050628 w 3072963"/>
              <a:gd name="connsiteY6" fmla="*/ 2604110 h 2604110"/>
              <a:gd name="connsiteX0" fmla="*/ 0 w 2869832"/>
              <a:gd name="connsiteY0" fmla="*/ 10291 h 2604110"/>
              <a:gd name="connsiteX1" fmla="*/ 473972 w 2869832"/>
              <a:gd name="connsiteY1" fmla="*/ 67176 h 2604110"/>
              <a:gd name="connsiteX2" fmla="*/ 727035 w 2869832"/>
              <a:gd name="connsiteY2" fmla="*/ 97393 h 2604110"/>
              <a:gd name="connsiteX3" fmla="*/ 2532187 w 2869832"/>
              <a:gd name="connsiteY3" fmla="*/ 310227 h 2604110"/>
              <a:gd name="connsiteX4" fmla="*/ 2752904 w 2869832"/>
              <a:gd name="connsiteY4" fmla="*/ 1334986 h 2604110"/>
              <a:gd name="connsiteX5" fmla="*/ 2847497 w 2869832"/>
              <a:gd name="connsiteY5" fmla="*/ 2604110 h 2604110"/>
              <a:gd name="connsiteX0" fmla="*/ 146705 w 3016537"/>
              <a:gd name="connsiteY0" fmla="*/ 0 h 2593819"/>
              <a:gd name="connsiteX1" fmla="*/ 78995 w 3016537"/>
              <a:gd name="connsiteY1" fmla="*/ 56885 h 2593819"/>
              <a:gd name="connsiteX2" fmla="*/ 620677 w 3016537"/>
              <a:gd name="connsiteY2" fmla="*/ 56885 h 2593819"/>
              <a:gd name="connsiteX3" fmla="*/ 873740 w 3016537"/>
              <a:gd name="connsiteY3" fmla="*/ 87102 h 2593819"/>
              <a:gd name="connsiteX4" fmla="*/ 2678892 w 3016537"/>
              <a:gd name="connsiteY4" fmla="*/ 299936 h 2593819"/>
              <a:gd name="connsiteX5" fmla="*/ 2899609 w 3016537"/>
              <a:gd name="connsiteY5" fmla="*/ 1324695 h 2593819"/>
              <a:gd name="connsiteX6" fmla="*/ 2994202 w 3016537"/>
              <a:gd name="connsiteY6" fmla="*/ 2593819 h 2593819"/>
              <a:gd name="connsiteX0" fmla="*/ 0 w 2937542"/>
              <a:gd name="connsiteY0" fmla="*/ 0 h 2536934"/>
              <a:gd name="connsiteX1" fmla="*/ 541682 w 2937542"/>
              <a:gd name="connsiteY1" fmla="*/ 0 h 2536934"/>
              <a:gd name="connsiteX2" fmla="*/ 794745 w 2937542"/>
              <a:gd name="connsiteY2" fmla="*/ 30217 h 2536934"/>
              <a:gd name="connsiteX3" fmla="*/ 2599897 w 2937542"/>
              <a:gd name="connsiteY3" fmla="*/ 243051 h 2536934"/>
              <a:gd name="connsiteX4" fmla="*/ 2820614 w 2937542"/>
              <a:gd name="connsiteY4" fmla="*/ 1267810 h 2536934"/>
              <a:gd name="connsiteX5" fmla="*/ 2915207 w 2937542"/>
              <a:gd name="connsiteY5" fmla="*/ 2536934 h 2536934"/>
              <a:gd name="connsiteX0" fmla="*/ 0 w 3005252"/>
              <a:gd name="connsiteY0" fmla="*/ 0 h 2536934"/>
              <a:gd name="connsiteX1" fmla="*/ 609392 w 3005252"/>
              <a:gd name="connsiteY1" fmla="*/ 0 h 2536934"/>
              <a:gd name="connsiteX2" fmla="*/ 862455 w 3005252"/>
              <a:gd name="connsiteY2" fmla="*/ 30217 h 2536934"/>
              <a:gd name="connsiteX3" fmla="*/ 2667607 w 3005252"/>
              <a:gd name="connsiteY3" fmla="*/ 243051 h 2536934"/>
              <a:gd name="connsiteX4" fmla="*/ 2888324 w 3005252"/>
              <a:gd name="connsiteY4" fmla="*/ 1267810 h 2536934"/>
              <a:gd name="connsiteX5" fmla="*/ 2982917 w 3005252"/>
              <a:gd name="connsiteY5" fmla="*/ 2536934 h 2536934"/>
              <a:gd name="connsiteX0" fmla="*/ 0 w 2982917"/>
              <a:gd name="connsiteY0" fmla="*/ 0 h 2536934"/>
              <a:gd name="connsiteX1" fmla="*/ 609392 w 2982917"/>
              <a:gd name="connsiteY1" fmla="*/ 0 h 2536934"/>
              <a:gd name="connsiteX2" fmla="*/ 1151074 w 2982917"/>
              <a:gd name="connsiteY2" fmla="*/ 0 h 2536934"/>
              <a:gd name="connsiteX3" fmla="*/ 2667607 w 2982917"/>
              <a:gd name="connsiteY3" fmla="*/ 243051 h 2536934"/>
              <a:gd name="connsiteX4" fmla="*/ 2888324 w 2982917"/>
              <a:gd name="connsiteY4" fmla="*/ 1267810 h 2536934"/>
              <a:gd name="connsiteX5" fmla="*/ 2982917 w 2982917"/>
              <a:gd name="connsiteY5" fmla="*/ 2536934 h 2536934"/>
              <a:gd name="connsiteX0" fmla="*/ 0 w 2957149"/>
              <a:gd name="connsiteY0" fmla="*/ 0 h 2559816"/>
              <a:gd name="connsiteX1" fmla="*/ 609392 w 2957149"/>
              <a:gd name="connsiteY1" fmla="*/ 0 h 2559816"/>
              <a:gd name="connsiteX2" fmla="*/ 1151074 w 2957149"/>
              <a:gd name="connsiteY2" fmla="*/ 0 h 2559816"/>
              <a:gd name="connsiteX3" fmla="*/ 2667607 w 2957149"/>
              <a:gd name="connsiteY3" fmla="*/ 243051 h 2559816"/>
              <a:gd name="connsiteX4" fmla="*/ 2888324 w 2957149"/>
              <a:gd name="connsiteY4" fmla="*/ 1267810 h 2559816"/>
              <a:gd name="connsiteX5" fmla="*/ 2911541 w 2957149"/>
              <a:gd name="connsiteY5" fmla="*/ 2559816 h 2559816"/>
              <a:gd name="connsiteX0" fmla="*/ 0 w 2957149"/>
              <a:gd name="connsiteY0" fmla="*/ 0 h 2559816"/>
              <a:gd name="connsiteX1" fmla="*/ 609392 w 2957149"/>
              <a:gd name="connsiteY1" fmla="*/ 0 h 2559816"/>
              <a:gd name="connsiteX2" fmla="*/ 1151074 w 2957149"/>
              <a:gd name="connsiteY2" fmla="*/ 0 h 2559816"/>
              <a:gd name="connsiteX3" fmla="*/ 2667607 w 2957149"/>
              <a:gd name="connsiteY3" fmla="*/ 243051 h 2559816"/>
              <a:gd name="connsiteX4" fmla="*/ 2888324 w 2957149"/>
              <a:gd name="connsiteY4" fmla="*/ 1267810 h 2559816"/>
              <a:gd name="connsiteX5" fmla="*/ 2911542 w 2957149"/>
              <a:gd name="connsiteY5" fmla="*/ 1308350 h 2559816"/>
              <a:gd name="connsiteX6" fmla="*/ 2911541 w 2957149"/>
              <a:gd name="connsiteY6" fmla="*/ 2559816 h 25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149" h="2559816">
                <a:moveTo>
                  <a:pt x="0" y="0"/>
                </a:moveTo>
                <a:lnTo>
                  <a:pt x="609392" y="0"/>
                </a:lnTo>
                <a:lnTo>
                  <a:pt x="1151074" y="0"/>
                </a:lnTo>
                <a:cubicBezTo>
                  <a:pt x="1494110" y="40508"/>
                  <a:pt x="2378065" y="31749"/>
                  <a:pt x="2667607" y="243051"/>
                </a:cubicBezTo>
                <a:cubicBezTo>
                  <a:pt x="2957149" y="454353"/>
                  <a:pt x="2847668" y="1090260"/>
                  <a:pt x="2888324" y="1267810"/>
                </a:cubicBezTo>
                <a:cubicBezTo>
                  <a:pt x="2928980" y="1445360"/>
                  <a:pt x="2907673" y="1093016"/>
                  <a:pt x="2911542" y="1308350"/>
                </a:cubicBezTo>
                <a:cubicBezTo>
                  <a:pt x="2915412" y="1523684"/>
                  <a:pt x="2911243" y="2350698"/>
                  <a:pt x="2911541" y="2559816"/>
                </a:cubicBezTo>
              </a:path>
            </a:pathLst>
          </a:cu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3923928" y="3779748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6948264" y="404664"/>
            <a:ext cx="12241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0 + CO</a:t>
            </a:r>
            <a:r>
              <a:rPr lang="cs-CZ" baseline="-25000" dirty="0"/>
              <a:t>2</a:t>
            </a:r>
            <a:endParaRPr lang="cs-CZ" baseline="30000" dirty="0"/>
          </a:p>
        </p:txBody>
      </p:sp>
      <p:cxnSp>
        <p:nvCxnSpPr>
          <p:cNvPr id="47" name="Přímá spojovací šipka 46"/>
          <p:cNvCxnSpPr>
            <a:stCxn id="27" idx="3"/>
            <a:endCxn id="42" idx="1"/>
          </p:cNvCxnSpPr>
          <p:nvPr/>
        </p:nvCxnSpPr>
        <p:spPr>
          <a:xfrm>
            <a:off x="5076056" y="589330"/>
            <a:ext cx="1872208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Volný tvar 47"/>
          <p:cNvSpPr/>
          <p:nvPr/>
        </p:nvSpPr>
        <p:spPr>
          <a:xfrm>
            <a:off x="6156176" y="572328"/>
            <a:ext cx="720079" cy="336392"/>
          </a:xfrm>
          <a:custGeom>
            <a:avLst/>
            <a:gdLst>
              <a:gd name="connsiteX0" fmla="*/ 11824 w 327134"/>
              <a:gd name="connsiteY0" fmla="*/ 249620 h 249620"/>
              <a:gd name="connsiteX1" fmla="*/ 35472 w 327134"/>
              <a:gd name="connsiteY1" fmla="*/ 91965 h 249620"/>
              <a:gd name="connsiteX2" fmla="*/ 224658 w 327134"/>
              <a:gd name="connsiteY2" fmla="*/ 13138 h 249620"/>
              <a:gd name="connsiteX3" fmla="*/ 327134 w 327134"/>
              <a:gd name="connsiteY3" fmla="*/ 13138 h 24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34" h="249620">
                <a:moveTo>
                  <a:pt x="11824" y="249620"/>
                </a:moveTo>
                <a:cubicBezTo>
                  <a:pt x="5912" y="190499"/>
                  <a:pt x="0" y="131379"/>
                  <a:pt x="35472" y="91965"/>
                </a:cubicBezTo>
                <a:cubicBezTo>
                  <a:pt x="70944" y="52551"/>
                  <a:pt x="176048" y="26276"/>
                  <a:pt x="224658" y="13138"/>
                </a:cubicBezTo>
                <a:cubicBezTo>
                  <a:pt x="273268" y="0"/>
                  <a:pt x="300201" y="6569"/>
                  <a:pt x="327134" y="1313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/>
          <p:cNvSpPr txBox="1"/>
          <p:nvPr/>
        </p:nvSpPr>
        <p:spPr>
          <a:xfrm>
            <a:off x="3923928" y="5013176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cxnSp>
        <p:nvCxnSpPr>
          <p:cNvPr id="51" name="Přímá spojovací šipka 50"/>
          <p:cNvCxnSpPr>
            <a:stCxn id="41" idx="2"/>
            <a:endCxn id="49" idx="0"/>
          </p:cNvCxnSpPr>
          <p:nvPr/>
        </p:nvCxnSpPr>
        <p:spPr>
          <a:xfrm>
            <a:off x="4175956" y="4149080"/>
            <a:ext cx="0" cy="86409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2987824" y="5661248"/>
            <a:ext cx="7920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baseline="30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95536" y="1551310"/>
            <a:ext cx="7920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baseline="30000" dirty="0"/>
          </a:p>
        </p:txBody>
      </p:sp>
      <p:cxnSp>
        <p:nvCxnSpPr>
          <p:cNvPr id="33" name="Přímá spojovací šipka 32"/>
          <p:cNvCxnSpPr/>
          <p:nvPr/>
        </p:nvCxnSpPr>
        <p:spPr>
          <a:xfrm flipH="1">
            <a:off x="3584394" y="1926124"/>
            <a:ext cx="15498" cy="37978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29" idx="3"/>
            <a:endCxn id="14" idx="1"/>
          </p:cNvCxnSpPr>
          <p:nvPr/>
        </p:nvCxnSpPr>
        <p:spPr>
          <a:xfrm>
            <a:off x="1187624" y="1735976"/>
            <a:ext cx="2023973" cy="548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ahnutá šipka doleva 45"/>
          <p:cNvSpPr/>
          <p:nvPr/>
        </p:nvSpPr>
        <p:spPr>
          <a:xfrm>
            <a:off x="2555776" y="2204864"/>
            <a:ext cx="360040" cy="6926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0" name="Zahnutá šipka doleva 49"/>
          <p:cNvSpPr/>
          <p:nvPr/>
        </p:nvSpPr>
        <p:spPr>
          <a:xfrm rot="10800000">
            <a:off x="2195736" y="2163852"/>
            <a:ext cx="360040" cy="6926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2" name="Zahnutá šipka doleva 51"/>
          <p:cNvSpPr/>
          <p:nvPr/>
        </p:nvSpPr>
        <p:spPr>
          <a:xfrm>
            <a:off x="4716016" y="2140605"/>
            <a:ext cx="480809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6" name="Zahnutá šipka doleva 55"/>
          <p:cNvSpPr/>
          <p:nvPr/>
        </p:nvSpPr>
        <p:spPr>
          <a:xfrm rot="10800000">
            <a:off x="4211960" y="2076346"/>
            <a:ext cx="480809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668344" y="899428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cxnSp>
        <p:nvCxnSpPr>
          <p:cNvPr id="53" name="Přímá spojovací šipka 52"/>
          <p:cNvCxnSpPr>
            <a:stCxn id="38" idx="3"/>
            <a:endCxn id="43" idx="1"/>
          </p:cNvCxnSpPr>
          <p:nvPr/>
        </p:nvCxnSpPr>
        <p:spPr>
          <a:xfrm>
            <a:off x="6660232" y="1084094"/>
            <a:ext cx="1008112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>
            <a:stCxn id="14" idx="3"/>
            <a:endCxn id="78" idx="1"/>
          </p:cNvCxnSpPr>
          <p:nvPr/>
        </p:nvCxnSpPr>
        <p:spPr>
          <a:xfrm>
            <a:off x="4003685" y="1741458"/>
            <a:ext cx="4096707" cy="7200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4860032" y="5013176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cxnSp>
        <p:nvCxnSpPr>
          <p:cNvPr id="61" name="Přímá spojovací šipka 60"/>
          <p:cNvCxnSpPr>
            <a:stCxn id="59" idx="0"/>
            <a:endCxn id="37" idx="2"/>
          </p:cNvCxnSpPr>
          <p:nvPr/>
        </p:nvCxnSpPr>
        <p:spPr>
          <a:xfrm flipV="1">
            <a:off x="5256076" y="4086364"/>
            <a:ext cx="0" cy="926812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lechovka 61"/>
          <p:cNvSpPr/>
          <p:nvPr/>
        </p:nvSpPr>
        <p:spPr>
          <a:xfrm>
            <a:off x="4932040" y="5517232"/>
            <a:ext cx="864096" cy="119675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Plechovka 62"/>
          <p:cNvSpPr/>
          <p:nvPr/>
        </p:nvSpPr>
        <p:spPr>
          <a:xfrm>
            <a:off x="4932040" y="6021288"/>
            <a:ext cx="864096" cy="711696"/>
          </a:xfrm>
          <a:prstGeom prst="can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Plechovka 63"/>
          <p:cNvSpPr/>
          <p:nvPr/>
        </p:nvSpPr>
        <p:spPr>
          <a:xfrm>
            <a:off x="4932040" y="6290320"/>
            <a:ext cx="864096" cy="56768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cxnSp>
        <p:nvCxnSpPr>
          <p:cNvPr id="65" name="Přímá spojovací šipka 64"/>
          <p:cNvCxnSpPr>
            <a:endCxn id="59" idx="2"/>
          </p:cNvCxnSpPr>
          <p:nvPr/>
        </p:nvCxnSpPr>
        <p:spPr>
          <a:xfrm flipH="1" flipV="1">
            <a:off x="5256076" y="5382508"/>
            <a:ext cx="36004" cy="99882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/>
          <p:cNvSpPr/>
          <p:nvPr/>
        </p:nvSpPr>
        <p:spPr>
          <a:xfrm>
            <a:off x="3851920" y="6021288"/>
            <a:ext cx="864096" cy="288032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5" name="Přímá spojovací šipka 74"/>
          <p:cNvCxnSpPr>
            <a:stCxn id="49" idx="2"/>
          </p:cNvCxnSpPr>
          <p:nvPr/>
        </p:nvCxnSpPr>
        <p:spPr>
          <a:xfrm>
            <a:off x="4175956" y="5382508"/>
            <a:ext cx="36004" cy="494764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8100392" y="1628800"/>
            <a:ext cx="7920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baseline="30000" dirty="0"/>
          </a:p>
        </p:txBody>
      </p:sp>
      <p:sp>
        <p:nvSpPr>
          <p:cNvPr id="80" name="TextovéPole 3"/>
          <p:cNvSpPr txBox="1">
            <a:spLocks noChangeArrowheads="1"/>
          </p:cNvSpPr>
          <p:nvPr/>
        </p:nvSpPr>
        <p:spPr bwMode="auto">
          <a:xfrm>
            <a:off x="179512" y="6165304"/>
            <a:ext cx="3749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/>
              <a:t>Severe </a:t>
            </a:r>
            <a:r>
              <a:rPr lang="cs-CZ" sz="2800" b="1" dirty="0" err="1"/>
              <a:t>alkalic</a:t>
            </a:r>
            <a:r>
              <a:rPr lang="cs-CZ" sz="2800" b="1" dirty="0"/>
              <a:t> diarrhoea</a:t>
            </a:r>
          </a:p>
        </p:txBody>
      </p:sp>
      <p:sp>
        <p:nvSpPr>
          <p:cNvPr id="81" name="Šipka doprava 80"/>
          <p:cNvSpPr/>
          <p:nvPr/>
        </p:nvSpPr>
        <p:spPr>
          <a:xfrm rot="2228523">
            <a:off x="7374213" y="4989562"/>
            <a:ext cx="1440160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TextovéPole 81"/>
          <p:cNvSpPr txBox="1"/>
          <p:nvPr/>
        </p:nvSpPr>
        <p:spPr>
          <a:xfrm>
            <a:off x="6769205" y="4509120"/>
            <a:ext cx="20512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err="1"/>
              <a:t>Hypotonic</a:t>
            </a:r>
            <a:r>
              <a:rPr lang="cs-CZ" b="1" i="1" dirty="0"/>
              <a:t> fluid </a:t>
            </a:r>
            <a:r>
              <a:rPr lang="cs-CZ" b="1" i="1" dirty="0" err="1"/>
              <a:t>loss</a:t>
            </a:r>
            <a:endParaRPr lang="cs-CZ" b="1" i="1" dirty="0"/>
          </a:p>
        </p:txBody>
      </p:sp>
      <p:sp>
        <p:nvSpPr>
          <p:cNvPr id="83" name="TextovéPole 82"/>
          <p:cNvSpPr txBox="1"/>
          <p:nvPr/>
        </p:nvSpPr>
        <p:spPr>
          <a:xfrm>
            <a:off x="6516216" y="5661248"/>
            <a:ext cx="264931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err="1"/>
              <a:t>Hypertonic</a:t>
            </a:r>
            <a:r>
              <a:rPr lang="cs-CZ" b="1" i="1" dirty="0"/>
              <a:t> </a:t>
            </a:r>
            <a:r>
              <a:rPr lang="cs-CZ" b="1" i="1" dirty="0" err="1"/>
              <a:t>dehydratation</a:t>
            </a:r>
            <a:endParaRPr lang="cs-CZ" b="1" i="1" dirty="0"/>
          </a:p>
        </p:txBody>
      </p:sp>
      <p:sp>
        <p:nvSpPr>
          <p:cNvPr id="84" name="TextovéPole 83"/>
          <p:cNvSpPr txBox="1"/>
          <p:nvPr/>
        </p:nvSpPr>
        <p:spPr>
          <a:xfrm>
            <a:off x="5868144" y="6488668"/>
            <a:ext cx="24913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err="1"/>
              <a:t>Hyperchloremic</a:t>
            </a:r>
            <a:r>
              <a:rPr lang="cs-CZ" b="1" i="1" dirty="0"/>
              <a:t> </a:t>
            </a:r>
            <a:r>
              <a:rPr lang="cs-CZ" b="1" i="1" dirty="0" err="1"/>
              <a:t>acidosis</a:t>
            </a:r>
            <a:endParaRPr lang="cs-CZ" b="1" i="1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8100392" y="2132856"/>
            <a:ext cx="7920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K</a:t>
            </a:r>
            <a:r>
              <a:rPr lang="cs-CZ" baseline="30000" dirty="0"/>
              <a:t>+</a:t>
            </a:r>
          </a:p>
        </p:txBody>
      </p:sp>
      <p:cxnSp>
        <p:nvCxnSpPr>
          <p:cNvPr id="86" name="Přímá spojovací šipka 85"/>
          <p:cNvCxnSpPr/>
          <p:nvPr/>
        </p:nvCxnSpPr>
        <p:spPr>
          <a:xfrm>
            <a:off x="7092280" y="2348880"/>
            <a:ext cx="100811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6876256" y="2636912"/>
            <a:ext cx="198733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 err="1"/>
              <a:t>Potassium</a:t>
            </a:r>
            <a:r>
              <a:rPr lang="cs-CZ" b="1" i="1" dirty="0"/>
              <a:t> </a:t>
            </a:r>
            <a:r>
              <a:rPr lang="cs-CZ" b="1" i="1" dirty="0" err="1"/>
              <a:t>loss</a:t>
            </a:r>
            <a:endParaRPr lang="cs-CZ" b="1" i="1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8460432" y="1187460"/>
            <a:ext cx="576064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cxnSp>
        <p:nvCxnSpPr>
          <p:cNvPr id="90" name="Přímá spojovací čára 89"/>
          <p:cNvCxnSpPr>
            <a:stCxn id="13" idx="3"/>
            <a:endCxn id="88" idx="1"/>
          </p:cNvCxnSpPr>
          <p:nvPr/>
        </p:nvCxnSpPr>
        <p:spPr>
          <a:xfrm>
            <a:off x="1043608" y="1228110"/>
            <a:ext cx="7416824" cy="144016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1187624" y="1780565"/>
            <a:ext cx="1800200" cy="0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/>
          <p:nvPr/>
        </p:nvCxnSpPr>
        <p:spPr>
          <a:xfrm>
            <a:off x="1187624" y="1700808"/>
            <a:ext cx="1800200" cy="0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šipka 70"/>
          <p:cNvCxnSpPr/>
          <p:nvPr/>
        </p:nvCxnSpPr>
        <p:spPr>
          <a:xfrm>
            <a:off x="3995936" y="1700808"/>
            <a:ext cx="3888432" cy="72008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>
            <a:off x="3995936" y="1772816"/>
            <a:ext cx="3888432" cy="72008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šipka 88"/>
          <p:cNvCxnSpPr>
            <a:stCxn id="12" idx="3"/>
          </p:cNvCxnSpPr>
          <p:nvPr/>
        </p:nvCxnSpPr>
        <p:spPr>
          <a:xfrm flipV="1">
            <a:off x="1043608" y="332656"/>
            <a:ext cx="7416824" cy="11265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/>
          <p:cNvSpPr txBox="1"/>
          <p:nvPr/>
        </p:nvSpPr>
        <p:spPr>
          <a:xfrm>
            <a:off x="8460432" y="116632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sp>
        <p:nvSpPr>
          <p:cNvPr id="94" name="TextovéPole 93"/>
          <p:cNvSpPr txBox="1"/>
          <p:nvPr/>
        </p:nvSpPr>
        <p:spPr>
          <a:xfrm>
            <a:off x="5868144" y="198884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Colon</a:t>
            </a:r>
            <a:endParaRPr lang="cs-CZ" sz="2400" b="1" dirty="0"/>
          </a:p>
        </p:txBody>
      </p:sp>
      <p:sp>
        <p:nvSpPr>
          <p:cNvPr id="95" name="Volný tvar 94"/>
          <p:cNvSpPr/>
          <p:nvPr/>
        </p:nvSpPr>
        <p:spPr>
          <a:xfrm>
            <a:off x="3054457" y="4649492"/>
            <a:ext cx="1819760" cy="594101"/>
          </a:xfrm>
          <a:custGeom>
            <a:avLst/>
            <a:gdLst>
              <a:gd name="connsiteX0" fmla="*/ 37455 w 1819760"/>
              <a:gd name="connsiteY0" fmla="*/ 0 h 594101"/>
              <a:gd name="connsiteX1" fmla="*/ 14207 w 1819760"/>
              <a:gd name="connsiteY1" fmla="*/ 240223 h 594101"/>
              <a:gd name="connsiteX2" fmla="*/ 122696 w 1819760"/>
              <a:gd name="connsiteY2" fmla="*/ 309966 h 594101"/>
              <a:gd name="connsiteX3" fmla="*/ 393916 w 1819760"/>
              <a:gd name="connsiteY3" fmla="*/ 309966 h 594101"/>
              <a:gd name="connsiteX4" fmla="*/ 688384 w 1819760"/>
              <a:gd name="connsiteY4" fmla="*/ 232474 h 594101"/>
              <a:gd name="connsiteX5" fmla="*/ 843367 w 1819760"/>
              <a:gd name="connsiteY5" fmla="*/ 108488 h 594101"/>
              <a:gd name="connsiteX6" fmla="*/ 1385807 w 1819760"/>
              <a:gd name="connsiteY6" fmla="*/ 108488 h 594101"/>
              <a:gd name="connsiteX7" fmla="*/ 1579536 w 1819760"/>
              <a:gd name="connsiteY7" fmla="*/ 263471 h 594101"/>
              <a:gd name="connsiteX8" fmla="*/ 1571787 w 1819760"/>
              <a:gd name="connsiteY8" fmla="*/ 542440 h 594101"/>
              <a:gd name="connsiteX9" fmla="*/ 1819760 w 1819760"/>
              <a:gd name="connsiteY9" fmla="*/ 573437 h 5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760" h="594101">
                <a:moveTo>
                  <a:pt x="37455" y="0"/>
                </a:moveTo>
                <a:cubicBezTo>
                  <a:pt x="18727" y="94281"/>
                  <a:pt x="0" y="188562"/>
                  <a:pt x="14207" y="240223"/>
                </a:cubicBezTo>
                <a:cubicBezTo>
                  <a:pt x="28414" y="291884"/>
                  <a:pt x="59411" y="298342"/>
                  <a:pt x="122696" y="309966"/>
                </a:cubicBezTo>
                <a:cubicBezTo>
                  <a:pt x="185981" y="321590"/>
                  <a:pt x="299635" y="322881"/>
                  <a:pt x="393916" y="309966"/>
                </a:cubicBezTo>
                <a:cubicBezTo>
                  <a:pt x="488197" y="297051"/>
                  <a:pt x="613475" y="266054"/>
                  <a:pt x="688384" y="232474"/>
                </a:cubicBezTo>
                <a:cubicBezTo>
                  <a:pt x="763293" y="198894"/>
                  <a:pt x="727130" y="129152"/>
                  <a:pt x="843367" y="108488"/>
                </a:cubicBezTo>
                <a:cubicBezTo>
                  <a:pt x="959604" y="87824"/>
                  <a:pt x="1263112" y="82657"/>
                  <a:pt x="1385807" y="108488"/>
                </a:cubicBezTo>
                <a:cubicBezTo>
                  <a:pt x="1508502" y="134319"/>
                  <a:pt x="1548539" y="191146"/>
                  <a:pt x="1579536" y="263471"/>
                </a:cubicBezTo>
                <a:cubicBezTo>
                  <a:pt x="1610533" y="335796"/>
                  <a:pt x="1531750" y="490779"/>
                  <a:pt x="1571787" y="542440"/>
                </a:cubicBezTo>
                <a:cubicBezTo>
                  <a:pt x="1611824" y="594101"/>
                  <a:pt x="1715792" y="583769"/>
                  <a:pt x="1819760" y="573437"/>
                </a:cubicBezTo>
              </a:path>
            </a:pathLst>
          </a:cu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6" name="Skupina 95"/>
          <p:cNvGrpSpPr/>
          <p:nvPr/>
        </p:nvGrpSpPr>
        <p:grpSpPr>
          <a:xfrm>
            <a:off x="1907704" y="3798332"/>
            <a:ext cx="1584176" cy="864096"/>
            <a:chOff x="1907704" y="3798332"/>
            <a:chExt cx="1584176" cy="864096"/>
          </a:xfrm>
        </p:grpSpPr>
        <p:sp>
          <p:nvSpPr>
            <p:cNvPr id="97" name="TextovéPole 96"/>
            <p:cNvSpPr txBox="1"/>
            <p:nvPr/>
          </p:nvSpPr>
          <p:spPr>
            <a:xfrm>
              <a:off x="2699792" y="4293096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98" name="TextovéPole 97"/>
            <p:cNvSpPr txBox="1"/>
            <p:nvPr/>
          </p:nvSpPr>
          <p:spPr>
            <a:xfrm>
              <a:off x="1907704" y="3913311"/>
              <a:ext cx="1080120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H</a:t>
              </a:r>
              <a:r>
                <a:rPr lang="cs-CZ" sz="1400" baseline="-25000" dirty="0"/>
                <a:t>2</a:t>
              </a:r>
              <a:r>
                <a:rPr lang="cs-CZ" sz="1400" dirty="0"/>
                <a:t>0 + CO</a:t>
              </a:r>
              <a:r>
                <a:rPr lang="cs-CZ" sz="1400" baseline="-25000" dirty="0"/>
                <a:t>2</a:t>
              </a:r>
              <a:endParaRPr lang="cs-CZ" sz="1400" baseline="30000" dirty="0"/>
            </a:p>
          </p:txBody>
        </p:sp>
        <p:cxnSp>
          <p:nvCxnSpPr>
            <p:cNvPr id="99" name="Přímá spojovací šipka 98"/>
            <p:cNvCxnSpPr>
              <a:stCxn id="98" idx="3"/>
            </p:cNvCxnSpPr>
            <p:nvPr/>
          </p:nvCxnSpPr>
          <p:spPr>
            <a:xfrm flipV="1">
              <a:off x="2987824" y="3798332"/>
              <a:ext cx="108012" cy="268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šipka 99"/>
            <p:cNvCxnSpPr>
              <a:stCxn id="98" idx="3"/>
              <a:endCxn id="97" idx="0"/>
            </p:cNvCxnSpPr>
            <p:nvPr/>
          </p:nvCxnSpPr>
          <p:spPr>
            <a:xfrm>
              <a:off x="2987824" y="4067200"/>
              <a:ext cx="108012" cy="2258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3635896" y="2564904"/>
            <a:ext cx="2232248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1619672" y="2564904"/>
            <a:ext cx="1944216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lechovka 6"/>
          <p:cNvSpPr/>
          <p:nvPr/>
        </p:nvSpPr>
        <p:spPr>
          <a:xfrm rot="16200000">
            <a:off x="3568896" y="-2326632"/>
            <a:ext cx="2510264" cy="7272808"/>
          </a:xfrm>
          <a:prstGeom prst="can">
            <a:avLst>
              <a:gd name="adj" fmla="val 30380"/>
            </a:avLst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332656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043444"/>
            <a:ext cx="576064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11560" y="1551310"/>
            <a:ext cx="5760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baseline="30000" dirty="0"/>
          </a:p>
        </p:txBody>
      </p:sp>
      <p:sp>
        <p:nvSpPr>
          <p:cNvPr id="68" name="Plechovka 67"/>
          <p:cNvSpPr/>
          <p:nvPr/>
        </p:nvSpPr>
        <p:spPr>
          <a:xfrm>
            <a:off x="3851920" y="5445224"/>
            <a:ext cx="864096" cy="14127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Plechovka 69"/>
          <p:cNvSpPr/>
          <p:nvPr/>
        </p:nvSpPr>
        <p:spPr>
          <a:xfrm>
            <a:off x="3851920" y="6358081"/>
            <a:ext cx="864096" cy="476672"/>
          </a:xfrm>
          <a:prstGeom prst="can">
            <a:avLst>
              <a:gd name="adj" fmla="val 34754"/>
            </a:avLst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sp>
        <p:nvSpPr>
          <p:cNvPr id="74" name="Elipsa 73"/>
          <p:cNvSpPr/>
          <p:nvPr/>
        </p:nvSpPr>
        <p:spPr>
          <a:xfrm>
            <a:off x="3851920" y="6021288"/>
            <a:ext cx="864096" cy="216024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41"/>
          <p:cNvGrpSpPr/>
          <p:nvPr/>
        </p:nvGrpSpPr>
        <p:grpSpPr>
          <a:xfrm>
            <a:off x="1187624" y="1547500"/>
            <a:ext cx="7200800" cy="4473788"/>
            <a:chOff x="1187624" y="1556792"/>
            <a:chExt cx="7200800" cy="4473788"/>
          </a:xfrm>
        </p:grpSpPr>
        <p:sp>
          <p:nvSpPr>
            <p:cNvPr id="14" name="TextovéPole 13"/>
            <p:cNvSpPr txBox="1"/>
            <p:nvPr/>
          </p:nvSpPr>
          <p:spPr>
            <a:xfrm>
              <a:off x="3211597" y="1556792"/>
              <a:ext cx="79208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2987824" y="5661248"/>
              <a:ext cx="79208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  <p:cxnSp>
          <p:nvCxnSpPr>
            <p:cNvPr id="33" name="Přímá spojovací šipka 32"/>
            <p:cNvCxnSpPr/>
            <p:nvPr/>
          </p:nvCxnSpPr>
          <p:spPr>
            <a:xfrm flipH="1">
              <a:off x="3584394" y="1926124"/>
              <a:ext cx="15498" cy="3797840"/>
            </a:xfrm>
            <a:prstGeom prst="straightConnector1">
              <a:avLst/>
            </a:prstGeom>
            <a:ln w="63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šipka 43"/>
            <p:cNvCxnSpPr>
              <a:stCxn id="29" idx="3"/>
              <a:endCxn id="14" idx="1"/>
            </p:cNvCxnSpPr>
            <p:nvPr/>
          </p:nvCxnSpPr>
          <p:spPr>
            <a:xfrm>
              <a:off x="1187624" y="1735976"/>
              <a:ext cx="2023973" cy="5482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šipka 53"/>
            <p:cNvCxnSpPr>
              <a:stCxn id="14" idx="3"/>
              <a:endCxn id="78" idx="1"/>
            </p:cNvCxnSpPr>
            <p:nvPr/>
          </p:nvCxnSpPr>
          <p:spPr>
            <a:xfrm>
              <a:off x="4003685" y="1741458"/>
              <a:ext cx="3592651" cy="72008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ovéPole 77"/>
            <p:cNvSpPr txBox="1"/>
            <p:nvPr/>
          </p:nvSpPr>
          <p:spPr>
            <a:xfrm>
              <a:off x="7596336" y="1628800"/>
              <a:ext cx="79208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O</a:t>
              </a:r>
              <a:endParaRPr lang="cs-CZ" baseline="30000" dirty="0"/>
            </a:p>
          </p:txBody>
        </p:sp>
      </p:grpSp>
      <p:grpSp>
        <p:nvGrpSpPr>
          <p:cNvPr id="4" name="Skupina 140"/>
          <p:cNvGrpSpPr/>
          <p:nvPr/>
        </p:nvGrpSpPr>
        <p:grpSpPr>
          <a:xfrm>
            <a:off x="6516216" y="4989562"/>
            <a:ext cx="2649315" cy="1041018"/>
            <a:chOff x="6516216" y="4989562"/>
            <a:chExt cx="2649315" cy="1041018"/>
          </a:xfrm>
        </p:grpSpPr>
        <p:sp>
          <p:nvSpPr>
            <p:cNvPr id="81" name="Šipka doprava 80"/>
            <p:cNvSpPr/>
            <p:nvPr/>
          </p:nvSpPr>
          <p:spPr>
            <a:xfrm rot="2228523">
              <a:off x="7374213" y="4989562"/>
              <a:ext cx="1440160" cy="50405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6516216" y="5661248"/>
              <a:ext cx="2649315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b="1" i="1" dirty="0" err="1"/>
                <a:t>Hypertonic</a:t>
              </a:r>
              <a:r>
                <a:rPr lang="cs-CZ" b="1" i="1" dirty="0"/>
                <a:t> </a:t>
              </a:r>
              <a:r>
                <a:rPr lang="cs-CZ" b="1" i="1" dirty="0" err="1"/>
                <a:t>dehydratation</a:t>
              </a:r>
              <a:endParaRPr lang="cs-CZ" b="1" i="1" dirty="0"/>
            </a:p>
          </p:txBody>
        </p:sp>
      </p:grpSp>
      <p:sp>
        <p:nvSpPr>
          <p:cNvPr id="84" name="TextovéPole 83"/>
          <p:cNvSpPr txBox="1"/>
          <p:nvPr/>
        </p:nvSpPr>
        <p:spPr>
          <a:xfrm>
            <a:off x="5868144" y="6488668"/>
            <a:ext cx="24719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err="1"/>
              <a:t>Hypochloremic</a:t>
            </a:r>
            <a:r>
              <a:rPr lang="cs-CZ" b="1" i="1" dirty="0"/>
              <a:t> </a:t>
            </a:r>
            <a:r>
              <a:rPr lang="cs-CZ" b="1" i="1" dirty="0" err="1"/>
              <a:t>alkalosis</a:t>
            </a:r>
            <a:endParaRPr lang="cs-CZ" b="1" i="1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7884368" y="1196752"/>
            <a:ext cx="576064" cy="36933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Na</a:t>
            </a:r>
            <a:r>
              <a:rPr lang="cs-CZ" baseline="30000" dirty="0"/>
              <a:t>+</a:t>
            </a:r>
          </a:p>
        </p:txBody>
      </p:sp>
      <p:cxnSp>
        <p:nvCxnSpPr>
          <p:cNvPr id="90" name="Přímá spojovací čára 89"/>
          <p:cNvCxnSpPr>
            <a:stCxn id="13" idx="3"/>
            <a:endCxn id="88" idx="1"/>
          </p:cNvCxnSpPr>
          <p:nvPr/>
        </p:nvCxnSpPr>
        <p:spPr>
          <a:xfrm>
            <a:off x="1043608" y="1228110"/>
            <a:ext cx="6840760" cy="15330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5868144" y="198884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Colon</a:t>
            </a:r>
            <a:endParaRPr lang="cs-CZ" sz="2400" b="1" dirty="0"/>
          </a:p>
        </p:txBody>
      </p:sp>
      <p:cxnSp>
        <p:nvCxnSpPr>
          <p:cNvPr id="97" name="Přímá spojovací šipka 96"/>
          <p:cNvCxnSpPr/>
          <p:nvPr/>
        </p:nvCxnSpPr>
        <p:spPr>
          <a:xfrm>
            <a:off x="0" y="548680"/>
            <a:ext cx="531803" cy="178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>
            <a:off x="331277" y="1772816"/>
            <a:ext cx="280283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ovéPole 129"/>
          <p:cNvSpPr txBox="1"/>
          <p:nvPr/>
        </p:nvSpPr>
        <p:spPr>
          <a:xfrm>
            <a:off x="3995936" y="116632"/>
            <a:ext cx="10801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Histidine</a:t>
            </a:r>
            <a:endParaRPr lang="cs-CZ" baseline="30000" dirty="0"/>
          </a:p>
        </p:txBody>
      </p:sp>
      <p:sp>
        <p:nvSpPr>
          <p:cNvPr id="139" name="Plechovka 138"/>
          <p:cNvSpPr/>
          <p:nvPr/>
        </p:nvSpPr>
        <p:spPr>
          <a:xfrm>
            <a:off x="4932040" y="5733256"/>
            <a:ext cx="864096" cy="1124744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cxnSp>
        <p:nvCxnSpPr>
          <p:cNvPr id="140" name="Přímá spojovací šipka 139"/>
          <p:cNvCxnSpPr>
            <a:stCxn id="123" idx="2"/>
          </p:cNvCxnSpPr>
          <p:nvPr/>
        </p:nvCxnSpPr>
        <p:spPr>
          <a:xfrm>
            <a:off x="5256076" y="5382508"/>
            <a:ext cx="36004" cy="4947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6769205" y="4509120"/>
            <a:ext cx="20512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err="1"/>
              <a:t>Hypotonic</a:t>
            </a:r>
            <a:r>
              <a:rPr lang="cs-CZ" b="1" i="1" dirty="0"/>
              <a:t> fluid </a:t>
            </a:r>
            <a:r>
              <a:rPr lang="cs-CZ" b="1" i="1" dirty="0" err="1"/>
              <a:t>loss</a:t>
            </a:r>
            <a:endParaRPr lang="cs-CZ" b="1" i="1" dirty="0"/>
          </a:p>
        </p:txBody>
      </p:sp>
      <p:sp>
        <p:nvSpPr>
          <p:cNvPr id="146" name="Volný tvar 145"/>
          <p:cNvSpPr/>
          <p:nvPr/>
        </p:nvSpPr>
        <p:spPr>
          <a:xfrm>
            <a:off x="3054457" y="4649492"/>
            <a:ext cx="1819760" cy="594101"/>
          </a:xfrm>
          <a:custGeom>
            <a:avLst/>
            <a:gdLst>
              <a:gd name="connsiteX0" fmla="*/ 37455 w 1819760"/>
              <a:gd name="connsiteY0" fmla="*/ 0 h 594101"/>
              <a:gd name="connsiteX1" fmla="*/ 14207 w 1819760"/>
              <a:gd name="connsiteY1" fmla="*/ 240223 h 594101"/>
              <a:gd name="connsiteX2" fmla="*/ 122696 w 1819760"/>
              <a:gd name="connsiteY2" fmla="*/ 309966 h 594101"/>
              <a:gd name="connsiteX3" fmla="*/ 393916 w 1819760"/>
              <a:gd name="connsiteY3" fmla="*/ 309966 h 594101"/>
              <a:gd name="connsiteX4" fmla="*/ 688384 w 1819760"/>
              <a:gd name="connsiteY4" fmla="*/ 232474 h 594101"/>
              <a:gd name="connsiteX5" fmla="*/ 843367 w 1819760"/>
              <a:gd name="connsiteY5" fmla="*/ 108488 h 594101"/>
              <a:gd name="connsiteX6" fmla="*/ 1385807 w 1819760"/>
              <a:gd name="connsiteY6" fmla="*/ 108488 h 594101"/>
              <a:gd name="connsiteX7" fmla="*/ 1579536 w 1819760"/>
              <a:gd name="connsiteY7" fmla="*/ 263471 h 594101"/>
              <a:gd name="connsiteX8" fmla="*/ 1571787 w 1819760"/>
              <a:gd name="connsiteY8" fmla="*/ 542440 h 594101"/>
              <a:gd name="connsiteX9" fmla="*/ 1819760 w 1819760"/>
              <a:gd name="connsiteY9" fmla="*/ 573437 h 5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9760" h="594101">
                <a:moveTo>
                  <a:pt x="37455" y="0"/>
                </a:moveTo>
                <a:cubicBezTo>
                  <a:pt x="18727" y="94281"/>
                  <a:pt x="0" y="188562"/>
                  <a:pt x="14207" y="240223"/>
                </a:cubicBezTo>
                <a:cubicBezTo>
                  <a:pt x="28414" y="291884"/>
                  <a:pt x="59411" y="298342"/>
                  <a:pt x="122696" y="309966"/>
                </a:cubicBezTo>
                <a:cubicBezTo>
                  <a:pt x="185981" y="321590"/>
                  <a:pt x="299635" y="322881"/>
                  <a:pt x="393916" y="309966"/>
                </a:cubicBezTo>
                <a:cubicBezTo>
                  <a:pt x="488197" y="297051"/>
                  <a:pt x="613475" y="266054"/>
                  <a:pt x="688384" y="232474"/>
                </a:cubicBezTo>
                <a:cubicBezTo>
                  <a:pt x="763293" y="198894"/>
                  <a:pt x="727130" y="129152"/>
                  <a:pt x="843367" y="108488"/>
                </a:cubicBezTo>
                <a:cubicBezTo>
                  <a:pt x="959604" y="87824"/>
                  <a:pt x="1263112" y="82657"/>
                  <a:pt x="1385807" y="108488"/>
                </a:cubicBezTo>
                <a:cubicBezTo>
                  <a:pt x="1508502" y="134319"/>
                  <a:pt x="1548539" y="191146"/>
                  <a:pt x="1579536" y="263471"/>
                </a:cubicBezTo>
                <a:cubicBezTo>
                  <a:pt x="1610533" y="335796"/>
                  <a:pt x="1531750" y="490779"/>
                  <a:pt x="1571787" y="542440"/>
                </a:cubicBezTo>
                <a:cubicBezTo>
                  <a:pt x="1611824" y="594101"/>
                  <a:pt x="1715792" y="583769"/>
                  <a:pt x="1819760" y="573437"/>
                </a:cubicBez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150"/>
          <p:cNvGrpSpPr/>
          <p:nvPr/>
        </p:nvGrpSpPr>
        <p:grpSpPr>
          <a:xfrm>
            <a:off x="1979712" y="3798332"/>
            <a:ext cx="1512168" cy="864096"/>
            <a:chOff x="1979712" y="3798332"/>
            <a:chExt cx="1512168" cy="864096"/>
          </a:xfrm>
        </p:grpSpPr>
        <p:sp>
          <p:nvSpPr>
            <p:cNvPr id="143" name="TextovéPole 142"/>
            <p:cNvSpPr txBox="1"/>
            <p:nvPr/>
          </p:nvSpPr>
          <p:spPr>
            <a:xfrm>
              <a:off x="2699792" y="4293096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1979712" y="3913311"/>
              <a:ext cx="1008112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H</a:t>
              </a:r>
              <a:r>
                <a:rPr lang="cs-CZ" sz="1400" baseline="-25000" dirty="0"/>
                <a:t>2</a:t>
              </a:r>
              <a:r>
                <a:rPr lang="cs-CZ" sz="1400" dirty="0"/>
                <a:t>0 + CO</a:t>
              </a:r>
              <a:r>
                <a:rPr lang="cs-CZ" sz="1400" baseline="-25000" dirty="0"/>
                <a:t>2</a:t>
              </a:r>
              <a:endParaRPr lang="cs-CZ" sz="1400" baseline="30000" dirty="0"/>
            </a:p>
          </p:txBody>
        </p:sp>
        <p:cxnSp>
          <p:nvCxnSpPr>
            <p:cNvPr id="148" name="Přímá spojovací šipka 147"/>
            <p:cNvCxnSpPr>
              <a:stCxn id="144" idx="3"/>
              <a:endCxn id="106" idx="2"/>
            </p:cNvCxnSpPr>
            <p:nvPr/>
          </p:nvCxnSpPr>
          <p:spPr>
            <a:xfrm flipV="1">
              <a:off x="2987824" y="3798332"/>
              <a:ext cx="108012" cy="2688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Přímá spojovací šipka 149"/>
            <p:cNvCxnSpPr>
              <a:stCxn id="144" idx="3"/>
              <a:endCxn id="143" idx="0"/>
            </p:cNvCxnSpPr>
            <p:nvPr/>
          </p:nvCxnSpPr>
          <p:spPr>
            <a:xfrm>
              <a:off x="2987824" y="4067200"/>
              <a:ext cx="108012" cy="2258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Elipsa 92"/>
          <p:cNvSpPr/>
          <p:nvPr/>
        </p:nvSpPr>
        <p:spPr>
          <a:xfrm>
            <a:off x="4932040" y="6021288"/>
            <a:ext cx="864096" cy="216024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Plechovka 136"/>
          <p:cNvSpPr/>
          <p:nvPr/>
        </p:nvSpPr>
        <p:spPr>
          <a:xfrm>
            <a:off x="4932040" y="5517232"/>
            <a:ext cx="864096" cy="1340768"/>
          </a:xfrm>
          <a:prstGeom prst="can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TextovéPole 110"/>
          <p:cNvSpPr txBox="1"/>
          <p:nvPr/>
        </p:nvSpPr>
        <p:spPr>
          <a:xfrm>
            <a:off x="5492977" y="186373"/>
            <a:ext cx="13112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/>
              <a:t>H.Histidine</a:t>
            </a:r>
            <a:r>
              <a:rPr lang="cs-CZ" baseline="30000" dirty="0"/>
              <a:t>+</a:t>
            </a:r>
          </a:p>
        </p:txBody>
      </p:sp>
      <p:sp>
        <p:nvSpPr>
          <p:cNvPr id="112" name="Volný tvar 111"/>
          <p:cNvSpPr/>
          <p:nvPr/>
        </p:nvSpPr>
        <p:spPr>
          <a:xfrm>
            <a:off x="5091192" y="410705"/>
            <a:ext cx="416911" cy="317715"/>
          </a:xfrm>
          <a:custGeom>
            <a:avLst/>
            <a:gdLst>
              <a:gd name="connsiteX0" fmla="*/ 0 w 402956"/>
              <a:gd name="connsiteY0" fmla="*/ 317715 h 317715"/>
              <a:gd name="connsiteX1" fmla="*/ 100739 w 402956"/>
              <a:gd name="connsiteY1" fmla="*/ 131736 h 317715"/>
              <a:gd name="connsiteX2" fmla="*/ 216976 w 402956"/>
              <a:gd name="connsiteY2" fmla="*/ 38746 h 317715"/>
              <a:gd name="connsiteX3" fmla="*/ 402956 w 402956"/>
              <a:gd name="connsiteY3" fmla="*/ 0 h 3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56" h="317715">
                <a:moveTo>
                  <a:pt x="0" y="317715"/>
                </a:moveTo>
                <a:cubicBezTo>
                  <a:pt x="32288" y="247973"/>
                  <a:pt x="64576" y="178231"/>
                  <a:pt x="100739" y="131736"/>
                </a:cubicBezTo>
                <a:cubicBezTo>
                  <a:pt x="136902" y="85241"/>
                  <a:pt x="166606" y="60702"/>
                  <a:pt x="216976" y="38746"/>
                </a:cubicBezTo>
                <a:cubicBezTo>
                  <a:pt x="267346" y="16790"/>
                  <a:pt x="335151" y="8395"/>
                  <a:pt x="402956" y="0"/>
                </a:cubicBezTo>
              </a:path>
            </a:pathLst>
          </a:cu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Volný tvar 132"/>
          <p:cNvSpPr/>
          <p:nvPr/>
        </p:nvSpPr>
        <p:spPr>
          <a:xfrm>
            <a:off x="5076057" y="260648"/>
            <a:ext cx="360040" cy="186830"/>
          </a:xfrm>
          <a:custGeom>
            <a:avLst/>
            <a:gdLst>
              <a:gd name="connsiteX0" fmla="*/ 0 w 387457"/>
              <a:gd name="connsiteY0" fmla="*/ 0 h 95573"/>
              <a:gd name="connsiteX1" fmla="*/ 92989 w 387457"/>
              <a:gd name="connsiteY1" fmla="*/ 54244 h 95573"/>
              <a:gd name="connsiteX2" fmla="*/ 294467 w 387457"/>
              <a:gd name="connsiteY2" fmla="*/ 92990 h 95573"/>
              <a:gd name="connsiteX3" fmla="*/ 387457 w 387457"/>
              <a:gd name="connsiteY3" fmla="*/ 69742 h 95573"/>
              <a:gd name="connsiteX0" fmla="*/ 0 w 387457"/>
              <a:gd name="connsiteY0" fmla="*/ 0 h 82657"/>
              <a:gd name="connsiteX1" fmla="*/ 92989 w 387457"/>
              <a:gd name="connsiteY1" fmla="*/ 54244 h 82657"/>
              <a:gd name="connsiteX2" fmla="*/ 154982 w 387457"/>
              <a:gd name="connsiteY2" fmla="*/ 63715 h 82657"/>
              <a:gd name="connsiteX3" fmla="*/ 387457 w 387457"/>
              <a:gd name="connsiteY3" fmla="*/ 69742 h 82657"/>
              <a:gd name="connsiteX0" fmla="*/ 0 w 387457"/>
              <a:gd name="connsiteY0" fmla="*/ 0 h 82657"/>
              <a:gd name="connsiteX1" fmla="*/ 154982 w 387457"/>
              <a:gd name="connsiteY1" fmla="*/ 63715 h 82657"/>
              <a:gd name="connsiteX2" fmla="*/ 387457 w 387457"/>
              <a:gd name="connsiteY2" fmla="*/ 69742 h 8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457" h="82657">
                <a:moveTo>
                  <a:pt x="0" y="0"/>
                </a:moveTo>
                <a:cubicBezTo>
                  <a:pt x="32288" y="13274"/>
                  <a:pt x="90406" y="52091"/>
                  <a:pt x="154982" y="63715"/>
                </a:cubicBezTo>
                <a:cubicBezTo>
                  <a:pt x="204060" y="66298"/>
                  <a:pt x="365501" y="82657"/>
                  <a:pt x="387457" y="69742"/>
                </a:cubicBez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5" name="Volný tvar 144"/>
          <p:cNvSpPr/>
          <p:nvPr/>
        </p:nvSpPr>
        <p:spPr>
          <a:xfrm>
            <a:off x="1046136" y="92990"/>
            <a:ext cx="7630320" cy="483030"/>
          </a:xfrm>
          <a:custGeom>
            <a:avLst/>
            <a:gdLst>
              <a:gd name="connsiteX0" fmla="*/ 0 w 7299701"/>
              <a:gd name="connsiteY0" fmla="*/ 449451 h 483030"/>
              <a:gd name="connsiteX1" fmla="*/ 1309606 w 7299701"/>
              <a:gd name="connsiteY1" fmla="*/ 433952 h 483030"/>
              <a:gd name="connsiteX2" fmla="*/ 1898542 w 7299701"/>
              <a:gd name="connsiteY2" fmla="*/ 154983 h 483030"/>
              <a:gd name="connsiteX3" fmla="*/ 2781945 w 7299701"/>
              <a:gd name="connsiteY3" fmla="*/ 0 h 483030"/>
              <a:gd name="connsiteX4" fmla="*/ 7299701 w 7299701"/>
              <a:gd name="connsiteY4" fmla="*/ 69742 h 4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701" h="483030">
                <a:moveTo>
                  <a:pt x="0" y="449451"/>
                </a:moveTo>
                <a:cubicBezTo>
                  <a:pt x="496591" y="466240"/>
                  <a:pt x="993182" y="483030"/>
                  <a:pt x="1309606" y="433952"/>
                </a:cubicBezTo>
                <a:cubicBezTo>
                  <a:pt x="1626030" y="384874"/>
                  <a:pt x="1653152" y="227308"/>
                  <a:pt x="1898542" y="154983"/>
                </a:cubicBezTo>
                <a:cubicBezTo>
                  <a:pt x="2143932" y="82658"/>
                  <a:pt x="2781945" y="0"/>
                  <a:pt x="2781945" y="0"/>
                </a:cubicBezTo>
                <a:lnTo>
                  <a:pt x="7299701" y="69742"/>
                </a:ln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7" name="TextovéPole 146"/>
          <p:cNvSpPr txBox="1"/>
          <p:nvPr/>
        </p:nvSpPr>
        <p:spPr>
          <a:xfrm>
            <a:off x="8639944" y="0"/>
            <a:ext cx="50405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Cl</a:t>
            </a:r>
            <a:r>
              <a:rPr lang="cs-CZ" baseline="30000" dirty="0"/>
              <a:t>-</a:t>
            </a:r>
          </a:p>
        </p:txBody>
      </p:sp>
      <p:grpSp>
        <p:nvGrpSpPr>
          <p:cNvPr id="149" name="Skupina 99"/>
          <p:cNvGrpSpPr/>
          <p:nvPr/>
        </p:nvGrpSpPr>
        <p:grpSpPr>
          <a:xfrm>
            <a:off x="1043608" y="611396"/>
            <a:ext cx="4032448" cy="4519292"/>
            <a:chOff x="1043608" y="611396"/>
            <a:chExt cx="4032448" cy="4519292"/>
          </a:xfrm>
        </p:grpSpPr>
        <p:sp>
          <p:nvSpPr>
            <p:cNvPr id="151" name="Slunce 150"/>
            <p:cNvSpPr/>
            <p:nvPr/>
          </p:nvSpPr>
          <p:spPr>
            <a:xfrm>
              <a:off x="1835696" y="1916832"/>
              <a:ext cx="1440160" cy="1224136"/>
            </a:xfrm>
            <a:prstGeom prst="su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NHE</a:t>
              </a:r>
            </a:p>
          </p:txBody>
        </p:sp>
        <p:sp>
          <p:nvSpPr>
            <p:cNvPr id="152" name="Volný tvar 151"/>
            <p:cNvSpPr/>
            <p:nvPr/>
          </p:nvSpPr>
          <p:spPr>
            <a:xfrm>
              <a:off x="1043608" y="1230016"/>
              <a:ext cx="1153290" cy="2415008"/>
            </a:xfrm>
            <a:custGeom>
              <a:avLst/>
              <a:gdLst>
                <a:gd name="connsiteX0" fmla="*/ 0 w 840782"/>
                <a:gd name="connsiteY0" fmla="*/ 51661 h 1771973"/>
                <a:gd name="connsiteX1" fmla="*/ 240224 w 840782"/>
                <a:gd name="connsiteY1" fmla="*/ 12915 h 1771973"/>
                <a:gd name="connsiteX2" fmla="*/ 534691 w 840782"/>
                <a:gd name="connsiteY2" fmla="*/ 129152 h 1771973"/>
                <a:gd name="connsiteX3" fmla="*/ 782664 w 840782"/>
                <a:gd name="connsiteY3" fmla="*/ 555356 h 1771973"/>
                <a:gd name="connsiteX4" fmla="*/ 836908 w 840782"/>
                <a:gd name="connsiteY4" fmla="*/ 1152041 h 1771973"/>
                <a:gd name="connsiteX5" fmla="*/ 759417 w 840782"/>
                <a:gd name="connsiteY5" fmla="*/ 1771973 h 1771973"/>
                <a:gd name="connsiteX0" fmla="*/ 0 w 840782"/>
                <a:gd name="connsiteY0" fmla="*/ 25831 h 1797804"/>
                <a:gd name="connsiteX1" fmla="*/ 240224 w 840782"/>
                <a:gd name="connsiteY1" fmla="*/ 38746 h 1797804"/>
                <a:gd name="connsiteX2" fmla="*/ 534691 w 840782"/>
                <a:gd name="connsiteY2" fmla="*/ 154983 h 1797804"/>
                <a:gd name="connsiteX3" fmla="*/ 782664 w 840782"/>
                <a:gd name="connsiteY3" fmla="*/ 581187 h 1797804"/>
                <a:gd name="connsiteX4" fmla="*/ 836908 w 840782"/>
                <a:gd name="connsiteY4" fmla="*/ 1177872 h 1797804"/>
                <a:gd name="connsiteX5" fmla="*/ 759417 w 840782"/>
                <a:gd name="connsiteY5" fmla="*/ 1797804 h 1797804"/>
                <a:gd name="connsiteX0" fmla="*/ 0 w 840782"/>
                <a:gd name="connsiteY0" fmla="*/ 8610 h 1780583"/>
                <a:gd name="connsiteX1" fmla="*/ 240224 w 840782"/>
                <a:gd name="connsiteY1" fmla="*/ 21525 h 1780583"/>
                <a:gd name="connsiteX2" fmla="*/ 534691 w 840782"/>
                <a:gd name="connsiteY2" fmla="*/ 137762 h 1780583"/>
                <a:gd name="connsiteX3" fmla="*/ 782664 w 840782"/>
                <a:gd name="connsiteY3" fmla="*/ 563966 h 1780583"/>
                <a:gd name="connsiteX4" fmla="*/ 836908 w 840782"/>
                <a:gd name="connsiteY4" fmla="*/ 1160651 h 1780583"/>
                <a:gd name="connsiteX5" fmla="*/ 759417 w 840782"/>
                <a:gd name="connsiteY5" fmla="*/ 1780583 h 1780583"/>
                <a:gd name="connsiteX0" fmla="*/ 0 w 840782"/>
                <a:gd name="connsiteY0" fmla="*/ 21525 h 1793498"/>
                <a:gd name="connsiteX1" fmla="*/ 240223 w 840782"/>
                <a:gd name="connsiteY1" fmla="*/ 21525 h 1793498"/>
                <a:gd name="connsiteX2" fmla="*/ 534691 w 840782"/>
                <a:gd name="connsiteY2" fmla="*/ 150677 h 1793498"/>
                <a:gd name="connsiteX3" fmla="*/ 782664 w 840782"/>
                <a:gd name="connsiteY3" fmla="*/ 576881 h 1793498"/>
                <a:gd name="connsiteX4" fmla="*/ 836908 w 840782"/>
                <a:gd name="connsiteY4" fmla="*/ 1173566 h 1793498"/>
                <a:gd name="connsiteX5" fmla="*/ 759417 w 840782"/>
                <a:gd name="connsiteY5" fmla="*/ 1793498 h 1793498"/>
                <a:gd name="connsiteX0" fmla="*/ 0 w 840782"/>
                <a:gd name="connsiteY0" fmla="*/ 0 h 1771973"/>
                <a:gd name="connsiteX1" fmla="*/ 534691 w 840782"/>
                <a:gd name="connsiteY1" fmla="*/ 129152 h 1771973"/>
                <a:gd name="connsiteX2" fmla="*/ 782664 w 840782"/>
                <a:gd name="connsiteY2" fmla="*/ 555356 h 1771973"/>
                <a:gd name="connsiteX3" fmla="*/ 836908 w 840782"/>
                <a:gd name="connsiteY3" fmla="*/ 1152041 h 1771973"/>
                <a:gd name="connsiteX4" fmla="*/ 759417 w 840782"/>
                <a:gd name="connsiteY4" fmla="*/ 1771973 h 1771973"/>
                <a:gd name="connsiteX0" fmla="*/ 0 w 840782"/>
                <a:gd name="connsiteY0" fmla="*/ 2713 h 1774686"/>
                <a:gd name="connsiteX1" fmla="*/ 534691 w 840782"/>
                <a:gd name="connsiteY1" fmla="*/ 131865 h 1774686"/>
                <a:gd name="connsiteX2" fmla="*/ 782664 w 840782"/>
                <a:gd name="connsiteY2" fmla="*/ 558069 h 1774686"/>
                <a:gd name="connsiteX3" fmla="*/ 836908 w 840782"/>
                <a:gd name="connsiteY3" fmla="*/ 1154754 h 1774686"/>
                <a:gd name="connsiteX4" fmla="*/ 759417 w 840782"/>
                <a:gd name="connsiteY4" fmla="*/ 1774686 h 1774686"/>
                <a:gd name="connsiteX0" fmla="*/ 0 w 904712"/>
                <a:gd name="connsiteY0" fmla="*/ 2713 h 1774686"/>
                <a:gd name="connsiteX1" fmla="*/ 534691 w 904712"/>
                <a:gd name="connsiteY1" fmla="*/ 131865 h 1774686"/>
                <a:gd name="connsiteX2" fmla="*/ 782664 w 904712"/>
                <a:gd name="connsiteY2" fmla="*/ 558069 h 1774686"/>
                <a:gd name="connsiteX3" fmla="*/ 900838 w 904712"/>
                <a:gd name="connsiteY3" fmla="*/ 1167153 h 1774686"/>
                <a:gd name="connsiteX4" fmla="*/ 759417 w 904712"/>
                <a:gd name="connsiteY4" fmla="*/ 1774686 h 1774686"/>
                <a:gd name="connsiteX0" fmla="*/ 0 w 844656"/>
                <a:gd name="connsiteY0" fmla="*/ 2713 h 1774686"/>
                <a:gd name="connsiteX1" fmla="*/ 534691 w 844656"/>
                <a:gd name="connsiteY1" fmla="*/ 131865 h 1774686"/>
                <a:gd name="connsiteX2" fmla="*/ 782664 w 844656"/>
                <a:gd name="connsiteY2" fmla="*/ 558069 h 1774686"/>
                <a:gd name="connsiteX3" fmla="*/ 840782 w 844656"/>
                <a:gd name="connsiteY3" fmla="*/ 1167153 h 1774686"/>
                <a:gd name="connsiteX4" fmla="*/ 759417 w 844656"/>
                <a:gd name="connsiteY4" fmla="*/ 1774686 h 1774686"/>
                <a:gd name="connsiteX0" fmla="*/ 0 w 964768"/>
                <a:gd name="connsiteY0" fmla="*/ 2713 h 1774686"/>
                <a:gd name="connsiteX1" fmla="*/ 534691 w 964768"/>
                <a:gd name="connsiteY1" fmla="*/ 131865 h 1774686"/>
                <a:gd name="connsiteX2" fmla="*/ 782664 w 964768"/>
                <a:gd name="connsiteY2" fmla="*/ 558069 h 1774686"/>
                <a:gd name="connsiteX3" fmla="*/ 960894 w 964768"/>
                <a:gd name="connsiteY3" fmla="*/ 1217781 h 1774686"/>
                <a:gd name="connsiteX4" fmla="*/ 759417 w 964768"/>
                <a:gd name="connsiteY4" fmla="*/ 1774686 h 1774686"/>
                <a:gd name="connsiteX0" fmla="*/ 0 w 984464"/>
                <a:gd name="connsiteY0" fmla="*/ 2713 h 1774686"/>
                <a:gd name="connsiteX1" fmla="*/ 534691 w 984464"/>
                <a:gd name="connsiteY1" fmla="*/ 131865 h 1774686"/>
                <a:gd name="connsiteX2" fmla="*/ 900838 w 984464"/>
                <a:gd name="connsiteY2" fmla="*/ 559620 h 1774686"/>
                <a:gd name="connsiteX3" fmla="*/ 960894 w 984464"/>
                <a:gd name="connsiteY3" fmla="*/ 1217781 h 1774686"/>
                <a:gd name="connsiteX4" fmla="*/ 759417 w 984464"/>
                <a:gd name="connsiteY4" fmla="*/ 1774686 h 1774686"/>
                <a:gd name="connsiteX0" fmla="*/ 0 w 961863"/>
                <a:gd name="connsiteY0" fmla="*/ 2713 h 1774686"/>
                <a:gd name="connsiteX1" fmla="*/ 534691 w 961863"/>
                <a:gd name="connsiteY1" fmla="*/ 131865 h 1774686"/>
                <a:gd name="connsiteX2" fmla="*/ 900838 w 961863"/>
                <a:gd name="connsiteY2" fmla="*/ 559620 h 1774686"/>
                <a:gd name="connsiteX3" fmla="*/ 900838 w 961863"/>
                <a:gd name="connsiteY3" fmla="*/ 1217781 h 1774686"/>
                <a:gd name="connsiteX4" fmla="*/ 759417 w 961863"/>
                <a:gd name="connsiteY4" fmla="*/ 1774686 h 1774686"/>
                <a:gd name="connsiteX0" fmla="*/ 0 w 961863"/>
                <a:gd name="connsiteY0" fmla="*/ 2713 h 1774686"/>
                <a:gd name="connsiteX1" fmla="*/ 534691 w 961863"/>
                <a:gd name="connsiteY1" fmla="*/ 131865 h 1774686"/>
                <a:gd name="connsiteX2" fmla="*/ 900838 w 961863"/>
                <a:gd name="connsiteY2" fmla="*/ 559620 h 1774686"/>
                <a:gd name="connsiteX3" fmla="*/ 900838 w 961863"/>
                <a:gd name="connsiteY3" fmla="*/ 1217781 h 1774686"/>
                <a:gd name="connsiteX4" fmla="*/ 759417 w 961863"/>
                <a:gd name="connsiteY4" fmla="*/ 1774686 h 17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863" h="1774686">
                  <a:moveTo>
                    <a:pt x="0" y="2713"/>
                  </a:moveTo>
                  <a:cubicBezTo>
                    <a:pt x="322999" y="0"/>
                    <a:pt x="384551" y="39047"/>
                    <a:pt x="534691" y="131865"/>
                  </a:cubicBezTo>
                  <a:cubicBezTo>
                    <a:pt x="684831" y="224683"/>
                    <a:pt x="839814" y="378634"/>
                    <a:pt x="900838" y="559620"/>
                  </a:cubicBezTo>
                  <a:cubicBezTo>
                    <a:pt x="961863" y="740606"/>
                    <a:pt x="924408" y="1015270"/>
                    <a:pt x="900838" y="1217781"/>
                  </a:cubicBezTo>
                  <a:cubicBezTo>
                    <a:pt x="877268" y="1420292"/>
                    <a:pt x="796225" y="1566104"/>
                    <a:pt x="759417" y="1774686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3" name="TextovéPole 152"/>
            <p:cNvSpPr txBox="1"/>
            <p:nvPr/>
          </p:nvSpPr>
          <p:spPr>
            <a:xfrm>
              <a:off x="1619672" y="3645024"/>
              <a:ext cx="57606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Na</a:t>
              </a:r>
              <a:r>
                <a:rPr lang="cs-CZ" baseline="30000" dirty="0"/>
                <a:t>+</a:t>
              </a:r>
            </a:p>
          </p:txBody>
        </p:sp>
        <p:cxnSp>
          <p:nvCxnSpPr>
            <p:cNvPr id="154" name="Přímá spojovací šipka 153"/>
            <p:cNvCxnSpPr>
              <a:stCxn id="153" idx="2"/>
              <a:endCxn id="160" idx="0"/>
            </p:cNvCxnSpPr>
            <p:nvPr/>
          </p:nvCxnSpPr>
          <p:spPr>
            <a:xfrm>
              <a:off x="1907704" y="4014356"/>
              <a:ext cx="0" cy="747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ovéPole 154"/>
            <p:cNvSpPr txBox="1"/>
            <p:nvPr/>
          </p:nvSpPr>
          <p:spPr>
            <a:xfrm>
              <a:off x="2843808" y="3429000"/>
              <a:ext cx="50405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30000" dirty="0"/>
                <a:t>+</a:t>
              </a:r>
            </a:p>
          </p:txBody>
        </p:sp>
        <p:sp>
          <p:nvSpPr>
            <p:cNvPr id="156" name="TextovéPole 155"/>
            <p:cNvSpPr txBox="1"/>
            <p:nvPr/>
          </p:nvSpPr>
          <p:spPr>
            <a:xfrm>
              <a:off x="4572000" y="611396"/>
              <a:ext cx="50405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30000" dirty="0"/>
                <a:t>+</a:t>
              </a:r>
            </a:p>
          </p:txBody>
        </p:sp>
        <p:sp>
          <p:nvSpPr>
            <p:cNvPr id="157" name="Volný tvar 156"/>
            <p:cNvSpPr/>
            <p:nvPr/>
          </p:nvSpPr>
          <p:spPr>
            <a:xfrm>
              <a:off x="2955838" y="764704"/>
              <a:ext cx="1616163" cy="2664296"/>
            </a:xfrm>
            <a:custGeom>
              <a:avLst/>
              <a:gdLst>
                <a:gd name="connsiteX0" fmla="*/ 0 w 1623849"/>
                <a:gd name="connsiteY0" fmla="*/ 2088931 h 2088931"/>
                <a:gd name="connsiteX1" fmla="*/ 23649 w 1623849"/>
                <a:gd name="connsiteY1" fmla="*/ 1797269 h 2088931"/>
                <a:gd name="connsiteX2" fmla="*/ 94594 w 1623849"/>
                <a:gd name="connsiteY2" fmla="*/ 1119351 h 2088931"/>
                <a:gd name="connsiteX3" fmla="*/ 331076 w 1623849"/>
                <a:gd name="connsiteY3" fmla="*/ 299544 h 2088931"/>
                <a:gd name="connsiteX4" fmla="*/ 1623849 w 1623849"/>
                <a:gd name="connsiteY4" fmla="*/ 0 h 2088931"/>
                <a:gd name="connsiteX0" fmla="*/ 397 w 1624246"/>
                <a:gd name="connsiteY0" fmla="*/ 2088931 h 2204732"/>
                <a:gd name="connsiteX1" fmla="*/ 239265 w 1624246"/>
                <a:gd name="connsiteY1" fmla="*/ 2156122 h 2204732"/>
                <a:gd name="connsiteX2" fmla="*/ 24046 w 1624246"/>
                <a:gd name="connsiteY2" fmla="*/ 1797269 h 2204732"/>
                <a:gd name="connsiteX3" fmla="*/ 94991 w 1624246"/>
                <a:gd name="connsiteY3" fmla="*/ 1119351 h 2204732"/>
                <a:gd name="connsiteX4" fmla="*/ 331473 w 1624246"/>
                <a:gd name="connsiteY4" fmla="*/ 299544 h 2204732"/>
                <a:gd name="connsiteX5" fmla="*/ 1624246 w 1624246"/>
                <a:gd name="connsiteY5" fmla="*/ 0 h 2204732"/>
                <a:gd name="connsiteX0" fmla="*/ 1202 w 1625051"/>
                <a:gd name="connsiteY0" fmla="*/ 2088931 h 2234511"/>
                <a:gd name="connsiteX1" fmla="*/ 240070 w 1625051"/>
                <a:gd name="connsiteY1" fmla="*/ 2156122 h 2234511"/>
                <a:gd name="connsiteX2" fmla="*/ 24046 w 1625051"/>
                <a:gd name="connsiteY2" fmla="*/ 1618597 h 2234511"/>
                <a:gd name="connsiteX3" fmla="*/ 95796 w 1625051"/>
                <a:gd name="connsiteY3" fmla="*/ 1119351 h 2234511"/>
                <a:gd name="connsiteX4" fmla="*/ 332278 w 1625051"/>
                <a:gd name="connsiteY4" fmla="*/ 299544 h 2234511"/>
                <a:gd name="connsiteX5" fmla="*/ 1625051 w 1625051"/>
                <a:gd name="connsiteY5" fmla="*/ 0 h 2234511"/>
                <a:gd name="connsiteX0" fmla="*/ 0 w 1623849"/>
                <a:gd name="connsiteY0" fmla="*/ 2088931 h 2234511"/>
                <a:gd name="connsiteX1" fmla="*/ 238868 w 1623849"/>
                <a:gd name="connsiteY1" fmla="*/ 2156122 h 2234511"/>
                <a:gd name="connsiteX2" fmla="*/ 22844 w 1623849"/>
                <a:gd name="connsiteY2" fmla="*/ 1618597 h 2234511"/>
                <a:gd name="connsiteX3" fmla="*/ 94594 w 1623849"/>
                <a:gd name="connsiteY3" fmla="*/ 1119351 h 2234511"/>
                <a:gd name="connsiteX4" fmla="*/ 331076 w 1623849"/>
                <a:gd name="connsiteY4" fmla="*/ 299544 h 2234511"/>
                <a:gd name="connsiteX5" fmla="*/ 1623849 w 1623849"/>
                <a:gd name="connsiteY5" fmla="*/ 0 h 2234511"/>
                <a:gd name="connsiteX0" fmla="*/ 216024 w 1601005"/>
                <a:gd name="connsiteY0" fmla="*/ 2156122 h 2156122"/>
                <a:gd name="connsiteX1" fmla="*/ 0 w 1601005"/>
                <a:gd name="connsiteY1" fmla="*/ 1618597 h 2156122"/>
                <a:gd name="connsiteX2" fmla="*/ 71750 w 1601005"/>
                <a:gd name="connsiteY2" fmla="*/ 1119351 h 2156122"/>
                <a:gd name="connsiteX3" fmla="*/ 308232 w 1601005"/>
                <a:gd name="connsiteY3" fmla="*/ 299544 h 2156122"/>
                <a:gd name="connsiteX4" fmla="*/ 1601005 w 1601005"/>
                <a:gd name="connsiteY4" fmla="*/ 0 h 2156122"/>
                <a:gd name="connsiteX0" fmla="*/ 216025 w 1601005"/>
                <a:gd name="connsiteY0" fmla="*/ 2088931 h 2088931"/>
                <a:gd name="connsiteX1" fmla="*/ 0 w 1601005"/>
                <a:gd name="connsiteY1" fmla="*/ 1618597 h 2088931"/>
                <a:gd name="connsiteX2" fmla="*/ 71750 w 1601005"/>
                <a:gd name="connsiteY2" fmla="*/ 1119351 h 2088931"/>
                <a:gd name="connsiteX3" fmla="*/ 308232 w 1601005"/>
                <a:gd name="connsiteY3" fmla="*/ 299544 h 2088931"/>
                <a:gd name="connsiteX4" fmla="*/ 1601005 w 1601005"/>
                <a:gd name="connsiteY4" fmla="*/ 0 h 2088931"/>
                <a:gd name="connsiteX0" fmla="*/ 216025 w 1601005"/>
                <a:gd name="connsiteY0" fmla="*/ 2088931 h 2088931"/>
                <a:gd name="connsiteX1" fmla="*/ 0 w 1601005"/>
                <a:gd name="connsiteY1" fmla="*/ 1618597 h 2088931"/>
                <a:gd name="connsiteX2" fmla="*/ 71750 w 1601005"/>
                <a:gd name="connsiteY2" fmla="*/ 1119351 h 2088931"/>
                <a:gd name="connsiteX3" fmla="*/ 308232 w 1601005"/>
                <a:gd name="connsiteY3" fmla="*/ 299544 h 2088931"/>
                <a:gd name="connsiteX4" fmla="*/ 1601005 w 1601005"/>
                <a:gd name="connsiteY4" fmla="*/ 0 h 2088931"/>
                <a:gd name="connsiteX0" fmla="*/ 231108 w 1616088"/>
                <a:gd name="connsiteY0" fmla="*/ 2088931 h 2088931"/>
                <a:gd name="connsiteX1" fmla="*/ 15083 w 1616088"/>
                <a:gd name="connsiteY1" fmla="*/ 1618597 h 2088931"/>
                <a:gd name="connsiteX2" fmla="*/ 86833 w 1616088"/>
                <a:gd name="connsiteY2" fmla="*/ 1119351 h 2088931"/>
                <a:gd name="connsiteX3" fmla="*/ 323315 w 1616088"/>
                <a:gd name="connsiteY3" fmla="*/ 299544 h 2088931"/>
                <a:gd name="connsiteX4" fmla="*/ 1616088 w 1616088"/>
                <a:gd name="connsiteY4" fmla="*/ 0 h 2088931"/>
                <a:gd name="connsiteX0" fmla="*/ 183645 w 1568625"/>
                <a:gd name="connsiteY0" fmla="*/ 2088931 h 2088931"/>
                <a:gd name="connsiteX1" fmla="*/ 39629 w 1568625"/>
                <a:gd name="connsiteY1" fmla="*/ 1618596 h 2088931"/>
                <a:gd name="connsiteX2" fmla="*/ 39370 w 1568625"/>
                <a:gd name="connsiteY2" fmla="*/ 1119351 h 2088931"/>
                <a:gd name="connsiteX3" fmla="*/ 275852 w 1568625"/>
                <a:gd name="connsiteY3" fmla="*/ 299544 h 2088931"/>
                <a:gd name="connsiteX4" fmla="*/ 1568625 w 1568625"/>
                <a:gd name="connsiteY4" fmla="*/ 0 h 2088931"/>
                <a:gd name="connsiteX0" fmla="*/ 254294 w 1639274"/>
                <a:gd name="connsiteY0" fmla="*/ 2088931 h 2088931"/>
                <a:gd name="connsiteX1" fmla="*/ 110278 w 1639274"/>
                <a:gd name="connsiteY1" fmla="*/ 1618596 h 2088931"/>
                <a:gd name="connsiteX2" fmla="*/ 39370 w 1639274"/>
                <a:gd name="connsiteY2" fmla="*/ 1071246 h 2088931"/>
                <a:gd name="connsiteX3" fmla="*/ 346501 w 1639274"/>
                <a:gd name="connsiteY3" fmla="*/ 299544 h 2088931"/>
                <a:gd name="connsiteX4" fmla="*/ 1639274 w 1639274"/>
                <a:gd name="connsiteY4" fmla="*/ 0 h 2088931"/>
                <a:gd name="connsiteX0" fmla="*/ 249480 w 1634460"/>
                <a:gd name="connsiteY0" fmla="*/ 2088931 h 2088931"/>
                <a:gd name="connsiteX1" fmla="*/ 105464 w 1634460"/>
                <a:gd name="connsiteY1" fmla="*/ 1618596 h 2088931"/>
                <a:gd name="connsiteX2" fmla="*/ 34556 w 1634460"/>
                <a:gd name="connsiteY2" fmla="*/ 1071246 h 2088931"/>
                <a:gd name="connsiteX3" fmla="*/ 312800 w 1634460"/>
                <a:gd name="connsiteY3" fmla="*/ 267812 h 2088931"/>
                <a:gd name="connsiteX4" fmla="*/ 1634460 w 1634460"/>
                <a:gd name="connsiteY4" fmla="*/ 0 h 2088931"/>
                <a:gd name="connsiteX0" fmla="*/ 266963 w 1651943"/>
                <a:gd name="connsiteY0" fmla="*/ 2088931 h 2088931"/>
                <a:gd name="connsiteX1" fmla="*/ 122947 w 1651943"/>
                <a:gd name="connsiteY1" fmla="*/ 1618596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66963 w 1651943"/>
                <a:gd name="connsiteY0" fmla="*/ 2088931 h 2088931"/>
                <a:gd name="connsiteX1" fmla="*/ 52038 w 1651943"/>
                <a:gd name="connsiteY1" fmla="*/ 1660432 h 2088931"/>
                <a:gd name="connsiteX2" fmla="*/ 52039 w 1651943"/>
                <a:gd name="connsiteY2" fmla="*/ 1071246 h 2088931"/>
                <a:gd name="connsiteX3" fmla="*/ 330283 w 1651943"/>
                <a:gd name="connsiteY3" fmla="*/ 267812 h 2088931"/>
                <a:gd name="connsiteX4" fmla="*/ 1651943 w 1651943"/>
                <a:gd name="connsiteY4" fmla="*/ 0 h 2088931"/>
                <a:gd name="connsiteX0" fmla="*/ 249480 w 1634460"/>
                <a:gd name="connsiteY0" fmla="*/ 2088931 h 2088931"/>
                <a:gd name="connsiteX1" fmla="*/ 34555 w 1634460"/>
                <a:gd name="connsiteY1" fmla="*/ 1660432 h 2088931"/>
                <a:gd name="connsiteX2" fmla="*/ 34556 w 1634460"/>
                <a:gd name="connsiteY2" fmla="*/ 1071246 h 2088931"/>
                <a:gd name="connsiteX3" fmla="*/ 312800 w 1634460"/>
                <a:gd name="connsiteY3" fmla="*/ 267812 h 2088931"/>
                <a:gd name="connsiteX4" fmla="*/ 1634460 w 1634460"/>
                <a:gd name="connsiteY4" fmla="*/ 0 h 2088931"/>
                <a:gd name="connsiteX0" fmla="*/ 214925 w 1599905"/>
                <a:gd name="connsiteY0" fmla="*/ 2088931 h 2088931"/>
                <a:gd name="connsiteX1" fmla="*/ 0 w 1599905"/>
                <a:gd name="connsiteY1" fmla="*/ 1660432 h 2088931"/>
                <a:gd name="connsiteX2" fmla="*/ 1 w 1599905"/>
                <a:gd name="connsiteY2" fmla="*/ 1071246 h 2088931"/>
                <a:gd name="connsiteX3" fmla="*/ 278245 w 1599905"/>
                <a:gd name="connsiteY3" fmla="*/ 267812 h 2088931"/>
                <a:gd name="connsiteX4" fmla="*/ 1599905 w 1599905"/>
                <a:gd name="connsiteY4" fmla="*/ 0 h 2088931"/>
                <a:gd name="connsiteX0" fmla="*/ 214925 w 1599905"/>
                <a:gd name="connsiteY0" fmla="*/ 2088931 h 2088931"/>
                <a:gd name="connsiteX1" fmla="*/ 0 w 1599905"/>
                <a:gd name="connsiteY1" fmla="*/ 1660432 h 2088931"/>
                <a:gd name="connsiteX2" fmla="*/ 1 w 1599905"/>
                <a:gd name="connsiteY2" fmla="*/ 1071246 h 2088931"/>
                <a:gd name="connsiteX3" fmla="*/ 278245 w 1599905"/>
                <a:gd name="connsiteY3" fmla="*/ 267812 h 2088931"/>
                <a:gd name="connsiteX4" fmla="*/ 1599905 w 1599905"/>
                <a:gd name="connsiteY4" fmla="*/ 0 h 2088931"/>
                <a:gd name="connsiteX0" fmla="*/ 177750 w 1632209"/>
                <a:gd name="connsiteY0" fmla="*/ 2088930 h 2088930"/>
                <a:gd name="connsiteX1" fmla="*/ 32304 w 1632209"/>
                <a:gd name="connsiteY1" fmla="*/ 1660432 h 2088930"/>
                <a:gd name="connsiteX2" fmla="*/ 32305 w 1632209"/>
                <a:gd name="connsiteY2" fmla="*/ 1071246 h 2088930"/>
                <a:gd name="connsiteX3" fmla="*/ 310549 w 1632209"/>
                <a:gd name="connsiteY3" fmla="*/ 267812 h 2088930"/>
                <a:gd name="connsiteX4" fmla="*/ 1632209 w 1632209"/>
                <a:gd name="connsiteY4" fmla="*/ 0 h 208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209" h="2088930">
                  <a:moveTo>
                    <a:pt x="177750" y="2088930"/>
                  </a:moveTo>
                  <a:cubicBezTo>
                    <a:pt x="0" y="1771891"/>
                    <a:pt x="85278" y="1934856"/>
                    <a:pt x="32304" y="1660432"/>
                  </a:cubicBezTo>
                  <a:cubicBezTo>
                    <a:pt x="40853" y="1454127"/>
                    <a:pt x="50276" y="1301481"/>
                    <a:pt x="32305" y="1071246"/>
                  </a:cubicBezTo>
                  <a:cubicBezTo>
                    <a:pt x="47765" y="763927"/>
                    <a:pt x="43898" y="446353"/>
                    <a:pt x="310549" y="267812"/>
                  </a:cubicBezTo>
                  <a:cubicBezTo>
                    <a:pt x="577200" y="89271"/>
                    <a:pt x="1113260" y="56493"/>
                    <a:pt x="1632209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Zahnutá šipka doleva 157"/>
            <p:cNvSpPr/>
            <p:nvPr/>
          </p:nvSpPr>
          <p:spPr>
            <a:xfrm>
              <a:off x="2555776" y="2204864"/>
              <a:ext cx="360040" cy="69269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59" name="Zahnutá šipka doleva 158"/>
            <p:cNvSpPr/>
            <p:nvPr/>
          </p:nvSpPr>
          <p:spPr>
            <a:xfrm rot="10800000">
              <a:off x="2195736" y="2163852"/>
              <a:ext cx="360040" cy="69269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60" name="TextovéPole 159"/>
            <p:cNvSpPr txBox="1"/>
            <p:nvPr/>
          </p:nvSpPr>
          <p:spPr>
            <a:xfrm>
              <a:off x="1619672" y="4761356"/>
              <a:ext cx="57606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Na</a:t>
              </a:r>
              <a:r>
                <a:rPr lang="cs-CZ" baseline="30000" dirty="0"/>
                <a:t>+</a:t>
              </a:r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043608" y="548680"/>
            <a:ext cx="7128792" cy="4833828"/>
            <a:chOff x="1043608" y="548680"/>
            <a:chExt cx="7128792" cy="4833828"/>
          </a:xfrm>
        </p:grpSpPr>
        <p:sp>
          <p:nvSpPr>
            <p:cNvPr id="87" name="TextovéPole 86"/>
            <p:cNvSpPr txBox="1"/>
            <p:nvPr/>
          </p:nvSpPr>
          <p:spPr>
            <a:xfrm>
              <a:off x="4860032" y="3717032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5868144" y="899428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94" name="Volný tvar 93"/>
            <p:cNvSpPr/>
            <p:nvPr/>
          </p:nvSpPr>
          <p:spPr>
            <a:xfrm>
              <a:off x="4967262" y="1047114"/>
              <a:ext cx="921280" cy="2669303"/>
            </a:xfrm>
            <a:custGeom>
              <a:avLst/>
              <a:gdLst>
                <a:gd name="connsiteX0" fmla="*/ 5255 w 596462"/>
                <a:gd name="connsiteY0" fmla="*/ 2087618 h 2087618"/>
                <a:gd name="connsiteX1" fmla="*/ 36786 w 596462"/>
                <a:gd name="connsiteY1" fmla="*/ 1102273 h 2087618"/>
                <a:gd name="connsiteX2" fmla="*/ 225972 w 596462"/>
                <a:gd name="connsiteY2" fmla="*/ 179990 h 2087618"/>
                <a:gd name="connsiteX3" fmla="*/ 596462 w 596462"/>
                <a:gd name="connsiteY3" fmla="*/ 22335 h 2087618"/>
                <a:gd name="connsiteX0" fmla="*/ 330073 w 921280"/>
                <a:gd name="connsiteY0" fmla="*/ 2092023 h 2092023"/>
                <a:gd name="connsiteX1" fmla="*/ 36786 w 921280"/>
                <a:gd name="connsiteY1" fmla="*/ 1133107 h 2092023"/>
                <a:gd name="connsiteX2" fmla="*/ 550790 w 921280"/>
                <a:gd name="connsiteY2" fmla="*/ 184395 h 2092023"/>
                <a:gd name="connsiteX3" fmla="*/ 921280 w 921280"/>
                <a:gd name="connsiteY3" fmla="*/ 26740 h 20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280" h="2092023">
                  <a:moveTo>
                    <a:pt x="330073" y="2092023"/>
                  </a:moveTo>
                  <a:cubicBezTo>
                    <a:pt x="327445" y="1758319"/>
                    <a:pt x="0" y="1451045"/>
                    <a:pt x="36786" y="1133107"/>
                  </a:cubicBezTo>
                  <a:cubicBezTo>
                    <a:pt x="73572" y="815169"/>
                    <a:pt x="403374" y="368790"/>
                    <a:pt x="550790" y="184395"/>
                  </a:cubicBezTo>
                  <a:cubicBezTo>
                    <a:pt x="698206" y="0"/>
                    <a:pt x="782674" y="15572"/>
                    <a:pt x="921280" y="26740"/>
                  </a:cubicBezTo>
                </a:path>
              </a:pathLst>
            </a:custGeom>
            <a:ln w="31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Volný tvar 94"/>
            <p:cNvSpPr/>
            <p:nvPr/>
          </p:nvSpPr>
          <p:spPr>
            <a:xfrm>
              <a:off x="1043608" y="548681"/>
              <a:ext cx="3463617" cy="3240360"/>
            </a:xfrm>
            <a:custGeom>
              <a:avLst/>
              <a:gdLst>
                <a:gd name="connsiteX0" fmla="*/ 0 w 3137338"/>
                <a:gd name="connsiteY0" fmla="*/ 61748 h 3045372"/>
                <a:gd name="connsiteX1" fmla="*/ 930166 w 3137338"/>
                <a:gd name="connsiteY1" fmla="*/ 30217 h 3045372"/>
                <a:gd name="connsiteX2" fmla="*/ 2735318 w 3137338"/>
                <a:gd name="connsiteY2" fmla="*/ 243051 h 3045372"/>
                <a:gd name="connsiteX3" fmla="*/ 2956035 w 3137338"/>
                <a:gd name="connsiteY3" fmla="*/ 1267810 h 3045372"/>
                <a:gd name="connsiteX4" fmla="*/ 3050628 w 3137338"/>
                <a:gd name="connsiteY4" fmla="*/ 2536934 h 3045372"/>
                <a:gd name="connsiteX5" fmla="*/ 3034862 w 3137338"/>
                <a:gd name="connsiteY5" fmla="*/ 2521168 h 3045372"/>
                <a:gd name="connsiteX6" fmla="*/ 2435773 w 3137338"/>
                <a:gd name="connsiteY6" fmla="*/ 2970486 h 3045372"/>
                <a:gd name="connsiteX7" fmla="*/ 2443655 w 3137338"/>
                <a:gd name="connsiteY7" fmla="*/ 2970486 h 3045372"/>
                <a:gd name="connsiteX0" fmla="*/ 0 w 3137338"/>
                <a:gd name="connsiteY0" fmla="*/ 61748 h 2970486"/>
                <a:gd name="connsiteX1" fmla="*/ 930166 w 3137338"/>
                <a:gd name="connsiteY1" fmla="*/ 30217 h 2970486"/>
                <a:gd name="connsiteX2" fmla="*/ 2735318 w 3137338"/>
                <a:gd name="connsiteY2" fmla="*/ 243051 h 2970486"/>
                <a:gd name="connsiteX3" fmla="*/ 2956035 w 3137338"/>
                <a:gd name="connsiteY3" fmla="*/ 1267810 h 2970486"/>
                <a:gd name="connsiteX4" fmla="*/ 3050628 w 3137338"/>
                <a:gd name="connsiteY4" fmla="*/ 2536934 h 2970486"/>
                <a:gd name="connsiteX5" fmla="*/ 3034862 w 3137338"/>
                <a:gd name="connsiteY5" fmla="*/ 2521168 h 2970486"/>
                <a:gd name="connsiteX6" fmla="*/ 2435773 w 3137338"/>
                <a:gd name="connsiteY6" fmla="*/ 2970486 h 2970486"/>
                <a:gd name="connsiteX0" fmla="*/ 0 w 3137338"/>
                <a:gd name="connsiteY0" fmla="*/ 61748 h 2745827"/>
                <a:gd name="connsiteX1" fmla="*/ 930166 w 3137338"/>
                <a:gd name="connsiteY1" fmla="*/ 30217 h 2745827"/>
                <a:gd name="connsiteX2" fmla="*/ 2735318 w 3137338"/>
                <a:gd name="connsiteY2" fmla="*/ 243051 h 2745827"/>
                <a:gd name="connsiteX3" fmla="*/ 2956035 w 3137338"/>
                <a:gd name="connsiteY3" fmla="*/ 1267810 h 2745827"/>
                <a:gd name="connsiteX4" fmla="*/ 3050628 w 3137338"/>
                <a:gd name="connsiteY4" fmla="*/ 2536934 h 2745827"/>
                <a:gd name="connsiteX5" fmla="*/ 3034862 w 3137338"/>
                <a:gd name="connsiteY5" fmla="*/ 2521168 h 2745827"/>
                <a:gd name="connsiteX0" fmla="*/ 0 w 3072963"/>
                <a:gd name="connsiteY0" fmla="*/ 61748 h 2536934"/>
                <a:gd name="connsiteX1" fmla="*/ 930166 w 3072963"/>
                <a:gd name="connsiteY1" fmla="*/ 30217 h 2536934"/>
                <a:gd name="connsiteX2" fmla="*/ 2735318 w 3072963"/>
                <a:gd name="connsiteY2" fmla="*/ 243051 h 2536934"/>
                <a:gd name="connsiteX3" fmla="*/ 2956035 w 3072963"/>
                <a:gd name="connsiteY3" fmla="*/ 1267810 h 2536934"/>
                <a:gd name="connsiteX4" fmla="*/ 3050628 w 3072963"/>
                <a:gd name="connsiteY4" fmla="*/ 2536934 h 2536934"/>
                <a:gd name="connsiteX0" fmla="*/ 0 w 3072963"/>
                <a:gd name="connsiteY0" fmla="*/ 72039 h 2547225"/>
                <a:gd name="connsiteX1" fmla="*/ 677103 w 3072963"/>
                <a:gd name="connsiteY1" fmla="*/ 10291 h 2547225"/>
                <a:gd name="connsiteX2" fmla="*/ 930166 w 3072963"/>
                <a:gd name="connsiteY2" fmla="*/ 40508 h 2547225"/>
                <a:gd name="connsiteX3" fmla="*/ 2735318 w 3072963"/>
                <a:gd name="connsiteY3" fmla="*/ 253342 h 2547225"/>
                <a:gd name="connsiteX4" fmla="*/ 2956035 w 3072963"/>
                <a:gd name="connsiteY4" fmla="*/ 1278101 h 2547225"/>
                <a:gd name="connsiteX5" fmla="*/ 3050628 w 3072963"/>
                <a:gd name="connsiteY5" fmla="*/ 2547225 h 2547225"/>
                <a:gd name="connsiteX0" fmla="*/ 0 w 3072963"/>
                <a:gd name="connsiteY0" fmla="*/ 128924 h 2604110"/>
                <a:gd name="connsiteX1" fmla="*/ 203131 w 3072963"/>
                <a:gd name="connsiteY1" fmla="*/ 10291 h 2604110"/>
                <a:gd name="connsiteX2" fmla="*/ 677103 w 3072963"/>
                <a:gd name="connsiteY2" fmla="*/ 67176 h 2604110"/>
                <a:gd name="connsiteX3" fmla="*/ 930166 w 3072963"/>
                <a:gd name="connsiteY3" fmla="*/ 97393 h 2604110"/>
                <a:gd name="connsiteX4" fmla="*/ 2735318 w 3072963"/>
                <a:gd name="connsiteY4" fmla="*/ 310227 h 2604110"/>
                <a:gd name="connsiteX5" fmla="*/ 2956035 w 3072963"/>
                <a:gd name="connsiteY5" fmla="*/ 1334986 h 2604110"/>
                <a:gd name="connsiteX6" fmla="*/ 3050628 w 3072963"/>
                <a:gd name="connsiteY6" fmla="*/ 2604110 h 2604110"/>
                <a:gd name="connsiteX0" fmla="*/ 0 w 2869832"/>
                <a:gd name="connsiteY0" fmla="*/ 10291 h 2604110"/>
                <a:gd name="connsiteX1" fmla="*/ 473972 w 2869832"/>
                <a:gd name="connsiteY1" fmla="*/ 67176 h 2604110"/>
                <a:gd name="connsiteX2" fmla="*/ 727035 w 2869832"/>
                <a:gd name="connsiteY2" fmla="*/ 97393 h 2604110"/>
                <a:gd name="connsiteX3" fmla="*/ 2532187 w 2869832"/>
                <a:gd name="connsiteY3" fmla="*/ 310227 h 2604110"/>
                <a:gd name="connsiteX4" fmla="*/ 2752904 w 2869832"/>
                <a:gd name="connsiteY4" fmla="*/ 1334986 h 2604110"/>
                <a:gd name="connsiteX5" fmla="*/ 2847497 w 2869832"/>
                <a:gd name="connsiteY5" fmla="*/ 2604110 h 2604110"/>
                <a:gd name="connsiteX0" fmla="*/ 146705 w 3016537"/>
                <a:gd name="connsiteY0" fmla="*/ 0 h 2593819"/>
                <a:gd name="connsiteX1" fmla="*/ 78995 w 3016537"/>
                <a:gd name="connsiteY1" fmla="*/ 56885 h 2593819"/>
                <a:gd name="connsiteX2" fmla="*/ 620677 w 3016537"/>
                <a:gd name="connsiteY2" fmla="*/ 56885 h 2593819"/>
                <a:gd name="connsiteX3" fmla="*/ 873740 w 3016537"/>
                <a:gd name="connsiteY3" fmla="*/ 87102 h 2593819"/>
                <a:gd name="connsiteX4" fmla="*/ 2678892 w 3016537"/>
                <a:gd name="connsiteY4" fmla="*/ 299936 h 2593819"/>
                <a:gd name="connsiteX5" fmla="*/ 2899609 w 3016537"/>
                <a:gd name="connsiteY5" fmla="*/ 1324695 h 2593819"/>
                <a:gd name="connsiteX6" fmla="*/ 2994202 w 3016537"/>
                <a:gd name="connsiteY6" fmla="*/ 2593819 h 2593819"/>
                <a:gd name="connsiteX0" fmla="*/ 0 w 2937542"/>
                <a:gd name="connsiteY0" fmla="*/ 0 h 2536934"/>
                <a:gd name="connsiteX1" fmla="*/ 541682 w 2937542"/>
                <a:gd name="connsiteY1" fmla="*/ 0 h 2536934"/>
                <a:gd name="connsiteX2" fmla="*/ 794745 w 2937542"/>
                <a:gd name="connsiteY2" fmla="*/ 30217 h 2536934"/>
                <a:gd name="connsiteX3" fmla="*/ 2599897 w 2937542"/>
                <a:gd name="connsiteY3" fmla="*/ 243051 h 2536934"/>
                <a:gd name="connsiteX4" fmla="*/ 2820614 w 2937542"/>
                <a:gd name="connsiteY4" fmla="*/ 1267810 h 2536934"/>
                <a:gd name="connsiteX5" fmla="*/ 2915207 w 2937542"/>
                <a:gd name="connsiteY5" fmla="*/ 2536934 h 2536934"/>
                <a:gd name="connsiteX0" fmla="*/ 0 w 3005252"/>
                <a:gd name="connsiteY0" fmla="*/ 0 h 2536934"/>
                <a:gd name="connsiteX1" fmla="*/ 609392 w 3005252"/>
                <a:gd name="connsiteY1" fmla="*/ 0 h 2536934"/>
                <a:gd name="connsiteX2" fmla="*/ 862455 w 3005252"/>
                <a:gd name="connsiteY2" fmla="*/ 30217 h 2536934"/>
                <a:gd name="connsiteX3" fmla="*/ 2667607 w 3005252"/>
                <a:gd name="connsiteY3" fmla="*/ 243051 h 2536934"/>
                <a:gd name="connsiteX4" fmla="*/ 2888324 w 3005252"/>
                <a:gd name="connsiteY4" fmla="*/ 1267810 h 2536934"/>
                <a:gd name="connsiteX5" fmla="*/ 2982917 w 3005252"/>
                <a:gd name="connsiteY5" fmla="*/ 2536934 h 2536934"/>
                <a:gd name="connsiteX0" fmla="*/ 0 w 2982917"/>
                <a:gd name="connsiteY0" fmla="*/ 0 h 2536934"/>
                <a:gd name="connsiteX1" fmla="*/ 609392 w 2982917"/>
                <a:gd name="connsiteY1" fmla="*/ 0 h 2536934"/>
                <a:gd name="connsiteX2" fmla="*/ 1151074 w 2982917"/>
                <a:gd name="connsiteY2" fmla="*/ 0 h 2536934"/>
                <a:gd name="connsiteX3" fmla="*/ 2667607 w 2982917"/>
                <a:gd name="connsiteY3" fmla="*/ 243051 h 2536934"/>
                <a:gd name="connsiteX4" fmla="*/ 2888324 w 2982917"/>
                <a:gd name="connsiteY4" fmla="*/ 1267810 h 2536934"/>
                <a:gd name="connsiteX5" fmla="*/ 2982917 w 2982917"/>
                <a:gd name="connsiteY5" fmla="*/ 2536934 h 2536934"/>
                <a:gd name="connsiteX0" fmla="*/ 0 w 2957149"/>
                <a:gd name="connsiteY0" fmla="*/ 0 h 2559816"/>
                <a:gd name="connsiteX1" fmla="*/ 609392 w 2957149"/>
                <a:gd name="connsiteY1" fmla="*/ 0 h 2559816"/>
                <a:gd name="connsiteX2" fmla="*/ 1151074 w 2957149"/>
                <a:gd name="connsiteY2" fmla="*/ 0 h 2559816"/>
                <a:gd name="connsiteX3" fmla="*/ 2667607 w 2957149"/>
                <a:gd name="connsiteY3" fmla="*/ 243051 h 2559816"/>
                <a:gd name="connsiteX4" fmla="*/ 2888324 w 2957149"/>
                <a:gd name="connsiteY4" fmla="*/ 1267810 h 2559816"/>
                <a:gd name="connsiteX5" fmla="*/ 2911541 w 2957149"/>
                <a:gd name="connsiteY5" fmla="*/ 2559816 h 2559816"/>
                <a:gd name="connsiteX0" fmla="*/ 0 w 2957149"/>
                <a:gd name="connsiteY0" fmla="*/ 0 h 2559816"/>
                <a:gd name="connsiteX1" fmla="*/ 609392 w 2957149"/>
                <a:gd name="connsiteY1" fmla="*/ 0 h 2559816"/>
                <a:gd name="connsiteX2" fmla="*/ 1151074 w 2957149"/>
                <a:gd name="connsiteY2" fmla="*/ 0 h 2559816"/>
                <a:gd name="connsiteX3" fmla="*/ 2667607 w 2957149"/>
                <a:gd name="connsiteY3" fmla="*/ 243051 h 2559816"/>
                <a:gd name="connsiteX4" fmla="*/ 2888324 w 2957149"/>
                <a:gd name="connsiteY4" fmla="*/ 1267810 h 2559816"/>
                <a:gd name="connsiteX5" fmla="*/ 2911542 w 2957149"/>
                <a:gd name="connsiteY5" fmla="*/ 1308350 h 2559816"/>
                <a:gd name="connsiteX6" fmla="*/ 2911541 w 2957149"/>
                <a:gd name="connsiteY6" fmla="*/ 2559816 h 2559816"/>
                <a:gd name="connsiteX0" fmla="*/ 0 w 3118543"/>
                <a:gd name="connsiteY0" fmla="*/ 0 h 2559816"/>
                <a:gd name="connsiteX1" fmla="*/ 609392 w 3118543"/>
                <a:gd name="connsiteY1" fmla="*/ 0 h 2559816"/>
                <a:gd name="connsiteX2" fmla="*/ 1151074 w 3118543"/>
                <a:gd name="connsiteY2" fmla="*/ 0 h 2559816"/>
                <a:gd name="connsiteX3" fmla="*/ 2667607 w 3118543"/>
                <a:gd name="connsiteY3" fmla="*/ 243051 h 2559816"/>
                <a:gd name="connsiteX4" fmla="*/ 2888324 w 3118543"/>
                <a:gd name="connsiteY4" fmla="*/ 1267810 h 2559816"/>
                <a:gd name="connsiteX5" fmla="*/ 3114673 w 3118543"/>
                <a:gd name="connsiteY5" fmla="*/ 1706543 h 2559816"/>
                <a:gd name="connsiteX6" fmla="*/ 2911541 w 3118543"/>
                <a:gd name="connsiteY6" fmla="*/ 2559816 h 2559816"/>
                <a:gd name="connsiteX0" fmla="*/ 0 w 3189184"/>
                <a:gd name="connsiteY0" fmla="*/ 0 h 2559816"/>
                <a:gd name="connsiteX1" fmla="*/ 609392 w 3189184"/>
                <a:gd name="connsiteY1" fmla="*/ 0 h 2559816"/>
                <a:gd name="connsiteX2" fmla="*/ 1151074 w 3189184"/>
                <a:gd name="connsiteY2" fmla="*/ 0 h 2559816"/>
                <a:gd name="connsiteX3" fmla="*/ 2667607 w 3189184"/>
                <a:gd name="connsiteY3" fmla="*/ 243051 h 2559816"/>
                <a:gd name="connsiteX4" fmla="*/ 3114673 w 3189184"/>
                <a:gd name="connsiteY4" fmla="*/ 1194580 h 2559816"/>
                <a:gd name="connsiteX5" fmla="*/ 3114673 w 3189184"/>
                <a:gd name="connsiteY5" fmla="*/ 1706543 h 2559816"/>
                <a:gd name="connsiteX6" fmla="*/ 2911541 w 3189184"/>
                <a:gd name="connsiteY6" fmla="*/ 2559816 h 2559816"/>
                <a:gd name="connsiteX0" fmla="*/ 0 w 3256894"/>
                <a:gd name="connsiteY0" fmla="*/ 0 h 2559816"/>
                <a:gd name="connsiteX1" fmla="*/ 609392 w 3256894"/>
                <a:gd name="connsiteY1" fmla="*/ 0 h 2559816"/>
                <a:gd name="connsiteX2" fmla="*/ 1151074 w 3256894"/>
                <a:gd name="connsiteY2" fmla="*/ 0 h 2559816"/>
                <a:gd name="connsiteX3" fmla="*/ 2667607 w 3256894"/>
                <a:gd name="connsiteY3" fmla="*/ 243051 h 2559816"/>
                <a:gd name="connsiteX4" fmla="*/ 3182383 w 3256894"/>
                <a:gd name="connsiteY4" fmla="*/ 1194580 h 2559816"/>
                <a:gd name="connsiteX5" fmla="*/ 3114673 w 3256894"/>
                <a:gd name="connsiteY5" fmla="*/ 1706543 h 2559816"/>
                <a:gd name="connsiteX6" fmla="*/ 2911541 w 3256894"/>
                <a:gd name="connsiteY6" fmla="*/ 2559816 h 2559816"/>
                <a:gd name="connsiteX0" fmla="*/ 0 w 3268179"/>
                <a:gd name="connsiteY0" fmla="*/ 0 h 2559816"/>
                <a:gd name="connsiteX1" fmla="*/ 609392 w 3268179"/>
                <a:gd name="connsiteY1" fmla="*/ 0 h 2559816"/>
                <a:gd name="connsiteX2" fmla="*/ 1151074 w 3268179"/>
                <a:gd name="connsiteY2" fmla="*/ 0 h 2559816"/>
                <a:gd name="connsiteX3" fmla="*/ 2667607 w 3268179"/>
                <a:gd name="connsiteY3" fmla="*/ 243051 h 2559816"/>
                <a:gd name="connsiteX4" fmla="*/ 3182383 w 3268179"/>
                <a:gd name="connsiteY4" fmla="*/ 1194580 h 2559816"/>
                <a:gd name="connsiteX5" fmla="*/ 3182382 w 3268179"/>
                <a:gd name="connsiteY5" fmla="*/ 1763428 h 2559816"/>
                <a:gd name="connsiteX6" fmla="*/ 2911541 w 3268179"/>
                <a:gd name="connsiteY6" fmla="*/ 2559816 h 2559816"/>
                <a:gd name="connsiteX0" fmla="*/ 0 w 3256894"/>
                <a:gd name="connsiteY0" fmla="*/ 0 h 2559816"/>
                <a:gd name="connsiteX1" fmla="*/ 609392 w 3256894"/>
                <a:gd name="connsiteY1" fmla="*/ 0 h 2559816"/>
                <a:gd name="connsiteX2" fmla="*/ 1151074 w 3256894"/>
                <a:gd name="connsiteY2" fmla="*/ 0 h 2559816"/>
                <a:gd name="connsiteX3" fmla="*/ 2667607 w 3256894"/>
                <a:gd name="connsiteY3" fmla="*/ 243051 h 2559816"/>
                <a:gd name="connsiteX4" fmla="*/ 3182383 w 3256894"/>
                <a:gd name="connsiteY4" fmla="*/ 1194580 h 2559816"/>
                <a:gd name="connsiteX5" fmla="*/ 3114671 w 3256894"/>
                <a:gd name="connsiteY5" fmla="*/ 1820313 h 2559816"/>
                <a:gd name="connsiteX6" fmla="*/ 2911541 w 3256894"/>
                <a:gd name="connsiteY6" fmla="*/ 2559816 h 25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6894" h="2559816">
                  <a:moveTo>
                    <a:pt x="0" y="0"/>
                  </a:moveTo>
                  <a:lnTo>
                    <a:pt x="609392" y="0"/>
                  </a:lnTo>
                  <a:lnTo>
                    <a:pt x="1151074" y="0"/>
                  </a:lnTo>
                  <a:cubicBezTo>
                    <a:pt x="1494110" y="40508"/>
                    <a:pt x="2329055" y="43954"/>
                    <a:pt x="2667607" y="243051"/>
                  </a:cubicBezTo>
                  <a:cubicBezTo>
                    <a:pt x="3006159" y="442148"/>
                    <a:pt x="3107872" y="931703"/>
                    <a:pt x="3182383" y="1194580"/>
                  </a:cubicBezTo>
                  <a:cubicBezTo>
                    <a:pt x="3256894" y="1457457"/>
                    <a:pt x="3159811" y="1592774"/>
                    <a:pt x="3114671" y="1820313"/>
                  </a:cubicBezTo>
                  <a:cubicBezTo>
                    <a:pt x="3069531" y="2047852"/>
                    <a:pt x="2911243" y="2350698"/>
                    <a:pt x="2911541" y="2559816"/>
                  </a:cubicBezTo>
                </a:path>
              </a:pathLst>
            </a:custGeom>
            <a:ln w="31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TextovéPole 95"/>
            <p:cNvSpPr txBox="1"/>
            <p:nvPr/>
          </p:nvSpPr>
          <p:spPr>
            <a:xfrm>
              <a:off x="3923928" y="3779748"/>
              <a:ext cx="504056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99" name="TextovéPole 98"/>
            <p:cNvSpPr txBox="1"/>
            <p:nvPr/>
          </p:nvSpPr>
          <p:spPr>
            <a:xfrm>
              <a:off x="3923928" y="5013176"/>
              <a:ext cx="504056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cxnSp>
          <p:nvCxnSpPr>
            <p:cNvPr id="100" name="Přímá spojovací šipka 99"/>
            <p:cNvCxnSpPr>
              <a:stCxn id="96" idx="2"/>
              <a:endCxn id="99" idx="0"/>
            </p:cNvCxnSpPr>
            <p:nvPr/>
          </p:nvCxnSpPr>
          <p:spPr>
            <a:xfrm>
              <a:off x="4175956" y="4149080"/>
              <a:ext cx="0" cy="864096"/>
            </a:xfrm>
            <a:prstGeom prst="straightConnector1">
              <a:avLst/>
            </a:prstGeom>
            <a:ln w="31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ovéPole 100"/>
            <p:cNvSpPr txBox="1"/>
            <p:nvPr/>
          </p:nvSpPr>
          <p:spPr>
            <a:xfrm>
              <a:off x="4860032" y="5013176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HCO</a:t>
              </a:r>
              <a:r>
                <a:rPr lang="cs-CZ" baseline="-25000" dirty="0"/>
                <a:t>3</a:t>
              </a:r>
              <a:r>
                <a:rPr lang="cs-CZ" baseline="30000" dirty="0"/>
                <a:t>-</a:t>
              </a:r>
            </a:p>
          </p:txBody>
        </p:sp>
        <p:cxnSp>
          <p:nvCxnSpPr>
            <p:cNvPr id="102" name="Přímá spojovací šipka 101"/>
            <p:cNvCxnSpPr>
              <a:stCxn id="101" idx="0"/>
              <a:endCxn id="87" idx="2"/>
            </p:cNvCxnSpPr>
            <p:nvPr/>
          </p:nvCxnSpPr>
          <p:spPr>
            <a:xfrm flipV="1">
              <a:off x="5256076" y="4086364"/>
              <a:ext cx="0" cy="926812"/>
            </a:xfrm>
            <a:prstGeom prst="straightConnector1">
              <a:avLst/>
            </a:prstGeom>
            <a:ln w="31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ovéPole 102"/>
            <p:cNvSpPr txBox="1"/>
            <p:nvPr/>
          </p:nvSpPr>
          <p:spPr>
            <a:xfrm>
              <a:off x="6948264" y="548680"/>
              <a:ext cx="122413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/>
                <a:t>H</a:t>
              </a:r>
              <a:r>
                <a:rPr lang="cs-CZ" baseline="-25000" dirty="0"/>
                <a:t>2</a:t>
              </a:r>
              <a:r>
                <a:rPr lang="cs-CZ" dirty="0"/>
                <a:t>0 + CO</a:t>
              </a:r>
              <a:r>
                <a:rPr lang="cs-CZ" baseline="-25000" dirty="0"/>
                <a:t>2</a:t>
              </a:r>
              <a:endParaRPr lang="cs-CZ" baseline="30000" dirty="0"/>
            </a:p>
          </p:txBody>
        </p:sp>
        <p:cxnSp>
          <p:nvCxnSpPr>
            <p:cNvPr id="104" name="Přímá spojovací šipka 103"/>
            <p:cNvCxnSpPr>
              <a:endCxn id="103" idx="1"/>
            </p:cNvCxnSpPr>
            <p:nvPr/>
          </p:nvCxnSpPr>
          <p:spPr>
            <a:xfrm>
              <a:off x="5076056" y="733346"/>
              <a:ext cx="1872208" cy="0"/>
            </a:xfrm>
            <a:prstGeom prst="straightConnector1">
              <a:avLst/>
            </a:prstGeom>
            <a:ln w="31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Volný tvar 104"/>
            <p:cNvSpPr/>
            <p:nvPr/>
          </p:nvSpPr>
          <p:spPr>
            <a:xfrm>
              <a:off x="6228184" y="722735"/>
              <a:ext cx="648072" cy="185985"/>
            </a:xfrm>
            <a:custGeom>
              <a:avLst/>
              <a:gdLst>
                <a:gd name="connsiteX0" fmla="*/ 11824 w 327134"/>
                <a:gd name="connsiteY0" fmla="*/ 249620 h 249620"/>
                <a:gd name="connsiteX1" fmla="*/ 35472 w 327134"/>
                <a:gd name="connsiteY1" fmla="*/ 91965 h 249620"/>
                <a:gd name="connsiteX2" fmla="*/ 224658 w 327134"/>
                <a:gd name="connsiteY2" fmla="*/ 13138 h 249620"/>
                <a:gd name="connsiteX3" fmla="*/ 327134 w 327134"/>
                <a:gd name="connsiteY3" fmla="*/ 13138 h 249620"/>
                <a:gd name="connsiteX0" fmla="*/ 11824 w 327134"/>
                <a:gd name="connsiteY0" fmla="*/ 239434 h 239434"/>
                <a:gd name="connsiteX1" fmla="*/ 35472 w 327134"/>
                <a:gd name="connsiteY1" fmla="*/ 81779 h 239434"/>
                <a:gd name="connsiteX2" fmla="*/ 224658 w 327134"/>
                <a:gd name="connsiteY2" fmla="*/ 2952 h 239434"/>
                <a:gd name="connsiteX3" fmla="*/ 327134 w 327134"/>
                <a:gd name="connsiteY3" fmla="*/ 64067 h 239434"/>
                <a:gd name="connsiteX0" fmla="*/ 7095 w 322405"/>
                <a:gd name="connsiteY0" fmla="*/ 186883 h 186883"/>
                <a:gd name="connsiteX1" fmla="*/ 30743 w 322405"/>
                <a:gd name="connsiteY1" fmla="*/ 29228 h 186883"/>
                <a:gd name="connsiteX2" fmla="*/ 191551 w 322405"/>
                <a:gd name="connsiteY2" fmla="*/ 11516 h 186883"/>
                <a:gd name="connsiteX3" fmla="*/ 322405 w 322405"/>
                <a:gd name="connsiteY3" fmla="*/ 11516 h 186883"/>
                <a:gd name="connsiteX0" fmla="*/ 7095 w 322405"/>
                <a:gd name="connsiteY0" fmla="*/ 186883 h 186883"/>
                <a:gd name="connsiteX1" fmla="*/ 30743 w 322405"/>
                <a:gd name="connsiteY1" fmla="*/ 29228 h 186883"/>
                <a:gd name="connsiteX2" fmla="*/ 191551 w 322405"/>
                <a:gd name="connsiteY2" fmla="*/ 11516 h 186883"/>
                <a:gd name="connsiteX3" fmla="*/ 322405 w 322405"/>
                <a:gd name="connsiteY3" fmla="*/ 11516 h 186883"/>
                <a:gd name="connsiteX0" fmla="*/ 7095 w 322405"/>
                <a:gd name="connsiteY0" fmla="*/ 186883 h 186883"/>
                <a:gd name="connsiteX1" fmla="*/ 30743 w 322405"/>
                <a:gd name="connsiteY1" fmla="*/ 29228 h 186883"/>
                <a:gd name="connsiteX2" fmla="*/ 191551 w 322405"/>
                <a:gd name="connsiteY2" fmla="*/ 11516 h 186883"/>
                <a:gd name="connsiteX3" fmla="*/ 322405 w 322405"/>
                <a:gd name="connsiteY3" fmla="*/ 11516 h 186883"/>
                <a:gd name="connsiteX0" fmla="*/ 7095 w 355118"/>
                <a:gd name="connsiteY0" fmla="*/ 186883 h 186883"/>
                <a:gd name="connsiteX1" fmla="*/ 30743 w 355118"/>
                <a:gd name="connsiteY1" fmla="*/ 29228 h 186883"/>
                <a:gd name="connsiteX2" fmla="*/ 191551 w 355118"/>
                <a:gd name="connsiteY2" fmla="*/ 11516 h 186883"/>
                <a:gd name="connsiteX3" fmla="*/ 355118 w 355118"/>
                <a:gd name="connsiteY3" fmla="*/ 11516 h 186883"/>
                <a:gd name="connsiteX0" fmla="*/ 7095 w 355118"/>
                <a:gd name="connsiteY0" fmla="*/ 223863 h 223863"/>
                <a:gd name="connsiteX1" fmla="*/ 30743 w 355118"/>
                <a:gd name="connsiteY1" fmla="*/ 66208 h 223863"/>
                <a:gd name="connsiteX2" fmla="*/ 191551 w 355118"/>
                <a:gd name="connsiteY2" fmla="*/ 48496 h 223863"/>
                <a:gd name="connsiteX3" fmla="*/ 355118 w 355118"/>
                <a:gd name="connsiteY3" fmla="*/ 48496 h 223863"/>
                <a:gd name="connsiteX0" fmla="*/ 5912 w 353935"/>
                <a:gd name="connsiteY0" fmla="*/ 223863 h 223863"/>
                <a:gd name="connsiteX1" fmla="*/ 59514 w 353935"/>
                <a:gd name="connsiteY1" fmla="*/ 131702 h 223863"/>
                <a:gd name="connsiteX2" fmla="*/ 190368 w 353935"/>
                <a:gd name="connsiteY2" fmla="*/ 48496 h 223863"/>
                <a:gd name="connsiteX3" fmla="*/ 353935 w 353935"/>
                <a:gd name="connsiteY3" fmla="*/ 48496 h 2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35" h="223863">
                  <a:moveTo>
                    <a:pt x="5912" y="223863"/>
                  </a:moveTo>
                  <a:cubicBezTo>
                    <a:pt x="0" y="164742"/>
                    <a:pt x="28771" y="160930"/>
                    <a:pt x="59514" y="131702"/>
                  </a:cubicBezTo>
                  <a:cubicBezTo>
                    <a:pt x="90257" y="102474"/>
                    <a:pt x="141298" y="62364"/>
                    <a:pt x="190368" y="48496"/>
                  </a:cubicBezTo>
                  <a:cubicBezTo>
                    <a:pt x="239438" y="34628"/>
                    <a:pt x="333819" y="0"/>
                    <a:pt x="353935" y="48496"/>
                  </a:cubicBezTo>
                </a:path>
              </a:pathLst>
            </a:cu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Slunce 105"/>
            <p:cNvSpPr/>
            <p:nvPr/>
          </p:nvSpPr>
          <p:spPr>
            <a:xfrm>
              <a:off x="4188713" y="2132856"/>
              <a:ext cx="1008112" cy="864096"/>
            </a:xfrm>
            <a:prstGeom prst="su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/>
                <a:t>AE</a:t>
              </a:r>
            </a:p>
          </p:txBody>
        </p:sp>
        <p:sp>
          <p:nvSpPr>
            <p:cNvPr id="107" name="Zahnutá šipka doleva 106"/>
            <p:cNvSpPr/>
            <p:nvPr/>
          </p:nvSpPr>
          <p:spPr>
            <a:xfrm>
              <a:off x="4700518" y="2348880"/>
              <a:ext cx="216024" cy="4320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08" name="Zahnutá šipka doleva 107"/>
            <p:cNvSpPr/>
            <p:nvPr/>
          </p:nvSpPr>
          <p:spPr>
            <a:xfrm rot="10800000">
              <a:off x="4466729" y="2310134"/>
              <a:ext cx="216024" cy="4320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6" name="Přímá spojovací šipka 165"/>
          <p:cNvCxnSpPr/>
          <p:nvPr/>
        </p:nvCxnSpPr>
        <p:spPr>
          <a:xfrm>
            <a:off x="179512" y="1223911"/>
            <a:ext cx="280283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ravoúhlá spojovací čára 170"/>
          <p:cNvCxnSpPr>
            <a:endCxn id="160" idx="1"/>
          </p:cNvCxnSpPr>
          <p:nvPr/>
        </p:nvCxnSpPr>
        <p:spPr>
          <a:xfrm rot="16200000" flipH="1">
            <a:off x="-975043" y="2351307"/>
            <a:ext cx="3749270" cy="1440160"/>
          </a:xfrm>
          <a:prstGeom prst="bentConnector2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Pravoúhlá spojovací čára 176"/>
          <p:cNvCxnSpPr>
            <a:stCxn id="99" idx="1"/>
          </p:cNvCxnSpPr>
          <p:nvPr/>
        </p:nvCxnSpPr>
        <p:spPr>
          <a:xfrm rot="10800000">
            <a:off x="0" y="548680"/>
            <a:ext cx="3923928" cy="4649162"/>
          </a:xfrm>
          <a:prstGeom prst="bentConnector2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Přímá spojovací šipka 185"/>
          <p:cNvCxnSpPr>
            <a:endCxn id="99" idx="2"/>
          </p:cNvCxnSpPr>
          <p:nvPr/>
        </p:nvCxnSpPr>
        <p:spPr>
          <a:xfrm flipV="1">
            <a:off x="4139952" y="5382508"/>
            <a:ext cx="36004" cy="107082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ovéPole 3"/>
          <p:cNvSpPr txBox="1">
            <a:spLocks noChangeArrowheads="1"/>
          </p:cNvSpPr>
          <p:nvPr/>
        </p:nvSpPr>
        <p:spPr bwMode="auto">
          <a:xfrm>
            <a:off x="107504" y="6027003"/>
            <a:ext cx="356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/>
              <a:t>Acidic</a:t>
            </a:r>
            <a:r>
              <a:rPr lang="cs-CZ" sz="2400" b="1" dirty="0"/>
              <a:t> diarrhoea in DRA, </a:t>
            </a:r>
            <a:r>
              <a:rPr lang="cs-CZ" sz="2400" b="1" dirty="0" err="1"/>
              <a:t>down</a:t>
            </a:r>
            <a:r>
              <a:rPr lang="cs-CZ" sz="2400" b="1" dirty="0"/>
              <a:t>-</a:t>
            </a:r>
            <a:r>
              <a:rPr lang="cs-CZ" sz="2400" b="1" dirty="0" err="1"/>
              <a:t>regulated</a:t>
            </a:r>
            <a:r>
              <a:rPr lang="cs-CZ" sz="2400" b="1" dirty="0"/>
              <a:t> </a:t>
            </a:r>
            <a:r>
              <a:rPr lang="cs-CZ" sz="2400" b="1" dirty="0" err="1"/>
              <a:t>adenoma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4" grpId="0" animBg="1"/>
      <p:bldP spid="84" grpId="0" animBg="1"/>
      <p:bldP spid="88" grpId="0" animBg="1"/>
      <p:bldP spid="130" grpId="0" animBg="1"/>
      <p:bldP spid="139" grpId="0" animBg="1"/>
      <p:bldP spid="82" grpId="0" animBg="1"/>
      <p:bldP spid="146" grpId="0" animBg="1"/>
      <p:bldP spid="93" grpId="0" animBg="1"/>
      <p:bldP spid="137" grpId="0" animBg="1"/>
      <p:bldP spid="111" grpId="0" animBg="1"/>
      <p:bldP spid="112" grpId="0" animBg="1"/>
      <p:bldP spid="1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Line 6"/>
          <p:cNvSpPr>
            <a:spLocks noChangeShapeType="1"/>
          </p:cNvSpPr>
          <p:nvPr/>
        </p:nvSpPr>
        <p:spPr bwMode="auto">
          <a:xfrm>
            <a:off x="417413" y="3438525"/>
            <a:ext cx="5145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40" name="Line 7"/>
          <p:cNvSpPr>
            <a:spLocks noChangeShapeType="1"/>
          </p:cNvSpPr>
          <p:nvPr/>
        </p:nvSpPr>
        <p:spPr bwMode="auto">
          <a:xfrm flipV="1">
            <a:off x="409475" y="236538"/>
            <a:ext cx="0" cy="3201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41" name="Line 8"/>
          <p:cNvSpPr>
            <a:spLocks noChangeShapeType="1"/>
          </p:cNvSpPr>
          <p:nvPr/>
        </p:nvSpPr>
        <p:spPr bwMode="auto">
          <a:xfrm>
            <a:off x="1893788" y="3176588"/>
            <a:ext cx="1587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42" name="Text Box 9"/>
          <p:cNvSpPr txBox="1">
            <a:spLocks noChangeArrowheads="1"/>
          </p:cNvSpPr>
          <p:nvPr/>
        </p:nvSpPr>
        <p:spPr bwMode="auto">
          <a:xfrm>
            <a:off x="1652488" y="3452813"/>
            <a:ext cx="412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/>
              <a:t>10</a:t>
            </a:r>
            <a:endParaRPr lang="cs-CZ"/>
          </a:p>
        </p:txBody>
      </p:sp>
      <p:sp>
        <p:nvSpPr>
          <p:cNvPr id="116743" name="Text Box 10"/>
          <p:cNvSpPr txBox="1">
            <a:spLocks noChangeArrowheads="1"/>
          </p:cNvSpPr>
          <p:nvPr/>
        </p:nvSpPr>
        <p:spPr bwMode="auto">
          <a:xfrm>
            <a:off x="2455763" y="3460750"/>
            <a:ext cx="412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dirty="0"/>
              <a:t>15</a:t>
            </a:r>
            <a:endParaRPr lang="cs-CZ" dirty="0"/>
          </a:p>
        </p:txBody>
      </p:sp>
      <p:sp>
        <p:nvSpPr>
          <p:cNvPr id="116744" name="Text Box 11"/>
          <p:cNvSpPr txBox="1">
            <a:spLocks noChangeArrowheads="1"/>
          </p:cNvSpPr>
          <p:nvPr/>
        </p:nvSpPr>
        <p:spPr bwMode="auto">
          <a:xfrm>
            <a:off x="3244750" y="3449638"/>
            <a:ext cx="412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/>
              <a:t>20</a:t>
            </a:r>
            <a:endParaRPr lang="cs-CZ"/>
          </a:p>
        </p:txBody>
      </p:sp>
      <p:sp>
        <p:nvSpPr>
          <p:cNvPr id="116745" name="Text Box 12"/>
          <p:cNvSpPr txBox="1">
            <a:spLocks noChangeArrowheads="1"/>
          </p:cNvSpPr>
          <p:nvPr/>
        </p:nvSpPr>
        <p:spPr bwMode="auto">
          <a:xfrm>
            <a:off x="4013100" y="3457575"/>
            <a:ext cx="412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/>
              <a:t>25</a:t>
            </a:r>
            <a:endParaRPr lang="cs-CZ"/>
          </a:p>
        </p:txBody>
      </p:sp>
      <p:sp>
        <p:nvSpPr>
          <p:cNvPr id="116746" name="Text Box 13"/>
          <p:cNvSpPr txBox="1">
            <a:spLocks noChangeArrowheads="1"/>
          </p:cNvSpPr>
          <p:nvPr/>
        </p:nvSpPr>
        <p:spPr bwMode="auto">
          <a:xfrm rot="-5400000">
            <a:off x="-1351856" y="1697832"/>
            <a:ext cx="3175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dirty="0" err="1"/>
              <a:t>Rate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bicarbonate</a:t>
            </a:r>
            <a:r>
              <a:rPr lang="cs-CZ" sz="1800" dirty="0"/>
              <a:t> </a:t>
            </a:r>
            <a:r>
              <a:rPr lang="cs-CZ" sz="1800" dirty="0" err="1"/>
              <a:t>reabsorbtion</a:t>
            </a:r>
            <a:endParaRPr lang="cs-CZ" dirty="0"/>
          </a:p>
        </p:txBody>
      </p:sp>
      <p:sp>
        <p:nvSpPr>
          <p:cNvPr id="116747" name="Line 14"/>
          <p:cNvSpPr>
            <a:spLocks noChangeShapeType="1"/>
          </p:cNvSpPr>
          <p:nvPr/>
        </p:nvSpPr>
        <p:spPr bwMode="auto">
          <a:xfrm>
            <a:off x="2671663" y="3192463"/>
            <a:ext cx="1587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48" name="Line 15"/>
          <p:cNvSpPr>
            <a:spLocks noChangeShapeType="1"/>
          </p:cNvSpPr>
          <p:nvPr/>
        </p:nvSpPr>
        <p:spPr bwMode="auto">
          <a:xfrm>
            <a:off x="3457475" y="3198813"/>
            <a:ext cx="1588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49" name="Line 16"/>
          <p:cNvSpPr>
            <a:spLocks noChangeShapeType="1"/>
          </p:cNvSpPr>
          <p:nvPr/>
        </p:nvSpPr>
        <p:spPr bwMode="auto">
          <a:xfrm>
            <a:off x="4227413" y="3189288"/>
            <a:ext cx="1587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50" name="Text Box 17"/>
          <p:cNvSpPr txBox="1">
            <a:spLocks noChangeArrowheads="1"/>
          </p:cNvSpPr>
          <p:nvPr/>
        </p:nvSpPr>
        <p:spPr bwMode="auto">
          <a:xfrm>
            <a:off x="4499992" y="3409950"/>
            <a:ext cx="2260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 dirty="0"/>
              <a:t>Plasma </a:t>
            </a:r>
            <a:r>
              <a:rPr lang="cs-CZ" sz="1800" dirty="0" err="1"/>
              <a:t>level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HCO</a:t>
            </a:r>
            <a:r>
              <a:rPr lang="cs-CZ" sz="1800" baseline="-25000" dirty="0"/>
              <a:t>3</a:t>
            </a:r>
            <a:r>
              <a:rPr lang="cs-CZ" sz="1800" baseline="40000" dirty="0"/>
              <a:t>-</a:t>
            </a:r>
            <a:endParaRPr lang="cs-CZ" dirty="0"/>
          </a:p>
        </p:txBody>
      </p:sp>
      <p:sp>
        <p:nvSpPr>
          <p:cNvPr id="116751" name="Freeform 18"/>
          <p:cNvSpPr>
            <a:spLocks/>
          </p:cNvSpPr>
          <p:nvPr/>
        </p:nvSpPr>
        <p:spPr bwMode="auto">
          <a:xfrm>
            <a:off x="417413" y="852488"/>
            <a:ext cx="5324475" cy="2566987"/>
          </a:xfrm>
          <a:custGeom>
            <a:avLst/>
            <a:gdLst>
              <a:gd name="T0" fmla="*/ 0 w 3354"/>
              <a:gd name="T1" fmla="*/ 2147483647 h 1617"/>
              <a:gd name="T2" fmla="*/ 2147483647 w 3354"/>
              <a:gd name="T3" fmla="*/ 360381470 h 1617"/>
              <a:gd name="T4" fmla="*/ 2147483647 w 3354"/>
              <a:gd name="T5" fmla="*/ 115927180 h 1617"/>
              <a:gd name="T6" fmla="*/ 0 60000 65536"/>
              <a:gd name="T7" fmla="*/ 0 60000 65536"/>
              <a:gd name="T8" fmla="*/ 0 60000 65536"/>
              <a:gd name="T9" fmla="*/ 0 w 3354"/>
              <a:gd name="T10" fmla="*/ 0 h 1617"/>
              <a:gd name="T11" fmla="*/ 3354 w 3354"/>
              <a:gd name="T12" fmla="*/ 1617 h 16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4" h="1617">
                <a:moveTo>
                  <a:pt x="0" y="1617"/>
                </a:moveTo>
                <a:cubicBezTo>
                  <a:pt x="412" y="1371"/>
                  <a:pt x="1915" y="405"/>
                  <a:pt x="2474" y="143"/>
                </a:cubicBezTo>
                <a:cubicBezTo>
                  <a:pt x="2845" y="0"/>
                  <a:pt x="3171" y="66"/>
                  <a:pt x="3354" y="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61" name="Freeform 34"/>
          <p:cNvSpPr>
            <a:spLocks/>
          </p:cNvSpPr>
          <p:nvPr/>
        </p:nvSpPr>
        <p:spPr bwMode="auto">
          <a:xfrm>
            <a:off x="3927375" y="334963"/>
            <a:ext cx="1587500" cy="971550"/>
          </a:xfrm>
          <a:custGeom>
            <a:avLst/>
            <a:gdLst>
              <a:gd name="T0" fmla="*/ 0 w 1000"/>
              <a:gd name="T1" fmla="*/ 1542335407 h 612"/>
              <a:gd name="T2" fmla="*/ 2147483647 w 1000"/>
              <a:gd name="T3" fmla="*/ 0 h 612"/>
              <a:gd name="T4" fmla="*/ 0 60000 65536"/>
              <a:gd name="T5" fmla="*/ 0 60000 65536"/>
              <a:gd name="T6" fmla="*/ 0 w 1000"/>
              <a:gd name="T7" fmla="*/ 0 h 612"/>
              <a:gd name="T8" fmla="*/ 1000 w 1000"/>
              <a:gd name="T9" fmla="*/ 612 h 6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" h="612">
                <a:moveTo>
                  <a:pt x="0" y="612"/>
                </a:moveTo>
                <a:lnTo>
                  <a:pt x="1000" y="0"/>
                </a:lnTo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6762" name="Text Box 35"/>
          <p:cNvSpPr txBox="1">
            <a:spLocks noChangeArrowheads="1"/>
          </p:cNvSpPr>
          <p:nvPr/>
        </p:nvSpPr>
        <p:spPr bwMode="auto">
          <a:xfrm rot="-1878430">
            <a:off x="3270150" y="623888"/>
            <a:ext cx="2273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/>
              <a:t>Complete reabsorbtion</a:t>
            </a:r>
            <a:endParaRPr lang="cs-CZ"/>
          </a:p>
        </p:txBody>
      </p:sp>
      <p:sp>
        <p:nvSpPr>
          <p:cNvPr id="116763" name="Text Box 36"/>
          <p:cNvSpPr txBox="1">
            <a:spLocks noChangeArrowheads="1"/>
          </p:cNvSpPr>
          <p:nvPr/>
        </p:nvSpPr>
        <p:spPr bwMode="auto">
          <a:xfrm>
            <a:off x="5156100" y="623888"/>
            <a:ext cx="666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800"/>
              <a:t>norm</a:t>
            </a:r>
            <a:endParaRPr lang="cs-CZ"/>
          </a:p>
        </p:txBody>
      </p:sp>
      <p:grpSp>
        <p:nvGrpSpPr>
          <p:cNvPr id="231" name="Skupina 230"/>
          <p:cNvGrpSpPr/>
          <p:nvPr/>
        </p:nvGrpSpPr>
        <p:grpSpPr>
          <a:xfrm>
            <a:off x="2684363" y="1547813"/>
            <a:ext cx="3708400" cy="484187"/>
            <a:chOff x="2684363" y="1547813"/>
            <a:chExt cx="3708400" cy="484187"/>
          </a:xfrm>
        </p:grpSpPr>
        <p:sp>
          <p:nvSpPr>
            <p:cNvPr id="116752" name="Freeform 19"/>
            <p:cNvSpPr>
              <a:spLocks/>
            </p:cNvSpPr>
            <p:nvPr/>
          </p:nvSpPr>
          <p:spPr bwMode="auto">
            <a:xfrm>
              <a:off x="2684363" y="1906588"/>
              <a:ext cx="3003550" cy="125412"/>
            </a:xfrm>
            <a:custGeom>
              <a:avLst/>
              <a:gdLst>
                <a:gd name="T0" fmla="*/ 0 w 1892"/>
                <a:gd name="T1" fmla="*/ 199090729 h 79"/>
                <a:gd name="T2" fmla="*/ 317539705 w 1892"/>
                <a:gd name="T3" fmla="*/ 83164024 h 79"/>
                <a:gd name="T4" fmla="*/ 1267637870 w 1892"/>
                <a:gd name="T5" fmla="*/ 12599935 h 79"/>
                <a:gd name="T6" fmla="*/ 2147483647 w 1892"/>
                <a:gd name="T7" fmla="*/ 12599935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2"/>
                <a:gd name="T13" fmla="*/ 0 h 79"/>
                <a:gd name="T14" fmla="*/ 1892 w 189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2" h="79">
                  <a:moveTo>
                    <a:pt x="0" y="79"/>
                  </a:moveTo>
                  <a:cubicBezTo>
                    <a:pt x="23" y="71"/>
                    <a:pt x="42" y="45"/>
                    <a:pt x="126" y="33"/>
                  </a:cubicBezTo>
                  <a:cubicBezTo>
                    <a:pt x="210" y="21"/>
                    <a:pt x="209" y="10"/>
                    <a:pt x="503" y="5"/>
                  </a:cubicBezTo>
                  <a:cubicBezTo>
                    <a:pt x="797" y="0"/>
                    <a:pt x="1603" y="5"/>
                    <a:pt x="1892" y="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6764" name="Text Box 37"/>
            <p:cNvSpPr txBox="1">
              <a:spLocks noChangeArrowheads="1"/>
            </p:cNvSpPr>
            <p:nvPr/>
          </p:nvSpPr>
          <p:spPr bwMode="auto">
            <a:xfrm>
              <a:off x="3370163" y="1547813"/>
              <a:ext cx="302260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800" dirty="0" err="1"/>
                <a:t>proximal</a:t>
              </a:r>
              <a:r>
                <a:rPr lang="cs-CZ" sz="1800" dirty="0"/>
                <a:t> </a:t>
              </a:r>
              <a:r>
                <a:rPr lang="cs-CZ" sz="1800" dirty="0" err="1"/>
                <a:t>tubular</a:t>
              </a:r>
              <a:r>
                <a:rPr lang="cs-CZ" sz="1800" dirty="0"/>
                <a:t> </a:t>
              </a:r>
              <a:r>
                <a:rPr lang="cs-CZ" sz="1800" dirty="0" err="1"/>
                <a:t>renal</a:t>
              </a:r>
              <a:r>
                <a:rPr lang="cs-CZ" sz="1800" dirty="0"/>
                <a:t> </a:t>
              </a:r>
              <a:r>
                <a:rPr lang="cs-CZ" sz="1800" dirty="0" err="1"/>
                <a:t>acidosis</a:t>
              </a:r>
              <a:endParaRPr lang="cs-CZ" dirty="0"/>
            </a:p>
          </p:txBody>
        </p:sp>
      </p:grpSp>
      <p:sp>
        <p:nvSpPr>
          <p:cNvPr id="116785" name="Oval 61"/>
          <p:cNvSpPr>
            <a:spLocks noChangeArrowheads="1"/>
          </p:cNvSpPr>
          <p:nvPr/>
        </p:nvSpPr>
        <p:spPr bwMode="auto">
          <a:xfrm>
            <a:off x="4327425" y="1000125"/>
            <a:ext cx="835025" cy="307975"/>
          </a:xfrm>
          <a:prstGeom prst="ellipse">
            <a:avLst/>
          </a:prstGeom>
          <a:solidFill>
            <a:srgbClr val="FFFF66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norm</a:t>
            </a:r>
          </a:p>
        </p:txBody>
      </p:sp>
      <p:grpSp>
        <p:nvGrpSpPr>
          <p:cNvPr id="230" name="Skupina 229"/>
          <p:cNvGrpSpPr/>
          <p:nvPr/>
        </p:nvGrpSpPr>
        <p:grpSpPr>
          <a:xfrm>
            <a:off x="4786213" y="4081463"/>
            <a:ext cx="955675" cy="2776537"/>
            <a:chOff x="4786213" y="4081463"/>
            <a:chExt cx="955675" cy="2776537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4908450" y="4081463"/>
              <a:ext cx="466725" cy="2073275"/>
              <a:chOff x="2413" y="1098"/>
              <a:chExt cx="517" cy="2558"/>
            </a:xfrm>
          </p:grpSpPr>
          <p:sp>
            <p:nvSpPr>
              <p:cNvPr id="116790" name="Freeform 50"/>
              <p:cNvSpPr>
                <a:spLocks/>
              </p:cNvSpPr>
              <p:nvPr/>
            </p:nvSpPr>
            <p:spPr bwMode="auto">
              <a:xfrm>
                <a:off x="2554" y="1600"/>
                <a:ext cx="75" cy="2051"/>
              </a:xfrm>
              <a:custGeom>
                <a:avLst/>
                <a:gdLst>
                  <a:gd name="T0" fmla="*/ 0 w 75"/>
                  <a:gd name="T1" fmla="*/ 0 h 2051"/>
                  <a:gd name="T2" fmla="*/ 0 w 75"/>
                  <a:gd name="T3" fmla="*/ 428 h 2051"/>
                  <a:gd name="T4" fmla="*/ 75 w 75"/>
                  <a:gd name="T5" fmla="*/ 491 h 2051"/>
                  <a:gd name="T6" fmla="*/ 75 w 75"/>
                  <a:gd name="T7" fmla="*/ 1046 h 2051"/>
                  <a:gd name="T8" fmla="*/ 18 w 75"/>
                  <a:gd name="T9" fmla="*/ 1166 h 2051"/>
                  <a:gd name="T10" fmla="*/ 18 w 75"/>
                  <a:gd name="T11" fmla="*/ 1977 h 2051"/>
                  <a:gd name="T12" fmla="*/ 75 w 75"/>
                  <a:gd name="T13" fmla="*/ 2051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051"/>
                  <a:gd name="T23" fmla="*/ 75 w 75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051">
                    <a:moveTo>
                      <a:pt x="0" y="0"/>
                    </a:moveTo>
                    <a:lnTo>
                      <a:pt x="0" y="428"/>
                    </a:lnTo>
                    <a:lnTo>
                      <a:pt x="75" y="491"/>
                    </a:lnTo>
                    <a:lnTo>
                      <a:pt x="75" y="1046"/>
                    </a:lnTo>
                    <a:lnTo>
                      <a:pt x="18" y="1166"/>
                    </a:lnTo>
                    <a:lnTo>
                      <a:pt x="18" y="1977"/>
                    </a:lnTo>
                    <a:lnTo>
                      <a:pt x="75" y="205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6791" name="Freeform 51"/>
              <p:cNvSpPr>
                <a:spLocks/>
              </p:cNvSpPr>
              <p:nvPr/>
            </p:nvSpPr>
            <p:spPr bwMode="auto">
              <a:xfrm flipH="1">
                <a:off x="2718" y="1605"/>
                <a:ext cx="75" cy="2051"/>
              </a:xfrm>
              <a:custGeom>
                <a:avLst/>
                <a:gdLst>
                  <a:gd name="T0" fmla="*/ 0 w 75"/>
                  <a:gd name="T1" fmla="*/ 0 h 2051"/>
                  <a:gd name="T2" fmla="*/ 0 w 75"/>
                  <a:gd name="T3" fmla="*/ 428 h 2051"/>
                  <a:gd name="T4" fmla="*/ 75 w 75"/>
                  <a:gd name="T5" fmla="*/ 491 h 2051"/>
                  <a:gd name="T6" fmla="*/ 75 w 75"/>
                  <a:gd name="T7" fmla="*/ 1046 h 2051"/>
                  <a:gd name="T8" fmla="*/ 18 w 75"/>
                  <a:gd name="T9" fmla="*/ 1166 h 2051"/>
                  <a:gd name="T10" fmla="*/ 18 w 75"/>
                  <a:gd name="T11" fmla="*/ 1977 h 2051"/>
                  <a:gd name="T12" fmla="*/ 75 w 75"/>
                  <a:gd name="T13" fmla="*/ 2051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051"/>
                  <a:gd name="T23" fmla="*/ 75 w 75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051">
                    <a:moveTo>
                      <a:pt x="0" y="0"/>
                    </a:moveTo>
                    <a:lnTo>
                      <a:pt x="0" y="428"/>
                    </a:lnTo>
                    <a:lnTo>
                      <a:pt x="75" y="491"/>
                    </a:lnTo>
                    <a:lnTo>
                      <a:pt x="75" y="1046"/>
                    </a:lnTo>
                    <a:lnTo>
                      <a:pt x="18" y="1166"/>
                    </a:lnTo>
                    <a:lnTo>
                      <a:pt x="18" y="1977"/>
                    </a:lnTo>
                    <a:lnTo>
                      <a:pt x="75" y="205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6792" name="Freeform 52"/>
              <p:cNvSpPr>
                <a:spLocks/>
              </p:cNvSpPr>
              <p:nvPr/>
            </p:nvSpPr>
            <p:spPr bwMode="auto">
              <a:xfrm>
                <a:off x="2413" y="1098"/>
                <a:ext cx="517" cy="508"/>
              </a:xfrm>
              <a:custGeom>
                <a:avLst/>
                <a:gdLst>
                  <a:gd name="T0" fmla="*/ 141 w 517"/>
                  <a:gd name="T1" fmla="*/ 502 h 508"/>
                  <a:gd name="T2" fmla="*/ 21 w 517"/>
                  <a:gd name="T3" fmla="*/ 359 h 508"/>
                  <a:gd name="T4" fmla="*/ 27 w 517"/>
                  <a:gd name="T5" fmla="*/ 148 h 508"/>
                  <a:gd name="T6" fmla="*/ 182 w 517"/>
                  <a:gd name="T7" fmla="*/ 16 h 508"/>
                  <a:gd name="T8" fmla="*/ 410 w 517"/>
                  <a:gd name="T9" fmla="*/ 51 h 508"/>
                  <a:gd name="T10" fmla="*/ 507 w 517"/>
                  <a:gd name="T11" fmla="*/ 233 h 508"/>
                  <a:gd name="T12" fmla="*/ 467 w 517"/>
                  <a:gd name="T13" fmla="*/ 405 h 508"/>
                  <a:gd name="T14" fmla="*/ 382 w 517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7"/>
                  <a:gd name="T25" fmla="*/ 0 h 508"/>
                  <a:gd name="T26" fmla="*/ 517 w 517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7" h="508">
                    <a:moveTo>
                      <a:pt x="141" y="502"/>
                    </a:moveTo>
                    <a:cubicBezTo>
                      <a:pt x="121" y="478"/>
                      <a:pt x="40" y="418"/>
                      <a:pt x="21" y="359"/>
                    </a:cubicBezTo>
                    <a:cubicBezTo>
                      <a:pt x="2" y="300"/>
                      <a:pt x="0" y="205"/>
                      <a:pt x="27" y="148"/>
                    </a:cubicBezTo>
                    <a:cubicBezTo>
                      <a:pt x="54" y="91"/>
                      <a:pt x="118" y="32"/>
                      <a:pt x="182" y="16"/>
                    </a:cubicBezTo>
                    <a:cubicBezTo>
                      <a:pt x="246" y="0"/>
                      <a:pt x="356" y="15"/>
                      <a:pt x="410" y="51"/>
                    </a:cubicBezTo>
                    <a:cubicBezTo>
                      <a:pt x="464" y="87"/>
                      <a:pt x="497" y="174"/>
                      <a:pt x="507" y="233"/>
                    </a:cubicBezTo>
                    <a:cubicBezTo>
                      <a:pt x="517" y="292"/>
                      <a:pt x="488" y="359"/>
                      <a:pt x="467" y="405"/>
                    </a:cubicBezTo>
                    <a:cubicBezTo>
                      <a:pt x="446" y="451"/>
                      <a:pt x="400" y="487"/>
                      <a:pt x="382" y="50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16777" name="Freeform 53"/>
            <p:cNvSpPr>
              <a:spLocks/>
            </p:cNvSpPr>
            <p:nvPr/>
          </p:nvSpPr>
          <p:spPr bwMode="auto">
            <a:xfrm>
              <a:off x="4833838" y="4295775"/>
              <a:ext cx="661987" cy="1552575"/>
            </a:xfrm>
            <a:custGeom>
              <a:avLst/>
              <a:gdLst>
                <a:gd name="T0" fmla="*/ 0 w 417"/>
                <a:gd name="T1" fmla="*/ 0 h 978"/>
                <a:gd name="T2" fmla="*/ 491429358 w 417"/>
                <a:gd name="T3" fmla="*/ 0 h 978"/>
                <a:gd name="T4" fmla="*/ 491429358 w 417"/>
                <a:gd name="T5" fmla="*/ 2147483647 h 978"/>
                <a:gd name="T6" fmla="*/ 1050903658 w 417"/>
                <a:gd name="T7" fmla="*/ 2147483647 h 9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978"/>
                <a:gd name="T14" fmla="*/ 417 w 417"/>
                <a:gd name="T15" fmla="*/ 978 h 9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978">
                  <a:moveTo>
                    <a:pt x="0" y="0"/>
                  </a:moveTo>
                  <a:lnTo>
                    <a:pt x="195" y="0"/>
                  </a:lnTo>
                  <a:lnTo>
                    <a:pt x="195" y="972"/>
                  </a:lnTo>
                  <a:lnTo>
                    <a:pt x="417" y="97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6778" name="Oval 54"/>
            <p:cNvSpPr>
              <a:spLocks noChangeArrowheads="1"/>
            </p:cNvSpPr>
            <p:nvPr/>
          </p:nvSpPr>
          <p:spPr bwMode="auto">
            <a:xfrm>
              <a:off x="4837013" y="6227763"/>
              <a:ext cx="835025" cy="307975"/>
            </a:xfrm>
            <a:prstGeom prst="ellipse">
              <a:avLst/>
            </a:prstGeom>
            <a:solidFill>
              <a:srgbClr val="FFFF66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dirty="0" err="1"/>
                <a:t>norm</a:t>
              </a:r>
              <a:endParaRPr lang="cs-CZ" dirty="0"/>
            </a:p>
          </p:txBody>
        </p:sp>
        <p:sp>
          <p:nvSpPr>
            <p:cNvPr id="116779" name="AutoShape 55"/>
            <p:cNvSpPr>
              <a:spLocks noChangeArrowheads="1"/>
            </p:cNvSpPr>
            <p:nvPr/>
          </p:nvSpPr>
          <p:spPr bwMode="auto">
            <a:xfrm>
              <a:off x="5124350" y="4418013"/>
              <a:ext cx="617538" cy="371475"/>
            </a:xfrm>
            <a:prstGeom prst="rightArrow">
              <a:avLst>
                <a:gd name="adj1" fmla="val 50000"/>
                <a:gd name="adj2" fmla="val 41560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780" name="Rectangle 56"/>
            <p:cNvSpPr>
              <a:spLocks noChangeArrowheads="1"/>
            </p:cNvSpPr>
            <p:nvPr/>
          </p:nvSpPr>
          <p:spPr bwMode="auto">
            <a:xfrm>
              <a:off x="4798913" y="4164013"/>
              <a:ext cx="363537" cy="153987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781" name="Rectangle 57"/>
            <p:cNvSpPr>
              <a:spLocks noChangeArrowheads="1"/>
            </p:cNvSpPr>
            <p:nvPr/>
          </p:nvSpPr>
          <p:spPr bwMode="auto">
            <a:xfrm rot="5374663">
              <a:off x="4882257" y="4372769"/>
              <a:ext cx="527050" cy="128587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786" name="Text Box 62"/>
            <p:cNvSpPr txBox="1">
              <a:spLocks noChangeArrowheads="1"/>
            </p:cNvSpPr>
            <p:nvPr/>
          </p:nvSpPr>
          <p:spPr bwMode="auto">
            <a:xfrm>
              <a:off x="4786213" y="6521450"/>
              <a:ext cx="8001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600"/>
                <a:t>pH=5,5</a:t>
              </a:r>
              <a:endParaRPr lang="cs-CZ"/>
            </a:p>
          </p:txBody>
        </p:sp>
      </p:grpSp>
      <p:grpSp>
        <p:nvGrpSpPr>
          <p:cNvPr id="229" name="Skupina 228"/>
          <p:cNvGrpSpPr/>
          <p:nvPr/>
        </p:nvGrpSpPr>
        <p:grpSpPr>
          <a:xfrm>
            <a:off x="6408265" y="3469220"/>
            <a:ext cx="2844255" cy="3388780"/>
            <a:chOff x="6408265" y="3469220"/>
            <a:chExt cx="2844255" cy="3388780"/>
          </a:xfrm>
        </p:grpSpPr>
        <p:sp>
          <p:nvSpPr>
            <p:cNvPr id="204" name="Text Box 70"/>
            <p:cNvSpPr txBox="1">
              <a:spLocks noChangeArrowheads="1"/>
            </p:cNvSpPr>
            <p:nvPr/>
          </p:nvSpPr>
          <p:spPr bwMode="auto">
            <a:xfrm>
              <a:off x="6408265" y="4856695"/>
              <a:ext cx="2413000" cy="860425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cs-CZ" sz="1400" b="1" u="sng" dirty="0" err="1"/>
                <a:t>Decreased</a:t>
              </a:r>
              <a:r>
                <a:rPr lang="cs-CZ" sz="1400" b="1" u="sng" dirty="0"/>
                <a:t> </a:t>
              </a:r>
              <a:r>
                <a:rPr lang="cs-CZ" sz="1400" b="1" u="sng" dirty="0" err="1"/>
                <a:t>acidification</a:t>
              </a:r>
              <a:endParaRPr lang="cs-CZ" sz="1400" b="1" dirty="0"/>
            </a:p>
            <a:p>
              <a:pPr>
                <a:lnSpc>
                  <a:spcPct val="90000"/>
                </a:lnSpc>
              </a:pPr>
              <a:r>
                <a:rPr lang="cs-CZ" sz="1400" b="1" dirty="0"/>
                <a:t>(</a:t>
              </a:r>
              <a:r>
                <a:rPr lang="cs-CZ" sz="1400" b="1" dirty="0" err="1"/>
                <a:t>tubular</a:t>
              </a:r>
              <a:r>
                <a:rPr lang="cs-CZ" sz="1400" b="1" dirty="0"/>
                <a:t> </a:t>
              </a:r>
              <a:r>
                <a:rPr lang="cs-CZ" sz="1400" b="1" dirty="0" err="1"/>
                <a:t>acidosis</a:t>
              </a:r>
              <a:r>
                <a:rPr lang="cs-CZ" sz="1400" b="1" dirty="0"/>
                <a:t>, </a:t>
              </a:r>
              <a:r>
                <a:rPr lang="cs-CZ" sz="1400" b="1" dirty="0" err="1"/>
                <a:t>hypoaldosteronisms</a:t>
              </a:r>
              <a:r>
                <a:rPr lang="cs-CZ" sz="1400" b="1" dirty="0"/>
                <a:t>, </a:t>
              </a:r>
            </a:p>
            <a:p>
              <a:pPr>
                <a:lnSpc>
                  <a:spcPct val="90000"/>
                </a:lnSpc>
              </a:pPr>
              <a:r>
                <a:rPr lang="cs-CZ" sz="1400" b="1" dirty="0" err="1"/>
                <a:t>decreases</a:t>
              </a:r>
              <a:r>
                <a:rPr lang="cs-CZ" sz="1400" b="1" dirty="0"/>
                <a:t> </a:t>
              </a:r>
              <a:r>
                <a:rPr lang="cs-CZ" sz="1400" b="1" dirty="0" err="1"/>
                <a:t>glomer</a:t>
              </a:r>
              <a:r>
                <a:rPr lang="cs-CZ" sz="1400" b="1" dirty="0"/>
                <a:t>. </a:t>
              </a:r>
              <a:r>
                <a:rPr lang="cs-CZ" sz="1400" b="1" dirty="0" err="1"/>
                <a:t>filtration</a:t>
              </a:r>
              <a:r>
                <a:rPr lang="cs-CZ" sz="1400" b="1" dirty="0"/>
                <a:t>)</a:t>
              </a:r>
            </a:p>
          </p:txBody>
        </p:sp>
        <p:grpSp>
          <p:nvGrpSpPr>
            <p:cNvPr id="205" name="Skupina 178"/>
            <p:cNvGrpSpPr/>
            <p:nvPr/>
          </p:nvGrpSpPr>
          <p:grpSpPr>
            <a:xfrm>
              <a:off x="6480273" y="3469220"/>
              <a:ext cx="2772247" cy="3388780"/>
              <a:chOff x="6516216" y="3500438"/>
              <a:chExt cx="2772247" cy="3388780"/>
            </a:xfrm>
          </p:grpSpPr>
          <p:sp>
            <p:nvSpPr>
              <p:cNvPr id="206" name="Rectangle 79"/>
              <p:cNvSpPr>
                <a:spLocks noChangeArrowheads="1"/>
              </p:cNvSpPr>
              <p:nvPr/>
            </p:nvSpPr>
            <p:spPr bwMode="auto">
              <a:xfrm>
                <a:off x="6516216" y="3861048"/>
                <a:ext cx="360996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cs-CZ" sz="1400" b="1" dirty="0"/>
                  <a:t>Cl</a:t>
                </a:r>
                <a:r>
                  <a:rPr lang="cs-CZ" sz="1400" b="1" baseline="50000" dirty="0"/>
                  <a:t>-</a:t>
                </a:r>
              </a:p>
            </p:txBody>
          </p:sp>
          <p:grpSp>
            <p:nvGrpSpPr>
              <p:cNvPr id="207" name="Skupina 156"/>
              <p:cNvGrpSpPr/>
              <p:nvPr/>
            </p:nvGrpSpPr>
            <p:grpSpPr>
              <a:xfrm>
                <a:off x="6660232" y="3500438"/>
                <a:ext cx="2628231" cy="3388780"/>
                <a:chOff x="6660232" y="3500438"/>
                <a:chExt cx="2628231" cy="3388780"/>
              </a:xfrm>
            </p:grpSpPr>
            <p:graphicFrame>
              <p:nvGraphicFramePr>
                <p:cNvPr id="208" name="Object 61"/>
                <p:cNvGraphicFramePr>
                  <a:graphicFrameLocks noChangeAspect="1"/>
                </p:cNvGraphicFramePr>
                <p:nvPr/>
              </p:nvGraphicFramePr>
              <p:xfrm>
                <a:off x="7877175" y="3776663"/>
                <a:ext cx="1111250" cy="12017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049" name="Rastrový obrázek" r:id="rId4" imgW="1428949" imgH="1704762" progId="PBrush">
                        <p:embed/>
                      </p:oleObj>
                    </mc:Choice>
                    <mc:Fallback>
                      <p:oleObj name="Rastrový obrázek" r:id="rId4" imgW="1428949" imgH="1704762" progId="PBrush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77175" y="3776663"/>
                              <a:ext cx="1111250" cy="12017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99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9" name="Rectangle 62"/>
                <p:cNvSpPr>
                  <a:spLocks noChangeArrowheads="1"/>
                </p:cNvSpPr>
                <p:nvPr/>
              </p:nvSpPr>
              <p:spPr bwMode="auto">
                <a:xfrm>
                  <a:off x="7431088" y="4332288"/>
                  <a:ext cx="360362" cy="2746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200" b="1"/>
                    <a:t>H</a:t>
                  </a:r>
                  <a:r>
                    <a:rPr lang="cs-CZ" sz="1200" b="1" baseline="50000"/>
                    <a:t>+</a:t>
                  </a:r>
                </a:p>
              </p:txBody>
            </p:sp>
            <p:sp>
              <p:nvSpPr>
                <p:cNvPr id="210" name="Rectangle 63"/>
                <p:cNvSpPr>
                  <a:spLocks noChangeArrowheads="1"/>
                </p:cNvSpPr>
                <p:nvPr/>
              </p:nvSpPr>
              <p:spPr bwMode="auto">
                <a:xfrm>
                  <a:off x="8421688" y="5272088"/>
                  <a:ext cx="469900" cy="2444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000" b="1" dirty="0"/>
                    <a:t>NH</a:t>
                  </a:r>
                  <a:r>
                    <a:rPr lang="cs-CZ" sz="1000" b="1" baseline="-25000" dirty="0"/>
                    <a:t>4</a:t>
                  </a:r>
                  <a:r>
                    <a:rPr lang="cs-CZ" sz="1000" b="1" baseline="50000" dirty="0"/>
                    <a:t>+</a:t>
                  </a:r>
                </a:p>
              </p:txBody>
            </p:sp>
            <p:sp>
              <p:nvSpPr>
                <p:cNvPr id="211" name="Freeform 64"/>
                <p:cNvSpPr>
                  <a:spLocks/>
                </p:cNvSpPr>
                <p:nvPr/>
              </p:nvSpPr>
              <p:spPr bwMode="auto">
                <a:xfrm>
                  <a:off x="7747000" y="4446588"/>
                  <a:ext cx="858838" cy="833437"/>
                </a:xfrm>
                <a:custGeom>
                  <a:avLst/>
                  <a:gdLst>
                    <a:gd name="T0" fmla="*/ 1340723697 w 541"/>
                    <a:gd name="T1" fmla="*/ 1323080225 h 525"/>
                    <a:gd name="T2" fmla="*/ 1282760890 w 541"/>
                    <a:gd name="T3" fmla="*/ 360381265 h 525"/>
                    <a:gd name="T4" fmla="*/ 849293958 w 541"/>
                    <a:gd name="T5" fmla="*/ 143648009 h 525"/>
                    <a:gd name="T6" fmla="*/ 0 w 541"/>
                    <a:gd name="T7" fmla="*/ 0 h 5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1"/>
                    <a:gd name="T13" fmla="*/ 0 h 525"/>
                    <a:gd name="T14" fmla="*/ 541 w 541"/>
                    <a:gd name="T15" fmla="*/ 525 h 5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1" h="525">
                      <a:moveTo>
                        <a:pt x="532" y="525"/>
                      </a:moveTo>
                      <a:cubicBezTo>
                        <a:pt x="530" y="463"/>
                        <a:pt x="541" y="221"/>
                        <a:pt x="509" y="143"/>
                      </a:cubicBezTo>
                      <a:cubicBezTo>
                        <a:pt x="477" y="65"/>
                        <a:pt x="422" y="81"/>
                        <a:pt x="337" y="57"/>
                      </a:cubicBezTo>
                      <a:cubicBezTo>
                        <a:pt x="252" y="33"/>
                        <a:pt x="70" y="12"/>
                        <a:pt x="0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2" name="Rectangle 65"/>
                <p:cNvSpPr>
                  <a:spLocks noChangeArrowheads="1"/>
                </p:cNvSpPr>
                <p:nvPr/>
              </p:nvSpPr>
              <p:spPr bwMode="auto">
                <a:xfrm>
                  <a:off x="8382000" y="3581400"/>
                  <a:ext cx="508000" cy="3048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400" b="1"/>
                    <a:t>NH</a:t>
                  </a:r>
                  <a:r>
                    <a:rPr lang="cs-CZ" sz="1400" b="1" baseline="-25000"/>
                    <a:t>3</a:t>
                  </a:r>
                  <a:endParaRPr lang="cs-CZ" sz="1400" b="1" baseline="50000"/>
                </a:p>
              </p:txBody>
            </p:sp>
            <p:sp>
              <p:nvSpPr>
                <p:cNvPr id="213" name="Freeform 66"/>
                <p:cNvSpPr>
                  <a:spLocks/>
                </p:cNvSpPr>
                <p:nvPr/>
              </p:nvSpPr>
              <p:spPr bwMode="auto">
                <a:xfrm>
                  <a:off x="8572500" y="3929063"/>
                  <a:ext cx="9525" cy="771525"/>
                </a:xfrm>
                <a:custGeom>
                  <a:avLst/>
                  <a:gdLst>
                    <a:gd name="T0" fmla="*/ 15120939 w 6"/>
                    <a:gd name="T1" fmla="*/ 0 h 486"/>
                    <a:gd name="T2" fmla="*/ 0 w 6"/>
                    <a:gd name="T3" fmla="*/ 1224796027 h 486"/>
                    <a:gd name="T4" fmla="*/ 0 60000 65536"/>
                    <a:gd name="T5" fmla="*/ 0 60000 65536"/>
                    <a:gd name="T6" fmla="*/ 0 w 6"/>
                    <a:gd name="T7" fmla="*/ 0 h 486"/>
                    <a:gd name="T8" fmla="*/ 6 w 6"/>
                    <a:gd name="T9" fmla="*/ 486 h 48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486">
                      <a:moveTo>
                        <a:pt x="6" y="0"/>
                      </a:moveTo>
                      <a:lnTo>
                        <a:pt x="0" y="486"/>
                      </a:ln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4" name="Rectangle 67"/>
                <p:cNvSpPr>
                  <a:spLocks noChangeArrowheads="1"/>
                </p:cNvSpPr>
                <p:nvPr/>
              </p:nvSpPr>
              <p:spPr bwMode="auto">
                <a:xfrm>
                  <a:off x="8140700" y="3500438"/>
                  <a:ext cx="4635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800" b="1" dirty="0"/>
                    <a:t>Cl</a:t>
                  </a:r>
                  <a:r>
                    <a:rPr lang="cs-CZ" sz="1800" b="1" baseline="50000" dirty="0"/>
                    <a:t>-</a:t>
                  </a:r>
                </a:p>
              </p:txBody>
            </p:sp>
            <p:sp>
              <p:nvSpPr>
                <p:cNvPr id="215" name="Freeform 68"/>
                <p:cNvSpPr>
                  <a:spLocks/>
                </p:cNvSpPr>
                <p:nvPr/>
              </p:nvSpPr>
              <p:spPr bwMode="auto">
                <a:xfrm>
                  <a:off x="6804248" y="3795713"/>
                  <a:ext cx="1604740" cy="955675"/>
                </a:xfrm>
                <a:custGeom>
                  <a:avLst/>
                  <a:gdLst>
                    <a:gd name="T0" fmla="*/ 2147483647 w 1439"/>
                    <a:gd name="T1" fmla="*/ 0 h 602"/>
                    <a:gd name="T2" fmla="*/ 2147483647 w 1439"/>
                    <a:gd name="T3" fmla="*/ 1315521426 h 602"/>
                    <a:gd name="T4" fmla="*/ 2147483647 w 1439"/>
                    <a:gd name="T5" fmla="*/ 1212194268 h 602"/>
                    <a:gd name="T6" fmla="*/ 2147483647 w 1439"/>
                    <a:gd name="T7" fmla="*/ 441026570 h 602"/>
                    <a:gd name="T8" fmla="*/ 0 w 1439"/>
                    <a:gd name="T9" fmla="*/ 375504022 h 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9"/>
                    <a:gd name="T16" fmla="*/ 0 h 602"/>
                    <a:gd name="T17" fmla="*/ 1439 w 1439"/>
                    <a:gd name="T18" fmla="*/ 602 h 6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9" h="602">
                      <a:moveTo>
                        <a:pt x="1437" y="0"/>
                      </a:moveTo>
                      <a:cubicBezTo>
                        <a:pt x="1435" y="87"/>
                        <a:pt x="1439" y="441"/>
                        <a:pt x="1423" y="522"/>
                      </a:cubicBezTo>
                      <a:cubicBezTo>
                        <a:pt x="1406" y="602"/>
                        <a:pt x="1381" y="539"/>
                        <a:pt x="1341" y="481"/>
                      </a:cubicBezTo>
                      <a:cubicBezTo>
                        <a:pt x="1301" y="424"/>
                        <a:pt x="1405" y="230"/>
                        <a:pt x="1182" y="175"/>
                      </a:cubicBezTo>
                      <a:cubicBezTo>
                        <a:pt x="959" y="120"/>
                        <a:pt x="246" y="155"/>
                        <a:pt x="0" y="149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6" name="Rectangle 76"/>
                <p:cNvSpPr>
                  <a:spLocks noChangeArrowheads="1"/>
                </p:cNvSpPr>
                <p:nvPr/>
              </p:nvSpPr>
              <p:spPr bwMode="auto">
                <a:xfrm>
                  <a:off x="7340600" y="4149725"/>
                  <a:ext cx="615950" cy="2746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200" b="1"/>
                    <a:t>HCO</a:t>
                  </a:r>
                  <a:r>
                    <a:rPr lang="cs-CZ" sz="1200" b="1" baseline="-25000"/>
                    <a:t>3</a:t>
                  </a:r>
                  <a:r>
                    <a:rPr lang="cs-CZ" sz="1200" b="1" baseline="50000"/>
                    <a:t>-</a:t>
                  </a:r>
                </a:p>
              </p:txBody>
            </p:sp>
            <p:sp>
              <p:nvSpPr>
                <p:cNvPr id="217" name="Freeform 77"/>
                <p:cNvSpPr>
                  <a:spLocks/>
                </p:cNvSpPr>
                <p:nvPr/>
              </p:nvSpPr>
              <p:spPr bwMode="auto">
                <a:xfrm>
                  <a:off x="7848600" y="4267200"/>
                  <a:ext cx="990600" cy="198438"/>
                </a:xfrm>
                <a:custGeom>
                  <a:avLst/>
                  <a:gdLst>
                    <a:gd name="T0" fmla="*/ 0 w 592"/>
                    <a:gd name="T1" fmla="*/ 73085516 h 125"/>
                    <a:gd name="T2" fmla="*/ 1391583681 w 592"/>
                    <a:gd name="T3" fmla="*/ 302419537 h 125"/>
                    <a:gd name="T4" fmla="*/ 1601582427 w 592"/>
                    <a:gd name="T5" fmla="*/ 0 h 125"/>
                    <a:gd name="T6" fmla="*/ 0 60000 65536"/>
                    <a:gd name="T7" fmla="*/ 0 60000 65536"/>
                    <a:gd name="T8" fmla="*/ 0 60000 65536"/>
                    <a:gd name="T9" fmla="*/ 0 w 592"/>
                    <a:gd name="T10" fmla="*/ 0 h 125"/>
                    <a:gd name="T11" fmla="*/ 592 w 592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2" h="125">
                      <a:moveTo>
                        <a:pt x="0" y="29"/>
                      </a:moveTo>
                      <a:cubicBezTo>
                        <a:pt x="83" y="44"/>
                        <a:pt x="402" y="125"/>
                        <a:pt x="497" y="120"/>
                      </a:cubicBezTo>
                      <a:cubicBezTo>
                        <a:pt x="592" y="115"/>
                        <a:pt x="556" y="25"/>
                        <a:pt x="572" y="0"/>
                      </a:cubicBez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8" name="Freeform 78"/>
                <p:cNvSpPr>
                  <a:spLocks/>
                </p:cNvSpPr>
                <p:nvPr/>
              </p:nvSpPr>
              <p:spPr bwMode="auto">
                <a:xfrm>
                  <a:off x="8374063" y="4672013"/>
                  <a:ext cx="7937" cy="573087"/>
                </a:xfrm>
                <a:custGeom>
                  <a:avLst/>
                  <a:gdLst>
                    <a:gd name="T0" fmla="*/ 12599192 w 5"/>
                    <a:gd name="T1" fmla="*/ 0 h 361"/>
                    <a:gd name="T2" fmla="*/ 0 w 5"/>
                    <a:gd name="T3" fmla="*/ 909774908 h 361"/>
                    <a:gd name="T4" fmla="*/ 0 60000 65536"/>
                    <a:gd name="T5" fmla="*/ 0 60000 65536"/>
                    <a:gd name="T6" fmla="*/ 0 w 5"/>
                    <a:gd name="T7" fmla="*/ 0 h 361"/>
                    <a:gd name="T8" fmla="*/ 5 w 5"/>
                    <a:gd name="T9" fmla="*/ 361 h 36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" h="361">
                      <a:moveTo>
                        <a:pt x="5" y="0"/>
                      </a:moveTo>
                      <a:lnTo>
                        <a:pt x="0" y="361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9" name="Rectangle 79"/>
                <p:cNvSpPr>
                  <a:spLocks noChangeArrowheads="1"/>
                </p:cNvSpPr>
                <p:nvPr/>
              </p:nvSpPr>
              <p:spPr bwMode="auto">
                <a:xfrm>
                  <a:off x="8166100" y="5262563"/>
                  <a:ext cx="341313" cy="2444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000" b="1"/>
                    <a:t>Cl</a:t>
                  </a:r>
                  <a:r>
                    <a:rPr lang="cs-CZ" sz="1000" b="1" baseline="50000"/>
                    <a:t>-</a:t>
                  </a:r>
                </a:p>
              </p:txBody>
            </p:sp>
            <p:sp>
              <p:nvSpPr>
                <p:cNvPr id="220" name="Rectangle 83"/>
                <p:cNvSpPr>
                  <a:spLocks noChangeArrowheads="1"/>
                </p:cNvSpPr>
                <p:nvPr/>
              </p:nvSpPr>
              <p:spPr bwMode="auto">
                <a:xfrm>
                  <a:off x="8107363" y="6176963"/>
                  <a:ext cx="463550" cy="415925"/>
                </a:xfrm>
                <a:prstGeom prst="rect">
                  <a:avLst/>
                </a:prstGeom>
                <a:solidFill>
                  <a:srgbClr val="FF33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cs-CZ" sz="1800" b="1"/>
                    <a:t>Na</a:t>
                  </a:r>
                  <a:r>
                    <a:rPr lang="cs-CZ" sz="1800" b="1" baseline="30000"/>
                    <a:t>+</a:t>
                  </a:r>
                  <a:endParaRPr lang="cs-CZ"/>
                </a:p>
              </p:txBody>
            </p:sp>
            <p:sp>
              <p:nvSpPr>
                <p:cNvPr id="221" name="Rectangle 84"/>
                <p:cNvSpPr>
                  <a:spLocks noChangeArrowheads="1"/>
                </p:cNvSpPr>
                <p:nvPr/>
              </p:nvSpPr>
              <p:spPr bwMode="auto">
                <a:xfrm>
                  <a:off x="8105775" y="5738813"/>
                  <a:ext cx="461963" cy="415925"/>
                </a:xfrm>
                <a:prstGeom prst="rect">
                  <a:avLst/>
                </a:prstGeom>
                <a:solidFill>
                  <a:srgbClr val="CC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cs-CZ" sz="1800" b="1"/>
                    <a:t>K</a:t>
                  </a:r>
                  <a:r>
                    <a:rPr lang="cs-CZ" sz="1800" b="1" baseline="30000"/>
                    <a:t>+</a:t>
                  </a:r>
                  <a:endParaRPr lang="cs-CZ"/>
                </a:p>
              </p:txBody>
            </p:sp>
            <p:sp>
              <p:nvSpPr>
                <p:cNvPr id="222" name="Rectangle 85"/>
                <p:cNvSpPr>
                  <a:spLocks noChangeArrowheads="1"/>
                </p:cNvSpPr>
                <p:nvPr/>
              </p:nvSpPr>
              <p:spPr bwMode="auto">
                <a:xfrm>
                  <a:off x="8578850" y="6024563"/>
                  <a:ext cx="446088" cy="568325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cs-CZ" sz="1800" b="1"/>
                    <a:t>Cl</a:t>
                  </a:r>
                  <a:r>
                    <a:rPr lang="cs-CZ" sz="1800" b="1" baseline="50000"/>
                    <a:t>-</a:t>
                  </a:r>
                  <a:endParaRPr lang="cs-CZ" sz="1800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8770620" y="4083050"/>
                  <a:ext cx="25400" cy="879475"/>
                </a:xfrm>
                <a:custGeom>
                  <a:avLst/>
                  <a:gdLst>
                    <a:gd name="T0" fmla="*/ 40322493 w 16"/>
                    <a:gd name="T1" fmla="*/ 0 h 554"/>
                    <a:gd name="T2" fmla="*/ 0 w 16"/>
                    <a:gd name="T3" fmla="*/ 1396166344 h 554"/>
                    <a:gd name="T4" fmla="*/ 0 60000 65536"/>
                    <a:gd name="T5" fmla="*/ 0 60000 65536"/>
                    <a:gd name="T6" fmla="*/ 0 w 16"/>
                    <a:gd name="T7" fmla="*/ 0 h 554"/>
                    <a:gd name="T8" fmla="*/ 16 w 16"/>
                    <a:gd name="T9" fmla="*/ 554 h 5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554">
                      <a:moveTo>
                        <a:pt x="16" y="0"/>
                      </a:moveTo>
                      <a:lnTo>
                        <a:pt x="0" y="554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4" name="Rectangle 96"/>
                <p:cNvSpPr>
                  <a:spLocks noChangeArrowheads="1"/>
                </p:cNvSpPr>
                <p:nvPr/>
              </p:nvSpPr>
              <p:spPr bwMode="auto">
                <a:xfrm>
                  <a:off x="8532813" y="4887913"/>
                  <a:ext cx="684212" cy="3048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400" b="1"/>
                    <a:t>HCO</a:t>
                  </a:r>
                  <a:r>
                    <a:rPr lang="cs-CZ" sz="1400" b="1" baseline="-25000"/>
                    <a:t>3</a:t>
                  </a:r>
                  <a:r>
                    <a:rPr lang="cs-CZ" sz="1400" b="1" baseline="50000"/>
                    <a:t>-</a:t>
                  </a:r>
                  <a:endParaRPr lang="cs-CZ" sz="1200" b="1" baseline="50000"/>
                </a:p>
              </p:txBody>
            </p:sp>
            <p:sp>
              <p:nvSpPr>
                <p:cNvPr id="225" name="Rectangle 97"/>
                <p:cNvSpPr>
                  <a:spLocks noChangeArrowheads="1"/>
                </p:cNvSpPr>
                <p:nvPr/>
              </p:nvSpPr>
              <p:spPr bwMode="auto">
                <a:xfrm>
                  <a:off x="8604250" y="3789363"/>
                  <a:ext cx="684213" cy="3048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400" b="1"/>
                    <a:t>HCO</a:t>
                  </a:r>
                  <a:r>
                    <a:rPr lang="cs-CZ" sz="1400" b="1" baseline="-25000"/>
                    <a:t>3</a:t>
                  </a:r>
                  <a:r>
                    <a:rPr lang="cs-CZ" sz="1400" b="1" baseline="50000"/>
                    <a:t>-</a:t>
                  </a:r>
                  <a:endParaRPr lang="cs-CZ" sz="1200" b="1" baseline="50000"/>
                </a:p>
              </p:txBody>
            </p:sp>
            <p:sp>
              <p:nvSpPr>
                <p:cNvPr id="22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660232" y="6021288"/>
                  <a:ext cx="1141412" cy="867930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cs-CZ" sz="1400" b="1" dirty="0"/>
                    <a:t>Positive urine 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cs-CZ" sz="1400" b="1" dirty="0"/>
                    <a:t>anion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cs-CZ" sz="1400" b="1" dirty="0"/>
                    <a:t>gap</a:t>
                  </a:r>
                </a:p>
              </p:txBody>
            </p:sp>
            <p:sp>
              <p:nvSpPr>
                <p:cNvPr id="22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7368257" y="6364188"/>
                  <a:ext cx="1778000" cy="504825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cs-CZ" sz="1400" b="1" u="sng" dirty="0"/>
                    <a:t>In urine: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cs-CZ" sz="1600" b="1" dirty="0"/>
                    <a:t>[</a:t>
                  </a:r>
                  <a:r>
                    <a:rPr lang="cs-CZ" sz="1400" b="1" dirty="0"/>
                    <a:t>K</a:t>
                  </a:r>
                  <a:r>
                    <a:rPr lang="cs-CZ" sz="1400" b="1" baseline="40000" dirty="0"/>
                    <a:t>+</a:t>
                  </a:r>
                  <a:r>
                    <a:rPr lang="cs-CZ" sz="1400" b="1" dirty="0"/>
                    <a:t>]+[Na</a:t>
                  </a:r>
                  <a:r>
                    <a:rPr lang="cs-CZ" sz="1400" b="1" baseline="40000" dirty="0"/>
                    <a:t>+</a:t>
                  </a:r>
                  <a:r>
                    <a:rPr lang="cs-CZ" sz="1400" b="1" dirty="0"/>
                    <a:t>]-[Cl</a:t>
                  </a:r>
                  <a:r>
                    <a:rPr lang="cs-CZ" sz="1400" b="1" baseline="40000" dirty="0"/>
                    <a:t>-</a:t>
                  </a:r>
                  <a:r>
                    <a:rPr lang="cs-CZ" sz="1400" b="1" dirty="0"/>
                    <a:t>] &gt;</a:t>
                  </a:r>
                  <a:r>
                    <a:rPr lang="en-US" sz="1400" b="1" dirty="0"/>
                    <a:t> 0</a:t>
                  </a:r>
                  <a:endParaRPr lang="cs-CZ" sz="1400" b="1" dirty="0"/>
                </a:p>
              </p:txBody>
            </p:sp>
          </p:grpSp>
        </p:grpSp>
      </p:grpSp>
      <p:grpSp>
        <p:nvGrpSpPr>
          <p:cNvPr id="239" name="Skupina 238"/>
          <p:cNvGrpSpPr/>
          <p:nvPr/>
        </p:nvGrpSpPr>
        <p:grpSpPr>
          <a:xfrm>
            <a:off x="6516216" y="0"/>
            <a:ext cx="2760682" cy="3384376"/>
            <a:chOff x="6623496" y="0"/>
            <a:chExt cx="2760682" cy="3384376"/>
          </a:xfrm>
        </p:grpSpPr>
        <p:grpSp>
          <p:nvGrpSpPr>
            <p:cNvPr id="136" name="Skupina 135"/>
            <p:cNvGrpSpPr/>
            <p:nvPr/>
          </p:nvGrpSpPr>
          <p:grpSpPr>
            <a:xfrm>
              <a:off x="6804248" y="0"/>
              <a:ext cx="2579930" cy="3384376"/>
              <a:chOff x="6722398" y="116632"/>
              <a:chExt cx="2579930" cy="3384376"/>
            </a:xfrm>
          </p:grpSpPr>
          <p:sp>
            <p:nvSpPr>
              <p:cNvPr id="137" name="Rectangle 79"/>
              <p:cNvSpPr>
                <a:spLocks noChangeArrowheads="1"/>
              </p:cNvSpPr>
              <p:nvPr/>
            </p:nvSpPr>
            <p:spPr bwMode="auto">
              <a:xfrm>
                <a:off x="6722398" y="301006"/>
                <a:ext cx="360996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cs-CZ" sz="1400" b="1" dirty="0"/>
                  <a:t>Cl</a:t>
                </a:r>
                <a:r>
                  <a:rPr lang="cs-CZ" sz="1400" b="1" baseline="50000" dirty="0"/>
                  <a:t>-</a:t>
                </a:r>
              </a:p>
            </p:txBody>
          </p:sp>
          <p:grpSp>
            <p:nvGrpSpPr>
              <p:cNvPr id="138" name="Skupina 116"/>
              <p:cNvGrpSpPr/>
              <p:nvPr/>
            </p:nvGrpSpPr>
            <p:grpSpPr>
              <a:xfrm>
                <a:off x="6815138" y="116632"/>
                <a:ext cx="2487190" cy="3384376"/>
                <a:chOff x="6815138" y="116632"/>
                <a:chExt cx="2487190" cy="3384376"/>
              </a:xfrm>
            </p:grpSpPr>
            <p:sp>
              <p:nvSpPr>
                <p:cNvPr id="1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815138" y="2610445"/>
                  <a:ext cx="1141412" cy="867930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cs-CZ" sz="1400" b="1" dirty="0" err="1"/>
                    <a:t>Normal</a:t>
                  </a:r>
                  <a:r>
                    <a:rPr lang="cs-CZ" sz="1400" b="1" dirty="0"/>
                    <a:t> urine 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cs-CZ" sz="1400" b="1" dirty="0"/>
                    <a:t>anion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cs-CZ" sz="1400" b="1" dirty="0"/>
                    <a:t>gap</a:t>
                  </a:r>
                </a:p>
              </p:txBody>
            </p:sp>
            <p:sp>
              <p:nvSpPr>
                <p:cNvPr id="140" name="Rectangle 80"/>
                <p:cNvSpPr>
                  <a:spLocks noChangeArrowheads="1"/>
                </p:cNvSpPr>
                <p:nvPr/>
              </p:nvSpPr>
              <p:spPr bwMode="auto">
                <a:xfrm>
                  <a:off x="7862888" y="2570758"/>
                  <a:ext cx="463550" cy="415925"/>
                </a:xfrm>
                <a:prstGeom prst="rect">
                  <a:avLst/>
                </a:prstGeom>
                <a:solidFill>
                  <a:srgbClr val="FF33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cs-CZ" sz="1800" b="1"/>
                    <a:t>Na</a:t>
                  </a:r>
                  <a:r>
                    <a:rPr lang="cs-CZ" sz="1800" b="1" baseline="30000"/>
                    <a:t>+</a:t>
                  </a:r>
                  <a:endParaRPr lang="cs-CZ"/>
                </a:p>
              </p:txBody>
            </p:sp>
            <p:sp>
              <p:nvSpPr>
                <p:cNvPr id="141" name="Rectangle 81"/>
                <p:cNvSpPr>
                  <a:spLocks noChangeArrowheads="1"/>
                </p:cNvSpPr>
                <p:nvPr/>
              </p:nvSpPr>
              <p:spPr bwMode="auto">
                <a:xfrm>
                  <a:off x="7870825" y="2132608"/>
                  <a:ext cx="461963" cy="415925"/>
                </a:xfrm>
                <a:prstGeom prst="rect">
                  <a:avLst/>
                </a:prstGeom>
                <a:solidFill>
                  <a:srgbClr val="CCFF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cs-CZ" sz="1800" b="1"/>
                    <a:t>K</a:t>
                  </a:r>
                  <a:r>
                    <a:rPr lang="cs-CZ" sz="1800" b="1" baseline="30000"/>
                    <a:t>+</a:t>
                  </a:r>
                  <a:endParaRPr lang="cs-CZ"/>
                </a:p>
              </p:txBody>
            </p:sp>
            <p:sp>
              <p:nvSpPr>
                <p:cNvPr id="142" name="Rectangle 82"/>
                <p:cNvSpPr>
                  <a:spLocks noChangeArrowheads="1"/>
                </p:cNvSpPr>
                <p:nvPr/>
              </p:nvSpPr>
              <p:spPr bwMode="auto">
                <a:xfrm>
                  <a:off x="8334375" y="1916832"/>
                  <a:ext cx="446088" cy="106032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cs-CZ" sz="1800" b="1"/>
                    <a:t>Cl</a:t>
                  </a:r>
                  <a:r>
                    <a:rPr lang="cs-CZ" sz="1800" b="1" baseline="50000"/>
                    <a:t>-</a:t>
                  </a:r>
                  <a:endParaRPr lang="cs-CZ" sz="1800"/>
                </a:p>
              </p:txBody>
            </p:sp>
            <p:sp>
              <p:nvSpPr>
                <p:cNvPr id="14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7524328" y="2996183"/>
                  <a:ext cx="1778000" cy="504825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cs-CZ" sz="1400" b="1" u="sng" dirty="0"/>
                    <a:t>In urine: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cs-CZ" sz="1600" b="1" dirty="0"/>
                    <a:t>[</a:t>
                  </a:r>
                  <a:r>
                    <a:rPr lang="cs-CZ" sz="1400" b="1" dirty="0"/>
                    <a:t>K</a:t>
                  </a:r>
                  <a:r>
                    <a:rPr lang="cs-CZ" sz="1400" b="1" baseline="40000" dirty="0"/>
                    <a:t>+</a:t>
                  </a:r>
                  <a:r>
                    <a:rPr lang="cs-CZ" sz="1400" b="1" dirty="0"/>
                    <a:t>]+[Na</a:t>
                  </a:r>
                  <a:r>
                    <a:rPr lang="cs-CZ" sz="1400" b="1" baseline="40000" dirty="0"/>
                    <a:t>+</a:t>
                  </a:r>
                  <a:r>
                    <a:rPr lang="cs-CZ" sz="1400" b="1" dirty="0"/>
                    <a:t>]-[Cl</a:t>
                  </a:r>
                  <a:r>
                    <a:rPr lang="cs-CZ" sz="1400" b="1" baseline="40000" dirty="0"/>
                    <a:t>-</a:t>
                  </a:r>
                  <a:r>
                    <a:rPr lang="cs-CZ" sz="1400" b="1" dirty="0"/>
                    <a:t>] </a:t>
                  </a:r>
                  <a:r>
                    <a:rPr lang="en-US" sz="1400" b="1" dirty="0"/>
                    <a:t>&lt; 0</a:t>
                  </a:r>
                  <a:endParaRPr lang="cs-CZ" sz="1400" b="1" dirty="0"/>
                </a:p>
              </p:txBody>
            </p:sp>
            <p:graphicFrame>
              <p:nvGraphicFramePr>
                <p:cNvPr id="144" name="Object 61"/>
                <p:cNvGraphicFramePr>
                  <a:graphicFrameLocks noChangeAspect="1"/>
                </p:cNvGraphicFramePr>
                <p:nvPr/>
              </p:nvGraphicFramePr>
              <p:xfrm>
                <a:off x="8029575" y="186457"/>
                <a:ext cx="1111250" cy="12017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050" name="Rastrový obrázek" r:id="rId6" imgW="1428949" imgH="1704762" progId="PBrush">
                        <p:embed/>
                      </p:oleObj>
                    </mc:Choice>
                    <mc:Fallback>
                      <p:oleObj name="Rastrový obrázek" r:id="rId6" imgW="1428949" imgH="1704762" progId="PBrush">
                        <p:embed/>
                        <p:pic>
                          <p:nvPicPr>
                            <p:cNvPr id="0" name="Object 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29575" y="186457"/>
                              <a:ext cx="1111250" cy="12017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99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5" name="Rectangle 62"/>
                <p:cNvSpPr>
                  <a:spLocks noChangeArrowheads="1"/>
                </p:cNvSpPr>
                <p:nvPr/>
              </p:nvSpPr>
              <p:spPr bwMode="auto">
                <a:xfrm>
                  <a:off x="7583488" y="742082"/>
                  <a:ext cx="360362" cy="2746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200" b="1" dirty="0"/>
                    <a:t>H</a:t>
                  </a:r>
                  <a:r>
                    <a:rPr lang="cs-CZ" sz="1200" b="1" baseline="50000" dirty="0"/>
                    <a:t>+</a:t>
                  </a:r>
                </a:p>
              </p:txBody>
            </p:sp>
            <p:sp>
              <p:nvSpPr>
                <p:cNvPr id="146" name="Freeform 64"/>
                <p:cNvSpPr>
                  <a:spLocks/>
                </p:cNvSpPr>
                <p:nvPr/>
              </p:nvSpPr>
              <p:spPr bwMode="auto">
                <a:xfrm>
                  <a:off x="7899400" y="856382"/>
                  <a:ext cx="858838" cy="833437"/>
                </a:xfrm>
                <a:custGeom>
                  <a:avLst/>
                  <a:gdLst>
                    <a:gd name="T0" fmla="*/ 1340723697 w 541"/>
                    <a:gd name="T1" fmla="*/ 1323080225 h 525"/>
                    <a:gd name="T2" fmla="*/ 1282760890 w 541"/>
                    <a:gd name="T3" fmla="*/ 360381265 h 525"/>
                    <a:gd name="T4" fmla="*/ 849293958 w 541"/>
                    <a:gd name="T5" fmla="*/ 143648009 h 525"/>
                    <a:gd name="T6" fmla="*/ 0 w 541"/>
                    <a:gd name="T7" fmla="*/ 0 h 5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1"/>
                    <a:gd name="T13" fmla="*/ 0 h 525"/>
                    <a:gd name="T14" fmla="*/ 541 w 541"/>
                    <a:gd name="T15" fmla="*/ 525 h 5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1" h="525">
                      <a:moveTo>
                        <a:pt x="532" y="525"/>
                      </a:moveTo>
                      <a:cubicBezTo>
                        <a:pt x="530" y="463"/>
                        <a:pt x="541" y="221"/>
                        <a:pt x="509" y="143"/>
                      </a:cubicBezTo>
                      <a:cubicBezTo>
                        <a:pt x="477" y="65"/>
                        <a:pt x="422" y="81"/>
                        <a:pt x="337" y="57"/>
                      </a:cubicBezTo>
                      <a:cubicBezTo>
                        <a:pt x="252" y="33"/>
                        <a:pt x="70" y="12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7" name="Freeform 66"/>
                <p:cNvSpPr>
                  <a:spLocks/>
                </p:cNvSpPr>
                <p:nvPr/>
              </p:nvSpPr>
              <p:spPr bwMode="auto">
                <a:xfrm>
                  <a:off x="8724900" y="338857"/>
                  <a:ext cx="9525" cy="771525"/>
                </a:xfrm>
                <a:custGeom>
                  <a:avLst/>
                  <a:gdLst>
                    <a:gd name="T0" fmla="*/ 15120939 w 6"/>
                    <a:gd name="T1" fmla="*/ 0 h 486"/>
                    <a:gd name="T2" fmla="*/ 0 w 6"/>
                    <a:gd name="T3" fmla="*/ 1224796027 h 486"/>
                    <a:gd name="T4" fmla="*/ 0 60000 65536"/>
                    <a:gd name="T5" fmla="*/ 0 60000 65536"/>
                    <a:gd name="T6" fmla="*/ 0 w 6"/>
                    <a:gd name="T7" fmla="*/ 0 h 486"/>
                    <a:gd name="T8" fmla="*/ 6 w 6"/>
                    <a:gd name="T9" fmla="*/ 486 h 48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486">
                      <a:moveTo>
                        <a:pt x="6" y="0"/>
                      </a:moveTo>
                      <a:lnTo>
                        <a:pt x="0" y="48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8" name="Freeform 68"/>
                <p:cNvSpPr>
                  <a:spLocks/>
                </p:cNvSpPr>
                <p:nvPr/>
              </p:nvSpPr>
              <p:spPr bwMode="auto">
                <a:xfrm>
                  <a:off x="7020272" y="205507"/>
                  <a:ext cx="1541116" cy="955675"/>
                </a:xfrm>
                <a:custGeom>
                  <a:avLst/>
                  <a:gdLst>
                    <a:gd name="T0" fmla="*/ 2147483647 w 1439"/>
                    <a:gd name="T1" fmla="*/ 0 h 602"/>
                    <a:gd name="T2" fmla="*/ 2147483647 w 1439"/>
                    <a:gd name="T3" fmla="*/ 1315521426 h 602"/>
                    <a:gd name="T4" fmla="*/ 2147483647 w 1439"/>
                    <a:gd name="T5" fmla="*/ 1212194268 h 602"/>
                    <a:gd name="T6" fmla="*/ 2147483647 w 1439"/>
                    <a:gd name="T7" fmla="*/ 441026570 h 602"/>
                    <a:gd name="T8" fmla="*/ 0 w 1439"/>
                    <a:gd name="T9" fmla="*/ 375504022 h 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9"/>
                    <a:gd name="T16" fmla="*/ 0 h 602"/>
                    <a:gd name="T17" fmla="*/ 1439 w 1439"/>
                    <a:gd name="T18" fmla="*/ 602 h 6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9" h="602">
                      <a:moveTo>
                        <a:pt x="1437" y="0"/>
                      </a:moveTo>
                      <a:cubicBezTo>
                        <a:pt x="1435" y="87"/>
                        <a:pt x="1439" y="441"/>
                        <a:pt x="1423" y="522"/>
                      </a:cubicBezTo>
                      <a:cubicBezTo>
                        <a:pt x="1406" y="602"/>
                        <a:pt x="1381" y="539"/>
                        <a:pt x="1341" y="481"/>
                      </a:cubicBezTo>
                      <a:cubicBezTo>
                        <a:pt x="1301" y="424"/>
                        <a:pt x="1405" y="230"/>
                        <a:pt x="1182" y="175"/>
                      </a:cubicBezTo>
                      <a:cubicBezTo>
                        <a:pt x="959" y="120"/>
                        <a:pt x="246" y="155"/>
                        <a:pt x="0" y="149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9" name="Rectangle 76"/>
                <p:cNvSpPr>
                  <a:spLocks noChangeArrowheads="1"/>
                </p:cNvSpPr>
                <p:nvPr/>
              </p:nvSpPr>
              <p:spPr bwMode="auto">
                <a:xfrm>
                  <a:off x="7493000" y="559519"/>
                  <a:ext cx="615950" cy="2746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200" b="1"/>
                    <a:t>HCO</a:t>
                  </a:r>
                  <a:r>
                    <a:rPr lang="cs-CZ" sz="1200" b="1" baseline="-25000"/>
                    <a:t>3</a:t>
                  </a:r>
                  <a:r>
                    <a:rPr lang="cs-CZ" sz="1200" b="1" baseline="50000"/>
                    <a:t>-</a:t>
                  </a:r>
                </a:p>
              </p:txBody>
            </p:sp>
            <p:sp>
              <p:nvSpPr>
                <p:cNvPr id="150" name="Freeform 77"/>
                <p:cNvSpPr>
                  <a:spLocks/>
                </p:cNvSpPr>
                <p:nvPr/>
              </p:nvSpPr>
              <p:spPr bwMode="auto">
                <a:xfrm>
                  <a:off x="8001000" y="676994"/>
                  <a:ext cx="990600" cy="198438"/>
                </a:xfrm>
                <a:custGeom>
                  <a:avLst/>
                  <a:gdLst>
                    <a:gd name="T0" fmla="*/ 0 w 592"/>
                    <a:gd name="T1" fmla="*/ 73085516 h 125"/>
                    <a:gd name="T2" fmla="*/ 1391583681 w 592"/>
                    <a:gd name="T3" fmla="*/ 302419537 h 125"/>
                    <a:gd name="T4" fmla="*/ 1601582427 w 592"/>
                    <a:gd name="T5" fmla="*/ 0 h 125"/>
                    <a:gd name="T6" fmla="*/ 0 60000 65536"/>
                    <a:gd name="T7" fmla="*/ 0 60000 65536"/>
                    <a:gd name="T8" fmla="*/ 0 60000 65536"/>
                    <a:gd name="T9" fmla="*/ 0 w 592"/>
                    <a:gd name="T10" fmla="*/ 0 h 125"/>
                    <a:gd name="T11" fmla="*/ 592 w 592"/>
                    <a:gd name="T12" fmla="*/ 125 h 1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2" h="125">
                      <a:moveTo>
                        <a:pt x="0" y="29"/>
                      </a:moveTo>
                      <a:cubicBezTo>
                        <a:pt x="83" y="44"/>
                        <a:pt x="402" y="125"/>
                        <a:pt x="497" y="120"/>
                      </a:cubicBezTo>
                      <a:cubicBezTo>
                        <a:pt x="592" y="115"/>
                        <a:pt x="556" y="25"/>
                        <a:pt x="572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51" name="Freeform 78"/>
                <p:cNvSpPr>
                  <a:spLocks/>
                </p:cNvSpPr>
                <p:nvPr/>
              </p:nvSpPr>
              <p:spPr bwMode="auto">
                <a:xfrm>
                  <a:off x="8532440" y="260649"/>
                  <a:ext cx="45719" cy="1394246"/>
                </a:xfrm>
                <a:custGeom>
                  <a:avLst/>
                  <a:gdLst>
                    <a:gd name="T0" fmla="*/ 12599192 w 5"/>
                    <a:gd name="T1" fmla="*/ 0 h 361"/>
                    <a:gd name="T2" fmla="*/ 0 w 5"/>
                    <a:gd name="T3" fmla="*/ 909774908 h 361"/>
                    <a:gd name="T4" fmla="*/ 0 60000 65536"/>
                    <a:gd name="T5" fmla="*/ 0 60000 65536"/>
                    <a:gd name="T6" fmla="*/ 0 w 5"/>
                    <a:gd name="T7" fmla="*/ 0 h 361"/>
                    <a:gd name="T8" fmla="*/ 5 w 5"/>
                    <a:gd name="T9" fmla="*/ 361 h 36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" h="361">
                      <a:moveTo>
                        <a:pt x="5" y="0"/>
                      </a:moveTo>
                      <a:lnTo>
                        <a:pt x="0" y="361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52" name="Rectangle 79"/>
                <p:cNvSpPr>
                  <a:spLocks noChangeArrowheads="1"/>
                </p:cNvSpPr>
                <p:nvPr/>
              </p:nvSpPr>
              <p:spPr bwMode="auto">
                <a:xfrm>
                  <a:off x="8318500" y="1672357"/>
                  <a:ext cx="341313" cy="2444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000" b="1" dirty="0"/>
                    <a:t>Cl</a:t>
                  </a:r>
                  <a:r>
                    <a:rPr lang="cs-CZ" sz="1000" b="1" baseline="50000" dirty="0"/>
                    <a:t>-</a:t>
                  </a:r>
                </a:p>
              </p:txBody>
            </p:sp>
            <p:cxnSp>
              <p:nvCxnSpPr>
                <p:cNvPr id="153" name="Přímá spojovací čára 152"/>
                <p:cNvCxnSpPr/>
                <p:nvPr/>
              </p:nvCxnSpPr>
              <p:spPr>
                <a:xfrm>
                  <a:off x="8964488" y="116632"/>
                  <a:ext cx="0" cy="5760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Rectangle 63"/>
                <p:cNvSpPr>
                  <a:spLocks noChangeArrowheads="1"/>
                </p:cNvSpPr>
                <p:nvPr/>
              </p:nvSpPr>
              <p:spPr bwMode="auto">
                <a:xfrm>
                  <a:off x="8532440" y="1628800"/>
                  <a:ext cx="469900" cy="2444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000" b="1" dirty="0"/>
                    <a:t>NH</a:t>
                  </a:r>
                  <a:r>
                    <a:rPr lang="cs-CZ" sz="1000" b="1" baseline="-25000" dirty="0"/>
                    <a:t>4</a:t>
                  </a:r>
                  <a:r>
                    <a:rPr lang="cs-CZ" sz="1000" b="1" baseline="50000" dirty="0"/>
                    <a:t>+</a:t>
                  </a:r>
                </a:p>
              </p:txBody>
            </p:sp>
            <p:sp>
              <p:nvSpPr>
                <p:cNvPr id="155" name="Rectangle 63"/>
                <p:cNvSpPr>
                  <a:spLocks noChangeArrowheads="1"/>
                </p:cNvSpPr>
                <p:nvPr/>
              </p:nvSpPr>
              <p:spPr bwMode="auto">
                <a:xfrm>
                  <a:off x="7846516" y="1844824"/>
                  <a:ext cx="469900" cy="2444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000" b="1" dirty="0"/>
                    <a:t>NH</a:t>
                  </a:r>
                  <a:r>
                    <a:rPr lang="cs-CZ" sz="1000" b="1" baseline="-25000" dirty="0"/>
                    <a:t>4</a:t>
                  </a:r>
                  <a:r>
                    <a:rPr lang="cs-CZ" sz="1000" b="1" baseline="50000" dirty="0"/>
                    <a:t>+</a:t>
                  </a:r>
                </a:p>
              </p:txBody>
            </p:sp>
          </p:grpSp>
        </p:grpSp>
        <p:sp>
          <p:nvSpPr>
            <p:cNvPr id="228" name="Text Box 70"/>
            <p:cNvSpPr txBox="1">
              <a:spLocks noChangeArrowheads="1"/>
            </p:cNvSpPr>
            <p:nvPr/>
          </p:nvSpPr>
          <p:spPr bwMode="auto">
            <a:xfrm>
              <a:off x="6623496" y="1484784"/>
              <a:ext cx="2413000" cy="286232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cs-CZ" sz="1400" b="1" u="sng" dirty="0" err="1"/>
                <a:t>Normal</a:t>
              </a:r>
              <a:r>
                <a:rPr lang="cs-CZ" sz="1400" b="1" u="sng" dirty="0"/>
                <a:t> </a:t>
              </a:r>
              <a:r>
                <a:rPr lang="cs-CZ" sz="1400" b="1" u="sng" dirty="0" err="1"/>
                <a:t>acidification</a:t>
              </a:r>
              <a:endParaRPr lang="cs-CZ" sz="1400" b="1" dirty="0"/>
            </a:p>
          </p:txBody>
        </p:sp>
      </p:grpSp>
      <p:grpSp>
        <p:nvGrpSpPr>
          <p:cNvPr id="324" name="Skupina 323"/>
          <p:cNvGrpSpPr/>
          <p:nvPr/>
        </p:nvGrpSpPr>
        <p:grpSpPr>
          <a:xfrm>
            <a:off x="3878163" y="1949450"/>
            <a:ext cx="800100" cy="4908550"/>
            <a:chOff x="3878163" y="1949450"/>
            <a:chExt cx="800100" cy="4908550"/>
          </a:xfrm>
        </p:grpSpPr>
        <p:grpSp>
          <p:nvGrpSpPr>
            <p:cNvPr id="238" name="Skupina 237"/>
            <p:cNvGrpSpPr/>
            <p:nvPr/>
          </p:nvGrpSpPr>
          <p:grpSpPr>
            <a:xfrm>
              <a:off x="4214713" y="1949450"/>
              <a:ext cx="325437" cy="1954213"/>
              <a:chOff x="4214713" y="1949450"/>
              <a:chExt cx="325437" cy="1954213"/>
            </a:xfrm>
          </p:grpSpPr>
          <p:sp>
            <p:nvSpPr>
              <p:cNvPr id="116760" name="Freeform 33"/>
              <p:cNvSpPr>
                <a:spLocks/>
              </p:cNvSpPr>
              <p:nvPr/>
            </p:nvSpPr>
            <p:spPr bwMode="auto">
              <a:xfrm>
                <a:off x="4214713" y="1951038"/>
                <a:ext cx="30162" cy="1952625"/>
              </a:xfrm>
              <a:custGeom>
                <a:avLst/>
                <a:gdLst>
                  <a:gd name="T0" fmla="*/ 47881374 w 19"/>
                  <a:gd name="T1" fmla="*/ 0 h 1230"/>
                  <a:gd name="T2" fmla="*/ 0 w 19"/>
                  <a:gd name="T3" fmla="*/ 2147483647 h 1230"/>
                  <a:gd name="T4" fmla="*/ 0 60000 65536"/>
                  <a:gd name="T5" fmla="*/ 0 60000 65536"/>
                  <a:gd name="T6" fmla="*/ 0 w 19"/>
                  <a:gd name="T7" fmla="*/ 0 h 1230"/>
                  <a:gd name="T8" fmla="*/ 19 w 19"/>
                  <a:gd name="T9" fmla="*/ 1230 h 12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1230">
                    <a:moveTo>
                      <a:pt x="19" y="0"/>
                    </a:moveTo>
                    <a:lnTo>
                      <a:pt x="0" y="123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6782" name="Oval 58"/>
              <p:cNvSpPr>
                <a:spLocks noChangeArrowheads="1"/>
              </p:cNvSpPr>
              <p:nvPr/>
            </p:nvSpPr>
            <p:spPr bwMode="auto">
              <a:xfrm>
                <a:off x="4276625" y="1949450"/>
                <a:ext cx="263525" cy="298450"/>
              </a:xfrm>
              <a:prstGeom prst="ellipse">
                <a:avLst/>
              </a:prstGeom>
              <a:solidFill>
                <a:srgbClr val="FFFF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/>
                  <a:t>a</a:t>
                </a:r>
              </a:p>
            </p:txBody>
          </p:sp>
        </p:grpSp>
        <p:grpSp>
          <p:nvGrpSpPr>
            <p:cNvPr id="241" name="Skupina 240"/>
            <p:cNvGrpSpPr/>
            <p:nvPr/>
          </p:nvGrpSpPr>
          <p:grpSpPr>
            <a:xfrm>
              <a:off x="3878163" y="4054475"/>
              <a:ext cx="800100" cy="2803525"/>
              <a:chOff x="3878163" y="4054475"/>
              <a:chExt cx="800100" cy="2803525"/>
            </a:xfrm>
          </p:grpSpPr>
          <p:grpSp>
            <p:nvGrpSpPr>
              <p:cNvPr id="242" name="Skupina 235"/>
              <p:cNvGrpSpPr/>
              <p:nvPr/>
            </p:nvGrpSpPr>
            <p:grpSpPr>
              <a:xfrm>
                <a:off x="3878163" y="4054475"/>
                <a:ext cx="800100" cy="2803525"/>
                <a:chOff x="3878163" y="4054475"/>
                <a:chExt cx="800100" cy="2803525"/>
              </a:xfrm>
            </p:grpSpPr>
            <p:sp>
              <p:nvSpPr>
                <p:cNvPr id="24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878163" y="6521450"/>
                  <a:ext cx="800100" cy="3365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600" dirty="0"/>
                    <a:t>pH=7,8</a:t>
                  </a:r>
                  <a:endParaRPr lang="cs-CZ" dirty="0"/>
                </a:p>
              </p:txBody>
            </p:sp>
            <p:grpSp>
              <p:nvGrpSpPr>
                <p:cNvPr id="245" name="Group 27"/>
                <p:cNvGrpSpPr>
                  <a:grpSpLocks/>
                </p:cNvGrpSpPr>
                <p:nvPr/>
              </p:nvGrpSpPr>
              <p:grpSpPr bwMode="auto">
                <a:xfrm>
                  <a:off x="3928963" y="4054475"/>
                  <a:ext cx="508000" cy="2073275"/>
                  <a:chOff x="2413" y="1098"/>
                  <a:chExt cx="517" cy="2558"/>
                </a:xfrm>
              </p:grpSpPr>
              <p:sp>
                <p:nvSpPr>
                  <p:cNvPr id="250" name="Freeform 28"/>
                  <p:cNvSpPr>
                    <a:spLocks/>
                  </p:cNvSpPr>
                  <p:nvPr/>
                </p:nvSpPr>
                <p:spPr bwMode="auto">
                  <a:xfrm>
                    <a:off x="2554" y="1600"/>
                    <a:ext cx="75" cy="2051"/>
                  </a:xfrm>
                  <a:custGeom>
                    <a:avLst/>
                    <a:gdLst>
                      <a:gd name="T0" fmla="*/ 0 w 75"/>
                      <a:gd name="T1" fmla="*/ 0 h 2051"/>
                      <a:gd name="T2" fmla="*/ 0 w 75"/>
                      <a:gd name="T3" fmla="*/ 428 h 2051"/>
                      <a:gd name="T4" fmla="*/ 75 w 75"/>
                      <a:gd name="T5" fmla="*/ 491 h 2051"/>
                      <a:gd name="T6" fmla="*/ 75 w 75"/>
                      <a:gd name="T7" fmla="*/ 1046 h 2051"/>
                      <a:gd name="T8" fmla="*/ 18 w 75"/>
                      <a:gd name="T9" fmla="*/ 1166 h 2051"/>
                      <a:gd name="T10" fmla="*/ 18 w 75"/>
                      <a:gd name="T11" fmla="*/ 1977 h 2051"/>
                      <a:gd name="T12" fmla="*/ 75 w 75"/>
                      <a:gd name="T13" fmla="*/ 2051 h 20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"/>
                      <a:gd name="T22" fmla="*/ 0 h 2051"/>
                      <a:gd name="T23" fmla="*/ 75 w 75"/>
                      <a:gd name="T24" fmla="*/ 2051 h 20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" h="2051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75" y="491"/>
                        </a:lnTo>
                        <a:lnTo>
                          <a:pt x="75" y="1046"/>
                        </a:lnTo>
                        <a:lnTo>
                          <a:pt x="18" y="1166"/>
                        </a:lnTo>
                        <a:lnTo>
                          <a:pt x="18" y="1977"/>
                        </a:lnTo>
                        <a:lnTo>
                          <a:pt x="75" y="205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1" name="Freeform 29"/>
                  <p:cNvSpPr>
                    <a:spLocks/>
                  </p:cNvSpPr>
                  <p:nvPr/>
                </p:nvSpPr>
                <p:spPr bwMode="auto">
                  <a:xfrm flipH="1">
                    <a:off x="2718" y="1605"/>
                    <a:ext cx="75" cy="2051"/>
                  </a:xfrm>
                  <a:custGeom>
                    <a:avLst/>
                    <a:gdLst>
                      <a:gd name="T0" fmla="*/ 0 w 75"/>
                      <a:gd name="T1" fmla="*/ 0 h 2051"/>
                      <a:gd name="T2" fmla="*/ 0 w 75"/>
                      <a:gd name="T3" fmla="*/ 428 h 2051"/>
                      <a:gd name="T4" fmla="*/ 75 w 75"/>
                      <a:gd name="T5" fmla="*/ 491 h 2051"/>
                      <a:gd name="T6" fmla="*/ 75 w 75"/>
                      <a:gd name="T7" fmla="*/ 1046 h 2051"/>
                      <a:gd name="T8" fmla="*/ 18 w 75"/>
                      <a:gd name="T9" fmla="*/ 1166 h 2051"/>
                      <a:gd name="T10" fmla="*/ 18 w 75"/>
                      <a:gd name="T11" fmla="*/ 1977 h 2051"/>
                      <a:gd name="T12" fmla="*/ 75 w 75"/>
                      <a:gd name="T13" fmla="*/ 2051 h 20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"/>
                      <a:gd name="T22" fmla="*/ 0 h 2051"/>
                      <a:gd name="T23" fmla="*/ 75 w 75"/>
                      <a:gd name="T24" fmla="*/ 2051 h 20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" h="2051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75" y="491"/>
                        </a:lnTo>
                        <a:lnTo>
                          <a:pt x="75" y="1046"/>
                        </a:lnTo>
                        <a:lnTo>
                          <a:pt x="18" y="1166"/>
                        </a:lnTo>
                        <a:lnTo>
                          <a:pt x="18" y="1977"/>
                        </a:lnTo>
                        <a:lnTo>
                          <a:pt x="75" y="205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2" name="Freeform 30"/>
                  <p:cNvSpPr>
                    <a:spLocks/>
                  </p:cNvSpPr>
                  <p:nvPr/>
                </p:nvSpPr>
                <p:spPr bwMode="auto">
                  <a:xfrm>
                    <a:off x="2413" y="1098"/>
                    <a:ext cx="517" cy="508"/>
                  </a:xfrm>
                  <a:custGeom>
                    <a:avLst/>
                    <a:gdLst>
                      <a:gd name="T0" fmla="*/ 141 w 517"/>
                      <a:gd name="T1" fmla="*/ 502 h 508"/>
                      <a:gd name="T2" fmla="*/ 21 w 517"/>
                      <a:gd name="T3" fmla="*/ 359 h 508"/>
                      <a:gd name="T4" fmla="*/ 27 w 517"/>
                      <a:gd name="T5" fmla="*/ 148 h 508"/>
                      <a:gd name="T6" fmla="*/ 182 w 517"/>
                      <a:gd name="T7" fmla="*/ 16 h 508"/>
                      <a:gd name="T8" fmla="*/ 410 w 517"/>
                      <a:gd name="T9" fmla="*/ 51 h 508"/>
                      <a:gd name="T10" fmla="*/ 507 w 517"/>
                      <a:gd name="T11" fmla="*/ 233 h 508"/>
                      <a:gd name="T12" fmla="*/ 467 w 517"/>
                      <a:gd name="T13" fmla="*/ 405 h 508"/>
                      <a:gd name="T14" fmla="*/ 382 w 517"/>
                      <a:gd name="T15" fmla="*/ 508 h 5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17"/>
                      <a:gd name="T25" fmla="*/ 0 h 508"/>
                      <a:gd name="T26" fmla="*/ 517 w 517"/>
                      <a:gd name="T27" fmla="*/ 508 h 5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17" h="508">
                        <a:moveTo>
                          <a:pt x="141" y="502"/>
                        </a:moveTo>
                        <a:cubicBezTo>
                          <a:pt x="121" y="478"/>
                          <a:pt x="40" y="418"/>
                          <a:pt x="21" y="359"/>
                        </a:cubicBezTo>
                        <a:cubicBezTo>
                          <a:pt x="2" y="300"/>
                          <a:pt x="0" y="205"/>
                          <a:pt x="27" y="148"/>
                        </a:cubicBezTo>
                        <a:cubicBezTo>
                          <a:pt x="54" y="91"/>
                          <a:pt x="118" y="32"/>
                          <a:pt x="182" y="16"/>
                        </a:cubicBezTo>
                        <a:cubicBezTo>
                          <a:pt x="246" y="0"/>
                          <a:pt x="356" y="15"/>
                          <a:pt x="410" y="51"/>
                        </a:cubicBezTo>
                        <a:cubicBezTo>
                          <a:pt x="464" y="87"/>
                          <a:pt x="497" y="174"/>
                          <a:pt x="507" y="233"/>
                        </a:cubicBezTo>
                        <a:cubicBezTo>
                          <a:pt x="517" y="292"/>
                          <a:pt x="488" y="359"/>
                          <a:pt x="467" y="405"/>
                        </a:cubicBezTo>
                        <a:cubicBezTo>
                          <a:pt x="446" y="451"/>
                          <a:pt x="400" y="487"/>
                          <a:pt x="382" y="508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46" name="Freeform 40"/>
                <p:cNvSpPr>
                  <a:spLocks/>
                </p:cNvSpPr>
                <p:nvPr/>
              </p:nvSpPr>
              <p:spPr bwMode="auto">
                <a:xfrm>
                  <a:off x="3890863" y="4264025"/>
                  <a:ext cx="661987" cy="1552575"/>
                </a:xfrm>
                <a:custGeom>
                  <a:avLst/>
                  <a:gdLst>
                    <a:gd name="T0" fmla="*/ 0 w 417"/>
                    <a:gd name="T1" fmla="*/ 0 h 978"/>
                    <a:gd name="T2" fmla="*/ 491429358 w 417"/>
                    <a:gd name="T3" fmla="*/ 0 h 978"/>
                    <a:gd name="T4" fmla="*/ 491429358 w 417"/>
                    <a:gd name="T5" fmla="*/ 2147483647 h 978"/>
                    <a:gd name="T6" fmla="*/ 1050903658 w 417"/>
                    <a:gd name="T7" fmla="*/ 2147483647 h 9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17"/>
                    <a:gd name="T13" fmla="*/ 0 h 978"/>
                    <a:gd name="T14" fmla="*/ 417 w 417"/>
                    <a:gd name="T15" fmla="*/ 978 h 9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17" h="978">
                      <a:moveTo>
                        <a:pt x="0" y="0"/>
                      </a:moveTo>
                      <a:lnTo>
                        <a:pt x="195" y="0"/>
                      </a:lnTo>
                      <a:lnTo>
                        <a:pt x="195" y="972"/>
                      </a:lnTo>
                      <a:lnTo>
                        <a:pt x="417" y="97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7" name="Line 44"/>
                <p:cNvSpPr>
                  <a:spLocks noChangeShapeType="1"/>
                </p:cNvSpPr>
                <p:nvPr/>
              </p:nvSpPr>
              <p:spPr bwMode="auto">
                <a:xfrm>
                  <a:off x="4181375" y="4543425"/>
                  <a:ext cx="7938" cy="195103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8" name="Freeform 45"/>
                <p:cNvSpPr>
                  <a:spLocks/>
                </p:cNvSpPr>
                <p:nvPr/>
              </p:nvSpPr>
              <p:spPr bwMode="auto">
                <a:xfrm>
                  <a:off x="3924200" y="4265613"/>
                  <a:ext cx="266700" cy="381000"/>
                </a:xfrm>
                <a:custGeom>
                  <a:avLst/>
                  <a:gdLst>
                    <a:gd name="T0" fmla="*/ 0 w 168"/>
                    <a:gd name="T1" fmla="*/ 0 h 240"/>
                    <a:gd name="T2" fmla="*/ 423386295 w 168"/>
                    <a:gd name="T3" fmla="*/ 0 h 240"/>
                    <a:gd name="T4" fmla="*/ 423386295 w 168"/>
                    <a:gd name="T5" fmla="*/ 604837545 h 240"/>
                    <a:gd name="T6" fmla="*/ 0 60000 65536"/>
                    <a:gd name="T7" fmla="*/ 0 60000 65536"/>
                    <a:gd name="T8" fmla="*/ 0 60000 65536"/>
                    <a:gd name="T9" fmla="*/ 0 w 168"/>
                    <a:gd name="T10" fmla="*/ 0 h 240"/>
                    <a:gd name="T11" fmla="*/ 168 w 168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8" h="240">
                      <a:moveTo>
                        <a:pt x="0" y="0"/>
                      </a:moveTo>
                      <a:lnTo>
                        <a:pt x="168" y="0"/>
                      </a:lnTo>
                      <a:lnTo>
                        <a:pt x="168" y="240"/>
                      </a:ln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9" name="Oval 46"/>
                <p:cNvSpPr>
                  <a:spLocks noChangeArrowheads="1"/>
                </p:cNvSpPr>
                <p:nvPr/>
              </p:nvSpPr>
              <p:spPr bwMode="auto">
                <a:xfrm>
                  <a:off x="4279800" y="6151563"/>
                  <a:ext cx="263525" cy="290512"/>
                </a:xfrm>
                <a:prstGeom prst="ellipse">
                  <a:avLst/>
                </a:prstGeom>
                <a:solidFill>
                  <a:srgbClr val="FFFF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cs-CZ" dirty="0"/>
                    <a:t>a</a:t>
                  </a:r>
                </a:p>
              </p:txBody>
            </p:sp>
          </p:grpSp>
          <p:sp>
            <p:nvSpPr>
              <p:cNvPr id="243" name="Line 65"/>
              <p:cNvSpPr>
                <a:spLocks noChangeShapeType="1"/>
              </p:cNvSpPr>
              <p:nvPr/>
            </p:nvSpPr>
            <p:spPr bwMode="auto">
              <a:xfrm>
                <a:off x="4198838" y="4624388"/>
                <a:ext cx="431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25" name="Skupina 324"/>
          <p:cNvGrpSpPr/>
          <p:nvPr/>
        </p:nvGrpSpPr>
        <p:grpSpPr>
          <a:xfrm>
            <a:off x="3036788" y="1946275"/>
            <a:ext cx="835025" cy="4911725"/>
            <a:chOff x="3036788" y="1946275"/>
            <a:chExt cx="835025" cy="4911725"/>
          </a:xfrm>
        </p:grpSpPr>
        <p:grpSp>
          <p:nvGrpSpPr>
            <p:cNvPr id="235" name="Skupina 234"/>
            <p:cNvGrpSpPr/>
            <p:nvPr/>
          </p:nvGrpSpPr>
          <p:grpSpPr>
            <a:xfrm>
              <a:off x="3446363" y="1946275"/>
              <a:ext cx="315912" cy="1978025"/>
              <a:chOff x="3446363" y="1946275"/>
              <a:chExt cx="315912" cy="1978025"/>
            </a:xfrm>
          </p:grpSpPr>
          <p:sp>
            <p:nvSpPr>
              <p:cNvPr id="116759" name="Freeform 32"/>
              <p:cNvSpPr>
                <a:spLocks/>
              </p:cNvSpPr>
              <p:nvPr/>
            </p:nvSpPr>
            <p:spPr bwMode="auto">
              <a:xfrm>
                <a:off x="3446363" y="1951038"/>
                <a:ext cx="19050" cy="1973262"/>
              </a:xfrm>
              <a:custGeom>
                <a:avLst/>
                <a:gdLst>
                  <a:gd name="T0" fmla="*/ 30241878 w 12"/>
                  <a:gd name="T1" fmla="*/ 0 h 1243"/>
                  <a:gd name="T2" fmla="*/ 0 w 12"/>
                  <a:gd name="T3" fmla="*/ 2147483647 h 1243"/>
                  <a:gd name="T4" fmla="*/ 0 60000 65536"/>
                  <a:gd name="T5" fmla="*/ 0 60000 65536"/>
                  <a:gd name="T6" fmla="*/ 0 w 12"/>
                  <a:gd name="T7" fmla="*/ 0 h 1243"/>
                  <a:gd name="T8" fmla="*/ 12 w 12"/>
                  <a:gd name="T9" fmla="*/ 1243 h 12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1243">
                    <a:moveTo>
                      <a:pt x="12" y="0"/>
                    </a:moveTo>
                    <a:lnTo>
                      <a:pt x="0" y="124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6783" name="Oval 59"/>
              <p:cNvSpPr>
                <a:spLocks noChangeArrowheads="1"/>
              </p:cNvSpPr>
              <p:nvPr/>
            </p:nvSpPr>
            <p:spPr bwMode="auto">
              <a:xfrm>
                <a:off x="3498750" y="1946275"/>
                <a:ext cx="263525" cy="290513"/>
              </a:xfrm>
              <a:prstGeom prst="ellipse">
                <a:avLst/>
              </a:prstGeom>
              <a:solidFill>
                <a:srgbClr val="FFFF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/>
                  <a:t>b</a:t>
                </a:r>
              </a:p>
            </p:txBody>
          </p:sp>
        </p:grpSp>
        <p:grpSp>
          <p:nvGrpSpPr>
            <p:cNvPr id="265" name="Skupina 264"/>
            <p:cNvGrpSpPr/>
            <p:nvPr/>
          </p:nvGrpSpPr>
          <p:grpSpPr>
            <a:xfrm>
              <a:off x="3036788" y="4065588"/>
              <a:ext cx="835025" cy="2792412"/>
              <a:chOff x="3036788" y="4065588"/>
              <a:chExt cx="835025" cy="2792412"/>
            </a:xfrm>
          </p:grpSpPr>
          <p:sp>
            <p:nvSpPr>
              <p:cNvPr id="266" name="Line 63"/>
              <p:cNvSpPr>
                <a:spLocks noChangeShapeType="1"/>
              </p:cNvSpPr>
              <p:nvPr/>
            </p:nvSpPr>
            <p:spPr bwMode="auto">
              <a:xfrm>
                <a:off x="3440013" y="4581525"/>
                <a:ext cx="431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67" name="Skupina 252"/>
              <p:cNvGrpSpPr/>
              <p:nvPr/>
            </p:nvGrpSpPr>
            <p:grpSpPr>
              <a:xfrm>
                <a:off x="3036788" y="4065588"/>
                <a:ext cx="800100" cy="2792412"/>
                <a:chOff x="3036788" y="4065588"/>
                <a:chExt cx="800100" cy="2792412"/>
              </a:xfrm>
            </p:grpSpPr>
            <p:sp>
              <p:nvSpPr>
                <p:cNvPr id="26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36788" y="6521450"/>
                  <a:ext cx="800100" cy="3365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600" dirty="0"/>
                    <a:t>pH=6,5</a:t>
                  </a:r>
                  <a:endParaRPr lang="cs-CZ" dirty="0"/>
                </a:p>
              </p:txBody>
            </p:sp>
            <p:grpSp>
              <p:nvGrpSpPr>
                <p:cNvPr id="269" name="Skupina 233"/>
                <p:cNvGrpSpPr/>
                <p:nvPr/>
              </p:nvGrpSpPr>
              <p:grpSpPr>
                <a:xfrm>
                  <a:off x="3132038" y="4065588"/>
                  <a:ext cx="668337" cy="2419350"/>
                  <a:chOff x="3132038" y="4065588"/>
                  <a:chExt cx="668337" cy="2419350"/>
                </a:xfrm>
              </p:grpSpPr>
              <p:grpSp>
                <p:nvGrpSpPr>
                  <p:cNvPr id="27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201888" y="4065588"/>
                    <a:ext cx="476250" cy="2073275"/>
                    <a:chOff x="2413" y="1098"/>
                    <a:chExt cx="517" cy="2558"/>
                  </a:xfrm>
                </p:grpSpPr>
                <p:sp>
                  <p:nvSpPr>
                    <p:cNvPr id="27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2554" y="1600"/>
                      <a:ext cx="75" cy="2051"/>
                    </a:xfrm>
                    <a:custGeom>
                      <a:avLst/>
                      <a:gdLst>
                        <a:gd name="T0" fmla="*/ 0 w 75"/>
                        <a:gd name="T1" fmla="*/ 0 h 2051"/>
                        <a:gd name="T2" fmla="*/ 0 w 75"/>
                        <a:gd name="T3" fmla="*/ 428 h 2051"/>
                        <a:gd name="T4" fmla="*/ 75 w 75"/>
                        <a:gd name="T5" fmla="*/ 491 h 2051"/>
                        <a:gd name="T6" fmla="*/ 75 w 75"/>
                        <a:gd name="T7" fmla="*/ 1046 h 2051"/>
                        <a:gd name="T8" fmla="*/ 18 w 75"/>
                        <a:gd name="T9" fmla="*/ 1166 h 2051"/>
                        <a:gd name="T10" fmla="*/ 18 w 75"/>
                        <a:gd name="T11" fmla="*/ 1977 h 2051"/>
                        <a:gd name="T12" fmla="*/ 75 w 75"/>
                        <a:gd name="T13" fmla="*/ 2051 h 205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5"/>
                        <a:gd name="T22" fmla="*/ 0 h 2051"/>
                        <a:gd name="T23" fmla="*/ 75 w 75"/>
                        <a:gd name="T24" fmla="*/ 2051 h 205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5" h="2051">
                          <a:moveTo>
                            <a:pt x="0" y="0"/>
                          </a:moveTo>
                          <a:lnTo>
                            <a:pt x="0" y="428"/>
                          </a:lnTo>
                          <a:lnTo>
                            <a:pt x="75" y="491"/>
                          </a:lnTo>
                          <a:lnTo>
                            <a:pt x="75" y="1046"/>
                          </a:lnTo>
                          <a:lnTo>
                            <a:pt x="18" y="1166"/>
                          </a:lnTo>
                          <a:lnTo>
                            <a:pt x="18" y="1977"/>
                          </a:lnTo>
                          <a:lnTo>
                            <a:pt x="75" y="2051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6" name="Freeform 25"/>
                    <p:cNvSpPr>
                      <a:spLocks/>
                    </p:cNvSpPr>
                    <p:nvPr/>
                  </p:nvSpPr>
                  <p:spPr bwMode="auto">
                    <a:xfrm flipH="1">
                      <a:off x="2718" y="1605"/>
                      <a:ext cx="75" cy="2051"/>
                    </a:xfrm>
                    <a:custGeom>
                      <a:avLst/>
                      <a:gdLst>
                        <a:gd name="T0" fmla="*/ 0 w 75"/>
                        <a:gd name="T1" fmla="*/ 0 h 2051"/>
                        <a:gd name="T2" fmla="*/ 0 w 75"/>
                        <a:gd name="T3" fmla="*/ 428 h 2051"/>
                        <a:gd name="T4" fmla="*/ 75 w 75"/>
                        <a:gd name="T5" fmla="*/ 491 h 2051"/>
                        <a:gd name="T6" fmla="*/ 75 w 75"/>
                        <a:gd name="T7" fmla="*/ 1046 h 2051"/>
                        <a:gd name="T8" fmla="*/ 18 w 75"/>
                        <a:gd name="T9" fmla="*/ 1166 h 2051"/>
                        <a:gd name="T10" fmla="*/ 18 w 75"/>
                        <a:gd name="T11" fmla="*/ 1977 h 2051"/>
                        <a:gd name="T12" fmla="*/ 75 w 75"/>
                        <a:gd name="T13" fmla="*/ 2051 h 205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5"/>
                        <a:gd name="T22" fmla="*/ 0 h 2051"/>
                        <a:gd name="T23" fmla="*/ 75 w 75"/>
                        <a:gd name="T24" fmla="*/ 2051 h 205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5" h="2051">
                          <a:moveTo>
                            <a:pt x="0" y="0"/>
                          </a:moveTo>
                          <a:lnTo>
                            <a:pt x="0" y="428"/>
                          </a:lnTo>
                          <a:lnTo>
                            <a:pt x="75" y="491"/>
                          </a:lnTo>
                          <a:lnTo>
                            <a:pt x="75" y="1046"/>
                          </a:lnTo>
                          <a:lnTo>
                            <a:pt x="18" y="1166"/>
                          </a:lnTo>
                          <a:lnTo>
                            <a:pt x="18" y="1977"/>
                          </a:lnTo>
                          <a:lnTo>
                            <a:pt x="75" y="2051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77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413" y="1098"/>
                      <a:ext cx="517" cy="508"/>
                    </a:xfrm>
                    <a:custGeom>
                      <a:avLst/>
                      <a:gdLst>
                        <a:gd name="T0" fmla="*/ 141 w 517"/>
                        <a:gd name="T1" fmla="*/ 502 h 508"/>
                        <a:gd name="T2" fmla="*/ 21 w 517"/>
                        <a:gd name="T3" fmla="*/ 359 h 508"/>
                        <a:gd name="T4" fmla="*/ 27 w 517"/>
                        <a:gd name="T5" fmla="*/ 148 h 508"/>
                        <a:gd name="T6" fmla="*/ 182 w 517"/>
                        <a:gd name="T7" fmla="*/ 16 h 508"/>
                        <a:gd name="T8" fmla="*/ 410 w 517"/>
                        <a:gd name="T9" fmla="*/ 51 h 508"/>
                        <a:gd name="T10" fmla="*/ 507 w 517"/>
                        <a:gd name="T11" fmla="*/ 233 h 508"/>
                        <a:gd name="T12" fmla="*/ 467 w 517"/>
                        <a:gd name="T13" fmla="*/ 405 h 508"/>
                        <a:gd name="T14" fmla="*/ 382 w 517"/>
                        <a:gd name="T15" fmla="*/ 508 h 5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17"/>
                        <a:gd name="T25" fmla="*/ 0 h 508"/>
                        <a:gd name="T26" fmla="*/ 517 w 517"/>
                        <a:gd name="T27" fmla="*/ 508 h 5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17" h="508">
                          <a:moveTo>
                            <a:pt x="141" y="502"/>
                          </a:moveTo>
                          <a:cubicBezTo>
                            <a:pt x="121" y="478"/>
                            <a:pt x="40" y="418"/>
                            <a:pt x="21" y="359"/>
                          </a:cubicBezTo>
                          <a:cubicBezTo>
                            <a:pt x="2" y="300"/>
                            <a:pt x="0" y="205"/>
                            <a:pt x="27" y="148"/>
                          </a:cubicBezTo>
                          <a:cubicBezTo>
                            <a:pt x="54" y="91"/>
                            <a:pt x="118" y="32"/>
                            <a:pt x="182" y="16"/>
                          </a:cubicBezTo>
                          <a:cubicBezTo>
                            <a:pt x="246" y="0"/>
                            <a:pt x="356" y="15"/>
                            <a:pt x="410" y="51"/>
                          </a:cubicBezTo>
                          <a:cubicBezTo>
                            <a:pt x="464" y="87"/>
                            <a:pt x="497" y="174"/>
                            <a:pt x="507" y="233"/>
                          </a:cubicBezTo>
                          <a:cubicBezTo>
                            <a:pt x="517" y="292"/>
                            <a:pt x="488" y="359"/>
                            <a:pt x="467" y="405"/>
                          </a:cubicBezTo>
                          <a:cubicBezTo>
                            <a:pt x="446" y="451"/>
                            <a:pt x="400" y="487"/>
                            <a:pt x="382" y="50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271" name="Freeform 39"/>
                  <p:cNvSpPr>
                    <a:spLocks/>
                  </p:cNvSpPr>
                  <p:nvPr/>
                </p:nvSpPr>
                <p:spPr bwMode="auto">
                  <a:xfrm>
                    <a:off x="3138388" y="4249738"/>
                    <a:ext cx="661987" cy="1552575"/>
                  </a:xfrm>
                  <a:custGeom>
                    <a:avLst/>
                    <a:gdLst>
                      <a:gd name="T0" fmla="*/ 0 w 417"/>
                      <a:gd name="T1" fmla="*/ 0 h 978"/>
                      <a:gd name="T2" fmla="*/ 491429358 w 417"/>
                      <a:gd name="T3" fmla="*/ 0 h 978"/>
                      <a:gd name="T4" fmla="*/ 491429358 w 417"/>
                      <a:gd name="T5" fmla="*/ 2147483647 h 978"/>
                      <a:gd name="T6" fmla="*/ 1050903658 w 417"/>
                      <a:gd name="T7" fmla="*/ 2147483647 h 9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7"/>
                      <a:gd name="T13" fmla="*/ 0 h 978"/>
                      <a:gd name="T14" fmla="*/ 417 w 417"/>
                      <a:gd name="T15" fmla="*/ 978 h 9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7" h="978">
                        <a:moveTo>
                          <a:pt x="0" y="0"/>
                        </a:moveTo>
                        <a:lnTo>
                          <a:pt x="195" y="0"/>
                        </a:lnTo>
                        <a:lnTo>
                          <a:pt x="195" y="972"/>
                        </a:lnTo>
                        <a:lnTo>
                          <a:pt x="417" y="978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2" name="Freeform 41"/>
                  <p:cNvSpPr>
                    <a:spLocks/>
                  </p:cNvSpPr>
                  <p:nvPr/>
                </p:nvSpPr>
                <p:spPr bwMode="auto">
                  <a:xfrm>
                    <a:off x="3132038" y="4219575"/>
                    <a:ext cx="307975" cy="381000"/>
                  </a:xfrm>
                  <a:custGeom>
                    <a:avLst/>
                    <a:gdLst>
                      <a:gd name="T0" fmla="*/ 0 w 194"/>
                      <a:gd name="T1" fmla="*/ 0 h 240"/>
                      <a:gd name="T2" fmla="*/ 488910357 w 194"/>
                      <a:gd name="T3" fmla="*/ 0 h 240"/>
                      <a:gd name="T4" fmla="*/ 488910357 w 194"/>
                      <a:gd name="T5" fmla="*/ 604837545 h 240"/>
                      <a:gd name="T6" fmla="*/ 0 60000 65536"/>
                      <a:gd name="T7" fmla="*/ 0 60000 65536"/>
                      <a:gd name="T8" fmla="*/ 0 60000 65536"/>
                      <a:gd name="T9" fmla="*/ 0 w 194"/>
                      <a:gd name="T10" fmla="*/ 0 h 240"/>
                      <a:gd name="T11" fmla="*/ 194 w 194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4" h="240">
                        <a:moveTo>
                          <a:pt x="0" y="0"/>
                        </a:moveTo>
                        <a:lnTo>
                          <a:pt x="194" y="0"/>
                        </a:lnTo>
                        <a:lnTo>
                          <a:pt x="194" y="240"/>
                        </a:ln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428900" y="4598988"/>
                    <a:ext cx="7938" cy="188595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74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481288" y="6140450"/>
                    <a:ext cx="263525" cy="290513"/>
                  </a:xfrm>
                  <a:prstGeom prst="ellipse">
                    <a:avLst/>
                  </a:prstGeom>
                  <a:solidFill>
                    <a:srgbClr val="FFFF6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cs-CZ"/>
                      <a:t>b</a:t>
                    </a:r>
                  </a:p>
                </p:txBody>
              </p:sp>
            </p:grpSp>
          </p:grpSp>
        </p:grpSp>
      </p:grpSp>
      <p:grpSp>
        <p:nvGrpSpPr>
          <p:cNvPr id="326" name="Skupina 325"/>
          <p:cNvGrpSpPr/>
          <p:nvPr/>
        </p:nvGrpSpPr>
        <p:grpSpPr>
          <a:xfrm>
            <a:off x="2247800" y="1981200"/>
            <a:ext cx="819533" cy="4876800"/>
            <a:chOff x="2247800" y="1981200"/>
            <a:chExt cx="819533" cy="4876800"/>
          </a:xfrm>
        </p:grpSpPr>
        <p:grpSp>
          <p:nvGrpSpPr>
            <p:cNvPr id="233" name="Skupina 232"/>
            <p:cNvGrpSpPr/>
            <p:nvPr/>
          </p:nvGrpSpPr>
          <p:grpSpPr>
            <a:xfrm>
              <a:off x="2657375" y="1981200"/>
              <a:ext cx="331788" cy="1919288"/>
              <a:chOff x="2657375" y="1981200"/>
              <a:chExt cx="331788" cy="1919288"/>
            </a:xfrm>
          </p:grpSpPr>
          <p:sp>
            <p:nvSpPr>
              <p:cNvPr id="116758" name="Freeform 31"/>
              <p:cNvSpPr>
                <a:spLocks/>
              </p:cNvSpPr>
              <p:nvPr/>
            </p:nvSpPr>
            <p:spPr bwMode="auto">
              <a:xfrm>
                <a:off x="2657375" y="2041525"/>
                <a:ext cx="26988" cy="1858963"/>
              </a:xfrm>
              <a:custGeom>
                <a:avLst/>
                <a:gdLst>
                  <a:gd name="T0" fmla="*/ 42844237 w 17"/>
                  <a:gd name="T1" fmla="*/ 0 h 1171"/>
                  <a:gd name="T2" fmla="*/ 0 w 17"/>
                  <a:gd name="T3" fmla="*/ 2147483647 h 1171"/>
                  <a:gd name="T4" fmla="*/ 0 60000 65536"/>
                  <a:gd name="T5" fmla="*/ 0 60000 65536"/>
                  <a:gd name="T6" fmla="*/ 0 w 17"/>
                  <a:gd name="T7" fmla="*/ 0 h 1171"/>
                  <a:gd name="T8" fmla="*/ 17 w 17"/>
                  <a:gd name="T9" fmla="*/ 1171 h 117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171">
                    <a:moveTo>
                      <a:pt x="17" y="0"/>
                    </a:moveTo>
                    <a:lnTo>
                      <a:pt x="0" y="117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6784" name="Oval 60"/>
              <p:cNvSpPr>
                <a:spLocks noChangeArrowheads="1"/>
              </p:cNvSpPr>
              <p:nvPr/>
            </p:nvSpPr>
            <p:spPr bwMode="auto">
              <a:xfrm>
                <a:off x="2725638" y="1981200"/>
                <a:ext cx="263525" cy="290513"/>
              </a:xfrm>
              <a:prstGeom prst="ellipse">
                <a:avLst/>
              </a:prstGeom>
              <a:solidFill>
                <a:srgbClr val="FFFF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dirty="0"/>
                  <a:t>c</a:t>
                </a:r>
              </a:p>
            </p:txBody>
          </p:sp>
        </p:grpSp>
        <p:grpSp>
          <p:nvGrpSpPr>
            <p:cNvPr id="314" name="Skupina 313"/>
            <p:cNvGrpSpPr/>
            <p:nvPr/>
          </p:nvGrpSpPr>
          <p:grpSpPr>
            <a:xfrm>
              <a:off x="2247800" y="4038600"/>
              <a:ext cx="819533" cy="2819400"/>
              <a:chOff x="2247800" y="4038600"/>
              <a:chExt cx="819533" cy="2819400"/>
            </a:xfrm>
          </p:grpSpPr>
          <p:sp>
            <p:nvSpPr>
              <p:cNvPr id="315" name="Oval 48"/>
              <p:cNvSpPr>
                <a:spLocks noChangeArrowheads="1"/>
              </p:cNvSpPr>
              <p:nvPr/>
            </p:nvSpPr>
            <p:spPr bwMode="auto">
              <a:xfrm>
                <a:off x="2635150" y="6138863"/>
                <a:ext cx="263525" cy="290512"/>
              </a:xfrm>
              <a:prstGeom prst="ellipse">
                <a:avLst/>
              </a:prstGeom>
              <a:solidFill>
                <a:srgbClr val="FFFF66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/>
                  <a:t>c</a:t>
                </a:r>
              </a:p>
            </p:txBody>
          </p:sp>
          <p:sp>
            <p:nvSpPr>
              <p:cNvPr id="316" name="Line 64"/>
              <p:cNvSpPr>
                <a:spLocks noChangeShapeType="1"/>
              </p:cNvSpPr>
              <p:nvPr/>
            </p:nvSpPr>
            <p:spPr bwMode="auto">
              <a:xfrm>
                <a:off x="2635533" y="4581525"/>
                <a:ext cx="431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17" name="Skupina 284"/>
              <p:cNvGrpSpPr/>
              <p:nvPr/>
            </p:nvGrpSpPr>
            <p:grpSpPr>
              <a:xfrm>
                <a:off x="2247800" y="4038600"/>
                <a:ext cx="800100" cy="2819400"/>
                <a:chOff x="2247800" y="4038600"/>
                <a:chExt cx="800100" cy="2819400"/>
              </a:xfrm>
            </p:grpSpPr>
            <p:grpSp>
              <p:nvGrpSpPr>
                <p:cNvPr id="318" name="Group 2"/>
                <p:cNvGrpSpPr>
                  <a:grpSpLocks/>
                </p:cNvGrpSpPr>
                <p:nvPr/>
              </p:nvGrpSpPr>
              <p:grpSpPr bwMode="auto">
                <a:xfrm>
                  <a:off x="2433538" y="4038600"/>
                  <a:ext cx="466725" cy="2073275"/>
                  <a:chOff x="2413" y="1098"/>
                  <a:chExt cx="517" cy="2558"/>
                </a:xfrm>
              </p:grpSpPr>
              <p:sp>
                <p:nvSpPr>
                  <p:cNvPr id="321" name="Freeform 3"/>
                  <p:cNvSpPr>
                    <a:spLocks/>
                  </p:cNvSpPr>
                  <p:nvPr/>
                </p:nvSpPr>
                <p:spPr bwMode="auto">
                  <a:xfrm>
                    <a:off x="2554" y="1600"/>
                    <a:ext cx="75" cy="2051"/>
                  </a:xfrm>
                  <a:custGeom>
                    <a:avLst/>
                    <a:gdLst>
                      <a:gd name="T0" fmla="*/ 0 w 75"/>
                      <a:gd name="T1" fmla="*/ 0 h 2051"/>
                      <a:gd name="T2" fmla="*/ 0 w 75"/>
                      <a:gd name="T3" fmla="*/ 428 h 2051"/>
                      <a:gd name="T4" fmla="*/ 75 w 75"/>
                      <a:gd name="T5" fmla="*/ 491 h 2051"/>
                      <a:gd name="T6" fmla="*/ 75 w 75"/>
                      <a:gd name="T7" fmla="*/ 1046 h 2051"/>
                      <a:gd name="T8" fmla="*/ 18 w 75"/>
                      <a:gd name="T9" fmla="*/ 1166 h 2051"/>
                      <a:gd name="T10" fmla="*/ 18 w 75"/>
                      <a:gd name="T11" fmla="*/ 1977 h 2051"/>
                      <a:gd name="T12" fmla="*/ 75 w 75"/>
                      <a:gd name="T13" fmla="*/ 2051 h 20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"/>
                      <a:gd name="T22" fmla="*/ 0 h 2051"/>
                      <a:gd name="T23" fmla="*/ 75 w 75"/>
                      <a:gd name="T24" fmla="*/ 2051 h 20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" h="2051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75" y="491"/>
                        </a:lnTo>
                        <a:lnTo>
                          <a:pt x="75" y="1046"/>
                        </a:lnTo>
                        <a:lnTo>
                          <a:pt x="18" y="1166"/>
                        </a:lnTo>
                        <a:lnTo>
                          <a:pt x="18" y="1977"/>
                        </a:lnTo>
                        <a:lnTo>
                          <a:pt x="75" y="205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22" name="Freeform 4"/>
                  <p:cNvSpPr>
                    <a:spLocks/>
                  </p:cNvSpPr>
                  <p:nvPr/>
                </p:nvSpPr>
                <p:spPr bwMode="auto">
                  <a:xfrm flipH="1">
                    <a:off x="2718" y="1605"/>
                    <a:ext cx="75" cy="2051"/>
                  </a:xfrm>
                  <a:custGeom>
                    <a:avLst/>
                    <a:gdLst>
                      <a:gd name="T0" fmla="*/ 0 w 75"/>
                      <a:gd name="T1" fmla="*/ 0 h 2051"/>
                      <a:gd name="T2" fmla="*/ 0 w 75"/>
                      <a:gd name="T3" fmla="*/ 428 h 2051"/>
                      <a:gd name="T4" fmla="*/ 75 w 75"/>
                      <a:gd name="T5" fmla="*/ 491 h 2051"/>
                      <a:gd name="T6" fmla="*/ 75 w 75"/>
                      <a:gd name="T7" fmla="*/ 1046 h 2051"/>
                      <a:gd name="T8" fmla="*/ 18 w 75"/>
                      <a:gd name="T9" fmla="*/ 1166 h 2051"/>
                      <a:gd name="T10" fmla="*/ 18 w 75"/>
                      <a:gd name="T11" fmla="*/ 1977 h 2051"/>
                      <a:gd name="T12" fmla="*/ 75 w 75"/>
                      <a:gd name="T13" fmla="*/ 2051 h 20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"/>
                      <a:gd name="T22" fmla="*/ 0 h 2051"/>
                      <a:gd name="T23" fmla="*/ 75 w 75"/>
                      <a:gd name="T24" fmla="*/ 2051 h 20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" h="2051">
                        <a:moveTo>
                          <a:pt x="0" y="0"/>
                        </a:moveTo>
                        <a:lnTo>
                          <a:pt x="0" y="428"/>
                        </a:lnTo>
                        <a:lnTo>
                          <a:pt x="75" y="491"/>
                        </a:lnTo>
                        <a:lnTo>
                          <a:pt x="75" y="1046"/>
                        </a:lnTo>
                        <a:lnTo>
                          <a:pt x="18" y="1166"/>
                        </a:lnTo>
                        <a:lnTo>
                          <a:pt x="18" y="1977"/>
                        </a:lnTo>
                        <a:lnTo>
                          <a:pt x="75" y="2051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23" name="Freeform 5"/>
                  <p:cNvSpPr>
                    <a:spLocks/>
                  </p:cNvSpPr>
                  <p:nvPr/>
                </p:nvSpPr>
                <p:spPr bwMode="auto">
                  <a:xfrm>
                    <a:off x="2413" y="1098"/>
                    <a:ext cx="517" cy="508"/>
                  </a:xfrm>
                  <a:custGeom>
                    <a:avLst/>
                    <a:gdLst>
                      <a:gd name="T0" fmla="*/ 141 w 517"/>
                      <a:gd name="T1" fmla="*/ 502 h 508"/>
                      <a:gd name="T2" fmla="*/ 21 w 517"/>
                      <a:gd name="T3" fmla="*/ 359 h 508"/>
                      <a:gd name="T4" fmla="*/ 27 w 517"/>
                      <a:gd name="T5" fmla="*/ 148 h 508"/>
                      <a:gd name="T6" fmla="*/ 182 w 517"/>
                      <a:gd name="T7" fmla="*/ 16 h 508"/>
                      <a:gd name="T8" fmla="*/ 410 w 517"/>
                      <a:gd name="T9" fmla="*/ 51 h 508"/>
                      <a:gd name="T10" fmla="*/ 507 w 517"/>
                      <a:gd name="T11" fmla="*/ 233 h 508"/>
                      <a:gd name="T12" fmla="*/ 467 w 517"/>
                      <a:gd name="T13" fmla="*/ 405 h 508"/>
                      <a:gd name="T14" fmla="*/ 382 w 517"/>
                      <a:gd name="T15" fmla="*/ 508 h 5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17"/>
                      <a:gd name="T25" fmla="*/ 0 h 508"/>
                      <a:gd name="T26" fmla="*/ 517 w 517"/>
                      <a:gd name="T27" fmla="*/ 508 h 5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17" h="508">
                        <a:moveTo>
                          <a:pt x="141" y="502"/>
                        </a:moveTo>
                        <a:cubicBezTo>
                          <a:pt x="121" y="478"/>
                          <a:pt x="40" y="418"/>
                          <a:pt x="21" y="359"/>
                        </a:cubicBezTo>
                        <a:cubicBezTo>
                          <a:pt x="2" y="300"/>
                          <a:pt x="0" y="205"/>
                          <a:pt x="27" y="148"/>
                        </a:cubicBezTo>
                        <a:cubicBezTo>
                          <a:pt x="54" y="91"/>
                          <a:pt x="118" y="32"/>
                          <a:pt x="182" y="16"/>
                        </a:cubicBezTo>
                        <a:cubicBezTo>
                          <a:pt x="246" y="0"/>
                          <a:pt x="356" y="15"/>
                          <a:pt x="410" y="51"/>
                        </a:cubicBezTo>
                        <a:cubicBezTo>
                          <a:pt x="464" y="87"/>
                          <a:pt x="497" y="174"/>
                          <a:pt x="507" y="233"/>
                        </a:cubicBezTo>
                        <a:cubicBezTo>
                          <a:pt x="517" y="292"/>
                          <a:pt x="488" y="359"/>
                          <a:pt x="467" y="405"/>
                        </a:cubicBezTo>
                        <a:cubicBezTo>
                          <a:pt x="446" y="451"/>
                          <a:pt x="400" y="487"/>
                          <a:pt x="382" y="508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47800" y="6521450"/>
                  <a:ext cx="800100" cy="3365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cs-CZ" sz="1600" dirty="0"/>
                    <a:t>pH=5,5</a:t>
                  </a:r>
                  <a:endParaRPr lang="cs-CZ" dirty="0"/>
                </a:p>
              </p:txBody>
            </p:sp>
            <p:sp>
              <p:nvSpPr>
                <p:cNvPr id="320" name="Freeform 38"/>
                <p:cNvSpPr>
                  <a:spLocks/>
                </p:cNvSpPr>
                <p:nvPr/>
              </p:nvSpPr>
              <p:spPr bwMode="auto">
                <a:xfrm>
                  <a:off x="2358925" y="4252913"/>
                  <a:ext cx="661988" cy="1552575"/>
                </a:xfrm>
                <a:custGeom>
                  <a:avLst/>
                  <a:gdLst>
                    <a:gd name="T0" fmla="*/ 0 w 417"/>
                    <a:gd name="T1" fmla="*/ 0 h 978"/>
                    <a:gd name="T2" fmla="*/ 491431688 w 417"/>
                    <a:gd name="T3" fmla="*/ 0 h 978"/>
                    <a:gd name="T4" fmla="*/ 491431688 w 417"/>
                    <a:gd name="T5" fmla="*/ 2147483647 h 978"/>
                    <a:gd name="T6" fmla="*/ 1050906833 w 417"/>
                    <a:gd name="T7" fmla="*/ 2147483647 h 9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17"/>
                    <a:gd name="T13" fmla="*/ 0 h 978"/>
                    <a:gd name="T14" fmla="*/ 417 w 417"/>
                    <a:gd name="T15" fmla="*/ 978 h 9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17" h="978">
                      <a:moveTo>
                        <a:pt x="0" y="0"/>
                      </a:moveTo>
                      <a:lnTo>
                        <a:pt x="195" y="0"/>
                      </a:lnTo>
                      <a:lnTo>
                        <a:pt x="195" y="972"/>
                      </a:lnTo>
                      <a:lnTo>
                        <a:pt x="417" y="97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336" name="Skupina 335"/>
          <p:cNvGrpSpPr/>
          <p:nvPr/>
        </p:nvGrpSpPr>
        <p:grpSpPr>
          <a:xfrm>
            <a:off x="683568" y="188640"/>
            <a:ext cx="2156743" cy="2346846"/>
            <a:chOff x="327025" y="2185988"/>
            <a:chExt cx="3103726" cy="4525962"/>
          </a:xfrm>
        </p:grpSpPr>
        <p:sp>
          <p:nvSpPr>
            <p:cNvPr id="327" name="Rectangle 2"/>
            <p:cNvSpPr>
              <a:spLocks noChangeArrowheads="1"/>
            </p:cNvSpPr>
            <p:nvPr/>
          </p:nvSpPr>
          <p:spPr bwMode="auto">
            <a:xfrm>
              <a:off x="327025" y="2476500"/>
              <a:ext cx="671514" cy="4235450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800" b="1" dirty="0"/>
                <a:t>Na</a:t>
              </a:r>
              <a:r>
                <a:rPr lang="cs-CZ" sz="1800" b="1" baseline="30000" dirty="0"/>
                <a:t>+</a:t>
              </a:r>
              <a:endParaRPr lang="cs-CZ" dirty="0"/>
            </a:p>
          </p:txBody>
        </p:sp>
        <p:sp>
          <p:nvSpPr>
            <p:cNvPr id="328" name="Rectangle 3"/>
            <p:cNvSpPr>
              <a:spLocks noChangeArrowheads="1"/>
            </p:cNvSpPr>
            <p:nvPr/>
          </p:nvSpPr>
          <p:spPr bwMode="auto">
            <a:xfrm>
              <a:off x="1096963" y="3627438"/>
              <a:ext cx="736600" cy="30813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800" b="1"/>
                <a:t>Cl</a:t>
              </a:r>
              <a:r>
                <a:rPr lang="cs-CZ" sz="1800" b="1" baseline="50000"/>
                <a:t>-</a:t>
              </a:r>
              <a:endParaRPr lang="cs-CZ" sz="1800"/>
            </a:p>
          </p:txBody>
        </p:sp>
        <p:sp>
          <p:nvSpPr>
            <p:cNvPr id="329" name="Rectangle 4"/>
            <p:cNvSpPr>
              <a:spLocks noChangeArrowheads="1"/>
            </p:cNvSpPr>
            <p:nvPr/>
          </p:nvSpPr>
          <p:spPr bwMode="auto">
            <a:xfrm>
              <a:off x="1111250" y="2814638"/>
              <a:ext cx="717550" cy="80645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HCO</a:t>
              </a:r>
              <a:r>
                <a:rPr lang="cs-CZ" sz="1400" b="1" baseline="-25000" dirty="0"/>
                <a:t>3</a:t>
              </a:r>
              <a:r>
                <a:rPr lang="cs-CZ" sz="1400" b="1" baseline="50000" dirty="0"/>
                <a:t>-</a:t>
              </a:r>
              <a:endParaRPr lang="cs-CZ" sz="1800" dirty="0"/>
            </a:p>
          </p:txBody>
        </p:sp>
        <p:sp>
          <p:nvSpPr>
            <p:cNvPr id="330" name="Rectangle 5"/>
            <p:cNvSpPr>
              <a:spLocks noChangeArrowheads="1"/>
            </p:cNvSpPr>
            <p:nvPr/>
          </p:nvSpPr>
          <p:spPr bwMode="auto">
            <a:xfrm>
              <a:off x="327025" y="2185988"/>
              <a:ext cx="671513" cy="2730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1" name="Rectangle 6"/>
            <p:cNvSpPr>
              <a:spLocks noChangeArrowheads="1"/>
            </p:cNvSpPr>
            <p:nvPr/>
          </p:nvSpPr>
          <p:spPr bwMode="auto">
            <a:xfrm>
              <a:off x="1104900" y="2192338"/>
              <a:ext cx="727075" cy="609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2" name="Line 7"/>
            <p:cNvSpPr>
              <a:spLocks noChangeShapeType="1"/>
            </p:cNvSpPr>
            <p:nvPr/>
          </p:nvSpPr>
          <p:spPr bwMode="auto">
            <a:xfrm>
              <a:off x="968375" y="2465388"/>
              <a:ext cx="1233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3" name="Line 8"/>
            <p:cNvSpPr>
              <a:spLocks noChangeShapeType="1"/>
            </p:cNvSpPr>
            <p:nvPr/>
          </p:nvSpPr>
          <p:spPr bwMode="auto">
            <a:xfrm>
              <a:off x="2105025" y="2463800"/>
              <a:ext cx="0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4" name="Text Box 24"/>
            <p:cNvSpPr txBox="1">
              <a:spLocks noChangeArrowheads="1"/>
            </p:cNvSpPr>
            <p:nvPr/>
          </p:nvSpPr>
          <p:spPr bwMode="auto">
            <a:xfrm>
              <a:off x="2136775" y="2376488"/>
              <a:ext cx="1293976" cy="489685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050" b="1" dirty="0"/>
                <a:t>Anion gap</a:t>
              </a:r>
            </a:p>
          </p:txBody>
        </p:sp>
        <p:sp>
          <p:nvSpPr>
            <p:cNvPr id="335" name="Line 75"/>
            <p:cNvSpPr>
              <a:spLocks noChangeShapeType="1"/>
            </p:cNvSpPr>
            <p:nvPr/>
          </p:nvSpPr>
          <p:spPr bwMode="auto">
            <a:xfrm>
              <a:off x="1011238" y="2798763"/>
              <a:ext cx="1233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37" name="Skupina 336"/>
          <p:cNvGrpSpPr/>
          <p:nvPr/>
        </p:nvGrpSpPr>
        <p:grpSpPr>
          <a:xfrm>
            <a:off x="251520" y="4394522"/>
            <a:ext cx="2156743" cy="2346846"/>
            <a:chOff x="327025" y="2185988"/>
            <a:chExt cx="3103726" cy="4525962"/>
          </a:xfrm>
        </p:grpSpPr>
        <p:sp>
          <p:nvSpPr>
            <p:cNvPr id="338" name="Rectangle 2"/>
            <p:cNvSpPr>
              <a:spLocks noChangeArrowheads="1"/>
            </p:cNvSpPr>
            <p:nvPr/>
          </p:nvSpPr>
          <p:spPr bwMode="auto">
            <a:xfrm>
              <a:off x="327025" y="2476500"/>
              <a:ext cx="671514" cy="4235450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800" b="1" dirty="0"/>
                <a:t>Na</a:t>
              </a:r>
              <a:r>
                <a:rPr lang="cs-CZ" sz="1800" b="1" baseline="30000" dirty="0"/>
                <a:t>+</a:t>
              </a:r>
              <a:endParaRPr lang="cs-CZ" dirty="0"/>
            </a:p>
          </p:txBody>
        </p:sp>
        <p:sp>
          <p:nvSpPr>
            <p:cNvPr id="340" name="Rectangle 4"/>
            <p:cNvSpPr>
              <a:spLocks noChangeArrowheads="1"/>
            </p:cNvSpPr>
            <p:nvPr/>
          </p:nvSpPr>
          <p:spPr bwMode="auto">
            <a:xfrm>
              <a:off x="1111250" y="2602597"/>
              <a:ext cx="717550" cy="80644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400" b="1" dirty="0"/>
                <a:t>HCO</a:t>
              </a:r>
              <a:r>
                <a:rPr lang="cs-CZ" sz="1400" b="1" baseline="-25000" dirty="0"/>
                <a:t>3</a:t>
              </a:r>
              <a:r>
                <a:rPr lang="cs-CZ" sz="1400" b="1" baseline="50000" dirty="0"/>
                <a:t>-</a:t>
              </a:r>
              <a:endParaRPr lang="cs-CZ" sz="1800" dirty="0"/>
            </a:p>
          </p:txBody>
        </p:sp>
        <p:sp>
          <p:nvSpPr>
            <p:cNvPr id="341" name="Rectangle 5"/>
            <p:cNvSpPr>
              <a:spLocks noChangeArrowheads="1"/>
            </p:cNvSpPr>
            <p:nvPr/>
          </p:nvSpPr>
          <p:spPr bwMode="auto">
            <a:xfrm>
              <a:off x="327025" y="2185988"/>
              <a:ext cx="671513" cy="2730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2" name="Rectangle 6"/>
            <p:cNvSpPr>
              <a:spLocks noChangeArrowheads="1"/>
            </p:cNvSpPr>
            <p:nvPr/>
          </p:nvSpPr>
          <p:spPr bwMode="auto">
            <a:xfrm>
              <a:off x="1104900" y="2192338"/>
              <a:ext cx="727075" cy="609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3" name="Line 7"/>
            <p:cNvSpPr>
              <a:spLocks noChangeShapeType="1"/>
            </p:cNvSpPr>
            <p:nvPr/>
          </p:nvSpPr>
          <p:spPr bwMode="auto">
            <a:xfrm>
              <a:off x="968375" y="2465388"/>
              <a:ext cx="1233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4" name="Line 8"/>
            <p:cNvSpPr>
              <a:spLocks noChangeShapeType="1"/>
            </p:cNvSpPr>
            <p:nvPr/>
          </p:nvSpPr>
          <p:spPr bwMode="auto">
            <a:xfrm>
              <a:off x="2105025" y="2463800"/>
              <a:ext cx="0" cy="34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5" name="Text Box 24"/>
            <p:cNvSpPr txBox="1">
              <a:spLocks noChangeArrowheads="1"/>
            </p:cNvSpPr>
            <p:nvPr/>
          </p:nvSpPr>
          <p:spPr bwMode="auto">
            <a:xfrm>
              <a:off x="2136775" y="2185988"/>
              <a:ext cx="1293976" cy="801300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1050" b="1" dirty="0" err="1"/>
                <a:t>normal</a:t>
              </a:r>
              <a:endParaRPr lang="cs-CZ" sz="1050" b="1" dirty="0"/>
            </a:p>
            <a:p>
              <a:r>
                <a:rPr lang="cs-CZ" sz="1050" b="1" dirty="0"/>
                <a:t>anion gap</a:t>
              </a:r>
            </a:p>
          </p:txBody>
        </p:sp>
        <p:sp>
          <p:nvSpPr>
            <p:cNvPr id="346" name="Line 75"/>
            <p:cNvSpPr>
              <a:spLocks noChangeShapeType="1"/>
            </p:cNvSpPr>
            <p:nvPr/>
          </p:nvSpPr>
          <p:spPr bwMode="auto">
            <a:xfrm>
              <a:off x="1011238" y="2798763"/>
              <a:ext cx="1233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9" name="Rectangle 3"/>
            <p:cNvSpPr>
              <a:spLocks noChangeArrowheads="1"/>
            </p:cNvSpPr>
            <p:nvPr/>
          </p:nvSpPr>
          <p:spPr bwMode="auto">
            <a:xfrm>
              <a:off x="1096963" y="3296944"/>
              <a:ext cx="736600" cy="341183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800" b="1"/>
                <a:t>Cl</a:t>
              </a:r>
              <a:r>
                <a:rPr lang="cs-CZ" sz="1800" b="1" baseline="50000"/>
                <a:t>-</a:t>
              </a:r>
              <a:endParaRPr lang="cs-CZ" sz="1800"/>
            </a:p>
          </p:txBody>
        </p:sp>
      </p:grpSp>
      <p:sp>
        <p:nvSpPr>
          <p:cNvPr id="347" name="TextovéPole 346"/>
          <p:cNvSpPr txBox="1"/>
          <p:nvPr/>
        </p:nvSpPr>
        <p:spPr>
          <a:xfrm>
            <a:off x="35496" y="379078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Hyperchloremic</a:t>
            </a:r>
            <a:r>
              <a:rPr lang="cs-CZ" b="1" dirty="0"/>
              <a:t> </a:t>
            </a:r>
            <a:r>
              <a:rPr lang="cs-CZ" b="1" dirty="0" err="1"/>
              <a:t>acidosis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normal</a:t>
            </a:r>
            <a:r>
              <a:rPr lang="cs-CZ" b="1" dirty="0"/>
              <a:t> anion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331075" y="0"/>
          <a:ext cx="151130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0"/>
                        <a:ext cx="1511300" cy="178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903288" y="1520825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1020763" y="3576638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3067050" y="2571750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6345238" y="1557338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auto">
          <a:xfrm>
            <a:off x="5272088" y="55832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7473950" y="4557713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36876" name="Text Box 9"/>
          <p:cNvSpPr txBox="1">
            <a:spLocks noChangeArrowheads="1"/>
          </p:cNvSpPr>
          <p:nvPr/>
        </p:nvSpPr>
        <p:spPr bwMode="auto">
          <a:xfrm>
            <a:off x="5456238" y="357505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36877" name="Freeform 10"/>
          <p:cNvSpPr>
            <a:spLocks/>
          </p:cNvSpPr>
          <p:nvPr/>
        </p:nvSpPr>
        <p:spPr bwMode="auto">
          <a:xfrm>
            <a:off x="4173538" y="1770063"/>
            <a:ext cx="2173287" cy="1033462"/>
          </a:xfrm>
          <a:custGeom>
            <a:avLst/>
            <a:gdLst>
              <a:gd name="T0" fmla="*/ 0 w 1369"/>
              <a:gd name="T1" fmla="*/ 1640619913 h 651"/>
              <a:gd name="T2" fmla="*/ 990420428 w 1369"/>
              <a:gd name="T3" fmla="*/ 1640619913 h 651"/>
              <a:gd name="T4" fmla="*/ 1154231282 w 1369"/>
              <a:gd name="T5" fmla="*/ 1370964219 h 651"/>
              <a:gd name="T6" fmla="*/ 1154231282 w 1369"/>
              <a:gd name="T7" fmla="*/ 244454252 h 651"/>
              <a:gd name="T8" fmla="*/ 1509572311 w 1369"/>
              <a:gd name="T9" fmla="*/ 12599980 h 651"/>
              <a:gd name="T10" fmla="*/ 2147483647 w 1369"/>
              <a:gd name="T11" fmla="*/ 0 h 6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9"/>
              <a:gd name="T19" fmla="*/ 0 h 651"/>
              <a:gd name="T20" fmla="*/ 1369 w 1369"/>
              <a:gd name="T21" fmla="*/ 651 h 6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9" h="651">
                <a:moveTo>
                  <a:pt x="0" y="651"/>
                </a:moveTo>
                <a:lnTo>
                  <a:pt x="393" y="651"/>
                </a:lnTo>
                <a:cubicBezTo>
                  <a:pt x="469" y="633"/>
                  <a:pt x="447" y="636"/>
                  <a:pt x="458" y="544"/>
                </a:cubicBezTo>
                <a:lnTo>
                  <a:pt x="458" y="97"/>
                </a:lnTo>
                <a:cubicBezTo>
                  <a:pt x="482" y="7"/>
                  <a:pt x="447" y="21"/>
                  <a:pt x="599" y="5"/>
                </a:cubicBezTo>
                <a:lnTo>
                  <a:pt x="1369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78" name="Freeform 11"/>
          <p:cNvSpPr>
            <a:spLocks/>
          </p:cNvSpPr>
          <p:nvPr/>
        </p:nvSpPr>
        <p:spPr bwMode="auto">
          <a:xfrm flipV="1">
            <a:off x="4173538" y="2794000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flipH="1">
            <a:off x="1836738" y="1778000"/>
            <a:ext cx="1222375" cy="2038350"/>
            <a:chOff x="2575" y="781"/>
            <a:chExt cx="866" cy="1284"/>
          </a:xfrm>
        </p:grpSpPr>
        <p:sp>
          <p:nvSpPr>
            <p:cNvPr id="36927" name="Freeform 1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928" name="Freeform 1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6184900" y="3773488"/>
            <a:ext cx="1222375" cy="2038350"/>
            <a:chOff x="2575" y="781"/>
            <a:chExt cx="866" cy="1284"/>
          </a:xfrm>
        </p:grpSpPr>
        <p:sp>
          <p:nvSpPr>
            <p:cNvPr id="36925" name="Freeform 16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926" name="Freeform 17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6881" name="AutoShape 18"/>
          <p:cNvSpPr>
            <a:spLocks noChangeArrowheads="1"/>
          </p:cNvSpPr>
          <p:nvPr/>
        </p:nvSpPr>
        <p:spPr bwMode="auto">
          <a:xfrm flipH="1">
            <a:off x="2433638" y="4657725"/>
            <a:ext cx="866775" cy="1025525"/>
          </a:xfrm>
          <a:custGeom>
            <a:avLst/>
            <a:gdLst>
              <a:gd name="T0" fmla="*/ 977421043 w 21600"/>
              <a:gd name="T1" fmla="*/ 0 h 21600"/>
              <a:gd name="T2" fmla="*/ 977421043 w 21600"/>
              <a:gd name="T3" fmla="*/ 1301187548 h 21600"/>
              <a:gd name="T4" fmla="*/ 209170629 w 21600"/>
              <a:gd name="T5" fmla="*/ 2147483647 h 21600"/>
              <a:gd name="T6" fmla="*/ 1395762141 w 21600"/>
              <a:gd name="T7" fmla="*/ 6505937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3043238" y="5667375"/>
            <a:ext cx="24765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2008188" y="47847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A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50838" y="1976438"/>
            <a:ext cx="1192212" cy="4881562"/>
            <a:chOff x="263" y="934"/>
            <a:chExt cx="751" cy="3238"/>
          </a:xfrm>
        </p:grpSpPr>
        <p:sp>
          <p:nvSpPr>
            <p:cNvPr id="36922" name="AutoShape 22"/>
            <p:cNvSpPr>
              <a:spLocks noChangeArrowheads="1"/>
            </p:cNvSpPr>
            <p:nvPr/>
          </p:nvSpPr>
          <p:spPr bwMode="auto">
            <a:xfrm rot="5269474" flipH="1">
              <a:off x="484" y="918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923" name="Rectangle 23"/>
            <p:cNvSpPr>
              <a:spLocks noChangeArrowheads="1"/>
            </p:cNvSpPr>
            <p:nvPr/>
          </p:nvSpPr>
          <p:spPr bwMode="auto">
            <a:xfrm>
              <a:off x="277" y="1592"/>
              <a:ext cx="144" cy="258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24" name="Freeform 24"/>
            <p:cNvSpPr>
              <a:spLocks/>
            </p:cNvSpPr>
            <p:nvPr/>
          </p:nvSpPr>
          <p:spPr bwMode="auto">
            <a:xfrm>
              <a:off x="263" y="1294"/>
              <a:ext cx="289" cy="385"/>
            </a:xfrm>
            <a:custGeom>
              <a:avLst/>
              <a:gdLst>
                <a:gd name="T0" fmla="*/ 18 w 289"/>
                <a:gd name="T1" fmla="*/ 347 h 385"/>
                <a:gd name="T2" fmla="*/ 40 w 289"/>
                <a:gd name="T3" fmla="*/ 166 h 385"/>
                <a:gd name="T4" fmla="*/ 103 w 289"/>
                <a:gd name="T5" fmla="*/ 55 h 385"/>
                <a:gd name="T6" fmla="*/ 225 w 289"/>
                <a:gd name="T7" fmla="*/ 17 h 385"/>
                <a:gd name="T8" fmla="*/ 279 w 289"/>
                <a:gd name="T9" fmla="*/ 155 h 385"/>
                <a:gd name="T10" fmla="*/ 167 w 289"/>
                <a:gd name="T11" fmla="*/ 214 h 385"/>
                <a:gd name="T12" fmla="*/ 151 w 289"/>
                <a:gd name="T13" fmla="*/ 352 h 385"/>
                <a:gd name="T14" fmla="*/ 18 w 289"/>
                <a:gd name="T15" fmla="*/ 347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"/>
                <a:gd name="T25" fmla="*/ 0 h 385"/>
                <a:gd name="T26" fmla="*/ 289 w 289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" h="385">
                  <a:moveTo>
                    <a:pt x="18" y="347"/>
                  </a:moveTo>
                  <a:cubicBezTo>
                    <a:pt x="0" y="316"/>
                    <a:pt x="26" y="215"/>
                    <a:pt x="40" y="166"/>
                  </a:cubicBezTo>
                  <a:cubicBezTo>
                    <a:pt x="54" y="117"/>
                    <a:pt x="72" y="80"/>
                    <a:pt x="103" y="55"/>
                  </a:cubicBezTo>
                  <a:cubicBezTo>
                    <a:pt x="134" y="30"/>
                    <a:pt x="196" y="0"/>
                    <a:pt x="225" y="17"/>
                  </a:cubicBezTo>
                  <a:cubicBezTo>
                    <a:pt x="254" y="34"/>
                    <a:pt x="289" y="122"/>
                    <a:pt x="279" y="155"/>
                  </a:cubicBezTo>
                  <a:cubicBezTo>
                    <a:pt x="204" y="155"/>
                    <a:pt x="188" y="181"/>
                    <a:pt x="167" y="214"/>
                  </a:cubicBezTo>
                  <a:cubicBezTo>
                    <a:pt x="153" y="248"/>
                    <a:pt x="176" y="330"/>
                    <a:pt x="151" y="352"/>
                  </a:cubicBezTo>
                  <a:cubicBezTo>
                    <a:pt x="126" y="374"/>
                    <a:pt x="34" y="385"/>
                    <a:pt x="18" y="34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36867" name="Object 25"/>
          <p:cNvGraphicFramePr>
            <a:graphicFrameLocks noChangeAspect="1"/>
          </p:cNvGraphicFramePr>
          <p:nvPr/>
        </p:nvGraphicFramePr>
        <p:xfrm>
          <a:off x="1471613" y="436563"/>
          <a:ext cx="1412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Clip" r:id="rId6" imgW="2287440" imgH="1701720" progId="">
                  <p:embed/>
                </p:oleObj>
              </mc:Choice>
              <mc:Fallback>
                <p:oleObj name="Clip" r:id="rId6" imgW="2287440" imgH="170172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36563"/>
                        <a:ext cx="141287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5" name="AutoShape 26"/>
          <p:cNvSpPr>
            <a:spLocks noChangeArrowheads="1"/>
          </p:cNvSpPr>
          <p:nvPr/>
        </p:nvSpPr>
        <p:spPr bwMode="auto">
          <a:xfrm>
            <a:off x="1036638" y="242888"/>
            <a:ext cx="479425" cy="1314450"/>
          </a:xfrm>
          <a:prstGeom prst="upArrow">
            <a:avLst>
              <a:gd name="adj1" fmla="val 50000"/>
              <a:gd name="adj2" fmla="val 68543"/>
            </a:avLst>
          </a:prstGeom>
          <a:solidFill>
            <a:srgbClr val="FF99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6" name="AutoShape 27"/>
          <p:cNvSpPr>
            <a:spLocks noChangeArrowheads="1"/>
          </p:cNvSpPr>
          <p:nvPr/>
        </p:nvSpPr>
        <p:spPr bwMode="auto">
          <a:xfrm flipV="1">
            <a:off x="7519988" y="1851025"/>
            <a:ext cx="482600" cy="725488"/>
          </a:xfrm>
          <a:prstGeom prst="upArrow">
            <a:avLst>
              <a:gd name="adj1" fmla="val 50000"/>
              <a:gd name="adj2" fmla="val 3758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6868" name="Object 28"/>
          <p:cNvGraphicFramePr>
            <a:graphicFrameLocks noChangeAspect="1"/>
          </p:cNvGraphicFramePr>
          <p:nvPr/>
        </p:nvGraphicFramePr>
        <p:xfrm>
          <a:off x="5389563" y="1958975"/>
          <a:ext cx="170815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Clip" r:id="rId8" imgW="1785960" imgH="1429560" progId="">
                  <p:embed/>
                </p:oleObj>
              </mc:Choice>
              <mc:Fallback>
                <p:oleObj name="Clip" r:id="rId8" imgW="1785960" imgH="142956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1958975"/>
                        <a:ext cx="1708150" cy="130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7" name="Text Box 29"/>
          <p:cNvSpPr txBox="1">
            <a:spLocks noChangeArrowheads="1"/>
          </p:cNvSpPr>
          <p:nvPr/>
        </p:nvSpPr>
        <p:spPr bwMode="auto">
          <a:xfrm>
            <a:off x="4984750" y="2774950"/>
            <a:ext cx="1292225" cy="336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Retence H</a:t>
            </a:r>
            <a:r>
              <a:rPr lang="cs-CZ" sz="1600" b="1" baseline="52000"/>
              <a:t>+</a:t>
            </a:r>
            <a:endParaRPr lang="cs-CZ" sz="1400" b="1"/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6521450" y="2928938"/>
            <a:ext cx="1292225" cy="336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/>
              <a:t>Retence H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19963" y="2597150"/>
            <a:ext cx="950912" cy="304800"/>
            <a:chOff x="4212" y="1080"/>
            <a:chExt cx="599" cy="217"/>
          </a:xfrm>
        </p:grpSpPr>
        <p:sp>
          <p:nvSpPr>
            <p:cNvPr id="36920" name="Text Box 32"/>
            <p:cNvSpPr txBox="1">
              <a:spLocks noChangeArrowheads="1"/>
            </p:cNvSpPr>
            <p:nvPr/>
          </p:nvSpPr>
          <p:spPr bwMode="auto">
            <a:xfrm>
              <a:off x="4212" y="1080"/>
              <a:ext cx="59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>
                  <a:latin typeface="Arial" pitchFamily="34" charset="0"/>
                </a:rPr>
                <a:t>TA+NH</a:t>
              </a:r>
              <a:r>
                <a:rPr lang="cs-CZ" sz="1400" b="1" baseline="-25000">
                  <a:latin typeface="Arial" pitchFamily="34" charset="0"/>
                </a:rPr>
                <a:t>4</a:t>
              </a:r>
              <a:endParaRPr lang="cs-CZ" b="1"/>
            </a:p>
          </p:txBody>
        </p:sp>
        <p:sp>
          <p:nvSpPr>
            <p:cNvPr id="36921" name="Text Box 33"/>
            <p:cNvSpPr txBox="1">
              <a:spLocks noChangeArrowheads="1"/>
            </p:cNvSpPr>
            <p:nvPr/>
          </p:nvSpPr>
          <p:spPr bwMode="auto">
            <a:xfrm>
              <a:off x="4643" y="1087"/>
              <a:ext cx="11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 baseline="30000"/>
                <a:t>+</a:t>
              </a:r>
              <a:endParaRPr lang="cs-CZ" sz="1400"/>
            </a:p>
          </p:txBody>
        </p:sp>
      </p:grpSp>
      <p:sp>
        <p:nvSpPr>
          <p:cNvPr id="36890" name="Text Box 34"/>
          <p:cNvSpPr txBox="1">
            <a:spLocks noChangeArrowheads="1"/>
          </p:cNvSpPr>
          <p:nvPr/>
        </p:nvSpPr>
        <p:spPr bwMode="auto">
          <a:xfrm>
            <a:off x="6181725" y="0"/>
            <a:ext cx="2252663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Bicarbonate reabsorbtion</a:t>
            </a:r>
          </a:p>
        </p:txBody>
      </p:sp>
      <p:sp>
        <p:nvSpPr>
          <p:cNvPr id="36891" name="AutoShape 61"/>
          <p:cNvSpPr>
            <a:spLocks noChangeArrowheads="1"/>
          </p:cNvSpPr>
          <p:nvPr/>
        </p:nvSpPr>
        <p:spPr bwMode="auto">
          <a:xfrm>
            <a:off x="6891338" y="469900"/>
            <a:ext cx="1155700" cy="185738"/>
          </a:xfrm>
          <a:prstGeom prst="leftArrow">
            <a:avLst>
              <a:gd name="adj1" fmla="val 50000"/>
              <a:gd name="adj2" fmla="val 15555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2" name="AutoShape 62"/>
          <p:cNvSpPr>
            <a:spLocks noChangeArrowheads="1"/>
          </p:cNvSpPr>
          <p:nvPr/>
        </p:nvSpPr>
        <p:spPr bwMode="auto">
          <a:xfrm flipH="1">
            <a:off x="6927850" y="282575"/>
            <a:ext cx="1158875" cy="187325"/>
          </a:xfrm>
          <a:prstGeom prst="leftArrow">
            <a:avLst>
              <a:gd name="adj1" fmla="val 50000"/>
              <a:gd name="adj2" fmla="val 1546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3" name="AutoShape 63"/>
          <p:cNvSpPr>
            <a:spLocks noChangeArrowheads="1"/>
          </p:cNvSpPr>
          <p:nvPr/>
        </p:nvSpPr>
        <p:spPr bwMode="auto">
          <a:xfrm rot="5400000">
            <a:off x="7866856" y="362744"/>
            <a:ext cx="307975" cy="255588"/>
          </a:xfrm>
          <a:custGeom>
            <a:avLst/>
            <a:gdLst>
              <a:gd name="T0" fmla="*/ 26811759 w 21600"/>
              <a:gd name="T1" fmla="*/ 0 h 21600"/>
              <a:gd name="T2" fmla="*/ 8855052 w 21600"/>
              <a:gd name="T3" fmla="*/ 35786058 h 21600"/>
              <a:gd name="T4" fmla="*/ 28188678 w 21600"/>
              <a:gd name="T5" fmla="*/ 13767639 h 21600"/>
              <a:gd name="T6" fmla="*/ 45397452 w 21600"/>
              <a:gd name="T7" fmla="*/ 23666807 h 21600"/>
              <a:gd name="T8" fmla="*/ 62609270 w 21600"/>
              <a:gd name="T9" fmla="*/ 13767639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4" name="AutoShape 64"/>
          <p:cNvSpPr>
            <a:spLocks noChangeArrowheads="1"/>
          </p:cNvSpPr>
          <p:nvPr/>
        </p:nvSpPr>
        <p:spPr bwMode="auto">
          <a:xfrm rot="5400000" flipV="1">
            <a:off x="6547644" y="680244"/>
            <a:ext cx="814387" cy="866775"/>
          </a:xfrm>
          <a:custGeom>
            <a:avLst/>
            <a:gdLst>
              <a:gd name="T0" fmla="*/ 810690898 w 21600"/>
              <a:gd name="T1" fmla="*/ 0 h 21600"/>
              <a:gd name="T2" fmla="*/ 810690898 w 21600"/>
              <a:gd name="T3" fmla="*/ 785633340 h 21600"/>
              <a:gd name="T4" fmla="*/ 173489780 w 21600"/>
              <a:gd name="T5" fmla="*/ 1395762141 h 21600"/>
              <a:gd name="T6" fmla="*/ 1157670307 w 21600"/>
              <a:gd name="T7" fmla="*/ 3928166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765550" y="5092700"/>
            <a:ext cx="1516063" cy="1404938"/>
            <a:chOff x="2372" y="3208"/>
            <a:chExt cx="955" cy="885"/>
          </a:xfrm>
        </p:grpSpPr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2754" y="3388"/>
              <a:ext cx="484" cy="492"/>
              <a:chOff x="2439" y="223"/>
              <a:chExt cx="615" cy="706"/>
            </a:xfrm>
          </p:grpSpPr>
          <p:sp>
            <p:nvSpPr>
              <p:cNvPr id="36918" name="Freeform 67"/>
              <p:cNvSpPr>
                <a:spLocks/>
              </p:cNvSpPr>
              <p:nvPr/>
            </p:nvSpPr>
            <p:spPr bwMode="auto">
              <a:xfrm>
                <a:off x="2439" y="241"/>
                <a:ext cx="615" cy="688"/>
              </a:xfrm>
              <a:custGeom>
                <a:avLst/>
                <a:gdLst>
                  <a:gd name="T0" fmla="*/ 0 w 1845"/>
                  <a:gd name="T1" fmla="*/ 202 h 2066"/>
                  <a:gd name="T2" fmla="*/ 1 w 1845"/>
                  <a:gd name="T3" fmla="*/ 185 h 2066"/>
                  <a:gd name="T4" fmla="*/ 6 w 1845"/>
                  <a:gd name="T5" fmla="*/ 175 h 2066"/>
                  <a:gd name="T6" fmla="*/ 16 w 1845"/>
                  <a:gd name="T7" fmla="*/ 169 h 2066"/>
                  <a:gd name="T8" fmla="*/ 27 w 1845"/>
                  <a:gd name="T9" fmla="*/ 168 h 2066"/>
                  <a:gd name="T10" fmla="*/ 43 w 1845"/>
                  <a:gd name="T11" fmla="*/ 174 h 2066"/>
                  <a:gd name="T12" fmla="*/ 56 w 1845"/>
                  <a:gd name="T13" fmla="*/ 167 h 2066"/>
                  <a:gd name="T14" fmla="*/ 76 w 1845"/>
                  <a:gd name="T15" fmla="*/ 164 h 2066"/>
                  <a:gd name="T16" fmla="*/ 91 w 1845"/>
                  <a:gd name="T17" fmla="*/ 158 h 2066"/>
                  <a:gd name="T18" fmla="*/ 101 w 1845"/>
                  <a:gd name="T19" fmla="*/ 140 h 2066"/>
                  <a:gd name="T20" fmla="*/ 100 w 1845"/>
                  <a:gd name="T21" fmla="*/ 126 h 2066"/>
                  <a:gd name="T22" fmla="*/ 94 w 1845"/>
                  <a:gd name="T23" fmla="*/ 106 h 2066"/>
                  <a:gd name="T24" fmla="*/ 85 w 1845"/>
                  <a:gd name="T25" fmla="*/ 67 h 2066"/>
                  <a:gd name="T26" fmla="*/ 83 w 1845"/>
                  <a:gd name="T27" fmla="*/ 16 h 2066"/>
                  <a:gd name="T28" fmla="*/ 83 w 1845"/>
                  <a:gd name="T29" fmla="*/ 2 h 2066"/>
                  <a:gd name="T30" fmla="*/ 89 w 1845"/>
                  <a:gd name="T31" fmla="*/ 4 h 2066"/>
                  <a:gd name="T32" fmla="*/ 98 w 1845"/>
                  <a:gd name="T33" fmla="*/ 5 h 2066"/>
                  <a:gd name="T34" fmla="*/ 107 w 1845"/>
                  <a:gd name="T35" fmla="*/ 4 h 2066"/>
                  <a:gd name="T36" fmla="*/ 112 w 1845"/>
                  <a:gd name="T37" fmla="*/ 0 h 2066"/>
                  <a:gd name="T38" fmla="*/ 112 w 1845"/>
                  <a:gd name="T39" fmla="*/ 39 h 2066"/>
                  <a:gd name="T40" fmla="*/ 117 w 1845"/>
                  <a:gd name="T41" fmla="*/ 87 h 2066"/>
                  <a:gd name="T42" fmla="*/ 132 w 1845"/>
                  <a:gd name="T43" fmla="*/ 106 h 2066"/>
                  <a:gd name="T44" fmla="*/ 145 w 1845"/>
                  <a:gd name="T45" fmla="*/ 93 h 2066"/>
                  <a:gd name="T46" fmla="*/ 160 w 1845"/>
                  <a:gd name="T47" fmla="*/ 86 h 2066"/>
                  <a:gd name="T48" fmla="*/ 169 w 1845"/>
                  <a:gd name="T49" fmla="*/ 85 h 2066"/>
                  <a:gd name="T50" fmla="*/ 181 w 1845"/>
                  <a:gd name="T51" fmla="*/ 87 h 2066"/>
                  <a:gd name="T52" fmla="*/ 191 w 1845"/>
                  <a:gd name="T53" fmla="*/ 94 h 2066"/>
                  <a:gd name="T54" fmla="*/ 198 w 1845"/>
                  <a:gd name="T55" fmla="*/ 105 h 2066"/>
                  <a:gd name="T56" fmla="*/ 203 w 1845"/>
                  <a:gd name="T57" fmla="*/ 125 h 2066"/>
                  <a:gd name="T58" fmla="*/ 204 w 1845"/>
                  <a:gd name="T59" fmla="*/ 151 h 2066"/>
                  <a:gd name="T60" fmla="*/ 196 w 1845"/>
                  <a:gd name="T61" fmla="*/ 170 h 2066"/>
                  <a:gd name="T62" fmla="*/ 184 w 1845"/>
                  <a:gd name="T63" fmla="*/ 186 h 2066"/>
                  <a:gd name="T64" fmla="*/ 174 w 1845"/>
                  <a:gd name="T65" fmla="*/ 198 h 2066"/>
                  <a:gd name="T66" fmla="*/ 158 w 1845"/>
                  <a:gd name="T67" fmla="*/ 209 h 2066"/>
                  <a:gd name="T68" fmla="*/ 142 w 1845"/>
                  <a:gd name="T69" fmla="*/ 216 h 2066"/>
                  <a:gd name="T70" fmla="*/ 120 w 1845"/>
                  <a:gd name="T71" fmla="*/ 223 h 2066"/>
                  <a:gd name="T72" fmla="*/ 82 w 1845"/>
                  <a:gd name="T73" fmla="*/ 229 h 2066"/>
                  <a:gd name="T74" fmla="*/ 57 w 1845"/>
                  <a:gd name="T75" fmla="*/ 226 h 2066"/>
                  <a:gd name="T76" fmla="*/ 40 w 1845"/>
                  <a:gd name="T77" fmla="*/ 217 h 2066"/>
                  <a:gd name="T78" fmla="*/ 29 w 1845"/>
                  <a:gd name="T79" fmla="*/ 201 h 2066"/>
                  <a:gd name="T80" fmla="*/ 22 w 1845"/>
                  <a:gd name="T81" fmla="*/ 203 h 2066"/>
                  <a:gd name="T82" fmla="*/ 13 w 1845"/>
                  <a:gd name="T83" fmla="*/ 213 h 2066"/>
                  <a:gd name="T84" fmla="*/ 1 w 1845"/>
                  <a:gd name="T85" fmla="*/ 211 h 20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5"/>
                  <a:gd name="T130" fmla="*/ 0 h 2066"/>
                  <a:gd name="T131" fmla="*/ 1845 w 1845"/>
                  <a:gd name="T132" fmla="*/ 2066 h 20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5" h="2066">
                    <a:moveTo>
                      <a:pt x="13" y="1900"/>
                    </a:moveTo>
                    <a:lnTo>
                      <a:pt x="0" y="1824"/>
                    </a:lnTo>
                    <a:lnTo>
                      <a:pt x="0" y="1721"/>
                    </a:lnTo>
                    <a:lnTo>
                      <a:pt x="9" y="1669"/>
                    </a:lnTo>
                    <a:lnTo>
                      <a:pt x="21" y="1624"/>
                    </a:lnTo>
                    <a:lnTo>
                      <a:pt x="58" y="1581"/>
                    </a:lnTo>
                    <a:lnTo>
                      <a:pt x="90" y="1549"/>
                    </a:lnTo>
                    <a:lnTo>
                      <a:pt x="144" y="1521"/>
                    </a:lnTo>
                    <a:lnTo>
                      <a:pt x="193" y="1515"/>
                    </a:lnTo>
                    <a:lnTo>
                      <a:pt x="240" y="1515"/>
                    </a:lnTo>
                    <a:lnTo>
                      <a:pt x="295" y="1535"/>
                    </a:lnTo>
                    <a:lnTo>
                      <a:pt x="391" y="1570"/>
                    </a:lnTo>
                    <a:lnTo>
                      <a:pt x="446" y="1535"/>
                    </a:lnTo>
                    <a:lnTo>
                      <a:pt x="508" y="1501"/>
                    </a:lnTo>
                    <a:lnTo>
                      <a:pt x="590" y="1480"/>
                    </a:lnTo>
                    <a:lnTo>
                      <a:pt x="686" y="1473"/>
                    </a:lnTo>
                    <a:lnTo>
                      <a:pt x="755" y="1466"/>
                    </a:lnTo>
                    <a:lnTo>
                      <a:pt x="817" y="1424"/>
                    </a:lnTo>
                    <a:lnTo>
                      <a:pt x="877" y="1342"/>
                    </a:lnTo>
                    <a:lnTo>
                      <a:pt x="906" y="1259"/>
                    </a:lnTo>
                    <a:lnTo>
                      <a:pt x="912" y="1173"/>
                    </a:lnTo>
                    <a:lnTo>
                      <a:pt x="903" y="1131"/>
                    </a:lnTo>
                    <a:lnTo>
                      <a:pt x="892" y="1089"/>
                    </a:lnTo>
                    <a:lnTo>
                      <a:pt x="846" y="959"/>
                    </a:lnTo>
                    <a:lnTo>
                      <a:pt x="803" y="796"/>
                    </a:lnTo>
                    <a:lnTo>
                      <a:pt x="768" y="605"/>
                    </a:lnTo>
                    <a:lnTo>
                      <a:pt x="748" y="371"/>
                    </a:lnTo>
                    <a:lnTo>
                      <a:pt x="744" y="146"/>
                    </a:lnTo>
                    <a:lnTo>
                      <a:pt x="741" y="0"/>
                    </a:lnTo>
                    <a:lnTo>
                      <a:pt x="749" y="17"/>
                    </a:lnTo>
                    <a:lnTo>
                      <a:pt x="772" y="31"/>
                    </a:lnTo>
                    <a:lnTo>
                      <a:pt x="803" y="40"/>
                    </a:lnTo>
                    <a:lnTo>
                      <a:pt x="837" y="44"/>
                    </a:lnTo>
                    <a:lnTo>
                      <a:pt x="880" y="47"/>
                    </a:lnTo>
                    <a:lnTo>
                      <a:pt x="926" y="43"/>
                    </a:lnTo>
                    <a:lnTo>
                      <a:pt x="961" y="36"/>
                    </a:lnTo>
                    <a:lnTo>
                      <a:pt x="989" y="20"/>
                    </a:lnTo>
                    <a:lnTo>
                      <a:pt x="1008" y="1"/>
                    </a:lnTo>
                    <a:lnTo>
                      <a:pt x="1001" y="139"/>
                    </a:lnTo>
                    <a:lnTo>
                      <a:pt x="1004" y="350"/>
                    </a:lnTo>
                    <a:lnTo>
                      <a:pt x="1022" y="592"/>
                    </a:lnTo>
                    <a:lnTo>
                      <a:pt x="1051" y="786"/>
                    </a:lnTo>
                    <a:lnTo>
                      <a:pt x="1104" y="1053"/>
                    </a:lnTo>
                    <a:lnTo>
                      <a:pt x="1185" y="951"/>
                    </a:lnTo>
                    <a:lnTo>
                      <a:pt x="1241" y="894"/>
                    </a:lnTo>
                    <a:lnTo>
                      <a:pt x="1307" y="842"/>
                    </a:lnTo>
                    <a:lnTo>
                      <a:pt x="1392" y="793"/>
                    </a:lnTo>
                    <a:lnTo>
                      <a:pt x="1438" y="777"/>
                    </a:lnTo>
                    <a:lnTo>
                      <a:pt x="1477" y="770"/>
                    </a:lnTo>
                    <a:lnTo>
                      <a:pt x="1524" y="763"/>
                    </a:lnTo>
                    <a:lnTo>
                      <a:pt x="1574" y="766"/>
                    </a:lnTo>
                    <a:lnTo>
                      <a:pt x="1628" y="780"/>
                    </a:lnTo>
                    <a:lnTo>
                      <a:pt x="1678" y="812"/>
                    </a:lnTo>
                    <a:lnTo>
                      <a:pt x="1720" y="848"/>
                    </a:lnTo>
                    <a:lnTo>
                      <a:pt x="1748" y="888"/>
                    </a:lnTo>
                    <a:lnTo>
                      <a:pt x="1779" y="947"/>
                    </a:lnTo>
                    <a:lnTo>
                      <a:pt x="1803" y="1025"/>
                    </a:lnTo>
                    <a:lnTo>
                      <a:pt x="1826" y="1122"/>
                    </a:lnTo>
                    <a:lnTo>
                      <a:pt x="1845" y="1266"/>
                    </a:lnTo>
                    <a:lnTo>
                      <a:pt x="1838" y="1361"/>
                    </a:lnTo>
                    <a:lnTo>
                      <a:pt x="1803" y="1462"/>
                    </a:lnTo>
                    <a:lnTo>
                      <a:pt x="1760" y="1532"/>
                    </a:lnTo>
                    <a:lnTo>
                      <a:pt x="1717" y="1608"/>
                    </a:lnTo>
                    <a:lnTo>
                      <a:pt x="1659" y="1677"/>
                    </a:lnTo>
                    <a:lnTo>
                      <a:pt x="1619" y="1732"/>
                    </a:lnTo>
                    <a:lnTo>
                      <a:pt x="1562" y="1788"/>
                    </a:lnTo>
                    <a:lnTo>
                      <a:pt x="1503" y="1834"/>
                    </a:lnTo>
                    <a:lnTo>
                      <a:pt x="1419" y="1886"/>
                    </a:lnTo>
                    <a:lnTo>
                      <a:pt x="1329" y="1930"/>
                    </a:lnTo>
                    <a:lnTo>
                      <a:pt x="1275" y="1948"/>
                    </a:lnTo>
                    <a:lnTo>
                      <a:pt x="1178" y="1985"/>
                    </a:lnTo>
                    <a:lnTo>
                      <a:pt x="1077" y="2012"/>
                    </a:lnTo>
                    <a:lnTo>
                      <a:pt x="918" y="2047"/>
                    </a:lnTo>
                    <a:lnTo>
                      <a:pt x="741" y="2066"/>
                    </a:lnTo>
                    <a:lnTo>
                      <a:pt x="583" y="2051"/>
                    </a:lnTo>
                    <a:lnTo>
                      <a:pt x="511" y="2043"/>
                    </a:lnTo>
                    <a:lnTo>
                      <a:pt x="453" y="2024"/>
                    </a:lnTo>
                    <a:lnTo>
                      <a:pt x="364" y="1955"/>
                    </a:lnTo>
                    <a:lnTo>
                      <a:pt x="288" y="1851"/>
                    </a:lnTo>
                    <a:lnTo>
                      <a:pt x="261" y="1817"/>
                    </a:lnTo>
                    <a:lnTo>
                      <a:pt x="229" y="1815"/>
                    </a:lnTo>
                    <a:lnTo>
                      <a:pt x="199" y="1831"/>
                    </a:lnTo>
                    <a:lnTo>
                      <a:pt x="179" y="1907"/>
                    </a:lnTo>
                    <a:lnTo>
                      <a:pt x="117" y="1920"/>
                    </a:lnTo>
                    <a:lnTo>
                      <a:pt x="54" y="1916"/>
                    </a:lnTo>
                    <a:lnTo>
                      <a:pt x="13" y="1900"/>
                    </a:lnTo>
                    <a:close/>
                  </a:path>
                </a:pathLst>
              </a:custGeom>
              <a:solidFill>
                <a:srgbClr val="40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919" name="Oval 68"/>
              <p:cNvSpPr>
                <a:spLocks noChangeArrowheads="1"/>
              </p:cNvSpPr>
              <p:nvPr/>
            </p:nvSpPr>
            <p:spPr bwMode="auto">
              <a:xfrm>
                <a:off x="2686" y="223"/>
                <a:ext cx="89" cy="33"/>
              </a:xfrm>
              <a:prstGeom prst="ellipse">
                <a:avLst/>
              </a:prstGeom>
              <a:solidFill>
                <a:srgbClr val="00A0A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916" name="Text Box 69"/>
            <p:cNvSpPr txBox="1">
              <a:spLocks noChangeArrowheads="1"/>
            </p:cNvSpPr>
            <p:nvPr/>
          </p:nvSpPr>
          <p:spPr bwMode="auto">
            <a:xfrm>
              <a:off x="2613" y="3901"/>
              <a:ext cx="714" cy="192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/>
                <a:t>(6) vomiting</a:t>
              </a:r>
            </a:p>
          </p:txBody>
        </p:sp>
        <p:sp>
          <p:nvSpPr>
            <p:cNvPr id="36917" name="Freeform 70"/>
            <p:cNvSpPr>
              <a:spLocks/>
            </p:cNvSpPr>
            <p:nvPr/>
          </p:nvSpPr>
          <p:spPr bwMode="auto">
            <a:xfrm>
              <a:off x="2372" y="3208"/>
              <a:ext cx="545" cy="519"/>
            </a:xfrm>
            <a:custGeom>
              <a:avLst/>
              <a:gdLst>
                <a:gd name="T0" fmla="*/ 0 w 507"/>
                <a:gd name="T1" fmla="*/ 0 h 541"/>
                <a:gd name="T2" fmla="*/ 484 w 507"/>
                <a:gd name="T3" fmla="*/ 68 h 541"/>
                <a:gd name="T4" fmla="*/ 571 w 507"/>
                <a:gd name="T5" fmla="*/ 342 h 541"/>
                <a:gd name="T6" fmla="*/ 576 w 507"/>
                <a:gd name="T7" fmla="*/ 498 h 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541"/>
                <a:gd name="T14" fmla="*/ 507 w 507"/>
                <a:gd name="T15" fmla="*/ 541 h 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541">
                  <a:moveTo>
                    <a:pt x="0" y="0"/>
                  </a:moveTo>
                  <a:cubicBezTo>
                    <a:pt x="70" y="12"/>
                    <a:pt x="337" y="12"/>
                    <a:pt x="419" y="74"/>
                  </a:cubicBezTo>
                  <a:cubicBezTo>
                    <a:pt x="501" y="136"/>
                    <a:pt x="481" y="293"/>
                    <a:pt x="494" y="371"/>
                  </a:cubicBezTo>
                  <a:cubicBezTo>
                    <a:pt x="507" y="449"/>
                    <a:pt x="498" y="506"/>
                    <a:pt x="499" y="54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3203575" y="4054475"/>
            <a:ext cx="2767013" cy="2803525"/>
            <a:chOff x="2060" y="2243"/>
            <a:chExt cx="1743" cy="1787"/>
          </a:xfrm>
        </p:grpSpPr>
        <p:sp>
          <p:nvSpPr>
            <p:cNvPr id="36913" name="AutoShape 72"/>
            <p:cNvSpPr>
              <a:spLocks noChangeArrowheads="1"/>
            </p:cNvSpPr>
            <p:nvPr/>
          </p:nvSpPr>
          <p:spPr bwMode="auto">
            <a:xfrm rot="16200000" flipV="1">
              <a:off x="3117" y="2185"/>
              <a:ext cx="627" cy="7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03 h 21600"/>
                <a:gd name="T14" fmla="*/ 18224 w 21600"/>
                <a:gd name="T15" fmla="*/ 92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914" name="Freeform 73"/>
            <p:cNvSpPr>
              <a:spLocks/>
            </p:cNvSpPr>
            <p:nvPr/>
          </p:nvSpPr>
          <p:spPr bwMode="auto">
            <a:xfrm>
              <a:off x="2060" y="2681"/>
              <a:ext cx="1035" cy="1349"/>
            </a:xfrm>
            <a:custGeom>
              <a:avLst/>
              <a:gdLst>
                <a:gd name="T0" fmla="*/ 1025 w 1035"/>
                <a:gd name="T1" fmla="*/ 0 h 1349"/>
                <a:gd name="T2" fmla="*/ 494 w 1035"/>
                <a:gd name="T3" fmla="*/ 11 h 1349"/>
                <a:gd name="T4" fmla="*/ 181 w 1035"/>
                <a:gd name="T5" fmla="*/ 96 h 1349"/>
                <a:gd name="T6" fmla="*/ 0 w 1035"/>
                <a:gd name="T7" fmla="*/ 441 h 1349"/>
                <a:gd name="T8" fmla="*/ 0 w 1035"/>
                <a:gd name="T9" fmla="*/ 1349 h 1349"/>
                <a:gd name="T10" fmla="*/ 186 w 1035"/>
                <a:gd name="T11" fmla="*/ 1349 h 1349"/>
                <a:gd name="T12" fmla="*/ 186 w 1035"/>
                <a:gd name="T13" fmla="*/ 563 h 1349"/>
                <a:gd name="T14" fmla="*/ 351 w 1035"/>
                <a:gd name="T15" fmla="*/ 223 h 1349"/>
                <a:gd name="T16" fmla="*/ 765 w 1035"/>
                <a:gd name="T17" fmla="*/ 181 h 1349"/>
                <a:gd name="T18" fmla="*/ 1035 w 1035"/>
                <a:gd name="T19" fmla="*/ 191 h 1349"/>
                <a:gd name="T20" fmla="*/ 1025 w 1035"/>
                <a:gd name="T21" fmla="*/ 0 h 1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5"/>
                <a:gd name="T34" fmla="*/ 0 h 1349"/>
                <a:gd name="T35" fmla="*/ 1035 w 1035"/>
                <a:gd name="T36" fmla="*/ 1349 h 13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5" h="1349">
                  <a:moveTo>
                    <a:pt x="1025" y="0"/>
                  </a:moveTo>
                  <a:lnTo>
                    <a:pt x="494" y="11"/>
                  </a:lnTo>
                  <a:cubicBezTo>
                    <a:pt x="353" y="27"/>
                    <a:pt x="263" y="24"/>
                    <a:pt x="181" y="96"/>
                  </a:cubicBezTo>
                  <a:cubicBezTo>
                    <a:pt x="70" y="165"/>
                    <a:pt x="30" y="232"/>
                    <a:pt x="0" y="441"/>
                  </a:cubicBezTo>
                  <a:lnTo>
                    <a:pt x="0" y="1349"/>
                  </a:lnTo>
                  <a:lnTo>
                    <a:pt x="186" y="1349"/>
                  </a:lnTo>
                  <a:lnTo>
                    <a:pt x="186" y="563"/>
                  </a:lnTo>
                  <a:cubicBezTo>
                    <a:pt x="214" y="375"/>
                    <a:pt x="255" y="287"/>
                    <a:pt x="351" y="223"/>
                  </a:cubicBezTo>
                  <a:lnTo>
                    <a:pt x="765" y="181"/>
                  </a:lnTo>
                  <a:lnTo>
                    <a:pt x="1035" y="191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6897" name="Rectangle 74"/>
          <p:cNvSpPr>
            <a:spLocks noChangeArrowheads="1"/>
          </p:cNvSpPr>
          <p:nvPr/>
        </p:nvSpPr>
        <p:spPr bwMode="auto">
          <a:xfrm>
            <a:off x="7640638" y="925513"/>
            <a:ext cx="242887" cy="950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8" name="Rectangle 75"/>
          <p:cNvSpPr>
            <a:spLocks noChangeArrowheads="1"/>
          </p:cNvSpPr>
          <p:nvPr/>
        </p:nvSpPr>
        <p:spPr bwMode="auto">
          <a:xfrm rot="-5400000">
            <a:off x="7335043" y="392907"/>
            <a:ext cx="239713" cy="869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9" name="Text Box 76"/>
          <p:cNvSpPr txBox="1">
            <a:spLocks noChangeArrowheads="1"/>
          </p:cNvSpPr>
          <p:nvPr/>
        </p:nvSpPr>
        <p:spPr bwMode="auto">
          <a:xfrm>
            <a:off x="6850063" y="669925"/>
            <a:ext cx="1143000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H</a:t>
            </a:r>
            <a:r>
              <a:rPr lang="cs-CZ" sz="1400" b="1" baseline="50000"/>
              <a:t>+</a:t>
            </a:r>
            <a:r>
              <a:rPr lang="cs-CZ" sz="1400" b="1"/>
              <a:t>excretion</a:t>
            </a:r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4425950" y="4968875"/>
            <a:ext cx="5026025" cy="1889125"/>
            <a:chOff x="2788" y="3130"/>
            <a:chExt cx="3166" cy="1190"/>
          </a:xfrm>
        </p:grpSpPr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2788" y="3130"/>
              <a:ext cx="3166" cy="1190"/>
              <a:chOff x="2788" y="3130"/>
              <a:chExt cx="3166" cy="1190"/>
            </a:xfrm>
          </p:grpSpPr>
          <p:sp>
            <p:nvSpPr>
              <p:cNvPr id="36904" name="AutoShape 84"/>
              <p:cNvSpPr>
                <a:spLocks noChangeArrowheads="1"/>
              </p:cNvSpPr>
              <p:nvPr/>
            </p:nvSpPr>
            <p:spPr bwMode="auto">
              <a:xfrm>
                <a:off x="4137" y="3915"/>
                <a:ext cx="588" cy="405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2788" y="3130"/>
                <a:ext cx="3166" cy="1190"/>
                <a:chOff x="2788" y="3130"/>
                <a:chExt cx="3166" cy="1190"/>
              </a:xfrm>
            </p:grpSpPr>
            <p:sp>
              <p:nvSpPr>
                <p:cNvPr id="36906" name="Freeform 86"/>
                <p:cNvSpPr>
                  <a:spLocks/>
                </p:cNvSpPr>
                <p:nvPr/>
              </p:nvSpPr>
              <p:spPr bwMode="auto">
                <a:xfrm>
                  <a:off x="2788" y="3155"/>
                  <a:ext cx="1571" cy="988"/>
                </a:xfrm>
                <a:custGeom>
                  <a:avLst/>
                  <a:gdLst>
                    <a:gd name="T0" fmla="*/ 0 w 1571"/>
                    <a:gd name="T1" fmla="*/ 0 h 988"/>
                    <a:gd name="T2" fmla="*/ 450 w 1571"/>
                    <a:gd name="T3" fmla="*/ 110 h 988"/>
                    <a:gd name="T4" fmla="*/ 618 w 1571"/>
                    <a:gd name="T5" fmla="*/ 628 h 988"/>
                    <a:gd name="T6" fmla="*/ 1424 w 1571"/>
                    <a:gd name="T7" fmla="*/ 656 h 988"/>
                    <a:gd name="T8" fmla="*/ 1498 w 1571"/>
                    <a:gd name="T9" fmla="*/ 988 h 9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1"/>
                    <a:gd name="T16" fmla="*/ 0 h 988"/>
                    <a:gd name="T17" fmla="*/ 1571 w 1571"/>
                    <a:gd name="T18" fmla="*/ 988 h 9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1" h="988">
                      <a:moveTo>
                        <a:pt x="0" y="0"/>
                      </a:moveTo>
                      <a:cubicBezTo>
                        <a:pt x="75" y="18"/>
                        <a:pt x="347" y="5"/>
                        <a:pt x="450" y="110"/>
                      </a:cubicBezTo>
                      <a:cubicBezTo>
                        <a:pt x="553" y="215"/>
                        <a:pt x="456" y="537"/>
                        <a:pt x="618" y="628"/>
                      </a:cubicBezTo>
                      <a:cubicBezTo>
                        <a:pt x="780" y="719"/>
                        <a:pt x="1277" y="596"/>
                        <a:pt x="1424" y="656"/>
                      </a:cubicBezTo>
                      <a:cubicBezTo>
                        <a:pt x="1571" y="716"/>
                        <a:pt x="1483" y="919"/>
                        <a:pt x="1498" y="988"/>
                      </a:cubicBez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aphicFrame>
              <p:nvGraphicFramePr>
                <p:cNvPr id="36869" name="Object 87"/>
                <p:cNvGraphicFramePr>
                  <a:graphicFrameLocks noChangeAspect="1"/>
                </p:cNvGraphicFramePr>
                <p:nvPr/>
              </p:nvGraphicFramePr>
              <p:xfrm>
                <a:off x="5261" y="3580"/>
                <a:ext cx="499" cy="5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7129" name="rastrový obrázek" r:id="rId10" imgW="1495431" imgH="1771790" progId="PBrush">
                        <p:embed/>
                      </p:oleObj>
                    </mc:Choice>
                    <mc:Fallback>
                      <p:oleObj name="rastrový obrázek" r:id="rId10" imgW="1495431" imgH="1771790" progId="PBrush">
                        <p:embed/>
                        <p:pic>
                          <p:nvPicPr>
                            <p:cNvPr id="0" name="Object 8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61" y="3580"/>
                              <a:ext cx="499" cy="59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99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6907" name="Freeform 88"/>
                <p:cNvSpPr>
                  <a:spLocks/>
                </p:cNvSpPr>
                <p:nvPr/>
              </p:nvSpPr>
              <p:spPr bwMode="auto">
                <a:xfrm>
                  <a:off x="4510" y="3514"/>
                  <a:ext cx="1064" cy="806"/>
                </a:xfrm>
                <a:custGeom>
                  <a:avLst/>
                  <a:gdLst>
                    <a:gd name="T0" fmla="*/ 10 w 1064"/>
                    <a:gd name="T1" fmla="*/ 566 h 806"/>
                    <a:gd name="T2" fmla="*/ 39 w 1064"/>
                    <a:gd name="T3" fmla="*/ 263 h 806"/>
                    <a:gd name="T4" fmla="*/ 245 w 1064"/>
                    <a:gd name="T5" fmla="*/ 52 h 806"/>
                    <a:gd name="T6" fmla="*/ 942 w 1064"/>
                    <a:gd name="T7" fmla="*/ 126 h 806"/>
                    <a:gd name="T8" fmla="*/ 976 w 1064"/>
                    <a:gd name="T9" fmla="*/ 806 h 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4"/>
                    <a:gd name="T16" fmla="*/ 0 h 806"/>
                    <a:gd name="T17" fmla="*/ 1064 w 1064"/>
                    <a:gd name="T18" fmla="*/ 806 h 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4" h="806">
                      <a:moveTo>
                        <a:pt x="10" y="566"/>
                      </a:moveTo>
                      <a:cubicBezTo>
                        <a:pt x="15" y="516"/>
                        <a:pt x="0" y="349"/>
                        <a:pt x="39" y="263"/>
                      </a:cubicBezTo>
                      <a:cubicBezTo>
                        <a:pt x="78" y="177"/>
                        <a:pt x="95" y="75"/>
                        <a:pt x="245" y="52"/>
                      </a:cubicBezTo>
                      <a:cubicBezTo>
                        <a:pt x="395" y="29"/>
                        <a:pt x="820" y="0"/>
                        <a:pt x="942" y="126"/>
                      </a:cubicBezTo>
                      <a:cubicBezTo>
                        <a:pt x="1064" y="252"/>
                        <a:pt x="969" y="664"/>
                        <a:pt x="976" y="806"/>
                      </a:cubicBez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6908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4609" y="3578"/>
                  <a:ext cx="814" cy="326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400" b="1"/>
                    <a:t>(7) K</a:t>
                  </a:r>
                  <a:r>
                    <a:rPr lang="cs-CZ" sz="1400" b="1" baseline="52000"/>
                    <a:t>+</a:t>
                  </a:r>
                  <a:endParaRPr lang="cs-CZ" sz="1400" b="1"/>
                </a:p>
                <a:p>
                  <a:pPr algn="ctr"/>
                  <a:r>
                    <a:rPr lang="cs-CZ" sz="1400" b="1"/>
                    <a:t>depletion</a:t>
                  </a:r>
                </a:p>
              </p:txBody>
            </p:sp>
            <p:sp>
              <p:nvSpPr>
                <p:cNvPr id="36909" name="AutoShape 90"/>
                <p:cNvSpPr>
                  <a:spLocks noChangeArrowheads="1"/>
                </p:cNvSpPr>
                <p:nvPr/>
              </p:nvSpPr>
              <p:spPr bwMode="auto">
                <a:xfrm rot="1782263">
                  <a:off x="5183" y="3313"/>
                  <a:ext cx="423" cy="314"/>
                </a:xfrm>
                <a:prstGeom prst="lightningBolt">
                  <a:avLst/>
                </a:prstGeom>
                <a:solidFill>
                  <a:srgbClr val="FF33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6910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425" y="3130"/>
                  <a:ext cx="1529" cy="192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400" b="1"/>
                    <a:t>hyperaldosteronism</a:t>
                  </a:r>
                </a:p>
              </p:txBody>
            </p:sp>
            <p:sp>
              <p:nvSpPr>
                <p:cNvPr id="36911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794" y="3306"/>
                  <a:ext cx="1529" cy="192"/>
                </a:xfrm>
                <a:prstGeom prst="rect">
                  <a:avLst/>
                </a:prstGeom>
                <a:noFill/>
                <a:ln w="9525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cs-CZ" sz="1400" b="1"/>
                    <a:t> katabolism</a:t>
                  </a:r>
                </a:p>
              </p:txBody>
            </p:sp>
            <p:sp>
              <p:nvSpPr>
                <p:cNvPr id="36912" name="AutoShape 93"/>
                <p:cNvSpPr>
                  <a:spLocks noChangeArrowheads="1"/>
                </p:cNvSpPr>
                <p:nvPr/>
              </p:nvSpPr>
              <p:spPr bwMode="auto">
                <a:xfrm rot="1782263">
                  <a:off x="4188" y="3506"/>
                  <a:ext cx="423" cy="314"/>
                </a:xfrm>
                <a:prstGeom prst="lightningBolt">
                  <a:avLst/>
                </a:prstGeom>
                <a:solidFill>
                  <a:srgbClr val="FF33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6902" name="Text Box 94"/>
            <p:cNvSpPr txBox="1">
              <a:spLocks noChangeArrowheads="1"/>
            </p:cNvSpPr>
            <p:nvPr/>
          </p:nvSpPr>
          <p:spPr bwMode="auto">
            <a:xfrm>
              <a:off x="4400" y="4089"/>
              <a:ext cx="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800" b="1">
                  <a:latin typeface="Arial" pitchFamily="34" charset="0"/>
                </a:rPr>
                <a:t>K</a:t>
              </a:r>
              <a:r>
                <a:rPr lang="cs-CZ" sz="1800" b="1" baseline="70000">
                  <a:latin typeface="Arial" pitchFamily="34" charset="0"/>
                </a:rPr>
                <a:t>+</a:t>
              </a:r>
              <a:endParaRPr lang="cs-CZ" sz="2800" b="1"/>
            </a:p>
          </p:txBody>
        </p:sp>
        <p:sp>
          <p:nvSpPr>
            <p:cNvPr id="36903" name="Text Box 95"/>
            <p:cNvSpPr txBox="1">
              <a:spLocks noChangeArrowheads="1"/>
            </p:cNvSpPr>
            <p:nvPr/>
          </p:nvSpPr>
          <p:spPr bwMode="auto">
            <a:xfrm>
              <a:off x="4154" y="4089"/>
              <a:ext cx="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800" b="1">
                  <a:latin typeface="Arial" pitchFamily="34" charset="0"/>
                </a:rPr>
                <a:t>H</a:t>
              </a:r>
              <a:r>
                <a:rPr lang="cs-CZ" sz="1800" b="1" baseline="70000">
                  <a:latin typeface="Arial" pitchFamily="34" charset="0"/>
                </a:rPr>
                <a:t>+</a:t>
              </a:r>
              <a:endParaRPr lang="cs-CZ" sz="2800" b="1"/>
            </a:p>
          </p:txBody>
        </p:sp>
      </p:grpSp>
      <p:sp>
        <p:nvSpPr>
          <p:cNvPr id="65" name="TextovéPole 64"/>
          <p:cNvSpPr txBox="1"/>
          <p:nvPr/>
        </p:nvSpPr>
        <p:spPr>
          <a:xfrm>
            <a:off x="3635896" y="467380"/>
            <a:ext cx="253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Overdosis</a:t>
            </a:r>
            <a:r>
              <a:rPr lang="cs-CZ" dirty="0"/>
              <a:t>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</a:t>
            </a:r>
            <a:r>
              <a:rPr lang="cs-CZ" dirty="0" err="1"/>
              <a:t>infusion</a:t>
            </a:r>
            <a:endParaRPr lang="cs-CZ" dirty="0"/>
          </a:p>
        </p:txBody>
      </p:sp>
      <p:sp>
        <p:nvSpPr>
          <p:cNvPr id="66" name="Volný tvar 65"/>
          <p:cNvSpPr/>
          <p:nvPr/>
        </p:nvSpPr>
        <p:spPr>
          <a:xfrm>
            <a:off x="5284922" y="794288"/>
            <a:ext cx="1433593" cy="375834"/>
          </a:xfrm>
          <a:custGeom>
            <a:avLst/>
            <a:gdLst>
              <a:gd name="connsiteX0" fmla="*/ 0 w 1433593"/>
              <a:gd name="connsiteY0" fmla="*/ 11624 h 375834"/>
              <a:gd name="connsiteX1" fmla="*/ 317715 w 1433593"/>
              <a:gd name="connsiteY1" fmla="*/ 11624 h 375834"/>
              <a:gd name="connsiteX2" fmla="*/ 1201119 w 1433593"/>
              <a:gd name="connsiteY2" fmla="*/ 81366 h 375834"/>
              <a:gd name="connsiteX3" fmla="*/ 1433593 w 1433593"/>
              <a:gd name="connsiteY3" fmla="*/ 375834 h 37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593" h="375834">
                <a:moveTo>
                  <a:pt x="0" y="11624"/>
                </a:moveTo>
                <a:cubicBezTo>
                  <a:pt x="58764" y="5812"/>
                  <a:pt x="117529" y="0"/>
                  <a:pt x="317715" y="11624"/>
                </a:cubicBezTo>
                <a:cubicBezTo>
                  <a:pt x="517901" y="23248"/>
                  <a:pt x="1015139" y="20664"/>
                  <a:pt x="1201119" y="81366"/>
                </a:cubicBezTo>
                <a:cubicBezTo>
                  <a:pt x="1387099" y="142068"/>
                  <a:pt x="1410346" y="258951"/>
                  <a:pt x="1433593" y="375834"/>
                </a:cubicBezTo>
              </a:path>
            </a:pathLst>
          </a:custGeom>
          <a:ln w="762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2627784" y="1"/>
            <a:ext cx="26110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err="1"/>
              <a:t>Metabolic</a:t>
            </a:r>
            <a:r>
              <a:rPr lang="cs-CZ" sz="2400" b="1" dirty="0"/>
              <a:t> </a:t>
            </a:r>
            <a:r>
              <a:rPr lang="cs-CZ" sz="2400" b="1" dirty="0" err="1"/>
              <a:t>alkalosis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systems of the blood</a:t>
            </a:r>
            <a:endParaRPr lang="cs-CZ" dirty="0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636963" y="1700213"/>
            <a:ext cx="143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</a:rPr>
              <a:t> </a:t>
            </a: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-25000">
                <a:latin typeface="Georgia" pitchFamily="18" charset="0"/>
              </a:rPr>
              <a:t>2</a:t>
            </a:r>
            <a:r>
              <a:rPr lang="en-US" sz="3200">
                <a:latin typeface="Georgia" pitchFamily="18" charset="0"/>
              </a:rPr>
              <a:t>CO</a:t>
            </a:r>
            <a:r>
              <a:rPr lang="en-US" sz="3200" baseline="-25000">
                <a:latin typeface="Georgia" pitchFamily="18" charset="0"/>
              </a:rPr>
              <a:t>3</a:t>
            </a:r>
            <a:endParaRPr lang="cs-CZ" sz="3200" baseline="-25000">
              <a:latin typeface="Georgia" pitchFamily="18" charset="0"/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7453313" y="1700213"/>
            <a:ext cx="1327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HCO</a:t>
            </a:r>
            <a:r>
              <a:rPr lang="en-US" sz="3200" baseline="-25000">
                <a:latin typeface="Georgia" pitchFamily="18" charset="0"/>
              </a:rPr>
              <a:t>3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6300788" y="1700213"/>
            <a:ext cx="68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323850" y="1700213"/>
            <a:ext cx="896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CO</a:t>
            </a:r>
            <a:r>
              <a:rPr lang="en-US" sz="3200" baseline="-25000">
                <a:latin typeface="Georgia" pitchFamily="18" charset="0"/>
              </a:rPr>
              <a:t>2</a:t>
            </a:r>
            <a:endParaRPr lang="cs-CZ" sz="3200" baseline="-25000">
              <a:latin typeface="Georgia" pitchFamily="18" charset="0"/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5337175" y="2700338"/>
            <a:ext cx="1146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HBuf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2671763" y="2708275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Buf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2744788" y="3573463"/>
            <a:ext cx="842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Hb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5335588" y="3573463"/>
            <a:ext cx="1074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HHb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31" name="Rectangle 11"/>
          <p:cNvSpPr>
            <a:spLocks noChangeArrowheads="1"/>
          </p:cNvSpPr>
          <p:nvPr/>
        </p:nvSpPr>
        <p:spPr bwMode="auto">
          <a:xfrm>
            <a:off x="2744788" y="4289425"/>
            <a:ext cx="90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Alb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5337175" y="4289425"/>
            <a:ext cx="1131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HAlb</a:t>
            </a:r>
          </a:p>
        </p:txBody>
      </p:sp>
      <p:sp>
        <p:nvSpPr>
          <p:cNvPr id="363533" name="Rectangle 13"/>
          <p:cNvSpPr>
            <a:spLocks noChangeArrowheads="1"/>
          </p:cNvSpPr>
          <p:nvPr/>
        </p:nvSpPr>
        <p:spPr bwMode="auto">
          <a:xfrm>
            <a:off x="2600325" y="5013325"/>
            <a:ext cx="146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HPO</a:t>
            </a:r>
            <a:r>
              <a:rPr lang="en-US" sz="3200" baseline="-25000">
                <a:latin typeface="Georgia" pitchFamily="18" charset="0"/>
              </a:rPr>
              <a:t>4</a:t>
            </a:r>
            <a:r>
              <a:rPr lang="en-US" sz="3200" baseline="30000">
                <a:latin typeface="Georgia" pitchFamily="18" charset="0"/>
              </a:rPr>
              <a:t>2-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363534" name="Rectangle 14"/>
          <p:cNvSpPr>
            <a:spLocks noChangeArrowheads="1"/>
          </p:cNvSpPr>
          <p:nvPr/>
        </p:nvSpPr>
        <p:spPr bwMode="auto">
          <a:xfrm>
            <a:off x="5337175" y="5013325"/>
            <a:ext cx="146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-25000">
                <a:latin typeface="Georgia" pitchFamily="18" charset="0"/>
              </a:rPr>
              <a:t>2</a:t>
            </a:r>
            <a:r>
              <a:rPr lang="en-US" sz="3200">
                <a:latin typeface="Georgia" pitchFamily="18" charset="0"/>
              </a:rPr>
              <a:t>PO</a:t>
            </a:r>
            <a:r>
              <a:rPr lang="en-US" sz="3200" baseline="-25000">
                <a:latin typeface="Georgia" pitchFamily="18" charset="0"/>
              </a:rPr>
              <a:t>4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48263" y="1916113"/>
            <a:ext cx="938212" cy="144462"/>
            <a:chOff x="3243" y="1207"/>
            <a:chExt cx="591" cy="91"/>
          </a:xfrm>
        </p:grpSpPr>
        <p:sp>
          <p:nvSpPr>
            <p:cNvPr id="86116" name="Line 16"/>
            <p:cNvSpPr>
              <a:spLocks noChangeShapeType="1"/>
            </p:cNvSpPr>
            <p:nvPr/>
          </p:nvSpPr>
          <p:spPr bwMode="auto">
            <a:xfrm>
              <a:off x="3289" y="1207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17" name="Line 17"/>
            <p:cNvSpPr>
              <a:spLocks noChangeShapeType="1"/>
            </p:cNvSpPr>
            <p:nvPr/>
          </p:nvSpPr>
          <p:spPr bwMode="auto">
            <a:xfrm flipH="1">
              <a:off x="3243" y="1298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1620838" y="1700213"/>
            <a:ext cx="1152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-25000">
                <a:latin typeface="Georgia" pitchFamily="18" charset="0"/>
              </a:rPr>
              <a:t>2</a:t>
            </a:r>
            <a:r>
              <a:rPr lang="en-US" sz="3200">
                <a:latin typeface="Georgia" pitchFamily="18" charset="0"/>
              </a:rPr>
              <a:t>O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39" name="Line 19"/>
          <p:cNvSpPr>
            <a:spLocks noChangeShapeType="1"/>
          </p:cNvSpPr>
          <p:nvPr/>
        </p:nvSpPr>
        <p:spPr bwMode="auto">
          <a:xfrm>
            <a:off x="4144963" y="45815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>
            <a:off x="4137025" y="3860800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363541" name="Rectangle 21"/>
          <p:cNvSpPr>
            <a:spLocks noChangeArrowheads="1"/>
          </p:cNvSpPr>
          <p:nvPr/>
        </p:nvSpPr>
        <p:spPr bwMode="auto">
          <a:xfrm>
            <a:off x="1303338" y="3570288"/>
            <a:ext cx="68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363542" name="Rectangle 22"/>
          <p:cNvSpPr>
            <a:spLocks noChangeArrowheads="1"/>
          </p:cNvSpPr>
          <p:nvPr/>
        </p:nvSpPr>
        <p:spPr bwMode="auto">
          <a:xfrm>
            <a:off x="1303338" y="2708275"/>
            <a:ext cx="68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363543" name="Rectangle 23"/>
          <p:cNvSpPr>
            <a:spLocks noChangeArrowheads="1"/>
          </p:cNvSpPr>
          <p:nvPr/>
        </p:nvSpPr>
        <p:spPr bwMode="auto">
          <a:xfrm>
            <a:off x="1303338" y="4289425"/>
            <a:ext cx="68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363544" name="Rectangle 24"/>
          <p:cNvSpPr>
            <a:spLocks noChangeArrowheads="1"/>
          </p:cNvSpPr>
          <p:nvPr/>
        </p:nvSpPr>
        <p:spPr bwMode="auto">
          <a:xfrm>
            <a:off x="1303338" y="5013325"/>
            <a:ext cx="68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040188" y="2997200"/>
            <a:ext cx="969962" cy="144463"/>
            <a:chOff x="2545" y="1888"/>
            <a:chExt cx="611" cy="91"/>
          </a:xfrm>
        </p:grpSpPr>
        <p:sp>
          <p:nvSpPr>
            <p:cNvPr id="86114" name="Line 26"/>
            <p:cNvSpPr>
              <a:spLocks noChangeShapeType="1"/>
            </p:cNvSpPr>
            <p:nvPr/>
          </p:nvSpPr>
          <p:spPr bwMode="auto">
            <a:xfrm>
              <a:off x="2611" y="1888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15" name="Line 27"/>
            <p:cNvSpPr>
              <a:spLocks noChangeShapeType="1"/>
            </p:cNvSpPr>
            <p:nvPr/>
          </p:nvSpPr>
          <p:spPr bwMode="auto">
            <a:xfrm flipH="1">
              <a:off x="2545" y="1979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0338" y="1916113"/>
            <a:ext cx="936625" cy="144462"/>
            <a:chOff x="1701" y="1207"/>
            <a:chExt cx="590" cy="91"/>
          </a:xfrm>
        </p:grpSpPr>
        <p:sp>
          <p:nvSpPr>
            <p:cNvPr id="86112" name="Line 29"/>
            <p:cNvSpPr>
              <a:spLocks noChangeShapeType="1"/>
            </p:cNvSpPr>
            <p:nvPr/>
          </p:nvSpPr>
          <p:spPr bwMode="auto">
            <a:xfrm>
              <a:off x="1746" y="1207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13" name="Line 30"/>
            <p:cNvSpPr>
              <a:spLocks noChangeShapeType="1"/>
            </p:cNvSpPr>
            <p:nvPr/>
          </p:nvSpPr>
          <p:spPr bwMode="auto">
            <a:xfrm flipH="1">
              <a:off x="1701" y="1298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3551" name="Text Box 31"/>
          <p:cNvSpPr txBox="1">
            <a:spLocks noChangeArrowheads="1"/>
          </p:cNvSpPr>
          <p:nvPr/>
        </p:nvSpPr>
        <p:spPr bwMode="auto">
          <a:xfrm>
            <a:off x="6965950" y="16684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52" name="Text Box 32"/>
          <p:cNvSpPr txBox="1">
            <a:spLocks noChangeArrowheads="1"/>
          </p:cNvSpPr>
          <p:nvPr/>
        </p:nvSpPr>
        <p:spPr bwMode="auto">
          <a:xfrm>
            <a:off x="1212850" y="16605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53" name="Text Box 33"/>
          <p:cNvSpPr txBox="1">
            <a:spLocks noChangeArrowheads="1"/>
          </p:cNvSpPr>
          <p:nvPr/>
        </p:nvSpPr>
        <p:spPr bwMode="auto">
          <a:xfrm>
            <a:off x="2095500" y="27082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54" name="Line 34"/>
          <p:cNvSpPr>
            <a:spLocks noChangeShapeType="1"/>
          </p:cNvSpPr>
          <p:nvPr/>
        </p:nvSpPr>
        <p:spPr bwMode="auto">
          <a:xfrm flipH="1">
            <a:off x="4040188" y="40052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363555" name="Line 35"/>
          <p:cNvSpPr>
            <a:spLocks noChangeShapeType="1"/>
          </p:cNvSpPr>
          <p:nvPr/>
        </p:nvSpPr>
        <p:spPr bwMode="auto">
          <a:xfrm flipH="1">
            <a:off x="4040188" y="544512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363556" name="Line 36"/>
          <p:cNvSpPr>
            <a:spLocks noChangeShapeType="1"/>
          </p:cNvSpPr>
          <p:nvPr/>
        </p:nvSpPr>
        <p:spPr bwMode="auto">
          <a:xfrm flipH="1">
            <a:off x="4040188" y="472440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363557" name="Line 37"/>
          <p:cNvSpPr>
            <a:spLocks noChangeShapeType="1"/>
          </p:cNvSpPr>
          <p:nvPr/>
        </p:nvSpPr>
        <p:spPr bwMode="auto">
          <a:xfrm>
            <a:off x="4144963" y="5300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363558" name="Text Box 38"/>
          <p:cNvSpPr txBox="1">
            <a:spLocks noChangeArrowheads="1"/>
          </p:cNvSpPr>
          <p:nvPr/>
        </p:nvSpPr>
        <p:spPr bwMode="auto">
          <a:xfrm>
            <a:off x="2095500" y="50133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59" name="Text Box 39"/>
          <p:cNvSpPr txBox="1">
            <a:spLocks noChangeArrowheads="1"/>
          </p:cNvSpPr>
          <p:nvPr/>
        </p:nvSpPr>
        <p:spPr bwMode="auto">
          <a:xfrm>
            <a:off x="2095500" y="35734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60" name="Text Box 40"/>
          <p:cNvSpPr txBox="1">
            <a:spLocks noChangeArrowheads="1"/>
          </p:cNvSpPr>
          <p:nvPr/>
        </p:nvSpPr>
        <p:spPr bwMode="auto">
          <a:xfrm>
            <a:off x="2095500" y="42894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61" name="AutoShape 41"/>
          <p:cNvSpPr>
            <a:spLocks/>
          </p:cNvSpPr>
          <p:nvPr/>
        </p:nvSpPr>
        <p:spPr bwMode="auto">
          <a:xfrm>
            <a:off x="971550" y="3644900"/>
            <a:ext cx="288925" cy="1944688"/>
          </a:xfrm>
          <a:prstGeom prst="leftBrace">
            <a:avLst>
              <a:gd name="adj1" fmla="val 5609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3562" name="AutoShape 42"/>
          <p:cNvSpPr>
            <a:spLocks/>
          </p:cNvSpPr>
          <p:nvPr/>
        </p:nvSpPr>
        <p:spPr bwMode="auto">
          <a:xfrm>
            <a:off x="6732588" y="3644900"/>
            <a:ext cx="288925" cy="1944688"/>
          </a:xfrm>
          <a:prstGeom prst="rightBrace">
            <a:avLst>
              <a:gd name="adj1" fmla="val 5609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3563" name="Rectangle 43"/>
          <p:cNvSpPr>
            <a:spLocks noChangeArrowheads="1"/>
          </p:cNvSpPr>
          <p:nvPr/>
        </p:nvSpPr>
        <p:spPr bwMode="auto">
          <a:xfrm>
            <a:off x="468313" y="5373688"/>
            <a:ext cx="4167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Georgia" pitchFamily="18" charset="0"/>
              </a:rPr>
              <a:t>non-bicarbonate buffers</a:t>
            </a:r>
          </a:p>
          <a:p>
            <a:pPr algn="ctr" eaLnBrk="1" hangingPunct="1"/>
            <a:r>
              <a:rPr lang="cs-CZ" sz="3200">
                <a:latin typeface="Georgia" pitchFamily="18" charset="0"/>
              </a:rPr>
              <a:t>Buf = Hb + Alb + </a:t>
            </a:r>
            <a:r>
              <a:rPr lang="en-US" sz="3200">
                <a:latin typeface="Georgia" pitchFamily="18" charset="0"/>
              </a:rPr>
              <a:t>PO</a:t>
            </a:r>
            <a:r>
              <a:rPr lang="en-US" sz="3200" baseline="-25000">
                <a:latin typeface="Georgia" pitchFamily="18" charset="0"/>
              </a:rPr>
              <a:t>4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363564" name="AutoShape 44"/>
          <p:cNvSpPr>
            <a:spLocks/>
          </p:cNvSpPr>
          <p:nvPr/>
        </p:nvSpPr>
        <p:spPr bwMode="auto">
          <a:xfrm>
            <a:off x="323850" y="5516563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3565" name="AutoShape 45"/>
          <p:cNvSpPr>
            <a:spLocks/>
          </p:cNvSpPr>
          <p:nvPr/>
        </p:nvSpPr>
        <p:spPr bwMode="auto">
          <a:xfrm>
            <a:off x="4572000" y="5516563"/>
            <a:ext cx="215900" cy="792162"/>
          </a:xfrm>
          <a:prstGeom prst="rightBrace">
            <a:avLst>
              <a:gd name="adj1" fmla="val 3057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051050" y="2420938"/>
            <a:ext cx="5257800" cy="2735262"/>
            <a:chOff x="1292" y="1525"/>
            <a:chExt cx="3312" cy="1723"/>
          </a:xfrm>
        </p:grpSpPr>
        <p:sp>
          <p:nvSpPr>
            <p:cNvPr id="86106" name="Line 47"/>
            <p:cNvSpPr>
              <a:spLocks noChangeShapeType="1"/>
            </p:cNvSpPr>
            <p:nvPr/>
          </p:nvSpPr>
          <p:spPr bwMode="auto">
            <a:xfrm>
              <a:off x="1292" y="1525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07" name="Line 48"/>
            <p:cNvSpPr>
              <a:spLocks noChangeShapeType="1"/>
            </p:cNvSpPr>
            <p:nvPr/>
          </p:nvSpPr>
          <p:spPr bwMode="auto">
            <a:xfrm flipV="1">
              <a:off x="1292" y="1888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08" name="Line 49"/>
            <p:cNvSpPr>
              <a:spLocks noChangeShapeType="1"/>
            </p:cNvSpPr>
            <p:nvPr/>
          </p:nvSpPr>
          <p:spPr bwMode="auto">
            <a:xfrm>
              <a:off x="2653" y="1933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09" name="Line 50"/>
            <p:cNvSpPr>
              <a:spLocks noChangeShapeType="1"/>
            </p:cNvSpPr>
            <p:nvPr/>
          </p:nvSpPr>
          <p:spPr bwMode="auto">
            <a:xfrm flipV="1">
              <a:off x="2653" y="1525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10" name="Line 51"/>
            <p:cNvSpPr>
              <a:spLocks noChangeShapeType="1"/>
            </p:cNvSpPr>
            <p:nvPr/>
          </p:nvSpPr>
          <p:spPr bwMode="auto">
            <a:xfrm>
              <a:off x="4060" y="2477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11" name="Line 52"/>
            <p:cNvSpPr>
              <a:spLocks noChangeShapeType="1"/>
            </p:cNvSpPr>
            <p:nvPr/>
          </p:nvSpPr>
          <p:spPr bwMode="auto">
            <a:xfrm flipV="1">
              <a:off x="4060" y="2840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973138" y="2492375"/>
            <a:ext cx="7421562" cy="3744913"/>
            <a:chOff x="613" y="1570"/>
            <a:chExt cx="4675" cy="2359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353" y="1615"/>
              <a:ext cx="544" cy="454"/>
              <a:chOff x="748" y="1797"/>
              <a:chExt cx="544" cy="454"/>
            </a:xfrm>
          </p:grpSpPr>
          <p:sp>
            <p:nvSpPr>
              <p:cNvPr id="86101" name="Rectangle 55"/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102" name="Line 56"/>
              <p:cNvSpPr>
                <a:spLocks noChangeShapeType="1"/>
              </p:cNvSpPr>
              <p:nvPr/>
            </p:nvSpPr>
            <p:spPr bwMode="auto">
              <a:xfrm>
                <a:off x="748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3" name="Line 57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4" name="Line 58"/>
              <p:cNvSpPr>
                <a:spLocks noChangeShapeType="1"/>
              </p:cNvSpPr>
              <p:nvPr/>
            </p:nvSpPr>
            <p:spPr bwMode="auto">
              <a:xfrm flipV="1">
                <a:off x="1292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5" name="Line 59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1973" y="2024"/>
              <a:ext cx="544" cy="454"/>
              <a:chOff x="748" y="3158"/>
              <a:chExt cx="544" cy="454"/>
            </a:xfrm>
          </p:grpSpPr>
          <p:sp>
            <p:nvSpPr>
              <p:cNvPr id="86096" name="Rectangle 61"/>
              <p:cNvSpPr>
                <a:spLocks noChangeArrowheads="1"/>
              </p:cNvSpPr>
              <p:nvPr/>
            </p:nvSpPr>
            <p:spPr bwMode="auto">
              <a:xfrm>
                <a:off x="748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B69FF"/>
                  </a:gs>
                  <a:gs pos="100000">
                    <a:srgbClr val="840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97" name="Line 62"/>
              <p:cNvSpPr>
                <a:spLocks noChangeShapeType="1"/>
              </p:cNvSpPr>
              <p:nvPr/>
            </p:nvSpPr>
            <p:spPr bwMode="auto">
              <a:xfrm>
                <a:off x="748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8" name="Line 63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9" name="Line 64"/>
              <p:cNvSpPr>
                <a:spLocks noChangeShapeType="1"/>
              </p:cNvSpPr>
              <p:nvPr/>
            </p:nvSpPr>
            <p:spPr bwMode="auto">
              <a:xfrm flipV="1">
                <a:off x="1292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0" name="Line 65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613" y="2478"/>
              <a:ext cx="544" cy="454"/>
              <a:chOff x="1791" y="1797"/>
              <a:chExt cx="544" cy="454"/>
            </a:xfrm>
          </p:grpSpPr>
          <p:sp>
            <p:nvSpPr>
              <p:cNvPr id="86091" name="Rectangle 67"/>
              <p:cNvSpPr>
                <a:spLocks noChangeArrowheads="1"/>
              </p:cNvSpPr>
              <p:nvPr/>
            </p:nvSpPr>
            <p:spPr bwMode="auto">
              <a:xfrm>
                <a:off x="1791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92" name="Line 68"/>
              <p:cNvSpPr>
                <a:spLocks noChangeShapeType="1"/>
              </p:cNvSpPr>
              <p:nvPr/>
            </p:nvSpPr>
            <p:spPr bwMode="auto">
              <a:xfrm>
                <a:off x="1791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3" name="Line 69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4" name="Line 70"/>
              <p:cNvSpPr>
                <a:spLocks noChangeShapeType="1"/>
              </p:cNvSpPr>
              <p:nvPr/>
            </p:nvSpPr>
            <p:spPr bwMode="auto">
              <a:xfrm flipV="1">
                <a:off x="2335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5" name="Line 71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4744" y="2931"/>
              <a:ext cx="544" cy="454"/>
              <a:chOff x="1791" y="3158"/>
              <a:chExt cx="544" cy="454"/>
            </a:xfrm>
          </p:grpSpPr>
          <p:sp>
            <p:nvSpPr>
              <p:cNvPr id="86086" name="Rectangle 73"/>
              <p:cNvSpPr>
                <a:spLocks noChangeArrowheads="1"/>
              </p:cNvSpPr>
              <p:nvPr/>
            </p:nvSpPr>
            <p:spPr bwMode="auto">
              <a:xfrm>
                <a:off x="1791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F5E1"/>
                  </a:gs>
                  <a:gs pos="100000">
                    <a:srgbClr val="FFF1B7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87" name="Line 74"/>
              <p:cNvSpPr>
                <a:spLocks noChangeShapeType="1"/>
              </p:cNvSpPr>
              <p:nvPr/>
            </p:nvSpPr>
            <p:spPr bwMode="auto">
              <a:xfrm>
                <a:off x="1791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8" name="Line 75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9" name="Line 76"/>
              <p:cNvSpPr>
                <a:spLocks noChangeShapeType="1"/>
              </p:cNvSpPr>
              <p:nvPr/>
            </p:nvSpPr>
            <p:spPr bwMode="auto">
              <a:xfrm flipV="1">
                <a:off x="2335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0" name="Line 77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353" y="3475"/>
              <a:ext cx="544" cy="454"/>
              <a:chOff x="1791" y="3748"/>
              <a:chExt cx="544" cy="454"/>
            </a:xfrm>
          </p:grpSpPr>
          <p:sp>
            <p:nvSpPr>
              <p:cNvPr id="86081" name="Rectangle 79"/>
              <p:cNvSpPr>
                <a:spLocks noChangeArrowheads="1"/>
              </p:cNvSpPr>
              <p:nvPr/>
            </p:nvSpPr>
            <p:spPr bwMode="auto">
              <a:xfrm>
                <a:off x="1791" y="383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EFE5"/>
                  </a:gs>
                  <a:gs pos="100000">
                    <a:srgbClr val="FFC1C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82" name="Line 80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3" name="Line 81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4" name="Line 82"/>
              <p:cNvSpPr>
                <a:spLocks noChangeShapeType="1"/>
              </p:cNvSpPr>
              <p:nvPr/>
            </p:nvSpPr>
            <p:spPr bwMode="auto">
              <a:xfrm flipV="1">
                <a:off x="2335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5" name="Line 83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613" y="1570"/>
              <a:ext cx="544" cy="454"/>
              <a:chOff x="748" y="2432"/>
              <a:chExt cx="544" cy="454"/>
            </a:xfrm>
          </p:grpSpPr>
          <p:sp>
            <p:nvSpPr>
              <p:cNvPr id="86075" name="Rectangle 85"/>
              <p:cNvSpPr>
                <a:spLocks noChangeArrowheads="1"/>
              </p:cNvSpPr>
              <p:nvPr/>
            </p:nvSpPr>
            <p:spPr bwMode="auto">
              <a:xfrm>
                <a:off x="748" y="2523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CC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76" name="Line 86"/>
              <p:cNvSpPr>
                <a:spLocks noChangeShapeType="1"/>
              </p:cNvSpPr>
              <p:nvPr/>
            </p:nvSpPr>
            <p:spPr bwMode="auto">
              <a:xfrm>
                <a:off x="748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7" name="Line 87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8" name="Line 88"/>
              <p:cNvSpPr>
                <a:spLocks noChangeShapeType="1"/>
              </p:cNvSpPr>
              <p:nvPr/>
            </p:nvSpPr>
            <p:spPr bwMode="auto">
              <a:xfrm flipV="1">
                <a:off x="1292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9" name="Line 89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0" name="Line 90"/>
              <p:cNvSpPr>
                <a:spLocks noChangeShapeType="1"/>
              </p:cNvSpPr>
              <p:nvPr/>
            </p:nvSpPr>
            <p:spPr bwMode="auto">
              <a:xfrm>
                <a:off x="748" y="2523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3090" y="2520"/>
              <a:ext cx="833" cy="819"/>
              <a:chOff x="1503" y="2024"/>
              <a:chExt cx="833" cy="819"/>
            </a:xfrm>
          </p:grpSpPr>
          <p:sp>
            <p:nvSpPr>
              <p:cNvPr id="86065" name="Line 92"/>
              <p:cNvSpPr>
                <a:spLocks noChangeShapeType="1"/>
              </p:cNvSpPr>
              <p:nvPr/>
            </p:nvSpPr>
            <p:spPr bwMode="auto">
              <a:xfrm>
                <a:off x="1973" y="2467"/>
                <a:ext cx="363" cy="0"/>
              </a:xfrm>
              <a:prstGeom prst="line">
                <a:avLst/>
              </a:prstGeom>
              <a:noFill/>
              <a:ln w="15875">
                <a:solidFill>
                  <a:srgbClr val="F8B20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6" name="Oval 93"/>
              <p:cNvSpPr>
                <a:spLocks noChangeArrowheads="1"/>
              </p:cNvSpPr>
              <p:nvPr/>
            </p:nvSpPr>
            <p:spPr bwMode="auto">
              <a:xfrm>
                <a:off x="1872" y="2251"/>
                <a:ext cx="113" cy="272"/>
              </a:xfrm>
              <a:prstGeom prst="ellipse">
                <a:avLst/>
              </a:prstGeom>
              <a:solidFill>
                <a:srgbClr val="F8B20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67" name="Rectangle 94"/>
              <p:cNvSpPr>
                <a:spLocks noChangeArrowheads="1"/>
              </p:cNvSpPr>
              <p:nvPr/>
            </p:nvSpPr>
            <p:spPr bwMode="auto">
              <a:xfrm flipV="1">
                <a:off x="1635" y="2251"/>
                <a:ext cx="292" cy="272"/>
              </a:xfrm>
              <a:prstGeom prst="rect">
                <a:avLst/>
              </a:prstGeom>
              <a:gradFill rotWithShape="1">
                <a:gsLst>
                  <a:gs pos="0">
                    <a:srgbClr val="FFDF9F"/>
                  </a:gs>
                  <a:gs pos="100000">
                    <a:srgbClr val="F8B20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68" name="Line 95"/>
              <p:cNvSpPr>
                <a:spLocks noChangeShapeType="1"/>
              </p:cNvSpPr>
              <p:nvPr/>
            </p:nvSpPr>
            <p:spPr bwMode="auto">
              <a:xfrm>
                <a:off x="1791" y="2024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9" name="Line 96"/>
              <p:cNvSpPr>
                <a:spLocks noChangeShapeType="1"/>
              </p:cNvSpPr>
              <p:nvPr/>
            </p:nvSpPr>
            <p:spPr bwMode="auto">
              <a:xfrm flipV="1">
                <a:off x="2335" y="2024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0" name="Line 97"/>
              <p:cNvSpPr>
                <a:spLocks noChangeShapeType="1"/>
              </p:cNvSpPr>
              <p:nvPr/>
            </p:nvSpPr>
            <p:spPr bwMode="auto">
              <a:xfrm>
                <a:off x="1973" y="2478"/>
                <a:ext cx="362" cy="0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1" name="Oval 98"/>
              <p:cNvSpPr>
                <a:spLocks noChangeArrowheads="1"/>
              </p:cNvSpPr>
              <p:nvPr/>
            </p:nvSpPr>
            <p:spPr bwMode="auto">
              <a:xfrm>
                <a:off x="1534" y="2160"/>
                <a:ext cx="453" cy="453"/>
              </a:xfrm>
              <a:prstGeom prst="ellipse">
                <a:avLst/>
              </a:prstGeom>
              <a:noFill/>
              <a:ln w="15875">
                <a:solidFill>
                  <a:srgbClr val="4828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072" name="Line 99"/>
              <p:cNvSpPr>
                <a:spLocks noChangeShapeType="1"/>
              </p:cNvSpPr>
              <p:nvPr/>
            </p:nvSpPr>
            <p:spPr bwMode="auto">
              <a:xfrm>
                <a:off x="1630" y="2205"/>
                <a:ext cx="0" cy="318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3" name="Line 100"/>
              <p:cNvSpPr>
                <a:spLocks noChangeShapeType="1"/>
              </p:cNvSpPr>
              <p:nvPr/>
            </p:nvSpPr>
            <p:spPr bwMode="auto">
              <a:xfrm>
                <a:off x="1630" y="2518"/>
                <a:ext cx="318" cy="0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4" name="Rectangle 101"/>
              <p:cNvSpPr>
                <a:spLocks noChangeArrowheads="1"/>
              </p:cNvSpPr>
              <p:nvPr/>
            </p:nvSpPr>
            <p:spPr bwMode="auto">
              <a:xfrm rot="2153058">
                <a:off x="1503" y="2536"/>
                <a:ext cx="52" cy="307"/>
              </a:xfrm>
              <a:prstGeom prst="rect">
                <a:avLst/>
              </a:prstGeom>
              <a:gradFill rotWithShape="1">
                <a:gsLst>
                  <a:gs pos="0">
                    <a:srgbClr val="482808"/>
                  </a:gs>
                  <a:gs pos="100000">
                    <a:srgbClr val="61360B"/>
                  </a:gs>
                </a:gsLst>
                <a:lin ang="0" scaled="1"/>
              </a:gradFill>
              <a:ln w="9525">
                <a:solidFill>
                  <a:srgbClr val="48280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63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63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6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6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6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3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6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6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6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3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63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3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63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6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6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63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63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6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8.51852E-6 L -0.08664 0.147 " pathEditMode="relative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51852E-6 L -0.10226 0.15741 " pathEditMode="relative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5191 0.20996 " pathEditMode="relative" ptsTypes="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7037E-6 L -0.08681 0.2625 " pathEditMode="relative" ptsTypes="AA">
                                      <p:cBhvr>
                                        <p:cTn id="92" dur="20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08663 0.13634 " pathEditMode="relative" ptsTypes="AA">
                                      <p:cBhvr>
                                        <p:cTn id="94" dur="20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85185E-6 L -0.08662 0.28356 " pathEditMode="relative" ptsTypes="AA">
                                      <p:cBhvr>
                                        <p:cTn id="96" dur="2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6771 0.05254 " pathEditMode="relative" ptsTypes="AA">
                                      <p:cBhvr>
                                        <p:cTn id="98" dur="2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7101 0.05254 " pathEditMode="relative" ptsTypes="AA">
                                      <p:cBhvr>
                                        <p:cTn id="100" dur="2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96296E-6 L 0.29149 0.35694 " pathEditMode="relative" ptsTypes="AA">
                                      <p:cBhvr>
                                        <p:cTn id="102" dur="2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L 0.45661 0.13657 " pathEditMode="relative" ptsTypes="AA">
                                      <p:cBhvr>
                                        <p:cTn id="104" dur="2000" fill="hold"/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59259E-6 L 0.22049 0.20995 " pathEditMode="relative" ptsTypes="AA">
                                      <p:cBhvr>
                                        <p:cTn id="106" dur="2000" fill="hold"/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6 L -3.88889E-6 0.08404 " pathEditMode="relative" ptsTypes="AA">
                                      <p:cBhvr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/>
      <p:bldP spid="363524" grpId="0"/>
      <p:bldP spid="363525" grpId="0"/>
      <p:bldP spid="363526" grpId="0"/>
      <p:bldP spid="363527" grpId="0"/>
      <p:bldP spid="363528" grpId="0"/>
      <p:bldP spid="363529" grpId="0"/>
      <p:bldP spid="363530" grpId="0"/>
      <p:bldP spid="363531" grpId="0"/>
      <p:bldP spid="363532" grpId="0"/>
      <p:bldP spid="363533" grpId="0"/>
      <p:bldP spid="363534" grpId="0"/>
      <p:bldP spid="363538" grpId="0"/>
      <p:bldP spid="363539" grpId="0" animBg="1"/>
      <p:bldP spid="363540" grpId="0" animBg="1"/>
      <p:bldP spid="363541" grpId="0"/>
      <p:bldP spid="363542" grpId="0"/>
      <p:bldP spid="363542" grpId="1"/>
      <p:bldP spid="363543" grpId="0"/>
      <p:bldP spid="363544" grpId="0"/>
      <p:bldP spid="363551" grpId="0"/>
      <p:bldP spid="363552" grpId="0"/>
      <p:bldP spid="363553" grpId="0"/>
      <p:bldP spid="363554" grpId="0" animBg="1"/>
      <p:bldP spid="363555" grpId="0" animBg="1"/>
      <p:bldP spid="363556" grpId="0" animBg="1"/>
      <p:bldP spid="363557" grpId="0" animBg="1"/>
      <p:bldP spid="363558" grpId="0"/>
      <p:bldP spid="363559" grpId="0"/>
      <p:bldP spid="363560" grpId="0"/>
      <p:bldP spid="363561" grpId="0" animBg="1"/>
      <p:bldP spid="363562" grpId="0" animBg="1"/>
      <p:bldP spid="363563" grpId="0"/>
      <p:bldP spid="363564" grpId="0" animBg="1"/>
      <p:bldP spid="3635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525" y="190500"/>
            <a:ext cx="8364538" cy="6113463"/>
            <a:chOff x="86" y="120"/>
            <a:chExt cx="5269" cy="3851"/>
          </a:xfrm>
        </p:grpSpPr>
        <p:sp>
          <p:nvSpPr>
            <p:cNvPr id="117764" name="Freeform 3"/>
            <p:cNvSpPr>
              <a:spLocks/>
            </p:cNvSpPr>
            <p:nvPr/>
          </p:nvSpPr>
          <p:spPr bwMode="auto">
            <a:xfrm>
              <a:off x="1363" y="2198"/>
              <a:ext cx="1363" cy="1020"/>
            </a:xfrm>
            <a:custGeom>
              <a:avLst/>
              <a:gdLst>
                <a:gd name="T0" fmla="*/ 1030 w 1363"/>
                <a:gd name="T1" fmla="*/ 0 h 1020"/>
                <a:gd name="T2" fmla="*/ 768 w 1363"/>
                <a:gd name="T3" fmla="*/ 317 h 1020"/>
                <a:gd name="T4" fmla="*/ 557 w 1363"/>
                <a:gd name="T5" fmla="*/ 528 h 1020"/>
                <a:gd name="T6" fmla="*/ 267 w 1363"/>
                <a:gd name="T7" fmla="*/ 788 h 1020"/>
                <a:gd name="T8" fmla="*/ 0 w 1363"/>
                <a:gd name="T9" fmla="*/ 1020 h 1020"/>
                <a:gd name="T10" fmla="*/ 267 w 1363"/>
                <a:gd name="T11" fmla="*/ 1016 h 1020"/>
                <a:gd name="T12" fmla="*/ 694 w 1363"/>
                <a:gd name="T13" fmla="*/ 665 h 1020"/>
                <a:gd name="T14" fmla="*/ 917 w 1363"/>
                <a:gd name="T15" fmla="*/ 476 h 1020"/>
                <a:gd name="T16" fmla="*/ 1078 w 1363"/>
                <a:gd name="T17" fmla="*/ 334 h 1020"/>
                <a:gd name="T18" fmla="*/ 1224 w 1363"/>
                <a:gd name="T19" fmla="*/ 197 h 1020"/>
                <a:gd name="T20" fmla="*/ 1363 w 1363"/>
                <a:gd name="T21" fmla="*/ 70 h 1020"/>
                <a:gd name="T22" fmla="*/ 1030 w 1363"/>
                <a:gd name="T23" fmla="*/ 0 h 10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3"/>
                <a:gd name="T37" fmla="*/ 0 h 1020"/>
                <a:gd name="T38" fmla="*/ 1363 w 1363"/>
                <a:gd name="T39" fmla="*/ 1020 h 10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3" h="1020">
                  <a:moveTo>
                    <a:pt x="1030" y="0"/>
                  </a:moveTo>
                  <a:cubicBezTo>
                    <a:pt x="931" y="41"/>
                    <a:pt x="847" y="229"/>
                    <a:pt x="768" y="317"/>
                  </a:cubicBezTo>
                  <a:cubicBezTo>
                    <a:pt x="689" y="405"/>
                    <a:pt x="641" y="450"/>
                    <a:pt x="557" y="528"/>
                  </a:cubicBezTo>
                  <a:cubicBezTo>
                    <a:pt x="473" y="606"/>
                    <a:pt x="360" y="706"/>
                    <a:pt x="267" y="788"/>
                  </a:cubicBezTo>
                  <a:cubicBezTo>
                    <a:pt x="174" y="870"/>
                    <a:pt x="118" y="922"/>
                    <a:pt x="0" y="1020"/>
                  </a:cubicBezTo>
                  <a:cubicBezTo>
                    <a:pt x="111" y="1018"/>
                    <a:pt x="195" y="1018"/>
                    <a:pt x="267" y="1016"/>
                  </a:cubicBezTo>
                  <a:cubicBezTo>
                    <a:pt x="379" y="932"/>
                    <a:pt x="586" y="755"/>
                    <a:pt x="694" y="665"/>
                  </a:cubicBezTo>
                  <a:cubicBezTo>
                    <a:pt x="802" y="575"/>
                    <a:pt x="853" y="531"/>
                    <a:pt x="917" y="476"/>
                  </a:cubicBezTo>
                  <a:cubicBezTo>
                    <a:pt x="981" y="421"/>
                    <a:pt x="1027" y="381"/>
                    <a:pt x="1078" y="334"/>
                  </a:cubicBezTo>
                  <a:cubicBezTo>
                    <a:pt x="1129" y="287"/>
                    <a:pt x="1176" y="241"/>
                    <a:pt x="1224" y="197"/>
                  </a:cubicBezTo>
                  <a:lnTo>
                    <a:pt x="1363" y="70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65" name="Freeform 4"/>
            <p:cNvSpPr>
              <a:spLocks/>
            </p:cNvSpPr>
            <p:nvPr/>
          </p:nvSpPr>
          <p:spPr bwMode="auto">
            <a:xfrm>
              <a:off x="2854" y="846"/>
              <a:ext cx="2009" cy="1148"/>
            </a:xfrm>
            <a:custGeom>
              <a:avLst/>
              <a:gdLst>
                <a:gd name="T0" fmla="*/ 38 w 2009"/>
                <a:gd name="T1" fmla="*/ 811 h 1148"/>
                <a:gd name="T2" fmla="*/ 329 w 2009"/>
                <a:gd name="T3" fmla="*/ 691 h 1148"/>
                <a:gd name="T4" fmla="*/ 2009 w 2009"/>
                <a:gd name="T5" fmla="*/ 0 h 1148"/>
                <a:gd name="T6" fmla="*/ 2009 w 2009"/>
                <a:gd name="T7" fmla="*/ 742 h 1148"/>
                <a:gd name="T8" fmla="*/ 941 w 2009"/>
                <a:gd name="T9" fmla="*/ 1148 h 1148"/>
                <a:gd name="T10" fmla="*/ 38 w 2009"/>
                <a:gd name="T11" fmla="*/ 1137 h 1148"/>
                <a:gd name="T12" fmla="*/ 38 w 2009"/>
                <a:gd name="T13" fmla="*/ 811 h 1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9"/>
                <a:gd name="T22" fmla="*/ 0 h 1148"/>
                <a:gd name="T23" fmla="*/ 2009 w 2009"/>
                <a:gd name="T24" fmla="*/ 1148 h 1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9" h="1148">
                  <a:moveTo>
                    <a:pt x="38" y="811"/>
                  </a:moveTo>
                  <a:cubicBezTo>
                    <a:pt x="30" y="770"/>
                    <a:pt x="0" y="826"/>
                    <a:pt x="329" y="691"/>
                  </a:cubicBezTo>
                  <a:lnTo>
                    <a:pt x="2009" y="0"/>
                  </a:lnTo>
                  <a:lnTo>
                    <a:pt x="2009" y="742"/>
                  </a:lnTo>
                  <a:lnTo>
                    <a:pt x="941" y="1148"/>
                  </a:lnTo>
                  <a:lnTo>
                    <a:pt x="38" y="1137"/>
                  </a:lnTo>
                  <a:lnTo>
                    <a:pt x="38" y="81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66" name="Freeform 5"/>
            <p:cNvSpPr>
              <a:spLocks/>
            </p:cNvSpPr>
            <p:nvPr/>
          </p:nvSpPr>
          <p:spPr bwMode="auto">
            <a:xfrm>
              <a:off x="2617" y="293"/>
              <a:ext cx="1278" cy="1787"/>
            </a:xfrm>
            <a:custGeom>
              <a:avLst/>
              <a:gdLst>
                <a:gd name="T0" fmla="*/ 0 w 1278"/>
                <a:gd name="T1" fmla="*/ 1673 h 1787"/>
                <a:gd name="T2" fmla="*/ 189 w 1278"/>
                <a:gd name="T3" fmla="*/ 1341 h 1787"/>
                <a:gd name="T4" fmla="*/ 566 w 1278"/>
                <a:gd name="T5" fmla="*/ 638 h 1787"/>
                <a:gd name="T6" fmla="*/ 835 w 1278"/>
                <a:gd name="T7" fmla="*/ 107 h 1787"/>
                <a:gd name="T8" fmla="*/ 892 w 1278"/>
                <a:gd name="T9" fmla="*/ 0 h 1787"/>
                <a:gd name="T10" fmla="*/ 1278 w 1278"/>
                <a:gd name="T11" fmla="*/ 2 h 1787"/>
                <a:gd name="T12" fmla="*/ 1052 w 1278"/>
                <a:gd name="T13" fmla="*/ 433 h 1787"/>
                <a:gd name="T14" fmla="*/ 515 w 1278"/>
                <a:gd name="T15" fmla="*/ 1450 h 1787"/>
                <a:gd name="T16" fmla="*/ 332 w 1278"/>
                <a:gd name="T17" fmla="*/ 1787 h 1787"/>
                <a:gd name="T18" fmla="*/ 0 w 1278"/>
                <a:gd name="T19" fmla="*/ 1673 h 1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787"/>
                <a:gd name="T32" fmla="*/ 1278 w 1278"/>
                <a:gd name="T33" fmla="*/ 1787 h 17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787">
                  <a:moveTo>
                    <a:pt x="0" y="1673"/>
                  </a:moveTo>
                  <a:lnTo>
                    <a:pt x="189" y="1341"/>
                  </a:lnTo>
                  <a:cubicBezTo>
                    <a:pt x="283" y="1169"/>
                    <a:pt x="458" y="843"/>
                    <a:pt x="566" y="638"/>
                  </a:cubicBezTo>
                  <a:cubicBezTo>
                    <a:pt x="674" y="433"/>
                    <a:pt x="781" y="213"/>
                    <a:pt x="835" y="107"/>
                  </a:cubicBezTo>
                  <a:lnTo>
                    <a:pt x="892" y="0"/>
                  </a:lnTo>
                  <a:lnTo>
                    <a:pt x="1278" y="2"/>
                  </a:lnTo>
                  <a:lnTo>
                    <a:pt x="1052" y="433"/>
                  </a:lnTo>
                  <a:cubicBezTo>
                    <a:pt x="925" y="674"/>
                    <a:pt x="635" y="1224"/>
                    <a:pt x="515" y="1450"/>
                  </a:cubicBezTo>
                  <a:lnTo>
                    <a:pt x="332" y="1787"/>
                  </a:lnTo>
                  <a:lnTo>
                    <a:pt x="0" y="167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67" name="Freeform 6"/>
            <p:cNvSpPr>
              <a:spLocks/>
            </p:cNvSpPr>
            <p:nvPr/>
          </p:nvSpPr>
          <p:spPr bwMode="auto">
            <a:xfrm>
              <a:off x="880" y="2234"/>
              <a:ext cx="1623" cy="914"/>
            </a:xfrm>
            <a:custGeom>
              <a:avLst/>
              <a:gdLst>
                <a:gd name="T0" fmla="*/ 1206 w 1623"/>
                <a:gd name="T1" fmla="*/ 23 h 914"/>
                <a:gd name="T2" fmla="*/ 0 w 1623"/>
                <a:gd name="T3" fmla="*/ 680 h 914"/>
                <a:gd name="T4" fmla="*/ 0 w 1623"/>
                <a:gd name="T5" fmla="*/ 914 h 914"/>
                <a:gd name="T6" fmla="*/ 1623 w 1623"/>
                <a:gd name="T7" fmla="*/ 0 h 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3"/>
                <a:gd name="T13" fmla="*/ 0 h 914"/>
                <a:gd name="T14" fmla="*/ 1623 w 1623"/>
                <a:gd name="T15" fmla="*/ 914 h 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3" h="914">
                  <a:moveTo>
                    <a:pt x="1206" y="23"/>
                  </a:moveTo>
                  <a:lnTo>
                    <a:pt x="0" y="680"/>
                  </a:lnTo>
                  <a:lnTo>
                    <a:pt x="0" y="914"/>
                  </a:lnTo>
                  <a:lnTo>
                    <a:pt x="1623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68" name="Freeform 7"/>
            <p:cNvSpPr>
              <a:spLocks/>
            </p:cNvSpPr>
            <p:nvPr/>
          </p:nvSpPr>
          <p:spPr bwMode="auto">
            <a:xfrm>
              <a:off x="909" y="286"/>
              <a:ext cx="4160" cy="2928"/>
            </a:xfrm>
            <a:custGeom>
              <a:avLst/>
              <a:gdLst>
                <a:gd name="T0" fmla="*/ 0 w 4160"/>
                <a:gd name="T1" fmla="*/ 1645 h 2928"/>
                <a:gd name="T2" fmla="*/ 1611 w 4160"/>
                <a:gd name="T3" fmla="*/ 1645 h 2928"/>
                <a:gd name="T4" fmla="*/ 1617 w 4160"/>
                <a:gd name="T5" fmla="*/ 1451 h 2928"/>
                <a:gd name="T6" fmla="*/ 1508 w 4160"/>
                <a:gd name="T7" fmla="*/ 1137 h 2928"/>
                <a:gd name="T8" fmla="*/ 1440 w 4160"/>
                <a:gd name="T9" fmla="*/ 634 h 2928"/>
                <a:gd name="T10" fmla="*/ 1354 w 4160"/>
                <a:gd name="T11" fmla="*/ 240 h 2928"/>
                <a:gd name="T12" fmla="*/ 1234 w 4160"/>
                <a:gd name="T13" fmla="*/ 2 h 2928"/>
                <a:gd name="T14" fmla="*/ 1472 w 4160"/>
                <a:gd name="T15" fmla="*/ 0 h 2928"/>
                <a:gd name="T16" fmla="*/ 1605 w 4160"/>
                <a:gd name="T17" fmla="*/ 377 h 2928"/>
                <a:gd name="T18" fmla="*/ 1680 w 4160"/>
                <a:gd name="T19" fmla="*/ 811 h 2928"/>
                <a:gd name="T20" fmla="*/ 1743 w 4160"/>
                <a:gd name="T21" fmla="*/ 1091 h 2928"/>
                <a:gd name="T22" fmla="*/ 1868 w 4160"/>
                <a:gd name="T23" fmla="*/ 1468 h 2928"/>
                <a:gd name="T24" fmla="*/ 1977 w 4160"/>
                <a:gd name="T25" fmla="*/ 1645 h 2928"/>
                <a:gd name="T26" fmla="*/ 2926 w 4160"/>
                <a:gd name="T27" fmla="*/ 1651 h 2928"/>
                <a:gd name="T28" fmla="*/ 4160 w 4160"/>
                <a:gd name="T29" fmla="*/ 1657 h 2928"/>
                <a:gd name="T30" fmla="*/ 4160 w 4160"/>
                <a:gd name="T31" fmla="*/ 2000 h 2928"/>
                <a:gd name="T32" fmla="*/ 1926 w 4160"/>
                <a:gd name="T33" fmla="*/ 2000 h 2928"/>
                <a:gd name="T34" fmla="*/ 1914 w 4160"/>
                <a:gd name="T35" fmla="*/ 2422 h 2928"/>
                <a:gd name="T36" fmla="*/ 1913 w 4160"/>
                <a:gd name="T37" fmla="*/ 2928 h 2928"/>
                <a:gd name="T38" fmla="*/ 1611 w 4160"/>
                <a:gd name="T39" fmla="*/ 2925 h 2928"/>
                <a:gd name="T40" fmla="*/ 1605 w 4160"/>
                <a:gd name="T41" fmla="*/ 2005 h 2928"/>
                <a:gd name="T42" fmla="*/ 0 w 4160"/>
                <a:gd name="T43" fmla="*/ 2005 h 2928"/>
                <a:gd name="T44" fmla="*/ 0 w 4160"/>
                <a:gd name="T45" fmla="*/ 1645 h 29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60"/>
                <a:gd name="T70" fmla="*/ 0 h 2928"/>
                <a:gd name="T71" fmla="*/ 4160 w 4160"/>
                <a:gd name="T72" fmla="*/ 2928 h 29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60" h="2928">
                  <a:moveTo>
                    <a:pt x="0" y="1645"/>
                  </a:moveTo>
                  <a:lnTo>
                    <a:pt x="1611" y="1645"/>
                  </a:lnTo>
                  <a:lnTo>
                    <a:pt x="1617" y="1451"/>
                  </a:lnTo>
                  <a:cubicBezTo>
                    <a:pt x="1600" y="1366"/>
                    <a:pt x="1537" y="1273"/>
                    <a:pt x="1508" y="1137"/>
                  </a:cubicBezTo>
                  <a:cubicBezTo>
                    <a:pt x="1479" y="1001"/>
                    <a:pt x="1466" y="783"/>
                    <a:pt x="1440" y="634"/>
                  </a:cubicBezTo>
                  <a:cubicBezTo>
                    <a:pt x="1414" y="485"/>
                    <a:pt x="1388" y="345"/>
                    <a:pt x="1354" y="240"/>
                  </a:cubicBezTo>
                  <a:lnTo>
                    <a:pt x="1234" y="2"/>
                  </a:lnTo>
                  <a:lnTo>
                    <a:pt x="1472" y="0"/>
                  </a:lnTo>
                  <a:cubicBezTo>
                    <a:pt x="1534" y="62"/>
                    <a:pt x="1570" y="242"/>
                    <a:pt x="1605" y="377"/>
                  </a:cubicBezTo>
                  <a:cubicBezTo>
                    <a:pt x="1640" y="512"/>
                    <a:pt x="1657" y="692"/>
                    <a:pt x="1680" y="811"/>
                  </a:cubicBezTo>
                  <a:cubicBezTo>
                    <a:pt x="1703" y="930"/>
                    <a:pt x="1712" y="982"/>
                    <a:pt x="1743" y="1091"/>
                  </a:cubicBezTo>
                  <a:cubicBezTo>
                    <a:pt x="1774" y="1200"/>
                    <a:pt x="1829" y="1376"/>
                    <a:pt x="1868" y="1468"/>
                  </a:cubicBezTo>
                  <a:lnTo>
                    <a:pt x="1977" y="1645"/>
                  </a:lnTo>
                  <a:lnTo>
                    <a:pt x="2926" y="1651"/>
                  </a:lnTo>
                  <a:lnTo>
                    <a:pt x="4160" y="1657"/>
                  </a:lnTo>
                  <a:lnTo>
                    <a:pt x="4160" y="2000"/>
                  </a:lnTo>
                  <a:lnTo>
                    <a:pt x="1926" y="2000"/>
                  </a:lnTo>
                  <a:lnTo>
                    <a:pt x="1914" y="2422"/>
                  </a:lnTo>
                  <a:lnTo>
                    <a:pt x="1913" y="2928"/>
                  </a:lnTo>
                  <a:lnTo>
                    <a:pt x="1611" y="2925"/>
                  </a:lnTo>
                  <a:lnTo>
                    <a:pt x="1605" y="2005"/>
                  </a:lnTo>
                  <a:lnTo>
                    <a:pt x="0" y="2005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69" name="Freeform 8"/>
            <p:cNvSpPr>
              <a:spLocks/>
            </p:cNvSpPr>
            <p:nvPr/>
          </p:nvSpPr>
          <p:spPr bwMode="auto">
            <a:xfrm>
              <a:off x="803" y="3577"/>
              <a:ext cx="4403" cy="4"/>
            </a:xfrm>
            <a:custGeom>
              <a:avLst/>
              <a:gdLst>
                <a:gd name="T0" fmla="*/ 0 w 4403"/>
                <a:gd name="T1" fmla="*/ 4 h 4"/>
                <a:gd name="T2" fmla="*/ 4403 w 4403"/>
                <a:gd name="T3" fmla="*/ 0 h 4"/>
                <a:gd name="T4" fmla="*/ 0 60000 65536"/>
                <a:gd name="T5" fmla="*/ 0 60000 65536"/>
                <a:gd name="T6" fmla="*/ 0 w 4403"/>
                <a:gd name="T7" fmla="*/ 0 h 4"/>
                <a:gd name="T8" fmla="*/ 4403 w 440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03" h="4">
                  <a:moveTo>
                    <a:pt x="0" y="4"/>
                  </a:moveTo>
                  <a:lnTo>
                    <a:pt x="440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0" name="Line 9"/>
            <p:cNvSpPr>
              <a:spLocks noChangeShapeType="1"/>
            </p:cNvSpPr>
            <p:nvPr/>
          </p:nvSpPr>
          <p:spPr bwMode="auto">
            <a:xfrm flipV="1">
              <a:off x="803" y="3208"/>
              <a:ext cx="4400" cy="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1" name="Line 10"/>
            <p:cNvSpPr>
              <a:spLocks noChangeShapeType="1"/>
            </p:cNvSpPr>
            <p:nvPr/>
          </p:nvSpPr>
          <p:spPr bwMode="auto">
            <a:xfrm>
              <a:off x="813" y="2848"/>
              <a:ext cx="439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2" name="Line 11"/>
            <p:cNvSpPr>
              <a:spLocks noChangeShapeType="1"/>
            </p:cNvSpPr>
            <p:nvPr/>
          </p:nvSpPr>
          <p:spPr bwMode="auto">
            <a:xfrm>
              <a:off x="807" y="2474"/>
              <a:ext cx="44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3" name="Line 12"/>
            <p:cNvSpPr>
              <a:spLocks noChangeShapeType="1"/>
            </p:cNvSpPr>
            <p:nvPr/>
          </p:nvSpPr>
          <p:spPr bwMode="auto">
            <a:xfrm flipV="1">
              <a:off x="813" y="2125"/>
              <a:ext cx="438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4" name="Line 13"/>
            <p:cNvSpPr>
              <a:spLocks noChangeShapeType="1"/>
            </p:cNvSpPr>
            <p:nvPr/>
          </p:nvSpPr>
          <p:spPr bwMode="auto">
            <a:xfrm>
              <a:off x="816" y="1758"/>
              <a:ext cx="438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5" name="Line 14"/>
            <p:cNvSpPr>
              <a:spLocks noChangeShapeType="1"/>
            </p:cNvSpPr>
            <p:nvPr/>
          </p:nvSpPr>
          <p:spPr bwMode="auto">
            <a:xfrm flipV="1">
              <a:off x="799" y="1385"/>
              <a:ext cx="4412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6" name="Line 15"/>
            <p:cNvSpPr>
              <a:spLocks noChangeShapeType="1"/>
            </p:cNvSpPr>
            <p:nvPr/>
          </p:nvSpPr>
          <p:spPr bwMode="auto">
            <a:xfrm flipV="1">
              <a:off x="814" y="1013"/>
              <a:ext cx="4390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7" name="Line 16"/>
            <p:cNvSpPr>
              <a:spLocks noChangeShapeType="1"/>
            </p:cNvSpPr>
            <p:nvPr/>
          </p:nvSpPr>
          <p:spPr bwMode="auto">
            <a:xfrm flipV="1">
              <a:off x="803" y="639"/>
              <a:ext cx="4394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8" name="Freeform 17"/>
            <p:cNvSpPr>
              <a:spLocks/>
            </p:cNvSpPr>
            <p:nvPr/>
          </p:nvSpPr>
          <p:spPr bwMode="auto">
            <a:xfrm>
              <a:off x="811" y="288"/>
              <a:ext cx="4391" cy="7"/>
            </a:xfrm>
            <a:custGeom>
              <a:avLst/>
              <a:gdLst>
                <a:gd name="T0" fmla="*/ 0 w 4391"/>
                <a:gd name="T1" fmla="*/ 0 h 7"/>
                <a:gd name="T2" fmla="*/ 4391 w 4391"/>
                <a:gd name="T3" fmla="*/ 7 h 7"/>
                <a:gd name="T4" fmla="*/ 0 60000 65536"/>
                <a:gd name="T5" fmla="*/ 0 60000 65536"/>
                <a:gd name="T6" fmla="*/ 0 w 4391"/>
                <a:gd name="T7" fmla="*/ 0 h 7"/>
                <a:gd name="T8" fmla="*/ 4391 w 439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91" h="7">
                  <a:moveTo>
                    <a:pt x="0" y="0"/>
                  </a:moveTo>
                  <a:lnTo>
                    <a:pt x="4391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79" name="Freeform 18"/>
            <p:cNvSpPr>
              <a:spLocks/>
            </p:cNvSpPr>
            <p:nvPr/>
          </p:nvSpPr>
          <p:spPr bwMode="auto">
            <a:xfrm>
              <a:off x="809" y="290"/>
              <a:ext cx="1" cy="3296"/>
            </a:xfrm>
            <a:custGeom>
              <a:avLst/>
              <a:gdLst>
                <a:gd name="T0" fmla="*/ 0 w 1"/>
                <a:gd name="T1" fmla="*/ 0 h 3296"/>
                <a:gd name="T2" fmla="*/ 0 w 1"/>
                <a:gd name="T3" fmla="*/ 3296 h 3296"/>
                <a:gd name="T4" fmla="*/ 0 60000 65536"/>
                <a:gd name="T5" fmla="*/ 0 60000 65536"/>
                <a:gd name="T6" fmla="*/ 0 w 1"/>
                <a:gd name="T7" fmla="*/ 0 h 3296"/>
                <a:gd name="T8" fmla="*/ 1 w 1"/>
                <a:gd name="T9" fmla="*/ 3296 h 3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6">
                  <a:moveTo>
                    <a:pt x="0" y="0"/>
                  </a:moveTo>
                  <a:lnTo>
                    <a:pt x="0" y="329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0" name="Freeform 19"/>
            <p:cNvSpPr>
              <a:spLocks/>
            </p:cNvSpPr>
            <p:nvPr/>
          </p:nvSpPr>
          <p:spPr bwMode="auto">
            <a:xfrm>
              <a:off x="1181" y="290"/>
              <a:ext cx="2" cy="3290"/>
            </a:xfrm>
            <a:custGeom>
              <a:avLst/>
              <a:gdLst>
                <a:gd name="T0" fmla="*/ 0 w 2"/>
                <a:gd name="T1" fmla="*/ 0 h 3290"/>
                <a:gd name="T2" fmla="*/ 2 w 2"/>
                <a:gd name="T3" fmla="*/ 3290 h 3290"/>
                <a:gd name="T4" fmla="*/ 0 60000 65536"/>
                <a:gd name="T5" fmla="*/ 0 60000 65536"/>
                <a:gd name="T6" fmla="*/ 0 w 2"/>
                <a:gd name="T7" fmla="*/ 0 h 3290"/>
                <a:gd name="T8" fmla="*/ 2 w 2"/>
                <a:gd name="T9" fmla="*/ 3290 h 32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90">
                  <a:moveTo>
                    <a:pt x="0" y="0"/>
                  </a:moveTo>
                  <a:lnTo>
                    <a:pt x="2" y="329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1" name="Line 20"/>
            <p:cNvSpPr>
              <a:spLocks noChangeShapeType="1"/>
            </p:cNvSpPr>
            <p:nvPr/>
          </p:nvSpPr>
          <p:spPr bwMode="auto">
            <a:xfrm flipH="1">
              <a:off x="1548" y="288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2" name="Freeform 21"/>
            <p:cNvSpPr>
              <a:spLocks/>
            </p:cNvSpPr>
            <p:nvPr/>
          </p:nvSpPr>
          <p:spPr bwMode="auto">
            <a:xfrm>
              <a:off x="1907" y="290"/>
              <a:ext cx="6" cy="3295"/>
            </a:xfrm>
            <a:custGeom>
              <a:avLst/>
              <a:gdLst>
                <a:gd name="T0" fmla="*/ 6 w 6"/>
                <a:gd name="T1" fmla="*/ 0 h 3295"/>
                <a:gd name="T2" fmla="*/ 0 w 6"/>
                <a:gd name="T3" fmla="*/ 3295 h 3295"/>
                <a:gd name="T4" fmla="*/ 0 60000 65536"/>
                <a:gd name="T5" fmla="*/ 0 60000 65536"/>
                <a:gd name="T6" fmla="*/ 0 w 6"/>
                <a:gd name="T7" fmla="*/ 0 h 3295"/>
                <a:gd name="T8" fmla="*/ 6 w 6"/>
                <a:gd name="T9" fmla="*/ 3295 h 3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295">
                  <a:moveTo>
                    <a:pt x="6" y="0"/>
                  </a:moveTo>
                  <a:lnTo>
                    <a:pt x="0" y="329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3" name="Freeform 22"/>
            <p:cNvSpPr>
              <a:spLocks/>
            </p:cNvSpPr>
            <p:nvPr/>
          </p:nvSpPr>
          <p:spPr bwMode="auto">
            <a:xfrm>
              <a:off x="2282" y="290"/>
              <a:ext cx="1" cy="3294"/>
            </a:xfrm>
            <a:custGeom>
              <a:avLst/>
              <a:gdLst>
                <a:gd name="T0" fmla="*/ 0 w 1"/>
                <a:gd name="T1" fmla="*/ 0 h 3294"/>
                <a:gd name="T2" fmla="*/ 1 w 1"/>
                <a:gd name="T3" fmla="*/ 3294 h 3294"/>
                <a:gd name="T4" fmla="*/ 0 60000 65536"/>
                <a:gd name="T5" fmla="*/ 0 60000 65536"/>
                <a:gd name="T6" fmla="*/ 0 w 1"/>
                <a:gd name="T7" fmla="*/ 0 h 3294"/>
                <a:gd name="T8" fmla="*/ 1 w 1"/>
                <a:gd name="T9" fmla="*/ 3294 h 32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4">
                  <a:moveTo>
                    <a:pt x="0" y="0"/>
                  </a:moveTo>
                  <a:lnTo>
                    <a:pt x="1" y="329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4" name="Freeform 23"/>
            <p:cNvSpPr>
              <a:spLocks/>
            </p:cNvSpPr>
            <p:nvPr/>
          </p:nvSpPr>
          <p:spPr bwMode="auto">
            <a:xfrm>
              <a:off x="2633" y="290"/>
              <a:ext cx="7" cy="3299"/>
            </a:xfrm>
            <a:custGeom>
              <a:avLst/>
              <a:gdLst>
                <a:gd name="T0" fmla="*/ 7 w 7"/>
                <a:gd name="T1" fmla="*/ 0 h 3299"/>
                <a:gd name="T2" fmla="*/ 0 w 7"/>
                <a:gd name="T3" fmla="*/ 3299 h 3299"/>
                <a:gd name="T4" fmla="*/ 0 60000 65536"/>
                <a:gd name="T5" fmla="*/ 0 60000 65536"/>
                <a:gd name="T6" fmla="*/ 0 w 7"/>
                <a:gd name="T7" fmla="*/ 0 h 3299"/>
                <a:gd name="T8" fmla="*/ 7 w 7"/>
                <a:gd name="T9" fmla="*/ 3299 h 3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299">
                  <a:moveTo>
                    <a:pt x="7" y="0"/>
                  </a:moveTo>
                  <a:lnTo>
                    <a:pt x="0" y="329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5" name="Freeform 24"/>
            <p:cNvSpPr>
              <a:spLocks/>
            </p:cNvSpPr>
            <p:nvPr/>
          </p:nvSpPr>
          <p:spPr bwMode="auto">
            <a:xfrm>
              <a:off x="3012" y="293"/>
              <a:ext cx="2" cy="3289"/>
            </a:xfrm>
            <a:custGeom>
              <a:avLst/>
              <a:gdLst>
                <a:gd name="T0" fmla="*/ 0 w 2"/>
                <a:gd name="T1" fmla="*/ 0 h 3289"/>
                <a:gd name="T2" fmla="*/ 2 w 2"/>
                <a:gd name="T3" fmla="*/ 3289 h 3289"/>
                <a:gd name="T4" fmla="*/ 0 60000 65536"/>
                <a:gd name="T5" fmla="*/ 0 60000 65536"/>
                <a:gd name="T6" fmla="*/ 0 w 2"/>
                <a:gd name="T7" fmla="*/ 0 h 3289"/>
                <a:gd name="T8" fmla="*/ 2 w 2"/>
                <a:gd name="T9" fmla="*/ 3289 h 3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89">
                  <a:moveTo>
                    <a:pt x="0" y="0"/>
                  </a:moveTo>
                  <a:lnTo>
                    <a:pt x="2" y="328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6" name="Freeform 25"/>
            <p:cNvSpPr>
              <a:spLocks/>
            </p:cNvSpPr>
            <p:nvPr/>
          </p:nvSpPr>
          <p:spPr bwMode="auto">
            <a:xfrm>
              <a:off x="3384" y="293"/>
              <a:ext cx="1" cy="3288"/>
            </a:xfrm>
            <a:custGeom>
              <a:avLst/>
              <a:gdLst>
                <a:gd name="T0" fmla="*/ 0 w 1"/>
                <a:gd name="T1" fmla="*/ 0 h 3288"/>
                <a:gd name="T2" fmla="*/ 1 w 1"/>
                <a:gd name="T3" fmla="*/ 3288 h 3288"/>
                <a:gd name="T4" fmla="*/ 0 60000 65536"/>
                <a:gd name="T5" fmla="*/ 0 60000 65536"/>
                <a:gd name="T6" fmla="*/ 0 w 1"/>
                <a:gd name="T7" fmla="*/ 0 h 3288"/>
                <a:gd name="T8" fmla="*/ 1 w 1"/>
                <a:gd name="T9" fmla="*/ 3288 h 3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88">
                  <a:moveTo>
                    <a:pt x="0" y="0"/>
                  </a:moveTo>
                  <a:lnTo>
                    <a:pt x="1" y="32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7" name="Line 26"/>
            <p:cNvSpPr>
              <a:spLocks noChangeShapeType="1"/>
            </p:cNvSpPr>
            <p:nvPr/>
          </p:nvSpPr>
          <p:spPr bwMode="auto">
            <a:xfrm>
              <a:off x="3732" y="286"/>
              <a:ext cx="1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8" name="Line 27"/>
            <p:cNvSpPr>
              <a:spLocks noChangeShapeType="1"/>
            </p:cNvSpPr>
            <p:nvPr/>
          </p:nvSpPr>
          <p:spPr bwMode="auto">
            <a:xfrm>
              <a:off x="4103" y="286"/>
              <a:ext cx="0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89" name="Line 28"/>
            <p:cNvSpPr>
              <a:spLocks noChangeShapeType="1"/>
            </p:cNvSpPr>
            <p:nvPr/>
          </p:nvSpPr>
          <p:spPr bwMode="auto">
            <a:xfrm flipH="1">
              <a:off x="4469" y="286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90" name="Line 29"/>
            <p:cNvSpPr>
              <a:spLocks noChangeShapeType="1"/>
            </p:cNvSpPr>
            <p:nvPr/>
          </p:nvSpPr>
          <p:spPr bwMode="auto">
            <a:xfrm>
              <a:off x="4834" y="294"/>
              <a:ext cx="1" cy="329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91" name="Freeform 30"/>
            <p:cNvSpPr>
              <a:spLocks/>
            </p:cNvSpPr>
            <p:nvPr/>
          </p:nvSpPr>
          <p:spPr bwMode="auto">
            <a:xfrm>
              <a:off x="5206" y="291"/>
              <a:ext cx="1" cy="3292"/>
            </a:xfrm>
            <a:custGeom>
              <a:avLst/>
              <a:gdLst>
                <a:gd name="T0" fmla="*/ 1 w 1"/>
                <a:gd name="T1" fmla="*/ 0 h 3292"/>
                <a:gd name="T2" fmla="*/ 0 w 1"/>
                <a:gd name="T3" fmla="*/ 3292 h 3292"/>
                <a:gd name="T4" fmla="*/ 0 60000 65536"/>
                <a:gd name="T5" fmla="*/ 0 60000 65536"/>
                <a:gd name="T6" fmla="*/ 0 w 1"/>
                <a:gd name="T7" fmla="*/ 0 h 3292"/>
                <a:gd name="T8" fmla="*/ 1 w 1"/>
                <a:gd name="T9" fmla="*/ 3292 h 3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2">
                  <a:moveTo>
                    <a:pt x="1" y="0"/>
                  </a:moveTo>
                  <a:lnTo>
                    <a:pt x="0" y="329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792" name="Text Box 31"/>
            <p:cNvSpPr txBox="1">
              <a:spLocks noChangeArrowheads="1"/>
            </p:cNvSpPr>
            <p:nvPr/>
          </p:nvSpPr>
          <p:spPr bwMode="auto">
            <a:xfrm>
              <a:off x="582" y="3617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-25</a:t>
              </a:r>
              <a:endParaRPr lang="cs-CZ"/>
            </a:p>
          </p:txBody>
        </p:sp>
        <p:sp>
          <p:nvSpPr>
            <p:cNvPr id="117793" name="Text Box 32"/>
            <p:cNvSpPr txBox="1">
              <a:spLocks noChangeArrowheads="1"/>
            </p:cNvSpPr>
            <p:nvPr/>
          </p:nvSpPr>
          <p:spPr bwMode="auto">
            <a:xfrm>
              <a:off x="941" y="3604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-20</a:t>
              </a:r>
              <a:endParaRPr lang="cs-CZ"/>
            </a:p>
          </p:txBody>
        </p:sp>
        <p:sp>
          <p:nvSpPr>
            <p:cNvPr id="117794" name="Text Box 33"/>
            <p:cNvSpPr txBox="1">
              <a:spLocks noChangeArrowheads="1"/>
            </p:cNvSpPr>
            <p:nvPr/>
          </p:nvSpPr>
          <p:spPr bwMode="auto">
            <a:xfrm>
              <a:off x="1312" y="3608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-15</a:t>
              </a:r>
              <a:endParaRPr lang="cs-CZ"/>
            </a:p>
          </p:txBody>
        </p:sp>
        <p:sp>
          <p:nvSpPr>
            <p:cNvPr id="117795" name="Text Box 34"/>
            <p:cNvSpPr txBox="1">
              <a:spLocks noChangeArrowheads="1"/>
            </p:cNvSpPr>
            <p:nvPr/>
          </p:nvSpPr>
          <p:spPr bwMode="auto">
            <a:xfrm>
              <a:off x="1683" y="3612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-10</a:t>
              </a:r>
              <a:endParaRPr lang="cs-CZ"/>
            </a:p>
          </p:txBody>
        </p:sp>
        <p:sp>
          <p:nvSpPr>
            <p:cNvPr id="117796" name="Text Box 35"/>
            <p:cNvSpPr txBox="1">
              <a:spLocks noChangeArrowheads="1"/>
            </p:cNvSpPr>
            <p:nvPr/>
          </p:nvSpPr>
          <p:spPr bwMode="auto">
            <a:xfrm>
              <a:off x="2082" y="3616"/>
              <a:ext cx="2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-5</a:t>
              </a:r>
              <a:endParaRPr lang="cs-CZ"/>
            </a:p>
          </p:txBody>
        </p:sp>
        <p:sp>
          <p:nvSpPr>
            <p:cNvPr id="117797" name="Text Box 36"/>
            <p:cNvSpPr txBox="1">
              <a:spLocks noChangeArrowheads="1"/>
            </p:cNvSpPr>
            <p:nvPr/>
          </p:nvSpPr>
          <p:spPr bwMode="auto">
            <a:xfrm>
              <a:off x="2477" y="362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0</a:t>
              </a:r>
              <a:endParaRPr lang="cs-CZ"/>
            </a:p>
          </p:txBody>
        </p:sp>
        <p:sp>
          <p:nvSpPr>
            <p:cNvPr id="117798" name="Text Box 37"/>
            <p:cNvSpPr txBox="1">
              <a:spLocks noChangeArrowheads="1"/>
            </p:cNvSpPr>
            <p:nvPr/>
          </p:nvSpPr>
          <p:spPr bwMode="auto">
            <a:xfrm>
              <a:off x="2842" y="3624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</a:t>
              </a:r>
              <a:endParaRPr lang="cs-CZ"/>
            </a:p>
          </p:txBody>
        </p:sp>
        <p:sp>
          <p:nvSpPr>
            <p:cNvPr id="117799" name="Text Box 38"/>
            <p:cNvSpPr txBox="1">
              <a:spLocks noChangeArrowheads="1"/>
            </p:cNvSpPr>
            <p:nvPr/>
          </p:nvSpPr>
          <p:spPr bwMode="auto">
            <a:xfrm>
              <a:off x="3185" y="36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7800" name="Text Box 39"/>
            <p:cNvSpPr txBox="1">
              <a:spLocks noChangeArrowheads="1"/>
            </p:cNvSpPr>
            <p:nvPr/>
          </p:nvSpPr>
          <p:spPr bwMode="auto">
            <a:xfrm>
              <a:off x="3539" y="361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15</a:t>
              </a:r>
              <a:endParaRPr lang="cs-CZ"/>
            </a:p>
          </p:txBody>
        </p:sp>
        <p:sp>
          <p:nvSpPr>
            <p:cNvPr id="117801" name="Text Box 40"/>
            <p:cNvSpPr txBox="1">
              <a:spLocks noChangeArrowheads="1"/>
            </p:cNvSpPr>
            <p:nvPr/>
          </p:nvSpPr>
          <p:spPr bwMode="auto">
            <a:xfrm>
              <a:off x="3910" y="363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7802" name="Text Box 41"/>
            <p:cNvSpPr txBox="1">
              <a:spLocks noChangeArrowheads="1"/>
            </p:cNvSpPr>
            <p:nvPr/>
          </p:nvSpPr>
          <p:spPr bwMode="auto">
            <a:xfrm>
              <a:off x="4263" y="361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25</a:t>
              </a:r>
              <a:endParaRPr lang="cs-CZ"/>
            </a:p>
          </p:txBody>
        </p:sp>
        <p:sp>
          <p:nvSpPr>
            <p:cNvPr id="117803" name="Text Box 42"/>
            <p:cNvSpPr txBox="1">
              <a:spLocks noChangeArrowheads="1"/>
            </p:cNvSpPr>
            <p:nvPr/>
          </p:nvSpPr>
          <p:spPr bwMode="auto">
            <a:xfrm>
              <a:off x="4623" y="3621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7804" name="Text Box 43"/>
            <p:cNvSpPr txBox="1">
              <a:spLocks noChangeArrowheads="1"/>
            </p:cNvSpPr>
            <p:nvPr/>
          </p:nvSpPr>
          <p:spPr bwMode="auto">
            <a:xfrm>
              <a:off x="598" y="3106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7805" name="Text Box 44"/>
            <p:cNvSpPr txBox="1">
              <a:spLocks noChangeArrowheads="1"/>
            </p:cNvSpPr>
            <p:nvPr/>
          </p:nvSpPr>
          <p:spPr bwMode="auto">
            <a:xfrm>
              <a:off x="597" y="274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7806" name="Text Box 45"/>
            <p:cNvSpPr txBox="1">
              <a:spLocks noChangeArrowheads="1"/>
            </p:cNvSpPr>
            <p:nvPr/>
          </p:nvSpPr>
          <p:spPr bwMode="auto">
            <a:xfrm>
              <a:off x="595" y="238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7807" name="Text Box 46"/>
            <p:cNvSpPr txBox="1">
              <a:spLocks noChangeArrowheads="1"/>
            </p:cNvSpPr>
            <p:nvPr/>
          </p:nvSpPr>
          <p:spPr bwMode="auto">
            <a:xfrm>
              <a:off x="594" y="200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40</a:t>
              </a:r>
              <a:endParaRPr lang="cs-CZ"/>
            </a:p>
          </p:txBody>
        </p:sp>
        <p:sp>
          <p:nvSpPr>
            <p:cNvPr id="117808" name="Text Box 47"/>
            <p:cNvSpPr txBox="1">
              <a:spLocks noChangeArrowheads="1"/>
            </p:cNvSpPr>
            <p:nvPr/>
          </p:nvSpPr>
          <p:spPr bwMode="auto">
            <a:xfrm>
              <a:off x="599" y="164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50</a:t>
              </a:r>
              <a:endParaRPr lang="cs-CZ"/>
            </a:p>
          </p:txBody>
        </p:sp>
        <p:sp>
          <p:nvSpPr>
            <p:cNvPr id="117809" name="Text Box 48"/>
            <p:cNvSpPr txBox="1">
              <a:spLocks noChangeArrowheads="1"/>
            </p:cNvSpPr>
            <p:nvPr/>
          </p:nvSpPr>
          <p:spPr bwMode="auto">
            <a:xfrm>
              <a:off x="604" y="1283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60</a:t>
              </a:r>
              <a:endParaRPr lang="cs-CZ"/>
            </a:p>
          </p:txBody>
        </p:sp>
        <p:sp>
          <p:nvSpPr>
            <p:cNvPr id="117810" name="Text Box 49"/>
            <p:cNvSpPr txBox="1">
              <a:spLocks noChangeArrowheads="1"/>
            </p:cNvSpPr>
            <p:nvPr/>
          </p:nvSpPr>
          <p:spPr bwMode="auto">
            <a:xfrm>
              <a:off x="609" y="9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70</a:t>
              </a:r>
              <a:endParaRPr lang="cs-CZ"/>
            </a:p>
          </p:txBody>
        </p:sp>
        <p:sp>
          <p:nvSpPr>
            <p:cNvPr id="117811" name="Text Box 50"/>
            <p:cNvSpPr txBox="1">
              <a:spLocks noChangeArrowheads="1"/>
            </p:cNvSpPr>
            <p:nvPr/>
          </p:nvSpPr>
          <p:spPr bwMode="auto">
            <a:xfrm>
              <a:off x="614" y="55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80</a:t>
              </a:r>
              <a:endParaRPr lang="cs-CZ"/>
            </a:p>
          </p:txBody>
        </p:sp>
        <p:sp>
          <p:nvSpPr>
            <p:cNvPr id="117812" name="Text Box 51"/>
            <p:cNvSpPr txBox="1">
              <a:spLocks noChangeArrowheads="1"/>
            </p:cNvSpPr>
            <p:nvPr/>
          </p:nvSpPr>
          <p:spPr bwMode="auto">
            <a:xfrm>
              <a:off x="619" y="17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90</a:t>
              </a:r>
              <a:endParaRPr lang="cs-CZ"/>
            </a:p>
          </p:txBody>
        </p:sp>
        <p:sp>
          <p:nvSpPr>
            <p:cNvPr id="117813" name="Text Box 52"/>
            <p:cNvSpPr txBox="1">
              <a:spLocks noChangeArrowheads="1"/>
            </p:cNvSpPr>
            <p:nvPr/>
          </p:nvSpPr>
          <p:spPr bwMode="auto">
            <a:xfrm>
              <a:off x="86" y="130"/>
              <a:ext cx="5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800"/>
                <a:t>P</a:t>
              </a:r>
              <a:r>
                <a:rPr lang="cs-CZ" sz="1400"/>
                <a:t>CO</a:t>
              </a:r>
              <a:r>
                <a:rPr lang="cs-CZ" sz="1400" baseline="-25000"/>
                <a:t>2</a:t>
              </a:r>
              <a:r>
                <a:rPr lang="cs-CZ" sz="1400"/>
                <a:t> </a:t>
              </a:r>
              <a:r>
                <a:rPr lang="cs-CZ" sz="1200"/>
                <a:t>torr</a:t>
              </a:r>
              <a:endParaRPr lang="cs-CZ"/>
            </a:p>
          </p:txBody>
        </p:sp>
        <p:sp>
          <p:nvSpPr>
            <p:cNvPr id="117814" name="Text Box 53"/>
            <p:cNvSpPr txBox="1">
              <a:spLocks noChangeArrowheads="1"/>
            </p:cNvSpPr>
            <p:nvPr/>
          </p:nvSpPr>
          <p:spPr bwMode="auto">
            <a:xfrm>
              <a:off x="4287" y="3740"/>
              <a:ext cx="10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600"/>
                <a:t>Base Excess</a:t>
              </a:r>
              <a:r>
                <a:rPr lang="cs-CZ" sz="1800"/>
                <a:t> </a:t>
              </a:r>
              <a:r>
                <a:rPr lang="cs-CZ" sz="1200"/>
                <a:t>mmol/l</a:t>
              </a:r>
              <a:endParaRPr lang="cs-CZ"/>
            </a:p>
          </p:txBody>
        </p:sp>
        <p:sp>
          <p:nvSpPr>
            <p:cNvPr id="117815" name="Freeform 54"/>
            <p:cNvSpPr>
              <a:spLocks/>
            </p:cNvSpPr>
            <p:nvPr/>
          </p:nvSpPr>
          <p:spPr bwMode="auto">
            <a:xfrm>
              <a:off x="819" y="291"/>
              <a:ext cx="1370" cy="2662"/>
            </a:xfrm>
            <a:custGeom>
              <a:avLst/>
              <a:gdLst>
                <a:gd name="T0" fmla="*/ 0 w 1368"/>
                <a:gd name="T1" fmla="*/ 2665 h 2659"/>
                <a:gd name="T2" fmla="*/ 191 w 1368"/>
                <a:gd name="T3" fmla="*/ 2406 h 2659"/>
                <a:gd name="T4" fmla="*/ 370 w 1368"/>
                <a:gd name="T5" fmla="*/ 2141 h 2659"/>
                <a:gd name="T6" fmla="*/ 684 w 1368"/>
                <a:gd name="T7" fmla="*/ 1524 h 2659"/>
                <a:gd name="T8" fmla="*/ 890 w 1368"/>
                <a:gd name="T9" fmla="*/ 1054 h 2659"/>
                <a:gd name="T10" fmla="*/ 1372 w 1368"/>
                <a:gd name="T11" fmla="*/ 0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2659"/>
                <a:gd name="T20" fmla="*/ 1368 w 1368"/>
                <a:gd name="T21" fmla="*/ 2659 h 26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2659">
                  <a:moveTo>
                    <a:pt x="0" y="2659"/>
                  </a:moveTo>
                  <a:cubicBezTo>
                    <a:pt x="31" y="2616"/>
                    <a:pt x="130" y="2487"/>
                    <a:pt x="191" y="2400"/>
                  </a:cubicBezTo>
                  <a:cubicBezTo>
                    <a:pt x="252" y="2313"/>
                    <a:pt x="286" y="2283"/>
                    <a:pt x="368" y="2137"/>
                  </a:cubicBezTo>
                  <a:cubicBezTo>
                    <a:pt x="450" y="1991"/>
                    <a:pt x="595" y="1701"/>
                    <a:pt x="682" y="1520"/>
                  </a:cubicBezTo>
                  <a:cubicBezTo>
                    <a:pt x="769" y="1339"/>
                    <a:pt x="774" y="1305"/>
                    <a:pt x="888" y="1052"/>
                  </a:cubicBezTo>
                  <a:cubicBezTo>
                    <a:pt x="1002" y="799"/>
                    <a:pt x="1268" y="219"/>
                    <a:pt x="1368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16" name="Freeform 55"/>
            <p:cNvSpPr>
              <a:spLocks/>
            </p:cNvSpPr>
            <p:nvPr/>
          </p:nvSpPr>
          <p:spPr bwMode="auto">
            <a:xfrm>
              <a:off x="937" y="291"/>
              <a:ext cx="1823" cy="2926"/>
            </a:xfrm>
            <a:custGeom>
              <a:avLst/>
              <a:gdLst>
                <a:gd name="T0" fmla="*/ 0 w 1823"/>
                <a:gd name="T1" fmla="*/ 2926 h 2926"/>
                <a:gd name="T2" fmla="*/ 331 w 1823"/>
                <a:gd name="T3" fmla="*/ 2548 h 2926"/>
                <a:gd name="T4" fmla="*/ 508 w 1823"/>
                <a:gd name="T5" fmla="*/ 2285 h 2926"/>
                <a:gd name="T6" fmla="*/ 646 w 1823"/>
                <a:gd name="T7" fmla="*/ 2035 h 2926"/>
                <a:gd name="T8" fmla="*/ 863 w 1823"/>
                <a:gd name="T9" fmla="*/ 1663 h 2926"/>
                <a:gd name="T10" fmla="*/ 1177 w 1823"/>
                <a:gd name="T11" fmla="*/ 1120 h 2926"/>
                <a:gd name="T12" fmla="*/ 1526 w 1823"/>
                <a:gd name="T13" fmla="*/ 515 h 2926"/>
                <a:gd name="T14" fmla="*/ 1823 w 1823"/>
                <a:gd name="T15" fmla="*/ 0 h 29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3"/>
                <a:gd name="T25" fmla="*/ 0 h 2926"/>
                <a:gd name="T26" fmla="*/ 1823 w 1823"/>
                <a:gd name="T27" fmla="*/ 2926 h 29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3" h="2926">
                  <a:moveTo>
                    <a:pt x="0" y="2926"/>
                  </a:moveTo>
                  <a:cubicBezTo>
                    <a:pt x="56" y="2863"/>
                    <a:pt x="246" y="2655"/>
                    <a:pt x="331" y="2548"/>
                  </a:cubicBezTo>
                  <a:cubicBezTo>
                    <a:pt x="416" y="2441"/>
                    <a:pt x="456" y="2370"/>
                    <a:pt x="508" y="2285"/>
                  </a:cubicBezTo>
                  <a:cubicBezTo>
                    <a:pt x="560" y="2200"/>
                    <a:pt x="587" y="2139"/>
                    <a:pt x="646" y="2035"/>
                  </a:cubicBezTo>
                  <a:cubicBezTo>
                    <a:pt x="705" y="1931"/>
                    <a:pt x="775" y="1815"/>
                    <a:pt x="863" y="1663"/>
                  </a:cubicBezTo>
                  <a:cubicBezTo>
                    <a:pt x="951" y="1511"/>
                    <a:pt x="1067" y="1311"/>
                    <a:pt x="1177" y="1120"/>
                  </a:cubicBezTo>
                  <a:cubicBezTo>
                    <a:pt x="1287" y="929"/>
                    <a:pt x="1418" y="702"/>
                    <a:pt x="1526" y="515"/>
                  </a:cubicBezTo>
                  <a:cubicBezTo>
                    <a:pt x="1634" y="328"/>
                    <a:pt x="1761" y="107"/>
                    <a:pt x="182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17" name="Freeform 56"/>
            <p:cNvSpPr>
              <a:spLocks/>
            </p:cNvSpPr>
            <p:nvPr/>
          </p:nvSpPr>
          <p:spPr bwMode="auto">
            <a:xfrm>
              <a:off x="1157" y="288"/>
              <a:ext cx="2320" cy="2935"/>
            </a:xfrm>
            <a:custGeom>
              <a:avLst/>
              <a:gdLst>
                <a:gd name="T0" fmla="*/ 0 w 2320"/>
                <a:gd name="T1" fmla="*/ 2935 h 2935"/>
                <a:gd name="T2" fmla="*/ 569 w 2320"/>
                <a:gd name="T3" fmla="*/ 2383 h 2935"/>
                <a:gd name="T4" fmla="*/ 900 w 2320"/>
                <a:gd name="T5" fmla="*/ 1966 h 2935"/>
                <a:gd name="T6" fmla="*/ 1139 w 2320"/>
                <a:gd name="T7" fmla="*/ 1623 h 2935"/>
                <a:gd name="T8" fmla="*/ 1396 w 2320"/>
                <a:gd name="T9" fmla="*/ 1258 h 2935"/>
                <a:gd name="T10" fmla="*/ 1693 w 2320"/>
                <a:gd name="T11" fmla="*/ 852 h 2935"/>
                <a:gd name="T12" fmla="*/ 2001 w 2320"/>
                <a:gd name="T13" fmla="*/ 425 h 2935"/>
                <a:gd name="T14" fmla="*/ 2320 w 2320"/>
                <a:gd name="T15" fmla="*/ 0 h 29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0"/>
                <a:gd name="T25" fmla="*/ 0 h 2935"/>
                <a:gd name="T26" fmla="*/ 2320 w 2320"/>
                <a:gd name="T27" fmla="*/ 2935 h 29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0" h="2935">
                  <a:moveTo>
                    <a:pt x="0" y="2935"/>
                  </a:moveTo>
                  <a:cubicBezTo>
                    <a:pt x="95" y="2843"/>
                    <a:pt x="419" y="2544"/>
                    <a:pt x="569" y="2383"/>
                  </a:cubicBezTo>
                  <a:cubicBezTo>
                    <a:pt x="719" y="2222"/>
                    <a:pt x="805" y="2094"/>
                    <a:pt x="900" y="1966"/>
                  </a:cubicBezTo>
                  <a:cubicBezTo>
                    <a:pt x="995" y="1840"/>
                    <a:pt x="1056" y="1742"/>
                    <a:pt x="1139" y="1623"/>
                  </a:cubicBezTo>
                  <a:cubicBezTo>
                    <a:pt x="1223" y="1506"/>
                    <a:pt x="1305" y="1387"/>
                    <a:pt x="1396" y="1258"/>
                  </a:cubicBezTo>
                  <a:cubicBezTo>
                    <a:pt x="1488" y="1129"/>
                    <a:pt x="1592" y="992"/>
                    <a:pt x="1693" y="852"/>
                  </a:cubicBezTo>
                  <a:cubicBezTo>
                    <a:pt x="1794" y="714"/>
                    <a:pt x="1896" y="567"/>
                    <a:pt x="2001" y="425"/>
                  </a:cubicBezTo>
                  <a:cubicBezTo>
                    <a:pt x="2107" y="283"/>
                    <a:pt x="2254" y="89"/>
                    <a:pt x="232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18" name="Freeform 57"/>
            <p:cNvSpPr>
              <a:spLocks/>
            </p:cNvSpPr>
            <p:nvPr/>
          </p:nvSpPr>
          <p:spPr bwMode="auto">
            <a:xfrm>
              <a:off x="1389" y="294"/>
              <a:ext cx="2661" cy="2923"/>
            </a:xfrm>
            <a:custGeom>
              <a:avLst/>
              <a:gdLst>
                <a:gd name="T0" fmla="*/ 0 w 2661"/>
                <a:gd name="T1" fmla="*/ 2923 h 2923"/>
                <a:gd name="T2" fmla="*/ 617 w 2661"/>
                <a:gd name="T3" fmla="*/ 2369 h 2923"/>
                <a:gd name="T4" fmla="*/ 1005 w 2661"/>
                <a:gd name="T5" fmla="*/ 1980 h 2923"/>
                <a:gd name="T6" fmla="*/ 1257 w 2661"/>
                <a:gd name="T7" fmla="*/ 1666 h 2923"/>
                <a:gd name="T8" fmla="*/ 1560 w 2661"/>
                <a:gd name="T9" fmla="*/ 1312 h 2923"/>
                <a:gd name="T10" fmla="*/ 1908 w 2661"/>
                <a:gd name="T11" fmla="*/ 883 h 2923"/>
                <a:gd name="T12" fmla="*/ 2286 w 2661"/>
                <a:gd name="T13" fmla="*/ 432 h 2923"/>
                <a:gd name="T14" fmla="*/ 2661 w 2661"/>
                <a:gd name="T15" fmla="*/ 0 h 29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1"/>
                <a:gd name="T25" fmla="*/ 0 h 2923"/>
                <a:gd name="T26" fmla="*/ 2661 w 2661"/>
                <a:gd name="T27" fmla="*/ 2923 h 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1" h="2923">
                  <a:moveTo>
                    <a:pt x="0" y="2923"/>
                  </a:moveTo>
                  <a:cubicBezTo>
                    <a:pt x="102" y="2831"/>
                    <a:pt x="450" y="2526"/>
                    <a:pt x="617" y="2369"/>
                  </a:cubicBezTo>
                  <a:cubicBezTo>
                    <a:pt x="784" y="2212"/>
                    <a:pt x="898" y="2097"/>
                    <a:pt x="1005" y="1980"/>
                  </a:cubicBezTo>
                  <a:cubicBezTo>
                    <a:pt x="1112" y="1863"/>
                    <a:pt x="1165" y="1777"/>
                    <a:pt x="1257" y="1666"/>
                  </a:cubicBezTo>
                  <a:cubicBezTo>
                    <a:pt x="1349" y="1555"/>
                    <a:pt x="1452" y="1442"/>
                    <a:pt x="1560" y="1312"/>
                  </a:cubicBezTo>
                  <a:cubicBezTo>
                    <a:pt x="1668" y="1182"/>
                    <a:pt x="1787" y="1030"/>
                    <a:pt x="1908" y="883"/>
                  </a:cubicBezTo>
                  <a:cubicBezTo>
                    <a:pt x="2029" y="736"/>
                    <a:pt x="2161" y="579"/>
                    <a:pt x="2286" y="432"/>
                  </a:cubicBezTo>
                  <a:cubicBezTo>
                    <a:pt x="2411" y="285"/>
                    <a:pt x="2583" y="90"/>
                    <a:pt x="2661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19" name="Freeform 58"/>
            <p:cNvSpPr>
              <a:spLocks/>
            </p:cNvSpPr>
            <p:nvPr/>
          </p:nvSpPr>
          <p:spPr bwMode="auto">
            <a:xfrm>
              <a:off x="1600" y="291"/>
              <a:ext cx="3006" cy="2920"/>
            </a:xfrm>
            <a:custGeom>
              <a:avLst/>
              <a:gdLst>
                <a:gd name="T0" fmla="*/ 0 w 3006"/>
                <a:gd name="T1" fmla="*/ 2920 h 2920"/>
                <a:gd name="T2" fmla="*/ 549 w 3006"/>
                <a:gd name="T3" fmla="*/ 2463 h 2920"/>
                <a:gd name="T4" fmla="*/ 1006 w 3006"/>
                <a:gd name="T5" fmla="*/ 2017 h 2920"/>
                <a:gd name="T6" fmla="*/ 1355 w 3006"/>
                <a:gd name="T7" fmla="*/ 1652 h 2920"/>
                <a:gd name="T8" fmla="*/ 1800 w 3006"/>
                <a:gd name="T9" fmla="*/ 1206 h 2920"/>
                <a:gd name="T10" fmla="*/ 2137 w 3006"/>
                <a:gd name="T11" fmla="*/ 858 h 2920"/>
                <a:gd name="T12" fmla="*/ 2412 w 3006"/>
                <a:gd name="T13" fmla="*/ 589 h 2920"/>
                <a:gd name="T14" fmla="*/ 2691 w 3006"/>
                <a:gd name="T15" fmla="*/ 304 h 2920"/>
                <a:gd name="T16" fmla="*/ 3006 w 3006"/>
                <a:gd name="T17" fmla="*/ 0 h 29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6"/>
                <a:gd name="T28" fmla="*/ 0 h 2920"/>
                <a:gd name="T29" fmla="*/ 3006 w 3006"/>
                <a:gd name="T30" fmla="*/ 2920 h 29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6" h="2920">
                  <a:moveTo>
                    <a:pt x="0" y="2920"/>
                  </a:moveTo>
                  <a:cubicBezTo>
                    <a:pt x="91" y="2844"/>
                    <a:pt x="381" y="2613"/>
                    <a:pt x="549" y="2463"/>
                  </a:cubicBezTo>
                  <a:cubicBezTo>
                    <a:pt x="717" y="2313"/>
                    <a:pt x="872" y="2152"/>
                    <a:pt x="1006" y="2017"/>
                  </a:cubicBezTo>
                  <a:cubicBezTo>
                    <a:pt x="1140" y="1882"/>
                    <a:pt x="1223" y="1787"/>
                    <a:pt x="1355" y="1652"/>
                  </a:cubicBezTo>
                  <a:cubicBezTo>
                    <a:pt x="1487" y="1517"/>
                    <a:pt x="1670" y="1338"/>
                    <a:pt x="1800" y="1206"/>
                  </a:cubicBezTo>
                  <a:cubicBezTo>
                    <a:pt x="1930" y="1074"/>
                    <a:pt x="2035" y="961"/>
                    <a:pt x="2137" y="858"/>
                  </a:cubicBezTo>
                  <a:cubicBezTo>
                    <a:pt x="2239" y="755"/>
                    <a:pt x="2320" y="681"/>
                    <a:pt x="2412" y="589"/>
                  </a:cubicBezTo>
                  <a:cubicBezTo>
                    <a:pt x="2504" y="497"/>
                    <a:pt x="2592" y="402"/>
                    <a:pt x="2691" y="304"/>
                  </a:cubicBezTo>
                  <a:cubicBezTo>
                    <a:pt x="2790" y="206"/>
                    <a:pt x="2941" y="63"/>
                    <a:pt x="3006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20" name="Freeform 59"/>
            <p:cNvSpPr>
              <a:spLocks/>
            </p:cNvSpPr>
            <p:nvPr/>
          </p:nvSpPr>
          <p:spPr bwMode="auto">
            <a:xfrm>
              <a:off x="1726" y="297"/>
              <a:ext cx="3471" cy="2920"/>
            </a:xfrm>
            <a:custGeom>
              <a:avLst/>
              <a:gdLst>
                <a:gd name="T0" fmla="*/ 0 w 3463"/>
                <a:gd name="T1" fmla="*/ 2932 h 2908"/>
                <a:gd name="T2" fmla="*/ 396 w 3463"/>
                <a:gd name="T3" fmla="*/ 2696 h 2908"/>
                <a:gd name="T4" fmla="*/ 981 w 3463"/>
                <a:gd name="T5" fmla="*/ 2200 h 2908"/>
                <a:gd name="T6" fmla="*/ 1303 w 3463"/>
                <a:gd name="T7" fmla="*/ 1907 h 2908"/>
                <a:gd name="T8" fmla="*/ 1694 w 3463"/>
                <a:gd name="T9" fmla="*/ 1591 h 2908"/>
                <a:gd name="T10" fmla="*/ 2056 w 3463"/>
                <a:gd name="T11" fmla="*/ 1267 h 2908"/>
                <a:gd name="T12" fmla="*/ 2324 w 3463"/>
                <a:gd name="T13" fmla="*/ 1025 h 2908"/>
                <a:gd name="T14" fmla="*/ 2692 w 3463"/>
                <a:gd name="T15" fmla="*/ 703 h 2908"/>
                <a:gd name="T16" fmla="*/ 2991 w 3463"/>
                <a:gd name="T17" fmla="*/ 444 h 2908"/>
                <a:gd name="T18" fmla="*/ 3479 w 3463"/>
                <a:gd name="T19" fmla="*/ 0 h 29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3"/>
                <a:gd name="T31" fmla="*/ 0 h 2908"/>
                <a:gd name="T32" fmla="*/ 3463 w 3463"/>
                <a:gd name="T33" fmla="*/ 2908 h 29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3" h="2908">
                  <a:moveTo>
                    <a:pt x="0" y="2908"/>
                  </a:moveTo>
                  <a:cubicBezTo>
                    <a:pt x="66" y="2869"/>
                    <a:pt x="231" y="2795"/>
                    <a:pt x="394" y="2674"/>
                  </a:cubicBezTo>
                  <a:cubicBezTo>
                    <a:pt x="557" y="2553"/>
                    <a:pt x="827" y="2312"/>
                    <a:pt x="977" y="2182"/>
                  </a:cubicBezTo>
                  <a:cubicBezTo>
                    <a:pt x="1127" y="2052"/>
                    <a:pt x="1179" y="1992"/>
                    <a:pt x="1297" y="1891"/>
                  </a:cubicBezTo>
                  <a:cubicBezTo>
                    <a:pt x="1415" y="1790"/>
                    <a:pt x="1561" y="1683"/>
                    <a:pt x="1686" y="1577"/>
                  </a:cubicBezTo>
                  <a:cubicBezTo>
                    <a:pt x="1811" y="1471"/>
                    <a:pt x="1941" y="1350"/>
                    <a:pt x="2046" y="1257"/>
                  </a:cubicBezTo>
                  <a:cubicBezTo>
                    <a:pt x="2151" y="1164"/>
                    <a:pt x="2208" y="1110"/>
                    <a:pt x="2314" y="1017"/>
                  </a:cubicBezTo>
                  <a:cubicBezTo>
                    <a:pt x="2420" y="924"/>
                    <a:pt x="2570" y="793"/>
                    <a:pt x="2680" y="697"/>
                  </a:cubicBezTo>
                  <a:cubicBezTo>
                    <a:pt x="2790" y="601"/>
                    <a:pt x="2847" y="556"/>
                    <a:pt x="2977" y="440"/>
                  </a:cubicBezTo>
                  <a:cubicBezTo>
                    <a:pt x="3107" y="324"/>
                    <a:pt x="3382" y="73"/>
                    <a:pt x="346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21" name="Freeform 60"/>
            <p:cNvSpPr>
              <a:spLocks/>
            </p:cNvSpPr>
            <p:nvPr/>
          </p:nvSpPr>
          <p:spPr bwMode="auto">
            <a:xfrm>
              <a:off x="2086" y="1074"/>
              <a:ext cx="3122" cy="2143"/>
            </a:xfrm>
            <a:custGeom>
              <a:avLst/>
              <a:gdLst>
                <a:gd name="T0" fmla="*/ 0 w 3132"/>
                <a:gd name="T1" fmla="*/ 2138 h 2148"/>
                <a:gd name="T2" fmla="*/ 352 w 3132"/>
                <a:gd name="T3" fmla="*/ 1961 h 2148"/>
                <a:gd name="T4" fmla="*/ 868 w 3132"/>
                <a:gd name="T5" fmla="*/ 1620 h 2148"/>
                <a:gd name="T6" fmla="*/ 1346 w 3132"/>
                <a:gd name="T7" fmla="*/ 1285 h 2148"/>
                <a:gd name="T8" fmla="*/ 1788 w 3132"/>
                <a:gd name="T9" fmla="*/ 967 h 2148"/>
                <a:gd name="T10" fmla="*/ 2561 w 3132"/>
                <a:gd name="T11" fmla="*/ 397 h 2148"/>
                <a:gd name="T12" fmla="*/ 3112 w 3132"/>
                <a:gd name="T13" fmla="*/ 0 h 2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2"/>
                <a:gd name="T22" fmla="*/ 0 h 2148"/>
                <a:gd name="T23" fmla="*/ 3132 w 3132"/>
                <a:gd name="T24" fmla="*/ 2148 h 2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2" h="2148">
                  <a:moveTo>
                    <a:pt x="0" y="2148"/>
                  </a:moveTo>
                  <a:cubicBezTo>
                    <a:pt x="59" y="2119"/>
                    <a:pt x="208" y="2058"/>
                    <a:pt x="354" y="1971"/>
                  </a:cubicBezTo>
                  <a:cubicBezTo>
                    <a:pt x="500" y="1884"/>
                    <a:pt x="707" y="1741"/>
                    <a:pt x="874" y="1628"/>
                  </a:cubicBezTo>
                  <a:cubicBezTo>
                    <a:pt x="1041" y="1515"/>
                    <a:pt x="1200" y="1400"/>
                    <a:pt x="1354" y="1291"/>
                  </a:cubicBezTo>
                  <a:cubicBezTo>
                    <a:pt x="1508" y="1182"/>
                    <a:pt x="1596" y="1120"/>
                    <a:pt x="1800" y="971"/>
                  </a:cubicBezTo>
                  <a:cubicBezTo>
                    <a:pt x="2004" y="822"/>
                    <a:pt x="2355" y="561"/>
                    <a:pt x="2577" y="399"/>
                  </a:cubicBezTo>
                  <a:cubicBezTo>
                    <a:pt x="2799" y="237"/>
                    <a:pt x="3017" y="83"/>
                    <a:pt x="3132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22" name="Text Box 61"/>
            <p:cNvSpPr txBox="1">
              <a:spLocks noChangeArrowheads="1"/>
            </p:cNvSpPr>
            <p:nvPr/>
          </p:nvSpPr>
          <p:spPr bwMode="auto">
            <a:xfrm rot="-3700009">
              <a:off x="1795" y="363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pH=7,1</a:t>
              </a:r>
              <a:endParaRPr lang="cs-CZ"/>
            </a:p>
          </p:txBody>
        </p:sp>
        <p:sp>
          <p:nvSpPr>
            <p:cNvPr id="117823" name="Text Box 62"/>
            <p:cNvSpPr txBox="1">
              <a:spLocks noChangeArrowheads="1"/>
            </p:cNvSpPr>
            <p:nvPr/>
          </p:nvSpPr>
          <p:spPr bwMode="auto">
            <a:xfrm rot="-3637928">
              <a:off x="2532" y="374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pH=7,2</a:t>
              </a:r>
              <a:endParaRPr lang="cs-CZ"/>
            </a:p>
          </p:txBody>
        </p:sp>
        <p:sp>
          <p:nvSpPr>
            <p:cNvPr id="117824" name="Text Box 63"/>
            <p:cNvSpPr txBox="1">
              <a:spLocks noChangeArrowheads="1"/>
            </p:cNvSpPr>
            <p:nvPr/>
          </p:nvSpPr>
          <p:spPr bwMode="auto">
            <a:xfrm rot="-3637928">
              <a:off x="2991" y="39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</a:t>
              </a:r>
              <a:endParaRPr lang="cs-CZ"/>
            </a:p>
          </p:txBody>
        </p:sp>
        <p:sp>
          <p:nvSpPr>
            <p:cNvPr id="117825" name="Text Box 64"/>
            <p:cNvSpPr txBox="1">
              <a:spLocks noChangeArrowheads="1"/>
            </p:cNvSpPr>
            <p:nvPr/>
          </p:nvSpPr>
          <p:spPr bwMode="auto">
            <a:xfrm rot="-2887831">
              <a:off x="3708" y="385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pH=7,37</a:t>
              </a:r>
              <a:endParaRPr lang="cs-CZ"/>
            </a:p>
          </p:txBody>
        </p:sp>
        <p:sp>
          <p:nvSpPr>
            <p:cNvPr id="117826" name="Text Box 65"/>
            <p:cNvSpPr txBox="1">
              <a:spLocks noChangeArrowheads="1"/>
            </p:cNvSpPr>
            <p:nvPr/>
          </p:nvSpPr>
          <p:spPr bwMode="auto">
            <a:xfrm rot="-2594149">
              <a:off x="4031" y="399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pH=7,43</a:t>
              </a:r>
              <a:endParaRPr lang="cs-CZ"/>
            </a:p>
          </p:txBody>
        </p:sp>
        <p:sp>
          <p:nvSpPr>
            <p:cNvPr id="117827" name="Text Box 66"/>
            <p:cNvSpPr txBox="1">
              <a:spLocks noChangeArrowheads="1"/>
            </p:cNvSpPr>
            <p:nvPr/>
          </p:nvSpPr>
          <p:spPr bwMode="auto">
            <a:xfrm rot="-2338706">
              <a:off x="4369" y="602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pH=7,5</a:t>
              </a:r>
              <a:endParaRPr lang="cs-CZ"/>
            </a:p>
          </p:txBody>
        </p:sp>
        <p:sp>
          <p:nvSpPr>
            <p:cNvPr id="117828" name="Text Box 67"/>
            <p:cNvSpPr txBox="1">
              <a:spLocks noChangeArrowheads="1"/>
            </p:cNvSpPr>
            <p:nvPr/>
          </p:nvSpPr>
          <p:spPr bwMode="auto">
            <a:xfrm rot="-1972181">
              <a:off x="4783" y="101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pH=7,6</a:t>
              </a:r>
              <a:endParaRPr lang="cs-CZ"/>
            </a:p>
          </p:txBody>
        </p:sp>
        <p:sp>
          <p:nvSpPr>
            <p:cNvPr id="117829" name="Text Box 68"/>
            <p:cNvSpPr txBox="1">
              <a:spLocks noChangeArrowheads="1"/>
            </p:cNvSpPr>
            <p:nvPr/>
          </p:nvSpPr>
          <p:spPr bwMode="auto">
            <a:xfrm>
              <a:off x="1054" y="1964"/>
              <a:ext cx="12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metabolic acidosis</a:t>
              </a:r>
              <a:endParaRPr lang="cs-CZ" sz="2000"/>
            </a:p>
          </p:txBody>
        </p:sp>
        <p:sp>
          <p:nvSpPr>
            <p:cNvPr id="117830" name="Text Box 69"/>
            <p:cNvSpPr txBox="1">
              <a:spLocks noChangeArrowheads="1"/>
            </p:cNvSpPr>
            <p:nvPr/>
          </p:nvSpPr>
          <p:spPr bwMode="auto">
            <a:xfrm>
              <a:off x="3657" y="1957"/>
              <a:ext cx="13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Akute metabolic alkalosis</a:t>
              </a:r>
              <a:endParaRPr lang="cs-CZ" sz="2000"/>
            </a:p>
          </p:txBody>
        </p:sp>
        <p:sp>
          <p:nvSpPr>
            <p:cNvPr id="117831" name="Text Box 70"/>
            <p:cNvSpPr txBox="1">
              <a:spLocks noChangeArrowheads="1"/>
            </p:cNvSpPr>
            <p:nvPr/>
          </p:nvSpPr>
          <p:spPr bwMode="auto">
            <a:xfrm rot="-5435410">
              <a:off x="2109" y="2589"/>
              <a:ext cx="1044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</a:t>
              </a:r>
            </a:p>
            <a:p>
              <a:pPr algn="ctr"/>
              <a:r>
                <a:rPr lang="cs-CZ" sz="1400" b="1"/>
                <a:t> respiratory acidosi</a:t>
              </a:r>
              <a:endParaRPr lang="cs-CZ" sz="2000"/>
            </a:p>
          </p:txBody>
        </p:sp>
        <p:sp>
          <p:nvSpPr>
            <p:cNvPr id="117832" name="Text Box 71"/>
            <p:cNvSpPr txBox="1">
              <a:spLocks noChangeArrowheads="1"/>
            </p:cNvSpPr>
            <p:nvPr/>
          </p:nvSpPr>
          <p:spPr bwMode="auto">
            <a:xfrm rot="4640724" flipH="1">
              <a:off x="1793" y="909"/>
              <a:ext cx="13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respiratory acidosis</a:t>
              </a:r>
              <a:endParaRPr lang="cs-CZ" sz="2000"/>
            </a:p>
          </p:txBody>
        </p:sp>
        <p:sp>
          <p:nvSpPr>
            <p:cNvPr id="117833" name="Text Box 72"/>
            <p:cNvSpPr txBox="1">
              <a:spLocks noChangeArrowheads="1"/>
            </p:cNvSpPr>
            <p:nvPr/>
          </p:nvSpPr>
          <p:spPr bwMode="auto">
            <a:xfrm rot="-1749184">
              <a:off x="3400" y="1429"/>
              <a:ext cx="15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alkalosis </a:t>
              </a:r>
              <a:endParaRPr lang="cs-CZ" sz="2000"/>
            </a:p>
          </p:txBody>
        </p:sp>
        <p:sp>
          <p:nvSpPr>
            <p:cNvPr id="117834" name="Text Box 73"/>
            <p:cNvSpPr txBox="1">
              <a:spLocks noChangeArrowheads="1"/>
            </p:cNvSpPr>
            <p:nvPr/>
          </p:nvSpPr>
          <p:spPr bwMode="auto">
            <a:xfrm rot="-1698457">
              <a:off x="785" y="2582"/>
              <a:ext cx="150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 dirty="0" err="1"/>
                <a:t>Sustained</a:t>
              </a:r>
              <a:r>
                <a:rPr lang="cs-CZ" sz="1400" b="1" dirty="0"/>
                <a:t> </a:t>
              </a:r>
              <a:r>
                <a:rPr lang="cs-CZ" sz="1400" b="1" dirty="0" err="1"/>
                <a:t>metabolic</a:t>
              </a:r>
              <a:r>
                <a:rPr lang="cs-CZ" sz="1400" b="1" dirty="0"/>
                <a:t> </a:t>
              </a:r>
              <a:r>
                <a:rPr lang="cs-CZ" sz="1400" b="1" dirty="0" err="1"/>
                <a:t>acidosis</a:t>
              </a:r>
              <a:r>
                <a:rPr lang="cs-CZ" sz="1400" b="1" dirty="0"/>
                <a:t> </a:t>
              </a:r>
              <a:endParaRPr lang="cs-CZ" sz="2000" dirty="0"/>
            </a:p>
          </p:txBody>
        </p:sp>
        <p:sp>
          <p:nvSpPr>
            <p:cNvPr id="117835" name="Text Box 74"/>
            <p:cNvSpPr txBox="1">
              <a:spLocks noChangeArrowheads="1"/>
            </p:cNvSpPr>
            <p:nvPr/>
          </p:nvSpPr>
          <p:spPr bwMode="auto">
            <a:xfrm rot="-2590237">
              <a:off x="1213" y="2631"/>
              <a:ext cx="15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respiratory alkalosis</a:t>
              </a:r>
              <a:endParaRPr lang="cs-CZ" sz="2000"/>
            </a:p>
          </p:txBody>
        </p:sp>
        <p:sp>
          <p:nvSpPr>
            <p:cNvPr id="117836" name="Text Box 75"/>
            <p:cNvSpPr txBox="1">
              <a:spLocks noChangeArrowheads="1"/>
            </p:cNvSpPr>
            <p:nvPr/>
          </p:nvSpPr>
          <p:spPr bwMode="auto">
            <a:xfrm rot="-3753465">
              <a:off x="2554" y="815"/>
              <a:ext cx="158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 dirty="0" err="1"/>
                <a:t>Sustained</a:t>
              </a:r>
              <a:r>
                <a:rPr lang="cs-CZ" sz="1400" b="1" dirty="0"/>
                <a:t> </a:t>
              </a:r>
              <a:r>
                <a:rPr lang="cs-CZ" sz="1400" b="1" dirty="0" err="1"/>
                <a:t>respiratory</a:t>
              </a:r>
              <a:r>
                <a:rPr lang="cs-CZ" sz="1400" b="1" dirty="0"/>
                <a:t> </a:t>
              </a:r>
              <a:r>
                <a:rPr lang="cs-CZ" sz="1400" b="1" dirty="0" err="1"/>
                <a:t>acidosis</a:t>
              </a:r>
              <a:r>
                <a:rPr lang="cs-CZ" sz="1400" b="1" dirty="0"/>
                <a:t> </a:t>
              </a:r>
              <a:endParaRPr lang="cs-CZ" sz="2000" dirty="0"/>
            </a:p>
          </p:txBody>
        </p:sp>
        <p:sp>
          <p:nvSpPr>
            <p:cNvPr id="117837" name="Line 76"/>
            <p:cNvSpPr>
              <a:spLocks noChangeShapeType="1"/>
            </p:cNvSpPr>
            <p:nvPr/>
          </p:nvSpPr>
          <p:spPr bwMode="auto">
            <a:xfrm>
              <a:off x="1063" y="2211"/>
              <a:ext cx="5" cy="6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38" name="Line 77"/>
            <p:cNvSpPr>
              <a:spLocks noChangeShapeType="1"/>
            </p:cNvSpPr>
            <p:nvPr/>
          </p:nvSpPr>
          <p:spPr bwMode="auto">
            <a:xfrm>
              <a:off x="2524" y="850"/>
              <a:ext cx="7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39" name="Line 78"/>
            <p:cNvSpPr>
              <a:spLocks noChangeShapeType="1"/>
            </p:cNvSpPr>
            <p:nvPr/>
          </p:nvSpPr>
          <p:spPr bwMode="auto">
            <a:xfrm flipH="1">
              <a:off x="4249" y="1591"/>
              <a:ext cx="2" cy="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840" name="Freeform 79"/>
            <p:cNvSpPr>
              <a:spLocks/>
            </p:cNvSpPr>
            <p:nvPr/>
          </p:nvSpPr>
          <p:spPr bwMode="auto">
            <a:xfrm>
              <a:off x="1855" y="2970"/>
              <a:ext cx="753" cy="4"/>
            </a:xfrm>
            <a:custGeom>
              <a:avLst/>
              <a:gdLst>
                <a:gd name="T0" fmla="*/ 3 w 753"/>
                <a:gd name="T1" fmla="*/ 4 h 4"/>
                <a:gd name="T2" fmla="*/ 0 w 753"/>
                <a:gd name="T3" fmla="*/ 1 h 4"/>
                <a:gd name="T4" fmla="*/ 753 w 753"/>
                <a:gd name="T5" fmla="*/ 0 h 4"/>
                <a:gd name="T6" fmla="*/ 0 60000 65536"/>
                <a:gd name="T7" fmla="*/ 0 60000 65536"/>
                <a:gd name="T8" fmla="*/ 0 60000 65536"/>
                <a:gd name="T9" fmla="*/ 0 w 753"/>
                <a:gd name="T10" fmla="*/ 0 h 4"/>
                <a:gd name="T11" fmla="*/ 753 w 75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3" h="4">
                  <a:moveTo>
                    <a:pt x="3" y="4"/>
                  </a:moveTo>
                  <a:lnTo>
                    <a:pt x="0" y="1"/>
                  </a:lnTo>
                  <a:lnTo>
                    <a:pt x="75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51312" name="Oval 80"/>
          <p:cNvSpPr>
            <a:spLocks noChangeArrowheads="1"/>
          </p:cNvSpPr>
          <p:nvPr/>
        </p:nvSpPr>
        <p:spPr bwMode="auto">
          <a:xfrm>
            <a:off x="4211638" y="3213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277 C 0.08733 4.81481E-6 0.16667 -0.00278 0.2224 -0.00811 C 0.27813 -0.01343 0.32275 -0.025 0.34288 -0.02871 " pathEditMode="relative" ptsTypes="aaA">
                                      <p:cBhvr>
                                        <p:cTn id="6" dur="2000" fill="hold"/>
                                        <p:tgtEl>
                                          <p:spTgt spid="3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88 -0.02871 C 0.34462 -0.02824 0.34653 -0.02778 0.34288 -0.04236 C 0.33924 -0.05695 0.33021 -0.08658 0.32136 -0.11597 " pathEditMode="relative" ptsTypes="aaA">
                                      <p:cBhvr>
                                        <p:cTn id="10" dur="5000" fill="hold"/>
                                        <p:tgtEl>
                                          <p:spTgt spid="3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36 -0.11597 C 0.29254 -0.11505 0.23993 -0.10787 0.21511 -0.11713 C 0.19774 -0.11042 0.20313 -0.11297 0.17431 -0.11181 C 0.16858 -0.10903 0.16268 -0.10741 0.15695 -0.10509 C 0.15174 -0.10301 0.14705 -0.09908 0.14167 -0.09676 C 0.13872 -0.09537 0.12448 -0.09445 0.12327 -0.09422 C 0.11476 -0.09028 0.10781 -0.08264 0.09879 -0.08056 C 0.0967 -0.07963 0.09479 -0.07871 0.09271 -0.07778 C 0.09167 -0.07732 0.08958 -0.07639 0.08958 -0.07639 C 0.08629 -0.07338 0.08299 -0.07107 0.08038 -0.0669 C 0.07691 -0.06111 0.07604 -0.05741 0.07031 -0.05463 C 0.06736 -0.04861 0.06441 -0.04884 0.05903 -0.04653 C 0.05799 -0.04607 0.0559 -0.04514 0.0559 -0.04514 C 0.05226 -0.03982 0.04879 -0.03935 0.04375 -0.03704 C 0.03611 -0.0294 0.03663 -0.02685 0.02639 -0.02477 C 0.02222 -0.02292 0.02049 -0.02037 0.01719 -0.01667 C 0.01441 -0.01366 0.01094 -0.0125 0.00799 -0.00972 C 0.00677 -0.01459 0.00625 -0.01297 0.00799 -0.01528 L 0.01615 -0.01389 " pathEditMode="relative" ptsTypes="fffffffffffffffffAA">
                                      <p:cBhvr>
                                        <p:cTn id="14" dur="5000" fill="hold"/>
                                        <p:tgtEl>
                                          <p:spTgt spid="3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312" grpId="0" animBg="1"/>
      <p:bldP spid="351312" grpId="1" animBg="1"/>
      <p:bldP spid="351312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err="1"/>
              <a:t>Vomiting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ývojový diagram: paměť s přímým přístupem 5"/>
          <p:cNvSpPr/>
          <p:nvPr/>
        </p:nvSpPr>
        <p:spPr>
          <a:xfrm rot="16200000">
            <a:off x="-591343" y="3883819"/>
            <a:ext cx="2312987" cy="1114425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4" name="Šipka doprava 43"/>
          <p:cNvSpPr/>
          <p:nvPr/>
        </p:nvSpPr>
        <p:spPr>
          <a:xfrm rot="3679720">
            <a:off x="5618162" y="3101976"/>
            <a:ext cx="1152525" cy="431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5795963" y="3860800"/>
            <a:ext cx="3168650" cy="8318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b="1" i="1" dirty="0"/>
              <a:t>No </a:t>
            </a:r>
            <a:r>
              <a:rPr lang="cs-CZ" b="1" i="1" dirty="0" err="1"/>
              <a:t>acid</a:t>
            </a:r>
            <a:r>
              <a:rPr lang="cs-CZ" b="1" i="1" dirty="0"/>
              <a:t>-base </a:t>
            </a:r>
            <a:r>
              <a:rPr lang="cs-CZ" b="1" i="1" dirty="0" err="1"/>
              <a:t>changes</a:t>
            </a:r>
            <a:endParaRPr lang="cs-CZ" b="1" i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-14288" y="1755775"/>
            <a:ext cx="1663701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i="1" dirty="0" err="1"/>
              <a:t>Stomach</a:t>
            </a:r>
            <a:endParaRPr lang="cs-CZ" b="1" i="1" dirty="0"/>
          </a:p>
        </p:txBody>
      </p:sp>
      <p:sp>
        <p:nvSpPr>
          <p:cNvPr id="165894" name="Freeform 32"/>
          <p:cNvSpPr>
            <a:spLocks/>
          </p:cNvSpPr>
          <p:nvPr/>
        </p:nvSpPr>
        <p:spPr bwMode="auto">
          <a:xfrm>
            <a:off x="827088" y="1033463"/>
            <a:ext cx="1373187" cy="1674812"/>
          </a:xfrm>
          <a:custGeom>
            <a:avLst/>
            <a:gdLst>
              <a:gd name="T0" fmla="*/ 0 w 1845"/>
              <a:gd name="T1" fmla="*/ 2147483647 h 2066"/>
              <a:gd name="T2" fmla="*/ 2147483647 w 1845"/>
              <a:gd name="T3" fmla="*/ 2147483647 h 2066"/>
              <a:gd name="T4" fmla="*/ 2147483647 w 1845"/>
              <a:gd name="T5" fmla="*/ 2147483647 h 2066"/>
              <a:gd name="T6" fmla="*/ 2147483647 w 1845"/>
              <a:gd name="T7" fmla="*/ 2147483647 h 2066"/>
              <a:gd name="T8" fmla="*/ 2147483647 w 1845"/>
              <a:gd name="T9" fmla="*/ 2147483647 h 2066"/>
              <a:gd name="T10" fmla="*/ 2147483647 w 1845"/>
              <a:gd name="T11" fmla="*/ 2147483647 h 2066"/>
              <a:gd name="T12" fmla="*/ 2147483647 w 1845"/>
              <a:gd name="T13" fmla="*/ 2147483647 h 2066"/>
              <a:gd name="T14" fmla="*/ 2147483647 w 1845"/>
              <a:gd name="T15" fmla="*/ 2147483647 h 2066"/>
              <a:gd name="T16" fmla="*/ 2147483647 w 1845"/>
              <a:gd name="T17" fmla="*/ 2147483647 h 2066"/>
              <a:gd name="T18" fmla="*/ 2147483647 w 1845"/>
              <a:gd name="T19" fmla="*/ 2147483647 h 2066"/>
              <a:gd name="T20" fmla="*/ 2147483647 w 1845"/>
              <a:gd name="T21" fmla="*/ 2147483647 h 2066"/>
              <a:gd name="T22" fmla="*/ 2147483647 w 1845"/>
              <a:gd name="T23" fmla="*/ 2147483647 h 2066"/>
              <a:gd name="T24" fmla="*/ 2147483647 w 1845"/>
              <a:gd name="T25" fmla="*/ 2147483647 h 2066"/>
              <a:gd name="T26" fmla="*/ 2147483647 w 1845"/>
              <a:gd name="T27" fmla="*/ 2147483647 h 2066"/>
              <a:gd name="T28" fmla="*/ 2147483647 w 1845"/>
              <a:gd name="T29" fmla="*/ 2147483647 h 2066"/>
              <a:gd name="T30" fmla="*/ 2147483647 w 1845"/>
              <a:gd name="T31" fmla="*/ 2147483647 h 2066"/>
              <a:gd name="T32" fmla="*/ 2147483647 w 1845"/>
              <a:gd name="T33" fmla="*/ 2147483647 h 2066"/>
              <a:gd name="T34" fmla="*/ 2147483647 w 1845"/>
              <a:gd name="T35" fmla="*/ 2147483647 h 2066"/>
              <a:gd name="T36" fmla="*/ 2147483647 w 1845"/>
              <a:gd name="T37" fmla="*/ 2147483647 h 2066"/>
              <a:gd name="T38" fmla="*/ 2147483647 w 1845"/>
              <a:gd name="T39" fmla="*/ 2147483647 h 2066"/>
              <a:gd name="T40" fmla="*/ 2147483647 w 1845"/>
              <a:gd name="T41" fmla="*/ 2147483647 h 2066"/>
              <a:gd name="T42" fmla="*/ 2147483647 w 1845"/>
              <a:gd name="T43" fmla="*/ 2147483647 h 2066"/>
              <a:gd name="T44" fmla="*/ 2147483647 w 1845"/>
              <a:gd name="T45" fmla="*/ 2147483647 h 2066"/>
              <a:gd name="T46" fmla="*/ 2147483647 w 1845"/>
              <a:gd name="T47" fmla="*/ 2147483647 h 2066"/>
              <a:gd name="T48" fmla="*/ 2147483647 w 1845"/>
              <a:gd name="T49" fmla="*/ 2147483647 h 2066"/>
              <a:gd name="T50" fmla="*/ 2147483647 w 1845"/>
              <a:gd name="T51" fmla="*/ 2147483647 h 2066"/>
              <a:gd name="T52" fmla="*/ 2147483647 w 1845"/>
              <a:gd name="T53" fmla="*/ 2147483647 h 2066"/>
              <a:gd name="T54" fmla="*/ 2147483647 w 1845"/>
              <a:gd name="T55" fmla="*/ 2147483647 h 2066"/>
              <a:gd name="T56" fmla="*/ 2147483647 w 1845"/>
              <a:gd name="T57" fmla="*/ 2147483647 h 2066"/>
              <a:gd name="T58" fmla="*/ 2147483647 w 1845"/>
              <a:gd name="T59" fmla="*/ 2147483647 h 2066"/>
              <a:gd name="T60" fmla="*/ 2147483647 w 1845"/>
              <a:gd name="T61" fmla="*/ 2147483647 h 2066"/>
              <a:gd name="T62" fmla="*/ 2147483647 w 1845"/>
              <a:gd name="T63" fmla="*/ 2147483647 h 2066"/>
              <a:gd name="T64" fmla="*/ 2147483647 w 1845"/>
              <a:gd name="T65" fmla="*/ 2147483647 h 2066"/>
              <a:gd name="T66" fmla="*/ 2147483647 w 1845"/>
              <a:gd name="T67" fmla="*/ 2147483647 h 2066"/>
              <a:gd name="T68" fmla="*/ 2147483647 w 1845"/>
              <a:gd name="T69" fmla="*/ 2147483647 h 2066"/>
              <a:gd name="T70" fmla="*/ 2147483647 w 1845"/>
              <a:gd name="T71" fmla="*/ 2147483647 h 2066"/>
              <a:gd name="T72" fmla="*/ 2147483647 w 1845"/>
              <a:gd name="T73" fmla="*/ 2147483647 h 2066"/>
              <a:gd name="T74" fmla="*/ 2147483647 w 1845"/>
              <a:gd name="T75" fmla="*/ 2147483647 h 2066"/>
              <a:gd name="T76" fmla="*/ 2147483647 w 1845"/>
              <a:gd name="T77" fmla="*/ 2147483647 h 2066"/>
              <a:gd name="T78" fmla="*/ 2147483647 w 1845"/>
              <a:gd name="T79" fmla="*/ 2147483647 h 2066"/>
              <a:gd name="T80" fmla="*/ 2147483647 w 1845"/>
              <a:gd name="T81" fmla="*/ 2147483647 h 2066"/>
              <a:gd name="T82" fmla="*/ 2147483647 w 1845"/>
              <a:gd name="T83" fmla="*/ 2147483647 h 2066"/>
              <a:gd name="T84" fmla="*/ 2147483647 w 1845"/>
              <a:gd name="T85" fmla="*/ 2147483647 h 20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45"/>
              <a:gd name="T130" fmla="*/ 0 h 2066"/>
              <a:gd name="T131" fmla="*/ 1845 w 1845"/>
              <a:gd name="T132" fmla="*/ 2066 h 20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45" h="2066">
                <a:moveTo>
                  <a:pt x="13" y="1900"/>
                </a:moveTo>
                <a:lnTo>
                  <a:pt x="0" y="1824"/>
                </a:lnTo>
                <a:lnTo>
                  <a:pt x="0" y="1721"/>
                </a:lnTo>
                <a:lnTo>
                  <a:pt x="9" y="1669"/>
                </a:lnTo>
                <a:lnTo>
                  <a:pt x="21" y="1624"/>
                </a:lnTo>
                <a:lnTo>
                  <a:pt x="58" y="1581"/>
                </a:lnTo>
                <a:lnTo>
                  <a:pt x="90" y="1549"/>
                </a:lnTo>
                <a:lnTo>
                  <a:pt x="144" y="1521"/>
                </a:lnTo>
                <a:lnTo>
                  <a:pt x="193" y="1515"/>
                </a:lnTo>
                <a:lnTo>
                  <a:pt x="240" y="1515"/>
                </a:lnTo>
                <a:lnTo>
                  <a:pt x="295" y="1535"/>
                </a:lnTo>
                <a:lnTo>
                  <a:pt x="391" y="1570"/>
                </a:lnTo>
                <a:lnTo>
                  <a:pt x="446" y="1535"/>
                </a:lnTo>
                <a:lnTo>
                  <a:pt x="508" y="1501"/>
                </a:lnTo>
                <a:lnTo>
                  <a:pt x="590" y="1480"/>
                </a:lnTo>
                <a:lnTo>
                  <a:pt x="686" y="1473"/>
                </a:lnTo>
                <a:lnTo>
                  <a:pt x="755" y="1466"/>
                </a:lnTo>
                <a:lnTo>
                  <a:pt x="817" y="1424"/>
                </a:lnTo>
                <a:lnTo>
                  <a:pt x="877" y="1342"/>
                </a:lnTo>
                <a:lnTo>
                  <a:pt x="906" y="1259"/>
                </a:lnTo>
                <a:lnTo>
                  <a:pt x="912" y="1173"/>
                </a:lnTo>
                <a:lnTo>
                  <a:pt x="903" y="1131"/>
                </a:lnTo>
                <a:lnTo>
                  <a:pt x="892" y="1089"/>
                </a:lnTo>
                <a:lnTo>
                  <a:pt x="846" y="959"/>
                </a:lnTo>
                <a:lnTo>
                  <a:pt x="803" y="796"/>
                </a:lnTo>
                <a:lnTo>
                  <a:pt x="768" y="605"/>
                </a:lnTo>
                <a:lnTo>
                  <a:pt x="748" y="371"/>
                </a:lnTo>
                <a:lnTo>
                  <a:pt x="744" y="146"/>
                </a:lnTo>
                <a:lnTo>
                  <a:pt x="741" y="0"/>
                </a:lnTo>
                <a:lnTo>
                  <a:pt x="749" y="17"/>
                </a:lnTo>
                <a:lnTo>
                  <a:pt x="772" y="31"/>
                </a:lnTo>
                <a:lnTo>
                  <a:pt x="803" y="40"/>
                </a:lnTo>
                <a:lnTo>
                  <a:pt x="837" y="44"/>
                </a:lnTo>
                <a:lnTo>
                  <a:pt x="880" y="47"/>
                </a:lnTo>
                <a:lnTo>
                  <a:pt x="926" y="43"/>
                </a:lnTo>
                <a:lnTo>
                  <a:pt x="961" y="36"/>
                </a:lnTo>
                <a:lnTo>
                  <a:pt x="989" y="20"/>
                </a:lnTo>
                <a:lnTo>
                  <a:pt x="1008" y="1"/>
                </a:lnTo>
                <a:lnTo>
                  <a:pt x="1001" y="139"/>
                </a:lnTo>
                <a:lnTo>
                  <a:pt x="1004" y="350"/>
                </a:lnTo>
                <a:lnTo>
                  <a:pt x="1022" y="592"/>
                </a:lnTo>
                <a:lnTo>
                  <a:pt x="1051" y="786"/>
                </a:lnTo>
                <a:lnTo>
                  <a:pt x="1104" y="1053"/>
                </a:lnTo>
                <a:lnTo>
                  <a:pt x="1185" y="951"/>
                </a:lnTo>
                <a:lnTo>
                  <a:pt x="1241" y="894"/>
                </a:lnTo>
                <a:lnTo>
                  <a:pt x="1307" y="842"/>
                </a:lnTo>
                <a:lnTo>
                  <a:pt x="1392" y="793"/>
                </a:lnTo>
                <a:lnTo>
                  <a:pt x="1438" y="777"/>
                </a:lnTo>
                <a:lnTo>
                  <a:pt x="1477" y="770"/>
                </a:lnTo>
                <a:lnTo>
                  <a:pt x="1524" y="763"/>
                </a:lnTo>
                <a:lnTo>
                  <a:pt x="1574" y="766"/>
                </a:lnTo>
                <a:lnTo>
                  <a:pt x="1628" y="780"/>
                </a:lnTo>
                <a:lnTo>
                  <a:pt x="1678" y="812"/>
                </a:lnTo>
                <a:lnTo>
                  <a:pt x="1720" y="848"/>
                </a:lnTo>
                <a:lnTo>
                  <a:pt x="1748" y="888"/>
                </a:lnTo>
                <a:lnTo>
                  <a:pt x="1779" y="947"/>
                </a:lnTo>
                <a:lnTo>
                  <a:pt x="1803" y="1025"/>
                </a:lnTo>
                <a:lnTo>
                  <a:pt x="1826" y="1122"/>
                </a:lnTo>
                <a:lnTo>
                  <a:pt x="1845" y="1266"/>
                </a:lnTo>
                <a:lnTo>
                  <a:pt x="1838" y="1361"/>
                </a:lnTo>
                <a:lnTo>
                  <a:pt x="1803" y="1462"/>
                </a:lnTo>
                <a:lnTo>
                  <a:pt x="1760" y="1532"/>
                </a:lnTo>
                <a:lnTo>
                  <a:pt x="1717" y="1608"/>
                </a:lnTo>
                <a:lnTo>
                  <a:pt x="1659" y="1677"/>
                </a:lnTo>
                <a:lnTo>
                  <a:pt x="1619" y="1732"/>
                </a:lnTo>
                <a:lnTo>
                  <a:pt x="1562" y="1788"/>
                </a:lnTo>
                <a:lnTo>
                  <a:pt x="1503" y="1834"/>
                </a:lnTo>
                <a:lnTo>
                  <a:pt x="1419" y="1886"/>
                </a:lnTo>
                <a:lnTo>
                  <a:pt x="1329" y="1930"/>
                </a:lnTo>
                <a:lnTo>
                  <a:pt x="1275" y="1948"/>
                </a:lnTo>
                <a:lnTo>
                  <a:pt x="1178" y="1985"/>
                </a:lnTo>
                <a:lnTo>
                  <a:pt x="1077" y="2012"/>
                </a:lnTo>
                <a:lnTo>
                  <a:pt x="918" y="2047"/>
                </a:lnTo>
                <a:lnTo>
                  <a:pt x="741" y="2066"/>
                </a:lnTo>
                <a:lnTo>
                  <a:pt x="583" y="2051"/>
                </a:lnTo>
                <a:lnTo>
                  <a:pt x="511" y="2043"/>
                </a:lnTo>
                <a:lnTo>
                  <a:pt x="453" y="2024"/>
                </a:lnTo>
                <a:lnTo>
                  <a:pt x="364" y="1955"/>
                </a:lnTo>
                <a:lnTo>
                  <a:pt x="288" y="1851"/>
                </a:lnTo>
                <a:lnTo>
                  <a:pt x="261" y="1817"/>
                </a:lnTo>
                <a:lnTo>
                  <a:pt x="229" y="1815"/>
                </a:lnTo>
                <a:lnTo>
                  <a:pt x="199" y="1831"/>
                </a:lnTo>
                <a:lnTo>
                  <a:pt x="179" y="1907"/>
                </a:lnTo>
                <a:lnTo>
                  <a:pt x="117" y="1920"/>
                </a:lnTo>
                <a:lnTo>
                  <a:pt x="54" y="1916"/>
                </a:lnTo>
                <a:lnTo>
                  <a:pt x="13" y="1900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5895" name="TextovéPole 4"/>
          <p:cNvSpPr txBox="1">
            <a:spLocks noChangeArrowheads="1"/>
          </p:cNvSpPr>
          <p:nvPr/>
        </p:nvSpPr>
        <p:spPr bwMode="auto">
          <a:xfrm>
            <a:off x="1803400" y="2987675"/>
            <a:ext cx="53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5896" name="TextovéPole 5"/>
          <p:cNvSpPr txBox="1">
            <a:spLocks noChangeArrowheads="1"/>
          </p:cNvSpPr>
          <p:nvPr/>
        </p:nvSpPr>
        <p:spPr bwMode="auto">
          <a:xfrm>
            <a:off x="2555875" y="3059113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  <a:r>
              <a:rPr lang="cs-CZ" altLang="cs-CZ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5897" name="TextovéPole 7"/>
          <p:cNvSpPr txBox="1">
            <a:spLocks noChangeArrowheads="1"/>
          </p:cNvSpPr>
          <p:nvPr/>
        </p:nvSpPr>
        <p:spPr bwMode="auto">
          <a:xfrm>
            <a:off x="2484438" y="1550988"/>
            <a:ext cx="10429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HCO</a:t>
            </a:r>
            <a:r>
              <a:rPr lang="cs-CZ" altLang="cs-CZ" sz="2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cs-CZ" altLang="cs-CZ" sz="20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8" name="TextovéPole 8"/>
          <p:cNvSpPr txBox="1">
            <a:spLocks noChangeArrowheads="1"/>
          </p:cNvSpPr>
          <p:nvPr/>
        </p:nvSpPr>
        <p:spPr bwMode="auto">
          <a:xfrm>
            <a:off x="1547813" y="1916113"/>
            <a:ext cx="409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300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5899" name="TextovéPole 9"/>
          <p:cNvSpPr txBox="1">
            <a:spLocks noChangeArrowheads="1"/>
          </p:cNvSpPr>
          <p:nvPr/>
        </p:nvSpPr>
        <p:spPr bwMode="auto">
          <a:xfrm>
            <a:off x="1403350" y="2266950"/>
            <a:ext cx="423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Cl</a:t>
            </a:r>
            <a:r>
              <a:rPr lang="cs-CZ" altLang="cs-CZ" sz="1600" baseline="3000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65900" name="TextovéPole 10"/>
          <p:cNvSpPr txBox="1">
            <a:spLocks noChangeArrowheads="1"/>
          </p:cNvSpPr>
          <p:nvPr/>
        </p:nvSpPr>
        <p:spPr bwMode="auto">
          <a:xfrm>
            <a:off x="1476375" y="3500438"/>
            <a:ext cx="423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Times New Roman" panose="02020603050405020304" pitchFamily="18" charset="0"/>
              </a:rPr>
              <a:t>Cl</a:t>
            </a:r>
            <a:r>
              <a:rPr lang="cs-CZ" altLang="cs-CZ" sz="16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cxnSp>
        <p:nvCxnSpPr>
          <p:cNvPr id="13" name="Přímá spojovací šipka 12"/>
          <p:cNvCxnSpPr>
            <a:endCxn id="165898" idx="3"/>
          </p:cNvCxnSpPr>
          <p:nvPr/>
        </p:nvCxnSpPr>
        <p:spPr>
          <a:xfrm flipH="1" flipV="1">
            <a:off x="1957388" y="2085975"/>
            <a:ext cx="469900" cy="40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2071688" y="2492375"/>
            <a:ext cx="339725" cy="5762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427288" y="1989138"/>
            <a:ext cx="488950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2411413" y="2489200"/>
            <a:ext cx="403225" cy="6524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65900" idx="0"/>
          </p:cNvCxnSpPr>
          <p:nvPr/>
        </p:nvCxnSpPr>
        <p:spPr>
          <a:xfrm flipH="1" flipV="1">
            <a:off x="1574800" y="2565400"/>
            <a:ext cx="112713" cy="935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74" name="TextovéPole 27"/>
          <p:cNvSpPr txBox="1">
            <a:spLocks noChangeArrowheads="1"/>
          </p:cNvSpPr>
          <p:nvPr/>
        </p:nvSpPr>
        <p:spPr bwMode="auto">
          <a:xfrm>
            <a:off x="1116013" y="5805488"/>
            <a:ext cx="536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7475" name="TextovéPole 28"/>
          <p:cNvSpPr txBox="1">
            <a:spLocks noChangeArrowheads="1"/>
          </p:cNvSpPr>
          <p:nvPr/>
        </p:nvSpPr>
        <p:spPr bwMode="auto">
          <a:xfrm>
            <a:off x="1979613" y="5876925"/>
            <a:ext cx="54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  <a:r>
              <a:rPr lang="cs-CZ" altLang="cs-CZ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47477" name="TextovéPole 30"/>
          <p:cNvSpPr txBox="1">
            <a:spLocks noChangeArrowheads="1"/>
          </p:cNvSpPr>
          <p:nvPr/>
        </p:nvSpPr>
        <p:spPr bwMode="auto">
          <a:xfrm>
            <a:off x="179388" y="4581525"/>
            <a:ext cx="73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3</a:t>
            </a:r>
            <a:r>
              <a:rPr lang="cs-CZ" altLang="cs-CZ" sz="1600" baseline="30000">
                <a:latin typeface="Times New Roman" panose="02020603050405020304" pitchFamily="18" charset="0"/>
              </a:rPr>
              <a:t>-</a:t>
            </a:r>
            <a:endParaRPr lang="cs-CZ" altLang="cs-CZ" sz="1600">
              <a:latin typeface="Times New Roman" panose="02020603050405020304" pitchFamily="18" charset="0"/>
            </a:endParaRPr>
          </a:p>
        </p:txBody>
      </p:sp>
      <p:sp>
        <p:nvSpPr>
          <p:cNvPr id="147478" name="TextovéPole 31"/>
          <p:cNvSpPr txBox="1">
            <a:spLocks noChangeArrowheads="1"/>
          </p:cNvSpPr>
          <p:nvPr/>
        </p:nvSpPr>
        <p:spPr bwMode="auto">
          <a:xfrm>
            <a:off x="1979613" y="4581525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cs-CZ" altLang="cs-CZ" sz="16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47479" name="TextovéPole 32"/>
          <p:cNvSpPr txBox="1">
            <a:spLocks noChangeArrowheads="1"/>
          </p:cNvSpPr>
          <p:nvPr/>
        </p:nvSpPr>
        <p:spPr bwMode="auto">
          <a:xfrm>
            <a:off x="395288" y="4221163"/>
            <a:ext cx="423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Cl</a:t>
            </a:r>
            <a:r>
              <a:rPr lang="cs-CZ" altLang="cs-CZ" sz="1600" baseline="30000">
                <a:latin typeface="Times New Roman" panose="02020603050405020304" pitchFamily="18" charset="0"/>
              </a:rPr>
              <a:t>-</a:t>
            </a:r>
          </a:p>
        </p:txBody>
      </p:sp>
      <p:cxnSp>
        <p:nvCxnSpPr>
          <p:cNvPr id="35" name="Přímá spojovací šipka 34"/>
          <p:cNvCxnSpPr/>
          <p:nvPr/>
        </p:nvCxnSpPr>
        <p:spPr>
          <a:xfrm flipH="1" flipV="1">
            <a:off x="1512888" y="5165725"/>
            <a:ext cx="746125" cy="7842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1331913" y="5165725"/>
            <a:ext cx="180975" cy="711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1530350" y="4868863"/>
            <a:ext cx="43180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H="1" flipV="1">
            <a:off x="915988" y="4870450"/>
            <a:ext cx="592137" cy="295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755650" y="3814763"/>
            <a:ext cx="869950" cy="5508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Volný tvar 46"/>
          <p:cNvSpPr/>
          <p:nvPr/>
        </p:nvSpPr>
        <p:spPr>
          <a:xfrm>
            <a:off x="311150" y="2398713"/>
            <a:ext cx="1147763" cy="1909762"/>
          </a:xfrm>
          <a:custGeom>
            <a:avLst/>
            <a:gdLst>
              <a:gd name="connsiteX0" fmla="*/ 1215325 w 1215325"/>
              <a:gd name="connsiteY0" fmla="*/ 120112 h 1910166"/>
              <a:gd name="connsiteX1" fmla="*/ 928606 w 1215325"/>
              <a:gd name="connsiteY1" fmla="*/ 27122 h 1910166"/>
              <a:gd name="connsiteX2" fmla="*/ 618640 w 1215325"/>
              <a:gd name="connsiteY2" fmla="*/ 50369 h 1910166"/>
              <a:gd name="connsiteX3" fmla="*/ 579895 w 1215325"/>
              <a:gd name="connsiteY3" fmla="*/ 329339 h 1910166"/>
              <a:gd name="connsiteX4" fmla="*/ 285427 w 1215325"/>
              <a:gd name="connsiteY4" fmla="*/ 724545 h 1910166"/>
              <a:gd name="connsiteX5" fmla="*/ 21956 w 1215325"/>
              <a:gd name="connsiteY5" fmla="*/ 1685440 h 1910166"/>
              <a:gd name="connsiteX6" fmla="*/ 153691 w 1215325"/>
              <a:gd name="connsiteY6" fmla="*/ 1910166 h 191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325" h="1910166">
                <a:moveTo>
                  <a:pt x="1215325" y="120112"/>
                </a:moveTo>
                <a:cubicBezTo>
                  <a:pt x="1121689" y="79429"/>
                  <a:pt x="1028054" y="38746"/>
                  <a:pt x="928606" y="27122"/>
                </a:cubicBezTo>
                <a:cubicBezTo>
                  <a:pt x="829158" y="15498"/>
                  <a:pt x="676759" y="0"/>
                  <a:pt x="618640" y="50369"/>
                </a:cubicBezTo>
                <a:cubicBezTo>
                  <a:pt x="560522" y="100739"/>
                  <a:pt x="635430" y="216976"/>
                  <a:pt x="579895" y="329339"/>
                </a:cubicBezTo>
                <a:cubicBezTo>
                  <a:pt x="524360" y="441702"/>
                  <a:pt x="378417" y="498528"/>
                  <a:pt x="285427" y="724545"/>
                </a:cubicBezTo>
                <a:cubicBezTo>
                  <a:pt x="192437" y="950562"/>
                  <a:pt x="43912" y="1487836"/>
                  <a:pt x="21956" y="1685440"/>
                </a:cubicBezTo>
                <a:cubicBezTo>
                  <a:pt x="0" y="1883044"/>
                  <a:pt x="153691" y="1910166"/>
                  <a:pt x="153691" y="1910166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" name="Volný tvar 47"/>
          <p:cNvSpPr/>
          <p:nvPr/>
        </p:nvSpPr>
        <p:spPr>
          <a:xfrm>
            <a:off x="174625" y="2162175"/>
            <a:ext cx="1460500" cy="2525713"/>
          </a:xfrm>
          <a:custGeom>
            <a:avLst/>
            <a:gdLst>
              <a:gd name="connsiteX0" fmla="*/ 1460715 w 1460715"/>
              <a:gd name="connsiteY0" fmla="*/ 0 h 2526223"/>
              <a:gd name="connsiteX1" fmla="*/ 1313481 w 1460715"/>
              <a:gd name="connsiteY1" fmla="*/ 139484 h 2526223"/>
              <a:gd name="connsiteX2" fmla="*/ 732295 w 1460715"/>
              <a:gd name="connsiteY2" fmla="*/ 224725 h 2526223"/>
              <a:gd name="connsiteX3" fmla="*/ 685800 w 1460715"/>
              <a:gd name="connsiteY3" fmla="*/ 550189 h 2526223"/>
              <a:gd name="connsiteX4" fmla="*/ 290593 w 1460715"/>
              <a:gd name="connsiteY4" fmla="*/ 953145 h 2526223"/>
              <a:gd name="connsiteX5" fmla="*/ 34871 w 1460715"/>
              <a:gd name="connsiteY5" fmla="*/ 2177511 h 2526223"/>
              <a:gd name="connsiteX6" fmla="*/ 81366 w 1460715"/>
              <a:gd name="connsiteY6" fmla="*/ 2464230 h 2526223"/>
              <a:gd name="connsiteX7" fmla="*/ 143359 w 1460715"/>
              <a:gd name="connsiteY7" fmla="*/ 2526223 h 252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715" h="2526223">
                <a:moveTo>
                  <a:pt x="1460715" y="0"/>
                </a:moveTo>
                <a:cubicBezTo>
                  <a:pt x="1447799" y="51015"/>
                  <a:pt x="1434884" y="102030"/>
                  <a:pt x="1313481" y="139484"/>
                </a:cubicBezTo>
                <a:cubicBezTo>
                  <a:pt x="1192078" y="176938"/>
                  <a:pt x="836909" y="156274"/>
                  <a:pt x="732295" y="224725"/>
                </a:cubicBezTo>
                <a:cubicBezTo>
                  <a:pt x="627682" y="293176"/>
                  <a:pt x="759417" y="428786"/>
                  <a:pt x="685800" y="550189"/>
                </a:cubicBezTo>
                <a:cubicBezTo>
                  <a:pt x="612183" y="671592"/>
                  <a:pt x="399081" y="681925"/>
                  <a:pt x="290593" y="953145"/>
                </a:cubicBezTo>
                <a:cubicBezTo>
                  <a:pt x="182105" y="1224365"/>
                  <a:pt x="69742" y="1925664"/>
                  <a:pt x="34871" y="2177511"/>
                </a:cubicBezTo>
                <a:cubicBezTo>
                  <a:pt x="0" y="2429358"/>
                  <a:pt x="63285" y="2406111"/>
                  <a:pt x="81366" y="2464230"/>
                </a:cubicBezTo>
                <a:cubicBezTo>
                  <a:pt x="99447" y="2522349"/>
                  <a:pt x="121403" y="2524286"/>
                  <a:pt x="143359" y="2526223"/>
                </a:cubicBezTo>
              </a:path>
            </a:pathLst>
          </a:custGeom>
          <a:ln>
            <a:noFil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1979613" y="4581525"/>
            <a:ext cx="431800" cy="3603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2432050" y="1557338"/>
            <a:ext cx="915988" cy="4318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2" name="Přímá spojovací šipka 51"/>
          <p:cNvCxnSpPr>
            <a:stCxn id="50" idx="5"/>
          </p:cNvCxnSpPr>
          <p:nvPr/>
        </p:nvCxnSpPr>
        <p:spPr>
          <a:xfrm>
            <a:off x="3214688" y="1925638"/>
            <a:ext cx="709612" cy="927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V="1">
            <a:off x="2339975" y="2852738"/>
            <a:ext cx="1584325" cy="18002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92" name="TextovéPole 55"/>
          <p:cNvSpPr txBox="1">
            <a:spLocks noChangeArrowheads="1"/>
          </p:cNvSpPr>
          <p:nvPr/>
        </p:nvSpPr>
        <p:spPr bwMode="auto">
          <a:xfrm>
            <a:off x="4479925" y="1790700"/>
            <a:ext cx="53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7493" name="TextovéPole 56"/>
          <p:cNvSpPr txBox="1">
            <a:spLocks noChangeArrowheads="1"/>
          </p:cNvSpPr>
          <p:nvPr/>
        </p:nvSpPr>
        <p:spPr bwMode="auto">
          <a:xfrm>
            <a:off x="4656138" y="3346450"/>
            <a:ext cx="54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  <a:r>
              <a:rPr lang="cs-CZ" altLang="cs-CZ" sz="1600">
                <a:latin typeface="Times New Roman" panose="02020603050405020304" pitchFamily="18" charset="0"/>
              </a:rPr>
              <a:t>O</a:t>
            </a:r>
          </a:p>
        </p:txBody>
      </p:sp>
      <p:cxnSp>
        <p:nvCxnSpPr>
          <p:cNvPr id="59" name="Přímá spojovací šipka 58"/>
          <p:cNvCxnSpPr/>
          <p:nvPr/>
        </p:nvCxnSpPr>
        <p:spPr>
          <a:xfrm>
            <a:off x="3924300" y="2852738"/>
            <a:ext cx="790575" cy="520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flipV="1">
            <a:off x="3924300" y="2108200"/>
            <a:ext cx="674688" cy="7445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5003800" y="2565400"/>
            <a:ext cx="2160588" cy="4619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i="1" dirty="0" err="1"/>
              <a:t>Balanced</a:t>
            </a:r>
            <a:endParaRPr lang="cs-CZ" b="1" i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-7938" y="6407150"/>
            <a:ext cx="4421188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i="1" dirty="0"/>
              <a:t>Duodenum </a:t>
            </a:r>
            <a:r>
              <a:rPr lang="cs-CZ" b="1" i="1" dirty="0" err="1"/>
              <a:t>and</a:t>
            </a:r>
            <a:r>
              <a:rPr lang="cs-CZ" b="1" i="1" dirty="0"/>
              <a:t> </a:t>
            </a:r>
            <a:r>
              <a:rPr lang="cs-CZ" b="1" i="1" dirty="0" err="1"/>
              <a:t>pancreas</a:t>
            </a:r>
            <a:endParaRPr lang="cs-CZ" b="1" i="1" dirty="0"/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5651500" y="0"/>
            <a:ext cx="3492500" cy="793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dirty="0" err="1"/>
              <a:t>Normal</a:t>
            </a:r>
            <a:r>
              <a:rPr lang="cs-CZ" sz="4400" dirty="0"/>
              <a:t> </a:t>
            </a:r>
            <a:r>
              <a:rPr lang="cs-CZ" sz="4400" dirty="0" err="1"/>
              <a:t>state</a:t>
            </a:r>
            <a:endParaRPr lang="cs-CZ" sz="4400" dirty="0"/>
          </a:p>
        </p:txBody>
      </p:sp>
      <p:cxnSp>
        <p:nvCxnSpPr>
          <p:cNvPr id="8" name="Přímá spojnice se šipkou 7"/>
          <p:cNvCxnSpPr>
            <a:stCxn id="47" idx="5"/>
          </p:cNvCxnSpPr>
          <p:nvPr/>
        </p:nvCxnSpPr>
        <p:spPr>
          <a:xfrm flipH="1">
            <a:off x="155575" y="4083050"/>
            <a:ext cx="176213" cy="303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8"/>
          <p:cNvSpPr txBox="1">
            <a:spLocks noChangeArrowheads="1"/>
          </p:cNvSpPr>
          <p:nvPr/>
        </p:nvSpPr>
        <p:spPr bwMode="auto">
          <a:xfrm>
            <a:off x="-11113" y="4292600"/>
            <a:ext cx="40957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30000">
                <a:latin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434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147474" grpId="0"/>
      <p:bldP spid="147475" grpId="0"/>
      <p:bldP spid="147477" grpId="0"/>
      <p:bldP spid="147478" grpId="0"/>
      <p:bldP spid="147479" grpId="0"/>
      <p:bldP spid="49" grpId="0" animBg="1"/>
      <p:bldP spid="50" grpId="0" animBg="1"/>
      <p:bldP spid="147492" grpId="0"/>
      <p:bldP spid="147493" grpId="0"/>
      <p:bldP spid="62" grpId="0" animBg="1"/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Šipka doprava 73"/>
          <p:cNvSpPr/>
          <p:nvPr/>
        </p:nvSpPr>
        <p:spPr>
          <a:xfrm rot="17862499">
            <a:off x="3059112" y="398463"/>
            <a:ext cx="600075" cy="4318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" name="TextovéPole 70"/>
          <p:cNvSpPr txBox="1"/>
          <p:nvPr/>
        </p:nvSpPr>
        <p:spPr>
          <a:xfrm>
            <a:off x="3851275" y="620713"/>
            <a:ext cx="2068513" cy="10779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/>
              <a:t>HCO</a:t>
            </a:r>
            <a:r>
              <a:rPr lang="cs-CZ" sz="1600" b="1" i="1" baseline="-25000" dirty="0"/>
              <a:t>3</a:t>
            </a:r>
            <a:r>
              <a:rPr lang="cs-CZ" sz="1600" b="1" i="1" baseline="40000" dirty="0"/>
              <a:t>-</a:t>
            </a:r>
            <a:r>
              <a:rPr lang="cs-CZ" sz="1600" b="1" i="1" dirty="0"/>
              <a:t> </a:t>
            </a:r>
          </a:p>
          <a:p>
            <a:pPr algn="ctr">
              <a:defRPr/>
            </a:pPr>
            <a:r>
              <a:rPr lang="cs-CZ" sz="1600" b="1" i="1" dirty="0" err="1"/>
              <a:t>retention</a:t>
            </a:r>
            <a:endParaRPr lang="cs-CZ" sz="1600" b="1" i="1" dirty="0"/>
          </a:p>
          <a:p>
            <a:pPr algn="ctr">
              <a:defRPr/>
            </a:pPr>
            <a:endParaRPr lang="cs-CZ" sz="1600" b="1" i="1" dirty="0"/>
          </a:p>
          <a:p>
            <a:pPr algn="ctr">
              <a:defRPr/>
            </a:pPr>
            <a:endParaRPr lang="cs-CZ" sz="1600" b="1" i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1487488" y="115888"/>
            <a:ext cx="1168400" cy="585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/>
              <a:t>H</a:t>
            </a:r>
            <a:r>
              <a:rPr lang="cs-CZ" sz="1600" b="1" i="1" baseline="40000" dirty="0"/>
              <a:t>+</a:t>
            </a:r>
            <a:r>
              <a:rPr lang="cs-CZ" sz="1600" b="1" i="1" dirty="0"/>
              <a:t> </a:t>
            </a:r>
          </a:p>
          <a:p>
            <a:pPr algn="ctr">
              <a:defRPr/>
            </a:pPr>
            <a:r>
              <a:rPr lang="cs-CZ" sz="1600" b="1" i="1" dirty="0" err="1"/>
              <a:t>loss</a:t>
            </a:r>
            <a:endParaRPr lang="cs-CZ" sz="1600" b="1" i="1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306388" y="107950"/>
            <a:ext cx="116998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/>
              <a:t>Chloride </a:t>
            </a:r>
            <a:r>
              <a:rPr lang="cs-CZ" sz="1600" b="1" i="1" dirty="0" err="1"/>
              <a:t>loss</a:t>
            </a:r>
            <a:endParaRPr lang="cs-CZ" sz="1600" b="1" i="1" dirty="0"/>
          </a:p>
        </p:txBody>
      </p:sp>
      <p:sp>
        <p:nvSpPr>
          <p:cNvPr id="6" name="Vývojový diagram: paměť s přímým přístupem 5"/>
          <p:cNvSpPr/>
          <p:nvPr/>
        </p:nvSpPr>
        <p:spPr>
          <a:xfrm rot="16200000">
            <a:off x="-591343" y="3883819"/>
            <a:ext cx="2312987" cy="1114425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4" name="Šipka doprava 43"/>
          <p:cNvSpPr/>
          <p:nvPr/>
        </p:nvSpPr>
        <p:spPr>
          <a:xfrm rot="3679720">
            <a:off x="5618162" y="3101976"/>
            <a:ext cx="1152525" cy="431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5795963" y="3860800"/>
            <a:ext cx="3168650" cy="8318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b="1" i="1" dirty="0" err="1"/>
              <a:t>Hypochloremic</a:t>
            </a:r>
            <a:r>
              <a:rPr lang="cs-CZ" b="1" i="1" dirty="0"/>
              <a:t> </a:t>
            </a:r>
            <a:r>
              <a:rPr lang="cs-CZ" b="1" i="1" dirty="0" err="1"/>
              <a:t>alkalosis</a:t>
            </a:r>
            <a:endParaRPr lang="cs-CZ" b="1" i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-14288" y="1755775"/>
            <a:ext cx="1663701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i="1" dirty="0" err="1"/>
              <a:t>Stomach</a:t>
            </a:r>
            <a:endParaRPr lang="cs-CZ" b="1" i="1" dirty="0"/>
          </a:p>
        </p:txBody>
      </p:sp>
      <p:sp>
        <p:nvSpPr>
          <p:cNvPr id="166922" name="Freeform 32"/>
          <p:cNvSpPr>
            <a:spLocks/>
          </p:cNvSpPr>
          <p:nvPr/>
        </p:nvSpPr>
        <p:spPr bwMode="auto">
          <a:xfrm>
            <a:off x="827088" y="1033463"/>
            <a:ext cx="1373187" cy="1674812"/>
          </a:xfrm>
          <a:custGeom>
            <a:avLst/>
            <a:gdLst>
              <a:gd name="T0" fmla="*/ 0 w 1845"/>
              <a:gd name="T1" fmla="*/ 2147483647 h 2066"/>
              <a:gd name="T2" fmla="*/ 2147483647 w 1845"/>
              <a:gd name="T3" fmla="*/ 2147483647 h 2066"/>
              <a:gd name="T4" fmla="*/ 2147483647 w 1845"/>
              <a:gd name="T5" fmla="*/ 2147483647 h 2066"/>
              <a:gd name="T6" fmla="*/ 2147483647 w 1845"/>
              <a:gd name="T7" fmla="*/ 2147483647 h 2066"/>
              <a:gd name="T8" fmla="*/ 2147483647 w 1845"/>
              <a:gd name="T9" fmla="*/ 2147483647 h 2066"/>
              <a:gd name="T10" fmla="*/ 2147483647 w 1845"/>
              <a:gd name="T11" fmla="*/ 2147483647 h 2066"/>
              <a:gd name="T12" fmla="*/ 2147483647 w 1845"/>
              <a:gd name="T13" fmla="*/ 2147483647 h 2066"/>
              <a:gd name="T14" fmla="*/ 2147483647 w 1845"/>
              <a:gd name="T15" fmla="*/ 2147483647 h 2066"/>
              <a:gd name="T16" fmla="*/ 2147483647 w 1845"/>
              <a:gd name="T17" fmla="*/ 2147483647 h 2066"/>
              <a:gd name="T18" fmla="*/ 2147483647 w 1845"/>
              <a:gd name="T19" fmla="*/ 2147483647 h 2066"/>
              <a:gd name="T20" fmla="*/ 2147483647 w 1845"/>
              <a:gd name="T21" fmla="*/ 2147483647 h 2066"/>
              <a:gd name="T22" fmla="*/ 2147483647 w 1845"/>
              <a:gd name="T23" fmla="*/ 2147483647 h 2066"/>
              <a:gd name="T24" fmla="*/ 2147483647 w 1845"/>
              <a:gd name="T25" fmla="*/ 2147483647 h 2066"/>
              <a:gd name="T26" fmla="*/ 2147483647 w 1845"/>
              <a:gd name="T27" fmla="*/ 2147483647 h 2066"/>
              <a:gd name="T28" fmla="*/ 2147483647 w 1845"/>
              <a:gd name="T29" fmla="*/ 2147483647 h 2066"/>
              <a:gd name="T30" fmla="*/ 2147483647 w 1845"/>
              <a:gd name="T31" fmla="*/ 2147483647 h 2066"/>
              <a:gd name="T32" fmla="*/ 2147483647 w 1845"/>
              <a:gd name="T33" fmla="*/ 2147483647 h 2066"/>
              <a:gd name="T34" fmla="*/ 2147483647 w 1845"/>
              <a:gd name="T35" fmla="*/ 2147483647 h 2066"/>
              <a:gd name="T36" fmla="*/ 2147483647 w 1845"/>
              <a:gd name="T37" fmla="*/ 2147483647 h 2066"/>
              <a:gd name="T38" fmla="*/ 2147483647 w 1845"/>
              <a:gd name="T39" fmla="*/ 2147483647 h 2066"/>
              <a:gd name="T40" fmla="*/ 2147483647 w 1845"/>
              <a:gd name="T41" fmla="*/ 2147483647 h 2066"/>
              <a:gd name="T42" fmla="*/ 2147483647 w 1845"/>
              <a:gd name="T43" fmla="*/ 2147483647 h 2066"/>
              <a:gd name="T44" fmla="*/ 2147483647 w 1845"/>
              <a:gd name="T45" fmla="*/ 2147483647 h 2066"/>
              <a:gd name="T46" fmla="*/ 2147483647 w 1845"/>
              <a:gd name="T47" fmla="*/ 2147483647 h 2066"/>
              <a:gd name="T48" fmla="*/ 2147483647 w 1845"/>
              <a:gd name="T49" fmla="*/ 2147483647 h 2066"/>
              <a:gd name="T50" fmla="*/ 2147483647 w 1845"/>
              <a:gd name="T51" fmla="*/ 2147483647 h 2066"/>
              <a:gd name="T52" fmla="*/ 2147483647 w 1845"/>
              <a:gd name="T53" fmla="*/ 2147483647 h 2066"/>
              <a:gd name="T54" fmla="*/ 2147483647 w 1845"/>
              <a:gd name="T55" fmla="*/ 2147483647 h 2066"/>
              <a:gd name="T56" fmla="*/ 2147483647 w 1845"/>
              <a:gd name="T57" fmla="*/ 2147483647 h 2066"/>
              <a:gd name="T58" fmla="*/ 2147483647 w 1845"/>
              <a:gd name="T59" fmla="*/ 2147483647 h 2066"/>
              <a:gd name="T60" fmla="*/ 2147483647 w 1845"/>
              <a:gd name="T61" fmla="*/ 2147483647 h 2066"/>
              <a:gd name="T62" fmla="*/ 2147483647 w 1845"/>
              <a:gd name="T63" fmla="*/ 2147483647 h 2066"/>
              <a:gd name="T64" fmla="*/ 2147483647 w 1845"/>
              <a:gd name="T65" fmla="*/ 2147483647 h 2066"/>
              <a:gd name="T66" fmla="*/ 2147483647 w 1845"/>
              <a:gd name="T67" fmla="*/ 2147483647 h 2066"/>
              <a:gd name="T68" fmla="*/ 2147483647 w 1845"/>
              <a:gd name="T69" fmla="*/ 2147483647 h 2066"/>
              <a:gd name="T70" fmla="*/ 2147483647 w 1845"/>
              <a:gd name="T71" fmla="*/ 2147483647 h 2066"/>
              <a:gd name="T72" fmla="*/ 2147483647 w 1845"/>
              <a:gd name="T73" fmla="*/ 2147483647 h 2066"/>
              <a:gd name="T74" fmla="*/ 2147483647 w 1845"/>
              <a:gd name="T75" fmla="*/ 2147483647 h 2066"/>
              <a:gd name="T76" fmla="*/ 2147483647 w 1845"/>
              <a:gd name="T77" fmla="*/ 2147483647 h 2066"/>
              <a:gd name="T78" fmla="*/ 2147483647 w 1845"/>
              <a:gd name="T79" fmla="*/ 2147483647 h 2066"/>
              <a:gd name="T80" fmla="*/ 2147483647 w 1845"/>
              <a:gd name="T81" fmla="*/ 2147483647 h 2066"/>
              <a:gd name="T82" fmla="*/ 2147483647 w 1845"/>
              <a:gd name="T83" fmla="*/ 2147483647 h 2066"/>
              <a:gd name="T84" fmla="*/ 2147483647 w 1845"/>
              <a:gd name="T85" fmla="*/ 2147483647 h 20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45"/>
              <a:gd name="T130" fmla="*/ 0 h 2066"/>
              <a:gd name="T131" fmla="*/ 1845 w 1845"/>
              <a:gd name="T132" fmla="*/ 2066 h 20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45" h="2066">
                <a:moveTo>
                  <a:pt x="13" y="1900"/>
                </a:moveTo>
                <a:lnTo>
                  <a:pt x="0" y="1824"/>
                </a:lnTo>
                <a:lnTo>
                  <a:pt x="0" y="1721"/>
                </a:lnTo>
                <a:lnTo>
                  <a:pt x="9" y="1669"/>
                </a:lnTo>
                <a:lnTo>
                  <a:pt x="21" y="1624"/>
                </a:lnTo>
                <a:lnTo>
                  <a:pt x="58" y="1581"/>
                </a:lnTo>
                <a:lnTo>
                  <a:pt x="90" y="1549"/>
                </a:lnTo>
                <a:lnTo>
                  <a:pt x="144" y="1521"/>
                </a:lnTo>
                <a:lnTo>
                  <a:pt x="193" y="1515"/>
                </a:lnTo>
                <a:lnTo>
                  <a:pt x="240" y="1515"/>
                </a:lnTo>
                <a:lnTo>
                  <a:pt x="295" y="1535"/>
                </a:lnTo>
                <a:lnTo>
                  <a:pt x="391" y="1570"/>
                </a:lnTo>
                <a:lnTo>
                  <a:pt x="446" y="1535"/>
                </a:lnTo>
                <a:lnTo>
                  <a:pt x="508" y="1501"/>
                </a:lnTo>
                <a:lnTo>
                  <a:pt x="590" y="1480"/>
                </a:lnTo>
                <a:lnTo>
                  <a:pt x="686" y="1473"/>
                </a:lnTo>
                <a:lnTo>
                  <a:pt x="755" y="1466"/>
                </a:lnTo>
                <a:lnTo>
                  <a:pt x="817" y="1424"/>
                </a:lnTo>
                <a:lnTo>
                  <a:pt x="877" y="1342"/>
                </a:lnTo>
                <a:lnTo>
                  <a:pt x="906" y="1259"/>
                </a:lnTo>
                <a:lnTo>
                  <a:pt x="912" y="1173"/>
                </a:lnTo>
                <a:lnTo>
                  <a:pt x="903" y="1131"/>
                </a:lnTo>
                <a:lnTo>
                  <a:pt x="892" y="1089"/>
                </a:lnTo>
                <a:lnTo>
                  <a:pt x="846" y="959"/>
                </a:lnTo>
                <a:lnTo>
                  <a:pt x="803" y="796"/>
                </a:lnTo>
                <a:lnTo>
                  <a:pt x="768" y="605"/>
                </a:lnTo>
                <a:lnTo>
                  <a:pt x="748" y="371"/>
                </a:lnTo>
                <a:lnTo>
                  <a:pt x="744" y="146"/>
                </a:lnTo>
                <a:lnTo>
                  <a:pt x="741" y="0"/>
                </a:lnTo>
                <a:lnTo>
                  <a:pt x="749" y="17"/>
                </a:lnTo>
                <a:lnTo>
                  <a:pt x="772" y="31"/>
                </a:lnTo>
                <a:lnTo>
                  <a:pt x="803" y="40"/>
                </a:lnTo>
                <a:lnTo>
                  <a:pt x="837" y="44"/>
                </a:lnTo>
                <a:lnTo>
                  <a:pt x="880" y="47"/>
                </a:lnTo>
                <a:lnTo>
                  <a:pt x="926" y="43"/>
                </a:lnTo>
                <a:lnTo>
                  <a:pt x="961" y="36"/>
                </a:lnTo>
                <a:lnTo>
                  <a:pt x="989" y="20"/>
                </a:lnTo>
                <a:lnTo>
                  <a:pt x="1008" y="1"/>
                </a:lnTo>
                <a:lnTo>
                  <a:pt x="1001" y="139"/>
                </a:lnTo>
                <a:lnTo>
                  <a:pt x="1004" y="350"/>
                </a:lnTo>
                <a:lnTo>
                  <a:pt x="1022" y="592"/>
                </a:lnTo>
                <a:lnTo>
                  <a:pt x="1051" y="786"/>
                </a:lnTo>
                <a:lnTo>
                  <a:pt x="1104" y="1053"/>
                </a:lnTo>
                <a:lnTo>
                  <a:pt x="1185" y="951"/>
                </a:lnTo>
                <a:lnTo>
                  <a:pt x="1241" y="894"/>
                </a:lnTo>
                <a:lnTo>
                  <a:pt x="1307" y="842"/>
                </a:lnTo>
                <a:lnTo>
                  <a:pt x="1392" y="793"/>
                </a:lnTo>
                <a:lnTo>
                  <a:pt x="1438" y="777"/>
                </a:lnTo>
                <a:lnTo>
                  <a:pt x="1477" y="770"/>
                </a:lnTo>
                <a:lnTo>
                  <a:pt x="1524" y="763"/>
                </a:lnTo>
                <a:lnTo>
                  <a:pt x="1574" y="766"/>
                </a:lnTo>
                <a:lnTo>
                  <a:pt x="1628" y="780"/>
                </a:lnTo>
                <a:lnTo>
                  <a:pt x="1678" y="812"/>
                </a:lnTo>
                <a:lnTo>
                  <a:pt x="1720" y="848"/>
                </a:lnTo>
                <a:lnTo>
                  <a:pt x="1748" y="888"/>
                </a:lnTo>
                <a:lnTo>
                  <a:pt x="1779" y="947"/>
                </a:lnTo>
                <a:lnTo>
                  <a:pt x="1803" y="1025"/>
                </a:lnTo>
                <a:lnTo>
                  <a:pt x="1826" y="1122"/>
                </a:lnTo>
                <a:lnTo>
                  <a:pt x="1845" y="1266"/>
                </a:lnTo>
                <a:lnTo>
                  <a:pt x="1838" y="1361"/>
                </a:lnTo>
                <a:lnTo>
                  <a:pt x="1803" y="1462"/>
                </a:lnTo>
                <a:lnTo>
                  <a:pt x="1760" y="1532"/>
                </a:lnTo>
                <a:lnTo>
                  <a:pt x="1717" y="1608"/>
                </a:lnTo>
                <a:lnTo>
                  <a:pt x="1659" y="1677"/>
                </a:lnTo>
                <a:lnTo>
                  <a:pt x="1619" y="1732"/>
                </a:lnTo>
                <a:lnTo>
                  <a:pt x="1562" y="1788"/>
                </a:lnTo>
                <a:lnTo>
                  <a:pt x="1503" y="1834"/>
                </a:lnTo>
                <a:lnTo>
                  <a:pt x="1419" y="1886"/>
                </a:lnTo>
                <a:lnTo>
                  <a:pt x="1329" y="1930"/>
                </a:lnTo>
                <a:lnTo>
                  <a:pt x="1275" y="1948"/>
                </a:lnTo>
                <a:lnTo>
                  <a:pt x="1178" y="1985"/>
                </a:lnTo>
                <a:lnTo>
                  <a:pt x="1077" y="2012"/>
                </a:lnTo>
                <a:lnTo>
                  <a:pt x="918" y="2047"/>
                </a:lnTo>
                <a:lnTo>
                  <a:pt x="741" y="2066"/>
                </a:lnTo>
                <a:lnTo>
                  <a:pt x="583" y="2051"/>
                </a:lnTo>
                <a:lnTo>
                  <a:pt x="511" y="2043"/>
                </a:lnTo>
                <a:lnTo>
                  <a:pt x="453" y="2024"/>
                </a:lnTo>
                <a:lnTo>
                  <a:pt x="364" y="1955"/>
                </a:lnTo>
                <a:lnTo>
                  <a:pt x="288" y="1851"/>
                </a:lnTo>
                <a:lnTo>
                  <a:pt x="261" y="1817"/>
                </a:lnTo>
                <a:lnTo>
                  <a:pt x="229" y="1815"/>
                </a:lnTo>
                <a:lnTo>
                  <a:pt x="199" y="1831"/>
                </a:lnTo>
                <a:lnTo>
                  <a:pt x="179" y="1907"/>
                </a:lnTo>
                <a:lnTo>
                  <a:pt x="117" y="1920"/>
                </a:lnTo>
                <a:lnTo>
                  <a:pt x="54" y="1916"/>
                </a:lnTo>
                <a:lnTo>
                  <a:pt x="13" y="1900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3" name="TextovéPole 4"/>
          <p:cNvSpPr txBox="1">
            <a:spLocks noChangeArrowheads="1"/>
          </p:cNvSpPr>
          <p:nvPr/>
        </p:nvSpPr>
        <p:spPr bwMode="auto">
          <a:xfrm>
            <a:off x="1803400" y="2987675"/>
            <a:ext cx="53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6924" name="TextovéPole 5"/>
          <p:cNvSpPr txBox="1">
            <a:spLocks noChangeArrowheads="1"/>
          </p:cNvSpPr>
          <p:nvPr/>
        </p:nvSpPr>
        <p:spPr bwMode="auto">
          <a:xfrm>
            <a:off x="2555875" y="3059113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  <a:r>
              <a:rPr lang="cs-CZ" altLang="cs-CZ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6925" name="TextovéPole 7"/>
          <p:cNvSpPr txBox="1">
            <a:spLocks noChangeArrowheads="1"/>
          </p:cNvSpPr>
          <p:nvPr/>
        </p:nvSpPr>
        <p:spPr bwMode="auto">
          <a:xfrm>
            <a:off x="2484438" y="1550988"/>
            <a:ext cx="10429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HCO</a:t>
            </a:r>
            <a:r>
              <a:rPr lang="cs-CZ" altLang="cs-CZ" sz="2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cs-CZ" altLang="cs-CZ" sz="20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26" name="TextovéPole 8"/>
          <p:cNvSpPr txBox="1">
            <a:spLocks noChangeArrowheads="1"/>
          </p:cNvSpPr>
          <p:nvPr/>
        </p:nvSpPr>
        <p:spPr bwMode="auto">
          <a:xfrm>
            <a:off x="1476375" y="2009775"/>
            <a:ext cx="407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300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6927" name="TextovéPole 9"/>
          <p:cNvSpPr txBox="1">
            <a:spLocks noChangeArrowheads="1"/>
          </p:cNvSpPr>
          <p:nvPr/>
        </p:nvSpPr>
        <p:spPr bwMode="auto">
          <a:xfrm>
            <a:off x="1403350" y="2266950"/>
            <a:ext cx="423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Cl</a:t>
            </a:r>
            <a:r>
              <a:rPr lang="cs-CZ" altLang="cs-CZ" sz="1600" baseline="3000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66928" name="TextovéPole 10"/>
          <p:cNvSpPr txBox="1">
            <a:spLocks noChangeArrowheads="1"/>
          </p:cNvSpPr>
          <p:nvPr/>
        </p:nvSpPr>
        <p:spPr bwMode="auto">
          <a:xfrm>
            <a:off x="1476375" y="3500438"/>
            <a:ext cx="423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Times New Roman" panose="02020603050405020304" pitchFamily="18" charset="0"/>
              </a:rPr>
              <a:t>Cl</a:t>
            </a:r>
            <a:r>
              <a:rPr lang="cs-CZ" altLang="cs-CZ" sz="16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cxnSp>
        <p:nvCxnSpPr>
          <p:cNvPr id="13" name="Přímá spojovací šipka 12"/>
          <p:cNvCxnSpPr>
            <a:endCxn id="166926" idx="3"/>
          </p:cNvCxnSpPr>
          <p:nvPr/>
        </p:nvCxnSpPr>
        <p:spPr>
          <a:xfrm flipH="1" flipV="1">
            <a:off x="1884363" y="2179638"/>
            <a:ext cx="527050" cy="3095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2071688" y="2492375"/>
            <a:ext cx="339725" cy="5762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427288" y="1989138"/>
            <a:ext cx="488950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2411413" y="2489200"/>
            <a:ext cx="403225" cy="6524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66928" idx="0"/>
          </p:cNvCxnSpPr>
          <p:nvPr/>
        </p:nvCxnSpPr>
        <p:spPr>
          <a:xfrm flipH="1" flipV="1">
            <a:off x="1574800" y="2565400"/>
            <a:ext cx="112713" cy="935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34" name="TextovéPole 27"/>
          <p:cNvSpPr txBox="1">
            <a:spLocks noChangeArrowheads="1"/>
          </p:cNvSpPr>
          <p:nvPr/>
        </p:nvSpPr>
        <p:spPr bwMode="auto">
          <a:xfrm>
            <a:off x="1116013" y="5805488"/>
            <a:ext cx="536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6935" name="TextovéPole 28"/>
          <p:cNvSpPr txBox="1">
            <a:spLocks noChangeArrowheads="1"/>
          </p:cNvSpPr>
          <p:nvPr/>
        </p:nvSpPr>
        <p:spPr bwMode="auto">
          <a:xfrm>
            <a:off x="1979613" y="5876925"/>
            <a:ext cx="54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  <a:r>
              <a:rPr lang="cs-CZ" altLang="cs-CZ" sz="16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6936" name="TextovéPole 30"/>
          <p:cNvSpPr txBox="1">
            <a:spLocks noChangeArrowheads="1"/>
          </p:cNvSpPr>
          <p:nvPr/>
        </p:nvSpPr>
        <p:spPr bwMode="auto">
          <a:xfrm>
            <a:off x="179388" y="4581525"/>
            <a:ext cx="73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3</a:t>
            </a:r>
            <a:r>
              <a:rPr lang="cs-CZ" altLang="cs-CZ" sz="1600" baseline="30000">
                <a:latin typeface="Times New Roman" panose="02020603050405020304" pitchFamily="18" charset="0"/>
              </a:rPr>
              <a:t>-</a:t>
            </a:r>
            <a:endParaRPr lang="cs-CZ" altLang="cs-CZ" sz="1600">
              <a:latin typeface="Times New Roman" panose="02020603050405020304" pitchFamily="18" charset="0"/>
            </a:endParaRPr>
          </a:p>
        </p:txBody>
      </p:sp>
      <p:sp>
        <p:nvSpPr>
          <p:cNvPr id="166937" name="TextovéPole 31"/>
          <p:cNvSpPr txBox="1">
            <a:spLocks noChangeArrowheads="1"/>
          </p:cNvSpPr>
          <p:nvPr/>
        </p:nvSpPr>
        <p:spPr bwMode="auto">
          <a:xfrm>
            <a:off x="1979613" y="4581525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cs-CZ" altLang="cs-CZ" sz="16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6938" name="TextovéPole 32"/>
          <p:cNvSpPr txBox="1">
            <a:spLocks noChangeArrowheads="1"/>
          </p:cNvSpPr>
          <p:nvPr/>
        </p:nvSpPr>
        <p:spPr bwMode="auto">
          <a:xfrm>
            <a:off x="395288" y="4221163"/>
            <a:ext cx="423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Cl</a:t>
            </a:r>
            <a:r>
              <a:rPr lang="cs-CZ" altLang="cs-CZ" sz="1600" baseline="30000">
                <a:latin typeface="Times New Roman" panose="02020603050405020304" pitchFamily="18" charset="0"/>
              </a:rPr>
              <a:t>-</a:t>
            </a:r>
          </a:p>
        </p:txBody>
      </p:sp>
      <p:cxnSp>
        <p:nvCxnSpPr>
          <p:cNvPr id="35" name="Přímá spojovací šipka 34"/>
          <p:cNvCxnSpPr/>
          <p:nvPr/>
        </p:nvCxnSpPr>
        <p:spPr>
          <a:xfrm flipH="1" flipV="1">
            <a:off x="1512888" y="5165725"/>
            <a:ext cx="746125" cy="7842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1331913" y="5165725"/>
            <a:ext cx="180975" cy="7112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1509713" y="4868863"/>
            <a:ext cx="469900" cy="296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H="1" flipV="1">
            <a:off x="885825" y="4862513"/>
            <a:ext cx="623888" cy="303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755650" y="3814763"/>
            <a:ext cx="869950" cy="550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Volný tvar 46"/>
          <p:cNvSpPr/>
          <p:nvPr/>
        </p:nvSpPr>
        <p:spPr>
          <a:xfrm>
            <a:off x="311150" y="2398713"/>
            <a:ext cx="1147763" cy="1909762"/>
          </a:xfrm>
          <a:custGeom>
            <a:avLst/>
            <a:gdLst>
              <a:gd name="connsiteX0" fmla="*/ 1215325 w 1215325"/>
              <a:gd name="connsiteY0" fmla="*/ 120112 h 1910166"/>
              <a:gd name="connsiteX1" fmla="*/ 928606 w 1215325"/>
              <a:gd name="connsiteY1" fmla="*/ 27122 h 1910166"/>
              <a:gd name="connsiteX2" fmla="*/ 618640 w 1215325"/>
              <a:gd name="connsiteY2" fmla="*/ 50369 h 1910166"/>
              <a:gd name="connsiteX3" fmla="*/ 579895 w 1215325"/>
              <a:gd name="connsiteY3" fmla="*/ 329339 h 1910166"/>
              <a:gd name="connsiteX4" fmla="*/ 285427 w 1215325"/>
              <a:gd name="connsiteY4" fmla="*/ 724545 h 1910166"/>
              <a:gd name="connsiteX5" fmla="*/ 21956 w 1215325"/>
              <a:gd name="connsiteY5" fmla="*/ 1685440 h 1910166"/>
              <a:gd name="connsiteX6" fmla="*/ 153691 w 1215325"/>
              <a:gd name="connsiteY6" fmla="*/ 1910166 h 191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325" h="1910166">
                <a:moveTo>
                  <a:pt x="1215325" y="120112"/>
                </a:moveTo>
                <a:cubicBezTo>
                  <a:pt x="1121689" y="79429"/>
                  <a:pt x="1028054" y="38746"/>
                  <a:pt x="928606" y="27122"/>
                </a:cubicBezTo>
                <a:cubicBezTo>
                  <a:pt x="829158" y="15498"/>
                  <a:pt x="676759" y="0"/>
                  <a:pt x="618640" y="50369"/>
                </a:cubicBezTo>
                <a:cubicBezTo>
                  <a:pt x="560522" y="100739"/>
                  <a:pt x="635430" y="216976"/>
                  <a:pt x="579895" y="329339"/>
                </a:cubicBezTo>
                <a:cubicBezTo>
                  <a:pt x="524360" y="441702"/>
                  <a:pt x="378417" y="498528"/>
                  <a:pt x="285427" y="724545"/>
                </a:cubicBezTo>
                <a:cubicBezTo>
                  <a:pt x="192437" y="950562"/>
                  <a:pt x="43912" y="1487836"/>
                  <a:pt x="21956" y="1685440"/>
                </a:cubicBezTo>
                <a:cubicBezTo>
                  <a:pt x="0" y="1883044"/>
                  <a:pt x="153691" y="1910166"/>
                  <a:pt x="153691" y="191016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" name="Volný tvar 47"/>
          <p:cNvSpPr/>
          <p:nvPr/>
        </p:nvSpPr>
        <p:spPr>
          <a:xfrm>
            <a:off x="174625" y="2162175"/>
            <a:ext cx="1460500" cy="2525713"/>
          </a:xfrm>
          <a:custGeom>
            <a:avLst/>
            <a:gdLst>
              <a:gd name="connsiteX0" fmla="*/ 1460715 w 1460715"/>
              <a:gd name="connsiteY0" fmla="*/ 0 h 2526223"/>
              <a:gd name="connsiteX1" fmla="*/ 1313481 w 1460715"/>
              <a:gd name="connsiteY1" fmla="*/ 139484 h 2526223"/>
              <a:gd name="connsiteX2" fmla="*/ 732295 w 1460715"/>
              <a:gd name="connsiteY2" fmla="*/ 224725 h 2526223"/>
              <a:gd name="connsiteX3" fmla="*/ 685800 w 1460715"/>
              <a:gd name="connsiteY3" fmla="*/ 550189 h 2526223"/>
              <a:gd name="connsiteX4" fmla="*/ 290593 w 1460715"/>
              <a:gd name="connsiteY4" fmla="*/ 953145 h 2526223"/>
              <a:gd name="connsiteX5" fmla="*/ 34871 w 1460715"/>
              <a:gd name="connsiteY5" fmla="*/ 2177511 h 2526223"/>
              <a:gd name="connsiteX6" fmla="*/ 81366 w 1460715"/>
              <a:gd name="connsiteY6" fmla="*/ 2464230 h 2526223"/>
              <a:gd name="connsiteX7" fmla="*/ 143359 w 1460715"/>
              <a:gd name="connsiteY7" fmla="*/ 2526223 h 252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0715" h="2526223">
                <a:moveTo>
                  <a:pt x="1460715" y="0"/>
                </a:moveTo>
                <a:cubicBezTo>
                  <a:pt x="1447799" y="51015"/>
                  <a:pt x="1434884" y="102030"/>
                  <a:pt x="1313481" y="139484"/>
                </a:cubicBezTo>
                <a:cubicBezTo>
                  <a:pt x="1192078" y="176938"/>
                  <a:pt x="836909" y="156274"/>
                  <a:pt x="732295" y="224725"/>
                </a:cubicBezTo>
                <a:cubicBezTo>
                  <a:pt x="627682" y="293176"/>
                  <a:pt x="759417" y="428786"/>
                  <a:pt x="685800" y="550189"/>
                </a:cubicBezTo>
                <a:cubicBezTo>
                  <a:pt x="612183" y="671592"/>
                  <a:pt x="399081" y="681925"/>
                  <a:pt x="290593" y="953145"/>
                </a:cubicBezTo>
                <a:cubicBezTo>
                  <a:pt x="182105" y="1224365"/>
                  <a:pt x="69742" y="1925664"/>
                  <a:pt x="34871" y="2177511"/>
                </a:cubicBezTo>
                <a:cubicBezTo>
                  <a:pt x="0" y="2429358"/>
                  <a:pt x="63285" y="2406111"/>
                  <a:pt x="81366" y="2464230"/>
                </a:cubicBezTo>
                <a:cubicBezTo>
                  <a:pt x="99447" y="2522349"/>
                  <a:pt x="121403" y="2524286"/>
                  <a:pt x="143359" y="2526223"/>
                </a:cubicBezTo>
              </a:path>
            </a:pathLst>
          </a:custGeom>
          <a:ln>
            <a:noFil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1979613" y="4581525"/>
            <a:ext cx="431800" cy="3603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2432050" y="1557338"/>
            <a:ext cx="915988" cy="4318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2" name="Přímá spojovací šipka 51"/>
          <p:cNvCxnSpPr>
            <a:stCxn id="50" idx="6"/>
          </p:cNvCxnSpPr>
          <p:nvPr/>
        </p:nvCxnSpPr>
        <p:spPr>
          <a:xfrm>
            <a:off x="3348038" y="1773238"/>
            <a:ext cx="719137" cy="1079500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V="1">
            <a:off x="2339975" y="2852738"/>
            <a:ext cx="1727200" cy="18002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50" name="TextovéPole 55"/>
          <p:cNvSpPr txBox="1">
            <a:spLocks noChangeArrowheads="1"/>
          </p:cNvSpPr>
          <p:nvPr/>
        </p:nvSpPr>
        <p:spPr bwMode="auto">
          <a:xfrm>
            <a:off x="4479925" y="1790700"/>
            <a:ext cx="53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CO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6951" name="TextovéPole 56"/>
          <p:cNvSpPr txBox="1">
            <a:spLocks noChangeArrowheads="1"/>
          </p:cNvSpPr>
          <p:nvPr/>
        </p:nvSpPr>
        <p:spPr bwMode="auto">
          <a:xfrm>
            <a:off x="4656138" y="3346450"/>
            <a:ext cx="54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-25000">
                <a:latin typeface="Times New Roman" panose="02020603050405020304" pitchFamily="18" charset="0"/>
              </a:rPr>
              <a:t>2</a:t>
            </a:r>
            <a:r>
              <a:rPr lang="cs-CZ" altLang="cs-CZ" sz="1600">
                <a:latin typeface="Times New Roman" panose="02020603050405020304" pitchFamily="18" charset="0"/>
              </a:rPr>
              <a:t>O</a:t>
            </a:r>
          </a:p>
        </p:txBody>
      </p:sp>
      <p:cxnSp>
        <p:nvCxnSpPr>
          <p:cNvPr id="59" name="Přímá spojovací šipka 58"/>
          <p:cNvCxnSpPr/>
          <p:nvPr/>
        </p:nvCxnSpPr>
        <p:spPr>
          <a:xfrm>
            <a:off x="4067175" y="2852738"/>
            <a:ext cx="647700" cy="52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flipV="1">
            <a:off x="4067175" y="2108200"/>
            <a:ext cx="531813" cy="744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5003800" y="2565400"/>
            <a:ext cx="2160588" cy="4619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i="1" dirty="0" err="1"/>
              <a:t>Unbalanced</a:t>
            </a:r>
            <a:endParaRPr lang="cs-CZ" b="1" i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-7938" y="6407150"/>
            <a:ext cx="4421188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b="1" i="1" dirty="0"/>
              <a:t>Duodenum </a:t>
            </a:r>
            <a:r>
              <a:rPr lang="cs-CZ" b="1" i="1" dirty="0" err="1"/>
              <a:t>and</a:t>
            </a:r>
            <a:r>
              <a:rPr lang="cs-CZ" b="1" i="1" dirty="0"/>
              <a:t> </a:t>
            </a:r>
            <a:r>
              <a:rPr lang="cs-CZ" b="1" i="1" dirty="0" err="1"/>
              <a:t>pancreas</a:t>
            </a:r>
            <a:endParaRPr lang="cs-CZ" b="1" i="1" dirty="0"/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5919788" y="0"/>
            <a:ext cx="3224212" cy="793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dirty="0" err="1"/>
              <a:t>Vomitoing</a:t>
            </a:r>
            <a:endParaRPr lang="cs-CZ" sz="4400" dirty="0"/>
          </a:p>
        </p:txBody>
      </p:sp>
      <p:cxnSp>
        <p:nvCxnSpPr>
          <p:cNvPr id="8" name="Přímá spojnice se šipkou 7"/>
          <p:cNvCxnSpPr>
            <a:stCxn id="47" idx="5"/>
          </p:cNvCxnSpPr>
          <p:nvPr/>
        </p:nvCxnSpPr>
        <p:spPr>
          <a:xfrm flipH="1">
            <a:off x="155575" y="4083050"/>
            <a:ext cx="176213" cy="303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58" name="TextovéPole 8"/>
          <p:cNvSpPr txBox="1">
            <a:spLocks noChangeArrowheads="1"/>
          </p:cNvSpPr>
          <p:nvPr/>
        </p:nvSpPr>
        <p:spPr bwMode="auto">
          <a:xfrm>
            <a:off x="-11113" y="4292600"/>
            <a:ext cx="40957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30000"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1509713" y="692150"/>
            <a:ext cx="71437" cy="1393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H="1" flipV="1">
            <a:off x="1444625" y="666750"/>
            <a:ext cx="107950" cy="1706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61" name="TextovéPole 9"/>
          <p:cNvSpPr txBox="1">
            <a:spLocks noChangeArrowheads="1"/>
          </p:cNvSpPr>
          <p:nvPr/>
        </p:nvSpPr>
        <p:spPr bwMode="auto">
          <a:xfrm>
            <a:off x="1136650" y="425450"/>
            <a:ext cx="422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Cl</a:t>
            </a:r>
            <a:r>
              <a:rPr lang="cs-CZ" altLang="cs-CZ" sz="1600" baseline="3000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66962" name="TextovéPole 8"/>
          <p:cNvSpPr txBox="1">
            <a:spLocks noChangeArrowheads="1"/>
          </p:cNvSpPr>
          <p:nvPr/>
        </p:nvSpPr>
        <p:spPr bwMode="auto">
          <a:xfrm>
            <a:off x="1403350" y="434975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H</a:t>
            </a:r>
            <a:r>
              <a:rPr lang="cs-CZ" altLang="cs-CZ" sz="1600" baseline="300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6963" name="TextovéPole 7"/>
          <p:cNvSpPr txBox="1">
            <a:spLocks noChangeArrowheads="1"/>
          </p:cNvSpPr>
          <p:nvPr/>
        </p:nvSpPr>
        <p:spPr bwMode="auto">
          <a:xfrm>
            <a:off x="3992563" y="1160463"/>
            <a:ext cx="10429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HCO</a:t>
            </a:r>
            <a:r>
              <a:rPr lang="cs-CZ" altLang="cs-CZ" sz="20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cs-CZ" altLang="cs-CZ" sz="20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Elipsa 49"/>
          <p:cNvSpPr/>
          <p:nvPr/>
        </p:nvSpPr>
        <p:spPr>
          <a:xfrm>
            <a:off x="3941763" y="1190625"/>
            <a:ext cx="915987" cy="4318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7" name="Přímá spojovací šipka 16"/>
          <p:cNvCxnSpPr/>
          <p:nvPr/>
        </p:nvCxnSpPr>
        <p:spPr>
          <a:xfrm flipV="1">
            <a:off x="3348038" y="1550988"/>
            <a:ext cx="719137" cy="2397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/>
          <p:cNvSpPr txBox="1"/>
          <p:nvPr/>
        </p:nvSpPr>
        <p:spPr>
          <a:xfrm>
            <a:off x="1593850" y="722313"/>
            <a:ext cx="2022475" cy="646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1800" b="1" i="1" dirty="0" err="1"/>
              <a:t>Hypotonic</a:t>
            </a:r>
            <a:r>
              <a:rPr lang="cs-CZ" sz="1800" b="1" i="1" dirty="0"/>
              <a:t> fluid </a:t>
            </a:r>
            <a:r>
              <a:rPr lang="cs-CZ" sz="1800" b="1" i="1" dirty="0" err="1"/>
              <a:t>loss</a:t>
            </a:r>
            <a:endParaRPr lang="cs-CZ" sz="1800" b="1" i="1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2667000" y="-11113"/>
            <a:ext cx="3201988" cy="3381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 err="1"/>
              <a:t>Hypertonic</a:t>
            </a:r>
            <a:r>
              <a:rPr lang="cs-CZ" sz="1600" b="1" i="1" dirty="0"/>
              <a:t> </a:t>
            </a:r>
            <a:r>
              <a:rPr lang="cs-CZ" sz="1600" b="1" i="1" dirty="0" err="1"/>
              <a:t>dehydratation</a:t>
            </a:r>
            <a:endParaRPr 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1030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1" grpId="0" animBg="1"/>
      <p:bldP spid="60" grpId="0" animBg="1"/>
      <p:bldP spid="58" grpId="0" animBg="1"/>
      <p:bldP spid="44" grpId="0" animBg="1"/>
      <p:bldP spid="45" grpId="0" animBg="1"/>
      <p:bldP spid="72" grpId="0" animBg="1"/>
      <p:bldP spid="7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3948113" y="3998913"/>
          <a:ext cx="13128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Rastrový obraz" r:id="rId4" imgW="1495431" imgH="1771790" progId="PBrush">
                  <p:embed/>
                </p:oleObj>
              </mc:Choice>
              <mc:Fallback>
                <p:oleObj name="Rastrový obraz" r:id="rId4" imgW="1495431" imgH="177179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3998913"/>
                        <a:ext cx="1312862" cy="155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Freeform 32"/>
          <p:cNvSpPr>
            <a:spLocks/>
          </p:cNvSpPr>
          <p:nvPr/>
        </p:nvSpPr>
        <p:spPr bwMode="auto">
          <a:xfrm>
            <a:off x="3595688" y="584200"/>
            <a:ext cx="1373187" cy="1674813"/>
          </a:xfrm>
          <a:custGeom>
            <a:avLst/>
            <a:gdLst>
              <a:gd name="T0" fmla="*/ 0 w 1845"/>
              <a:gd name="T1" fmla="*/ 1198661719 h 2066"/>
              <a:gd name="T2" fmla="*/ 4985153 w 1845"/>
              <a:gd name="T3" fmla="*/ 1096802170 h 2066"/>
              <a:gd name="T4" fmla="*/ 32128858 w 1845"/>
              <a:gd name="T5" fmla="*/ 1038971699 h 2066"/>
              <a:gd name="T6" fmla="*/ 79768398 w 1845"/>
              <a:gd name="T7" fmla="*/ 999542275 h 2066"/>
              <a:gd name="T8" fmla="*/ 132946841 w 1845"/>
              <a:gd name="T9" fmla="*/ 995599251 h 2066"/>
              <a:gd name="T10" fmla="*/ 216592189 w 1845"/>
              <a:gd name="T11" fmla="*/ 1031743093 h 2066"/>
              <a:gd name="T12" fmla="*/ 281404365 w 1845"/>
              <a:gd name="T13" fmla="*/ 986399133 h 2066"/>
              <a:gd name="T14" fmla="*/ 380006608 w 1845"/>
              <a:gd name="T15" fmla="*/ 967998086 h 2066"/>
              <a:gd name="T16" fmla="*/ 452573475 w 1845"/>
              <a:gd name="T17" fmla="*/ 935797268 h 2066"/>
              <a:gd name="T18" fmla="*/ 501874224 w 1845"/>
              <a:gd name="T19" fmla="*/ 827365540 h 2066"/>
              <a:gd name="T20" fmla="*/ 500212259 w 1845"/>
              <a:gd name="T21" fmla="*/ 743249597 h 2066"/>
              <a:gd name="T22" fmla="*/ 468637153 w 1845"/>
              <a:gd name="T23" fmla="*/ 630217607 h 2066"/>
              <a:gd name="T24" fmla="*/ 425429780 w 1845"/>
              <a:gd name="T25" fmla="*/ 397582361 h 2066"/>
              <a:gd name="T26" fmla="*/ 412134803 w 1845"/>
              <a:gd name="T27" fmla="*/ 95945850 h 2066"/>
              <a:gd name="T28" fmla="*/ 414904993 w 1845"/>
              <a:gd name="T29" fmla="*/ 11171633 h 2066"/>
              <a:gd name="T30" fmla="*/ 444818133 w 1845"/>
              <a:gd name="T31" fmla="*/ 26286289 h 2066"/>
              <a:gd name="T32" fmla="*/ 487471766 w 1845"/>
              <a:gd name="T33" fmla="*/ 30886760 h 2066"/>
              <a:gd name="T34" fmla="*/ 532341105 w 1845"/>
              <a:gd name="T35" fmla="*/ 23658147 h 2066"/>
              <a:gd name="T36" fmla="*/ 558376575 w 1845"/>
              <a:gd name="T37" fmla="*/ 657441 h 2066"/>
              <a:gd name="T38" fmla="*/ 556160869 w 1845"/>
              <a:gd name="T39" fmla="*/ 230006294 h 2066"/>
              <a:gd name="T40" fmla="*/ 582196339 w 1845"/>
              <a:gd name="T41" fmla="*/ 516528987 h 2066"/>
              <a:gd name="T42" fmla="*/ 656425078 w 1845"/>
              <a:gd name="T43" fmla="*/ 624960513 h 2066"/>
              <a:gd name="T44" fmla="*/ 724005956 w 1845"/>
              <a:gd name="T45" fmla="*/ 553329459 h 2066"/>
              <a:gd name="T46" fmla="*/ 796572915 w 1845"/>
              <a:gd name="T47" fmla="*/ 510614452 h 2066"/>
              <a:gd name="T48" fmla="*/ 844212444 w 1845"/>
              <a:gd name="T49" fmla="*/ 501414334 h 2066"/>
              <a:gd name="T50" fmla="*/ 901822275 w 1845"/>
              <a:gd name="T51" fmla="*/ 512585964 h 2066"/>
              <a:gd name="T52" fmla="*/ 952785734 w 1845"/>
              <a:gd name="T53" fmla="*/ 557272483 h 2066"/>
              <a:gd name="T54" fmla="*/ 985468320 w 1845"/>
              <a:gd name="T55" fmla="*/ 622331560 h 2066"/>
              <a:gd name="T56" fmla="*/ 1011503790 w 1845"/>
              <a:gd name="T57" fmla="*/ 737335061 h 2066"/>
              <a:gd name="T58" fmla="*/ 1018150906 w 1845"/>
              <a:gd name="T59" fmla="*/ 894396332 h 2066"/>
              <a:gd name="T60" fmla="*/ 974943533 w 1845"/>
              <a:gd name="T61" fmla="*/ 1006770881 h 2066"/>
              <a:gd name="T62" fmla="*/ 918994923 w 1845"/>
              <a:gd name="T63" fmla="*/ 1102059265 h 2066"/>
              <a:gd name="T64" fmla="*/ 865262018 w 1845"/>
              <a:gd name="T65" fmla="*/ 1175004389 h 2066"/>
              <a:gd name="T66" fmla="*/ 786048128 w 1845"/>
              <a:gd name="T67" fmla="*/ 1239406026 h 2066"/>
              <a:gd name="T68" fmla="*/ 706279568 w 1845"/>
              <a:gd name="T69" fmla="*/ 1280149521 h 2066"/>
              <a:gd name="T70" fmla="*/ 596598797 w 1845"/>
              <a:gd name="T71" fmla="*/ 1322207898 h 2066"/>
              <a:gd name="T72" fmla="*/ 410473582 w 1845"/>
              <a:gd name="T73" fmla="*/ 1357695110 h 2066"/>
              <a:gd name="T74" fmla="*/ 283065586 w 1845"/>
              <a:gd name="T75" fmla="*/ 1342580456 h 2066"/>
              <a:gd name="T76" fmla="*/ 201635991 w 1845"/>
              <a:gd name="T77" fmla="*/ 1284749985 h 2066"/>
              <a:gd name="T78" fmla="*/ 144579853 w 1845"/>
              <a:gd name="T79" fmla="*/ 1194062066 h 2066"/>
              <a:gd name="T80" fmla="*/ 110235302 w 1845"/>
              <a:gd name="T81" fmla="*/ 1203262184 h 2066"/>
              <a:gd name="T82" fmla="*/ 64811455 w 1845"/>
              <a:gd name="T83" fmla="*/ 1261749285 h 2066"/>
              <a:gd name="T84" fmla="*/ 7201604 w 1845"/>
              <a:gd name="T85" fmla="*/ 1248606143 h 20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45"/>
              <a:gd name="T130" fmla="*/ 0 h 2066"/>
              <a:gd name="T131" fmla="*/ 1845 w 1845"/>
              <a:gd name="T132" fmla="*/ 2066 h 20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45" h="2066">
                <a:moveTo>
                  <a:pt x="13" y="1900"/>
                </a:moveTo>
                <a:lnTo>
                  <a:pt x="0" y="1824"/>
                </a:lnTo>
                <a:lnTo>
                  <a:pt x="0" y="1721"/>
                </a:lnTo>
                <a:lnTo>
                  <a:pt x="9" y="1669"/>
                </a:lnTo>
                <a:lnTo>
                  <a:pt x="21" y="1624"/>
                </a:lnTo>
                <a:lnTo>
                  <a:pt x="58" y="1581"/>
                </a:lnTo>
                <a:lnTo>
                  <a:pt x="90" y="1549"/>
                </a:lnTo>
                <a:lnTo>
                  <a:pt x="144" y="1521"/>
                </a:lnTo>
                <a:lnTo>
                  <a:pt x="193" y="1515"/>
                </a:lnTo>
                <a:lnTo>
                  <a:pt x="240" y="1515"/>
                </a:lnTo>
                <a:lnTo>
                  <a:pt x="295" y="1535"/>
                </a:lnTo>
                <a:lnTo>
                  <a:pt x="391" y="1570"/>
                </a:lnTo>
                <a:lnTo>
                  <a:pt x="446" y="1535"/>
                </a:lnTo>
                <a:lnTo>
                  <a:pt x="508" y="1501"/>
                </a:lnTo>
                <a:lnTo>
                  <a:pt x="590" y="1480"/>
                </a:lnTo>
                <a:lnTo>
                  <a:pt x="686" y="1473"/>
                </a:lnTo>
                <a:lnTo>
                  <a:pt x="755" y="1466"/>
                </a:lnTo>
                <a:lnTo>
                  <a:pt x="817" y="1424"/>
                </a:lnTo>
                <a:lnTo>
                  <a:pt x="877" y="1342"/>
                </a:lnTo>
                <a:lnTo>
                  <a:pt x="906" y="1259"/>
                </a:lnTo>
                <a:lnTo>
                  <a:pt x="912" y="1173"/>
                </a:lnTo>
                <a:lnTo>
                  <a:pt x="903" y="1131"/>
                </a:lnTo>
                <a:lnTo>
                  <a:pt x="892" y="1089"/>
                </a:lnTo>
                <a:lnTo>
                  <a:pt x="846" y="959"/>
                </a:lnTo>
                <a:lnTo>
                  <a:pt x="803" y="796"/>
                </a:lnTo>
                <a:lnTo>
                  <a:pt x="768" y="605"/>
                </a:lnTo>
                <a:lnTo>
                  <a:pt x="748" y="371"/>
                </a:lnTo>
                <a:lnTo>
                  <a:pt x="744" y="146"/>
                </a:lnTo>
                <a:lnTo>
                  <a:pt x="741" y="0"/>
                </a:lnTo>
                <a:lnTo>
                  <a:pt x="749" y="17"/>
                </a:lnTo>
                <a:lnTo>
                  <a:pt x="772" y="31"/>
                </a:lnTo>
                <a:lnTo>
                  <a:pt x="803" y="40"/>
                </a:lnTo>
                <a:lnTo>
                  <a:pt x="837" y="44"/>
                </a:lnTo>
                <a:lnTo>
                  <a:pt x="880" y="47"/>
                </a:lnTo>
                <a:lnTo>
                  <a:pt x="926" y="43"/>
                </a:lnTo>
                <a:lnTo>
                  <a:pt x="961" y="36"/>
                </a:lnTo>
                <a:lnTo>
                  <a:pt x="989" y="20"/>
                </a:lnTo>
                <a:lnTo>
                  <a:pt x="1008" y="1"/>
                </a:lnTo>
                <a:lnTo>
                  <a:pt x="1001" y="139"/>
                </a:lnTo>
                <a:lnTo>
                  <a:pt x="1004" y="350"/>
                </a:lnTo>
                <a:lnTo>
                  <a:pt x="1022" y="592"/>
                </a:lnTo>
                <a:lnTo>
                  <a:pt x="1051" y="786"/>
                </a:lnTo>
                <a:lnTo>
                  <a:pt x="1104" y="1053"/>
                </a:lnTo>
                <a:lnTo>
                  <a:pt x="1185" y="951"/>
                </a:lnTo>
                <a:lnTo>
                  <a:pt x="1241" y="894"/>
                </a:lnTo>
                <a:lnTo>
                  <a:pt x="1307" y="842"/>
                </a:lnTo>
                <a:lnTo>
                  <a:pt x="1392" y="793"/>
                </a:lnTo>
                <a:lnTo>
                  <a:pt x="1438" y="777"/>
                </a:lnTo>
                <a:lnTo>
                  <a:pt x="1477" y="770"/>
                </a:lnTo>
                <a:lnTo>
                  <a:pt x="1524" y="763"/>
                </a:lnTo>
                <a:lnTo>
                  <a:pt x="1574" y="766"/>
                </a:lnTo>
                <a:lnTo>
                  <a:pt x="1628" y="780"/>
                </a:lnTo>
                <a:lnTo>
                  <a:pt x="1678" y="812"/>
                </a:lnTo>
                <a:lnTo>
                  <a:pt x="1720" y="848"/>
                </a:lnTo>
                <a:lnTo>
                  <a:pt x="1748" y="888"/>
                </a:lnTo>
                <a:lnTo>
                  <a:pt x="1779" y="947"/>
                </a:lnTo>
                <a:lnTo>
                  <a:pt x="1803" y="1025"/>
                </a:lnTo>
                <a:lnTo>
                  <a:pt x="1826" y="1122"/>
                </a:lnTo>
                <a:lnTo>
                  <a:pt x="1845" y="1266"/>
                </a:lnTo>
                <a:lnTo>
                  <a:pt x="1838" y="1361"/>
                </a:lnTo>
                <a:lnTo>
                  <a:pt x="1803" y="1462"/>
                </a:lnTo>
                <a:lnTo>
                  <a:pt x="1760" y="1532"/>
                </a:lnTo>
                <a:lnTo>
                  <a:pt x="1717" y="1608"/>
                </a:lnTo>
                <a:lnTo>
                  <a:pt x="1659" y="1677"/>
                </a:lnTo>
                <a:lnTo>
                  <a:pt x="1619" y="1732"/>
                </a:lnTo>
                <a:lnTo>
                  <a:pt x="1562" y="1788"/>
                </a:lnTo>
                <a:lnTo>
                  <a:pt x="1503" y="1834"/>
                </a:lnTo>
                <a:lnTo>
                  <a:pt x="1419" y="1886"/>
                </a:lnTo>
                <a:lnTo>
                  <a:pt x="1329" y="1930"/>
                </a:lnTo>
                <a:lnTo>
                  <a:pt x="1275" y="1948"/>
                </a:lnTo>
                <a:lnTo>
                  <a:pt x="1178" y="1985"/>
                </a:lnTo>
                <a:lnTo>
                  <a:pt x="1077" y="2012"/>
                </a:lnTo>
                <a:lnTo>
                  <a:pt x="918" y="2047"/>
                </a:lnTo>
                <a:lnTo>
                  <a:pt x="741" y="2066"/>
                </a:lnTo>
                <a:lnTo>
                  <a:pt x="583" y="2051"/>
                </a:lnTo>
                <a:lnTo>
                  <a:pt x="511" y="2043"/>
                </a:lnTo>
                <a:lnTo>
                  <a:pt x="453" y="2024"/>
                </a:lnTo>
                <a:lnTo>
                  <a:pt x="364" y="1955"/>
                </a:lnTo>
                <a:lnTo>
                  <a:pt x="288" y="1851"/>
                </a:lnTo>
                <a:lnTo>
                  <a:pt x="261" y="1817"/>
                </a:lnTo>
                <a:lnTo>
                  <a:pt x="229" y="1815"/>
                </a:lnTo>
                <a:lnTo>
                  <a:pt x="199" y="1831"/>
                </a:lnTo>
                <a:lnTo>
                  <a:pt x="179" y="1907"/>
                </a:lnTo>
                <a:lnTo>
                  <a:pt x="117" y="1920"/>
                </a:lnTo>
                <a:lnTo>
                  <a:pt x="54" y="1916"/>
                </a:lnTo>
                <a:lnTo>
                  <a:pt x="13" y="1900"/>
                </a:lnTo>
                <a:close/>
              </a:path>
            </a:pathLst>
          </a:custGeom>
          <a:solidFill>
            <a:srgbClr val="4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0" name="Oval 33"/>
          <p:cNvSpPr>
            <a:spLocks noChangeArrowheads="1"/>
          </p:cNvSpPr>
          <p:nvPr/>
        </p:nvSpPr>
        <p:spPr bwMode="auto">
          <a:xfrm>
            <a:off x="4146550" y="539750"/>
            <a:ext cx="200025" cy="80963"/>
          </a:xfrm>
          <a:prstGeom prst="ellipse">
            <a:avLst/>
          </a:prstGeom>
          <a:solidFill>
            <a:srgbClr val="00A0A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41" name="Text Box 34"/>
          <p:cNvSpPr txBox="1">
            <a:spLocks noChangeArrowheads="1"/>
          </p:cNvSpPr>
          <p:nvPr/>
        </p:nvSpPr>
        <p:spPr bwMode="auto">
          <a:xfrm>
            <a:off x="4114800" y="16970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39942" name="Text Box 35"/>
          <p:cNvSpPr txBox="1">
            <a:spLocks noChangeArrowheads="1"/>
          </p:cNvSpPr>
          <p:nvPr/>
        </p:nvSpPr>
        <p:spPr bwMode="auto">
          <a:xfrm>
            <a:off x="4360863" y="1343025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Cl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4032250" y="59658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5168900" y="2568575"/>
            <a:ext cx="1231900" cy="150971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4443413" y="59848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K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5491163" y="31273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K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5491163" y="26717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4486275" y="315595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K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39949" name="Text Box 43"/>
          <p:cNvSpPr txBox="1">
            <a:spLocks noChangeArrowheads="1"/>
          </p:cNvSpPr>
          <p:nvPr/>
        </p:nvSpPr>
        <p:spPr bwMode="auto">
          <a:xfrm>
            <a:off x="4470400" y="2705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 flipH="1" flipV="1">
            <a:off x="4884738" y="3359150"/>
            <a:ext cx="642937" cy="1270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>
            <a:off x="4651375" y="3584575"/>
            <a:ext cx="9525" cy="2422525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>
            <a:off x="4895850" y="2935288"/>
            <a:ext cx="6159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53" name="Freeform 47"/>
          <p:cNvSpPr>
            <a:spLocks/>
          </p:cNvSpPr>
          <p:nvPr/>
        </p:nvSpPr>
        <p:spPr bwMode="auto">
          <a:xfrm>
            <a:off x="4324350" y="2168525"/>
            <a:ext cx="225425" cy="757238"/>
          </a:xfrm>
          <a:custGeom>
            <a:avLst/>
            <a:gdLst>
              <a:gd name="T0" fmla="*/ 357862133 w 142"/>
              <a:gd name="T1" fmla="*/ 1202116208 h 477"/>
              <a:gd name="T2" fmla="*/ 78124041 w 142"/>
              <a:gd name="T3" fmla="*/ 1068547079 h 477"/>
              <a:gd name="T4" fmla="*/ 10080624 w 142"/>
              <a:gd name="T5" fmla="*/ 549394483 h 477"/>
              <a:gd name="T6" fmla="*/ 25201558 w 142"/>
              <a:gd name="T7" fmla="*/ 0 h 477"/>
              <a:gd name="T8" fmla="*/ 0 60000 65536"/>
              <a:gd name="T9" fmla="*/ 0 60000 65536"/>
              <a:gd name="T10" fmla="*/ 0 60000 65536"/>
              <a:gd name="T11" fmla="*/ 0 60000 65536"/>
              <a:gd name="T12" fmla="*/ 0 w 142"/>
              <a:gd name="T13" fmla="*/ 0 h 477"/>
              <a:gd name="T14" fmla="*/ 142 w 142"/>
              <a:gd name="T15" fmla="*/ 477 h 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" h="477">
                <a:moveTo>
                  <a:pt x="142" y="477"/>
                </a:moveTo>
                <a:cubicBezTo>
                  <a:pt x="124" y="469"/>
                  <a:pt x="54" y="467"/>
                  <a:pt x="31" y="424"/>
                </a:cubicBezTo>
                <a:cubicBezTo>
                  <a:pt x="8" y="381"/>
                  <a:pt x="8" y="289"/>
                  <a:pt x="4" y="218"/>
                </a:cubicBezTo>
                <a:cubicBezTo>
                  <a:pt x="0" y="147"/>
                  <a:pt x="9" y="45"/>
                  <a:pt x="10" y="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632" name="Freeform 48"/>
          <p:cNvSpPr>
            <a:spLocks/>
          </p:cNvSpPr>
          <p:nvPr/>
        </p:nvSpPr>
        <p:spPr bwMode="auto">
          <a:xfrm>
            <a:off x="4181475" y="2876550"/>
            <a:ext cx="342900" cy="3117850"/>
          </a:xfrm>
          <a:custGeom>
            <a:avLst/>
            <a:gdLst>
              <a:gd name="T0" fmla="*/ 544353795 w 216"/>
              <a:gd name="T1" fmla="*/ 50403125 h 1964"/>
              <a:gd name="T2" fmla="*/ 75604691 w 216"/>
              <a:gd name="T3" fmla="*/ 816530620 h 1964"/>
              <a:gd name="T4" fmla="*/ 90725624 w 216"/>
              <a:gd name="T5" fmla="*/ 2147483647 h 1964"/>
              <a:gd name="T6" fmla="*/ 0 60000 65536"/>
              <a:gd name="T7" fmla="*/ 0 60000 65536"/>
              <a:gd name="T8" fmla="*/ 0 60000 65536"/>
              <a:gd name="T9" fmla="*/ 0 w 216"/>
              <a:gd name="T10" fmla="*/ 0 h 1964"/>
              <a:gd name="T11" fmla="*/ 216 w 216"/>
              <a:gd name="T12" fmla="*/ 1964 h 19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1964">
                <a:moveTo>
                  <a:pt x="216" y="20"/>
                </a:moveTo>
                <a:cubicBezTo>
                  <a:pt x="185" y="71"/>
                  <a:pt x="60" y="0"/>
                  <a:pt x="30" y="324"/>
                </a:cubicBezTo>
                <a:cubicBezTo>
                  <a:pt x="0" y="648"/>
                  <a:pt x="35" y="1622"/>
                  <a:pt x="36" y="1964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654300" y="6340475"/>
            <a:ext cx="1739900" cy="5175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400" b="1"/>
              <a:t>Paradoxal urine acidification</a:t>
            </a:r>
          </a:p>
        </p:txBody>
      </p:sp>
      <p:sp>
        <p:nvSpPr>
          <p:cNvPr id="39956" name="Text Box 50"/>
          <p:cNvSpPr txBox="1">
            <a:spLocks noChangeArrowheads="1"/>
          </p:cNvSpPr>
          <p:nvPr/>
        </p:nvSpPr>
        <p:spPr bwMode="auto">
          <a:xfrm>
            <a:off x="4897438" y="4052888"/>
            <a:ext cx="1739900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 dirty="0" err="1"/>
              <a:t>Potassium</a:t>
            </a:r>
            <a:r>
              <a:rPr lang="cs-CZ" sz="1400" b="1" dirty="0"/>
              <a:t> </a:t>
            </a:r>
            <a:r>
              <a:rPr lang="cs-CZ" sz="1400" b="1" dirty="0" err="1"/>
              <a:t>depletion</a:t>
            </a:r>
            <a:endParaRPr lang="cs-CZ" sz="1400" b="1" dirty="0"/>
          </a:p>
        </p:txBody>
      </p:sp>
      <p:sp>
        <p:nvSpPr>
          <p:cNvPr id="67669" name="Text Box 85"/>
          <p:cNvSpPr txBox="1">
            <a:spLocks noChangeArrowheads="1"/>
          </p:cNvSpPr>
          <p:nvPr/>
        </p:nvSpPr>
        <p:spPr bwMode="auto">
          <a:xfrm>
            <a:off x="4537075" y="6340475"/>
            <a:ext cx="1739900" cy="3048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Increases lossse ofn</a:t>
            </a:r>
          </a:p>
        </p:txBody>
      </p:sp>
      <p:sp>
        <p:nvSpPr>
          <p:cNvPr id="39958" name="Text Box 86"/>
          <p:cNvSpPr txBox="1">
            <a:spLocks noChangeArrowheads="1"/>
          </p:cNvSpPr>
          <p:nvPr/>
        </p:nvSpPr>
        <p:spPr bwMode="auto">
          <a:xfrm>
            <a:off x="5127625" y="3529013"/>
            <a:ext cx="1262063" cy="5175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Intracellular fluid</a:t>
            </a:r>
          </a:p>
        </p:txBody>
      </p:sp>
      <p:sp>
        <p:nvSpPr>
          <p:cNvPr id="39959" name="Text Box 87"/>
          <p:cNvSpPr txBox="1">
            <a:spLocks noChangeArrowheads="1"/>
          </p:cNvSpPr>
          <p:nvPr/>
        </p:nvSpPr>
        <p:spPr bwMode="auto">
          <a:xfrm>
            <a:off x="3617913" y="26988"/>
            <a:ext cx="1739900" cy="7302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400" b="1" u="sng"/>
              <a:t>Primary cause:</a:t>
            </a:r>
            <a:r>
              <a:rPr lang="cs-CZ" sz="1400" b="1"/>
              <a:t> Losses of Cl</a:t>
            </a:r>
            <a:r>
              <a:rPr lang="cs-CZ" sz="1800" b="1" baseline="36000"/>
              <a:t>-</a:t>
            </a:r>
            <a:r>
              <a:rPr lang="cs-CZ" sz="1400" b="1"/>
              <a:t> a H</a:t>
            </a:r>
            <a:r>
              <a:rPr lang="cs-CZ" sz="1600" b="1" baseline="38000"/>
              <a:t>+</a:t>
            </a:r>
            <a:r>
              <a:rPr lang="cs-CZ" sz="1400" b="1"/>
              <a:t> by vomiting</a:t>
            </a:r>
          </a:p>
        </p:txBody>
      </p:sp>
      <p:sp>
        <p:nvSpPr>
          <p:cNvPr id="39960" name="Text Box 90"/>
          <p:cNvSpPr txBox="1">
            <a:spLocks noChangeArrowheads="1"/>
          </p:cNvSpPr>
          <p:nvPr/>
        </p:nvSpPr>
        <p:spPr bwMode="auto">
          <a:xfrm>
            <a:off x="4384675" y="2178050"/>
            <a:ext cx="1204913" cy="5175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Metabolic alkalosis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6929438" y="62071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715" name="AutoShape 131"/>
          <p:cNvSpPr>
            <a:spLocks noChangeArrowheads="1"/>
          </p:cNvSpPr>
          <p:nvPr/>
        </p:nvSpPr>
        <p:spPr bwMode="auto">
          <a:xfrm rot="16200000" flipH="1">
            <a:off x="6657182" y="4155281"/>
            <a:ext cx="582612" cy="428625"/>
          </a:xfrm>
          <a:custGeom>
            <a:avLst/>
            <a:gdLst>
              <a:gd name="T0" fmla="*/ 296825062 w 21600"/>
              <a:gd name="T1" fmla="*/ 0 h 21600"/>
              <a:gd name="T2" fmla="*/ 296825062 w 21600"/>
              <a:gd name="T3" fmla="*/ 95001958 h 21600"/>
              <a:gd name="T4" fmla="*/ 63521435 w 21600"/>
              <a:gd name="T5" fmla="*/ 168781431 h 21600"/>
              <a:gd name="T6" fmla="*/ 423868095 w 21600"/>
              <a:gd name="T7" fmla="*/ 475009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716" name="Rectangle 132"/>
          <p:cNvSpPr>
            <a:spLocks noChangeArrowheads="1"/>
          </p:cNvSpPr>
          <p:nvPr/>
        </p:nvSpPr>
        <p:spPr bwMode="auto">
          <a:xfrm>
            <a:off x="7132638" y="4076700"/>
            <a:ext cx="1222375" cy="1762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717" name="Rectangle 133"/>
          <p:cNvSpPr>
            <a:spLocks noChangeArrowheads="1"/>
          </p:cNvSpPr>
          <p:nvPr/>
        </p:nvSpPr>
        <p:spPr bwMode="auto">
          <a:xfrm>
            <a:off x="7331075" y="4808538"/>
            <a:ext cx="852488" cy="1762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718" name="AutoShape 134"/>
          <p:cNvSpPr>
            <a:spLocks noChangeArrowheads="1"/>
          </p:cNvSpPr>
          <p:nvPr/>
        </p:nvSpPr>
        <p:spPr bwMode="auto">
          <a:xfrm rot="16200000" flipH="1">
            <a:off x="6964362" y="4819651"/>
            <a:ext cx="593725" cy="571500"/>
          </a:xfrm>
          <a:custGeom>
            <a:avLst/>
            <a:gdLst>
              <a:gd name="T0" fmla="*/ 314136375 w 21600"/>
              <a:gd name="T1" fmla="*/ 0 h 21600"/>
              <a:gd name="T2" fmla="*/ 314136375 w 21600"/>
              <a:gd name="T3" fmla="*/ 225189863 h 21600"/>
              <a:gd name="T4" fmla="*/ 67225781 w 21600"/>
              <a:gd name="T5" fmla="*/ 400074726 h 21600"/>
              <a:gd name="T6" fmla="*/ 448588652 w 21600"/>
              <a:gd name="T7" fmla="*/ 11259493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719" name="Rectangle 135"/>
          <p:cNvSpPr>
            <a:spLocks noChangeArrowheads="1"/>
          </p:cNvSpPr>
          <p:nvPr/>
        </p:nvSpPr>
        <p:spPr bwMode="auto">
          <a:xfrm>
            <a:off x="7053263" y="5143500"/>
            <a:ext cx="160337" cy="8874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720" name="Rectangle 136"/>
          <p:cNvSpPr>
            <a:spLocks noChangeArrowheads="1"/>
          </p:cNvSpPr>
          <p:nvPr/>
        </p:nvSpPr>
        <p:spPr bwMode="auto">
          <a:xfrm>
            <a:off x="6807200" y="4519613"/>
            <a:ext cx="117475" cy="1214437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721" name="AutoShape 137"/>
          <p:cNvSpPr>
            <a:spLocks noChangeArrowheads="1"/>
          </p:cNvSpPr>
          <p:nvPr/>
        </p:nvSpPr>
        <p:spPr bwMode="auto">
          <a:xfrm>
            <a:off x="6750050" y="5581650"/>
            <a:ext cx="230188" cy="3683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722" name="AutoShape 138"/>
          <p:cNvSpPr>
            <a:spLocks noChangeArrowheads="1"/>
          </p:cNvSpPr>
          <p:nvPr/>
        </p:nvSpPr>
        <p:spPr bwMode="auto">
          <a:xfrm>
            <a:off x="6973888" y="5797550"/>
            <a:ext cx="315912" cy="376238"/>
          </a:xfrm>
          <a:prstGeom prst="downArrow">
            <a:avLst>
              <a:gd name="adj1" fmla="val 50000"/>
              <a:gd name="adj2" fmla="val 29774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727" name="Text Box 143"/>
          <p:cNvSpPr txBox="1">
            <a:spLocks noChangeArrowheads="1"/>
          </p:cNvSpPr>
          <p:nvPr/>
        </p:nvSpPr>
        <p:spPr bwMode="auto">
          <a:xfrm>
            <a:off x="5743575" y="94773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Cl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67728" name="Text Box 144"/>
          <p:cNvSpPr txBox="1">
            <a:spLocks noChangeArrowheads="1"/>
          </p:cNvSpPr>
          <p:nvPr/>
        </p:nvSpPr>
        <p:spPr bwMode="auto">
          <a:xfrm>
            <a:off x="8355013" y="39274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K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729" name="Text Box 145"/>
          <p:cNvSpPr txBox="1">
            <a:spLocks noChangeArrowheads="1"/>
          </p:cNvSpPr>
          <p:nvPr/>
        </p:nvSpPr>
        <p:spPr bwMode="auto">
          <a:xfrm>
            <a:off x="6562725" y="5943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K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730" name="Text Box 146"/>
          <p:cNvSpPr txBox="1">
            <a:spLocks noChangeArrowheads="1"/>
          </p:cNvSpPr>
          <p:nvPr/>
        </p:nvSpPr>
        <p:spPr bwMode="auto">
          <a:xfrm>
            <a:off x="8107363" y="47783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732" name="Text Box 148"/>
          <p:cNvSpPr txBox="1">
            <a:spLocks noChangeArrowheads="1"/>
          </p:cNvSpPr>
          <p:nvPr/>
        </p:nvSpPr>
        <p:spPr bwMode="auto">
          <a:xfrm>
            <a:off x="5508625" y="534988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Na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735" name="Freeform 151"/>
          <p:cNvSpPr>
            <a:spLocks/>
          </p:cNvSpPr>
          <p:nvPr/>
        </p:nvSpPr>
        <p:spPr bwMode="auto">
          <a:xfrm>
            <a:off x="5003800" y="1381125"/>
            <a:ext cx="898525" cy="511175"/>
          </a:xfrm>
          <a:custGeom>
            <a:avLst/>
            <a:gdLst>
              <a:gd name="T0" fmla="*/ 1338203582 w 566"/>
              <a:gd name="T1" fmla="*/ 0 h 322"/>
              <a:gd name="T2" fmla="*/ 1204634565 w 566"/>
              <a:gd name="T3" fmla="*/ 682963077 h 322"/>
              <a:gd name="T4" fmla="*/ 0 w 566"/>
              <a:gd name="T5" fmla="*/ 776208029 h 322"/>
              <a:gd name="T6" fmla="*/ 0 60000 65536"/>
              <a:gd name="T7" fmla="*/ 0 60000 65536"/>
              <a:gd name="T8" fmla="*/ 0 60000 65536"/>
              <a:gd name="T9" fmla="*/ 0 w 566"/>
              <a:gd name="T10" fmla="*/ 0 h 322"/>
              <a:gd name="T11" fmla="*/ 566 w 566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322">
                <a:moveTo>
                  <a:pt x="531" y="0"/>
                </a:moveTo>
                <a:cubicBezTo>
                  <a:pt x="522" y="45"/>
                  <a:pt x="566" y="220"/>
                  <a:pt x="478" y="271"/>
                </a:cubicBezTo>
                <a:cubicBezTo>
                  <a:pt x="390" y="322"/>
                  <a:pt x="100" y="300"/>
                  <a:pt x="0" y="308"/>
                </a:cubicBezTo>
              </a:path>
            </a:pathLst>
          </a:custGeom>
          <a:noFill/>
          <a:ln w="76200">
            <a:pattFill prst="dkDnDiag">
              <a:fgClr>
                <a:srgbClr val="009999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6" name="Text Box 152"/>
          <p:cNvSpPr txBox="1">
            <a:spLocks noChangeArrowheads="1"/>
          </p:cNvSpPr>
          <p:nvPr/>
        </p:nvSpPr>
        <p:spPr bwMode="auto">
          <a:xfrm>
            <a:off x="6859588" y="287338"/>
            <a:ext cx="1876425" cy="7302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Glomerulal filtration (hypochloremic alkalosis)</a:t>
            </a:r>
          </a:p>
        </p:txBody>
      </p:sp>
      <p:sp>
        <p:nvSpPr>
          <p:cNvPr id="67738" name="Text Box 154"/>
          <p:cNvSpPr txBox="1">
            <a:spLocks noChangeArrowheads="1"/>
          </p:cNvSpPr>
          <p:nvPr/>
        </p:nvSpPr>
        <p:spPr bwMode="auto">
          <a:xfrm>
            <a:off x="7121525" y="3362325"/>
            <a:ext cx="1938338" cy="7302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Increased exchange Na+ with K+ and Na+ with H+</a:t>
            </a:r>
          </a:p>
        </p:txBody>
      </p:sp>
      <p:sp>
        <p:nvSpPr>
          <p:cNvPr id="67739" name="Text Box 155"/>
          <p:cNvSpPr txBox="1">
            <a:spLocks noChangeArrowheads="1"/>
          </p:cNvSpPr>
          <p:nvPr/>
        </p:nvSpPr>
        <p:spPr bwMode="auto">
          <a:xfrm>
            <a:off x="7366000" y="5300663"/>
            <a:ext cx="1520825" cy="13684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Excretion of potassium increases,</a:t>
            </a:r>
          </a:p>
          <a:p>
            <a:r>
              <a:rPr lang="cs-CZ" sz="1400" b="1"/>
              <a:t>acidification of urine regardless of alkalosis</a:t>
            </a:r>
          </a:p>
        </p:txBody>
      </p:sp>
      <p:sp>
        <p:nvSpPr>
          <p:cNvPr id="67900" name="Text Box 316"/>
          <p:cNvSpPr txBox="1">
            <a:spLocks noChangeArrowheads="1"/>
          </p:cNvSpPr>
          <p:nvPr/>
        </p:nvSpPr>
        <p:spPr bwMode="auto">
          <a:xfrm>
            <a:off x="-106363" y="341313"/>
            <a:ext cx="809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Na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sp>
        <p:nvSpPr>
          <p:cNvPr id="67902" name="Text Box 318"/>
          <p:cNvSpPr txBox="1">
            <a:spLocks noChangeArrowheads="1"/>
          </p:cNvSpPr>
          <p:nvPr/>
        </p:nvSpPr>
        <p:spPr bwMode="auto">
          <a:xfrm>
            <a:off x="1041400" y="150813"/>
            <a:ext cx="2111375" cy="5175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Glomerular filtraton (norm)</a:t>
            </a:r>
          </a:p>
        </p:txBody>
      </p:sp>
      <p:sp>
        <p:nvSpPr>
          <p:cNvPr id="67903" name="Text Box 319"/>
          <p:cNvSpPr txBox="1">
            <a:spLocks noChangeArrowheads="1"/>
          </p:cNvSpPr>
          <p:nvPr/>
        </p:nvSpPr>
        <p:spPr bwMode="auto">
          <a:xfrm>
            <a:off x="1833563" y="1831975"/>
            <a:ext cx="1589087" cy="7302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Readsorbtion of sodium and chlorides </a:t>
            </a: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4716463" y="966788"/>
            <a:ext cx="1223962" cy="5175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Depletion of chlorides</a:t>
            </a:r>
          </a:p>
        </p:txBody>
      </p:sp>
      <p:sp>
        <p:nvSpPr>
          <p:cNvPr id="39983" name="Freeform 323"/>
          <p:cNvSpPr>
            <a:spLocks/>
          </p:cNvSpPr>
          <p:nvPr/>
        </p:nvSpPr>
        <p:spPr bwMode="auto">
          <a:xfrm>
            <a:off x="3400425" y="461963"/>
            <a:ext cx="936625" cy="1095375"/>
          </a:xfrm>
          <a:custGeom>
            <a:avLst/>
            <a:gdLst>
              <a:gd name="T0" fmla="*/ 1486891969 w 590"/>
              <a:gd name="T1" fmla="*/ 1738907991 h 690"/>
              <a:gd name="T2" fmla="*/ 1207153947 w 590"/>
              <a:gd name="T3" fmla="*/ 209173788 h 690"/>
              <a:gd name="T4" fmla="*/ 0 w 590"/>
              <a:gd name="T5" fmla="*/ 481349078 h 690"/>
              <a:gd name="T6" fmla="*/ 0 60000 65536"/>
              <a:gd name="T7" fmla="*/ 0 60000 65536"/>
              <a:gd name="T8" fmla="*/ 0 60000 65536"/>
              <a:gd name="T9" fmla="*/ 0 w 590"/>
              <a:gd name="T10" fmla="*/ 0 h 690"/>
              <a:gd name="T11" fmla="*/ 590 w 590"/>
              <a:gd name="T12" fmla="*/ 690 h 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690">
                <a:moveTo>
                  <a:pt x="590" y="690"/>
                </a:moveTo>
                <a:cubicBezTo>
                  <a:pt x="572" y="589"/>
                  <a:pt x="577" y="166"/>
                  <a:pt x="479" y="83"/>
                </a:cubicBezTo>
                <a:cubicBezTo>
                  <a:pt x="381" y="0"/>
                  <a:pt x="100" y="169"/>
                  <a:pt x="0" y="19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397"/>
          <p:cNvGrpSpPr>
            <a:grpSpLocks/>
          </p:cNvGrpSpPr>
          <p:nvPr/>
        </p:nvGrpSpPr>
        <p:grpSpPr bwMode="auto">
          <a:xfrm>
            <a:off x="-31750" y="801688"/>
            <a:ext cx="2938463" cy="2671762"/>
            <a:chOff x="-20" y="505"/>
            <a:chExt cx="1851" cy="1683"/>
          </a:xfrm>
        </p:grpSpPr>
        <p:sp>
          <p:nvSpPr>
            <p:cNvPr id="40029" name="AutoShape 398" descr="Tmavý šikmo dolů"/>
            <p:cNvSpPr>
              <a:spLocks noChangeArrowheads="1"/>
            </p:cNvSpPr>
            <p:nvPr/>
          </p:nvSpPr>
          <p:spPr bwMode="auto">
            <a:xfrm rot="5400000">
              <a:off x="405" y="618"/>
              <a:ext cx="513" cy="5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19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30" name="AutoShape 399" descr="Tmavý šikmo dolů"/>
            <p:cNvSpPr>
              <a:spLocks noChangeArrowheads="1"/>
            </p:cNvSpPr>
            <p:nvPr/>
          </p:nvSpPr>
          <p:spPr bwMode="auto">
            <a:xfrm flipV="1">
              <a:off x="706" y="1647"/>
              <a:ext cx="504" cy="5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9 w 21600"/>
                <a:gd name="T13" fmla="*/ 2915 h 21600"/>
                <a:gd name="T14" fmla="*/ 18214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31" name="AutoShape 400" descr="Tmavý šikmo dolů"/>
            <p:cNvSpPr>
              <a:spLocks noChangeArrowheads="1"/>
            </p:cNvSpPr>
            <p:nvPr/>
          </p:nvSpPr>
          <p:spPr bwMode="auto">
            <a:xfrm>
              <a:off x="901" y="1888"/>
              <a:ext cx="615" cy="280"/>
            </a:xfrm>
            <a:prstGeom prst="rightArrow">
              <a:avLst>
                <a:gd name="adj1" fmla="val 50000"/>
                <a:gd name="adj2" fmla="val 54911"/>
              </a:avLst>
            </a:pr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2" name="Rectangle 401" descr="Tmavý šikmo dolů"/>
            <p:cNvSpPr>
              <a:spLocks noChangeArrowheads="1"/>
            </p:cNvSpPr>
            <p:nvPr/>
          </p:nvSpPr>
          <p:spPr bwMode="auto">
            <a:xfrm>
              <a:off x="707" y="878"/>
              <a:ext cx="150" cy="772"/>
            </a:xfrm>
            <a:prstGeom prst="rect">
              <a:avLst/>
            </a:pr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3" name="Text Box 402"/>
            <p:cNvSpPr txBox="1">
              <a:spLocks noChangeArrowheads="1"/>
            </p:cNvSpPr>
            <p:nvPr/>
          </p:nvSpPr>
          <p:spPr bwMode="auto">
            <a:xfrm>
              <a:off x="1480" y="1881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latin typeface="Arial" pitchFamily="34" charset="0"/>
                </a:rPr>
                <a:t>Cl</a:t>
              </a:r>
              <a:r>
                <a:rPr lang="cs-CZ" b="1" baseline="70000">
                  <a:latin typeface="Arial" pitchFamily="34" charset="0"/>
                </a:rPr>
                <a:t>-</a:t>
              </a:r>
              <a:endParaRPr lang="cs-CZ" b="1"/>
            </a:p>
          </p:txBody>
        </p:sp>
        <p:sp>
          <p:nvSpPr>
            <p:cNvPr id="40034" name="Text Box 403"/>
            <p:cNvSpPr txBox="1">
              <a:spLocks noChangeArrowheads="1"/>
            </p:cNvSpPr>
            <p:nvPr/>
          </p:nvSpPr>
          <p:spPr bwMode="auto">
            <a:xfrm>
              <a:off x="-20" y="505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latin typeface="Arial" pitchFamily="34" charset="0"/>
                </a:rPr>
                <a:t>Cl</a:t>
              </a:r>
              <a:r>
                <a:rPr lang="cs-CZ" b="1" baseline="70000">
                  <a:latin typeface="Arial" pitchFamily="34" charset="0"/>
                </a:rPr>
                <a:t>-</a:t>
              </a:r>
              <a:endParaRPr lang="cs-CZ" b="1"/>
            </a:p>
          </p:txBody>
        </p:sp>
      </p:grpSp>
      <p:grpSp>
        <p:nvGrpSpPr>
          <p:cNvPr id="3" name="Group 404"/>
          <p:cNvGrpSpPr>
            <a:grpSpLocks/>
          </p:cNvGrpSpPr>
          <p:nvPr/>
        </p:nvGrpSpPr>
        <p:grpSpPr bwMode="auto">
          <a:xfrm>
            <a:off x="612775" y="407988"/>
            <a:ext cx="3184525" cy="4259262"/>
            <a:chOff x="386" y="257"/>
            <a:chExt cx="2006" cy="2683"/>
          </a:xfrm>
        </p:grpSpPr>
        <p:sp>
          <p:nvSpPr>
            <p:cNvPr id="40020" name="AutoShape 405"/>
            <p:cNvSpPr>
              <a:spLocks noChangeArrowheads="1"/>
            </p:cNvSpPr>
            <p:nvPr/>
          </p:nvSpPr>
          <p:spPr bwMode="auto">
            <a:xfrm flipV="1">
              <a:off x="989" y="1329"/>
              <a:ext cx="533" cy="5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1 w 21600"/>
                <a:gd name="T13" fmla="*/ 2918 h 21600"/>
                <a:gd name="T14" fmla="*/ 18236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21" name="AutoShape 406"/>
            <p:cNvSpPr>
              <a:spLocks noChangeArrowheads="1"/>
            </p:cNvSpPr>
            <p:nvPr/>
          </p:nvSpPr>
          <p:spPr bwMode="auto">
            <a:xfrm>
              <a:off x="1286" y="2738"/>
              <a:ext cx="674" cy="155"/>
            </a:xfrm>
            <a:prstGeom prst="rightArrow">
              <a:avLst>
                <a:gd name="adj1" fmla="val 50000"/>
                <a:gd name="adj2" fmla="val 10871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2" name="Text Box 407"/>
            <p:cNvSpPr txBox="1">
              <a:spLocks noChangeArrowheads="1"/>
            </p:cNvSpPr>
            <p:nvPr/>
          </p:nvSpPr>
          <p:spPr bwMode="auto">
            <a:xfrm>
              <a:off x="1882" y="2652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Arial" pitchFamily="34" charset="0"/>
                </a:rPr>
                <a:t>Na</a:t>
              </a:r>
              <a:r>
                <a:rPr lang="cs-CZ" b="1" baseline="70000">
                  <a:latin typeface="Arial" pitchFamily="34" charset="0"/>
                </a:rPr>
                <a:t>+</a:t>
              </a:r>
              <a:endParaRPr lang="cs-CZ" b="1"/>
            </a:p>
          </p:txBody>
        </p:sp>
        <p:sp>
          <p:nvSpPr>
            <p:cNvPr id="40023" name="Rectangle 408"/>
            <p:cNvSpPr>
              <a:spLocks noChangeArrowheads="1"/>
            </p:cNvSpPr>
            <p:nvPr/>
          </p:nvSpPr>
          <p:spPr bwMode="auto">
            <a:xfrm>
              <a:off x="889" y="1557"/>
              <a:ext cx="96" cy="107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4" name="AutoShape 409"/>
            <p:cNvSpPr>
              <a:spLocks noChangeArrowheads="1"/>
            </p:cNvSpPr>
            <p:nvPr/>
          </p:nvSpPr>
          <p:spPr bwMode="auto">
            <a:xfrm flipV="1">
              <a:off x="889" y="2617"/>
              <a:ext cx="323" cy="2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8 w 21600"/>
                <a:gd name="T13" fmla="*/ 2917 h 21600"/>
                <a:gd name="T14" fmla="*/ 18256 w 21600"/>
                <a:gd name="T15" fmla="*/ 92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25" name="Rectangle 410"/>
            <p:cNvSpPr>
              <a:spLocks noChangeArrowheads="1"/>
            </p:cNvSpPr>
            <p:nvPr/>
          </p:nvSpPr>
          <p:spPr bwMode="auto">
            <a:xfrm>
              <a:off x="1145" y="2776"/>
              <a:ext cx="447" cy="7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6" name="Text Box 411"/>
            <p:cNvSpPr txBox="1">
              <a:spLocks noChangeArrowheads="1"/>
            </p:cNvSpPr>
            <p:nvPr/>
          </p:nvSpPr>
          <p:spPr bwMode="auto">
            <a:xfrm>
              <a:off x="1438" y="1596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Arial" pitchFamily="34" charset="0"/>
                </a:rPr>
                <a:t>Na</a:t>
              </a:r>
              <a:r>
                <a:rPr lang="cs-CZ" b="1" baseline="70000">
                  <a:latin typeface="Arial" pitchFamily="34" charset="0"/>
                </a:rPr>
                <a:t>+</a:t>
              </a:r>
              <a:endParaRPr lang="cs-CZ" b="1"/>
            </a:p>
          </p:txBody>
        </p:sp>
        <p:sp>
          <p:nvSpPr>
            <p:cNvPr id="40027" name="Rectangle 412"/>
            <p:cNvSpPr>
              <a:spLocks noChangeArrowheads="1"/>
            </p:cNvSpPr>
            <p:nvPr/>
          </p:nvSpPr>
          <p:spPr bwMode="auto">
            <a:xfrm>
              <a:off x="889" y="754"/>
              <a:ext cx="261" cy="83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8" name="AutoShape 413"/>
            <p:cNvSpPr>
              <a:spLocks noChangeArrowheads="1"/>
            </p:cNvSpPr>
            <p:nvPr/>
          </p:nvSpPr>
          <p:spPr bwMode="auto">
            <a:xfrm rot="5400000">
              <a:off x="418" y="225"/>
              <a:ext cx="818" cy="88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7 w 21600"/>
                <a:gd name="T13" fmla="*/ 2914 h 21600"/>
                <a:gd name="T14" fmla="*/ 18220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439"/>
          <p:cNvGrpSpPr>
            <a:grpSpLocks/>
          </p:cNvGrpSpPr>
          <p:nvPr/>
        </p:nvGrpSpPr>
        <p:grpSpPr bwMode="auto">
          <a:xfrm>
            <a:off x="1052513" y="3284538"/>
            <a:ext cx="2160587" cy="3573462"/>
            <a:chOff x="663" y="2069"/>
            <a:chExt cx="1361" cy="2251"/>
          </a:xfrm>
        </p:grpSpPr>
        <p:grpSp>
          <p:nvGrpSpPr>
            <p:cNvPr id="5" name="Group 440"/>
            <p:cNvGrpSpPr>
              <a:grpSpLocks/>
            </p:cNvGrpSpPr>
            <p:nvPr/>
          </p:nvGrpSpPr>
          <p:grpSpPr bwMode="auto">
            <a:xfrm>
              <a:off x="663" y="2069"/>
              <a:ext cx="1361" cy="2251"/>
              <a:chOff x="661" y="2069"/>
              <a:chExt cx="1361" cy="2251"/>
            </a:xfrm>
          </p:grpSpPr>
          <p:sp>
            <p:nvSpPr>
              <p:cNvPr id="40009" name="Rectangle 441"/>
              <p:cNvSpPr>
                <a:spLocks noChangeArrowheads="1"/>
              </p:cNvSpPr>
              <p:nvPr/>
            </p:nvSpPr>
            <p:spPr bwMode="auto">
              <a:xfrm>
                <a:off x="1085" y="2974"/>
                <a:ext cx="537" cy="5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010" name="AutoShape 442"/>
              <p:cNvSpPr>
                <a:spLocks noChangeArrowheads="1"/>
              </p:cNvSpPr>
              <p:nvPr/>
            </p:nvSpPr>
            <p:spPr bwMode="auto">
              <a:xfrm rot="16200000" flipH="1">
                <a:off x="908" y="2963"/>
                <a:ext cx="167" cy="1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40 h 21600"/>
                  <a:gd name="T14" fmla="*/ 18237 w 21600"/>
                  <a:gd name="T15" fmla="*/ 92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011" name="Text Box 443"/>
              <p:cNvSpPr txBox="1">
                <a:spLocks noChangeArrowheads="1"/>
              </p:cNvSpPr>
              <p:nvPr/>
            </p:nvSpPr>
            <p:spPr bwMode="auto">
              <a:xfrm>
                <a:off x="1048" y="2069"/>
                <a:ext cx="879" cy="594"/>
              </a:xfrm>
              <a:prstGeom prst="rect">
                <a:avLst/>
              </a:prstGeom>
              <a:noFill/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1400" b="1"/>
                  <a:t>Remnant of sodium is exchanged with  and H</a:t>
                </a:r>
                <a:r>
                  <a:rPr lang="cs-CZ" sz="1400" b="1" baseline="42000"/>
                  <a:t>+</a:t>
                </a:r>
                <a:endParaRPr lang="cs-CZ" sz="1400" b="1"/>
              </a:p>
            </p:txBody>
          </p:sp>
          <p:sp>
            <p:nvSpPr>
              <p:cNvPr id="40012" name="Rectangle 444"/>
              <p:cNvSpPr>
                <a:spLocks noChangeArrowheads="1"/>
              </p:cNvSpPr>
              <p:nvPr/>
            </p:nvSpPr>
            <p:spPr bwMode="auto">
              <a:xfrm>
                <a:off x="923" y="3102"/>
                <a:ext cx="47" cy="52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013" name="Rectangle 445"/>
              <p:cNvSpPr>
                <a:spLocks noChangeArrowheads="1"/>
              </p:cNvSpPr>
              <p:nvPr/>
            </p:nvSpPr>
            <p:spPr bwMode="auto">
              <a:xfrm>
                <a:off x="837" y="2791"/>
                <a:ext cx="47" cy="812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014" name="Text Box 446"/>
              <p:cNvSpPr txBox="1">
                <a:spLocks noChangeArrowheads="1"/>
              </p:cNvSpPr>
              <p:nvPr/>
            </p:nvSpPr>
            <p:spPr bwMode="auto">
              <a:xfrm>
                <a:off x="1692" y="2484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800" b="1">
                    <a:latin typeface="Arial" pitchFamily="34" charset="0"/>
                  </a:rPr>
                  <a:t>K</a:t>
                </a:r>
                <a:r>
                  <a:rPr lang="cs-CZ" sz="1800" b="1" baseline="70000">
                    <a:latin typeface="Arial" pitchFamily="34" charset="0"/>
                  </a:rPr>
                  <a:t>+</a:t>
                </a:r>
                <a:endParaRPr lang="cs-CZ" b="1"/>
              </a:p>
            </p:txBody>
          </p:sp>
          <p:sp>
            <p:nvSpPr>
              <p:cNvPr id="40015" name="Text Box 447"/>
              <p:cNvSpPr txBox="1">
                <a:spLocks noChangeArrowheads="1"/>
              </p:cNvSpPr>
              <p:nvPr/>
            </p:nvSpPr>
            <p:spPr bwMode="auto">
              <a:xfrm>
                <a:off x="661" y="3668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800" b="1">
                    <a:latin typeface="Arial" pitchFamily="34" charset="0"/>
                  </a:rPr>
                  <a:t>K</a:t>
                </a:r>
                <a:r>
                  <a:rPr lang="cs-CZ" b="1" baseline="40000">
                    <a:latin typeface="Arial" pitchFamily="34" charset="0"/>
                  </a:rPr>
                  <a:t>+</a:t>
                </a:r>
                <a:endParaRPr lang="cs-CZ" b="1"/>
              </a:p>
            </p:txBody>
          </p:sp>
          <p:sp>
            <p:nvSpPr>
              <p:cNvPr id="40016" name="Text Box 448"/>
              <p:cNvSpPr txBox="1">
                <a:spLocks noChangeArrowheads="1"/>
              </p:cNvSpPr>
              <p:nvPr/>
            </p:nvSpPr>
            <p:spPr bwMode="auto">
              <a:xfrm>
                <a:off x="1664" y="2888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800" b="1">
                    <a:latin typeface="Arial" pitchFamily="34" charset="0"/>
                  </a:rPr>
                  <a:t>H</a:t>
                </a:r>
                <a:r>
                  <a:rPr lang="cs-CZ" b="1" baseline="70000">
                    <a:latin typeface="Arial" pitchFamily="34" charset="0"/>
                  </a:rPr>
                  <a:t>+</a:t>
                </a:r>
                <a:endParaRPr lang="cs-CZ" b="1"/>
              </a:p>
            </p:txBody>
          </p:sp>
          <p:sp>
            <p:nvSpPr>
              <p:cNvPr id="40017" name="Text Box 449"/>
              <p:cNvSpPr txBox="1">
                <a:spLocks noChangeArrowheads="1"/>
              </p:cNvSpPr>
              <p:nvPr/>
            </p:nvSpPr>
            <p:spPr bwMode="auto">
              <a:xfrm>
                <a:off x="819" y="3784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800" b="1">
                    <a:latin typeface="Arial" pitchFamily="34" charset="0"/>
                  </a:rPr>
                  <a:t>H</a:t>
                </a:r>
                <a:r>
                  <a:rPr lang="cs-CZ" sz="1800" b="1" baseline="70000">
                    <a:latin typeface="Arial" pitchFamily="34" charset="0"/>
                  </a:rPr>
                  <a:t>+</a:t>
                </a:r>
                <a:endParaRPr lang="cs-CZ" b="1"/>
              </a:p>
            </p:txBody>
          </p:sp>
          <p:sp>
            <p:nvSpPr>
              <p:cNvPr id="40018" name="Text Box 450"/>
              <p:cNvSpPr txBox="1">
                <a:spLocks noChangeArrowheads="1"/>
              </p:cNvSpPr>
              <p:nvPr/>
            </p:nvSpPr>
            <p:spPr bwMode="auto">
              <a:xfrm>
                <a:off x="821" y="4108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600" b="1">
                    <a:latin typeface="Arial" pitchFamily="34" charset="0"/>
                  </a:rPr>
                  <a:t>NH</a:t>
                </a:r>
                <a:r>
                  <a:rPr lang="cs-CZ" sz="1600" b="1" baseline="-25000">
                    <a:latin typeface="Arial" pitchFamily="34" charset="0"/>
                  </a:rPr>
                  <a:t>4</a:t>
                </a:r>
                <a:r>
                  <a:rPr lang="cs-CZ" sz="1600" b="1" baseline="30000">
                    <a:latin typeface="Arial" pitchFamily="34" charset="0"/>
                  </a:rPr>
                  <a:t>+</a:t>
                </a:r>
                <a:endParaRPr lang="cs-CZ" b="1"/>
              </a:p>
            </p:txBody>
          </p:sp>
          <p:sp>
            <p:nvSpPr>
              <p:cNvPr id="40019" name="Line 451"/>
              <p:cNvSpPr>
                <a:spLocks noChangeShapeType="1"/>
              </p:cNvSpPr>
              <p:nvPr/>
            </p:nvSpPr>
            <p:spPr bwMode="auto">
              <a:xfrm flipH="1">
                <a:off x="967" y="3983"/>
                <a:ext cx="5" cy="1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0005" name="AutoShape 452"/>
            <p:cNvSpPr>
              <a:spLocks noChangeArrowheads="1"/>
            </p:cNvSpPr>
            <p:nvPr/>
          </p:nvSpPr>
          <p:spPr bwMode="auto">
            <a:xfrm rot="16200000" flipH="1">
              <a:off x="816" y="2656"/>
              <a:ext cx="167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7 w 21600"/>
                <a:gd name="T13" fmla="*/ 2940 h 21600"/>
                <a:gd name="T14" fmla="*/ 18237 w 21600"/>
                <a:gd name="T15" fmla="*/ 92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06" name="Rectangle 453"/>
            <p:cNvSpPr>
              <a:spLocks noChangeArrowheads="1"/>
            </p:cNvSpPr>
            <p:nvPr/>
          </p:nvSpPr>
          <p:spPr bwMode="auto">
            <a:xfrm>
              <a:off x="986" y="2670"/>
              <a:ext cx="680" cy="50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7" name="AutoShape 454"/>
            <p:cNvSpPr>
              <a:spLocks noChangeArrowheads="1"/>
            </p:cNvSpPr>
            <p:nvPr/>
          </p:nvSpPr>
          <p:spPr bwMode="auto">
            <a:xfrm>
              <a:off x="815" y="3479"/>
              <a:ext cx="90" cy="213"/>
            </a:xfrm>
            <a:prstGeom prst="downArrow">
              <a:avLst>
                <a:gd name="adj1" fmla="val 50000"/>
                <a:gd name="adj2" fmla="val 59167"/>
              </a:avLst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8" name="AutoShape 455"/>
            <p:cNvSpPr>
              <a:spLocks noChangeArrowheads="1"/>
            </p:cNvSpPr>
            <p:nvPr/>
          </p:nvSpPr>
          <p:spPr bwMode="auto">
            <a:xfrm>
              <a:off x="909" y="3431"/>
              <a:ext cx="77" cy="371"/>
            </a:xfrm>
            <a:prstGeom prst="downArrow">
              <a:avLst>
                <a:gd name="adj1" fmla="val 28000"/>
                <a:gd name="adj2" fmla="val 40504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8074" name="Text Box 490"/>
          <p:cNvSpPr txBox="1">
            <a:spLocks noChangeArrowheads="1"/>
          </p:cNvSpPr>
          <p:nvPr/>
        </p:nvSpPr>
        <p:spPr bwMode="auto">
          <a:xfrm>
            <a:off x="7292975" y="1747838"/>
            <a:ext cx="1589088" cy="7302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/>
              <a:t>Na+/Cl- reabsorbtion is diminished</a:t>
            </a:r>
          </a:p>
        </p:txBody>
      </p:sp>
      <p:grpSp>
        <p:nvGrpSpPr>
          <p:cNvPr id="6" name="Group 491"/>
          <p:cNvGrpSpPr>
            <a:grpSpLocks/>
          </p:cNvGrpSpPr>
          <p:nvPr/>
        </p:nvGrpSpPr>
        <p:grpSpPr bwMode="auto">
          <a:xfrm>
            <a:off x="6137275" y="1073150"/>
            <a:ext cx="2181225" cy="2255838"/>
            <a:chOff x="3866" y="676"/>
            <a:chExt cx="1374" cy="1421"/>
          </a:xfrm>
        </p:grpSpPr>
        <p:sp>
          <p:nvSpPr>
            <p:cNvPr id="39999" name="AutoShape 492" descr="Tmavý šikmo dolů"/>
            <p:cNvSpPr>
              <a:spLocks noChangeArrowheads="1"/>
            </p:cNvSpPr>
            <p:nvPr/>
          </p:nvSpPr>
          <p:spPr bwMode="auto">
            <a:xfrm rot="5400000">
              <a:off x="3891" y="651"/>
              <a:ext cx="318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2935 h 21600"/>
                <a:gd name="T14" fmla="*/ 18204 w 21600"/>
                <a:gd name="T15" fmla="*/ 92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00" name="AutoShape 493" descr="Tmavý šikmo dolů"/>
            <p:cNvSpPr>
              <a:spLocks noChangeArrowheads="1"/>
            </p:cNvSpPr>
            <p:nvPr/>
          </p:nvSpPr>
          <p:spPr bwMode="auto">
            <a:xfrm flipV="1">
              <a:off x="4088" y="1717"/>
              <a:ext cx="326" cy="3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6 w 21600"/>
                <a:gd name="T13" fmla="*/ 2945 h 21600"/>
                <a:gd name="T14" fmla="*/ 18221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01" name="AutoShape 494" descr="Tmavý šikmo dolů"/>
            <p:cNvSpPr>
              <a:spLocks noChangeArrowheads="1"/>
            </p:cNvSpPr>
            <p:nvPr/>
          </p:nvSpPr>
          <p:spPr bwMode="auto">
            <a:xfrm>
              <a:off x="4294" y="1855"/>
              <a:ext cx="615" cy="170"/>
            </a:xfrm>
            <a:prstGeom prst="rightArrow">
              <a:avLst>
                <a:gd name="adj1" fmla="val 50000"/>
                <a:gd name="adj2" fmla="val 90441"/>
              </a:avLst>
            </a:pr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2" name="Rectangle 495" descr="Tmavý šikmo dolů"/>
            <p:cNvSpPr>
              <a:spLocks noChangeArrowheads="1"/>
            </p:cNvSpPr>
            <p:nvPr/>
          </p:nvSpPr>
          <p:spPr bwMode="auto">
            <a:xfrm>
              <a:off x="4087" y="841"/>
              <a:ext cx="100" cy="887"/>
            </a:xfrm>
            <a:prstGeom prst="rect">
              <a:avLst/>
            </a:prstGeom>
            <a:pattFill prst="dkDnDiag">
              <a:fgClr>
                <a:srgbClr val="009999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3" name="Text Box 496"/>
            <p:cNvSpPr txBox="1">
              <a:spLocks noChangeArrowheads="1"/>
            </p:cNvSpPr>
            <p:nvPr/>
          </p:nvSpPr>
          <p:spPr bwMode="auto">
            <a:xfrm>
              <a:off x="4889" y="1809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b="1">
                  <a:latin typeface="Arial" pitchFamily="34" charset="0"/>
                </a:rPr>
                <a:t>Cl</a:t>
              </a:r>
              <a:r>
                <a:rPr lang="cs-CZ" b="1" baseline="70000">
                  <a:latin typeface="Arial" pitchFamily="34" charset="0"/>
                </a:rPr>
                <a:t>-</a:t>
              </a:r>
              <a:endParaRPr lang="cs-CZ" b="1"/>
            </a:p>
          </p:txBody>
        </p:sp>
      </p:grpSp>
      <p:grpSp>
        <p:nvGrpSpPr>
          <p:cNvPr id="7" name="Group 497"/>
          <p:cNvGrpSpPr>
            <a:grpSpLocks/>
          </p:cNvGrpSpPr>
          <p:nvPr/>
        </p:nvGrpSpPr>
        <p:grpSpPr bwMode="auto">
          <a:xfrm>
            <a:off x="6119813" y="598488"/>
            <a:ext cx="3219450" cy="4197350"/>
            <a:chOff x="3855" y="377"/>
            <a:chExt cx="2028" cy="2644"/>
          </a:xfrm>
        </p:grpSpPr>
        <p:sp>
          <p:nvSpPr>
            <p:cNvPr id="39990" name="Text Box 498"/>
            <p:cNvSpPr txBox="1">
              <a:spLocks noChangeArrowheads="1"/>
            </p:cNvSpPr>
            <p:nvPr/>
          </p:nvSpPr>
          <p:spPr bwMode="auto">
            <a:xfrm>
              <a:off x="5373" y="2705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Arial" pitchFamily="34" charset="0"/>
                </a:rPr>
                <a:t>Na</a:t>
              </a:r>
              <a:r>
                <a:rPr lang="cs-CZ" b="1" baseline="70000">
                  <a:latin typeface="Arial" pitchFamily="34" charset="0"/>
                </a:rPr>
                <a:t>+</a:t>
              </a:r>
              <a:endParaRPr lang="cs-CZ" b="1"/>
            </a:p>
          </p:txBody>
        </p:sp>
        <p:sp>
          <p:nvSpPr>
            <p:cNvPr id="39991" name="Text Box 499"/>
            <p:cNvSpPr txBox="1">
              <a:spLocks noChangeArrowheads="1"/>
            </p:cNvSpPr>
            <p:nvPr/>
          </p:nvSpPr>
          <p:spPr bwMode="auto">
            <a:xfrm>
              <a:off x="4839" y="1527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>
                  <a:latin typeface="Arial" pitchFamily="34" charset="0"/>
                </a:rPr>
                <a:t>Na</a:t>
              </a:r>
              <a:r>
                <a:rPr lang="cs-CZ" b="1" baseline="70000">
                  <a:latin typeface="Arial" pitchFamily="34" charset="0"/>
                </a:rPr>
                <a:t>+</a:t>
              </a:r>
              <a:endParaRPr lang="cs-CZ" b="1"/>
            </a:p>
          </p:txBody>
        </p:sp>
        <p:grpSp>
          <p:nvGrpSpPr>
            <p:cNvPr id="8" name="Group 500"/>
            <p:cNvGrpSpPr>
              <a:grpSpLocks/>
            </p:cNvGrpSpPr>
            <p:nvPr/>
          </p:nvGrpSpPr>
          <p:grpSpPr bwMode="auto">
            <a:xfrm>
              <a:off x="3855" y="377"/>
              <a:ext cx="1572" cy="2644"/>
              <a:chOff x="3855" y="377"/>
              <a:chExt cx="1572" cy="2644"/>
            </a:xfrm>
          </p:grpSpPr>
          <p:sp>
            <p:nvSpPr>
              <p:cNvPr id="39993" name="AutoShape 501"/>
              <p:cNvSpPr>
                <a:spLocks noChangeArrowheads="1"/>
              </p:cNvSpPr>
              <p:nvPr/>
            </p:nvSpPr>
            <p:spPr bwMode="auto">
              <a:xfrm flipV="1">
                <a:off x="4518" y="1530"/>
                <a:ext cx="342" cy="3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42 w 21600"/>
                  <a:gd name="T13" fmla="*/ 2915 h 21600"/>
                  <a:gd name="T14" fmla="*/ 18253 w 21600"/>
                  <a:gd name="T15" fmla="*/ 92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94" name="Rectangle 502"/>
              <p:cNvSpPr>
                <a:spLocks noChangeArrowheads="1"/>
              </p:cNvSpPr>
              <p:nvPr/>
            </p:nvSpPr>
            <p:spPr bwMode="auto">
              <a:xfrm>
                <a:off x="4358" y="1639"/>
                <a:ext cx="166" cy="1079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95" name="AutoShape 503"/>
              <p:cNvSpPr>
                <a:spLocks noChangeArrowheads="1"/>
              </p:cNvSpPr>
              <p:nvPr/>
            </p:nvSpPr>
            <p:spPr bwMode="auto">
              <a:xfrm flipV="1">
                <a:off x="4361" y="2499"/>
                <a:ext cx="544" cy="5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8 w 21600"/>
                  <a:gd name="T13" fmla="*/ 2897 h 21600"/>
                  <a:gd name="T14" fmla="*/ 18225 w 21600"/>
                  <a:gd name="T15" fmla="*/ 92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96" name="AutoShape 504"/>
              <p:cNvSpPr>
                <a:spLocks noChangeArrowheads="1"/>
              </p:cNvSpPr>
              <p:nvPr/>
            </p:nvSpPr>
            <p:spPr bwMode="auto">
              <a:xfrm>
                <a:off x="4753" y="2722"/>
                <a:ext cx="674" cy="290"/>
              </a:xfrm>
              <a:prstGeom prst="rightArrow">
                <a:avLst>
                  <a:gd name="adj1" fmla="val 50000"/>
                  <a:gd name="adj2" fmla="val 58103"/>
                </a:avLst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97" name="Rectangle 505"/>
              <p:cNvSpPr>
                <a:spLocks noChangeArrowheads="1"/>
              </p:cNvSpPr>
              <p:nvPr/>
            </p:nvSpPr>
            <p:spPr bwMode="auto">
              <a:xfrm>
                <a:off x="4359" y="834"/>
                <a:ext cx="261" cy="833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98" name="AutoShape 506"/>
              <p:cNvSpPr>
                <a:spLocks noChangeArrowheads="1"/>
              </p:cNvSpPr>
              <p:nvPr/>
            </p:nvSpPr>
            <p:spPr bwMode="auto">
              <a:xfrm rot="5400000">
                <a:off x="3888" y="344"/>
                <a:ext cx="818" cy="883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7 w 21600"/>
                  <a:gd name="T13" fmla="*/ 2911 h 21600"/>
                  <a:gd name="T14" fmla="*/ 18220 w 21600"/>
                  <a:gd name="T15" fmla="*/ 92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1" grpId="0"/>
      <p:bldP spid="39944" grpId="0" animBg="1"/>
      <p:bldP spid="67623" grpId="0"/>
      <p:bldP spid="67624" grpId="0"/>
      <p:bldP spid="67625" grpId="0"/>
      <p:bldP spid="67626" grpId="0"/>
      <p:bldP spid="67628" grpId="0" animBg="1"/>
      <p:bldP spid="67629" grpId="0" animBg="1"/>
      <p:bldP spid="67630" grpId="0" animBg="1"/>
      <p:bldP spid="67632" grpId="0" animBg="1"/>
      <p:bldP spid="67633" grpId="0"/>
      <p:bldP spid="39956" grpId="0"/>
      <p:bldP spid="67669" grpId="0"/>
      <p:bldP spid="39958" grpId="0"/>
      <p:bldP spid="67709" grpId="0"/>
      <p:bldP spid="67715" grpId="0" animBg="1"/>
      <p:bldP spid="67716" grpId="0" animBg="1"/>
      <p:bldP spid="67717" grpId="0" animBg="1"/>
      <p:bldP spid="67718" grpId="0" animBg="1"/>
      <p:bldP spid="67719" grpId="0" animBg="1"/>
      <p:bldP spid="67720" grpId="0" animBg="1"/>
      <p:bldP spid="67721" grpId="0" animBg="1"/>
      <p:bldP spid="67722" grpId="0" animBg="1"/>
      <p:bldP spid="67727" grpId="0"/>
      <p:bldP spid="67728" grpId="0"/>
      <p:bldP spid="67729" grpId="0"/>
      <p:bldP spid="67730" grpId="0"/>
      <p:bldP spid="67732" grpId="0"/>
      <p:bldP spid="67735" grpId="0" animBg="1"/>
      <p:bldP spid="67738" grpId="0"/>
      <p:bldP spid="67739" grpId="0"/>
      <p:bldP spid="67900" grpId="0"/>
      <p:bldP spid="67902" grpId="0"/>
      <p:bldP spid="67903" grpId="0"/>
      <p:bldP spid="67635" grpId="0"/>
      <p:bldP spid="680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525" y="190500"/>
            <a:ext cx="8364538" cy="6113463"/>
            <a:chOff x="86" y="120"/>
            <a:chExt cx="5269" cy="3851"/>
          </a:xfrm>
        </p:grpSpPr>
        <p:sp>
          <p:nvSpPr>
            <p:cNvPr id="118788" name="Freeform 3"/>
            <p:cNvSpPr>
              <a:spLocks/>
            </p:cNvSpPr>
            <p:nvPr/>
          </p:nvSpPr>
          <p:spPr bwMode="auto">
            <a:xfrm>
              <a:off x="1363" y="2198"/>
              <a:ext cx="1363" cy="1020"/>
            </a:xfrm>
            <a:custGeom>
              <a:avLst/>
              <a:gdLst>
                <a:gd name="T0" fmla="*/ 1030 w 1363"/>
                <a:gd name="T1" fmla="*/ 0 h 1020"/>
                <a:gd name="T2" fmla="*/ 768 w 1363"/>
                <a:gd name="T3" fmla="*/ 317 h 1020"/>
                <a:gd name="T4" fmla="*/ 557 w 1363"/>
                <a:gd name="T5" fmla="*/ 528 h 1020"/>
                <a:gd name="T6" fmla="*/ 267 w 1363"/>
                <a:gd name="T7" fmla="*/ 788 h 1020"/>
                <a:gd name="T8" fmla="*/ 0 w 1363"/>
                <a:gd name="T9" fmla="*/ 1020 h 1020"/>
                <a:gd name="T10" fmla="*/ 267 w 1363"/>
                <a:gd name="T11" fmla="*/ 1016 h 1020"/>
                <a:gd name="T12" fmla="*/ 694 w 1363"/>
                <a:gd name="T13" fmla="*/ 665 h 1020"/>
                <a:gd name="T14" fmla="*/ 917 w 1363"/>
                <a:gd name="T15" fmla="*/ 476 h 1020"/>
                <a:gd name="T16" fmla="*/ 1078 w 1363"/>
                <a:gd name="T17" fmla="*/ 334 h 1020"/>
                <a:gd name="T18" fmla="*/ 1224 w 1363"/>
                <a:gd name="T19" fmla="*/ 197 h 1020"/>
                <a:gd name="T20" fmla="*/ 1363 w 1363"/>
                <a:gd name="T21" fmla="*/ 70 h 1020"/>
                <a:gd name="T22" fmla="*/ 1030 w 1363"/>
                <a:gd name="T23" fmla="*/ 0 h 10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3"/>
                <a:gd name="T37" fmla="*/ 0 h 1020"/>
                <a:gd name="T38" fmla="*/ 1363 w 1363"/>
                <a:gd name="T39" fmla="*/ 1020 h 10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3" h="1020">
                  <a:moveTo>
                    <a:pt x="1030" y="0"/>
                  </a:moveTo>
                  <a:cubicBezTo>
                    <a:pt x="931" y="41"/>
                    <a:pt x="847" y="229"/>
                    <a:pt x="768" y="317"/>
                  </a:cubicBezTo>
                  <a:cubicBezTo>
                    <a:pt x="689" y="405"/>
                    <a:pt x="641" y="450"/>
                    <a:pt x="557" y="528"/>
                  </a:cubicBezTo>
                  <a:cubicBezTo>
                    <a:pt x="473" y="606"/>
                    <a:pt x="360" y="706"/>
                    <a:pt x="267" y="788"/>
                  </a:cubicBezTo>
                  <a:cubicBezTo>
                    <a:pt x="174" y="870"/>
                    <a:pt x="118" y="922"/>
                    <a:pt x="0" y="1020"/>
                  </a:cubicBezTo>
                  <a:cubicBezTo>
                    <a:pt x="111" y="1018"/>
                    <a:pt x="195" y="1018"/>
                    <a:pt x="267" y="1016"/>
                  </a:cubicBezTo>
                  <a:cubicBezTo>
                    <a:pt x="379" y="932"/>
                    <a:pt x="586" y="755"/>
                    <a:pt x="694" y="665"/>
                  </a:cubicBezTo>
                  <a:cubicBezTo>
                    <a:pt x="802" y="575"/>
                    <a:pt x="853" y="531"/>
                    <a:pt x="917" y="476"/>
                  </a:cubicBezTo>
                  <a:cubicBezTo>
                    <a:pt x="981" y="421"/>
                    <a:pt x="1027" y="381"/>
                    <a:pt x="1078" y="334"/>
                  </a:cubicBezTo>
                  <a:cubicBezTo>
                    <a:pt x="1129" y="287"/>
                    <a:pt x="1176" y="241"/>
                    <a:pt x="1224" y="197"/>
                  </a:cubicBezTo>
                  <a:lnTo>
                    <a:pt x="1363" y="70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89" name="Freeform 4"/>
            <p:cNvSpPr>
              <a:spLocks/>
            </p:cNvSpPr>
            <p:nvPr/>
          </p:nvSpPr>
          <p:spPr bwMode="auto">
            <a:xfrm>
              <a:off x="2854" y="846"/>
              <a:ext cx="2009" cy="1148"/>
            </a:xfrm>
            <a:custGeom>
              <a:avLst/>
              <a:gdLst>
                <a:gd name="T0" fmla="*/ 38 w 2009"/>
                <a:gd name="T1" fmla="*/ 811 h 1148"/>
                <a:gd name="T2" fmla="*/ 329 w 2009"/>
                <a:gd name="T3" fmla="*/ 691 h 1148"/>
                <a:gd name="T4" fmla="*/ 2009 w 2009"/>
                <a:gd name="T5" fmla="*/ 0 h 1148"/>
                <a:gd name="T6" fmla="*/ 2009 w 2009"/>
                <a:gd name="T7" fmla="*/ 742 h 1148"/>
                <a:gd name="T8" fmla="*/ 941 w 2009"/>
                <a:gd name="T9" fmla="*/ 1148 h 1148"/>
                <a:gd name="T10" fmla="*/ 38 w 2009"/>
                <a:gd name="T11" fmla="*/ 1137 h 1148"/>
                <a:gd name="T12" fmla="*/ 38 w 2009"/>
                <a:gd name="T13" fmla="*/ 811 h 1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9"/>
                <a:gd name="T22" fmla="*/ 0 h 1148"/>
                <a:gd name="T23" fmla="*/ 2009 w 2009"/>
                <a:gd name="T24" fmla="*/ 1148 h 1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9" h="1148">
                  <a:moveTo>
                    <a:pt x="38" y="811"/>
                  </a:moveTo>
                  <a:cubicBezTo>
                    <a:pt x="30" y="770"/>
                    <a:pt x="0" y="826"/>
                    <a:pt x="329" y="691"/>
                  </a:cubicBezTo>
                  <a:lnTo>
                    <a:pt x="2009" y="0"/>
                  </a:lnTo>
                  <a:lnTo>
                    <a:pt x="2009" y="742"/>
                  </a:lnTo>
                  <a:lnTo>
                    <a:pt x="941" y="1148"/>
                  </a:lnTo>
                  <a:lnTo>
                    <a:pt x="38" y="1137"/>
                  </a:lnTo>
                  <a:lnTo>
                    <a:pt x="38" y="81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0" name="Freeform 5"/>
            <p:cNvSpPr>
              <a:spLocks/>
            </p:cNvSpPr>
            <p:nvPr/>
          </p:nvSpPr>
          <p:spPr bwMode="auto">
            <a:xfrm>
              <a:off x="2617" y="293"/>
              <a:ext cx="1278" cy="1787"/>
            </a:xfrm>
            <a:custGeom>
              <a:avLst/>
              <a:gdLst>
                <a:gd name="T0" fmla="*/ 0 w 1278"/>
                <a:gd name="T1" fmla="*/ 1673 h 1787"/>
                <a:gd name="T2" fmla="*/ 189 w 1278"/>
                <a:gd name="T3" fmla="*/ 1341 h 1787"/>
                <a:gd name="T4" fmla="*/ 566 w 1278"/>
                <a:gd name="T5" fmla="*/ 638 h 1787"/>
                <a:gd name="T6" fmla="*/ 835 w 1278"/>
                <a:gd name="T7" fmla="*/ 107 h 1787"/>
                <a:gd name="T8" fmla="*/ 892 w 1278"/>
                <a:gd name="T9" fmla="*/ 0 h 1787"/>
                <a:gd name="T10" fmla="*/ 1278 w 1278"/>
                <a:gd name="T11" fmla="*/ 2 h 1787"/>
                <a:gd name="T12" fmla="*/ 1052 w 1278"/>
                <a:gd name="T13" fmla="*/ 433 h 1787"/>
                <a:gd name="T14" fmla="*/ 515 w 1278"/>
                <a:gd name="T15" fmla="*/ 1450 h 1787"/>
                <a:gd name="T16" fmla="*/ 332 w 1278"/>
                <a:gd name="T17" fmla="*/ 1787 h 1787"/>
                <a:gd name="T18" fmla="*/ 0 w 1278"/>
                <a:gd name="T19" fmla="*/ 1673 h 1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787"/>
                <a:gd name="T32" fmla="*/ 1278 w 1278"/>
                <a:gd name="T33" fmla="*/ 1787 h 17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787">
                  <a:moveTo>
                    <a:pt x="0" y="1673"/>
                  </a:moveTo>
                  <a:lnTo>
                    <a:pt x="189" y="1341"/>
                  </a:lnTo>
                  <a:cubicBezTo>
                    <a:pt x="283" y="1169"/>
                    <a:pt x="458" y="843"/>
                    <a:pt x="566" y="638"/>
                  </a:cubicBezTo>
                  <a:cubicBezTo>
                    <a:pt x="674" y="433"/>
                    <a:pt x="781" y="213"/>
                    <a:pt x="835" y="107"/>
                  </a:cubicBezTo>
                  <a:lnTo>
                    <a:pt x="892" y="0"/>
                  </a:lnTo>
                  <a:lnTo>
                    <a:pt x="1278" y="2"/>
                  </a:lnTo>
                  <a:lnTo>
                    <a:pt x="1052" y="433"/>
                  </a:lnTo>
                  <a:cubicBezTo>
                    <a:pt x="925" y="674"/>
                    <a:pt x="635" y="1224"/>
                    <a:pt x="515" y="1450"/>
                  </a:cubicBezTo>
                  <a:lnTo>
                    <a:pt x="332" y="1787"/>
                  </a:lnTo>
                  <a:lnTo>
                    <a:pt x="0" y="167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1" name="Freeform 6"/>
            <p:cNvSpPr>
              <a:spLocks/>
            </p:cNvSpPr>
            <p:nvPr/>
          </p:nvSpPr>
          <p:spPr bwMode="auto">
            <a:xfrm>
              <a:off x="880" y="2234"/>
              <a:ext cx="1623" cy="914"/>
            </a:xfrm>
            <a:custGeom>
              <a:avLst/>
              <a:gdLst>
                <a:gd name="T0" fmla="*/ 1206 w 1623"/>
                <a:gd name="T1" fmla="*/ 23 h 914"/>
                <a:gd name="T2" fmla="*/ 0 w 1623"/>
                <a:gd name="T3" fmla="*/ 680 h 914"/>
                <a:gd name="T4" fmla="*/ 0 w 1623"/>
                <a:gd name="T5" fmla="*/ 914 h 914"/>
                <a:gd name="T6" fmla="*/ 1623 w 1623"/>
                <a:gd name="T7" fmla="*/ 0 h 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3"/>
                <a:gd name="T13" fmla="*/ 0 h 914"/>
                <a:gd name="T14" fmla="*/ 1623 w 1623"/>
                <a:gd name="T15" fmla="*/ 914 h 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3" h="914">
                  <a:moveTo>
                    <a:pt x="1206" y="23"/>
                  </a:moveTo>
                  <a:lnTo>
                    <a:pt x="0" y="680"/>
                  </a:lnTo>
                  <a:lnTo>
                    <a:pt x="0" y="914"/>
                  </a:lnTo>
                  <a:lnTo>
                    <a:pt x="1623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2" name="Freeform 7"/>
            <p:cNvSpPr>
              <a:spLocks/>
            </p:cNvSpPr>
            <p:nvPr/>
          </p:nvSpPr>
          <p:spPr bwMode="auto">
            <a:xfrm>
              <a:off x="909" y="286"/>
              <a:ext cx="4160" cy="2928"/>
            </a:xfrm>
            <a:custGeom>
              <a:avLst/>
              <a:gdLst>
                <a:gd name="T0" fmla="*/ 0 w 4160"/>
                <a:gd name="T1" fmla="*/ 1645 h 2928"/>
                <a:gd name="T2" fmla="*/ 1611 w 4160"/>
                <a:gd name="T3" fmla="*/ 1645 h 2928"/>
                <a:gd name="T4" fmla="*/ 1617 w 4160"/>
                <a:gd name="T5" fmla="*/ 1451 h 2928"/>
                <a:gd name="T6" fmla="*/ 1508 w 4160"/>
                <a:gd name="T7" fmla="*/ 1137 h 2928"/>
                <a:gd name="T8" fmla="*/ 1440 w 4160"/>
                <a:gd name="T9" fmla="*/ 634 h 2928"/>
                <a:gd name="T10" fmla="*/ 1354 w 4160"/>
                <a:gd name="T11" fmla="*/ 240 h 2928"/>
                <a:gd name="T12" fmla="*/ 1234 w 4160"/>
                <a:gd name="T13" fmla="*/ 2 h 2928"/>
                <a:gd name="T14" fmla="*/ 1472 w 4160"/>
                <a:gd name="T15" fmla="*/ 0 h 2928"/>
                <a:gd name="T16" fmla="*/ 1605 w 4160"/>
                <a:gd name="T17" fmla="*/ 377 h 2928"/>
                <a:gd name="T18" fmla="*/ 1680 w 4160"/>
                <a:gd name="T19" fmla="*/ 811 h 2928"/>
                <a:gd name="T20" fmla="*/ 1743 w 4160"/>
                <a:gd name="T21" fmla="*/ 1091 h 2928"/>
                <a:gd name="T22" fmla="*/ 1868 w 4160"/>
                <a:gd name="T23" fmla="*/ 1468 h 2928"/>
                <a:gd name="T24" fmla="*/ 1977 w 4160"/>
                <a:gd name="T25" fmla="*/ 1645 h 2928"/>
                <a:gd name="T26" fmla="*/ 2926 w 4160"/>
                <a:gd name="T27" fmla="*/ 1651 h 2928"/>
                <a:gd name="T28" fmla="*/ 4160 w 4160"/>
                <a:gd name="T29" fmla="*/ 1657 h 2928"/>
                <a:gd name="T30" fmla="*/ 4160 w 4160"/>
                <a:gd name="T31" fmla="*/ 2000 h 2928"/>
                <a:gd name="T32" fmla="*/ 1926 w 4160"/>
                <a:gd name="T33" fmla="*/ 2000 h 2928"/>
                <a:gd name="T34" fmla="*/ 1914 w 4160"/>
                <a:gd name="T35" fmla="*/ 2422 h 2928"/>
                <a:gd name="T36" fmla="*/ 1913 w 4160"/>
                <a:gd name="T37" fmla="*/ 2928 h 2928"/>
                <a:gd name="T38" fmla="*/ 1611 w 4160"/>
                <a:gd name="T39" fmla="*/ 2925 h 2928"/>
                <a:gd name="T40" fmla="*/ 1605 w 4160"/>
                <a:gd name="T41" fmla="*/ 2005 h 2928"/>
                <a:gd name="T42" fmla="*/ 0 w 4160"/>
                <a:gd name="T43" fmla="*/ 2005 h 2928"/>
                <a:gd name="T44" fmla="*/ 0 w 4160"/>
                <a:gd name="T45" fmla="*/ 1645 h 29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60"/>
                <a:gd name="T70" fmla="*/ 0 h 2928"/>
                <a:gd name="T71" fmla="*/ 4160 w 4160"/>
                <a:gd name="T72" fmla="*/ 2928 h 29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60" h="2928">
                  <a:moveTo>
                    <a:pt x="0" y="1645"/>
                  </a:moveTo>
                  <a:lnTo>
                    <a:pt x="1611" y="1645"/>
                  </a:lnTo>
                  <a:lnTo>
                    <a:pt x="1617" y="1451"/>
                  </a:lnTo>
                  <a:cubicBezTo>
                    <a:pt x="1600" y="1366"/>
                    <a:pt x="1537" y="1273"/>
                    <a:pt x="1508" y="1137"/>
                  </a:cubicBezTo>
                  <a:cubicBezTo>
                    <a:pt x="1479" y="1001"/>
                    <a:pt x="1466" y="783"/>
                    <a:pt x="1440" y="634"/>
                  </a:cubicBezTo>
                  <a:cubicBezTo>
                    <a:pt x="1414" y="485"/>
                    <a:pt x="1388" y="345"/>
                    <a:pt x="1354" y="240"/>
                  </a:cubicBezTo>
                  <a:lnTo>
                    <a:pt x="1234" y="2"/>
                  </a:lnTo>
                  <a:lnTo>
                    <a:pt x="1472" y="0"/>
                  </a:lnTo>
                  <a:cubicBezTo>
                    <a:pt x="1534" y="62"/>
                    <a:pt x="1570" y="242"/>
                    <a:pt x="1605" y="377"/>
                  </a:cubicBezTo>
                  <a:cubicBezTo>
                    <a:pt x="1640" y="512"/>
                    <a:pt x="1657" y="692"/>
                    <a:pt x="1680" y="811"/>
                  </a:cubicBezTo>
                  <a:cubicBezTo>
                    <a:pt x="1703" y="930"/>
                    <a:pt x="1712" y="982"/>
                    <a:pt x="1743" y="1091"/>
                  </a:cubicBezTo>
                  <a:cubicBezTo>
                    <a:pt x="1774" y="1200"/>
                    <a:pt x="1829" y="1376"/>
                    <a:pt x="1868" y="1468"/>
                  </a:cubicBezTo>
                  <a:lnTo>
                    <a:pt x="1977" y="1645"/>
                  </a:lnTo>
                  <a:lnTo>
                    <a:pt x="2926" y="1651"/>
                  </a:lnTo>
                  <a:lnTo>
                    <a:pt x="4160" y="1657"/>
                  </a:lnTo>
                  <a:lnTo>
                    <a:pt x="4160" y="2000"/>
                  </a:lnTo>
                  <a:lnTo>
                    <a:pt x="1926" y="2000"/>
                  </a:lnTo>
                  <a:lnTo>
                    <a:pt x="1914" y="2422"/>
                  </a:lnTo>
                  <a:lnTo>
                    <a:pt x="1913" y="2928"/>
                  </a:lnTo>
                  <a:lnTo>
                    <a:pt x="1611" y="2925"/>
                  </a:lnTo>
                  <a:lnTo>
                    <a:pt x="1605" y="2005"/>
                  </a:lnTo>
                  <a:lnTo>
                    <a:pt x="0" y="2005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3" name="Freeform 8"/>
            <p:cNvSpPr>
              <a:spLocks/>
            </p:cNvSpPr>
            <p:nvPr/>
          </p:nvSpPr>
          <p:spPr bwMode="auto">
            <a:xfrm>
              <a:off x="803" y="3577"/>
              <a:ext cx="4403" cy="4"/>
            </a:xfrm>
            <a:custGeom>
              <a:avLst/>
              <a:gdLst>
                <a:gd name="T0" fmla="*/ 0 w 4403"/>
                <a:gd name="T1" fmla="*/ 4 h 4"/>
                <a:gd name="T2" fmla="*/ 4403 w 4403"/>
                <a:gd name="T3" fmla="*/ 0 h 4"/>
                <a:gd name="T4" fmla="*/ 0 60000 65536"/>
                <a:gd name="T5" fmla="*/ 0 60000 65536"/>
                <a:gd name="T6" fmla="*/ 0 w 4403"/>
                <a:gd name="T7" fmla="*/ 0 h 4"/>
                <a:gd name="T8" fmla="*/ 4403 w 440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03" h="4">
                  <a:moveTo>
                    <a:pt x="0" y="4"/>
                  </a:moveTo>
                  <a:lnTo>
                    <a:pt x="440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4" name="Line 9"/>
            <p:cNvSpPr>
              <a:spLocks noChangeShapeType="1"/>
            </p:cNvSpPr>
            <p:nvPr/>
          </p:nvSpPr>
          <p:spPr bwMode="auto">
            <a:xfrm flipV="1">
              <a:off x="803" y="3208"/>
              <a:ext cx="4400" cy="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5" name="Line 10"/>
            <p:cNvSpPr>
              <a:spLocks noChangeShapeType="1"/>
            </p:cNvSpPr>
            <p:nvPr/>
          </p:nvSpPr>
          <p:spPr bwMode="auto">
            <a:xfrm>
              <a:off x="813" y="2848"/>
              <a:ext cx="439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6" name="Line 11"/>
            <p:cNvSpPr>
              <a:spLocks noChangeShapeType="1"/>
            </p:cNvSpPr>
            <p:nvPr/>
          </p:nvSpPr>
          <p:spPr bwMode="auto">
            <a:xfrm>
              <a:off x="807" y="2474"/>
              <a:ext cx="44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7" name="Line 12"/>
            <p:cNvSpPr>
              <a:spLocks noChangeShapeType="1"/>
            </p:cNvSpPr>
            <p:nvPr/>
          </p:nvSpPr>
          <p:spPr bwMode="auto">
            <a:xfrm flipV="1">
              <a:off x="813" y="2125"/>
              <a:ext cx="438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8" name="Line 13"/>
            <p:cNvSpPr>
              <a:spLocks noChangeShapeType="1"/>
            </p:cNvSpPr>
            <p:nvPr/>
          </p:nvSpPr>
          <p:spPr bwMode="auto">
            <a:xfrm>
              <a:off x="816" y="1758"/>
              <a:ext cx="438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799" name="Line 14"/>
            <p:cNvSpPr>
              <a:spLocks noChangeShapeType="1"/>
            </p:cNvSpPr>
            <p:nvPr/>
          </p:nvSpPr>
          <p:spPr bwMode="auto">
            <a:xfrm flipV="1">
              <a:off x="799" y="1385"/>
              <a:ext cx="4412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0" name="Line 15"/>
            <p:cNvSpPr>
              <a:spLocks noChangeShapeType="1"/>
            </p:cNvSpPr>
            <p:nvPr/>
          </p:nvSpPr>
          <p:spPr bwMode="auto">
            <a:xfrm flipV="1">
              <a:off x="814" y="1013"/>
              <a:ext cx="4390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1" name="Line 16"/>
            <p:cNvSpPr>
              <a:spLocks noChangeShapeType="1"/>
            </p:cNvSpPr>
            <p:nvPr/>
          </p:nvSpPr>
          <p:spPr bwMode="auto">
            <a:xfrm flipV="1">
              <a:off x="803" y="639"/>
              <a:ext cx="4394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2" name="Freeform 17"/>
            <p:cNvSpPr>
              <a:spLocks/>
            </p:cNvSpPr>
            <p:nvPr/>
          </p:nvSpPr>
          <p:spPr bwMode="auto">
            <a:xfrm>
              <a:off x="811" y="288"/>
              <a:ext cx="4391" cy="7"/>
            </a:xfrm>
            <a:custGeom>
              <a:avLst/>
              <a:gdLst>
                <a:gd name="T0" fmla="*/ 0 w 4391"/>
                <a:gd name="T1" fmla="*/ 0 h 7"/>
                <a:gd name="T2" fmla="*/ 4391 w 4391"/>
                <a:gd name="T3" fmla="*/ 7 h 7"/>
                <a:gd name="T4" fmla="*/ 0 60000 65536"/>
                <a:gd name="T5" fmla="*/ 0 60000 65536"/>
                <a:gd name="T6" fmla="*/ 0 w 4391"/>
                <a:gd name="T7" fmla="*/ 0 h 7"/>
                <a:gd name="T8" fmla="*/ 4391 w 439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91" h="7">
                  <a:moveTo>
                    <a:pt x="0" y="0"/>
                  </a:moveTo>
                  <a:lnTo>
                    <a:pt x="4391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3" name="Freeform 18"/>
            <p:cNvSpPr>
              <a:spLocks/>
            </p:cNvSpPr>
            <p:nvPr/>
          </p:nvSpPr>
          <p:spPr bwMode="auto">
            <a:xfrm>
              <a:off x="809" y="290"/>
              <a:ext cx="1" cy="3296"/>
            </a:xfrm>
            <a:custGeom>
              <a:avLst/>
              <a:gdLst>
                <a:gd name="T0" fmla="*/ 0 w 1"/>
                <a:gd name="T1" fmla="*/ 0 h 3296"/>
                <a:gd name="T2" fmla="*/ 0 w 1"/>
                <a:gd name="T3" fmla="*/ 3296 h 3296"/>
                <a:gd name="T4" fmla="*/ 0 60000 65536"/>
                <a:gd name="T5" fmla="*/ 0 60000 65536"/>
                <a:gd name="T6" fmla="*/ 0 w 1"/>
                <a:gd name="T7" fmla="*/ 0 h 3296"/>
                <a:gd name="T8" fmla="*/ 1 w 1"/>
                <a:gd name="T9" fmla="*/ 3296 h 3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6">
                  <a:moveTo>
                    <a:pt x="0" y="0"/>
                  </a:moveTo>
                  <a:lnTo>
                    <a:pt x="0" y="329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4" name="Freeform 19"/>
            <p:cNvSpPr>
              <a:spLocks/>
            </p:cNvSpPr>
            <p:nvPr/>
          </p:nvSpPr>
          <p:spPr bwMode="auto">
            <a:xfrm>
              <a:off x="1181" y="290"/>
              <a:ext cx="2" cy="3290"/>
            </a:xfrm>
            <a:custGeom>
              <a:avLst/>
              <a:gdLst>
                <a:gd name="T0" fmla="*/ 0 w 2"/>
                <a:gd name="T1" fmla="*/ 0 h 3290"/>
                <a:gd name="T2" fmla="*/ 2 w 2"/>
                <a:gd name="T3" fmla="*/ 3290 h 3290"/>
                <a:gd name="T4" fmla="*/ 0 60000 65536"/>
                <a:gd name="T5" fmla="*/ 0 60000 65536"/>
                <a:gd name="T6" fmla="*/ 0 w 2"/>
                <a:gd name="T7" fmla="*/ 0 h 3290"/>
                <a:gd name="T8" fmla="*/ 2 w 2"/>
                <a:gd name="T9" fmla="*/ 3290 h 32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90">
                  <a:moveTo>
                    <a:pt x="0" y="0"/>
                  </a:moveTo>
                  <a:lnTo>
                    <a:pt x="2" y="329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5" name="Line 20"/>
            <p:cNvSpPr>
              <a:spLocks noChangeShapeType="1"/>
            </p:cNvSpPr>
            <p:nvPr/>
          </p:nvSpPr>
          <p:spPr bwMode="auto">
            <a:xfrm flipH="1">
              <a:off x="1548" y="288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6" name="Freeform 21"/>
            <p:cNvSpPr>
              <a:spLocks/>
            </p:cNvSpPr>
            <p:nvPr/>
          </p:nvSpPr>
          <p:spPr bwMode="auto">
            <a:xfrm>
              <a:off x="1907" y="290"/>
              <a:ext cx="6" cy="3295"/>
            </a:xfrm>
            <a:custGeom>
              <a:avLst/>
              <a:gdLst>
                <a:gd name="T0" fmla="*/ 6 w 6"/>
                <a:gd name="T1" fmla="*/ 0 h 3295"/>
                <a:gd name="T2" fmla="*/ 0 w 6"/>
                <a:gd name="T3" fmla="*/ 3295 h 3295"/>
                <a:gd name="T4" fmla="*/ 0 60000 65536"/>
                <a:gd name="T5" fmla="*/ 0 60000 65536"/>
                <a:gd name="T6" fmla="*/ 0 w 6"/>
                <a:gd name="T7" fmla="*/ 0 h 3295"/>
                <a:gd name="T8" fmla="*/ 6 w 6"/>
                <a:gd name="T9" fmla="*/ 3295 h 3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295">
                  <a:moveTo>
                    <a:pt x="6" y="0"/>
                  </a:moveTo>
                  <a:lnTo>
                    <a:pt x="0" y="329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7" name="Freeform 22"/>
            <p:cNvSpPr>
              <a:spLocks/>
            </p:cNvSpPr>
            <p:nvPr/>
          </p:nvSpPr>
          <p:spPr bwMode="auto">
            <a:xfrm>
              <a:off x="2282" y="290"/>
              <a:ext cx="1" cy="3294"/>
            </a:xfrm>
            <a:custGeom>
              <a:avLst/>
              <a:gdLst>
                <a:gd name="T0" fmla="*/ 0 w 1"/>
                <a:gd name="T1" fmla="*/ 0 h 3294"/>
                <a:gd name="T2" fmla="*/ 1 w 1"/>
                <a:gd name="T3" fmla="*/ 3294 h 3294"/>
                <a:gd name="T4" fmla="*/ 0 60000 65536"/>
                <a:gd name="T5" fmla="*/ 0 60000 65536"/>
                <a:gd name="T6" fmla="*/ 0 w 1"/>
                <a:gd name="T7" fmla="*/ 0 h 3294"/>
                <a:gd name="T8" fmla="*/ 1 w 1"/>
                <a:gd name="T9" fmla="*/ 3294 h 32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4">
                  <a:moveTo>
                    <a:pt x="0" y="0"/>
                  </a:moveTo>
                  <a:lnTo>
                    <a:pt x="1" y="329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8" name="Freeform 23"/>
            <p:cNvSpPr>
              <a:spLocks/>
            </p:cNvSpPr>
            <p:nvPr/>
          </p:nvSpPr>
          <p:spPr bwMode="auto">
            <a:xfrm>
              <a:off x="2633" y="290"/>
              <a:ext cx="7" cy="3299"/>
            </a:xfrm>
            <a:custGeom>
              <a:avLst/>
              <a:gdLst>
                <a:gd name="T0" fmla="*/ 7 w 7"/>
                <a:gd name="T1" fmla="*/ 0 h 3299"/>
                <a:gd name="T2" fmla="*/ 0 w 7"/>
                <a:gd name="T3" fmla="*/ 3299 h 3299"/>
                <a:gd name="T4" fmla="*/ 0 60000 65536"/>
                <a:gd name="T5" fmla="*/ 0 60000 65536"/>
                <a:gd name="T6" fmla="*/ 0 w 7"/>
                <a:gd name="T7" fmla="*/ 0 h 3299"/>
                <a:gd name="T8" fmla="*/ 7 w 7"/>
                <a:gd name="T9" fmla="*/ 3299 h 3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299">
                  <a:moveTo>
                    <a:pt x="7" y="0"/>
                  </a:moveTo>
                  <a:lnTo>
                    <a:pt x="0" y="329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09" name="Freeform 24"/>
            <p:cNvSpPr>
              <a:spLocks/>
            </p:cNvSpPr>
            <p:nvPr/>
          </p:nvSpPr>
          <p:spPr bwMode="auto">
            <a:xfrm>
              <a:off x="3012" y="293"/>
              <a:ext cx="2" cy="3289"/>
            </a:xfrm>
            <a:custGeom>
              <a:avLst/>
              <a:gdLst>
                <a:gd name="T0" fmla="*/ 0 w 2"/>
                <a:gd name="T1" fmla="*/ 0 h 3289"/>
                <a:gd name="T2" fmla="*/ 2 w 2"/>
                <a:gd name="T3" fmla="*/ 3289 h 3289"/>
                <a:gd name="T4" fmla="*/ 0 60000 65536"/>
                <a:gd name="T5" fmla="*/ 0 60000 65536"/>
                <a:gd name="T6" fmla="*/ 0 w 2"/>
                <a:gd name="T7" fmla="*/ 0 h 3289"/>
                <a:gd name="T8" fmla="*/ 2 w 2"/>
                <a:gd name="T9" fmla="*/ 3289 h 3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89">
                  <a:moveTo>
                    <a:pt x="0" y="0"/>
                  </a:moveTo>
                  <a:lnTo>
                    <a:pt x="2" y="328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10" name="Freeform 25"/>
            <p:cNvSpPr>
              <a:spLocks/>
            </p:cNvSpPr>
            <p:nvPr/>
          </p:nvSpPr>
          <p:spPr bwMode="auto">
            <a:xfrm>
              <a:off x="3384" y="293"/>
              <a:ext cx="1" cy="3288"/>
            </a:xfrm>
            <a:custGeom>
              <a:avLst/>
              <a:gdLst>
                <a:gd name="T0" fmla="*/ 0 w 1"/>
                <a:gd name="T1" fmla="*/ 0 h 3288"/>
                <a:gd name="T2" fmla="*/ 1 w 1"/>
                <a:gd name="T3" fmla="*/ 3288 h 3288"/>
                <a:gd name="T4" fmla="*/ 0 60000 65536"/>
                <a:gd name="T5" fmla="*/ 0 60000 65536"/>
                <a:gd name="T6" fmla="*/ 0 w 1"/>
                <a:gd name="T7" fmla="*/ 0 h 3288"/>
                <a:gd name="T8" fmla="*/ 1 w 1"/>
                <a:gd name="T9" fmla="*/ 3288 h 3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88">
                  <a:moveTo>
                    <a:pt x="0" y="0"/>
                  </a:moveTo>
                  <a:lnTo>
                    <a:pt x="1" y="32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11" name="Line 26"/>
            <p:cNvSpPr>
              <a:spLocks noChangeShapeType="1"/>
            </p:cNvSpPr>
            <p:nvPr/>
          </p:nvSpPr>
          <p:spPr bwMode="auto">
            <a:xfrm>
              <a:off x="3732" y="286"/>
              <a:ext cx="1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12" name="Line 27"/>
            <p:cNvSpPr>
              <a:spLocks noChangeShapeType="1"/>
            </p:cNvSpPr>
            <p:nvPr/>
          </p:nvSpPr>
          <p:spPr bwMode="auto">
            <a:xfrm>
              <a:off x="4103" y="286"/>
              <a:ext cx="0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13" name="Line 28"/>
            <p:cNvSpPr>
              <a:spLocks noChangeShapeType="1"/>
            </p:cNvSpPr>
            <p:nvPr/>
          </p:nvSpPr>
          <p:spPr bwMode="auto">
            <a:xfrm flipH="1">
              <a:off x="4469" y="286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14" name="Line 29"/>
            <p:cNvSpPr>
              <a:spLocks noChangeShapeType="1"/>
            </p:cNvSpPr>
            <p:nvPr/>
          </p:nvSpPr>
          <p:spPr bwMode="auto">
            <a:xfrm>
              <a:off x="4834" y="294"/>
              <a:ext cx="1" cy="329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15" name="Freeform 30"/>
            <p:cNvSpPr>
              <a:spLocks/>
            </p:cNvSpPr>
            <p:nvPr/>
          </p:nvSpPr>
          <p:spPr bwMode="auto">
            <a:xfrm>
              <a:off x="5206" y="291"/>
              <a:ext cx="1" cy="3292"/>
            </a:xfrm>
            <a:custGeom>
              <a:avLst/>
              <a:gdLst>
                <a:gd name="T0" fmla="*/ 1 w 1"/>
                <a:gd name="T1" fmla="*/ 0 h 3292"/>
                <a:gd name="T2" fmla="*/ 0 w 1"/>
                <a:gd name="T3" fmla="*/ 3292 h 3292"/>
                <a:gd name="T4" fmla="*/ 0 60000 65536"/>
                <a:gd name="T5" fmla="*/ 0 60000 65536"/>
                <a:gd name="T6" fmla="*/ 0 w 1"/>
                <a:gd name="T7" fmla="*/ 0 h 3292"/>
                <a:gd name="T8" fmla="*/ 1 w 1"/>
                <a:gd name="T9" fmla="*/ 3292 h 3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2">
                  <a:moveTo>
                    <a:pt x="1" y="0"/>
                  </a:moveTo>
                  <a:lnTo>
                    <a:pt x="0" y="329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16" name="Text Box 31"/>
            <p:cNvSpPr txBox="1">
              <a:spLocks noChangeArrowheads="1"/>
            </p:cNvSpPr>
            <p:nvPr/>
          </p:nvSpPr>
          <p:spPr bwMode="auto">
            <a:xfrm>
              <a:off x="582" y="3617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-25</a:t>
              </a:r>
              <a:endParaRPr lang="cs-CZ"/>
            </a:p>
          </p:txBody>
        </p:sp>
        <p:sp>
          <p:nvSpPr>
            <p:cNvPr id="118817" name="Text Box 32"/>
            <p:cNvSpPr txBox="1">
              <a:spLocks noChangeArrowheads="1"/>
            </p:cNvSpPr>
            <p:nvPr/>
          </p:nvSpPr>
          <p:spPr bwMode="auto">
            <a:xfrm>
              <a:off x="941" y="3604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-20</a:t>
              </a:r>
              <a:endParaRPr lang="cs-CZ"/>
            </a:p>
          </p:txBody>
        </p:sp>
        <p:sp>
          <p:nvSpPr>
            <p:cNvPr id="118818" name="Text Box 33"/>
            <p:cNvSpPr txBox="1">
              <a:spLocks noChangeArrowheads="1"/>
            </p:cNvSpPr>
            <p:nvPr/>
          </p:nvSpPr>
          <p:spPr bwMode="auto">
            <a:xfrm>
              <a:off x="1312" y="3608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-15</a:t>
              </a:r>
              <a:endParaRPr lang="cs-CZ"/>
            </a:p>
          </p:txBody>
        </p:sp>
        <p:sp>
          <p:nvSpPr>
            <p:cNvPr id="118819" name="Text Box 34"/>
            <p:cNvSpPr txBox="1">
              <a:spLocks noChangeArrowheads="1"/>
            </p:cNvSpPr>
            <p:nvPr/>
          </p:nvSpPr>
          <p:spPr bwMode="auto">
            <a:xfrm>
              <a:off x="1683" y="3612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-10</a:t>
              </a:r>
              <a:endParaRPr lang="cs-CZ"/>
            </a:p>
          </p:txBody>
        </p:sp>
        <p:sp>
          <p:nvSpPr>
            <p:cNvPr id="118820" name="Text Box 35"/>
            <p:cNvSpPr txBox="1">
              <a:spLocks noChangeArrowheads="1"/>
            </p:cNvSpPr>
            <p:nvPr/>
          </p:nvSpPr>
          <p:spPr bwMode="auto">
            <a:xfrm>
              <a:off x="2082" y="3616"/>
              <a:ext cx="2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-5</a:t>
              </a:r>
              <a:endParaRPr lang="cs-CZ"/>
            </a:p>
          </p:txBody>
        </p:sp>
        <p:sp>
          <p:nvSpPr>
            <p:cNvPr id="118821" name="Text Box 36"/>
            <p:cNvSpPr txBox="1">
              <a:spLocks noChangeArrowheads="1"/>
            </p:cNvSpPr>
            <p:nvPr/>
          </p:nvSpPr>
          <p:spPr bwMode="auto">
            <a:xfrm>
              <a:off x="2477" y="362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0</a:t>
              </a:r>
              <a:endParaRPr lang="cs-CZ"/>
            </a:p>
          </p:txBody>
        </p:sp>
        <p:sp>
          <p:nvSpPr>
            <p:cNvPr id="118822" name="Text Box 37"/>
            <p:cNvSpPr txBox="1">
              <a:spLocks noChangeArrowheads="1"/>
            </p:cNvSpPr>
            <p:nvPr/>
          </p:nvSpPr>
          <p:spPr bwMode="auto">
            <a:xfrm>
              <a:off x="2842" y="3624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</a:t>
              </a:r>
              <a:endParaRPr lang="cs-CZ"/>
            </a:p>
          </p:txBody>
        </p:sp>
        <p:sp>
          <p:nvSpPr>
            <p:cNvPr id="118823" name="Text Box 38"/>
            <p:cNvSpPr txBox="1">
              <a:spLocks noChangeArrowheads="1"/>
            </p:cNvSpPr>
            <p:nvPr/>
          </p:nvSpPr>
          <p:spPr bwMode="auto">
            <a:xfrm>
              <a:off x="3185" y="36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8824" name="Text Box 39"/>
            <p:cNvSpPr txBox="1">
              <a:spLocks noChangeArrowheads="1"/>
            </p:cNvSpPr>
            <p:nvPr/>
          </p:nvSpPr>
          <p:spPr bwMode="auto">
            <a:xfrm>
              <a:off x="3539" y="361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15</a:t>
              </a:r>
              <a:endParaRPr lang="cs-CZ"/>
            </a:p>
          </p:txBody>
        </p:sp>
        <p:sp>
          <p:nvSpPr>
            <p:cNvPr id="118825" name="Text Box 40"/>
            <p:cNvSpPr txBox="1">
              <a:spLocks noChangeArrowheads="1"/>
            </p:cNvSpPr>
            <p:nvPr/>
          </p:nvSpPr>
          <p:spPr bwMode="auto">
            <a:xfrm>
              <a:off x="3910" y="363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8826" name="Text Box 41"/>
            <p:cNvSpPr txBox="1">
              <a:spLocks noChangeArrowheads="1"/>
            </p:cNvSpPr>
            <p:nvPr/>
          </p:nvSpPr>
          <p:spPr bwMode="auto">
            <a:xfrm>
              <a:off x="4263" y="361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25</a:t>
              </a:r>
              <a:endParaRPr lang="cs-CZ"/>
            </a:p>
          </p:txBody>
        </p:sp>
        <p:sp>
          <p:nvSpPr>
            <p:cNvPr id="118827" name="Text Box 42"/>
            <p:cNvSpPr txBox="1">
              <a:spLocks noChangeArrowheads="1"/>
            </p:cNvSpPr>
            <p:nvPr/>
          </p:nvSpPr>
          <p:spPr bwMode="auto">
            <a:xfrm>
              <a:off x="4623" y="3621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8828" name="Text Box 43"/>
            <p:cNvSpPr txBox="1">
              <a:spLocks noChangeArrowheads="1"/>
            </p:cNvSpPr>
            <p:nvPr/>
          </p:nvSpPr>
          <p:spPr bwMode="auto">
            <a:xfrm>
              <a:off x="598" y="3106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8829" name="Text Box 44"/>
            <p:cNvSpPr txBox="1">
              <a:spLocks noChangeArrowheads="1"/>
            </p:cNvSpPr>
            <p:nvPr/>
          </p:nvSpPr>
          <p:spPr bwMode="auto">
            <a:xfrm>
              <a:off x="597" y="274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8830" name="Text Box 45"/>
            <p:cNvSpPr txBox="1">
              <a:spLocks noChangeArrowheads="1"/>
            </p:cNvSpPr>
            <p:nvPr/>
          </p:nvSpPr>
          <p:spPr bwMode="auto">
            <a:xfrm>
              <a:off x="595" y="238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8831" name="Text Box 46"/>
            <p:cNvSpPr txBox="1">
              <a:spLocks noChangeArrowheads="1"/>
            </p:cNvSpPr>
            <p:nvPr/>
          </p:nvSpPr>
          <p:spPr bwMode="auto">
            <a:xfrm>
              <a:off x="594" y="200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40</a:t>
              </a:r>
              <a:endParaRPr lang="cs-CZ"/>
            </a:p>
          </p:txBody>
        </p:sp>
        <p:sp>
          <p:nvSpPr>
            <p:cNvPr id="118832" name="Text Box 47"/>
            <p:cNvSpPr txBox="1">
              <a:spLocks noChangeArrowheads="1"/>
            </p:cNvSpPr>
            <p:nvPr/>
          </p:nvSpPr>
          <p:spPr bwMode="auto">
            <a:xfrm>
              <a:off x="599" y="164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50</a:t>
              </a:r>
              <a:endParaRPr lang="cs-CZ"/>
            </a:p>
          </p:txBody>
        </p:sp>
        <p:sp>
          <p:nvSpPr>
            <p:cNvPr id="118833" name="Text Box 48"/>
            <p:cNvSpPr txBox="1">
              <a:spLocks noChangeArrowheads="1"/>
            </p:cNvSpPr>
            <p:nvPr/>
          </p:nvSpPr>
          <p:spPr bwMode="auto">
            <a:xfrm>
              <a:off x="604" y="1283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60</a:t>
              </a:r>
              <a:endParaRPr lang="cs-CZ"/>
            </a:p>
          </p:txBody>
        </p:sp>
        <p:sp>
          <p:nvSpPr>
            <p:cNvPr id="118834" name="Text Box 49"/>
            <p:cNvSpPr txBox="1">
              <a:spLocks noChangeArrowheads="1"/>
            </p:cNvSpPr>
            <p:nvPr/>
          </p:nvSpPr>
          <p:spPr bwMode="auto">
            <a:xfrm>
              <a:off x="609" y="9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70</a:t>
              </a:r>
              <a:endParaRPr lang="cs-CZ"/>
            </a:p>
          </p:txBody>
        </p:sp>
        <p:sp>
          <p:nvSpPr>
            <p:cNvPr id="118835" name="Text Box 50"/>
            <p:cNvSpPr txBox="1">
              <a:spLocks noChangeArrowheads="1"/>
            </p:cNvSpPr>
            <p:nvPr/>
          </p:nvSpPr>
          <p:spPr bwMode="auto">
            <a:xfrm>
              <a:off x="614" y="55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80</a:t>
              </a:r>
              <a:endParaRPr lang="cs-CZ"/>
            </a:p>
          </p:txBody>
        </p:sp>
        <p:sp>
          <p:nvSpPr>
            <p:cNvPr id="118836" name="Text Box 51"/>
            <p:cNvSpPr txBox="1">
              <a:spLocks noChangeArrowheads="1"/>
            </p:cNvSpPr>
            <p:nvPr/>
          </p:nvSpPr>
          <p:spPr bwMode="auto">
            <a:xfrm>
              <a:off x="619" y="17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90</a:t>
              </a:r>
              <a:endParaRPr lang="cs-CZ"/>
            </a:p>
          </p:txBody>
        </p:sp>
        <p:sp>
          <p:nvSpPr>
            <p:cNvPr id="118837" name="Text Box 52"/>
            <p:cNvSpPr txBox="1">
              <a:spLocks noChangeArrowheads="1"/>
            </p:cNvSpPr>
            <p:nvPr/>
          </p:nvSpPr>
          <p:spPr bwMode="auto">
            <a:xfrm>
              <a:off x="86" y="130"/>
              <a:ext cx="5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800"/>
                <a:t>P</a:t>
              </a:r>
              <a:r>
                <a:rPr lang="cs-CZ" sz="1400"/>
                <a:t>CO</a:t>
              </a:r>
              <a:r>
                <a:rPr lang="cs-CZ" sz="1400" baseline="-25000"/>
                <a:t>2</a:t>
              </a:r>
              <a:r>
                <a:rPr lang="cs-CZ" sz="1400"/>
                <a:t> </a:t>
              </a:r>
              <a:r>
                <a:rPr lang="cs-CZ" sz="1200"/>
                <a:t>torr</a:t>
              </a:r>
              <a:endParaRPr lang="cs-CZ"/>
            </a:p>
          </p:txBody>
        </p:sp>
        <p:sp>
          <p:nvSpPr>
            <p:cNvPr id="118838" name="Text Box 53"/>
            <p:cNvSpPr txBox="1">
              <a:spLocks noChangeArrowheads="1"/>
            </p:cNvSpPr>
            <p:nvPr/>
          </p:nvSpPr>
          <p:spPr bwMode="auto">
            <a:xfrm>
              <a:off x="4287" y="3740"/>
              <a:ext cx="10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600"/>
                <a:t>Base Excess</a:t>
              </a:r>
              <a:r>
                <a:rPr lang="cs-CZ" sz="1800"/>
                <a:t> </a:t>
              </a:r>
              <a:r>
                <a:rPr lang="cs-CZ" sz="1200"/>
                <a:t>mmol/l</a:t>
              </a:r>
              <a:endParaRPr lang="cs-CZ"/>
            </a:p>
          </p:txBody>
        </p:sp>
        <p:sp>
          <p:nvSpPr>
            <p:cNvPr id="118839" name="Freeform 54"/>
            <p:cNvSpPr>
              <a:spLocks/>
            </p:cNvSpPr>
            <p:nvPr/>
          </p:nvSpPr>
          <p:spPr bwMode="auto">
            <a:xfrm>
              <a:off x="819" y="291"/>
              <a:ext cx="1370" cy="2662"/>
            </a:xfrm>
            <a:custGeom>
              <a:avLst/>
              <a:gdLst>
                <a:gd name="T0" fmla="*/ 0 w 1368"/>
                <a:gd name="T1" fmla="*/ 2665 h 2659"/>
                <a:gd name="T2" fmla="*/ 191 w 1368"/>
                <a:gd name="T3" fmla="*/ 2406 h 2659"/>
                <a:gd name="T4" fmla="*/ 370 w 1368"/>
                <a:gd name="T5" fmla="*/ 2141 h 2659"/>
                <a:gd name="T6" fmla="*/ 684 w 1368"/>
                <a:gd name="T7" fmla="*/ 1524 h 2659"/>
                <a:gd name="T8" fmla="*/ 890 w 1368"/>
                <a:gd name="T9" fmla="*/ 1054 h 2659"/>
                <a:gd name="T10" fmla="*/ 1372 w 1368"/>
                <a:gd name="T11" fmla="*/ 0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2659"/>
                <a:gd name="T20" fmla="*/ 1368 w 1368"/>
                <a:gd name="T21" fmla="*/ 2659 h 26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2659">
                  <a:moveTo>
                    <a:pt x="0" y="2659"/>
                  </a:moveTo>
                  <a:cubicBezTo>
                    <a:pt x="31" y="2616"/>
                    <a:pt x="130" y="2487"/>
                    <a:pt x="191" y="2400"/>
                  </a:cubicBezTo>
                  <a:cubicBezTo>
                    <a:pt x="252" y="2313"/>
                    <a:pt x="286" y="2283"/>
                    <a:pt x="368" y="2137"/>
                  </a:cubicBezTo>
                  <a:cubicBezTo>
                    <a:pt x="450" y="1991"/>
                    <a:pt x="595" y="1701"/>
                    <a:pt x="682" y="1520"/>
                  </a:cubicBezTo>
                  <a:cubicBezTo>
                    <a:pt x="769" y="1339"/>
                    <a:pt x="774" y="1305"/>
                    <a:pt x="888" y="1052"/>
                  </a:cubicBezTo>
                  <a:cubicBezTo>
                    <a:pt x="1002" y="799"/>
                    <a:pt x="1268" y="219"/>
                    <a:pt x="1368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0" name="Freeform 55"/>
            <p:cNvSpPr>
              <a:spLocks/>
            </p:cNvSpPr>
            <p:nvPr/>
          </p:nvSpPr>
          <p:spPr bwMode="auto">
            <a:xfrm>
              <a:off x="937" y="291"/>
              <a:ext cx="1823" cy="2926"/>
            </a:xfrm>
            <a:custGeom>
              <a:avLst/>
              <a:gdLst>
                <a:gd name="T0" fmla="*/ 0 w 1823"/>
                <a:gd name="T1" fmla="*/ 2926 h 2926"/>
                <a:gd name="T2" fmla="*/ 331 w 1823"/>
                <a:gd name="T3" fmla="*/ 2548 h 2926"/>
                <a:gd name="T4" fmla="*/ 508 w 1823"/>
                <a:gd name="T5" fmla="*/ 2285 h 2926"/>
                <a:gd name="T6" fmla="*/ 646 w 1823"/>
                <a:gd name="T7" fmla="*/ 2035 h 2926"/>
                <a:gd name="T8" fmla="*/ 863 w 1823"/>
                <a:gd name="T9" fmla="*/ 1663 h 2926"/>
                <a:gd name="T10" fmla="*/ 1177 w 1823"/>
                <a:gd name="T11" fmla="*/ 1120 h 2926"/>
                <a:gd name="T12" fmla="*/ 1526 w 1823"/>
                <a:gd name="T13" fmla="*/ 515 h 2926"/>
                <a:gd name="T14" fmla="*/ 1823 w 1823"/>
                <a:gd name="T15" fmla="*/ 0 h 29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3"/>
                <a:gd name="T25" fmla="*/ 0 h 2926"/>
                <a:gd name="T26" fmla="*/ 1823 w 1823"/>
                <a:gd name="T27" fmla="*/ 2926 h 29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3" h="2926">
                  <a:moveTo>
                    <a:pt x="0" y="2926"/>
                  </a:moveTo>
                  <a:cubicBezTo>
                    <a:pt x="56" y="2863"/>
                    <a:pt x="246" y="2655"/>
                    <a:pt x="331" y="2548"/>
                  </a:cubicBezTo>
                  <a:cubicBezTo>
                    <a:pt x="416" y="2441"/>
                    <a:pt x="456" y="2370"/>
                    <a:pt x="508" y="2285"/>
                  </a:cubicBezTo>
                  <a:cubicBezTo>
                    <a:pt x="560" y="2200"/>
                    <a:pt x="587" y="2139"/>
                    <a:pt x="646" y="2035"/>
                  </a:cubicBezTo>
                  <a:cubicBezTo>
                    <a:pt x="705" y="1931"/>
                    <a:pt x="775" y="1815"/>
                    <a:pt x="863" y="1663"/>
                  </a:cubicBezTo>
                  <a:cubicBezTo>
                    <a:pt x="951" y="1511"/>
                    <a:pt x="1067" y="1311"/>
                    <a:pt x="1177" y="1120"/>
                  </a:cubicBezTo>
                  <a:cubicBezTo>
                    <a:pt x="1287" y="929"/>
                    <a:pt x="1418" y="702"/>
                    <a:pt x="1526" y="515"/>
                  </a:cubicBezTo>
                  <a:cubicBezTo>
                    <a:pt x="1634" y="328"/>
                    <a:pt x="1761" y="107"/>
                    <a:pt x="182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1" name="Freeform 56"/>
            <p:cNvSpPr>
              <a:spLocks/>
            </p:cNvSpPr>
            <p:nvPr/>
          </p:nvSpPr>
          <p:spPr bwMode="auto">
            <a:xfrm>
              <a:off x="1157" y="288"/>
              <a:ext cx="2320" cy="2935"/>
            </a:xfrm>
            <a:custGeom>
              <a:avLst/>
              <a:gdLst>
                <a:gd name="T0" fmla="*/ 0 w 2320"/>
                <a:gd name="T1" fmla="*/ 2935 h 2935"/>
                <a:gd name="T2" fmla="*/ 569 w 2320"/>
                <a:gd name="T3" fmla="*/ 2383 h 2935"/>
                <a:gd name="T4" fmla="*/ 900 w 2320"/>
                <a:gd name="T5" fmla="*/ 1966 h 2935"/>
                <a:gd name="T6" fmla="*/ 1139 w 2320"/>
                <a:gd name="T7" fmla="*/ 1623 h 2935"/>
                <a:gd name="T8" fmla="*/ 1396 w 2320"/>
                <a:gd name="T9" fmla="*/ 1258 h 2935"/>
                <a:gd name="T10" fmla="*/ 1693 w 2320"/>
                <a:gd name="T11" fmla="*/ 852 h 2935"/>
                <a:gd name="T12" fmla="*/ 2001 w 2320"/>
                <a:gd name="T13" fmla="*/ 425 h 2935"/>
                <a:gd name="T14" fmla="*/ 2320 w 2320"/>
                <a:gd name="T15" fmla="*/ 0 h 29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0"/>
                <a:gd name="T25" fmla="*/ 0 h 2935"/>
                <a:gd name="T26" fmla="*/ 2320 w 2320"/>
                <a:gd name="T27" fmla="*/ 2935 h 29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0" h="2935">
                  <a:moveTo>
                    <a:pt x="0" y="2935"/>
                  </a:moveTo>
                  <a:cubicBezTo>
                    <a:pt x="95" y="2843"/>
                    <a:pt x="419" y="2544"/>
                    <a:pt x="569" y="2383"/>
                  </a:cubicBezTo>
                  <a:cubicBezTo>
                    <a:pt x="719" y="2222"/>
                    <a:pt x="805" y="2094"/>
                    <a:pt x="900" y="1966"/>
                  </a:cubicBezTo>
                  <a:cubicBezTo>
                    <a:pt x="995" y="1840"/>
                    <a:pt x="1056" y="1742"/>
                    <a:pt x="1139" y="1623"/>
                  </a:cubicBezTo>
                  <a:cubicBezTo>
                    <a:pt x="1223" y="1506"/>
                    <a:pt x="1305" y="1387"/>
                    <a:pt x="1396" y="1258"/>
                  </a:cubicBezTo>
                  <a:cubicBezTo>
                    <a:pt x="1488" y="1129"/>
                    <a:pt x="1592" y="992"/>
                    <a:pt x="1693" y="852"/>
                  </a:cubicBezTo>
                  <a:cubicBezTo>
                    <a:pt x="1794" y="714"/>
                    <a:pt x="1896" y="567"/>
                    <a:pt x="2001" y="425"/>
                  </a:cubicBezTo>
                  <a:cubicBezTo>
                    <a:pt x="2107" y="283"/>
                    <a:pt x="2254" y="89"/>
                    <a:pt x="232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2" name="Freeform 57"/>
            <p:cNvSpPr>
              <a:spLocks/>
            </p:cNvSpPr>
            <p:nvPr/>
          </p:nvSpPr>
          <p:spPr bwMode="auto">
            <a:xfrm>
              <a:off x="1389" y="294"/>
              <a:ext cx="2661" cy="2923"/>
            </a:xfrm>
            <a:custGeom>
              <a:avLst/>
              <a:gdLst>
                <a:gd name="T0" fmla="*/ 0 w 2661"/>
                <a:gd name="T1" fmla="*/ 2923 h 2923"/>
                <a:gd name="T2" fmla="*/ 617 w 2661"/>
                <a:gd name="T3" fmla="*/ 2369 h 2923"/>
                <a:gd name="T4" fmla="*/ 1005 w 2661"/>
                <a:gd name="T5" fmla="*/ 1980 h 2923"/>
                <a:gd name="T6" fmla="*/ 1257 w 2661"/>
                <a:gd name="T7" fmla="*/ 1666 h 2923"/>
                <a:gd name="T8" fmla="*/ 1560 w 2661"/>
                <a:gd name="T9" fmla="*/ 1312 h 2923"/>
                <a:gd name="T10" fmla="*/ 1908 w 2661"/>
                <a:gd name="T11" fmla="*/ 883 h 2923"/>
                <a:gd name="T12" fmla="*/ 2286 w 2661"/>
                <a:gd name="T13" fmla="*/ 432 h 2923"/>
                <a:gd name="T14" fmla="*/ 2661 w 2661"/>
                <a:gd name="T15" fmla="*/ 0 h 29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1"/>
                <a:gd name="T25" fmla="*/ 0 h 2923"/>
                <a:gd name="T26" fmla="*/ 2661 w 2661"/>
                <a:gd name="T27" fmla="*/ 2923 h 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1" h="2923">
                  <a:moveTo>
                    <a:pt x="0" y="2923"/>
                  </a:moveTo>
                  <a:cubicBezTo>
                    <a:pt x="102" y="2831"/>
                    <a:pt x="450" y="2526"/>
                    <a:pt x="617" y="2369"/>
                  </a:cubicBezTo>
                  <a:cubicBezTo>
                    <a:pt x="784" y="2212"/>
                    <a:pt x="898" y="2097"/>
                    <a:pt x="1005" y="1980"/>
                  </a:cubicBezTo>
                  <a:cubicBezTo>
                    <a:pt x="1112" y="1863"/>
                    <a:pt x="1165" y="1777"/>
                    <a:pt x="1257" y="1666"/>
                  </a:cubicBezTo>
                  <a:cubicBezTo>
                    <a:pt x="1349" y="1555"/>
                    <a:pt x="1452" y="1442"/>
                    <a:pt x="1560" y="1312"/>
                  </a:cubicBezTo>
                  <a:cubicBezTo>
                    <a:pt x="1668" y="1182"/>
                    <a:pt x="1787" y="1030"/>
                    <a:pt x="1908" y="883"/>
                  </a:cubicBezTo>
                  <a:cubicBezTo>
                    <a:pt x="2029" y="736"/>
                    <a:pt x="2161" y="579"/>
                    <a:pt x="2286" y="432"/>
                  </a:cubicBezTo>
                  <a:cubicBezTo>
                    <a:pt x="2411" y="285"/>
                    <a:pt x="2583" y="90"/>
                    <a:pt x="2661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3" name="Freeform 58"/>
            <p:cNvSpPr>
              <a:spLocks/>
            </p:cNvSpPr>
            <p:nvPr/>
          </p:nvSpPr>
          <p:spPr bwMode="auto">
            <a:xfrm>
              <a:off x="1600" y="291"/>
              <a:ext cx="3006" cy="2920"/>
            </a:xfrm>
            <a:custGeom>
              <a:avLst/>
              <a:gdLst>
                <a:gd name="T0" fmla="*/ 0 w 3006"/>
                <a:gd name="T1" fmla="*/ 2920 h 2920"/>
                <a:gd name="T2" fmla="*/ 549 w 3006"/>
                <a:gd name="T3" fmla="*/ 2463 h 2920"/>
                <a:gd name="T4" fmla="*/ 1006 w 3006"/>
                <a:gd name="T5" fmla="*/ 2017 h 2920"/>
                <a:gd name="T6" fmla="*/ 1355 w 3006"/>
                <a:gd name="T7" fmla="*/ 1652 h 2920"/>
                <a:gd name="T8" fmla="*/ 1800 w 3006"/>
                <a:gd name="T9" fmla="*/ 1206 h 2920"/>
                <a:gd name="T10" fmla="*/ 2137 w 3006"/>
                <a:gd name="T11" fmla="*/ 858 h 2920"/>
                <a:gd name="T12" fmla="*/ 2412 w 3006"/>
                <a:gd name="T13" fmla="*/ 589 h 2920"/>
                <a:gd name="T14" fmla="*/ 2691 w 3006"/>
                <a:gd name="T15" fmla="*/ 304 h 2920"/>
                <a:gd name="T16" fmla="*/ 3006 w 3006"/>
                <a:gd name="T17" fmla="*/ 0 h 29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6"/>
                <a:gd name="T28" fmla="*/ 0 h 2920"/>
                <a:gd name="T29" fmla="*/ 3006 w 3006"/>
                <a:gd name="T30" fmla="*/ 2920 h 29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6" h="2920">
                  <a:moveTo>
                    <a:pt x="0" y="2920"/>
                  </a:moveTo>
                  <a:cubicBezTo>
                    <a:pt x="91" y="2844"/>
                    <a:pt x="381" y="2613"/>
                    <a:pt x="549" y="2463"/>
                  </a:cubicBezTo>
                  <a:cubicBezTo>
                    <a:pt x="717" y="2313"/>
                    <a:pt x="872" y="2152"/>
                    <a:pt x="1006" y="2017"/>
                  </a:cubicBezTo>
                  <a:cubicBezTo>
                    <a:pt x="1140" y="1882"/>
                    <a:pt x="1223" y="1787"/>
                    <a:pt x="1355" y="1652"/>
                  </a:cubicBezTo>
                  <a:cubicBezTo>
                    <a:pt x="1487" y="1517"/>
                    <a:pt x="1670" y="1338"/>
                    <a:pt x="1800" y="1206"/>
                  </a:cubicBezTo>
                  <a:cubicBezTo>
                    <a:pt x="1930" y="1074"/>
                    <a:pt x="2035" y="961"/>
                    <a:pt x="2137" y="858"/>
                  </a:cubicBezTo>
                  <a:cubicBezTo>
                    <a:pt x="2239" y="755"/>
                    <a:pt x="2320" y="681"/>
                    <a:pt x="2412" y="589"/>
                  </a:cubicBezTo>
                  <a:cubicBezTo>
                    <a:pt x="2504" y="497"/>
                    <a:pt x="2592" y="402"/>
                    <a:pt x="2691" y="304"/>
                  </a:cubicBezTo>
                  <a:cubicBezTo>
                    <a:pt x="2790" y="206"/>
                    <a:pt x="2941" y="63"/>
                    <a:pt x="3006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4" name="Freeform 59"/>
            <p:cNvSpPr>
              <a:spLocks/>
            </p:cNvSpPr>
            <p:nvPr/>
          </p:nvSpPr>
          <p:spPr bwMode="auto">
            <a:xfrm>
              <a:off x="1726" y="297"/>
              <a:ext cx="3471" cy="2920"/>
            </a:xfrm>
            <a:custGeom>
              <a:avLst/>
              <a:gdLst>
                <a:gd name="T0" fmla="*/ 0 w 3463"/>
                <a:gd name="T1" fmla="*/ 2932 h 2908"/>
                <a:gd name="T2" fmla="*/ 396 w 3463"/>
                <a:gd name="T3" fmla="*/ 2696 h 2908"/>
                <a:gd name="T4" fmla="*/ 981 w 3463"/>
                <a:gd name="T5" fmla="*/ 2200 h 2908"/>
                <a:gd name="T6" fmla="*/ 1303 w 3463"/>
                <a:gd name="T7" fmla="*/ 1907 h 2908"/>
                <a:gd name="T8" fmla="*/ 1694 w 3463"/>
                <a:gd name="T9" fmla="*/ 1591 h 2908"/>
                <a:gd name="T10" fmla="*/ 2056 w 3463"/>
                <a:gd name="T11" fmla="*/ 1267 h 2908"/>
                <a:gd name="T12" fmla="*/ 2324 w 3463"/>
                <a:gd name="T13" fmla="*/ 1025 h 2908"/>
                <a:gd name="T14" fmla="*/ 2692 w 3463"/>
                <a:gd name="T15" fmla="*/ 703 h 2908"/>
                <a:gd name="T16" fmla="*/ 2991 w 3463"/>
                <a:gd name="T17" fmla="*/ 444 h 2908"/>
                <a:gd name="T18" fmla="*/ 3479 w 3463"/>
                <a:gd name="T19" fmla="*/ 0 h 29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3"/>
                <a:gd name="T31" fmla="*/ 0 h 2908"/>
                <a:gd name="T32" fmla="*/ 3463 w 3463"/>
                <a:gd name="T33" fmla="*/ 2908 h 29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3" h="2908">
                  <a:moveTo>
                    <a:pt x="0" y="2908"/>
                  </a:moveTo>
                  <a:cubicBezTo>
                    <a:pt x="66" y="2869"/>
                    <a:pt x="231" y="2795"/>
                    <a:pt x="394" y="2674"/>
                  </a:cubicBezTo>
                  <a:cubicBezTo>
                    <a:pt x="557" y="2553"/>
                    <a:pt x="827" y="2312"/>
                    <a:pt x="977" y="2182"/>
                  </a:cubicBezTo>
                  <a:cubicBezTo>
                    <a:pt x="1127" y="2052"/>
                    <a:pt x="1179" y="1992"/>
                    <a:pt x="1297" y="1891"/>
                  </a:cubicBezTo>
                  <a:cubicBezTo>
                    <a:pt x="1415" y="1790"/>
                    <a:pt x="1561" y="1683"/>
                    <a:pt x="1686" y="1577"/>
                  </a:cubicBezTo>
                  <a:cubicBezTo>
                    <a:pt x="1811" y="1471"/>
                    <a:pt x="1941" y="1350"/>
                    <a:pt x="2046" y="1257"/>
                  </a:cubicBezTo>
                  <a:cubicBezTo>
                    <a:pt x="2151" y="1164"/>
                    <a:pt x="2208" y="1110"/>
                    <a:pt x="2314" y="1017"/>
                  </a:cubicBezTo>
                  <a:cubicBezTo>
                    <a:pt x="2420" y="924"/>
                    <a:pt x="2570" y="793"/>
                    <a:pt x="2680" y="697"/>
                  </a:cubicBezTo>
                  <a:cubicBezTo>
                    <a:pt x="2790" y="601"/>
                    <a:pt x="2847" y="556"/>
                    <a:pt x="2977" y="440"/>
                  </a:cubicBezTo>
                  <a:cubicBezTo>
                    <a:pt x="3107" y="324"/>
                    <a:pt x="3382" y="73"/>
                    <a:pt x="346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5" name="Freeform 60"/>
            <p:cNvSpPr>
              <a:spLocks/>
            </p:cNvSpPr>
            <p:nvPr/>
          </p:nvSpPr>
          <p:spPr bwMode="auto">
            <a:xfrm>
              <a:off x="2086" y="1074"/>
              <a:ext cx="3122" cy="2143"/>
            </a:xfrm>
            <a:custGeom>
              <a:avLst/>
              <a:gdLst>
                <a:gd name="T0" fmla="*/ 0 w 3132"/>
                <a:gd name="T1" fmla="*/ 2138 h 2148"/>
                <a:gd name="T2" fmla="*/ 352 w 3132"/>
                <a:gd name="T3" fmla="*/ 1961 h 2148"/>
                <a:gd name="T4" fmla="*/ 868 w 3132"/>
                <a:gd name="T5" fmla="*/ 1620 h 2148"/>
                <a:gd name="T6" fmla="*/ 1346 w 3132"/>
                <a:gd name="T7" fmla="*/ 1285 h 2148"/>
                <a:gd name="T8" fmla="*/ 1788 w 3132"/>
                <a:gd name="T9" fmla="*/ 967 h 2148"/>
                <a:gd name="T10" fmla="*/ 2561 w 3132"/>
                <a:gd name="T11" fmla="*/ 397 h 2148"/>
                <a:gd name="T12" fmla="*/ 3112 w 3132"/>
                <a:gd name="T13" fmla="*/ 0 h 2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2"/>
                <a:gd name="T22" fmla="*/ 0 h 2148"/>
                <a:gd name="T23" fmla="*/ 3132 w 3132"/>
                <a:gd name="T24" fmla="*/ 2148 h 2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2" h="2148">
                  <a:moveTo>
                    <a:pt x="0" y="2148"/>
                  </a:moveTo>
                  <a:cubicBezTo>
                    <a:pt x="59" y="2119"/>
                    <a:pt x="208" y="2058"/>
                    <a:pt x="354" y="1971"/>
                  </a:cubicBezTo>
                  <a:cubicBezTo>
                    <a:pt x="500" y="1884"/>
                    <a:pt x="707" y="1741"/>
                    <a:pt x="874" y="1628"/>
                  </a:cubicBezTo>
                  <a:cubicBezTo>
                    <a:pt x="1041" y="1515"/>
                    <a:pt x="1200" y="1400"/>
                    <a:pt x="1354" y="1291"/>
                  </a:cubicBezTo>
                  <a:cubicBezTo>
                    <a:pt x="1508" y="1182"/>
                    <a:pt x="1596" y="1120"/>
                    <a:pt x="1800" y="971"/>
                  </a:cubicBezTo>
                  <a:cubicBezTo>
                    <a:pt x="2004" y="822"/>
                    <a:pt x="2355" y="561"/>
                    <a:pt x="2577" y="399"/>
                  </a:cubicBezTo>
                  <a:cubicBezTo>
                    <a:pt x="2799" y="237"/>
                    <a:pt x="3017" y="83"/>
                    <a:pt x="3132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46" name="Text Box 61"/>
            <p:cNvSpPr txBox="1">
              <a:spLocks noChangeArrowheads="1"/>
            </p:cNvSpPr>
            <p:nvPr/>
          </p:nvSpPr>
          <p:spPr bwMode="auto">
            <a:xfrm rot="-3700009">
              <a:off x="1795" y="363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pH=7,1</a:t>
              </a:r>
              <a:endParaRPr lang="cs-CZ"/>
            </a:p>
          </p:txBody>
        </p:sp>
        <p:sp>
          <p:nvSpPr>
            <p:cNvPr id="118847" name="Text Box 62"/>
            <p:cNvSpPr txBox="1">
              <a:spLocks noChangeArrowheads="1"/>
            </p:cNvSpPr>
            <p:nvPr/>
          </p:nvSpPr>
          <p:spPr bwMode="auto">
            <a:xfrm rot="-3637928">
              <a:off x="2532" y="374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pH=7,2</a:t>
              </a:r>
              <a:endParaRPr lang="cs-CZ"/>
            </a:p>
          </p:txBody>
        </p:sp>
        <p:sp>
          <p:nvSpPr>
            <p:cNvPr id="118848" name="Text Box 63"/>
            <p:cNvSpPr txBox="1">
              <a:spLocks noChangeArrowheads="1"/>
            </p:cNvSpPr>
            <p:nvPr/>
          </p:nvSpPr>
          <p:spPr bwMode="auto">
            <a:xfrm rot="-3637928">
              <a:off x="2991" y="39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</a:t>
              </a:r>
              <a:endParaRPr lang="cs-CZ"/>
            </a:p>
          </p:txBody>
        </p:sp>
        <p:sp>
          <p:nvSpPr>
            <p:cNvPr id="118849" name="Text Box 64"/>
            <p:cNvSpPr txBox="1">
              <a:spLocks noChangeArrowheads="1"/>
            </p:cNvSpPr>
            <p:nvPr/>
          </p:nvSpPr>
          <p:spPr bwMode="auto">
            <a:xfrm rot="-2887831">
              <a:off x="3708" y="385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pH=7,37</a:t>
              </a:r>
              <a:endParaRPr lang="cs-CZ"/>
            </a:p>
          </p:txBody>
        </p:sp>
        <p:sp>
          <p:nvSpPr>
            <p:cNvPr id="118850" name="Text Box 65"/>
            <p:cNvSpPr txBox="1">
              <a:spLocks noChangeArrowheads="1"/>
            </p:cNvSpPr>
            <p:nvPr/>
          </p:nvSpPr>
          <p:spPr bwMode="auto">
            <a:xfrm rot="-2594149">
              <a:off x="4031" y="399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pH=7,43</a:t>
              </a:r>
              <a:endParaRPr lang="cs-CZ"/>
            </a:p>
          </p:txBody>
        </p:sp>
        <p:sp>
          <p:nvSpPr>
            <p:cNvPr id="118851" name="Text Box 66"/>
            <p:cNvSpPr txBox="1">
              <a:spLocks noChangeArrowheads="1"/>
            </p:cNvSpPr>
            <p:nvPr/>
          </p:nvSpPr>
          <p:spPr bwMode="auto">
            <a:xfrm rot="-2338706">
              <a:off x="4369" y="602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pH=7,5</a:t>
              </a:r>
              <a:endParaRPr lang="cs-CZ"/>
            </a:p>
          </p:txBody>
        </p:sp>
        <p:sp>
          <p:nvSpPr>
            <p:cNvPr id="118852" name="Text Box 67"/>
            <p:cNvSpPr txBox="1">
              <a:spLocks noChangeArrowheads="1"/>
            </p:cNvSpPr>
            <p:nvPr/>
          </p:nvSpPr>
          <p:spPr bwMode="auto">
            <a:xfrm rot="-1972181">
              <a:off x="4783" y="101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pH=7,6</a:t>
              </a:r>
              <a:endParaRPr lang="cs-CZ"/>
            </a:p>
          </p:txBody>
        </p:sp>
        <p:sp>
          <p:nvSpPr>
            <p:cNvPr id="118853" name="Text Box 68"/>
            <p:cNvSpPr txBox="1">
              <a:spLocks noChangeArrowheads="1"/>
            </p:cNvSpPr>
            <p:nvPr/>
          </p:nvSpPr>
          <p:spPr bwMode="auto">
            <a:xfrm>
              <a:off x="1054" y="1964"/>
              <a:ext cx="12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metabolic acidosis</a:t>
              </a:r>
              <a:endParaRPr lang="cs-CZ" sz="2000"/>
            </a:p>
          </p:txBody>
        </p:sp>
        <p:sp>
          <p:nvSpPr>
            <p:cNvPr id="118854" name="Text Box 69"/>
            <p:cNvSpPr txBox="1">
              <a:spLocks noChangeArrowheads="1"/>
            </p:cNvSpPr>
            <p:nvPr/>
          </p:nvSpPr>
          <p:spPr bwMode="auto">
            <a:xfrm>
              <a:off x="3657" y="1957"/>
              <a:ext cx="13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Akute metabolic alkalosis</a:t>
              </a:r>
              <a:endParaRPr lang="cs-CZ" sz="2000"/>
            </a:p>
          </p:txBody>
        </p:sp>
        <p:sp>
          <p:nvSpPr>
            <p:cNvPr id="118855" name="Text Box 70"/>
            <p:cNvSpPr txBox="1">
              <a:spLocks noChangeArrowheads="1"/>
            </p:cNvSpPr>
            <p:nvPr/>
          </p:nvSpPr>
          <p:spPr bwMode="auto">
            <a:xfrm rot="-5435410">
              <a:off x="2109" y="2589"/>
              <a:ext cx="1044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</a:t>
              </a:r>
            </a:p>
            <a:p>
              <a:pPr algn="ctr"/>
              <a:r>
                <a:rPr lang="cs-CZ" sz="1400" b="1"/>
                <a:t> respiratory acidosi</a:t>
              </a:r>
              <a:endParaRPr lang="cs-CZ" sz="2000"/>
            </a:p>
          </p:txBody>
        </p:sp>
        <p:sp>
          <p:nvSpPr>
            <p:cNvPr id="118856" name="Text Box 71"/>
            <p:cNvSpPr txBox="1">
              <a:spLocks noChangeArrowheads="1"/>
            </p:cNvSpPr>
            <p:nvPr/>
          </p:nvSpPr>
          <p:spPr bwMode="auto">
            <a:xfrm rot="4640724" flipH="1">
              <a:off x="1793" y="909"/>
              <a:ext cx="13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respiratory acidosis</a:t>
              </a:r>
              <a:endParaRPr lang="cs-CZ" sz="2000"/>
            </a:p>
          </p:txBody>
        </p:sp>
        <p:sp>
          <p:nvSpPr>
            <p:cNvPr id="118857" name="Text Box 72"/>
            <p:cNvSpPr txBox="1">
              <a:spLocks noChangeArrowheads="1"/>
            </p:cNvSpPr>
            <p:nvPr/>
          </p:nvSpPr>
          <p:spPr bwMode="auto">
            <a:xfrm rot="-1749184">
              <a:off x="3400" y="1429"/>
              <a:ext cx="15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alkalosis </a:t>
              </a:r>
              <a:endParaRPr lang="cs-CZ" sz="2000"/>
            </a:p>
          </p:txBody>
        </p:sp>
        <p:sp>
          <p:nvSpPr>
            <p:cNvPr id="118858" name="Text Box 73"/>
            <p:cNvSpPr txBox="1">
              <a:spLocks noChangeArrowheads="1"/>
            </p:cNvSpPr>
            <p:nvPr/>
          </p:nvSpPr>
          <p:spPr bwMode="auto">
            <a:xfrm rot="-1698457">
              <a:off x="785" y="2582"/>
              <a:ext cx="150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acidosis </a:t>
              </a:r>
              <a:endParaRPr lang="cs-CZ" sz="2000"/>
            </a:p>
          </p:txBody>
        </p:sp>
        <p:sp>
          <p:nvSpPr>
            <p:cNvPr id="118859" name="Text Box 74"/>
            <p:cNvSpPr txBox="1">
              <a:spLocks noChangeArrowheads="1"/>
            </p:cNvSpPr>
            <p:nvPr/>
          </p:nvSpPr>
          <p:spPr bwMode="auto">
            <a:xfrm rot="-2590237">
              <a:off x="1213" y="2631"/>
              <a:ext cx="15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 dirty="0" err="1"/>
                <a:t>Sustained</a:t>
              </a:r>
              <a:r>
                <a:rPr lang="cs-CZ" sz="1400" b="1" dirty="0"/>
                <a:t> </a:t>
              </a:r>
              <a:r>
                <a:rPr lang="cs-CZ" sz="1400" b="1" dirty="0" err="1"/>
                <a:t>respiratory</a:t>
              </a:r>
              <a:r>
                <a:rPr lang="cs-CZ" sz="1400" b="1" dirty="0"/>
                <a:t> </a:t>
              </a:r>
              <a:r>
                <a:rPr lang="cs-CZ" sz="1400" b="1" dirty="0" err="1"/>
                <a:t>alkalosis</a:t>
              </a:r>
              <a:endParaRPr lang="cs-CZ" sz="2000" dirty="0"/>
            </a:p>
          </p:txBody>
        </p:sp>
        <p:sp>
          <p:nvSpPr>
            <p:cNvPr id="118860" name="Text Box 75"/>
            <p:cNvSpPr txBox="1">
              <a:spLocks noChangeArrowheads="1"/>
            </p:cNvSpPr>
            <p:nvPr/>
          </p:nvSpPr>
          <p:spPr bwMode="auto">
            <a:xfrm rot="-3753465">
              <a:off x="2554" y="815"/>
              <a:ext cx="158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respiratory acidosis </a:t>
              </a:r>
              <a:endParaRPr lang="cs-CZ" sz="2000"/>
            </a:p>
          </p:txBody>
        </p:sp>
        <p:sp>
          <p:nvSpPr>
            <p:cNvPr id="118861" name="Line 76"/>
            <p:cNvSpPr>
              <a:spLocks noChangeShapeType="1"/>
            </p:cNvSpPr>
            <p:nvPr/>
          </p:nvSpPr>
          <p:spPr bwMode="auto">
            <a:xfrm>
              <a:off x="1063" y="2211"/>
              <a:ext cx="5" cy="6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62" name="Line 77"/>
            <p:cNvSpPr>
              <a:spLocks noChangeShapeType="1"/>
            </p:cNvSpPr>
            <p:nvPr/>
          </p:nvSpPr>
          <p:spPr bwMode="auto">
            <a:xfrm>
              <a:off x="2524" y="850"/>
              <a:ext cx="7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63" name="Line 78"/>
            <p:cNvSpPr>
              <a:spLocks noChangeShapeType="1"/>
            </p:cNvSpPr>
            <p:nvPr/>
          </p:nvSpPr>
          <p:spPr bwMode="auto">
            <a:xfrm flipH="1">
              <a:off x="4249" y="1591"/>
              <a:ext cx="2" cy="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8864" name="Freeform 79"/>
            <p:cNvSpPr>
              <a:spLocks/>
            </p:cNvSpPr>
            <p:nvPr/>
          </p:nvSpPr>
          <p:spPr bwMode="auto">
            <a:xfrm>
              <a:off x="1855" y="2970"/>
              <a:ext cx="753" cy="4"/>
            </a:xfrm>
            <a:custGeom>
              <a:avLst/>
              <a:gdLst>
                <a:gd name="T0" fmla="*/ 3 w 753"/>
                <a:gd name="T1" fmla="*/ 4 h 4"/>
                <a:gd name="T2" fmla="*/ 0 w 753"/>
                <a:gd name="T3" fmla="*/ 1 h 4"/>
                <a:gd name="T4" fmla="*/ 753 w 753"/>
                <a:gd name="T5" fmla="*/ 0 h 4"/>
                <a:gd name="T6" fmla="*/ 0 60000 65536"/>
                <a:gd name="T7" fmla="*/ 0 60000 65536"/>
                <a:gd name="T8" fmla="*/ 0 60000 65536"/>
                <a:gd name="T9" fmla="*/ 0 w 753"/>
                <a:gd name="T10" fmla="*/ 0 h 4"/>
                <a:gd name="T11" fmla="*/ 753 w 75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3" h="4">
                  <a:moveTo>
                    <a:pt x="3" y="4"/>
                  </a:moveTo>
                  <a:lnTo>
                    <a:pt x="0" y="1"/>
                  </a:lnTo>
                  <a:lnTo>
                    <a:pt x="75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53360" name="Oval 80"/>
          <p:cNvSpPr>
            <a:spLocks noChangeArrowheads="1"/>
          </p:cNvSpPr>
          <p:nvPr/>
        </p:nvSpPr>
        <p:spPr bwMode="auto">
          <a:xfrm>
            <a:off x="4211638" y="3213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88889E-6 C -0.01927 -0.0926 -0.03854 -0.18496 -0.04184 -0.23681 C -0.04514 -0.28866 -0.02725 -0.297 -0.01944 -0.31158 C -0.01163 -0.32616 -0.0033 -0.32501 0.00504 -0.32385 " pathEditMode="relative" ptsTypes="aaaA">
                                      <p:cBhvr>
                                        <p:cTn id="6" dur="2000" fill="hold"/>
                                        <p:tgtEl>
                                          <p:spTgt spid="353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32385 C 0.06406 -0.32547 0.12309 -0.32709 0.14792 -0.32778 C 0.17274 -0.32847 0.16337 -0.32824 0.15417 -0.32778 " pathEditMode="relative" ptsTypes="aaA">
                                      <p:cBhvr>
                                        <p:cTn id="10" dur="5000" fill="hold"/>
                                        <p:tgtEl>
                                          <p:spTgt spid="353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60" grpId="0" animBg="1"/>
      <p:bldP spid="35336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525" y="190500"/>
            <a:ext cx="8364538" cy="6113463"/>
            <a:chOff x="86" y="120"/>
            <a:chExt cx="5269" cy="3851"/>
          </a:xfrm>
        </p:grpSpPr>
        <p:sp>
          <p:nvSpPr>
            <p:cNvPr id="119812" name="Freeform 3"/>
            <p:cNvSpPr>
              <a:spLocks/>
            </p:cNvSpPr>
            <p:nvPr/>
          </p:nvSpPr>
          <p:spPr bwMode="auto">
            <a:xfrm>
              <a:off x="1363" y="2198"/>
              <a:ext cx="1363" cy="1020"/>
            </a:xfrm>
            <a:custGeom>
              <a:avLst/>
              <a:gdLst>
                <a:gd name="T0" fmla="*/ 1030 w 1363"/>
                <a:gd name="T1" fmla="*/ 0 h 1020"/>
                <a:gd name="T2" fmla="*/ 768 w 1363"/>
                <a:gd name="T3" fmla="*/ 317 h 1020"/>
                <a:gd name="T4" fmla="*/ 557 w 1363"/>
                <a:gd name="T5" fmla="*/ 528 h 1020"/>
                <a:gd name="T6" fmla="*/ 267 w 1363"/>
                <a:gd name="T7" fmla="*/ 788 h 1020"/>
                <a:gd name="T8" fmla="*/ 0 w 1363"/>
                <a:gd name="T9" fmla="*/ 1020 h 1020"/>
                <a:gd name="T10" fmla="*/ 267 w 1363"/>
                <a:gd name="T11" fmla="*/ 1016 h 1020"/>
                <a:gd name="T12" fmla="*/ 694 w 1363"/>
                <a:gd name="T13" fmla="*/ 665 h 1020"/>
                <a:gd name="T14" fmla="*/ 917 w 1363"/>
                <a:gd name="T15" fmla="*/ 476 h 1020"/>
                <a:gd name="T16" fmla="*/ 1078 w 1363"/>
                <a:gd name="T17" fmla="*/ 334 h 1020"/>
                <a:gd name="T18" fmla="*/ 1224 w 1363"/>
                <a:gd name="T19" fmla="*/ 197 h 1020"/>
                <a:gd name="T20" fmla="*/ 1363 w 1363"/>
                <a:gd name="T21" fmla="*/ 70 h 1020"/>
                <a:gd name="T22" fmla="*/ 1030 w 1363"/>
                <a:gd name="T23" fmla="*/ 0 h 10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3"/>
                <a:gd name="T37" fmla="*/ 0 h 1020"/>
                <a:gd name="T38" fmla="*/ 1363 w 1363"/>
                <a:gd name="T39" fmla="*/ 1020 h 10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3" h="1020">
                  <a:moveTo>
                    <a:pt x="1030" y="0"/>
                  </a:moveTo>
                  <a:cubicBezTo>
                    <a:pt x="931" y="41"/>
                    <a:pt x="847" y="229"/>
                    <a:pt x="768" y="317"/>
                  </a:cubicBezTo>
                  <a:cubicBezTo>
                    <a:pt x="689" y="405"/>
                    <a:pt x="641" y="450"/>
                    <a:pt x="557" y="528"/>
                  </a:cubicBezTo>
                  <a:cubicBezTo>
                    <a:pt x="473" y="606"/>
                    <a:pt x="360" y="706"/>
                    <a:pt x="267" y="788"/>
                  </a:cubicBezTo>
                  <a:cubicBezTo>
                    <a:pt x="174" y="870"/>
                    <a:pt x="118" y="922"/>
                    <a:pt x="0" y="1020"/>
                  </a:cubicBezTo>
                  <a:cubicBezTo>
                    <a:pt x="111" y="1018"/>
                    <a:pt x="195" y="1018"/>
                    <a:pt x="267" y="1016"/>
                  </a:cubicBezTo>
                  <a:cubicBezTo>
                    <a:pt x="379" y="932"/>
                    <a:pt x="586" y="755"/>
                    <a:pt x="694" y="665"/>
                  </a:cubicBezTo>
                  <a:cubicBezTo>
                    <a:pt x="802" y="575"/>
                    <a:pt x="853" y="531"/>
                    <a:pt x="917" y="476"/>
                  </a:cubicBezTo>
                  <a:cubicBezTo>
                    <a:pt x="981" y="421"/>
                    <a:pt x="1027" y="381"/>
                    <a:pt x="1078" y="334"/>
                  </a:cubicBezTo>
                  <a:cubicBezTo>
                    <a:pt x="1129" y="287"/>
                    <a:pt x="1176" y="241"/>
                    <a:pt x="1224" y="197"/>
                  </a:cubicBezTo>
                  <a:lnTo>
                    <a:pt x="1363" y="70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3" name="Freeform 4"/>
            <p:cNvSpPr>
              <a:spLocks/>
            </p:cNvSpPr>
            <p:nvPr/>
          </p:nvSpPr>
          <p:spPr bwMode="auto">
            <a:xfrm>
              <a:off x="2854" y="846"/>
              <a:ext cx="2009" cy="1148"/>
            </a:xfrm>
            <a:custGeom>
              <a:avLst/>
              <a:gdLst>
                <a:gd name="T0" fmla="*/ 38 w 2009"/>
                <a:gd name="T1" fmla="*/ 811 h 1148"/>
                <a:gd name="T2" fmla="*/ 329 w 2009"/>
                <a:gd name="T3" fmla="*/ 691 h 1148"/>
                <a:gd name="T4" fmla="*/ 2009 w 2009"/>
                <a:gd name="T5" fmla="*/ 0 h 1148"/>
                <a:gd name="T6" fmla="*/ 2009 w 2009"/>
                <a:gd name="T7" fmla="*/ 742 h 1148"/>
                <a:gd name="T8" fmla="*/ 941 w 2009"/>
                <a:gd name="T9" fmla="*/ 1148 h 1148"/>
                <a:gd name="T10" fmla="*/ 38 w 2009"/>
                <a:gd name="T11" fmla="*/ 1137 h 1148"/>
                <a:gd name="T12" fmla="*/ 38 w 2009"/>
                <a:gd name="T13" fmla="*/ 811 h 1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9"/>
                <a:gd name="T22" fmla="*/ 0 h 1148"/>
                <a:gd name="T23" fmla="*/ 2009 w 2009"/>
                <a:gd name="T24" fmla="*/ 1148 h 1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9" h="1148">
                  <a:moveTo>
                    <a:pt x="38" y="811"/>
                  </a:moveTo>
                  <a:cubicBezTo>
                    <a:pt x="30" y="770"/>
                    <a:pt x="0" y="826"/>
                    <a:pt x="329" y="691"/>
                  </a:cubicBezTo>
                  <a:lnTo>
                    <a:pt x="2009" y="0"/>
                  </a:lnTo>
                  <a:lnTo>
                    <a:pt x="2009" y="742"/>
                  </a:lnTo>
                  <a:lnTo>
                    <a:pt x="941" y="1148"/>
                  </a:lnTo>
                  <a:lnTo>
                    <a:pt x="38" y="1137"/>
                  </a:lnTo>
                  <a:lnTo>
                    <a:pt x="38" y="81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4" name="Freeform 5"/>
            <p:cNvSpPr>
              <a:spLocks/>
            </p:cNvSpPr>
            <p:nvPr/>
          </p:nvSpPr>
          <p:spPr bwMode="auto">
            <a:xfrm>
              <a:off x="2617" y="293"/>
              <a:ext cx="1278" cy="1787"/>
            </a:xfrm>
            <a:custGeom>
              <a:avLst/>
              <a:gdLst>
                <a:gd name="T0" fmla="*/ 0 w 1278"/>
                <a:gd name="T1" fmla="*/ 1673 h 1787"/>
                <a:gd name="T2" fmla="*/ 189 w 1278"/>
                <a:gd name="T3" fmla="*/ 1341 h 1787"/>
                <a:gd name="T4" fmla="*/ 566 w 1278"/>
                <a:gd name="T5" fmla="*/ 638 h 1787"/>
                <a:gd name="T6" fmla="*/ 835 w 1278"/>
                <a:gd name="T7" fmla="*/ 107 h 1787"/>
                <a:gd name="T8" fmla="*/ 892 w 1278"/>
                <a:gd name="T9" fmla="*/ 0 h 1787"/>
                <a:gd name="T10" fmla="*/ 1278 w 1278"/>
                <a:gd name="T11" fmla="*/ 2 h 1787"/>
                <a:gd name="T12" fmla="*/ 1052 w 1278"/>
                <a:gd name="T13" fmla="*/ 433 h 1787"/>
                <a:gd name="T14" fmla="*/ 515 w 1278"/>
                <a:gd name="T15" fmla="*/ 1450 h 1787"/>
                <a:gd name="T16" fmla="*/ 332 w 1278"/>
                <a:gd name="T17" fmla="*/ 1787 h 1787"/>
                <a:gd name="T18" fmla="*/ 0 w 1278"/>
                <a:gd name="T19" fmla="*/ 1673 h 1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787"/>
                <a:gd name="T32" fmla="*/ 1278 w 1278"/>
                <a:gd name="T33" fmla="*/ 1787 h 17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787">
                  <a:moveTo>
                    <a:pt x="0" y="1673"/>
                  </a:moveTo>
                  <a:lnTo>
                    <a:pt x="189" y="1341"/>
                  </a:lnTo>
                  <a:cubicBezTo>
                    <a:pt x="283" y="1169"/>
                    <a:pt x="458" y="843"/>
                    <a:pt x="566" y="638"/>
                  </a:cubicBezTo>
                  <a:cubicBezTo>
                    <a:pt x="674" y="433"/>
                    <a:pt x="781" y="213"/>
                    <a:pt x="835" y="107"/>
                  </a:cubicBezTo>
                  <a:lnTo>
                    <a:pt x="892" y="0"/>
                  </a:lnTo>
                  <a:lnTo>
                    <a:pt x="1278" y="2"/>
                  </a:lnTo>
                  <a:lnTo>
                    <a:pt x="1052" y="433"/>
                  </a:lnTo>
                  <a:cubicBezTo>
                    <a:pt x="925" y="674"/>
                    <a:pt x="635" y="1224"/>
                    <a:pt x="515" y="1450"/>
                  </a:cubicBezTo>
                  <a:lnTo>
                    <a:pt x="332" y="1787"/>
                  </a:lnTo>
                  <a:lnTo>
                    <a:pt x="0" y="167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5" name="Freeform 6"/>
            <p:cNvSpPr>
              <a:spLocks/>
            </p:cNvSpPr>
            <p:nvPr/>
          </p:nvSpPr>
          <p:spPr bwMode="auto">
            <a:xfrm>
              <a:off x="880" y="2234"/>
              <a:ext cx="1623" cy="914"/>
            </a:xfrm>
            <a:custGeom>
              <a:avLst/>
              <a:gdLst>
                <a:gd name="T0" fmla="*/ 1206 w 1623"/>
                <a:gd name="T1" fmla="*/ 23 h 914"/>
                <a:gd name="T2" fmla="*/ 0 w 1623"/>
                <a:gd name="T3" fmla="*/ 680 h 914"/>
                <a:gd name="T4" fmla="*/ 0 w 1623"/>
                <a:gd name="T5" fmla="*/ 914 h 914"/>
                <a:gd name="T6" fmla="*/ 1623 w 1623"/>
                <a:gd name="T7" fmla="*/ 0 h 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3"/>
                <a:gd name="T13" fmla="*/ 0 h 914"/>
                <a:gd name="T14" fmla="*/ 1623 w 1623"/>
                <a:gd name="T15" fmla="*/ 914 h 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3" h="914">
                  <a:moveTo>
                    <a:pt x="1206" y="23"/>
                  </a:moveTo>
                  <a:lnTo>
                    <a:pt x="0" y="680"/>
                  </a:lnTo>
                  <a:lnTo>
                    <a:pt x="0" y="914"/>
                  </a:lnTo>
                  <a:lnTo>
                    <a:pt x="1623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6" name="Freeform 7"/>
            <p:cNvSpPr>
              <a:spLocks/>
            </p:cNvSpPr>
            <p:nvPr/>
          </p:nvSpPr>
          <p:spPr bwMode="auto">
            <a:xfrm>
              <a:off x="909" y="286"/>
              <a:ext cx="4160" cy="2928"/>
            </a:xfrm>
            <a:custGeom>
              <a:avLst/>
              <a:gdLst>
                <a:gd name="T0" fmla="*/ 0 w 4160"/>
                <a:gd name="T1" fmla="*/ 1645 h 2928"/>
                <a:gd name="T2" fmla="*/ 1611 w 4160"/>
                <a:gd name="T3" fmla="*/ 1645 h 2928"/>
                <a:gd name="T4" fmla="*/ 1617 w 4160"/>
                <a:gd name="T5" fmla="*/ 1451 h 2928"/>
                <a:gd name="T6" fmla="*/ 1508 w 4160"/>
                <a:gd name="T7" fmla="*/ 1137 h 2928"/>
                <a:gd name="T8" fmla="*/ 1440 w 4160"/>
                <a:gd name="T9" fmla="*/ 634 h 2928"/>
                <a:gd name="T10" fmla="*/ 1354 w 4160"/>
                <a:gd name="T11" fmla="*/ 240 h 2928"/>
                <a:gd name="T12" fmla="*/ 1234 w 4160"/>
                <a:gd name="T13" fmla="*/ 2 h 2928"/>
                <a:gd name="T14" fmla="*/ 1472 w 4160"/>
                <a:gd name="T15" fmla="*/ 0 h 2928"/>
                <a:gd name="T16" fmla="*/ 1605 w 4160"/>
                <a:gd name="T17" fmla="*/ 377 h 2928"/>
                <a:gd name="T18" fmla="*/ 1680 w 4160"/>
                <a:gd name="T19" fmla="*/ 811 h 2928"/>
                <a:gd name="T20" fmla="*/ 1743 w 4160"/>
                <a:gd name="T21" fmla="*/ 1091 h 2928"/>
                <a:gd name="T22" fmla="*/ 1868 w 4160"/>
                <a:gd name="T23" fmla="*/ 1468 h 2928"/>
                <a:gd name="T24" fmla="*/ 1977 w 4160"/>
                <a:gd name="T25" fmla="*/ 1645 h 2928"/>
                <a:gd name="T26" fmla="*/ 2926 w 4160"/>
                <a:gd name="T27" fmla="*/ 1651 h 2928"/>
                <a:gd name="T28" fmla="*/ 4160 w 4160"/>
                <a:gd name="T29" fmla="*/ 1657 h 2928"/>
                <a:gd name="T30" fmla="*/ 4160 w 4160"/>
                <a:gd name="T31" fmla="*/ 2000 h 2928"/>
                <a:gd name="T32" fmla="*/ 1926 w 4160"/>
                <a:gd name="T33" fmla="*/ 2000 h 2928"/>
                <a:gd name="T34" fmla="*/ 1914 w 4160"/>
                <a:gd name="T35" fmla="*/ 2422 h 2928"/>
                <a:gd name="T36" fmla="*/ 1913 w 4160"/>
                <a:gd name="T37" fmla="*/ 2928 h 2928"/>
                <a:gd name="T38" fmla="*/ 1611 w 4160"/>
                <a:gd name="T39" fmla="*/ 2925 h 2928"/>
                <a:gd name="T40" fmla="*/ 1605 w 4160"/>
                <a:gd name="T41" fmla="*/ 2005 h 2928"/>
                <a:gd name="T42" fmla="*/ 0 w 4160"/>
                <a:gd name="T43" fmla="*/ 2005 h 2928"/>
                <a:gd name="T44" fmla="*/ 0 w 4160"/>
                <a:gd name="T45" fmla="*/ 1645 h 29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60"/>
                <a:gd name="T70" fmla="*/ 0 h 2928"/>
                <a:gd name="T71" fmla="*/ 4160 w 4160"/>
                <a:gd name="T72" fmla="*/ 2928 h 29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60" h="2928">
                  <a:moveTo>
                    <a:pt x="0" y="1645"/>
                  </a:moveTo>
                  <a:lnTo>
                    <a:pt x="1611" y="1645"/>
                  </a:lnTo>
                  <a:lnTo>
                    <a:pt x="1617" y="1451"/>
                  </a:lnTo>
                  <a:cubicBezTo>
                    <a:pt x="1600" y="1366"/>
                    <a:pt x="1537" y="1273"/>
                    <a:pt x="1508" y="1137"/>
                  </a:cubicBezTo>
                  <a:cubicBezTo>
                    <a:pt x="1479" y="1001"/>
                    <a:pt x="1466" y="783"/>
                    <a:pt x="1440" y="634"/>
                  </a:cubicBezTo>
                  <a:cubicBezTo>
                    <a:pt x="1414" y="485"/>
                    <a:pt x="1388" y="345"/>
                    <a:pt x="1354" y="240"/>
                  </a:cubicBezTo>
                  <a:lnTo>
                    <a:pt x="1234" y="2"/>
                  </a:lnTo>
                  <a:lnTo>
                    <a:pt x="1472" y="0"/>
                  </a:lnTo>
                  <a:cubicBezTo>
                    <a:pt x="1534" y="62"/>
                    <a:pt x="1570" y="242"/>
                    <a:pt x="1605" y="377"/>
                  </a:cubicBezTo>
                  <a:cubicBezTo>
                    <a:pt x="1640" y="512"/>
                    <a:pt x="1657" y="692"/>
                    <a:pt x="1680" y="811"/>
                  </a:cubicBezTo>
                  <a:cubicBezTo>
                    <a:pt x="1703" y="930"/>
                    <a:pt x="1712" y="982"/>
                    <a:pt x="1743" y="1091"/>
                  </a:cubicBezTo>
                  <a:cubicBezTo>
                    <a:pt x="1774" y="1200"/>
                    <a:pt x="1829" y="1376"/>
                    <a:pt x="1868" y="1468"/>
                  </a:cubicBezTo>
                  <a:lnTo>
                    <a:pt x="1977" y="1645"/>
                  </a:lnTo>
                  <a:lnTo>
                    <a:pt x="2926" y="1651"/>
                  </a:lnTo>
                  <a:lnTo>
                    <a:pt x="4160" y="1657"/>
                  </a:lnTo>
                  <a:lnTo>
                    <a:pt x="4160" y="2000"/>
                  </a:lnTo>
                  <a:lnTo>
                    <a:pt x="1926" y="2000"/>
                  </a:lnTo>
                  <a:lnTo>
                    <a:pt x="1914" y="2422"/>
                  </a:lnTo>
                  <a:lnTo>
                    <a:pt x="1913" y="2928"/>
                  </a:lnTo>
                  <a:lnTo>
                    <a:pt x="1611" y="2925"/>
                  </a:lnTo>
                  <a:lnTo>
                    <a:pt x="1605" y="2005"/>
                  </a:lnTo>
                  <a:lnTo>
                    <a:pt x="0" y="2005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7" name="Freeform 8"/>
            <p:cNvSpPr>
              <a:spLocks/>
            </p:cNvSpPr>
            <p:nvPr/>
          </p:nvSpPr>
          <p:spPr bwMode="auto">
            <a:xfrm>
              <a:off x="803" y="3577"/>
              <a:ext cx="4403" cy="4"/>
            </a:xfrm>
            <a:custGeom>
              <a:avLst/>
              <a:gdLst>
                <a:gd name="T0" fmla="*/ 0 w 4403"/>
                <a:gd name="T1" fmla="*/ 4 h 4"/>
                <a:gd name="T2" fmla="*/ 4403 w 4403"/>
                <a:gd name="T3" fmla="*/ 0 h 4"/>
                <a:gd name="T4" fmla="*/ 0 60000 65536"/>
                <a:gd name="T5" fmla="*/ 0 60000 65536"/>
                <a:gd name="T6" fmla="*/ 0 w 4403"/>
                <a:gd name="T7" fmla="*/ 0 h 4"/>
                <a:gd name="T8" fmla="*/ 4403 w 440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03" h="4">
                  <a:moveTo>
                    <a:pt x="0" y="4"/>
                  </a:moveTo>
                  <a:lnTo>
                    <a:pt x="440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8" name="Line 9"/>
            <p:cNvSpPr>
              <a:spLocks noChangeShapeType="1"/>
            </p:cNvSpPr>
            <p:nvPr/>
          </p:nvSpPr>
          <p:spPr bwMode="auto">
            <a:xfrm flipV="1">
              <a:off x="803" y="3208"/>
              <a:ext cx="4400" cy="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19" name="Line 10"/>
            <p:cNvSpPr>
              <a:spLocks noChangeShapeType="1"/>
            </p:cNvSpPr>
            <p:nvPr/>
          </p:nvSpPr>
          <p:spPr bwMode="auto">
            <a:xfrm>
              <a:off x="813" y="2848"/>
              <a:ext cx="439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0" name="Line 11"/>
            <p:cNvSpPr>
              <a:spLocks noChangeShapeType="1"/>
            </p:cNvSpPr>
            <p:nvPr/>
          </p:nvSpPr>
          <p:spPr bwMode="auto">
            <a:xfrm>
              <a:off x="807" y="2474"/>
              <a:ext cx="44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1" name="Line 12"/>
            <p:cNvSpPr>
              <a:spLocks noChangeShapeType="1"/>
            </p:cNvSpPr>
            <p:nvPr/>
          </p:nvSpPr>
          <p:spPr bwMode="auto">
            <a:xfrm flipV="1">
              <a:off x="813" y="2125"/>
              <a:ext cx="438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2" name="Line 13"/>
            <p:cNvSpPr>
              <a:spLocks noChangeShapeType="1"/>
            </p:cNvSpPr>
            <p:nvPr/>
          </p:nvSpPr>
          <p:spPr bwMode="auto">
            <a:xfrm>
              <a:off x="816" y="1758"/>
              <a:ext cx="438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3" name="Line 14"/>
            <p:cNvSpPr>
              <a:spLocks noChangeShapeType="1"/>
            </p:cNvSpPr>
            <p:nvPr/>
          </p:nvSpPr>
          <p:spPr bwMode="auto">
            <a:xfrm flipV="1">
              <a:off x="799" y="1385"/>
              <a:ext cx="4412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4" name="Line 15"/>
            <p:cNvSpPr>
              <a:spLocks noChangeShapeType="1"/>
            </p:cNvSpPr>
            <p:nvPr/>
          </p:nvSpPr>
          <p:spPr bwMode="auto">
            <a:xfrm flipV="1">
              <a:off x="814" y="1013"/>
              <a:ext cx="4390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5" name="Line 16"/>
            <p:cNvSpPr>
              <a:spLocks noChangeShapeType="1"/>
            </p:cNvSpPr>
            <p:nvPr/>
          </p:nvSpPr>
          <p:spPr bwMode="auto">
            <a:xfrm flipV="1">
              <a:off x="803" y="639"/>
              <a:ext cx="4394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6" name="Freeform 17"/>
            <p:cNvSpPr>
              <a:spLocks/>
            </p:cNvSpPr>
            <p:nvPr/>
          </p:nvSpPr>
          <p:spPr bwMode="auto">
            <a:xfrm>
              <a:off x="811" y="288"/>
              <a:ext cx="4391" cy="7"/>
            </a:xfrm>
            <a:custGeom>
              <a:avLst/>
              <a:gdLst>
                <a:gd name="T0" fmla="*/ 0 w 4391"/>
                <a:gd name="T1" fmla="*/ 0 h 7"/>
                <a:gd name="T2" fmla="*/ 4391 w 4391"/>
                <a:gd name="T3" fmla="*/ 7 h 7"/>
                <a:gd name="T4" fmla="*/ 0 60000 65536"/>
                <a:gd name="T5" fmla="*/ 0 60000 65536"/>
                <a:gd name="T6" fmla="*/ 0 w 4391"/>
                <a:gd name="T7" fmla="*/ 0 h 7"/>
                <a:gd name="T8" fmla="*/ 4391 w 439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91" h="7">
                  <a:moveTo>
                    <a:pt x="0" y="0"/>
                  </a:moveTo>
                  <a:lnTo>
                    <a:pt x="4391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7" name="Freeform 18"/>
            <p:cNvSpPr>
              <a:spLocks/>
            </p:cNvSpPr>
            <p:nvPr/>
          </p:nvSpPr>
          <p:spPr bwMode="auto">
            <a:xfrm>
              <a:off x="809" y="290"/>
              <a:ext cx="1" cy="3296"/>
            </a:xfrm>
            <a:custGeom>
              <a:avLst/>
              <a:gdLst>
                <a:gd name="T0" fmla="*/ 0 w 1"/>
                <a:gd name="T1" fmla="*/ 0 h 3296"/>
                <a:gd name="T2" fmla="*/ 0 w 1"/>
                <a:gd name="T3" fmla="*/ 3296 h 3296"/>
                <a:gd name="T4" fmla="*/ 0 60000 65536"/>
                <a:gd name="T5" fmla="*/ 0 60000 65536"/>
                <a:gd name="T6" fmla="*/ 0 w 1"/>
                <a:gd name="T7" fmla="*/ 0 h 3296"/>
                <a:gd name="T8" fmla="*/ 1 w 1"/>
                <a:gd name="T9" fmla="*/ 3296 h 3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6">
                  <a:moveTo>
                    <a:pt x="0" y="0"/>
                  </a:moveTo>
                  <a:lnTo>
                    <a:pt x="0" y="329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8" name="Freeform 19"/>
            <p:cNvSpPr>
              <a:spLocks/>
            </p:cNvSpPr>
            <p:nvPr/>
          </p:nvSpPr>
          <p:spPr bwMode="auto">
            <a:xfrm>
              <a:off x="1181" y="290"/>
              <a:ext cx="2" cy="3290"/>
            </a:xfrm>
            <a:custGeom>
              <a:avLst/>
              <a:gdLst>
                <a:gd name="T0" fmla="*/ 0 w 2"/>
                <a:gd name="T1" fmla="*/ 0 h 3290"/>
                <a:gd name="T2" fmla="*/ 2 w 2"/>
                <a:gd name="T3" fmla="*/ 3290 h 3290"/>
                <a:gd name="T4" fmla="*/ 0 60000 65536"/>
                <a:gd name="T5" fmla="*/ 0 60000 65536"/>
                <a:gd name="T6" fmla="*/ 0 w 2"/>
                <a:gd name="T7" fmla="*/ 0 h 3290"/>
                <a:gd name="T8" fmla="*/ 2 w 2"/>
                <a:gd name="T9" fmla="*/ 3290 h 32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90">
                  <a:moveTo>
                    <a:pt x="0" y="0"/>
                  </a:moveTo>
                  <a:lnTo>
                    <a:pt x="2" y="329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29" name="Line 20"/>
            <p:cNvSpPr>
              <a:spLocks noChangeShapeType="1"/>
            </p:cNvSpPr>
            <p:nvPr/>
          </p:nvSpPr>
          <p:spPr bwMode="auto">
            <a:xfrm flipH="1">
              <a:off x="1548" y="288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0" name="Freeform 21"/>
            <p:cNvSpPr>
              <a:spLocks/>
            </p:cNvSpPr>
            <p:nvPr/>
          </p:nvSpPr>
          <p:spPr bwMode="auto">
            <a:xfrm>
              <a:off x="1907" y="290"/>
              <a:ext cx="6" cy="3295"/>
            </a:xfrm>
            <a:custGeom>
              <a:avLst/>
              <a:gdLst>
                <a:gd name="T0" fmla="*/ 6 w 6"/>
                <a:gd name="T1" fmla="*/ 0 h 3295"/>
                <a:gd name="T2" fmla="*/ 0 w 6"/>
                <a:gd name="T3" fmla="*/ 3295 h 3295"/>
                <a:gd name="T4" fmla="*/ 0 60000 65536"/>
                <a:gd name="T5" fmla="*/ 0 60000 65536"/>
                <a:gd name="T6" fmla="*/ 0 w 6"/>
                <a:gd name="T7" fmla="*/ 0 h 3295"/>
                <a:gd name="T8" fmla="*/ 6 w 6"/>
                <a:gd name="T9" fmla="*/ 3295 h 3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295">
                  <a:moveTo>
                    <a:pt x="6" y="0"/>
                  </a:moveTo>
                  <a:lnTo>
                    <a:pt x="0" y="329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1" name="Freeform 22"/>
            <p:cNvSpPr>
              <a:spLocks/>
            </p:cNvSpPr>
            <p:nvPr/>
          </p:nvSpPr>
          <p:spPr bwMode="auto">
            <a:xfrm>
              <a:off x="2282" y="290"/>
              <a:ext cx="1" cy="3294"/>
            </a:xfrm>
            <a:custGeom>
              <a:avLst/>
              <a:gdLst>
                <a:gd name="T0" fmla="*/ 0 w 1"/>
                <a:gd name="T1" fmla="*/ 0 h 3294"/>
                <a:gd name="T2" fmla="*/ 1 w 1"/>
                <a:gd name="T3" fmla="*/ 3294 h 3294"/>
                <a:gd name="T4" fmla="*/ 0 60000 65536"/>
                <a:gd name="T5" fmla="*/ 0 60000 65536"/>
                <a:gd name="T6" fmla="*/ 0 w 1"/>
                <a:gd name="T7" fmla="*/ 0 h 3294"/>
                <a:gd name="T8" fmla="*/ 1 w 1"/>
                <a:gd name="T9" fmla="*/ 3294 h 32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4">
                  <a:moveTo>
                    <a:pt x="0" y="0"/>
                  </a:moveTo>
                  <a:lnTo>
                    <a:pt x="1" y="329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2" name="Freeform 23"/>
            <p:cNvSpPr>
              <a:spLocks/>
            </p:cNvSpPr>
            <p:nvPr/>
          </p:nvSpPr>
          <p:spPr bwMode="auto">
            <a:xfrm>
              <a:off x="2633" y="290"/>
              <a:ext cx="7" cy="3299"/>
            </a:xfrm>
            <a:custGeom>
              <a:avLst/>
              <a:gdLst>
                <a:gd name="T0" fmla="*/ 7 w 7"/>
                <a:gd name="T1" fmla="*/ 0 h 3299"/>
                <a:gd name="T2" fmla="*/ 0 w 7"/>
                <a:gd name="T3" fmla="*/ 3299 h 3299"/>
                <a:gd name="T4" fmla="*/ 0 60000 65536"/>
                <a:gd name="T5" fmla="*/ 0 60000 65536"/>
                <a:gd name="T6" fmla="*/ 0 w 7"/>
                <a:gd name="T7" fmla="*/ 0 h 3299"/>
                <a:gd name="T8" fmla="*/ 7 w 7"/>
                <a:gd name="T9" fmla="*/ 3299 h 3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299">
                  <a:moveTo>
                    <a:pt x="7" y="0"/>
                  </a:moveTo>
                  <a:lnTo>
                    <a:pt x="0" y="329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3" name="Freeform 24"/>
            <p:cNvSpPr>
              <a:spLocks/>
            </p:cNvSpPr>
            <p:nvPr/>
          </p:nvSpPr>
          <p:spPr bwMode="auto">
            <a:xfrm>
              <a:off x="3012" y="293"/>
              <a:ext cx="2" cy="3289"/>
            </a:xfrm>
            <a:custGeom>
              <a:avLst/>
              <a:gdLst>
                <a:gd name="T0" fmla="*/ 0 w 2"/>
                <a:gd name="T1" fmla="*/ 0 h 3289"/>
                <a:gd name="T2" fmla="*/ 2 w 2"/>
                <a:gd name="T3" fmla="*/ 3289 h 3289"/>
                <a:gd name="T4" fmla="*/ 0 60000 65536"/>
                <a:gd name="T5" fmla="*/ 0 60000 65536"/>
                <a:gd name="T6" fmla="*/ 0 w 2"/>
                <a:gd name="T7" fmla="*/ 0 h 3289"/>
                <a:gd name="T8" fmla="*/ 2 w 2"/>
                <a:gd name="T9" fmla="*/ 3289 h 3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89">
                  <a:moveTo>
                    <a:pt x="0" y="0"/>
                  </a:moveTo>
                  <a:lnTo>
                    <a:pt x="2" y="328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4" name="Freeform 25"/>
            <p:cNvSpPr>
              <a:spLocks/>
            </p:cNvSpPr>
            <p:nvPr/>
          </p:nvSpPr>
          <p:spPr bwMode="auto">
            <a:xfrm>
              <a:off x="3384" y="293"/>
              <a:ext cx="1" cy="3288"/>
            </a:xfrm>
            <a:custGeom>
              <a:avLst/>
              <a:gdLst>
                <a:gd name="T0" fmla="*/ 0 w 1"/>
                <a:gd name="T1" fmla="*/ 0 h 3288"/>
                <a:gd name="T2" fmla="*/ 1 w 1"/>
                <a:gd name="T3" fmla="*/ 3288 h 3288"/>
                <a:gd name="T4" fmla="*/ 0 60000 65536"/>
                <a:gd name="T5" fmla="*/ 0 60000 65536"/>
                <a:gd name="T6" fmla="*/ 0 w 1"/>
                <a:gd name="T7" fmla="*/ 0 h 3288"/>
                <a:gd name="T8" fmla="*/ 1 w 1"/>
                <a:gd name="T9" fmla="*/ 3288 h 3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88">
                  <a:moveTo>
                    <a:pt x="0" y="0"/>
                  </a:moveTo>
                  <a:lnTo>
                    <a:pt x="1" y="32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5" name="Line 26"/>
            <p:cNvSpPr>
              <a:spLocks noChangeShapeType="1"/>
            </p:cNvSpPr>
            <p:nvPr/>
          </p:nvSpPr>
          <p:spPr bwMode="auto">
            <a:xfrm>
              <a:off x="3732" y="286"/>
              <a:ext cx="1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6" name="Line 27"/>
            <p:cNvSpPr>
              <a:spLocks noChangeShapeType="1"/>
            </p:cNvSpPr>
            <p:nvPr/>
          </p:nvSpPr>
          <p:spPr bwMode="auto">
            <a:xfrm>
              <a:off x="4103" y="286"/>
              <a:ext cx="0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7" name="Line 28"/>
            <p:cNvSpPr>
              <a:spLocks noChangeShapeType="1"/>
            </p:cNvSpPr>
            <p:nvPr/>
          </p:nvSpPr>
          <p:spPr bwMode="auto">
            <a:xfrm flipH="1">
              <a:off x="4469" y="286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8" name="Line 29"/>
            <p:cNvSpPr>
              <a:spLocks noChangeShapeType="1"/>
            </p:cNvSpPr>
            <p:nvPr/>
          </p:nvSpPr>
          <p:spPr bwMode="auto">
            <a:xfrm>
              <a:off x="4834" y="294"/>
              <a:ext cx="1" cy="329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39" name="Freeform 30"/>
            <p:cNvSpPr>
              <a:spLocks/>
            </p:cNvSpPr>
            <p:nvPr/>
          </p:nvSpPr>
          <p:spPr bwMode="auto">
            <a:xfrm>
              <a:off x="5206" y="291"/>
              <a:ext cx="1" cy="3292"/>
            </a:xfrm>
            <a:custGeom>
              <a:avLst/>
              <a:gdLst>
                <a:gd name="T0" fmla="*/ 1 w 1"/>
                <a:gd name="T1" fmla="*/ 0 h 3292"/>
                <a:gd name="T2" fmla="*/ 0 w 1"/>
                <a:gd name="T3" fmla="*/ 3292 h 3292"/>
                <a:gd name="T4" fmla="*/ 0 60000 65536"/>
                <a:gd name="T5" fmla="*/ 0 60000 65536"/>
                <a:gd name="T6" fmla="*/ 0 w 1"/>
                <a:gd name="T7" fmla="*/ 0 h 3292"/>
                <a:gd name="T8" fmla="*/ 1 w 1"/>
                <a:gd name="T9" fmla="*/ 3292 h 3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2">
                  <a:moveTo>
                    <a:pt x="1" y="0"/>
                  </a:moveTo>
                  <a:lnTo>
                    <a:pt x="0" y="329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40" name="Text Box 31"/>
            <p:cNvSpPr txBox="1">
              <a:spLocks noChangeArrowheads="1"/>
            </p:cNvSpPr>
            <p:nvPr/>
          </p:nvSpPr>
          <p:spPr bwMode="auto">
            <a:xfrm>
              <a:off x="582" y="3617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-25</a:t>
              </a:r>
              <a:endParaRPr lang="cs-CZ"/>
            </a:p>
          </p:txBody>
        </p:sp>
        <p:sp>
          <p:nvSpPr>
            <p:cNvPr id="119841" name="Text Box 32"/>
            <p:cNvSpPr txBox="1">
              <a:spLocks noChangeArrowheads="1"/>
            </p:cNvSpPr>
            <p:nvPr/>
          </p:nvSpPr>
          <p:spPr bwMode="auto">
            <a:xfrm>
              <a:off x="941" y="3604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-20</a:t>
              </a:r>
              <a:endParaRPr lang="cs-CZ"/>
            </a:p>
          </p:txBody>
        </p:sp>
        <p:sp>
          <p:nvSpPr>
            <p:cNvPr id="119842" name="Text Box 33"/>
            <p:cNvSpPr txBox="1">
              <a:spLocks noChangeArrowheads="1"/>
            </p:cNvSpPr>
            <p:nvPr/>
          </p:nvSpPr>
          <p:spPr bwMode="auto">
            <a:xfrm>
              <a:off x="1312" y="3608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-15</a:t>
              </a:r>
              <a:endParaRPr lang="cs-CZ"/>
            </a:p>
          </p:txBody>
        </p:sp>
        <p:sp>
          <p:nvSpPr>
            <p:cNvPr id="119843" name="Text Box 34"/>
            <p:cNvSpPr txBox="1">
              <a:spLocks noChangeArrowheads="1"/>
            </p:cNvSpPr>
            <p:nvPr/>
          </p:nvSpPr>
          <p:spPr bwMode="auto">
            <a:xfrm>
              <a:off x="1683" y="3612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-10</a:t>
              </a:r>
              <a:endParaRPr lang="cs-CZ"/>
            </a:p>
          </p:txBody>
        </p:sp>
        <p:sp>
          <p:nvSpPr>
            <p:cNvPr id="119844" name="Text Box 35"/>
            <p:cNvSpPr txBox="1">
              <a:spLocks noChangeArrowheads="1"/>
            </p:cNvSpPr>
            <p:nvPr/>
          </p:nvSpPr>
          <p:spPr bwMode="auto">
            <a:xfrm>
              <a:off x="2082" y="3616"/>
              <a:ext cx="2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-5</a:t>
              </a:r>
              <a:endParaRPr lang="cs-CZ"/>
            </a:p>
          </p:txBody>
        </p:sp>
        <p:sp>
          <p:nvSpPr>
            <p:cNvPr id="119845" name="Text Box 36"/>
            <p:cNvSpPr txBox="1">
              <a:spLocks noChangeArrowheads="1"/>
            </p:cNvSpPr>
            <p:nvPr/>
          </p:nvSpPr>
          <p:spPr bwMode="auto">
            <a:xfrm>
              <a:off x="2477" y="362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0</a:t>
              </a:r>
              <a:endParaRPr lang="cs-CZ"/>
            </a:p>
          </p:txBody>
        </p:sp>
        <p:sp>
          <p:nvSpPr>
            <p:cNvPr id="119846" name="Text Box 37"/>
            <p:cNvSpPr txBox="1">
              <a:spLocks noChangeArrowheads="1"/>
            </p:cNvSpPr>
            <p:nvPr/>
          </p:nvSpPr>
          <p:spPr bwMode="auto">
            <a:xfrm>
              <a:off x="2842" y="3624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</a:t>
              </a:r>
              <a:endParaRPr lang="cs-CZ"/>
            </a:p>
          </p:txBody>
        </p:sp>
        <p:sp>
          <p:nvSpPr>
            <p:cNvPr id="119847" name="Text Box 38"/>
            <p:cNvSpPr txBox="1">
              <a:spLocks noChangeArrowheads="1"/>
            </p:cNvSpPr>
            <p:nvPr/>
          </p:nvSpPr>
          <p:spPr bwMode="auto">
            <a:xfrm>
              <a:off x="3185" y="36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9848" name="Text Box 39"/>
            <p:cNvSpPr txBox="1">
              <a:spLocks noChangeArrowheads="1"/>
            </p:cNvSpPr>
            <p:nvPr/>
          </p:nvSpPr>
          <p:spPr bwMode="auto">
            <a:xfrm>
              <a:off x="3539" y="361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15</a:t>
              </a:r>
              <a:endParaRPr lang="cs-CZ"/>
            </a:p>
          </p:txBody>
        </p:sp>
        <p:sp>
          <p:nvSpPr>
            <p:cNvPr id="119849" name="Text Box 40"/>
            <p:cNvSpPr txBox="1">
              <a:spLocks noChangeArrowheads="1"/>
            </p:cNvSpPr>
            <p:nvPr/>
          </p:nvSpPr>
          <p:spPr bwMode="auto">
            <a:xfrm>
              <a:off x="3910" y="363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9850" name="Text Box 41"/>
            <p:cNvSpPr txBox="1">
              <a:spLocks noChangeArrowheads="1"/>
            </p:cNvSpPr>
            <p:nvPr/>
          </p:nvSpPr>
          <p:spPr bwMode="auto">
            <a:xfrm>
              <a:off x="4263" y="361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25</a:t>
              </a:r>
              <a:endParaRPr lang="cs-CZ"/>
            </a:p>
          </p:txBody>
        </p:sp>
        <p:sp>
          <p:nvSpPr>
            <p:cNvPr id="119851" name="Text Box 42"/>
            <p:cNvSpPr txBox="1">
              <a:spLocks noChangeArrowheads="1"/>
            </p:cNvSpPr>
            <p:nvPr/>
          </p:nvSpPr>
          <p:spPr bwMode="auto">
            <a:xfrm>
              <a:off x="4623" y="3621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9852" name="Text Box 43"/>
            <p:cNvSpPr txBox="1">
              <a:spLocks noChangeArrowheads="1"/>
            </p:cNvSpPr>
            <p:nvPr/>
          </p:nvSpPr>
          <p:spPr bwMode="auto">
            <a:xfrm>
              <a:off x="598" y="3106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19853" name="Text Box 44"/>
            <p:cNvSpPr txBox="1">
              <a:spLocks noChangeArrowheads="1"/>
            </p:cNvSpPr>
            <p:nvPr/>
          </p:nvSpPr>
          <p:spPr bwMode="auto">
            <a:xfrm>
              <a:off x="597" y="274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19854" name="Text Box 45"/>
            <p:cNvSpPr txBox="1">
              <a:spLocks noChangeArrowheads="1"/>
            </p:cNvSpPr>
            <p:nvPr/>
          </p:nvSpPr>
          <p:spPr bwMode="auto">
            <a:xfrm>
              <a:off x="595" y="238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19855" name="Text Box 46"/>
            <p:cNvSpPr txBox="1">
              <a:spLocks noChangeArrowheads="1"/>
            </p:cNvSpPr>
            <p:nvPr/>
          </p:nvSpPr>
          <p:spPr bwMode="auto">
            <a:xfrm>
              <a:off x="594" y="200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40</a:t>
              </a:r>
              <a:endParaRPr lang="cs-CZ"/>
            </a:p>
          </p:txBody>
        </p:sp>
        <p:sp>
          <p:nvSpPr>
            <p:cNvPr id="119856" name="Text Box 47"/>
            <p:cNvSpPr txBox="1">
              <a:spLocks noChangeArrowheads="1"/>
            </p:cNvSpPr>
            <p:nvPr/>
          </p:nvSpPr>
          <p:spPr bwMode="auto">
            <a:xfrm>
              <a:off x="599" y="164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50</a:t>
              </a:r>
              <a:endParaRPr lang="cs-CZ"/>
            </a:p>
          </p:txBody>
        </p:sp>
        <p:sp>
          <p:nvSpPr>
            <p:cNvPr id="119857" name="Text Box 48"/>
            <p:cNvSpPr txBox="1">
              <a:spLocks noChangeArrowheads="1"/>
            </p:cNvSpPr>
            <p:nvPr/>
          </p:nvSpPr>
          <p:spPr bwMode="auto">
            <a:xfrm>
              <a:off x="604" y="1283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60</a:t>
              </a:r>
              <a:endParaRPr lang="cs-CZ"/>
            </a:p>
          </p:txBody>
        </p:sp>
        <p:sp>
          <p:nvSpPr>
            <p:cNvPr id="119858" name="Text Box 49"/>
            <p:cNvSpPr txBox="1">
              <a:spLocks noChangeArrowheads="1"/>
            </p:cNvSpPr>
            <p:nvPr/>
          </p:nvSpPr>
          <p:spPr bwMode="auto">
            <a:xfrm>
              <a:off x="609" y="9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70</a:t>
              </a:r>
              <a:endParaRPr lang="cs-CZ"/>
            </a:p>
          </p:txBody>
        </p:sp>
        <p:sp>
          <p:nvSpPr>
            <p:cNvPr id="119859" name="Text Box 50"/>
            <p:cNvSpPr txBox="1">
              <a:spLocks noChangeArrowheads="1"/>
            </p:cNvSpPr>
            <p:nvPr/>
          </p:nvSpPr>
          <p:spPr bwMode="auto">
            <a:xfrm>
              <a:off x="614" y="55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80</a:t>
              </a:r>
              <a:endParaRPr lang="cs-CZ"/>
            </a:p>
          </p:txBody>
        </p:sp>
        <p:sp>
          <p:nvSpPr>
            <p:cNvPr id="119860" name="Text Box 51"/>
            <p:cNvSpPr txBox="1">
              <a:spLocks noChangeArrowheads="1"/>
            </p:cNvSpPr>
            <p:nvPr/>
          </p:nvSpPr>
          <p:spPr bwMode="auto">
            <a:xfrm>
              <a:off x="619" y="17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90</a:t>
              </a:r>
              <a:endParaRPr lang="cs-CZ"/>
            </a:p>
          </p:txBody>
        </p:sp>
        <p:sp>
          <p:nvSpPr>
            <p:cNvPr id="119861" name="Text Box 52"/>
            <p:cNvSpPr txBox="1">
              <a:spLocks noChangeArrowheads="1"/>
            </p:cNvSpPr>
            <p:nvPr/>
          </p:nvSpPr>
          <p:spPr bwMode="auto">
            <a:xfrm>
              <a:off x="86" y="130"/>
              <a:ext cx="5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800"/>
                <a:t>P</a:t>
              </a:r>
              <a:r>
                <a:rPr lang="cs-CZ" sz="1400"/>
                <a:t>CO</a:t>
              </a:r>
              <a:r>
                <a:rPr lang="cs-CZ" sz="1400" baseline="-25000"/>
                <a:t>2</a:t>
              </a:r>
              <a:r>
                <a:rPr lang="cs-CZ" sz="1400"/>
                <a:t> </a:t>
              </a:r>
              <a:r>
                <a:rPr lang="cs-CZ" sz="1200"/>
                <a:t>torr</a:t>
              </a:r>
              <a:endParaRPr lang="cs-CZ"/>
            </a:p>
          </p:txBody>
        </p:sp>
        <p:sp>
          <p:nvSpPr>
            <p:cNvPr id="119862" name="Text Box 53"/>
            <p:cNvSpPr txBox="1">
              <a:spLocks noChangeArrowheads="1"/>
            </p:cNvSpPr>
            <p:nvPr/>
          </p:nvSpPr>
          <p:spPr bwMode="auto">
            <a:xfrm>
              <a:off x="4287" y="3740"/>
              <a:ext cx="10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600"/>
                <a:t>Base Excess</a:t>
              </a:r>
              <a:r>
                <a:rPr lang="cs-CZ" sz="1800"/>
                <a:t> </a:t>
              </a:r>
              <a:r>
                <a:rPr lang="cs-CZ" sz="1200"/>
                <a:t>mmol/l</a:t>
              </a:r>
              <a:endParaRPr lang="cs-CZ"/>
            </a:p>
          </p:txBody>
        </p:sp>
        <p:sp>
          <p:nvSpPr>
            <p:cNvPr id="119863" name="Freeform 54"/>
            <p:cNvSpPr>
              <a:spLocks/>
            </p:cNvSpPr>
            <p:nvPr/>
          </p:nvSpPr>
          <p:spPr bwMode="auto">
            <a:xfrm>
              <a:off x="819" y="291"/>
              <a:ext cx="1370" cy="2662"/>
            </a:xfrm>
            <a:custGeom>
              <a:avLst/>
              <a:gdLst>
                <a:gd name="T0" fmla="*/ 0 w 1368"/>
                <a:gd name="T1" fmla="*/ 2665 h 2659"/>
                <a:gd name="T2" fmla="*/ 191 w 1368"/>
                <a:gd name="T3" fmla="*/ 2406 h 2659"/>
                <a:gd name="T4" fmla="*/ 370 w 1368"/>
                <a:gd name="T5" fmla="*/ 2141 h 2659"/>
                <a:gd name="T6" fmla="*/ 684 w 1368"/>
                <a:gd name="T7" fmla="*/ 1524 h 2659"/>
                <a:gd name="T8" fmla="*/ 890 w 1368"/>
                <a:gd name="T9" fmla="*/ 1054 h 2659"/>
                <a:gd name="T10" fmla="*/ 1372 w 1368"/>
                <a:gd name="T11" fmla="*/ 0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2659"/>
                <a:gd name="T20" fmla="*/ 1368 w 1368"/>
                <a:gd name="T21" fmla="*/ 2659 h 26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2659">
                  <a:moveTo>
                    <a:pt x="0" y="2659"/>
                  </a:moveTo>
                  <a:cubicBezTo>
                    <a:pt x="31" y="2616"/>
                    <a:pt x="130" y="2487"/>
                    <a:pt x="191" y="2400"/>
                  </a:cubicBezTo>
                  <a:cubicBezTo>
                    <a:pt x="252" y="2313"/>
                    <a:pt x="286" y="2283"/>
                    <a:pt x="368" y="2137"/>
                  </a:cubicBezTo>
                  <a:cubicBezTo>
                    <a:pt x="450" y="1991"/>
                    <a:pt x="595" y="1701"/>
                    <a:pt x="682" y="1520"/>
                  </a:cubicBezTo>
                  <a:cubicBezTo>
                    <a:pt x="769" y="1339"/>
                    <a:pt x="774" y="1305"/>
                    <a:pt x="888" y="1052"/>
                  </a:cubicBezTo>
                  <a:cubicBezTo>
                    <a:pt x="1002" y="799"/>
                    <a:pt x="1268" y="219"/>
                    <a:pt x="1368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64" name="Freeform 55"/>
            <p:cNvSpPr>
              <a:spLocks/>
            </p:cNvSpPr>
            <p:nvPr/>
          </p:nvSpPr>
          <p:spPr bwMode="auto">
            <a:xfrm>
              <a:off x="937" y="291"/>
              <a:ext cx="1823" cy="2926"/>
            </a:xfrm>
            <a:custGeom>
              <a:avLst/>
              <a:gdLst>
                <a:gd name="T0" fmla="*/ 0 w 1823"/>
                <a:gd name="T1" fmla="*/ 2926 h 2926"/>
                <a:gd name="T2" fmla="*/ 331 w 1823"/>
                <a:gd name="T3" fmla="*/ 2548 h 2926"/>
                <a:gd name="T4" fmla="*/ 508 w 1823"/>
                <a:gd name="T5" fmla="*/ 2285 h 2926"/>
                <a:gd name="T6" fmla="*/ 646 w 1823"/>
                <a:gd name="T7" fmla="*/ 2035 h 2926"/>
                <a:gd name="T8" fmla="*/ 863 w 1823"/>
                <a:gd name="T9" fmla="*/ 1663 h 2926"/>
                <a:gd name="T10" fmla="*/ 1177 w 1823"/>
                <a:gd name="T11" fmla="*/ 1120 h 2926"/>
                <a:gd name="T12" fmla="*/ 1526 w 1823"/>
                <a:gd name="T13" fmla="*/ 515 h 2926"/>
                <a:gd name="T14" fmla="*/ 1823 w 1823"/>
                <a:gd name="T15" fmla="*/ 0 h 29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3"/>
                <a:gd name="T25" fmla="*/ 0 h 2926"/>
                <a:gd name="T26" fmla="*/ 1823 w 1823"/>
                <a:gd name="T27" fmla="*/ 2926 h 29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3" h="2926">
                  <a:moveTo>
                    <a:pt x="0" y="2926"/>
                  </a:moveTo>
                  <a:cubicBezTo>
                    <a:pt x="56" y="2863"/>
                    <a:pt x="246" y="2655"/>
                    <a:pt x="331" y="2548"/>
                  </a:cubicBezTo>
                  <a:cubicBezTo>
                    <a:pt x="416" y="2441"/>
                    <a:pt x="456" y="2370"/>
                    <a:pt x="508" y="2285"/>
                  </a:cubicBezTo>
                  <a:cubicBezTo>
                    <a:pt x="560" y="2200"/>
                    <a:pt x="587" y="2139"/>
                    <a:pt x="646" y="2035"/>
                  </a:cubicBezTo>
                  <a:cubicBezTo>
                    <a:pt x="705" y="1931"/>
                    <a:pt x="775" y="1815"/>
                    <a:pt x="863" y="1663"/>
                  </a:cubicBezTo>
                  <a:cubicBezTo>
                    <a:pt x="951" y="1511"/>
                    <a:pt x="1067" y="1311"/>
                    <a:pt x="1177" y="1120"/>
                  </a:cubicBezTo>
                  <a:cubicBezTo>
                    <a:pt x="1287" y="929"/>
                    <a:pt x="1418" y="702"/>
                    <a:pt x="1526" y="515"/>
                  </a:cubicBezTo>
                  <a:cubicBezTo>
                    <a:pt x="1634" y="328"/>
                    <a:pt x="1761" y="107"/>
                    <a:pt x="182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65" name="Freeform 56"/>
            <p:cNvSpPr>
              <a:spLocks/>
            </p:cNvSpPr>
            <p:nvPr/>
          </p:nvSpPr>
          <p:spPr bwMode="auto">
            <a:xfrm>
              <a:off x="1157" y="288"/>
              <a:ext cx="2320" cy="2935"/>
            </a:xfrm>
            <a:custGeom>
              <a:avLst/>
              <a:gdLst>
                <a:gd name="T0" fmla="*/ 0 w 2320"/>
                <a:gd name="T1" fmla="*/ 2935 h 2935"/>
                <a:gd name="T2" fmla="*/ 569 w 2320"/>
                <a:gd name="T3" fmla="*/ 2383 h 2935"/>
                <a:gd name="T4" fmla="*/ 900 w 2320"/>
                <a:gd name="T5" fmla="*/ 1966 h 2935"/>
                <a:gd name="T6" fmla="*/ 1139 w 2320"/>
                <a:gd name="T7" fmla="*/ 1623 h 2935"/>
                <a:gd name="T8" fmla="*/ 1396 w 2320"/>
                <a:gd name="T9" fmla="*/ 1258 h 2935"/>
                <a:gd name="T10" fmla="*/ 1693 w 2320"/>
                <a:gd name="T11" fmla="*/ 852 h 2935"/>
                <a:gd name="T12" fmla="*/ 2001 w 2320"/>
                <a:gd name="T13" fmla="*/ 425 h 2935"/>
                <a:gd name="T14" fmla="*/ 2320 w 2320"/>
                <a:gd name="T15" fmla="*/ 0 h 29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0"/>
                <a:gd name="T25" fmla="*/ 0 h 2935"/>
                <a:gd name="T26" fmla="*/ 2320 w 2320"/>
                <a:gd name="T27" fmla="*/ 2935 h 29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0" h="2935">
                  <a:moveTo>
                    <a:pt x="0" y="2935"/>
                  </a:moveTo>
                  <a:cubicBezTo>
                    <a:pt x="95" y="2843"/>
                    <a:pt x="419" y="2544"/>
                    <a:pt x="569" y="2383"/>
                  </a:cubicBezTo>
                  <a:cubicBezTo>
                    <a:pt x="719" y="2222"/>
                    <a:pt x="805" y="2094"/>
                    <a:pt x="900" y="1966"/>
                  </a:cubicBezTo>
                  <a:cubicBezTo>
                    <a:pt x="995" y="1840"/>
                    <a:pt x="1056" y="1742"/>
                    <a:pt x="1139" y="1623"/>
                  </a:cubicBezTo>
                  <a:cubicBezTo>
                    <a:pt x="1223" y="1506"/>
                    <a:pt x="1305" y="1387"/>
                    <a:pt x="1396" y="1258"/>
                  </a:cubicBezTo>
                  <a:cubicBezTo>
                    <a:pt x="1488" y="1129"/>
                    <a:pt x="1592" y="992"/>
                    <a:pt x="1693" y="852"/>
                  </a:cubicBezTo>
                  <a:cubicBezTo>
                    <a:pt x="1794" y="714"/>
                    <a:pt x="1896" y="567"/>
                    <a:pt x="2001" y="425"/>
                  </a:cubicBezTo>
                  <a:cubicBezTo>
                    <a:pt x="2107" y="283"/>
                    <a:pt x="2254" y="89"/>
                    <a:pt x="232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66" name="Freeform 57"/>
            <p:cNvSpPr>
              <a:spLocks/>
            </p:cNvSpPr>
            <p:nvPr/>
          </p:nvSpPr>
          <p:spPr bwMode="auto">
            <a:xfrm>
              <a:off x="1389" y="294"/>
              <a:ext cx="2661" cy="2923"/>
            </a:xfrm>
            <a:custGeom>
              <a:avLst/>
              <a:gdLst>
                <a:gd name="T0" fmla="*/ 0 w 2661"/>
                <a:gd name="T1" fmla="*/ 2923 h 2923"/>
                <a:gd name="T2" fmla="*/ 617 w 2661"/>
                <a:gd name="T3" fmla="*/ 2369 h 2923"/>
                <a:gd name="T4" fmla="*/ 1005 w 2661"/>
                <a:gd name="T5" fmla="*/ 1980 h 2923"/>
                <a:gd name="T6" fmla="*/ 1257 w 2661"/>
                <a:gd name="T7" fmla="*/ 1666 h 2923"/>
                <a:gd name="T8" fmla="*/ 1560 w 2661"/>
                <a:gd name="T9" fmla="*/ 1312 h 2923"/>
                <a:gd name="T10" fmla="*/ 1908 w 2661"/>
                <a:gd name="T11" fmla="*/ 883 h 2923"/>
                <a:gd name="T12" fmla="*/ 2286 w 2661"/>
                <a:gd name="T13" fmla="*/ 432 h 2923"/>
                <a:gd name="T14" fmla="*/ 2661 w 2661"/>
                <a:gd name="T15" fmla="*/ 0 h 29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1"/>
                <a:gd name="T25" fmla="*/ 0 h 2923"/>
                <a:gd name="T26" fmla="*/ 2661 w 2661"/>
                <a:gd name="T27" fmla="*/ 2923 h 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1" h="2923">
                  <a:moveTo>
                    <a:pt x="0" y="2923"/>
                  </a:moveTo>
                  <a:cubicBezTo>
                    <a:pt x="102" y="2831"/>
                    <a:pt x="450" y="2526"/>
                    <a:pt x="617" y="2369"/>
                  </a:cubicBezTo>
                  <a:cubicBezTo>
                    <a:pt x="784" y="2212"/>
                    <a:pt x="898" y="2097"/>
                    <a:pt x="1005" y="1980"/>
                  </a:cubicBezTo>
                  <a:cubicBezTo>
                    <a:pt x="1112" y="1863"/>
                    <a:pt x="1165" y="1777"/>
                    <a:pt x="1257" y="1666"/>
                  </a:cubicBezTo>
                  <a:cubicBezTo>
                    <a:pt x="1349" y="1555"/>
                    <a:pt x="1452" y="1442"/>
                    <a:pt x="1560" y="1312"/>
                  </a:cubicBezTo>
                  <a:cubicBezTo>
                    <a:pt x="1668" y="1182"/>
                    <a:pt x="1787" y="1030"/>
                    <a:pt x="1908" y="883"/>
                  </a:cubicBezTo>
                  <a:cubicBezTo>
                    <a:pt x="2029" y="736"/>
                    <a:pt x="2161" y="579"/>
                    <a:pt x="2286" y="432"/>
                  </a:cubicBezTo>
                  <a:cubicBezTo>
                    <a:pt x="2411" y="285"/>
                    <a:pt x="2583" y="90"/>
                    <a:pt x="2661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67" name="Freeform 58"/>
            <p:cNvSpPr>
              <a:spLocks/>
            </p:cNvSpPr>
            <p:nvPr/>
          </p:nvSpPr>
          <p:spPr bwMode="auto">
            <a:xfrm>
              <a:off x="1600" y="291"/>
              <a:ext cx="3006" cy="2920"/>
            </a:xfrm>
            <a:custGeom>
              <a:avLst/>
              <a:gdLst>
                <a:gd name="T0" fmla="*/ 0 w 3006"/>
                <a:gd name="T1" fmla="*/ 2920 h 2920"/>
                <a:gd name="T2" fmla="*/ 549 w 3006"/>
                <a:gd name="T3" fmla="*/ 2463 h 2920"/>
                <a:gd name="T4" fmla="*/ 1006 w 3006"/>
                <a:gd name="T5" fmla="*/ 2017 h 2920"/>
                <a:gd name="T6" fmla="*/ 1355 w 3006"/>
                <a:gd name="T7" fmla="*/ 1652 h 2920"/>
                <a:gd name="T8" fmla="*/ 1800 w 3006"/>
                <a:gd name="T9" fmla="*/ 1206 h 2920"/>
                <a:gd name="T10" fmla="*/ 2137 w 3006"/>
                <a:gd name="T11" fmla="*/ 858 h 2920"/>
                <a:gd name="T12" fmla="*/ 2412 w 3006"/>
                <a:gd name="T13" fmla="*/ 589 h 2920"/>
                <a:gd name="T14" fmla="*/ 2691 w 3006"/>
                <a:gd name="T15" fmla="*/ 304 h 2920"/>
                <a:gd name="T16" fmla="*/ 3006 w 3006"/>
                <a:gd name="T17" fmla="*/ 0 h 29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6"/>
                <a:gd name="T28" fmla="*/ 0 h 2920"/>
                <a:gd name="T29" fmla="*/ 3006 w 3006"/>
                <a:gd name="T30" fmla="*/ 2920 h 29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6" h="2920">
                  <a:moveTo>
                    <a:pt x="0" y="2920"/>
                  </a:moveTo>
                  <a:cubicBezTo>
                    <a:pt x="91" y="2844"/>
                    <a:pt x="381" y="2613"/>
                    <a:pt x="549" y="2463"/>
                  </a:cubicBezTo>
                  <a:cubicBezTo>
                    <a:pt x="717" y="2313"/>
                    <a:pt x="872" y="2152"/>
                    <a:pt x="1006" y="2017"/>
                  </a:cubicBezTo>
                  <a:cubicBezTo>
                    <a:pt x="1140" y="1882"/>
                    <a:pt x="1223" y="1787"/>
                    <a:pt x="1355" y="1652"/>
                  </a:cubicBezTo>
                  <a:cubicBezTo>
                    <a:pt x="1487" y="1517"/>
                    <a:pt x="1670" y="1338"/>
                    <a:pt x="1800" y="1206"/>
                  </a:cubicBezTo>
                  <a:cubicBezTo>
                    <a:pt x="1930" y="1074"/>
                    <a:pt x="2035" y="961"/>
                    <a:pt x="2137" y="858"/>
                  </a:cubicBezTo>
                  <a:cubicBezTo>
                    <a:pt x="2239" y="755"/>
                    <a:pt x="2320" y="681"/>
                    <a:pt x="2412" y="589"/>
                  </a:cubicBezTo>
                  <a:cubicBezTo>
                    <a:pt x="2504" y="497"/>
                    <a:pt x="2592" y="402"/>
                    <a:pt x="2691" y="304"/>
                  </a:cubicBezTo>
                  <a:cubicBezTo>
                    <a:pt x="2790" y="206"/>
                    <a:pt x="2941" y="63"/>
                    <a:pt x="3006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68" name="Freeform 59"/>
            <p:cNvSpPr>
              <a:spLocks/>
            </p:cNvSpPr>
            <p:nvPr/>
          </p:nvSpPr>
          <p:spPr bwMode="auto">
            <a:xfrm>
              <a:off x="1726" y="297"/>
              <a:ext cx="3471" cy="2920"/>
            </a:xfrm>
            <a:custGeom>
              <a:avLst/>
              <a:gdLst>
                <a:gd name="T0" fmla="*/ 0 w 3463"/>
                <a:gd name="T1" fmla="*/ 2932 h 2908"/>
                <a:gd name="T2" fmla="*/ 396 w 3463"/>
                <a:gd name="T3" fmla="*/ 2696 h 2908"/>
                <a:gd name="T4" fmla="*/ 981 w 3463"/>
                <a:gd name="T5" fmla="*/ 2200 h 2908"/>
                <a:gd name="T6" fmla="*/ 1303 w 3463"/>
                <a:gd name="T7" fmla="*/ 1907 h 2908"/>
                <a:gd name="T8" fmla="*/ 1694 w 3463"/>
                <a:gd name="T9" fmla="*/ 1591 h 2908"/>
                <a:gd name="T10" fmla="*/ 2056 w 3463"/>
                <a:gd name="T11" fmla="*/ 1267 h 2908"/>
                <a:gd name="T12" fmla="*/ 2324 w 3463"/>
                <a:gd name="T13" fmla="*/ 1025 h 2908"/>
                <a:gd name="T14" fmla="*/ 2692 w 3463"/>
                <a:gd name="T15" fmla="*/ 703 h 2908"/>
                <a:gd name="T16" fmla="*/ 2991 w 3463"/>
                <a:gd name="T17" fmla="*/ 444 h 2908"/>
                <a:gd name="T18" fmla="*/ 3479 w 3463"/>
                <a:gd name="T19" fmla="*/ 0 h 29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3"/>
                <a:gd name="T31" fmla="*/ 0 h 2908"/>
                <a:gd name="T32" fmla="*/ 3463 w 3463"/>
                <a:gd name="T33" fmla="*/ 2908 h 29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3" h="2908">
                  <a:moveTo>
                    <a:pt x="0" y="2908"/>
                  </a:moveTo>
                  <a:cubicBezTo>
                    <a:pt x="66" y="2869"/>
                    <a:pt x="231" y="2795"/>
                    <a:pt x="394" y="2674"/>
                  </a:cubicBezTo>
                  <a:cubicBezTo>
                    <a:pt x="557" y="2553"/>
                    <a:pt x="827" y="2312"/>
                    <a:pt x="977" y="2182"/>
                  </a:cubicBezTo>
                  <a:cubicBezTo>
                    <a:pt x="1127" y="2052"/>
                    <a:pt x="1179" y="1992"/>
                    <a:pt x="1297" y="1891"/>
                  </a:cubicBezTo>
                  <a:cubicBezTo>
                    <a:pt x="1415" y="1790"/>
                    <a:pt x="1561" y="1683"/>
                    <a:pt x="1686" y="1577"/>
                  </a:cubicBezTo>
                  <a:cubicBezTo>
                    <a:pt x="1811" y="1471"/>
                    <a:pt x="1941" y="1350"/>
                    <a:pt x="2046" y="1257"/>
                  </a:cubicBezTo>
                  <a:cubicBezTo>
                    <a:pt x="2151" y="1164"/>
                    <a:pt x="2208" y="1110"/>
                    <a:pt x="2314" y="1017"/>
                  </a:cubicBezTo>
                  <a:cubicBezTo>
                    <a:pt x="2420" y="924"/>
                    <a:pt x="2570" y="793"/>
                    <a:pt x="2680" y="697"/>
                  </a:cubicBezTo>
                  <a:cubicBezTo>
                    <a:pt x="2790" y="601"/>
                    <a:pt x="2847" y="556"/>
                    <a:pt x="2977" y="440"/>
                  </a:cubicBezTo>
                  <a:cubicBezTo>
                    <a:pt x="3107" y="324"/>
                    <a:pt x="3382" y="73"/>
                    <a:pt x="346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69" name="Freeform 60"/>
            <p:cNvSpPr>
              <a:spLocks/>
            </p:cNvSpPr>
            <p:nvPr/>
          </p:nvSpPr>
          <p:spPr bwMode="auto">
            <a:xfrm>
              <a:off x="2086" y="1074"/>
              <a:ext cx="3122" cy="2143"/>
            </a:xfrm>
            <a:custGeom>
              <a:avLst/>
              <a:gdLst>
                <a:gd name="T0" fmla="*/ 0 w 3132"/>
                <a:gd name="T1" fmla="*/ 2138 h 2148"/>
                <a:gd name="T2" fmla="*/ 352 w 3132"/>
                <a:gd name="T3" fmla="*/ 1961 h 2148"/>
                <a:gd name="T4" fmla="*/ 868 w 3132"/>
                <a:gd name="T5" fmla="*/ 1620 h 2148"/>
                <a:gd name="T6" fmla="*/ 1346 w 3132"/>
                <a:gd name="T7" fmla="*/ 1285 h 2148"/>
                <a:gd name="T8" fmla="*/ 1788 w 3132"/>
                <a:gd name="T9" fmla="*/ 967 h 2148"/>
                <a:gd name="T10" fmla="*/ 2561 w 3132"/>
                <a:gd name="T11" fmla="*/ 397 h 2148"/>
                <a:gd name="T12" fmla="*/ 3112 w 3132"/>
                <a:gd name="T13" fmla="*/ 0 h 2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2"/>
                <a:gd name="T22" fmla="*/ 0 h 2148"/>
                <a:gd name="T23" fmla="*/ 3132 w 3132"/>
                <a:gd name="T24" fmla="*/ 2148 h 2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2" h="2148">
                  <a:moveTo>
                    <a:pt x="0" y="2148"/>
                  </a:moveTo>
                  <a:cubicBezTo>
                    <a:pt x="59" y="2119"/>
                    <a:pt x="208" y="2058"/>
                    <a:pt x="354" y="1971"/>
                  </a:cubicBezTo>
                  <a:cubicBezTo>
                    <a:pt x="500" y="1884"/>
                    <a:pt x="707" y="1741"/>
                    <a:pt x="874" y="1628"/>
                  </a:cubicBezTo>
                  <a:cubicBezTo>
                    <a:pt x="1041" y="1515"/>
                    <a:pt x="1200" y="1400"/>
                    <a:pt x="1354" y="1291"/>
                  </a:cubicBezTo>
                  <a:cubicBezTo>
                    <a:pt x="1508" y="1182"/>
                    <a:pt x="1596" y="1120"/>
                    <a:pt x="1800" y="971"/>
                  </a:cubicBezTo>
                  <a:cubicBezTo>
                    <a:pt x="2004" y="822"/>
                    <a:pt x="2355" y="561"/>
                    <a:pt x="2577" y="399"/>
                  </a:cubicBezTo>
                  <a:cubicBezTo>
                    <a:pt x="2799" y="237"/>
                    <a:pt x="3017" y="83"/>
                    <a:pt x="3132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70" name="Text Box 61"/>
            <p:cNvSpPr txBox="1">
              <a:spLocks noChangeArrowheads="1"/>
            </p:cNvSpPr>
            <p:nvPr/>
          </p:nvSpPr>
          <p:spPr bwMode="auto">
            <a:xfrm rot="-3700009">
              <a:off x="1795" y="363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pH=7,1</a:t>
              </a:r>
              <a:endParaRPr lang="cs-CZ"/>
            </a:p>
          </p:txBody>
        </p:sp>
        <p:sp>
          <p:nvSpPr>
            <p:cNvPr id="119871" name="Text Box 62"/>
            <p:cNvSpPr txBox="1">
              <a:spLocks noChangeArrowheads="1"/>
            </p:cNvSpPr>
            <p:nvPr/>
          </p:nvSpPr>
          <p:spPr bwMode="auto">
            <a:xfrm rot="-3637928">
              <a:off x="2532" y="374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pH=7,2</a:t>
              </a:r>
              <a:endParaRPr lang="cs-CZ"/>
            </a:p>
          </p:txBody>
        </p:sp>
        <p:sp>
          <p:nvSpPr>
            <p:cNvPr id="119872" name="Text Box 63"/>
            <p:cNvSpPr txBox="1">
              <a:spLocks noChangeArrowheads="1"/>
            </p:cNvSpPr>
            <p:nvPr/>
          </p:nvSpPr>
          <p:spPr bwMode="auto">
            <a:xfrm rot="-3637928">
              <a:off x="2991" y="39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</a:t>
              </a:r>
              <a:endParaRPr lang="cs-CZ"/>
            </a:p>
          </p:txBody>
        </p:sp>
        <p:sp>
          <p:nvSpPr>
            <p:cNvPr id="119873" name="Text Box 64"/>
            <p:cNvSpPr txBox="1">
              <a:spLocks noChangeArrowheads="1"/>
            </p:cNvSpPr>
            <p:nvPr/>
          </p:nvSpPr>
          <p:spPr bwMode="auto">
            <a:xfrm rot="-2887831">
              <a:off x="3708" y="385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pH=7,37</a:t>
              </a:r>
              <a:endParaRPr lang="cs-CZ"/>
            </a:p>
          </p:txBody>
        </p:sp>
        <p:sp>
          <p:nvSpPr>
            <p:cNvPr id="119874" name="Text Box 65"/>
            <p:cNvSpPr txBox="1">
              <a:spLocks noChangeArrowheads="1"/>
            </p:cNvSpPr>
            <p:nvPr/>
          </p:nvSpPr>
          <p:spPr bwMode="auto">
            <a:xfrm rot="-2594149">
              <a:off x="4031" y="399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pH=7,43</a:t>
              </a:r>
              <a:endParaRPr lang="cs-CZ"/>
            </a:p>
          </p:txBody>
        </p:sp>
        <p:sp>
          <p:nvSpPr>
            <p:cNvPr id="119875" name="Text Box 66"/>
            <p:cNvSpPr txBox="1">
              <a:spLocks noChangeArrowheads="1"/>
            </p:cNvSpPr>
            <p:nvPr/>
          </p:nvSpPr>
          <p:spPr bwMode="auto">
            <a:xfrm rot="-2338706">
              <a:off x="4369" y="602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pH=7,5</a:t>
              </a:r>
              <a:endParaRPr lang="cs-CZ"/>
            </a:p>
          </p:txBody>
        </p:sp>
        <p:sp>
          <p:nvSpPr>
            <p:cNvPr id="119876" name="Text Box 67"/>
            <p:cNvSpPr txBox="1">
              <a:spLocks noChangeArrowheads="1"/>
            </p:cNvSpPr>
            <p:nvPr/>
          </p:nvSpPr>
          <p:spPr bwMode="auto">
            <a:xfrm rot="-1972181">
              <a:off x="4783" y="101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pH=7,6</a:t>
              </a:r>
              <a:endParaRPr lang="cs-CZ"/>
            </a:p>
          </p:txBody>
        </p:sp>
        <p:sp>
          <p:nvSpPr>
            <p:cNvPr id="119877" name="Text Box 68"/>
            <p:cNvSpPr txBox="1">
              <a:spLocks noChangeArrowheads="1"/>
            </p:cNvSpPr>
            <p:nvPr/>
          </p:nvSpPr>
          <p:spPr bwMode="auto">
            <a:xfrm>
              <a:off x="1054" y="1964"/>
              <a:ext cx="12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metabolic acidosis</a:t>
              </a:r>
              <a:endParaRPr lang="cs-CZ" sz="2000"/>
            </a:p>
          </p:txBody>
        </p:sp>
        <p:sp>
          <p:nvSpPr>
            <p:cNvPr id="119878" name="Text Box 69"/>
            <p:cNvSpPr txBox="1">
              <a:spLocks noChangeArrowheads="1"/>
            </p:cNvSpPr>
            <p:nvPr/>
          </p:nvSpPr>
          <p:spPr bwMode="auto">
            <a:xfrm>
              <a:off x="3657" y="1957"/>
              <a:ext cx="13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Akute metabolic alkalosis</a:t>
              </a:r>
              <a:endParaRPr lang="cs-CZ" sz="2000"/>
            </a:p>
          </p:txBody>
        </p:sp>
        <p:sp>
          <p:nvSpPr>
            <p:cNvPr id="119879" name="Text Box 70"/>
            <p:cNvSpPr txBox="1">
              <a:spLocks noChangeArrowheads="1"/>
            </p:cNvSpPr>
            <p:nvPr/>
          </p:nvSpPr>
          <p:spPr bwMode="auto">
            <a:xfrm rot="-5435410">
              <a:off x="2109" y="2589"/>
              <a:ext cx="1044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</a:t>
              </a:r>
            </a:p>
            <a:p>
              <a:pPr algn="ctr"/>
              <a:r>
                <a:rPr lang="cs-CZ" sz="1400" b="1"/>
                <a:t> respiratory acidosi</a:t>
              </a:r>
              <a:endParaRPr lang="cs-CZ" sz="2000"/>
            </a:p>
          </p:txBody>
        </p:sp>
        <p:sp>
          <p:nvSpPr>
            <p:cNvPr id="119880" name="Text Box 71"/>
            <p:cNvSpPr txBox="1">
              <a:spLocks noChangeArrowheads="1"/>
            </p:cNvSpPr>
            <p:nvPr/>
          </p:nvSpPr>
          <p:spPr bwMode="auto">
            <a:xfrm rot="4640724" flipH="1">
              <a:off x="1793" y="909"/>
              <a:ext cx="13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respiratory acidosis</a:t>
              </a:r>
              <a:endParaRPr lang="cs-CZ" sz="2000"/>
            </a:p>
          </p:txBody>
        </p:sp>
        <p:sp>
          <p:nvSpPr>
            <p:cNvPr id="119881" name="Text Box 72"/>
            <p:cNvSpPr txBox="1">
              <a:spLocks noChangeArrowheads="1"/>
            </p:cNvSpPr>
            <p:nvPr/>
          </p:nvSpPr>
          <p:spPr bwMode="auto">
            <a:xfrm rot="-1749184">
              <a:off x="3400" y="1429"/>
              <a:ext cx="15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alkalosis </a:t>
              </a:r>
              <a:endParaRPr lang="cs-CZ" sz="2000"/>
            </a:p>
          </p:txBody>
        </p:sp>
        <p:sp>
          <p:nvSpPr>
            <p:cNvPr id="119882" name="Text Box 73"/>
            <p:cNvSpPr txBox="1">
              <a:spLocks noChangeArrowheads="1"/>
            </p:cNvSpPr>
            <p:nvPr/>
          </p:nvSpPr>
          <p:spPr bwMode="auto">
            <a:xfrm rot="-1698457">
              <a:off x="785" y="2582"/>
              <a:ext cx="150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acidosis </a:t>
              </a:r>
              <a:endParaRPr lang="cs-CZ" sz="2000"/>
            </a:p>
          </p:txBody>
        </p:sp>
        <p:sp>
          <p:nvSpPr>
            <p:cNvPr id="119883" name="Text Box 74"/>
            <p:cNvSpPr txBox="1">
              <a:spLocks noChangeArrowheads="1"/>
            </p:cNvSpPr>
            <p:nvPr/>
          </p:nvSpPr>
          <p:spPr bwMode="auto">
            <a:xfrm rot="-2590237">
              <a:off x="1213" y="2631"/>
              <a:ext cx="15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 dirty="0" err="1"/>
                <a:t>Sustained</a:t>
              </a:r>
              <a:r>
                <a:rPr lang="cs-CZ" sz="1400" b="1" dirty="0"/>
                <a:t> </a:t>
              </a:r>
              <a:r>
                <a:rPr lang="cs-CZ" sz="1400" b="1" dirty="0" err="1"/>
                <a:t>respiratory</a:t>
              </a:r>
              <a:r>
                <a:rPr lang="cs-CZ" sz="1400" b="1" dirty="0"/>
                <a:t> </a:t>
              </a:r>
              <a:r>
                <a:rPr lang="cs-CZ" sz="1400" b="1" dirty="0" err="1"/>
                <a:t>alkalosis</a:t>
              </a:r>
              <a:endParaRPr lang="cs-CZ" sz="2000" dirty="0"/>
            </a:p>
          </p:txBody>
        </p:sp>
        <p:sp>
          <p:nvSpPr>
            <p:cNvPr id="119884" name="Text Box 75"/>
            <p:cNvSpPr txBox="1">
              <a:spLocks noChangeArrowheads="1"/>
            </p:cNvSpPr>
            <p:nvPr/>
          </p:nvSpPr>
          <p:spPr bwMode="auto">
            <a:xfrm rot="-3753465">
              <a:off x="2554" y="815"/>
              <a:ext cx="158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respiratory acidosis </a:t>
              </a:r>
              <a:endParaRPr lang="cs-CZ" sz="2000"/>
            </a:p>
          </p:txBody>
        </p:sp>
        <p:sp>
          <p:nvSpPr>
            <p:cNvPr id="119885" name="Line 76"/>
            <p:cNvSpPr>
              <a:spLocks noChangeShapeType="1"/>
            </p:cNvSpPr>
            <p:nvPr/>
          </p:nvSpPr>
          <p:spPr bwMode="auto">
            <a:xfrm>
              <a:off x="1063" y="2211"/>
              <a:ext cx="5" cy="6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86" name="Line 77"/>
            <p:cNvSpPr>
              <a:spLocks noChangeShapeType="1"/>
            </p:cNvSpPr>
            <p:nvPr/>
          </p:nvSpPr>
          <p:spPr bwMode="auto">
            <a:xfrm>
              <a:off x="2524" y="850"/>
              <a:ext cx="7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87" name="Line 78"/>
            <p:cNvSpPr>
              <a:spLocks noChangeShapeType="1"/>
            </p:cNvSpPr>
            <p:nvPr/>
          </p:nvSpPr>
          <p:spPr bwMode="auto">
            <a:xfrm flipH="1">
              <a:off x="4249" y="1591"/>
              <a:ext cx="2" cy="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9888" name="Freeform 79"/>
            <p:cNvSpPr>
              <a:spLocks/>
            </p:cNvSpPr>
            <p:nvPr/>
          </p:nvSpPr>
          <p:spPr bwMode="auto">
            <a:xfrm>
              <a:off x="1855" y="2970"/>
              <a:ext cx="753" cy="4"/>
            </a:xfrm>
            <a:custGeom>
              <a:avLst/>
              <a:gdLst>
                <a:gd name="T0" fmla="*/ 3 w 753"/>
                <a:gd name="T1" fmla="*/ 4 h 4"/>
                <a:gd name="T2" fmla="*/ 0 w 753"/>
                <a:gd name="T3" fmla="*/ 1 h 4"/>
                <a:gd name="T4" fmla="*/ 753 w 753"/>
                <a:gd name="T5" fmla="*/ 0 h 4"/>
                <a:gd name="T6" fmla="*/ 0 60000 65536"/>
                <a:gd name="T7" fmla="*/ 0 60000 65536"/>
                <a:gd name="T8" fmla="*/ 0 60000 65536"/>
                <a:gd name="T9" fmla="*/ 0 w 753"/>
                <a:gd name="T10" fmla="*/ 0 h 4"/>
                <a:gd name="T11" fmla="*/ 753 w 75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3" h="4">
                  <a:moveTo>
                    <a:pt x="3" y="4"/>
                  </a:moveTo>
                  <a:lnTo>
                    <a:pt x="0" y="1"/>
                  </a:lnTo>
                  <a:lnTo>
                    <a:pt x="75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55408" name="Oval 80"/>
          <p:cNvSpPr>
            <a:spLocks noChangeArrowheads="1"/>
          </p:cNvSpPr>
          <p:nvPr/>
        </p:nvSpPr>
        <p:spPr bwMode="auto">
          <a:xfrm>
            <a:off x="4211638" y="3213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-0.00469 0.07708 -0.00937 0.15439 -0.02448 0.18912 C -0.03958 0.22384 -0.06528 0.21597 -0.0908 0.2081 " pathEditMode="relative" ptsTypes="aaA">
                                      <p:cBhvr>
                                        <p:cTn id="6" dur="20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8 0.2081 C -0.12153 0.21273 -0.15208 0.21736 -0.16423 0.21898 " pathEditMode="relative" ptsTypes="aA">
                                      <p:cBhvr>
                                        <p:cTn id="10" dur="20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08" grpId="0" animBg="1"/>
      <p:bldP spid="35540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171450"/>
            <a:ext cx="8802687" cy="5775325"/>
            <a:chOff x="85" y="108"/>
            <a:chExt cx="5545" cy="3638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auto">
            <a:xfrm>
              <a:off x="2275" y="862"/>
              <a:ext cx="2617" cy="2623"/>
            </a:xfrm>
            <a:custGeom>
              <a:avLst/>
              <a:gdLst>
                <a:gd name="T0" fmla="*/ 0 w 2617"/>
                <a:gd name="T1" fmla="*/ 2623 h 2623"/>
                <a:gd name="T2" fmla="*/ 184 w 2617"/>
                <a:gd name="T3" fmla="*/ 2458 h 2623"/>
                <a:gd name="T4" fmla="*/ 374 w 2617"/>
                <a:gd name="T5" fmla="*/ 2055 h 2623"/>
                <a:gd name="T6" fmla="*/ 660 w 2617"/>
                <a:gd name="T7" fmla="*/ 1422 h 2623"/>
                <a:gd name="T8" fmla="*/ 903 w 2617"/>
                <a:gd name="T9" fmla="*/ 977 h 2623"/>
                <a:gd name="T10" fmla="*/ 1183 w 2617"/>
                <a:gd name="T11" fmla="*/ 646 h 2623"/>
                <a:gd name="T12" fmla="*/ 1630 w 2617"/>
                <a:gd name="T13" fmla="*/ 313 h 2623"/>
                <a:gd name="T14" fmla="*/ 2252 w 2617"/>
                <a:gd name="T15" fmla="*/ 63 h 2623"/>
                <a:gd name="T16" fmla="*/ 2617 w 2617"/>
                <a:gd name="T17" fmla="*/ 0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17"/>
                <a:gd name="T28" fmla="*/ 0 h 2623"/>
                <a:gd name="T29" fmla="*/ 2617 w 2617"/>
                <a:gd name="T30" fmla="*/ 2623 h 26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17" h="2623">
                  <a:moveTo>
                    <a:pt x="0" y="2623"/>
                  </a:moveTo>
                  <a:cubicBezTo>
                    <a:pt x="31" y="2595"/>
                    <a:pt x="122" y="2553"/>
                    <a:pt x="184" y="2458"/>
                  </a:cubicBezTo>
                  <a:cubicBezTo>
                    <a:pt x="246" y="2363"/>
                    <a:pt x="294" y="2227"/>
                    <a:pt x="374" y="2055"/>
                  </a:cubicBezTo>
                  <a:cubicBezTo>
                    <a:pt x="453" y="1882"/>
                    <a:pt x="572" y="1602"/>
                    <a:pt x="660" y="1422"/>
                  </a:cubicBezTo>
                  <a:cubicBezTo>
                    <a:pt x="748" y="1242"/>
                    <a:pt x="816" y="1106"/>
                    <a:pt x="903" y="977"/>
                  </a:cubicBezTo>
                  <a:cubicBezTo>
                    <a:pt x="990" y="848"/>
                    <a:pt x="1062" y="757"/>
                    <a:pt x="1183" y="646"/>
                  </a:cubicBezTo>
                  <a:cubicBezTo>
                    <a:pt x="1304" y="535"/>
                    <a:pt x="1452" y="410"/>
                    <a:pt x="1630" y="313"/>
                  </a:cubicBezTo>
                  <a:cubicBezTo>
                    <a:pt x="1808" y="216"/>
                    <a:pt x="2088" y="115"/>
                    <a:pt x="2252" y="63"/>
                  </a:cubicBezTo>
                  <a:cubicBezTo>
                    <a:pt x="2416" y="11"/>
                    <a:pt x="2556" y="10"/>
                    <a:pt x="261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auto">
            <a:xfrm>
              <a:off x="2275" y="994"/>
              <a:ext cx="2488" cy="2497"/>
            </a:xfrm>
            <a:custGeom>
              <a:avLst/>
              <a:gdLst>
                <a:gd name="T0" fmla="*/ 0 w 2488"/>
                <a:gd name="T1" fmla="*/ 2497 h 2497"/>
                <a:gd name="T2" fmla="*/ 200 w 2488"/>
                <a:gd name="T3" fmla="*/ 2382 h 2497"/>
                <a:gd name="T4" fmla="*/ 372 w 2488"/>
                <a:gd name="T5" fmla="*/ 2194 h 2497"/>
                <a:gd name="T6" fmla="*/ 706 w 2488"/>
                <a:gd name="T7" fmla="*/ 1576 h 2497"/>
                <a:gd name="T8" fmla="*/ 909 w 2488"/>
                <a:gd name="T9" fmla="*/ 1234 h 2497"/>
                <a:gd name="T10" fmla="*/ 1211 w 2488"/>
                <a:gd name="T11" fmla="*/ 803 h 2497"/>
                <a:gd name="T12" fmla="*/ 1643 w 2488"/>
                <a:gd name="T13" fmla="*/ 442 h 2497"/>
                <a:gd name="T14" fmla="*/ 2038 w 2488"/>
                <a:gd name="T15" fmla="*/ 202 h 2497"/>
                <a:gd name="T16" fmla="*/ 2393 w 2488"/>
                <a:gd name="T17" fmla="*/ 38 h 2497"/>
                <a:gd name="T18" fmla="*/ 2488 w 2488"/>
                <a:gd name="T19" fmla="*/ 0 h 24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88"/>
                <a:gd name="T31" fmla="*/ 0 h 2497"/>
                <a:gd name="T32" fmla="*/ 2488 w 2488"/>
                <a:gd name="T33" fmla="*/ 2497 h 24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88" h="2497">
                  <a:moveTo>
                    <a:pt x="0" y="2497"/>
                  </a:moveTo>
                  <a:cubicBezTo>
                    <a:pt x="33" y="2478"/>
                    <a:pt x="138" y="2432"/>
                    <a:pt x="200" y="2382"/>
                  </a:cubicBezTo>
                  <a:cubicBezTo>
                    <a:pt x="262" y="2332"/>
                    <a:pt x="288" y="2328"/>
                    <a:pt x="372" y="2194"/>
                  </a:cubicBezTo>
                  <a:cubicBezTo>
                    <a:pt x="456" y="2060"/>
                    <a:pt x="616" y="1736"/>
                    <a:pt x="706" y="1576"/>
                  </a:cubicBezTo>
                  <a:cubicBezTo>
                    <a:pt x="796" y="1416"/>
                    <a:pt x="825" y="1363"/>
                    <a:pt x="909" y="1234"/>
                  </a:cubicBezTo>
                  <a:cubicBezTo>
                    <a:pt x="993" y="1105"/>
                    <a:pt x="1089" y="935"/>
                    <a:pt x="1211" y="803"/>
                  </a:cubicBezTo>
                  <a:cubicBezTo>
                    <a:pt x="1333" y="671"/>
                    <a:pt x="1505" y="542"/>
                    <a:pt x="1643" y="442"/>
                  </a:cubicBezTo>
                  <a:cubicBezTo>
                    <a:pt x="1781" y="342"/>
                    <a:pt x="1913" y="269"/>
                    <a:pt x="2038" y="202"/>
                  </a:cubicBezTo>
                  <a:cubicBezTo>
                    <a:pt x="2163" y="135"/>
                    <a:pt x="2318" y="72"/>
                    <a:pt x="2393" y="38"/>
                  </a:cubicBezTo>
                  <a:cubicBezTo>
                    <a:pt x="2468" y="4"/>
                    <a:pt x="2468" y="8"/>
                    <a:pt x="248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37" name="Line 5"/>
            <p:cNvSpPr>
              <a:spLocks noChangeShapeType="1"/>
            </p:cNvSpPr>
            <p:nvPr/>
          </p:nvSpPr>
          <p:spPr bwMode="auto">
            <a:xfrm flipV="1">
              <a:off x="4875" y="863"/>
              <a:ext cx="1" cy="2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38" name="Line 6"/>
            <p:cNvSpPr>
              <a:spLocks noChangeShapeType="1"/>
            </p:cNvSpPr>
            <p:nvPr/>
          </p:nvSpPr>
          <p:spPr bwMode="auto">
            <a:xfrm flipH="1">
              <a:off x="1733" y="868"/>
              <a:ext cx="313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39" name="Line 7"/>
            <p:cNvSpPr>
              <a:spLocks noChangeShapeType="1"/>
            </p:cNvSpPr>
            <p:nvPr/>
          </p:nvSpPr>
          <p:spPr bwMode="auto">
            <a:xfrm flipV="1">
              <a:off x="2984" y="2194"/>
              <a:ext cx="1" cy="12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 flipH="1">
              <a:off x="1739" y="2194"/>
              <a:ext cx="12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auto">
            <a:xfrm>
              <a:off x="1748" y="2571"/>
              <a:ext cx="1230" cy="1"/>
            </a:xfrm>
            <a:custGeom>
              <a:avLst/>
              <a:gdLst>
                <a:gd name="T0" fmla="*/ 1230 w 1230"/>
                <a:gd name="T1" fmla="*/ 0 h 1"/>
                <a:gd name="T2" fmla="*/ 0 w 1230"/>
                <a:gd name="T3" fmla="*/ 0 h 1"/>
                <a:gd name="T4" fmla="*/ 0 60000 65536"/>
                <a:gd name="T5" fmla="*/ 0 60000 65536"/>
                <a:gd name="T6" fmla="*/ 0 w 1230"/>
                <a:gd name="T7" fmla="*/ 0 h 1"/>
                <a:gd name="T8" fmla="*/ 1230 w 12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0" h="1">
                  <a:moveTo>
                    <a:pt x="1230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auto">
            <a:xfrm>
              <a:off x="1857" y="2194"/>
              <a:ext cx="1" cy="388"/>
            </a:xfrm>
            <a:custGeom>
              <a:avLst/>
              <a:gdLst>
                <a:gd name="T0" fmla="*/ 0 w 1"/>
                <a:gd name="T1" fmla="*/ 0 h 388"/>
                <a:gd name="T2" fmla="*/ 1 w 1"/>
                <a:gd name="T3" fmla="*/ 388 h 388"/>
                <a:gd name="T4" fmla="*/ 0 60000 65536"/>
                <a:gd name="T5" fmla="*/ 0 60000 65536"/>
                <a:gd name="T6" fmla="*/ 0 w 1"/>
                <a:gd name="T7" fmla="*/ 0 h 388"/>
                <a:gd name="T8" fmla="*/ 1 w 1"/>
                <a:gd name="T9" fmla="*/ 388 h 3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8">
                  <a:moveTo>
                    <a:pt x="0" y="0"/>
                  </a:moveTo>
                  <a:lnTo>
                    <a:pt x="1" y="38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3" name="Line 11"/>
            <p:cNvSpPr>
              <a:spLocks noChangeShapeType="1"/>
            </p:cNvSpPr>
            <p:nvPr/>
          </p:nvSpPr>
          <p:spPr bwMode="auto">
            <a:xfrm flipV="1">
              <a:off x="1865" y="857"/>
              <a:ext cx="1" cy="13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 flipV="1">
              <a:off x="2984" y="2576"/>
              <a:ext cx="1" cy="9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5" name="Line 13"/>
            <p:cNvSpPr>
              <a:spLocks noChangeShapeType="1"/>
            </p:cNvSpPr>
            <p:nvPr/>
          </p:nvSpPr>
          <p:spPr bwMode="auto">
            <a:xfrm>
              <a:off x="2269" y="759"/>
              <a:ext cx="0" cy="27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6" name="Line 14"/>
            <p:cNvSpPr>
              <a:spLocks noChangeShapeType="1"/>
            </p:cNvSpPr>
            <p:nvPr/>
          </p:nvSpPr>
          <p:spPr bwMode="auto">
            <a:xfrm>
              <a:off x="2269" y="3496"/>
              <a:ext cx="29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847" name="Text Box 15"/>
            <p:cNvSpPr txBox="1">
              <a:spLocks noChangeArrowheads="1"/>
            </p:cNvSpPr>
            <p:nvPr/>
          </p:nvSpPr>
          <p:spPr bwMode="auto">
            <a:xfrm>
              <a:off x="5279" y="3391"/>
              <a:ext cx="35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s-CZ" sz="1600"/>
                <a:t>PO</a:t>
              </a:r>
              <a:r>
                <a:rPr lang="cs-CZ" sz="1600" baseline="-25000"/>
                <a:t>2</a:t>
              </a:r>
              <a:endParaRPr lang="cs-CZ"/>
            </a:p>
          </p:txBody>
        </p:sp>
        <p:sp>
          <p:nvSpPr>
            <p:cNvPr id="120848" name="Text Box 16"/>
            <p:cNvSpPr txBox="1">
              <a:spLocks noChangeArrowheads="1"/>
            </p:cNvSpPr>
            <p:nvPr/>
          </p:nvSpPr>
          <p:spPr bwMode="auto">
            <a:xfrm>
              <a:off x="1414" y="481"/>
              <a:ext cx="140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s-CZ" sz="1600"/>
                <a:t>Concentration of O</a:t>
              </a:r>
              <a:r>
                <a:rPr lang="cs-CZ" sz="1600" baseline="-25000"/>
                <a:t>2</a:t>
              </a:r>
              <a:endParaRPr lang="cs-CZ"/>
            </a:p>
          </p:txBody>
        </p:sp>
        <p:sp>
          <p:nvSpPr>
            <p:cNvPr id="120849" name="Text Box 17"/>
            <p:cNvSpPr txBox="1">
              <a:spLocks noChangeArrowheads="1"/>
            </p:cNvSpPr>
            <p:nvPr/>
          </p:nvSpPr>
          <p:spPr bwMode="auto">
            <a:xfrm>
              <a:off x="4602" y="3527"/>
              <a:ext cx="56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s-CZ" sz="1600"/>
                <a:t>PaO</a:t>
              </a:r>
              <a:r>
                <a:rPr lang="cs-CZ" sz="1600" baseline="-25000"/>
                <a:t>2</a:t>
              </a:r>
              <a:endParaRPr lang="cs-CZ"/>
            </a:p>
          </p:txBody>
        </p:sp>
        <p:sp>
          <p:nvSpPr>
            <p:cNvPr id="120850" name="Text Box 18"/>
            <p:cNvSpPr txBox="1">
              <a:spLocks noChangeArrowheads="1"/>
            </p:cNvSpPr>
            <p:nvPr/>
          </p:nvSpPr>
          <p:spPr bwMode="auto">
            <a:xfrm>
              <a:off x="2733" y="3534"/>
              <a:ext cx="56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cs-CZ" sz="1600"/>
                <a:t>PvO</a:t>
              </a:r>
              <a:r>
                <a:rPr lang="cs-CZ" sz="1600" baseline="-25000"/>
                <a:t>2</a:t>
              </a:r>
              <a:endParaRPr lang="cs-CZ"/>
            </a:p>
          </p:txBody>
        </p:sp>
        <p:sp>
          <p:nvSpPr>
            <p:cNvPr id="120851" name="AutoShape 19"/>
            <p:cNvSpPr>
              <a:spLocks noChangeArrowheads="1"/>
            </p:cNvSpPr>
            <p:nvPr/>
          </p:nvSpPr>
          <p:spPr bwMode="auto">
            <a:xfrm>
              <a:off x="3770" y="108"/>
              <a:ext cx="1537" cy="514"/>
            </a:xfrm>
            <a:prstGeom prst="wedgeEllipseCallout">
              <a:avLst>
                <a:gd name="adj1" fmla="val -8815"/>
                <a:gd name="adj2" fmla="val 116148"/>
              </a:avLst>
            </a:prstGeom>
            <a:solidFill>
              <a:srgbClr val="CC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/>
                <a:t>Arterial blood at pH=7,4</a:t>
              </a:r>
              <a:endParaRPr lang="cs-CZ"/>
            </a:p>
          </p:txBody>
        </p:sp>
        <p:sp>
          <p:nvSpPr>
            <p:cNvPr id="120852" name="AutoShape 20"/>
            <p:cNvSpPr>
              <a:spLocks noChangeArrowheads="1"/>
            </p:cNvSpPr>
            <p:nvPr/>
          </p:nvSpPr>
          <p:spPr bwMode="auto">
            <a:xfrm>
              <a:off x="3279" y="2221"/>
              <a:ext cx="1537" cy="514"/>
            </a:xfrm>
            <a:prstGeom prst="wedgeEllipseCallout">
              <a:avLst>
                <a:gd name="adj1" fmla="val -60931"/>
                <a:gd name="adj2" fmla="val -29574"/>
              </a:avLst>
            </a:prstGeom>
            <a:solidFill>
              <a:srgbClr val="CC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/>
                <a:t>Venose blood at pH=7,2</a:t>
              </a:r>
              <a:endParaRPr lang="cs-CZ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85" y="1703"/>
              <a:ext cx="1503" cy="668"/>
            </a:xfrm>
            <a:prstGeom prst="wedgeRoundRectCallout">
              <a:avLst>
                <a:gd name="adj1" fmla="val 68431"/>
                <a:gd name="adj2" fmla="val 57333"/>
                <a:gd name="adj3" fmla="val 16667"/>
              </a:avLst>
            </a:prstGeom>
            <a:solidFill>
              <a:srgbClr val="CC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800"/>
                <a:t>Oxygen released due </a:t>
              </a:r>
            </a:p>
            <a:p>
              <a:pPr algn="ctr"/>
              <a:r>
                <a:rPr lang="cs-CZ" sz="1800"/>
                <a:t>to shift </a:t>
              </a:r>
            </a:p>
            <a:p>
              <a:pPr algn="ctr"/>
              <a:r>
                <a:rPr lang="cs-CZ" sz="1800"/>
                <a:t>of dissotiacion curve</a:t>
              </a:r>
            </a:p>
            <a:p>
              <a:pPr algn="ctr"/>
              <a:r>
                <a:rPr lang="cs-CZ" sz="1800"/>
                <a:t>(Bohr effect)</a:t>
              </a:r>
            </a:p>
          </p:txBody>
        </p:sp>
        <p:sp>
          <p:nvSpPr>
            <p:cNvPr id="120854" name="AutoShape 22"/>
            <p:cNvSpPr>
              <a:spLocks noChangeArrowheads="1"/>
            </p:cNvSpPr>
            <p:nvPr/>
          </p:nvSpPr>
          <p:spPr bwMode="auto">
            <a:xfrm>
              <a:off x="247" y="737"/>
              <a:ext cx="1302" cy="577"/>
            </a:xfrm>
            <a:prstGeom prst="wedgeRoundRectCallout">
              <a:avLst>
                <a:gd name="adj1" fmla="val 72657"/>
                <a:gd name="adj2" fmla="val 91769"/>
                <a:gd name="adj3" fmla="val 16667"/>
              </a:avLst>
            </a:prstGeom>
            <a:solidFill>
              <a:srgbClr val="CC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Oxygen released </a:t>
              </a:r>
            </a:p>
            <a:p>
              <a:pPr algn="ctr"/>
              <a:r>
                <a:rPr lang="en-US" sz="1800"/>
                <a:t>due drop   </a:t>
              </a:r>
            </a:p>
            <a:p>
              <a:pPr algn="ctr"/>
              <a:r>
                <a:rPr lang="en-US" sz="1800"/>
                <a:t>PO</a:t>
              </a:r>
              <a:r>
                <a:rPr lang="en-US" sz="1800" baseline="-25000"/>
                <a:t>2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reeform 2"/>
          <p:cNvSpPr>
            <a:spLocks/>
          </p:cNvSpPr>
          <p:nvPr/>
        </p:nvSpPr>
        <p:spPr bwMode="auto">
          <a:xfrm>
            <a:off x="2851150" y="1323975"/>
            <a:ext cx="4154488" cy="4164013"/>
          </a:xfrm>
          <a:custGeom>
            <a:avLst/>
            <a:gdLst>
              <a:gd name="T0" fmla="*/ 0 w 2617"/>
              <a:gd name="T1" fmla="*/ 2147483647 h 2623"/>
              <a:gd name="T2" fmla="*/ 463708831 w 2617"/>
              <a:gd name="T3" fmla="*/ 2147483647 h 2623"/>
              <a:gd name="T4" fmla="*/ 942538596 w 2617"/>
              <a:gd name="T5" fmla="*/ 2147483647 h 2623"/>
              <a:gd name="T6" fmla="*/ 1663303101 w 2617"/>
              <a:gd name="T7" fmla="*/ 2147483647 h 2623"/>
              <a:gd name="T8" fmla="*/ 2147483647 w 2617"/>
              <a:gd name="T9" fmla="*/ 2147483647 h 2623"/>
              <a:gd name="T10" fmla="*/ 2147483647 w 2617"/>
              <a:gd name="T11" fmla="*/ 1628020924 h 2623"/>
              <a:gd name="T12" fmla="*/ 2147483647 w 2617"/>
              <a:gd name="T13" fmla="*/ 788809699 h 2623"/>
              <a:gd name="T14" fmla="*/ 2147483647 w 2617"/>
              <a:gd name="T15" fmla="*/ 158769060 h 2623"/>
              <a:gd name="T16" fmla="*/ 2147483647 w 2617"/>
              <a:gd name="T17" fmla="*/ 0 h 26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7"/>
              <a:gd name="T28" fmla="*/ 0 h 2623"/>
              <a:gd name="T29" fmla="*/ 2617 w 2617"/>
              <a:gd name="T30" fmla="*/ 2623 h 26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7" h="2623">
                <a:moveTo>
                  <a:pt x="0" y="2623"/>
                </a:moveTo>
                <a:cubicBezTo>
                  <a:pt x="31" y="2595"/>
                  <a:pt x="122" y="2553"/>
                  <a:pt x="184" y="2458"/>
                </a:cubicBezTo>
                <a:cubicBezTo>
                  <a:pt x="246" y="2363"/>
                  <a:pt x="294" y="2227"/>
                  <a:pt x="374" y="2055"/>
                </a:cubicBezTo>
                <a:cubicBezTo>
                  <a:pt x="453" y="1882"/>
                  <a:pt x="572" y="1602"/>
                  <a:pt x="660" y="1422"/>
                </a:cubicBezTo>
                <a:cubicBezTo>
                  <a:pt x="748" y="1242"/>
                  <a:pt x="816" y="1106"/>
                  <a:pt x="903" y="977"/>
                </a:cubicBezTo>
                <a:cubicBezTo>
                  <a:pt x="990" y="848"/>
                  <a:pt x="1062" y="757"/>
                  <a:pt x="1183" y="646"/>
                </a:cubicBezTo>
                <a:cubicBezTo>
                  <a:pt x="1304" y="535"/>
                  <a:pt x="1452" y="410"/>
                  <a:pt x="1630" y="313"/>
                </a:cubicBezTo>
                <a:cubicBezTo>
                  <a:pt x="1808" y="216"/>
                  <a:pt x="2088" y="115"/>
                  <a:pt x="2252" y="63"/>
                </a:cubicBezTo>
                <a:cubicBezTo>
                  <a:pt x="2416" y="11"/>
                  <a:pt x="2556" y="10"/>
                  <a:pt x="261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59" name="Freeform 3"/>
          <p:cNvSpPr>
            <a:spLocks/>
          </p:cNvSpPr>
          <p:nvPr/>
        </p:nvSpPr>
        <p:spPr bwMode="auto">
          <a:xfrm>
            <a:off x="2851150" y="1854200"/>
            <a:ext cx="3235325" cy="3643313"/>
          </a:xfrm>
          <a:custGeom>
            <a:avLst/>
            <a:gdLst>
              <a:gd name="T0" fmla="*/ 0 w 2038"/>
              <a:gd name="T1" fmla="*/ 2147483647 h 2295"/>
              <a:gd name="T2" fmla="*/ 531753834 w 2038"/>
              <a:gd name="T3" fmla="*/ 2147483647 h 2295"/>
              <a:gd name="T4" fmla="*/ 937498297 w 2038"/>
              <a:gd name="T5" fmla="*/ 2147483647 h 2295"/>
              <a:gd name="T6" fmla="*/ 1779230680 w 2038"/>
              <a:gd name="T7" fmla="*/ 2147483647 h 2295"/>
              <a:gd name="T8" fmla="*/ 2147483647 w 2038"/>
              <a:gd name="T9" fmla="*/ 2147483647 h 2295"/>
              <a:gd name="T10" fmla="*/ 2147483647 w 2038"/>
              <a:gd name="T11" fmla="*/ 1514614660 h 2295"/>
              <a:gd name="T12" fmla="*/ 2147483647 w 2038"/>
              <a:gd name="T13" fmla="*/ 604837524 h 2295"/>
              <a:gd name="T14" fmla="*/ 2147483647 w 2038"/>
              <a:gd name="T15" fmla="*/ 0 h 22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8"/>
              <a:gd name="T25" fmla="*/ 0 h 2295"/>
              <a:gd name="T26" fmla="*/ 2038 w 2038"/>
              <a:gd name="T27" fmla="*/ 2295 h 22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8" h="2295">
                <a:moveTo>
                  <a:pt x="0" y="2295"/>
                </a:moveTo>
                <a:cubicBezTo>
                  <a:pt x="35" y="2274"/>
                  <a:pt x="149" y="2222"/>
                  <a:pt x="211" y="2172"/>
                </a:cubicBezTo>
                <a:cubicBezTo>
                  <a:pt x="273" y="2122"/>
                  <a:pt x="289" y="2131"/>
                  <a:pt x="372" y="1998"/>
                </a:cubicBezTo>
                <a:cubicBezTo>
                  <a:pt x="455" y="1865"/>
                  <a:pt x="617" y="1535"/>
                  <a:pt x="706" y="1374"/>
                </a:cubicBezTo>
                <a:cubicBezTo>
                  <a:pt x="795" y="1213"/>
                  <a:pt x="825" y="1161"/>
                  <a:pt x="909" y="1032"/>
                </a:cubicBezTo>
                <a:cubicBezTo>
                  <a:pt x="993" y="903"/>
                  <a:pt x="1089" y="733"/>
                  <a:pt x="1211" y="601"/>
                </a:cubicBezTo>
                <a:cubicBezTo>
                  <a:pt x="1333" y="469"/>
                  <a:pt x="1505" y="340"/>
                  <a:pt x="1643" y="240"/>
                </a:cubicBezTo>
                <a:cubicBezTo>
                  <a:pt x="1781" y="140"/>
                  <a:pt x="1972" y="40"/>
                  <a:pt x="203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 flipV="1">
            <a:off x="6978650" y="1325563"/>
            <a:ext cx="1588" cy="417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 flipH="1">
            <a:off x="1990725" y="1333500"/>
            <a:ext cx="49799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62" name="Freeform 6"/>
          <p:cNvSpPr>
            <a:spLocks/>
          </p:cNvSpPr>
          <p:nvPr/>
        </p:nvSpPr>
        <p:spPr bwMode="auto">
          <a:xfrm>
            <a:off x="2014538" y="4037013"/>
            <a:ext cx="1952625" cy="1587"/>
          </a:xfrm>
          <a:custGeom>
            <a:avLst/>
            <a:gdLst>
              <a:gd name="T0" fmla="*/ 2147483647 w 1230"/>
              <a:gd name="T1" fmla="*/ 0 h 1"/>
              <a:gd name="T2" fmla="*/ 0 w 1230"/>
              <a:gd name="T3" fmla="*/ 0 h 1"/>
              <a:gd name="T4" fmla="*/ 0 60000 65536"/>
              <a:gd name="T5" fmla="*/ 0 60000 65536"/>
              <a:gd name="T6" fmla="*/ 0 w 1230"/>
              <a:gd name="T7" fmla="*/ 0 h 1"/>
              <a:gd name="T8" fmla="*/ 1230 w 1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0" h="1">
                <a:moveTo>
                  <a:pt x="123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2008188" y="1333500"/>
            <a:ext cx="1587" cy="269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3976688" y="4044950"/>
            <a:ext cx="1587" cy="1452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9433" name="Freeform 9"/>
          <p:cNvSpPr>
            <a:spLocks/>
          </p:cNvSpPr>
          <p:nvPr/>
        </p:nvSpPr>
        <p:spPr bwMode="auto">
          <a:xfrm>
            <a:off x="8240713" y="1233488"/>
            <a:ext cx="1587" cy="4264025"/>
          </a:xfrm>
          <a:custGeom>
            <a:avLst/>
            <a:gdLst>
              <a:gd name="T0" fmla="*/ 0 w 1"/>
              <a:gd name="T1" fmla="*/ 2147483647 h 2686"/>
              <a:gd name="T2" fmla="*/ 0 w 1"/>
              <a:gd name="T3" fmla="*/ 0 h 2686"/>
              <a:gd name="T4" fmla="*/ 0 60000 65536"/>
              <a:gd name="T5" fmla="*/ 0 60000 65536"/>
              <a:gd name="T6" fmla="*/ 0 w 1"/>
              <a:gd name="T7" fmla="*/ 0 h 2686"/>
              <a:gd name="T8" fmla="*/ 1 w 1"/>
              <a:gd name="T9" fmla="*/ 2686 h 26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686">
                <a:moveTo>
                  <a:pt x="0" y="268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1635125" y="1252538"/>
            <a:ext cx="6613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9435" name="Freeform 11"/>
          <p:cNvSpPr>
            <a:spLocks/>
          </p:cNvSpPr>
          <p:nvPr/>
        </p:nvSpPr>
        <p:spPr bwMode="auto">
          <a:xfrm>
            <a:off x="2867025" y="1497013"/>
            <a:ext cx="3495675" cy="3981450"/>
          </a:xfrm>
          <a:custGeom>
            <a:avLst/>
            <a:gdLst>
              <a:gd name="T0" fmla="*/ 0 w 2202"/>
              <a:gd name="T1" fmla="*/ 2147483647 h 2508"/>
              <a:gd name="T2" fmla="*/ 372983059 w 2202"/>
              <a:gd name="T3" fmla="*/ 2147483647 h 2508"/>
              <a:gd name="T4" fmla="*/ 665321153 w 2202"/>
              <a:gd name="T5" fmla="*/ 2147483647 h 2508"/>
              <a:gd name="T6" fmla="*/ 1025702742 w 2202"/>
              <a:gd name="T7" fmla="*/ 2147483647 h 2508"/>
              <a:gd name="T8" fmla="*/ 1761588438 w 2202"/>
              <a:gd name="T9" fmla="*/ 2147483647 h 2508"/>
              <a:gd name="T10" fmla="*/ 2147483647 w 2202"/>
              <a:gd name="T11" fmla="*/ 2147483647 h 2508"/>
              <a:gd name="T12" fmla="*/ 2147483647 w 2202"/>
              <a:gd name="T13" fmla="*/ 1381045484 h 2508"/>
              <a:gd name="T14" fmla="*/ 2147483647 w 2202"/>
              <a:gd name="T15" fmla="*/ 561994030 h 2508"/>
              <a:gd name="T16" fmla="*/ 2147483647 w 2202"/>
              <a:gd name="T17" fmla="*/ 171370608 h 2508"/>
              <a:gd name="T18" fmla="*/ 2147483647 w 2202"/>
              <a:gd name="T19" fmla="*/ 0 h 25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2"/>
              <a:gd name="T31" fmla="*/ 0 h 2508"/>
              <a:gd name="T32" fmla="*/ 2202 w 2202"/>
              <a:gd name="T33" fmla="*/ 2508 h 25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2" h="2508">
                <a:moveTo>
                  <a:pt x="0" y="2508"/>
                </a:moveTo>
                <a:cubicBezTo>
                  <a:pt x="25" y="2492"/>
                  <a:pt x="104" y="2450"/>
                  <a:pt x="148" y="2410"/>
                </a:cubicBezTo>
                <a:cubicBezTo>
                  <a:pt x="192" y="2370"/>
                  <a:pt x="221" y="2338"/>
                  <a:pt x="264" y="2265"/>
                </a:cubicBezTo>
                <a:cubicBezTo>
                  <a:pt x="307" y="2192"/>
                  <a:pt x="335" y="2129"/>
                  <a:pt x="407" y="1971"/>
                </a:cubicBezTo>
                <a:cubicBezTo>
                  <a:pt x="479" y="1813"/>
                  <a:pt x="610" y="1499"/>
                  <a:pt x="699" y="1314"/>
                </a:cubicBezTo>
                <a:cubicBezTo>
                  <a:pt x="788" y="1129"/>
                  <a:pt x="856" y="991"/>
                  <a:pt x="944" y="863"/>
                </a:cubicBezTo>
                <a:cubicBezTo>
                  <a:pt x="1032" y="735"/>
                  <a:pt x="1101" y="655"/>
                  <a:pt x="1225" y="548"/>
                </a:cubicBezTo>
                <a:cubicBezTo>
                  <a:pt x="1349" y="441"/>
                  <a:pt x="1552" y="303"/>
                  <a:pt x="1687" y="223"/>
                </a:cubicBezTo>
                <a:cubicBezTo>
                  <a:pt x="1822" y="143"/>
                  <a:pt x="1950" y="105"/>
                  <a:pt x="2036" y="68"/>
                </a:cubicBezTo>
                <a:cubicBezTo>
                  <a:pt x="2122" y="31"/>
                  <a:pt x="2174" y="11"/>
                  <a:pt x="220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H="1">
            <a:off x="1627188" y="3573463"/>
            <a:ext cx="23399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 flipV="1">
            <a:off x="3976688" y="3582988"/>
            <a:ext cx="1587" cy="190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 flipV="1">
            <a:off x="1627188" y="1260475"/>
            <a:ext cx="1587" cy="2332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2841625" y="1160463"/>
            <a:ext cx="0" cy="4337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V="1">
            <a:off x="2841625" y="5497513"/>
            <a:ext cx="580707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8586788" y="5275263"/>
            <a:ext cx="5572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PO</a:t>
            </a:r>
            <a:r>
              <a:rPr lang="cs-CZ" sz="1600" baseline="-25000"/>
              <a:t>2</a:t>
            </a:r>
            <a:endParaRPr lang="cs-CZ"/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1676400" y="773113"/>
            <a:ext cx="2225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Concentration of O</a:t>
            </a:r>
            <a:r>
              <a:rPr lang="cs-CZ" sz="1600" baseline="-25000"/>
              <a:t>2</a:t>
            </a:r>
            <a:endParaRPr lang="cs-CZ"/>
          </a:p>
        </p:txBody>
      </p: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7451725" y="5734050"/>
            <a:ext cx="1692275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High PaO</a:t>
            </a:r>
            <a:r>
              <a:rPr lang="cs-CZ" sz="1600" baseline="-25000"/>
              <a:t>2 </a:t>
            </a:r>
            <a:r>
              <a:rPr lang="cs-CZ" sz="1600"/>
              <a:t>during hyperventilation at respiratory alkalosis</a:t>
            </a:r>
            <a:endParaRPr lang="cs-CZ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3914775" y="5592763"/>
            <a:ext cx="8937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PvO</a:t>
            </a:r>
            <a:r>
              <a:rPr lang="cs-CZ" sz="1600" baseline="-25000"/>
              <a:t>2</a:t>
            </a:r>
            <a:endParaRPr lang="cs-CZ"/>
          </a:p>
        </p:txBody>
      </p:sp>
      <p:sp>
        <p:nvSpPr>
          <p:cNvPr id="121877" name="AutoShape 21"/>
          <p:cNvSpPr>
            <a:spLocks noChangeArrowheads="1"/>
          </p:cNvSpPr>
          <p:nvPr/>
        </p:nvSpPr>
        <p:spPr bwMode="auto">
          <a:xfrm>
            <a:off x="3721100" y="133350"/>
            <a:ext cx="3024188" cy="825500"/>
          </a:xfrm>
          <a:prstGeom prst="wedgeEllipseCallout">
            <a:avLst>
              <a:gd name="adj1" fmla="val 57505"/>
              <a:gd name="adj2" fmla="val 94616"/>
            </a:avLst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/>
              <a:t>Arterial blood at pH=7,4</a:t>
            </a:r>
          </a:p>
          <a:p>
            <a:pPr algn="ctr"/>
            <a:r>
              <a:rPr lang="cs-CZ" sz="1600"/>
              <a:t>(normal conditions)</a:t>
            </a:r>
            <a:endParaRPr lang="cs-CZ"/>
          </a:p>
        </p:txBody>
      </p:sp>
      <p:sp>
        <p:nvSpPr>
          <p:cNvPr id="121878" name="AutoShape 22"/>
          <p:cNvSpPr>
            <a:spLocks noChangeArrowheads="1"/>
          </p:cNvSpPr>
          <p:nvPr/>
        </p:nvSpPr>
        <p:spPr bwMode="auto">
          <a:xfrm>
            <a:off x="4268788" y="4008438"/>
            <a:ext cx="2517775" cy="984250"/>
          </a:xfrm>
          <a:prstGeom prst="wedgeEllipseCallout">
            <a:avLst>
              <a:gd name="adj1" fmla="val -61537"/>
              <a:gd name="adj2" fmla="val -47097"/>
            </a:avLst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/>
              <a:t>Venous blood at pH=7,2</a:t>
            </a:r>
          </a:p>
          <a:p>
            <a:pPr algn="ctr"/>
            <a:r>
              <a:rPr lang="cs-CZ" sz="1600"/>
              <a:t>(normal conditions)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5716588" y="5526088"/>
            <a:ext cx="169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normal PaO</a:t>
            </a:r>
            <a:r>
              <a:rPr lang="cs-CZ" sz="1600" baseline="-25000"/>
              <a:t>2</a:t>
            </a:r>
            <a:endParaRPr lang="cs-CZ"/>
          </a:p>
        </p:txBody>
      </p:sp>
      <p:sp>
        <p:nvSpPr>
          <p:cNvPr id="359448" name="AutoShape 24"/>
          <p:cNvSpPr>
            <a:spLocks noChangeArrowheads="1"/>
          </p:cNvSpPr>
          <p:nvPr/>
        </p:nvSpPr>
        <p:spPr bwMode="auto">
          <a:xfrm>
            <a:off x="5005388" y="2382838"/>
            <a:ext cx="1778000" cy="1052512"/>
          </a:xfrm>
          <a:prstGeom prst="wedgeEllipseCallout">
            <a:avLst>
              <a:gd name="adj1" fmla="val -105269"/>
              <a:gd name="adj2" fmla="val 62366"/>
            </a:avLst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/>
              <a:t>Venous blood </a:t>
            </a:r>
          </a:p>
          <a:p>
            <a:pPr algn="ctr"/>
            <a:r>
              <a:rPr lang="cs-CZ" sz="1600"/>
              <a:t>at pH=7,36</a:t>
            </a:r>
          </a:p>
          <a:p>
            <a:pPr algn="ctr"/>
            <a:r>
              <a:rPr lang="cs-CZ" sz="1600"/>
              <a:t>(alkalemia)</a:t>
            </a:r>
            <a:endParaRPr lang="cs-CZ"/>
          </a:p>
        </p:txBody>
      </p:sp>
      <p:sp>
        <p:nvSpPr>
          <p:cNvPr id="359449" name="AutoShape 25"/>
          <p:cNvSpPr>
            <a:spLocks noChangeArrowheads="1"/>
          </p:cNvSpPr>
          <p:nvPr/>
        </p:nvSpPr>
        <p:spPr bwMode="auto">
          <a:xfrm>
            <a:off x="6819900" y="0"/>
            <a:ext cx="2311400" cy="852488"/>
          </a:xfrm>
          <a:prstGeom prst="wedgeEllipseCallout">
            <a:avLst>
              <a:gd name="adj1" fmla="val 11125"/>
              <a:gd name="adj2" fmla="val 95810"/>
            </a:avLst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/>
              <a:t>Arterial blood </a:t>
            </a:r>
          </a:p>
          <a:p>
            <a:pPr algn="ctr"/>
            <a:r>
              <a:rPr lang="cs-CZ" sz="1600"/>
              <a:t>at pH=7,6</a:t>
            </a:r>
          </a:p>
          <a:p>
            <a:pPr algn="ctr"/>
            <a:r>
              <a:rPr lang="cs-CZ" sz="1600"/>
              <a:t>(alkalemia)</a:t>
            </a:r>
            <a:endParaRPr lang="cs-CZ"/>
          </a:p>
        </p:txBody>
      </p:sp>
      <p:sp>
        <p:nvSpPr>
          <p:cNvPr id="121882" name="AutoShape 26"/>
          <p:cNvSpPr>
            <a:spLocks noChangeArrowheads="1"/>
          </p:cNvSpPr>
          <p:nvPr/>
        </p:nvSpPr>
        <p:spPr bwMode="auto">
          <a:xfrm>
            <a:off x="2289175" y="1477963"/>
            <a:ext cx="2058988" cy="925512"/>
          </a:xfrm>
          <a:prstGeom prst="wedgeRoundRectCallout">
            <a:avLst>
              <a:gd name="adj1" fmla="val -64032"/>
              <a:gd name="adj2" fmla="val 129931"/>
              <a:gd name="adj3" fmla="val 16667"/>
            </a:avLst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/>
              <a:t>Release of oxygen </a:t>
            </a:r>
          </a:p>
          <a:p>
            <a:pPr algn="ctr"/>
            <a:r>
              <a:rPr lang="cs-CZ" sz="1600"/>
              <a:t>at normal condition</a:t>
            </a:r>
            <a:endParaRPr lang="cs-CZ" sz="1200"/>
          </a:p>
        </p:txBody>
      </p:sp>
      <p:sp>
        <p:nvSpPr>
          <p:cNvPr id="359451" name="AutoShape 27"/>
          <p:cNvSpPr>
            <a:spLocks noChangeArrowheads="1"/>
          </p:cNvSpPr>
          <p:nvPr/>
        </p:nvSpPr>
        <p:spPr bwMode="auto">
          <a:xfrm>
            <a:off x="0" y="138113"/>
            <a:ext cx="1778000" cy="925512"/>
          </a:xfrm>
          <a:prstGeom prst="wedgeRoundRectCallout">
            <a:avLst>
              <a:gd name="adj1" fmla="val 41963"/>
              <a:gd name="adj2" fmla="val 194255"/>
              <a:gd name="adj3" fmla="val 16667"/>
            </a:avLst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/>
              <a:t>Release of oxygen </a:t>
            </a:r>
          </a:p>
          <a:p>
            <a:pPr algn="ctr"/>
            <a:r>
              <a:rPr lang="cs-CZ" sz="1600"/>
              <a:t>at respiratory alkalosis</a:t>
            </a:r>
            <a:endParaRPr lang="cs-CZ" sz="1200"/>
          </a:p>
        </p:txBody>
      </p:sp>
      <p:sp>
        <p:nvSpPr>
          <p:cNvPr id="359452" name="Oval 28"/>
          <p:cNvSpPr>
            <a:spLocks noChangeArrowheads="1"/>
          </p:cNvSpPr>
          <p:nvPr/>
        </p:nvSpPr>
        <p:spPr bwMode="auto">
          <a:xfrm>
            <a:off x="2312988" y="3473450"/>
            <a:ext cx="161925" cy="635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9453" name="AutoShape 29"/>
          <p:cNvSpPr>
            <a:spLocks noChangeArrowheads="1"/>
          </p:cNvSpPr>
          <p:nvPr/>
        </p:nvSpPr>
        <p:spPr bwMode="auto">
          <a:xfrm>
            <a:off x="395288" y="4941888"/>
            <a:ext cx="1806575" cy="1436687"/>
          </a:xfrm>
          <a:prstGeom prst="wedgeRoundRectCallout">
            <a:avLst>
              <a:gd name="adj1" fmla="val 60194"/>
              <a:gd name="adj2" fmla="val -107236"/>
              <a:gd name="adj3" fmla="val 16667"/>
            </a:avLst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/>
              <a:t>Decrease of </a:t>
            </a:r>
          </a:p>
          <a:p>
            <a:pPr algn="ctr"/>
            <a:r>
              <a:rPr lang="cs-CZ" sz="1600"/>
              <a:t>oxygen delivery </a:t>
            </a:r>
          </a:p>
          <a:p>
            <a:pPr algn="ctr"/>
            <a:r>
              <a:rPr lang="cs-CZ" sz="1600"/>
              <a:t>to tissues at </a:t>
            </a:r>
          </a:p>
          <a:p>
            <a:pPr algn="ctr"/>
            <a:r>
              <a:rPr lang="cs-CZ" sz="1600"/>
              <a:t>acute </a:t>
            </a:r>
          </a:p>
          <a:p>
            <a:pPr algn="ctr"/>
            <a:r>
              <a:rPr lang="cs-CZ" sz="1600"/>
              <a:t>respiratory alkalosis</a:t>
            </a:r>
          </a:p>
          <a:p>
            <a:pPr algn="ctr"/>
            <a:r>
              <a:rPr lang="cs-CZ" sz="1600"/>
              <a:t> </a:t>
            </a:r>
            <a:endParaRPr lang="cs-CZ" sz="1200"/>
          </a:p>
        </p:txBody>
      </p:sp>
      <p:sp>
        <p:nvSpPr>
          <p:cNvPr id="359454" name="Freeform 30"/>
          <p:cNvSpPr>
            <a:spLocks/>
          </p:cNvSpPr>
          <p:nvPr/>
        </p:nvSpPr>
        <p:spPr bwMode="auto">
          <a:xfrm>
            <a:off x="2860675" y="1243013"/>
            <a:ext cx="6142038" cy="4244975"/>
          </a:xfrm>
          <a:custGeom>
            <a:avLst/>
            <a:gdLst>
              <a:gd name="T0" fmla="*/ 0 w 3869"/>
              <a:gd name="T1" fmla="*/ 2147483647 h 2674"/>
              <a:gd name="T2" fmla="*/ 287297863 w 3869"/>
              <a:gd name="T3" fmla="*/ 2147483647 h 2674"/>
              <a:gd name="T4" fmla="*/ 632560103 w 3869"/>
              <a:gd name="T5" fmla="*/ 2147483647 h 2674"/>
              <a:gd name="T6" fmla="*/ 1166833335 w 3869"/>
              <a:gd name="T7" fmla="*/ 2147483647 h 2674"/>
              <a:gd name="T8" fmla="*/ 2058968892 w 3869"/>
              <a:gd name="T9" fmla="*/ 2101810339 h 2674"/>
              <a:gd name="T10" fmla="*/ 2147483647 w 3869"/>
              <a:gd name="T11" fmla="*/ 1237395870 h 2674"/>
              <a:gd name="T12" fmla="*/ 2147483647 w 3869"/>
              <a:gd name="T13" fmla="*/ 748487125 h 2674"/>
              <a:gd name="T14" fmla="*/ 2147483647 w 3869"/>
              <a:gd name="T15" fmla="*/ 403224952 h 2674"/>
              <a:gd name="T16" fmla="*/ 2147483647 w 3869"/>
              <a:gd name="T17" fmla="*/ 85685306 h 2674"/>
              <a:gd name="T18" fmla="*/ 2147483647 w 3869"/>
              <a:gd name="T19" fmla="*/ 27720927 h 2674"/>
              <a:gd name="T20" fmla="*/ 2147483647 w 3869"/>
              <a:gd name="T21" fmla="*/ 0 h 26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69"/>
              <a:gd name="T34" fmla="*/ 0 h 2674"/>
              <a:gd name="T35" fmla="*/ 3869 w 3869"/>
              <a:gd name="T36" fmla="*/ 2674 h 26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69" h="2674">
                <a:moveTo>
                  <a:pt x="0" y="2674"/>
                </a:moveTo>
                <a:cubicBezTo>
                  <a:pt x="18" y="2641"/>
                  <a:pt x="72" y="2581"/>
                  <a:pt x="114" y="2474"/>
                </a:cubicBezTo>
                <a:cubicBezTo>
                  <a:pt x="156" y="2367"/>
                  <a:pt x="193" y="2204"/>
                  <a:pt x="251" y="2034"/>
                </a:cubicBezTo>
                <a:cubicBezTo>
                  <a:pt x="309" y="1864"/>
                  <a:pt x="369" y="1651"/>
                  <a:pt x="463" y="1451"/>
                </a:cubicBezTo>
                <a:cubicBezTo>
                  <a:pt x="557" y="1251"/>
                  <a:pt x="705" y="994"/>
                  <a:pt x="817" y="834"/>
                </a:cubicBezTo>
                <a:cubicBezTo>
                  <a:pt x="929" y="674"/>
                  <a:pt x="1036" y="581"/>
                  <a:pt x="1137" y="491"/>
                </a:cubicBezTo>
                <a:cubicBezTo>
                  <a:pt x="1238" y="401"/>
                  <a:pt x="1330" y="352"/>
                  <a:pt x="1423" y="297"/>
                </a:cubicBezTo>
                <a:cubicBezTo>
                  <a:pt x="1516" y="242"/>
                  <a:pt x="1565" y="204"/>
                  <a:pt x="1697" y="160"/>
                </a:cubicBezTo>
                <a:cubicBezTo>
                  <a:pt x="1829" y="116"/>
                  <a:pt x="1933" y="59"/>
                  <a:pt x="2217" y="34"/>
                </a:cubicBezTo>
                <a:cubicBezTo>
                  <a:pt x="2501" y="9"/>
                  <a:pt x="3125" y="17"/>
                  <a:pt x="3400" y="11"/>
                </a:cubicBezTo>
                <a:cubicBezTo>
                  <a:pt x="3675" y="5"/>
                  <a:pt x="3771" y="2"/>
                  <a:pt x="3869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3" grpId="0" animBg="1"/>
      <p:bldP spid="359434" grpId="0" animBg="1"/>
      <p:bldP spid="359435" grpId="0" animBg="1"/>
      <p:bldP spid="359436" grpId="0" animBg="1"/>
      <p:bldP spid="359437" grpId="0" animBg="1"/>
      <p:bldP spid="359438" grpId="0" animBg="1"/>
      <p:bldP spid="359443" grpId="0"/>
      <p:bldP spid="359448" grpId="0" animBg="1"/>
      <p:bldP spid="359449" grpId="0" animBg="1"/>
      <p:bldP spid="359451" grpId="0" animBg="1"/>
      <p:bldP spid="359452" grpId="0" animBg="1"/>
      <p:bldP spid="359453" grpId="0" animBg="1"/>
      <p:bldP spid="35945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525" y="190500"/>
            <a:ext cx="8364538" cy="6113463"/>
            <a:chOff x="86" y="120"/>
            <a:chExt cx="5269" cy="3851"/>
          </a:xfrm>
        </p:grpSpPr>
        <p:sp>
          <p:nvSpPr>
            <p:cNvPr id="122890" name="Freeform 3"/>
            <p:cNvSpPr>
              <a:spLocks/>
            </p:cNvSpPr>
            <p:nvPr/>
          </p:nvSpPr>
          <p:spPr bwMode="auto">
            <a:xfrm>
              <a:off x="1363" y="2198"/>
              <a:ext cx="1363" cy="1020"/>
            </a:xfrm>
            <a:custGeom>
              <a:avLst/>
              <a:gdLst>
                <a:gd name="T0" fmla="*/ 1030 w 1363"/>
                <a:gd name="T1" fmla="*/ 0 h 1020"/>
                <a:gd name="T2" fmla="*/ 768 w 1363"/>
                <a:gd name="T3" fmla="*/ 317 h 1020"/>
                <a:gd name="T4" fmla="*/ 557 w 1363"/>
                <a:gd name="T5" fmla="*/ 528 h 1020"/>
                <a:gd name="T6" fmla="*/ 267 w 1363"/>
                <a:gd name="T7" fmla="*/ 788 h 1020"/>
                <a:gd name="T8" fmla="*/ 0 w 1363"/>
                <a:gd name="T9" fmla="*/ 1020 h 1020"/>
                <a:gd name="T10" fmla="*/ 267 w 1363"/>
                <a:gd name="T11" fmla="*/ 1016 h 1020"/>
                <a:gd name="T12" fmla="*/ 694 w 1363"/>
                <a:gd name="T13" fmla="*/ 665 h 1020"/>
                <a:gd name="T14" fmla="*/ 917 w 1363"/>
                <a:gd name="T15" fmla="*/ 476 h 1020"/>
                <a:gd name="T16" fmla="*/ 1078 w 1363"/>
                <a:gd name="T17" fmla="*/ 334 h 1020"/>
                <a:gd name="T18" fmla="*/ 1224 w 1363"/>
                <a:gd name="T19" fmla="*/ 197 h 1020"/>
                <a:gd name="T20" fmla="*/ 1363 w 1363"/>
                <a:gd name="T21" fmla="*/ 70 h 1020"/>
                <a:gd name="T22" fmla="*/ 1030 w 1363"/>
                <a:gd name="T23" fmla="*/ 0 h 10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3"/>
                <a:gd name="T37" fmla="*/ 0 h 1020"/>
                <a:gd name="T38" fmla="*/ 1363 w 1363"/>
                <a:gd name="T39" fmla="*/ 1020 h 10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3" h="1020">
                  <a:moveTo>
                    <a:pt x="1030" y="0"/>
                  </a:moveTo>
                  <a:cubicBezTo>
                    <a:pt x="931" y="41"/>
                    <a:pt x="847" y="229"/>
                    <a:pt x="768" y="317"/>
                  </a:cubicBezTo>
                  <a:cubicBezTo>
                    <a:pt x="689" y="405"/>
                    <a:pt x="641" y="450"/>
                    <a:pt x="557" y="528"/>
                  </a:cubicBezTo>
                  <a:cubicBezTo>
                    <a:pt x="473" y="606"/>
                    <a:pt x="360" y="706"/>
                    <a:pt x="267" y="788"/>
                  </a:cubicBezTo>
                  <a:cubicBezTo>
                    <a:pt x="174" y="870"/>
                    <a:pt x="118" y="922"/>
                    <a:pt x="0" y="1020"/>
                  </a:cubicBezTo>
                  <a:cubicBezTo>
                    <a:pt x="111" y="1018"/>
                    <a:pt x="195" y="1018"/>
                    <a:pt x="267" y="1016"/>
                  </a:cubicBezTo>
                  <a:cubicBezTo>
                    <a:pt x="379" y="932"/>
                    <a:pt x="586" y="755"/>
                    <a:pt x="694" y="665"/>
                  </a:cubicBezTo>
                  <a:cubicBezTo>
                    <a:pt x="802" y="575"/>
                    <a:pt x="853" y="531"/>
                    <a:pt x="917" y="476"/>
                  </a:cubicBezTo>
                  <a:cubicBezTo>
                    <a:pt x="981" y="421"/>
                    <a:pt x="1027" y="381"/>
                    <a:pt x="1078" y="334"/>
                  </a:cubicBezTo>
                  <a:cubicBezTo>
                    <a:pt x="1129" y="287"/>
                    <a:pt x="1176" y="241"/>
                    <a:pt x="1224" y="197"/>
                  </a:cubicBezTo>
                  <a:lnTo>
                    <a:pt x="1363" y="70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1" name="Freeform 4"/>
            <p:cNvSpPr>
              <a:spLocks/>
            </p:cNvSpPr>
            <p:nvPr/>
          </p:nvSpPr>
          <p:spPr bwMode="auto">
            <a:xfrm>
              <a:off x="2854" y="846"/>
              <a:ext cx="2009" cy="1148"/>
            </a:xfrm>
            <a:custGeom>
              <a:avLst/>
              <a:gdLst>
                <a:gd name="T0" fmla="*/ 38 w 2009"/>
                <a:gd name="T1" fmla="*/ 811 h 1148"/>
                <a:gd name="T2" fmla="*/ 329 w 2009"/>
                <a:gd name="T3" fmla="*/ 691 h 1148"/>
                <a:gd name="T4" fmla="*/ 2009 w 2009"/>
                <a:gd name="T5" fmla="*/ 0 h 1148"/>
                <a:gd name="T6" fmla="*/ 2009 w 2009"/>
                <a:gd name="T7" fmla="*/ 742 h 1148"/>
                <a:gd name="T8" fmla="*/ 941 w 2009"/>
                <a:gd name="T9" fmla="*/ 1148 h 1148"/>
                <a:gd name="T10" fmla="*/ 38 w 2009"/>
                <a:gd name="T11" fmla="*/ 1137 h 1148"/>
                <a:gd name="T12" fmla="*/ 38 w 2009"/>
                <a:gd name="T13" fmla="*/ 811 h 1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9"/>
                <a:gd name="T22" fmla="*/ 0 h 1148"/>
                <a:gd name="T23" fmla="*/ 2009 w 2009"/>
                <a:gd name="T24" fmla="*/ 1148 h 1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9" h="1148">
                  <a:moveTo>
                    <a:pt x="38" y="811"/>
                  </a:moveTo>
                  <a:cubicBezTo>
                    <a:pt x="30" y="770"/>
                    <a:pt x="0" y="826"/>
                    <a:pt x="329" y="691"/>
                  </a:cubicBezTo>
                  <a:lnTo>
                    <a:pt x="2009" y="0"/>
                  </a:lnTo>
                  <a:lnTo>
                    <a:pt x="2009" y="742"/>
                  </a:lnTo>
                  <a:lnTo>
                    <a:pt x="941" y="1148"/>
                  </a:lnTo>
                  <a:lnTo>
                    <a:pt x="38" y="1137"/>
                  </a:lnTo>
                  <a:lnTo>
                    <a:pt x="38" y="81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2" name="Freeform 5"/>
            <p:cNvSpPr>
              <a:spLocks/>
            </p:cNvSpPr>
            <p:nvPr/>
          </p:nvSpPr>
          <p:spPr bwMode="auto">
            <a:xfrm>
              <a:off x="2617" y="293"/>
              <a:ext cx="1278" cy="1787"/>
            </a:xfrm>
            <a:custGeom>
              <a:avLst/>
              <a:gdLst>
                <a:gd name="T0" fmla="*/ 0 w 1278"/>
                <a:gd name="T1" fmla="*/ 1673 h 1787"/>
                <a:gd name="T2" fmla="*/ 189 w 1278"/>
                <a:gd name="T3" fmla="*/ 1341 h 1787"/>
                <a:gd name="T4" fmla="*/ 566 w 1278"/>
                <a:gd name="T5" fmla="*/ 638 h 1787"/>
                <a:gd name="T6" fmla="*/ 835 w 1278"/>
                <a:gd name="T7" fmla="*/ 107 h 1787"/>
                <a:gd name="T8" fmla="*/ 892 w 1278"/>
                <a:gd name="T9" fmla="*/ 0 h 1787"/>
                <a:gd name="T10" fmla="*/ 1278 w 1278"/>
                <a:gd name="T11" fmla="*/ 2 h 1787"/>
                <a:gd name="T12" fmla="*/ 1052 w 1278"/>
                <a:gd name="T13" fmla="*/ 433 h 1787"/>
                <a:gd name="T14" fmla="*/ 515 w 1278"/>
                <a:gd name="T15" fmla="*/ 1450 h 1787"/>
                <a:gd name="T16" fmla="*/ 332 w 1278"/>
                <a:gd name="T17" fmla="*/ 1787 h 1787"/>
                <a:gd name="T18" fmla="*/ 0 w 1278"/>
                <a:gd name="T19" fmla="*/ 1673 h 1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787"/>
                <a:gd name="T32" fmla="*/ 1278 w 1278"/>
                <a:gd name="T33" fmla="*/ 1787 h 17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787">
                  <a:moveTo>
                    <a:pt x="0" y="1673"/>
                  </a:moveTo>
                  <a:lnTo>
                    <a:pt x="189" y="1341"/>
                  </a:lnTo>
                  <a:cubicBezTo>
                    <a:pt x="283" y="1169"/>
                    <a:pt x="458" y="843"/>
                    <a:pt x="566" y="638"/>
                  </a:cubicBezTo>
                  <a:cubicBezTo>
                    <a:pt x="674" y="433"/>
                    <a:pt x="781" y="213"/>
                    <a:pt x="835" y="107"/>
                  </a:cubicBezTo>
                  <a:lnTo>
                    <a:pt x="892" y="0"/>
                  </a:lnTo>
                  <a:lnTo>
                    <a:pt x="1278" y="2"/>
                  </a:lnTo>
                  <a:lnTo>
                    <a:pt x="1052" y="433"/>
                  </a:lnTo>
                  <a:cubicBezTo>
                    <a:pt x="925" y="674"/>
                    <a:pt x="635" y="1224"/>
                    <a:pt x="515" y="1450"/>
                  </a:cubicBezTo>
                  <a:lnTo>
                    <a:pt x="332" y="1787"/>
                  </a:lnTo>
                  <a:lnTo>
                    <a:pt x="0" y="167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3" name="Freeform 6"/>
            <p:cNvSpPr>
              <a:spLocks/>
            </p:cNvSpPr>
            <p:nvPr/>
          </p:nvSpPr>
          <p:spPr bwMode="auto">
            <a:xfrm>
              <a:off x="880" y="2234"/>
              <a:ext cx="1623" cy="914"/>
            </a:xfrm>
            <a:custGeom>
              <a:avLst/>
              <a:gdLst>
                <a:gd name="T0" fmla="*/ 1206 w 1623"/>
                <a:gd name="T1" fmla="*/ 23 h 914"/>
                <a:gd name="T2" fmla="*/ 0 w 1623"/>
                <a:gd name="T3" fmla="*/ 680 h 914"/>
                <a:gd name="T4" fmla="*/ 0 w 1623"/>
                <a:gd name="T5" fmla="*/ 914 h 914"/>
                <a:gd name="T6" fmla="*/ 1623 w 1623"/>
                <a:gd name="T7" fmla="*/ 0 h 9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3"/>
                <a:gd name="T13" fmla="*/ 0 h 914"/>
                <a:gd name="T14" fmla="*/ 1623 w 1623"/>
                <a:gd name="T15" fmla="*/ 914 h 9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3" h="914">
                  <a:moveTo>
                    <a:pt x="1206" y="23"/>
                  </a:moveTo>
                  <a:lnTo>
                    <a:pt x="0" y="680"/>
                  </a:lnTo>
                  <a:lnTo>
                    <a:pt x="0" y="914"/>
                  </a:lnTo>
                  <a:lnTo>
                    <a:pt x="1623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4" name="Freeform 7"/>
            <p:cNvSpPr>
              <a:spLocks/>
            </p:cNvSpPr>
            <p:nvPr/>
          </p:nvSpPr>
          <p:spPr bwMode="auto">
            <a:xfrm>
              <a:off x="909" y="286"/>
              <a:ext cx="4160" cy="2928"/>
            </a:xfrm>
            <a:custGeom>
              <a:avLst/>
              <a:gdLst>
                <a:gd name="T0" fmla="*/ 0 w 4160"/>
                <a:gd name="T1" fmla="*/ 1645 h 2928"/>
                <a:gd name="T2" fmla="*/ 1611 w 4160"/>
                <a:gd name="T3" fmla="*/ 1645 h 2928"/>
                <a:gd name="T4" fmla="*/ 1617 w 4160"/>
                <a:gd name="T5" fmla="*/ 1451 h 2928"/>
                <a:gd name="T6" fmla="*/ 1508 w 4160"/>
                <a:gd name="T7" fmla="*/ 1137 h 2928"/>
                <a:gd name="T8" fmla="*/ 1440 w 4160"/>
                <a:gd name="T9" fmla="*/ 634 h 2928"/>
                <a:gd name="T10" fmla="*/ 1354 w 4160"/>
                <a:gd name="T11" fmla="*/ 240 h 2928"/>
                <a:gd name="T12" fmla="*/ 1234 w 4160"/>
                <a:gd name="T13" fmla="*/ 2 h 2928"/>
                <a:gd name="T14" fmla="*/ 1472 w 4160"/>
                <a:gd name="T15" fmla="*/ 0 h 2928"/>
                <a:gd name="T16" fmla="*/ 1605 w 4160"/>
                <a:gd name="T17" fmla="*/ 377 h 2928"/>
                <a:gd name="T18" fmla="*/ 1680 w 4160"/>
                <a:gd name="T19" fmla="*/ 811 h 2928"/>
                <a:gd name="T20" fmla="*/ 1743 w 4160"/>
                <a:gd name="T21" fmla="*/ 1091 h 2928"/>
                <a:gd name="T22" fmla="*/ 1868 w 4160"/>
                <a:gd name="T23" fmla="*/ 1468 h 2928"/>
                <a:gd name="T24" fmla="*/ 1977 w 4160"/>
                <a:gd name="T25" fmla="*/ 1645 h 2928"/>
                <a:gd name="T26" fmla="*/ 2926 w 4160"/>
                <a:gd name="T27" fmla="*/ 1651 h 2928"/>
                <a:gd name="T28" fmla="*/ 4160 w 4160"/>
                <a:gd name="T29" fmla="*/ 1657 h 2928"/>
                <a:gd name="T30" fmla="*/ 4160 w 4160"/>
                <a:gd name="T31" fmla="*/ 2000 h 2928"/>
                <a:gd name="T32" fmla="*/ 1926 w 4160"/>
                <a:gd name="T33" fmla="*/ 2000 h 2928"/>
                <a:gd name="T34" fmla="*/ 1914 w 4160"/>
                <a:gd name="T35" fmla="*/ 2422 h 2928"/>
                <a:gd name="T36" fmla="*/ 1913 w 4160"/>
                <a:gd name="T37" fmla="*/ 2928 h 2928"/>
                <a:gd name="T38" fmla="*/ 1611 w 4160"/>
                <a:gd name="T39" fmla="*/ 2925 h 2928"/>
                <a:gd name="T40" fmla="*/ 1605 w 4160"/>
                <a:gd name="T41" fmla="*/ 2005 h 2928"/>
                <a:gd name="T42" fmla="*/ 0 w 4160"/>
                <a:gd name="T43" fmla="*/ 2005 h 2928"/>
                <a:gd name="T44" fmla="*/ 0 w 4160"/>
                <a:gd name="T45" fmla="*/ 1645 h 29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60"/>
                <a:gd name="T70" fmla="*/ 0 h 2928"/>
                <a:gd name="T71" fmla="*/ 4160 w 4160"/>
                <a:gd name="T72" fmla="*/ 2928 h 29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60" h="2928">
                  <a:moveTo>
                    <a:pt x="0" y="1645"/>
                  </a:moveTo>
                  <a:lnTo>
                    <a:pt x="1611" y="1645"/>
                  </a:lnTo>
                  <a:lnTo>
                    <a:pt x="1617" y="1451"/>
                  </a:lnTo>
                  <a:cubicBezTo>
                    <a:pt x="1600" y="1366"/>
                    <a:pt x="1537" y="1273"/>
                    <a:pt x="1508" y="1137"/>
                  </a:cubicBezTo>
                  <a:cubicBezTo>
                    <a:pt x="1479" y="1001"/>
                    <a:pt x="1466" y="783"/>
                    <a:pt x="1440" y="634"/>
                  </a:cubicBezTo>
                  <a:cubicBezTo>
                    <a:pt x="1414" y="485"/>
                    <a:pt x="1388" y="345"/>
                    <a:pt x="1354" y="240"/>
                  </a:cubicBezTo>
                  <a:lnTo>
                    <a:pt x="1234" y="2"/>
                  </a:lnTo>
                  <a:lnTo>
                    <a:pt x="1472" y="0"/>
                  </a:lnTo>
                  <a:cubicBezTo>
                    <a:pt x="1534" y="62"/>
                    <a:pt x="1570" y="242"/>
                    <a:pt x="1605" y="377"/>
                  </a:cubicBezTo>
                  <a:cubicBezTo>
                    <a:pt x="1640" y="512"/>
                    <a:pt x="1657" y="692"/>
                    <a:pt x="1680" y="811"/>
                  </a:cubicBezTo>
                  <a:cubicBezTo>
                    <a:pt x="1703" y="930"/>
                    <a:pt x="1712" y="982"/>
                    <a:pt x="1743" y="1091"/>
                  </a:cubicBezTo>
                  <a:cubicBezTo>
                    <a:pt x="1774" y="1200"/>
                    <a:pt x="1829" y="1376"/>
                    <a:pt x="1868" y="1468"/>
                  </a:cubicBezTo>
                  <a:lnTo>
                    <a:pt x="1977" y="1645"/>
                  </a:lnTo>
                  <a:lnTo>
                    <a:pt x="2926" y="1651"/>
                  </a:lnTo>
                  <a:lnTo>
                    <a:pt x="4160" y="1657"/>
                  </a:lnTo>
                  <a:lnTo>
                    <a:pt x="4160" y="2000"/>
                  </a:lnTo>
                  <a:lnTo>
                    <a:pt x="1926" y="2000"/>
                  </a:lnTo>
                  <a:lnTo>
                    <a:pt x="1914" y="2422"/>
                  </a:lnTo>
                  <a:lnTo>
                    <a:pt x="1913" y="2928"/>
                  </a:lnTo>
                  <a:lnTo>
                    <a:pt x="1611" y="2925"/>
                  </a:lnTo>
                  <a:lnTo>
                    <a:pt x="1605" y="2005"/>
                  </a:lnTo>
                  <a:lnTo>
                    <a:pt x="0" y="2005"/>
                  </a:lnTo>
                  <a:lnTo>
                    <a:pt x="0" y="1645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5" name="Freeform 8"/>
            <p:cNvSpPr>
              <a:spLocks/>
            </p:cNvSpPr>
            <p:nvPr/>
          </p:nvSpPr>
          <p:spPr bwMode="auto">
            <a:xfrm>
              <a:off x="803" y="3577"/>
              <a:ext cx="4403" cy="4"/>
            </a:xfrm>
            <a:custGeom>
              <a:avLst/>
              <a:gdLst>
                <a:gd name="T0" fmla="*/ 0 w 4403"/>
                <a:gd name="T1" fmla="*/ 4 h 4"/>
                <a:gd name="T2" fmla="*/ 4403 w 4403"/>
                <a:gd name="T3" fmla="*/ 0 h 4"/>
                <a:gd name="T4" fmla="*/ 0 60000 65536"/>
                <a:gd name="T5" fmla="*/ 0 60000 65536"/>
                <a:gd name="T6" fmla="*/ 0 w 4403"/>
                <a:gd name="T7" fmla="*/ 0 h 4"/>
                <a:gd name="T8" fmla="*/ 4403 w 440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03" h="4">
                  <a:moveTo>
                    <a:pt x="0" y="4"/>
                  </a:moveTo>
                  <a:lnTo>
                    <a:pt x="440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6" name="Line 9"/>
            <p:cNvSpPr>
              <a:spLocks noChangeShapeType="1"/>
            </p:cNvSpPr>
            <p:nvPr/>
          </p:nvSpPr>
          <p:spPr bwMode="auto">
            <a:xfrm flipV="1">
              <a:off x="803" y="3208"/>
              <a:ext cx="4400" cy="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7" name="Line 10"/>
            <p:cNvSpPr>
              <a:spLocks noChangeShapeType="1"/>
            </p:cNvSpPr>
            <p:nvPr/>
          </p:nvSpPr>
          <p:spPr bwMode="auto">
            <a:xfrm>
              <a:off x="813" y="2848"/>
              <a:ext cx="439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8" name="Line 11"/>
            <p:cNvSpPr>
              <a:spLocks noChangeShapeType="1"/>
            </p:cNvSpPr>
            <p:nvPr/>
          </p:nvSpPr>
          <p:spPr bwMode="auto">
            <a:xfrm>
              <a:off x="807" y="2474"/>
              <a:ext cx="44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899" name="Line 12"/>
            <p:cNvSpPr>
              <a:spLocks noChangeShapeType="1"/>
            </p:cNvSpPr>
            <p:nvPr/>
          </p:nvSpPr>
          <p:spPr bwMode="auto">
            <a:xfrm flipV="1">
              <a:off x="813" y="2125"/>
              <a:ext cx="438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0" name="Line 13"/>
            <p:cNvSpPr>
              <a:spLocks noChangeShapeType="1"/>
            </p:cNvSpPr>
            <p:nvPr/>
          </p:nvSpPr>
          <p:spPr bwMode="auto">
            <a:xfrm>
              <a:off x="816" y="1758"/>
              <a:ext cx="438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1" name="Line 14"/>
            <p:cNvSpPr>
              <a:spLocks noChangeShapeType="1"/>
            </p:cNvSpPr>
            <p:nvPr/>
          </p:nvSpPr>
          <p:spPr bwMode="auto">
            <a:xfrm flipV="1">
              <a:off x="799" y="1385"/>
              <a:ext cx="4412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2" name="Line 15"/>
            <p:cNvSpPr>
              <a:spLocks noChangeShapeType="1"/>
            </p:cNvSpPr>
            <p:nvPr/>
          </p:nvSpPr>
          <p:spPr bwMode="auto">
            <a:xfrm flipV="1">
              <a:off x="814" y="1013"/>
              <a:ext cx="4390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3" name="Line 16"/>
            <p:cNvSpPr>
              <a:spLocks noChangeShapeType="1"/>
            </p:cNvSpPr>
            <p:nvPr/>
          </p:nvSpPr>
          <p:spPr bwMode="auto">
            <a:xfrm flipV="1">
              <a:off x="803" y="639"/>
              <a:ext cx="4394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4" name="Freeform 17"/>
            <p:cNvSpPr>
              <a:spLocks/>
            </p:cNvSpPr>
            <p:nvPr/>
          </p:nvSpPr>
          <p:spPr bwMode="auto">
            <a:xfrm>
              <a:off x="811" y="288"/>
              <a:ext cx="4391" cy="7"/>
            </a:xfrm>
            <a:custGeom>
              <a:avLst/>
              <a:gdLst>
                <a:gd name="T0" fmla="*/ 0 w 4391"/>
                <a:gd name="T1" fmla="*/ 0 h 7"/>
                <a:gd name="T2" fmla="*/ 4391 w 4391"/>
                <a:gd name="T3" fmla="*/ 7 h 7"/>
                <a:gd name="T4" fmla="*/ 0 60000 65536"/>
                <a:gd name="T5" fmla="*/ 0 60000 65536"/>
                <a:gd name="T6" fmla="*/ 0 w 4391"/>
                <a:gd name="T7" fmla="*/ 0 h 7"/>
                <a:gd name="T8" fmla="*/ 4391 w 439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91" h="7">
                  <a:moveTo>
                    <a:pt x="0" y="0"/>
                  </a:moveTo>
                  <a:lnTo>
                    <a:pt x="4391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5" name="Freeform 18"/>
            <p:cNvSpPr>
              <a:spLocks/>
            </p:cNvSpPr>
            <p:nvPr/>
          </p:nvSpPr>
          <p:spPr bwMode="auto">
            <a:xfrm>
              <a:off x="809" y="290"/>
              <a:ext cx="1" cy="3296"/>
            </a:xfrm>
            <a:custGeom>
              <a:avLst/>
              <a:gdLst>
                <a:gd name="T0" fmla="*/ 0 w 1"/>
                <a:gd name="T1" fmla="*/ 0 h 3296"/>
                <a:gd name="T2" fmla="*/ 0 w 1"/>
                <a:gd name="T3" fmla="*/ 3296 h 3296"/>
                <a:gd name="T4" fmla="*/ 0 60000 65536"/>
                <a:gd name="T5" fmla="*/ 0 60000 65536"/>
                <a:gd name="T6" fmla="*/ 0 w 1"/>
                <a:gd name="T7" fmla="*/ 0 h 3296"/>
                <a:gd name="T8" fmla="*/ 1 w 1"/>
                <a:gd name="T9" fmla="*/ 3296 h 3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6">
                  <a:moveTo>
                    <a:pt x="0" y="0"/>
                  </a:moveTo>
                  <a:lnTo>
                    <a:pt x="0" y="329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6" name="Freeform 19"/>
            <p:cNvSpPr>
              <a:spLocks/>
            </p:cNvSpPr>
            <p:nvPr/>
          </p:nvSpPr>
          <p:spPr bwMode="auto">
            <a:xfrm>
              <a:off x="1181" y="290"/>
              <a:ext cx="2" cy="3290"/>
            </a:xfrm>
            <a:custGeom>
              <a:avLst/>
              <a:gdLst>
                <a:gd name="T0" fmla="*/ 0 w 2"/>
                <a:gd name="T1" fmla="*/ 0 h 3290"/>
                <a:gd name="T2" fmla="*/ 2 w 2"/>
                <a:gd name="T3" fmla="*/ 3290 h 3290"/>
                <a:gd name="T4" fmla="*/ 0 60000 65536"/>
                <a:gd name="T5" fmla="*/ 0 60000 65536"/>
                <a:gd name="T6" fmla="*/ 0 w 2"/>
                <a:gd name="T7" fmla="*/ 0 h 3290"/>
                <a:gd name="T8" fmla="*/ 2 w 2"/>
                <a:gd name="T9" fmla="*/ 3290 h 32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90">
                  <a:moveTo>
                    <a:pt x="0" y="0"/>
                  </a:moveTo>
                  <a:lnTo>
                    <a:pt x="2" y="329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7" name="Line 20"/>
            <p:cNvSpPr>
              <a:spLocks noChangeShapeType="1"/>
            </p:cNvSpPr>
            <p:nvPr/>
          </p:nvSpPr>
          <p:spPr bwMode="auto">
            <a:xfrm flipH="1">
              <a:off x="1548" y="288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8" name="Freeform 21"/>
            <p:cNvSpPr>
              <a:spLocks/>
            </p:cNvSpPr>
            <p:nvPr/>
          </p:nvSpPr>
          <p:spPr bwMode="auto">
            <a:xfrm>
              <a:off x="1907" y="290"/>
              <a:ext cx="6" cy="3295"/>
            </a:xfrm>
            <a:custGeom>
              <a:avLst/>
              <a:gdLst>
                <a:gd name="T0" fmla="*/ 6 w 6"/>
                <a:gd name="T1" fmla="*/ 0 h 3295"/>
                <a:gd name="T2" fmla="*/ 0 w 6"/>
                <a:gd name="T3" fmla="*/ 3295 h 3295"/>
                <a:gd name="T4" fmla="*/ 0 60000 65536"/>
                <a:gd name="T5" fmla="*/ 0 60000 65536"/>
                <a:gd name="T6" fmla="*/ 0 w 6"/>
                <a:gd name="T7" fmla="*/ 0 h 3295"/>
                <a:gd name="T8" fmla="*/ 6 w 6"/>
                <a:gd name="T9" fmla="*/ 3295 h 3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295">
                  <a:moveTo>
                    <a:pt x="6" y="0"/>
                  </a:moveTo>
                  <a:lnTo>
                    <a:pt x="0" y="3295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09" name="Freeform 22"/>
            <p:cNvSpPr>
              <a:spLocks/>
            </p:cNvSpPr>
            <p:nvPr/>
          </p:nvSpPr>
          <p:spPr bwMode="auto">
            <a:xfrm>
              <a:off x="2282" y="290"/>
              <a:ext cx="1" cy="3294"/>
            </a:xfrm>
            <a:custGeom>
              <a:avLst/>
              <a:gdLst>
                <a:gd name="T0" fmla="*/ 0 w 1"/>
                <a:gd name="T1" fmla="*/ 0 h 3294"/>
                <a:gd name="T2" fmla="*/ 1 w 1"/>
                <a:gd name="T3" fmla="*/ 3294 h 3294"/>
                <a:gd name="T4" fmla="*/ 0 60000 65536"/>
                <a:gd name="T5" fmla="*/ 0 60000 65536"/>
                <a:gd name="T6" fmla="*/ 0 w 1"/>
                <a:gd name="T7" fmla="*/ 0 h 3294"/>
                <a:gd name="T8" fmla="*/ 1 w 1"/>
                <a:gd name="T9" fmla="*/ 3294 h 32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4">
                  <a:moveTo>
                    <a:pt x="0" y="0"/>
                  </a:moveTo>
                  <a:lnTo>
                    <a:pt x="1" y="329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0" name="Freeform 23"/>
            <p:cNvSpPr>
              <a:spLocks/>
            </p:cNvSpPr>
            <p:nvPr/>
          </p:nvSpPr>
          <p:spPr bwMode="auto">
            <a:xfrm>
              <a:off x="2633" y="290"/>
              <a:ext cx="7" cy="3299"/>
            </a:xfrm>
            <a:custGeom>
              <a:avLst/>
              <a:gdLst>
                <a:gd name="T0" fmla="*/ 7 w 7"/>
                <a:gd name="T1" fmla="*/ 0 h 3299"/>
                <a:gd name="T2" fmla="*/ 0 w 7"/>
                <a:gd name="T3" fmla="*/ 3299 h 3299"/>
                <a:gd name="T4" fmla="*/ 0 60000 65536"/>
                <a:gd name="T5" fmla="*/ 0 60000 65536"/>
                <a:gd name="T6" fmla="*/ 0 w 7"/>
                <a:gd name="T7" fmla="*/ 0 h 3299"/>
                <a:gd name="T8" fmla="*/ 7 w 7"/>
                <a:gd name="T9" fmla="*/ 3299 h 32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299">
                  <a:moveTo>
                    <a:pt x="7" y="0"/>
                  </a:moveTo>
                  <a:lnTo>
                    <a:pt x="0" y="329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1" name="Freeform 24"/>
            <p:cNvSpPr>
              <a:spLocks/>
            </p:cNvSpPr>
            <p:nvPr/>
          </p:nvSpPr>
          <p:spPr bwMode="auto">
            <a:xfrm>
              <a:off x="3012" y="293"/>
              <a:ext cx="2" cy="3289"/>
            </a:xfrm>
            <a:custGeom>
              <a:avLst/>
              <a:gdLst>
                <a:gd name="T0" fmla="*/ 0 w 2"/>
                <a:gd name="T1" fmla="*/ 0 h 3289"/>
                <a:gd name="T2" fmla="*/ 2 w 2"/>
                <a:gd name="T3" fmla="*/ 3289 h 3289"/>
                <a:gd name="T4" fmla="*/ 0 60000 65536"/>
                <a:gd name="T5" fmla="*/ 0 60000 65536"/>
                <a:gd name="T6" fmla="*/ 0 w 2"/>
                <a:gd name="T7" fmla="*/ 0 h 3289"/>
                <a:gd name="T8" fmla="*/ 2 w 2"/>
                <a:gd name="T9" fmla="*/ 3289 h 3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289">
                  <a:moveTo>
                    <a:pt x="0" y="0"/>
                  </a:moveTo>
                  <a:lnTo>
                    <a:pt x="2" y="328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2" name="Freeform 25"/>
            <p:cNvSpPr>
              <a:spLocks/>
            </p:cNvSpPr>
            <p:nvPr/>
          </p:nvSpPr>
          <p:spPr bwMode="auto">
            <a:xfrm>
              <a:off x="3384" y="293"/>
              <a:ext cx="1" cy="3288"/>
            </a:xfrm>
            <a:custGeom>
              <a:avLst/>
              <a:gdLst>
                <a:gd name="T0" fmla="*/ 0 w 1"/>
                <a:gd name="T1" fmla="*/ 0 h 3288"/>
                <a:gd name="T2" fmla="*/ 1 w 1"/>
                <a:gd name="T3" fmla="*/ 3288 h 3288"/>
                <a:gd name="T4" fmla="*/ 0 60000 65536"/>
                <a:gd name="T5" fmla="*/ 0 60000 65536"/>
                <a:gd name="T6" fmla="*/ 0 w 1"/>
                <a:gd name="T7" fmla="*/ 0 h 3288"/>
                <a:gd name="T8" fmla="*/ 1 w 1"/>
                <a:gd name="T9" fmla="*/ 3288 h 3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88">
                  <a:moveTo>
                    <a:pt x="0" y="0"/>
                  </a:moveTo>
                  <a:lnTo>
                    <a:pt x="1" y="3288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3" name="Line 26"/>
            <p:cNvSpPr>
              <a:spLocks noChangeShapeType="1"/>
            </p:cNvSpPr>
            <p:nvPr/>
          </p:nvSpPr>
          <p:spPr bwMode="auto">
            <a:xfrm>
              <a:off x="3732" y="286"/>
              <a:ext cx="1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4" name="Line 27"/>
            <p:cNvSpPr>
              <a:spLocks noChangeShapeType="1"/>
            </p:cNvSpPr>
            <p:nvPr/>
          </p:nvSpPr>
          <p:spPr bwMode="auto">
            <a:xfrm>
              <a:off x="4103" y="286"/>
              <a:ext cx="0" cy="329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5" name="Line 28"/>
            <p:cNvSpPr>
              <a:spLocks noChangeShapeType="1"/>
            </p:cNvSpPr>
            <p:nvPr/>
          </p:nvSpPr>
          <p:spPr bwMode="auto">
            <a:xfrm flipH="1">
              <a:off x="4469" y="286"/>
              <a:ext cx="0" cy="330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6" name="Line 29"/>
            <p:cNvSpPr>
              <a:spLocks noChangeShapeType="1"/>
            </p:cNvSpPr>
            <p:nvPr/>
          </p:nvSpPr>
          <p:spPr bwMode="auto">
            <a:xfrm>
              <a:off x="4834" y="294"/>
              <a:ext cx="1" cy="329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7" name="Freeform 30"/>
            <p:cNvSpPr>
              <a:spLocks/>
            </p:cNvSpPr>
            <p:nvPr/>
          </p:nvSpPr>
          <p:spPr bwMode="auto">
            <a:xfrm>
              <a:off x="5206" y="291"/>
              <a:ext cx="1" cy="3292"/>
            </a:xfrm>
            <a:custGeom>
              <a:avLst/>
              <a:gdLst>
                <a:gd name="T0" fmla="*/ 1 w 1"/>
                <a:gd name="T1" fmla="*/ 0 h 3292"/>
                <a:gd name="T2" fmla="*/ 0 w 1"/>
                <a:gd name="T3" fmla="*/ 3292 h 3292"/>
                <a:gd name="T4" fmla="*/ 0 60000 65536"/>
                <a:gd name="T5" fmla="*/ 0 60000 65536"/>
                <a:gd name="T6" fmla="*/ 0 w 1"/>
                <a:gd name="T7" fmla="*/ 0 h 3292"/>
                <a:gd name="T8" fmla="*/ 1 w 1"/>
                <a:gd name="T9" fmla="*/ 3292 h 3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2">
                  <a:moveTo>
                    <a:pt x="1" y="0"/>
                  </a:moveTo>
                  <a:lnTo>
                    <a:pt x="0" y="329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18" name="Text Box 31"/>
            <p:cNvSpPr txBox="1">
              <a:spLocks noChangeArrowheads="1"/>
            </p:cNvSpPr>
            <p:nvPr/>
          </p:nvSpPr>
          <p:spPr bwMode="auto">
            <a:xfrm>
              <a:off x="582" y="3617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-25</a:t>
              </a:r>
              <a:endParaRPr lang="cs-CZ"/>
            </a:p>
          </p:txBody>
        </p:sp>
        <p:sp>
          <p:nvSpPr>
            <p:cNvPr id="122919" name="Text Box 32"/>
            <p:cNvSpPr txBox="1">
              <a:spLocks noChangeArrowheads="1"/>
            </p:cNvSpPr>
            <p:nvPr/>
          </p:nvSpPr>
          <p:spPr bwMode="auto">
            <a:xfrm>
              <a:off x="941" y="3604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-20</a:t>
              </a:r>
              <a:endParaRPr lang="cs-CZ"/>
            </a:p>
          </p:txBody>
        </p:sp>
        <p:sp>
          <p:nvSpPr>
            <p:cNvPr id="122920" name="Text Box 33"/>
            <p:cNvSpPr txBox="1">
              <a:spLocks noChangeArrowheads="1"/>
            </p:cNvSpPr>
            <p:nvPr/>
          </p:nvSpPr>
          <p:spPr bwMode="auto">
            <a:xfrm>
              <a:off x="1312" y="3608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-15</a:t>
              </a:r>
              <a:endParaRPr lang="cs-CZ"/>
            </a:p>
          </p:txBody>
        </p:sp>
        <p:sp>
          <p:nvSpPr>
            <p:cNvPr id="122921" name="Text Box 34"/>
            <p:cNvSpPr txBox="1">
              <a:spLocks noChangeArrowheads="1"/>
            </p:cNvSpPr>
            <p:nvPr/>
          </p:nvSpPr>
          <p:spPr bwMode="auto">
            <a:xfrm>
              <a:off x="1683" y="3612"/>
              <a:ext cx="2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-10</a:t>
              </a:r>
              <a:endParaRPr lang="cs-CZ"/>
            </a:p>
          </p:txBody>
        </p:sp>
        <p:sp>
          <p:nvSpPr>
            <p:cNvPr id="122922" name="Text Box 35"/>
            <p:cNvSpPr txBox="1">
              <a:spLocks noChangeArrowheads="1"/>
            </p:cNvSpPr>
            <p:nvPr/>
          </p:nvSpPr>
          <p:spPr bwMode="auto">
            <a:xfrm>
              <a:off x="2082" y="3616"/>
              <a:ext cx="20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-5</a:t>
              </a:r>
              <a:endParaRPr lang="cs-CZ"/>
            </a:p>
          </p:txBody>
        </p:sp>
        <p:sp>
          <p:nvSpPr>
            <p:cNvPr id="122923" name="Text Box 36"/>
            <p:cNvSpPr txBox="1">
              <a:spLocks noChangeArrowheads="1"/>
            </p:cNvSpPr>
            <p:nvPr/>
          </p:nvSpPr>
          <p:spPr bwMode="auto">
            <a:xfrm>
              <a:off x="2477" y="3620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0</a:t>
              </a:r>
              <a:endParaRPr lang="cs-CZ"/>
            </a:p>
          </p:txBody>
        </p:sp>
        <p:sp>
          <p:nvSpPr>
            <p:cNvPr id="122924" name="Text Box 37"/>
            <p:cNvSpPr txBox="1">
              <a:spLocks noChangeArrowheads="1"/>
            </p:cNvSpPr>
            <p:nvPr/>
          </p:nvSpPr>
          <p:spPr bwMode="auto">
            <a:xfrm>
              <a:off x="2842" y="3624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</a:t>
              </a:r>
              <a:endParaRPr lang="cs-CZ"/>
            </a:p>
          </p:txBody>
        </p:sp>
        <p:sp>
          <p:nvSpPr>
            <p:cNvPr id="122925" name="Text Box 38"/>
            <p:cNvSpPr txBox="1">
              <a:spLocks noChangeArrowheads="1"/>
            </p:cNvSpPr>
            <p:nvPr/>
          </p:nvSpPr>
          <p:spPr bwMode="auto">
            <a:xfrm>
              <a:off x="3185" y="36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22926" name="Text Box 39"/>
            <p:cNvSpPr txBox="1">
              <a:spLocks noChangeArrowheads="1"/>
            </p:cNvSpPr>
            <p:nvPr/>
          </p:nvSpPr>
          <p:spPr bwMode="auto">
            <a:xfrm>
              <a:off x="3539" y="361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15</a:t>
              </a:r>
              <a:endParaRPr lang="cs-CZ"/>
            </a:p>
          </p:txBody>
        </p:sp>
        <p:sp>
          <p:nvSpPr>
            <p:cNvPr id="122927" name="Text Box 40"/>
            <p:cNvSpPr txBox="1">
              <a:spLocks noChangeArrowheads="1"/>
            </p:cNvSpPr>
            <p:nvPr/>
          </p:nvSpPr>
          <p:spPr bwMode="auto">
            <a:xfrm>
              <a:off x="3910" y="363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22928" name="Text Box 41"/>
            <p:cNvSpPr txBox="1">
              <a:spLocks noChangeArrowheads="1"/>
            </p:cNvSpPr>
            <p:nvPr/>
          </p:nvSpPr>
          <p:spPr bwMode="auto">
            <a:xfrm>
              <a:off x="4263" y="361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25</a:t>
              </a:r>
              <a:endParaRPr lang="cs-CZ"/>
            </a:p>
          </p:txBody>
        </p:sp>
        <p:sp>
          <p:nvSpPr>
            <p:cNvPr id="122929" name="Text Box 42"/>
            <p:cNvSpPr txBox="1">
              <a:spLocks noChangeArrowheads="1"/>
            </p:cNvSpPr>
            <p:nvPr/>
          </p:nvSpPr>
          <p:spPr bwMode="auto">
            <a:xfrm>
              <a:off x="4623" y="3621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22930" name="Text Box 43"/>
            <p:cNvSpPr txBox="1">
              <a:spLocks noChangeArrowheads="1"/>
            </p:cNvSpPr>
            <p:nvPr/>
          </p:nvSpPr>
          <p:spPr bwMode="auto">
            <a:xfrm>
              <a:off x="598" y="3106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10</a:t>
              </a:r>
              <a:endParaRPr lang="cs-CZ"/>
            </a:p>
          </p:txBody>
        </p:sp>
        <p:sp>
          <p:nvSpPr>
            <p:cNvPr id="122931" name="Text Box 44"/>
            <p:cNvSpPr txBox="1">
              <a:spLocks noChangeArrowheads="1"/>
            </p:cNvSpPr>
            <p:nvPr/>
          </p:nvSpPr>
          <p:spPr bwMode="auto">
            <a:xfrm>
              <a:off x="597" y="274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20</a:t>
              </a:r>
              <a:endParaRPr lang="cs-CZ"/>
            </a:p>
          </p:txBody>
        </p:sp>
        <p:sp>
          <p:nvSpPr>
            <p:cNvPr id="122932" name="Text Box 45"/>
            <p:cNvSpPr txBox="1">
              <a:spLocks noChangeArrowheads="1"/>
            </p:cNvSpPr>
            <p:nvPr/>
          </p:nvSpPr>
          <p:spPr bwMode="auto">
            <a:xfrm>
              <a:off x="595" y="238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30</a:t>
              </a:r>
              <a:endParaRPr lang="cs-CZ"/>
            </a:p>
          </p:txBody>
        </p:sp>
        <p:sp>
          <p:nvSpPr>
            <p:cNvPr id="122933" name="Text Box 46"/>
            <p:cNvSpPr txBox="1">
              <a:spLocks noChangeArrowheads="1"/>
            </p:cNvSpPr>
            <p:nvPr/>
          </p:nvSpPr>
          <p:spPr bwMode="auto">
            <a:xfrm>
              <a:off x="594" y="2005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40</a:t>
              </a:r>
              <a:endParaRPr lang="cs-CZ"/>
            </a:p>
          </p:txBody>
        </p:sp>
        <p:sp>
          <p:nvSpPr>
            <p:cNvPr id="122934" name="Text Box 47"/>
            <p:cNvSpPr txBox="1">
              <a:spLocks noChangeArrowheads="1"/>
            </p:cNvSpPr>
            <p:nvPr/>
          </p:nvSpPr>
          <p:spPr bwMode="auto">
            <a:xfrm>
              <a:off x="599" y="1644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50</a:t>
              </a:r>
              <a:endParaRPr lang="cs-CZ"/>
            </a:p>
          </p:txBody>
        </p:sp>
        <p:sp>
          <p:nvSpPr>
            <p:cNvPr id="122935" name="Text Box 48"/>
            <p:cNvSpPr txBox="1">
              <a:spLocks noChangeArrowheads="1"/>
            </p:cNvSpPr>
            <p:nvPr/>
          </p:nvSpPr>
          <p:spPr bwMode="auto">
            <a:xfrm>
              <a:off x="604" y="1283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60</a:t>
              </a:r>
              <a:endParaRPr lang="cs-CZ"/>
            </a:p>
          </p:txBody>
        </p:sp>
        <p:sp>
          <p:nvSpPr>
            <p:cNvPr id="122936" name="Text Box 49"/>
            <p:cNvSpPr txBox="1">
              <a:spLocks noChangeArrowheads="1"/>
            </p:cNvSpPr>
            <p:nvPr/>
          </p:nvSpPr>
          <p:spPr bwMode="auto">
            <a:xfrm>
              <a:off x="609" y="922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70</a:t>
              </a:r>
              <a:endParaRPr lang="cs-CZ"/>
            </a:p>
          </p:txBody>
        </p:sp>
        <p:sp>
          <p:nvSpPr>
            <p:cNvPr id="122937" name="Text Box 50"/>
            <p:cNvSpPr txBox="1">
              <a:spLocks noChangeArrowheads="1"/>
            </p:cNvSpPr>
            <p:nvPr/>
          </p:nvSpPr>
          <p:spPr bwMode="auto">
            <a:xfrm>
              <a:off x="614" y="550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80</a:t>
              </a:r>
              <a:endParaRPr lang="cs-CZ"/>
            </a:p>
          </p:txBody>
        </p:sp>
        <p:sp>
          <p:nvSpPr>
            <p:cNvPr id="122938" name="Text Box 51"/>
            <p:cNvSpPr txBox="1">
              <a:spLocks noChangeArrowheads="1"/>
            </p:cNvSpPr>
            <p:nvPr/>
          </p:nvSpPr>
          <p:spPr bwMode="auto">
            <a:xfrm>
              <a:off x="619" y="177"/>
              <a:ext cx="2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90</a:t>
              </a:r>
              <a:endParaRPr lang="cs-CZ"/>
            </a:p>
          </p:txBody>
        </p:sp>
        <p:sp>
          <p:nvSpPr>
            <p:cNvPr id="122939" name="Text Box 52"/>
            <p:cNvSpPr txBox="1">
              <a:spLocks noChangeArrowheads="1"/>
            </p:cNvSpPr>
            <p:nvPr/>
          </p:nvSpPr>
          <p:spPr bwMode="auto">
            <a:xfrm>
              <a:off x="86" y="130"/>
              <a:ext cx="5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800"/>
                <a:t>P</a:t>
              </a:r>
              <a:r>
                <a:rPr lang="cs-CZ" sz="1400"/>
                <a:t>CO</a:t>
              </a:r>
              <a:r>
                <a:rPr lang="cs-CZ" sz="1400" baseline="-25000"/>
                <a:t>2</a:t>
              </a:r>
              <a:r>
                <a:rPr lang="cs-CZ" sz="1400"/>
                <a:t> </a:t>
              </a:r>
              <a:r>
                <a:rPr lang="cs-CZ" sz="1200"/>
                <a:t>torr</a:t>
              </a:r>
              <a:endParaRPr lang="cs-CZ"/>
            </a:p>
          </p:txBody>
        </p:sp>
        <p:sp>
          <p:nvSpPr>
            <p:cNvPr id="122940" name="Text Box 53"/>
            <p:cNvSpPr txBox="1">
              <a:spLocks noChangeArrowheads="1"/>
            </p:cNvSpPr>
            <p:nvPr/>
          </p:nvSpPr>
          <p:spPr bwMode="auto">
            <a:xfrm>
              <a:off x="4287" y="3740"/>
              <a:ext cx="10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600"/>
                <a:t>Base Excess</a:t>
              </a:r>
              <a:r>
                <a:rPr lang="cs-CZ" sz="1800"/>
                <a:t> </a:t>
              </a:r>
              <a:r>
                <a:rPr lang="cs-CZ" sz="1200"/>
                <a:t>mmol/l</a:t>
              </a:r>
              <a:endParaRPr lang="cs-CZ"/>
            </a:p>
          </p:txBody>
        </p:sp>
        <p:sp>
          <p:nvSpPr>
            <p:cNvPr id="122941" name="Freeform 54"/>
            <p:cNvSpPr>
              <a:spLocks/>
            </p:cNvSpPr>
            <p:nvPr/>
          </p:nvSpPr>
          <p:spPr bwMode="auto">
            <a:xfrm>
              <a:off x="819" y="291"/>
              <a:ext cx="1370" cy="2662"/>
            </a:xfrm>
            <a:custGeom>
              <a:avLst/>
              <a:gdLst>
                <a:gd name="T0" fmla="*/ 0 w 1368"/>
                <a:gd name="T1" fmla="*/ 2665 h 2659"/>
                <a:gd name="T2" fmla="*/ 191 w 1368"/>
                <a:gd name="T3" fmla="*/ 2406 h 2659"/>
                <a:gd name="T4" fmla="*/ 370 w 1368"/>
                <a:gd name="T5" fmla="*/ 2141 h 2659"/>
                <a:gd name="T6" fmla="*/ 684 w 1368"/>
                <a:gd name="T7" fmla="*/ 1524 h 2659"/>
                <a:gd name="T8" fmla="*/ 890 w 1368"/>
                <a:gd name="T9" fmla="*/ 1054 h 2659"/>
                <a:gd name="T10" fmla="*/ 1372 w 1368"/>
                <a:gd name="T11" fmla="*/ 0 h 26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8"/>
                <a:gd name="T19" fmla="*/ 0 h 2659"/>
                <a:gd name="T20" fmla="*/ 1368 w 1368"/>
                <a:gd name="T21" fmla="*/ 2659 h 26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8" h="2659">
                  <a:moveTo>
                    <a:pt x="0" y="2659"/>
                  </a:moveTo>
                  <a:cubicBezTo>
                    <a:pt x="31" y="2616"/>
                    <a:pt x="130" y="2487"/>
                    <a:pt x="191" y="2400"/>
                  </a:cubicBezTo>
                  <a:cubicBezTo>
                    <a:pt x="252" y="2313"/>
                    <a:pt x="286" y="2283"/>
                    <a:pt x="368" y="2137"/>
                  </a:cubicBezTo>
                  <a:cubicBezTo>
                    <a:pt x="450" y="1991"/>
                    <a:pt x="595" y="1701"/>
                    <a:pt x="682" y="1520"/>
                  </a:cubicBezTo>
                  <a:cubicBezTo>
                    <a:pt x="769" y="1339"/>
                    <a:pt x="774" y="1305"/>
                    <a:pt x="888" y="1052"/>
                  </a:cubicBezTo>
                  <a:cubicBezTo>
                    <a:pt x="1002" y="799"/>
                    <a:pt x="1268" y="219"/>
                    <a:pt x="1368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2" name="Freeform 55"/>
            <p:cNvSpPr>
              <a:spLocks/>
            </p:cNvSpPr>
            <p:nvPr/>
          </p:nvSpPr>
          <p:spPr bwMode="auto">
            <a:xfrm>
              <a:off x="937" y="291"/>
              <a:ext cx="1823" cy="2926"/>
            </a:xfrm>
            <a:custGeom>
              <a:avLst/>
              <a:gdLst>
                <a:gd name="T0" fmla="*/ 0 w 1823"/>
                <a:gd name="T1" fmla="*/ 2926 h 2926"/>
                <a:gd name="T2" fmla="*/ 331 w 1823"/>
                <a:gd name="T3" fmla="*/ 2548 h 2926"/>
                <a:gd name="T4" fmla="*/ 508 w 1823"/>
                <a:gd name="T5" fmla="*/ 2285 h 2926"/>
                <a:gd name="T6" fmla="*/ 646 w 1823"/>
                <a:gd name="T7" fmla="*/ 2035 h 2926"/>
                <a:gd name="T8" fmla="*/ 863 w 1823"/>
                <a:gd name="T9" fmla="*/ 1663 h 2926"/>
                <a:gd name="T10" fmla="*/ 1177 w 1823"/>
                <a:gd name="T11" fmla="*/ 1120 h 2926"/>
                <a:gd name="T12" fmla="*/ 1526 w 1823"/>
                <a:gd name="T13" fmla="*/ 515 h 2926"/>
                <a:gd name="T14" fmla="*/ 1823 w 1823"/>
                <a:gd name="T15" fmla="*/ 0 h 29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3"/>
                <a:gd name="T25" fmla="*/ 0 h 2926"/>
                <a:gd name="T26" fmla="*/ 1823 w 1823"/>
                <a:gd name="T27" fmla="*/ 2926 h 29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3" h="2926">
                  <a:moveTo>
                    <a:pt x="0" y="2926"/>
                  </a:moveTo>
                  <a:cubicBezTo>
                    <a:pt x="56" y="2863"/>
                    <a:pt x="246" y="2655"/>
                    <a:pt x="331" y="2548"/>
                  </a:cubicBezTo>
                  <a:cubicBezTo>
                    <a:pt x="416" y="2441"/>
                    <a:pt x="456" y="2370"/>
                    <a:pt x="508" y="2285"/>
                  </a:cubicBezTo>
                  <a:cubicBezTo>
                    <a:pt x="560" y="2200"/>
                    <a:pt x="587" y="2139"/>
                    <a:pt x="646" y="2035"/>
                  </a:cubicBezTo>
                  <a:cubicBezTo>
                    <a:pt x="705" y="1931"/>
                    <a:pt x="775" y="1815"/>
                    <a:pt x="863" y="1663"/>
                  </a:cubicBezTo>
                  <a:cubicBezTo>
                    <a:pt x="951" y="1511"/>
                    <a:pt x="1067" y="1311"/>
                    <a:pt x="1177" y="1120"/>
                  </a:cubicBezTo>
                  <a:cubicBezTo>
                    <a:pt x="1287" y="929"/>
                    <a:pt x="1418" y="702"/>
                    <a:pt x="1526" y="515"/>
                  </a:cubicBezTo>
                  <a:cubicBezTo>
                    <a:pt x="1634" y="328"/>
                    <a:pt x="1761" y="107"/>
                    <a:pt x="182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3" name="Freeform 56"/>
            <p:cNvSpPr>
              <a:spLocks/>
            </p:cNvSpPr>
            <p:nvPr/>
          </p:nvSpPr>
          <p:spPr bwMode="auto">
            <a:xfrm>
              <a:off x="1157" y="288"/>
              <a:ext cx="2320" cy="2935"/>
            </a:xfrm>
            <a:custGeom>
              <a:avLst/>
              <a:gdLst>
                <a:gd name="T0" fmla="*/ 0 w 2320"/>
                <a:gd name="T1" fmla="*/ 2935 h 2935"/>
                <a:gd name="T2" fmla="*/ 569 w 2320"/>
                <a:gd name="T3" fmla="*/ 2383 h 2935"/>
                <a:gd name="T4" fmla="*/ 900 w 2320"/>
                <a:gd name="T5" fmla="*/ 1966 h 2935"/>
                <a:gd name="T6" fmla="*/ 1139 w 2320"/>
                <a:gd name="T7" fmla="*/ 1623 h 2935"/>
                <a:gd name="T8" fmla="*/ 1396 w 2320"/>
                <a:gd name="T9" fmla="*/ 1258 h 2935"/>
                <a:gd name="T10" fmla="*/ 1693 w 2320"/>
                <a:gd name="T11" fmla="*/ 852 h 2935"/>
                <a:gd name="T12" fmla="*/ 2001 w 2320"/>
                <a:gd name="T13" fmla="*/ 425 h 2935"/>
                <a:gd name="T14" fmla="*/ 2320 w 2320"/>
                <a:gd name="T15" fmla="*/ 0 h 29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0"/>
                <a:gd name="T25" fmla="*/ 0 h 2935"/>
                <a:gd name="T26" fmla="*/ 2320 w 2320"/>
                <a:gd name="T27" fmla="*/ 2935 h 29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0" h="2935">
                  <a:moveTo>
                    <a:pt x="0" y="2935"/>
                  </a:moveTo>
                  <a:cubicBezTo>
                    <a:pt x="95" y="2843"/>
                    <a:pt x="419" y="2544"/>
                    <a:pt x="569" y="2383"/>
                  </a:cubicBezTo>
                  <a:cubicBezTo>
                    <a:pt x="719" y="2222"/>
                    <a:pt x="805" y="2094"/>
                    <a:pt x="900" y="1966"/>
                  </a:cubicBezTo>
                  <a:cubicBezTo>
                    <a:pt x="995" y="1840"/>
                    <a:pt x="1056" y="1742"/>
                    <a:pt x="1139" y="1623"/>
                  </a:cubicBezTo>
                  <a:cubicBezTo>
                    <a:pt x="1223" y="1506"/>
                    <a:pt x="1305" y="1387"/>
                    <a:pt x="1396" y="1258"/>
                  </a:cubicBezTo>
                  <a:cubicBezTo>
                    <a:pt x="1488" y="1129"/>
                    <a:pt x="1592" y="992"/>
                    <a:pt x="1693" y="852"/>
                  </a:cubicBezTo>
                  <a:cubicBezTo>
                    <a:pt x="1794" y="714"/>
                    <a:pt x="1896" y="567"/>
                    <a:pt x="2001" y="425"/>
                  </a:cubicBezTo>
                  <a:cubicBezTo>
                    <a:pt x="2107" y="283"/>
                    <a:pt x="2254" y="89"/>
                    <a:pt x="232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4" name="Freeform 57"/>
            <p:cNvSpPr>
              <a:spLocks/>
            </p:cNvSpPr>
            <p:nvPr/>
          </p:nvSpPr>
          <p:spPr bwMode="auto">
            <a:xfrm>
              <a:off x="1389" y="294"/>
              <a:ext cx="2661" cy="2923"/>
            </a:xfrm>
            <a:custGeom>
              <a:avLst/>
              <a:gdLst>
                <a:gd name="T0" fmla="*/ 0 w 2661"/>
                <a:gd name="T1" fmla="*/ 2923 h 2923"/>
                <a:gd name="T2" fmla="*/ 617 w 2661"/>
                <a:gd name="T3" fmla="*/ 2369 h 2923"/>
                <a:gd name="T4" fmla="*/ 1005 w 2661"/>
                <a:gd name="T5" fmla="*/ 1980 h 2923"/>
                <a:gd name="T6" fmla="*/ 1257 w 2661"/>
                <a:gd name="T7" fmla="*/ 1666 h 2923"/>
                <a:gd name="T8" fmla="*/ 1560 w 2661"/>
                <a:gd name="T9" fmla="*/ 1312 h 2923"/>
                <a:gd name="T10" fmla="*/ 1908 w 2661"/>
                <a:gd name="T11" fmla="*/ 883 h 2923"/>
                <a:gd name="T12" fmla="*/ 2286 w 2661"/>
                <a:gd name="T13" fmla="*/ 432 h 2923"/>
                <a:gd name="T14" fmla="*/ 2661 w 2661"/>
                <a:gd name="T15" fmla="*/ 0 h 29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1"/>
                <a:gd name="T25" fmla="*/ 0 h 2923"/>
                <a:gd name="T26" fmla="*/ 2661 w 2661"/>
                <a:gd name="T27" fmla="*/ 2923 h 29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1" h="2923">
                  <a:moveTo>
                    <a:pt x="0" y="2923"/>
                  </a:moveTo>
                  <a:cubicBezTo>
                    <a:pt x="102" y="2831"/>
                    <a:pt x="450" y="2526"/>
                    <a:pt x="617" y="2369"/>
                  </a:cubicBezTo>
                  <a:cubicBezTo>
                    <a:pt x="784" y="2212"/>
                    <a:pt x="898" y="2097"/>
                    <a:pt x="1005" y="1980"/>
                  </a:cubicBezTo>
                  <a:cubicBezTo>
                    <a:pt x="1112" y="1863"/>
                    <a:pt x="1165" y="1777"/>
                    <a:pt x="1257" y="1666"/>
                  </a:cubicBezTo>
                  <a:cubicBezTo>
                    <a:pt x="1349" y="1555"/>
                    <a:pt x="1452" y="1442"/>
                    <a:pt x="1560" y="1312"/>
                  </a:cubicBezTo>
                  <a:cubicBezTo>
                    <a:pt x="1668" y="1182"/>
                    <a:pt x="1787" y="1030"/>
                    <a:pt x="1908" y="883"/>
                  </a:cubicBezTo>
                  <a:cubicBezTo>
                    <a:pt x="2029" y="736"/>
                    <a:pt x="2161" y="579"/>
                    <a:pt x="2286" y="432"/>
                  </a:cubicBezTo>
                  <a:cubicBezTo>
                    <a:pt x="2411" y="285"/>
                    <a:pt x="2583" y="90"/>
                    <a:pt x="2661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5" name="Freeform 58"/>
            <p:cNvSpPr>
              <a:spLocks/>
            </p:cNvSpPr>
            <p:nvPr/>
          </p:nvSpPr>
          <p:spPr bwMode="auto">
            <a:xfrm>
              <a:off x="1600" y="291"/>
              <a:ext cx="3006" cy="2920"/>
            </a:xfrm>
            <a:custGeom>
              <a:avLst/>
              <a:gdLst>
                <a:gd name="T0" fmla="*/ 0 w 3006"/>
                <a:gd name="T1" fmla="*/ 2920 h 2920"/>
                <a:gd name="T2" fmla="*/ 549 w 3006"/>
                <a:gd name="T3" fmla="*/ 2463 h 2920"/>
                <a:gd name="T4" fmla="*/ 1006 w 3006"/>
                <a:gd name="T5" fmla="*/ 2017 h 2920"/>
                <a:gd name="T6" fmla="*/ 1355 w 3006"/>
                <a:gd name="T7" fmla="*/ 1652 h 2920"/>
                <a:gd name="T8" fmla="*/ 1800 w 3006"/>
                <a:gd name="T9" fmla="*/ 1206 h 2920"/>
                <a:gd name="T10" fmla="*/ 2137 w 3006"/>
                <a:gd name="T11" fmla="*/ 858 h 2920"/>
                <a:gd name="T12" fmla="*/ 2412 w 3006"/>
                <a:gd name="T13" fmla="*/ 589 h 2920"/>
                <a:gd name="T14" fmla="*/ 2691 w 3006"/>
                <a:gd name="T15" fmla="*/ 304 h 2920"/>
                <a:gd name="T16" fmla="*/ 3006 w 3006"/>
                <a:gd name="T17" fmla="*/ 0 h 29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6"/>
                <a:gd name="T28" fmla="*/ 0 h 2920"/>
                <a:gd name="T29" fmla="*/ 3006 w 3006"/>
                <a:gd name="T30" fmla="*/ 2920 h 29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6" h="2920">
                  <a:moveTo>
                    <a:pt x="0" y="2920"/>
                  </a:moveTo>
                  <a:cubicBezTo>
                    <a:pt x="91" y="2844"/>
                    <a:pt x="381" y="2613"/>
                    <a:pt x="549" y="2463"/>
                  </a:cubicBezTo>
                  <a:cubicBezTo>
                    <a:pt x="717" y="2313"/>
                    <a:pt x="872" y="2152"/>
                    <a:pt x="1006" y="2017"/>
                  </a:cubicBezTo>
                  <a:cubicBezTo>
                    <a:pt x="1140" y="1882"/>
                    <a:pt x="1223" y="1787"/>
                    <a:pt x="1355" y="1652"/>
                  </a:cubicBezTo>
                  <a:cubicBezTo>
                    <a:pt x="1487" y="1517"/>
                    <a:pt x="1670" y="1338"/>
                    <a:pt x="1800" y="1206"/>
                  </a:cubicBezTo>
                  <a:cubicBezTo>
                    <a:pt x="1930" y="1074"/>
                    <a:pt x="2035" y="961"/>
                    <a:pt x="2137" y="858"/>
                  </a:cubicBezTo>
                  <a:cubicBezTo>
                    <a:pt x="2239" y="755"/>
                    <a:pt x="2320" y="681"/>
                    <a:pt x="2412" y="589"/>
                  </a:cubicBezTo>
                  <a:cubicBezTo>
                    <a:pt x="2504" y="497"/>
                    <a:pt x="2592" y="402"/>
                    <a:pt x="2691" y="304"/>
                  </a:cubicBezTo>
                  <a:cubicBezTo>
                    <a:pt x="2790" y="206"/>
                    <a:pt x="2941" y="63"/>
                    <a:pt x="3006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6" name="Freeform 59"/>
            <p:cNvSpPr>
              <a:spLocks/>
            </p:cNvSpPr>
            <p:nvPr/>
          </p:nvSpPr>
          <p:spPr bwMode="auto">
            <a:xfrm>
              <a:off x="1726" y="297"/>
              <a:ext cx="3471" cy="2920"/>
            </a:xfrm>
            <a:custGeom>
              <a:avLst/>
              <a:gdLst>
                <a:gd name="T0" fmla="*/ 0 w 3463"/>
                <a:gd name="T1" fmla="*/ 2932 h 2908"/>
                <a:gd name="T2" fmla="*/ 396 w 3463"/>
                <a:gd name="T3" fmla="*/ 2696 h 2908"/>
                <a:gd name="T4" fmla="*/ 981 w 3463"/>
                <a:gd name="T5" fmla="*/ 2200 h 2908"/>
                <a:gd name="T6" fmla="*/ 1303 w 3463"/>
                <a:gd name="T7" fmla="*/ 1907 h 2908"/>
                <a:gd name="T8" fmla="*/ 1694 w 3463"/>
                <a:gd name="T9" fmla="*/ 1591 h 2908"/>
                <a:gd name="T10" fmla="*/ 2056 w 3463"/>
                <a:gd name="T11" fmla="*/ 1267 h 2908"/>
                <a:gd name="T12" fmla="*/ 2324 w 3463"/>
                <a:gd name="T13" fmla="*/ 1025 h 2908"/>
                <a:gd name="T14" fmla="*/ 2692 w 3463"/>
                <a:gd name="T15" fmla="*/ 703 h 2908"/>
                <a:gd name="T16" fmla="*/ 2991 w 3463"/>
                <a:gd name="T17" fmla="*/ 444 h 2908"/>
                <a:gd name="T18" fmla="*/ 3479 w 3463"/>
                <a:gd name="T19" fmla="*/ 0 h 29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3"/>
                <a:gd name="T31" fmla="*/ 0 h 2908"/>
                <a:gd name="T32" fmla="*/ 3463 w 3463"/>
                <a:gd name="T33" fmla="*/ 2908 h 29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3" h="2908">
                  <a:moveTo>
                    <a:pt x="0" y="2908"/>
                  </a:moveTo>
                  <a:cubicBezTo>
                    <a:pt x="66" y="2869"/>
                    <a:pt x="231" y="2795"/>
                    <a:pt x="394" y="2674"/>
                  </a:cubicBezTo>
                  <a:cubicBezTo>
                    <a:pt x="557" y="2553"/>
                    <a:pt x="827" y="2312"/>
                    <a:pt x="977" y="2182"/>
                  </a:cubicBezTo>
                  <a:cubicBezTo>
                    <a:pt x="1127" y="2052"/>
                    <a:pt x="1179" y="1992"/>
                    <a:pt x="1297" y="1891"/>
                  </a:cubicBezTo>
                  <a:cubicBezTo>
                    <a:pt x="1415" y="1790"/>
                    <a:pt x="1561" y="1683"/>
                    <a:pt x="1686" y="1577"/>
                  </a:cubicBezTo>
                  <a:cubicBezTo>
                    <a:pt x="1811" y="1471"/>
                    <a:pt x="1941" y="1350"/>
                    <a:pt x="2046" y="1257"/>
                  </a:cubicBezTo>
                  <a:cubicBezTo>
                    <a:pt x="2151" y="1164"/>
                    <a:pt x="2208" y="1110"/>
                    <a:pt x="2314" y="1017"/>
                  </a:cubicBezTo>
                  <a:cubicBezTo>
                    <a:pt x="2420" y="924"/>
                    <a:pt x="2570" y="793"/>
                    <a:pt x="2680" y="697"/>
                  </a:cubicBezTo>
                  <a:cubicBezTo>
                    <a:pt x="2790" y="601"/>
                    <a:pt x="2847" y="556"/>
                    <a:pt x="2977" y="440"/>
                  </a:cubicBezTo>
                  <a:cubicBezTo>
                    <a:pt x="3107" y="324"/>
                    <a:pt x="3382" y="73"/>
                    <a:pt x="3463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7" name="Freeform 60"/>
            <p:cNvSpPr>
              <a:spLocks/>
            </p:cNvSpPr>
            <p:nvPr/>
          </p:nvSpPr>
          <p:spPr bwMode="auto">
            <a:xfrm>
              <a:off x="2086" y="1074"/>
              <a:ext cx="3122" cy="2143"/>
            </a:xfrm>
            <a:custGeom>
              <a:avLst/>
              <a:gdLst>
                <a:gd name="T0" fmla="*/ 0 w 3132"/>
                <a:gd name="T1" fmla="*/ 2138 h 2148"/>
                <a:gd name="T2" fmla="*/ 352 w 3132"/>
                <a:gd name="T3" fmla="*/ 1961 h 2148"/>
                <a:gd name="T4" fmla="*/ 868 w 3132"/>
                <a:gd name="T5" fmla="*/ 1620 h 2148"/>
                <a:gd name="T6" fmla="*/ 1346 w 3132"/>
                <a:gd name="T7" fmla="*/ 1285 h 2148"/>
                <a:gd name="T8" fmla="*/ 1788 w 3132"/>
                <a:gd name="T9" fmla="*/ 967 h 2148"/>
                <a:gd name="T10" fmla="*/ 2561 w 3132"/>
                <a:gd name="T11" fmla="*/ 397 h 2148"/>
                <a:gd name="T12" fmla="*/ 3112 w 3132"/>
                <a:gd name="T13" fmla="*/ 0 h 2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2"/>
                <a:gd name="T22" fmla="*/ 0 h 2148"/>
                <a:gd name="T23" fmla="*/ 3132 w 3132"/>
                <a:gd name="T24" fmla="*/ 2148 h 2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2" h="2148">
                  <a:moveTo>
                    <a:pt x="0" y="2148"/>
                  </a:moveTo>
                  <a:cubicBezTo>
                    <a:pt x="59" y="2119"/>
                    <a:pt x="208" y="2058"/>
                    <a:pt x="354" y="1971"/>
                  </a:cubicBezTo>
                  <a:cubicBezTo>
                    <a:pt x="500" y="1884"/>
                    <a:pt x="707" y="1741"/>
                    <a:pt x="874" y="1628"/>
                  </a:cubicBezTo>
                  <a:cubicBezTo>
                    <a:pt x="1041" y="1515"/>
                    <a:pt x="1200" y="1400"/>
                    <a:pt x="1354" y="1291"/>
                  </a:cubicBezTo>
                  <a:cubicBezTo>
                    <a:pt x="1508" y="1182"/>
                    <a:pt x="1596" y="1120"/>
                    <a:pt x="1800" y="971"/>
                  </a:cubicBezTo>
                  <a:cubicBezTo>
                    <a:pt x="2004" y="822"/>
                    <a:pt x="2355" y="561"/>
                    <a:pt x="2577" y="399"/>
                  </a:cubicBezTo>
                  <a:cubicBezTo>
                    <a:pt x="2799" y="237"/>
                    <a:pt x="3017" y="83"/>
                    <a:pt x="3132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8" name="Text Box 61"/>
            <p:cNvSpPr txBox="1">
              <a:spLocks noChangeArrowheads="1"/>
            </p:cNvSpPr>
            <p:nvPr/>
          </p:nvSpPr>
          <p:spPr bwMode="auto">
            <a:xfrm rot="-3700009">
              <a:off x="1795" y="363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pH=7,1</a:t>
              </a:r>
              <a:endParaRPr lang="cs-CZ"/>
            </a:p>
          </p:txBody>
        </p:sp>
        <p:sp>
          <p:nvSpPr>
            <p:cNvPr id="122949" name="Text Box 62"/>
            <p:cNvSpPr txBox="1">
              <a:spLocks noChangeArrowheads="1"/>
            </p:cNvSpPr>
            <p:nvPr/>
          </p:nvSpPr>
          <p:spPr bwMode="auto">
            <a:xfrm rot="-3637928">
              <a:off x="2532" y="374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pH=7,2</a:t>
              </a:r>
              <a:endParaRPr lang="cs-CZ"/>
            </a:p>
          </p:txBody>
        </p:sp>
        <p:sp>
          <p:nvSpPr>
            <p:cNvPr id="122950" name="Text Box 63"/>
            <p:cNvSpPr txBox="1">
              <a:spLocks noChangeArrowheads="1"/>
            </p:cNvSpPr>
            <p:nvPr/>
          </p:nvSpPr>
          <p:spPr bwMode="auto">
            <a:xfrm rot="-3637928">
              <a:off x="2991" y="39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</a:t>
              </a:r>
              <a:endParaRPr lang="cs-CZ"/>
            </a:p>
          </p:txBody>
        </p:sp>
        <p:sp>
          <p:nvSpPr>
            <p:cNvPr id="122951" name="Text Box 64"/>
            <p:cNvSpPr txBox="1">
              <a:spLocks noChangeArrowheads="1"/>
            </p:cNvSpPr>
            <p:nvPr/>
          </p:nvSpPr>
          <p:spPr bwMode="auto">
            <a:xfrm rot="-2887831">
              <a:off x="3708" y="385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pH=7,37</a:t>
              </a:r>
              <a:endParaRPr lang="cs-CZ"/>
            </a:p>
          </p:txBody>
        </p:sp>
        <p:sp>
          <p:nvSpPr>
            <p:cNvPr id="122952" name="Text Box 65"/>
            <p:cNvSpPr txBox="1">
              <a:spLocks noChangeArrowheads="1"/>
            </p:cNvSpPr>
            <p:nvPr/>
          </p:nvSpPr>
          <p:spPr bwMode="auto">
            <a:xfrm rot="-2594149">
              <a:off x="4031" y="399"/>
              <a:ext cx="5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pH=7,43</a:t>
              </a:r>
              <a:endParaRPr lang="cs-CZ"/>
            </a:p>
          </p:txBody>
        </p:sp>
        <p:sp>
          <p:nvSpPr>
            <p:cNvPr id="122953" name="Text Box 66"/>
            <p:cNvSpPr txBox="1">
              <a:spLocks noChangeArrowheads="1"/>
            </p:cNvSpPr>
            <p:nvPr/>
          </p:nvSpPr>
          <p:spPr bwMode="auto">
            <a:xfrm rot="-2338706">
              <a:off x="4369" y="602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pH=7,5</a:t>
              </a:r>
              <a:endParaRPr lang="cs-CZ"/>
            </a:p>
          </p:txBody>
        </p:sp>
        <p:sp>
          <p:nvSpPr>
            <p:cNvPr id="122954" name="Text Box 67"/>
            <p:cNvSpPr txBox="1">
              <a:spLocks noChangeArrowheads="1"/>
            </p:cNvSpPr>
            <p:nvPr/>
          </p:nvSpPr>
          <p:spPr bwMode="auto">
            <a:xfrm rot="-1972181">
              <a:off x="4783" y="1010"/>
              <a:ext cx="4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/>
                <a:t>pH=7,6</a:t>
              </a:r>
              <a:endParaRPr lang="cs-CZ"/>
            </a:p>
          </p:txBody>
        </p:sp>
        <p:sp>
          <p:nvSpPr>
            <p:cNvPr id="122955" name="Text Box 68"/>
            <p:cNvSpPr txBox="1">
              <a:spLocks noChangeArrowheads="1"/>
            </p:cNvSpPr>
            <p:nvPr/>
          </p:nvSpPr>
          <p:spPr bwMode="auto">
            <a:xfrm>
              <a:off x="1054" y="1964"/>
              <a:ext cx="12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metabolic acidosis</a:t>
              </a:r>
              <a:endParaRPr lang="cs-CZ" sz="2000"/>
            </a:p>
          </p:txBody>
        </p:sp>
        <p:sp>
          <p:nvSpPr>
            <p:cNvPr id="122956" name="Text Box 69"/>
            <p:cNvSpPr txBox="1">
              <a:spLocks noChangeArrowheads="1"/>
            </p:cNvSpPr>
            <p:nvPr/>
          </p:nvSpPr>
          <p:spPr bwMode="auto">
            <a:xfrm>
              <a:off x="3657" y="1957"/>
              <a:ext cx="13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Akute metabolic alkalosis</a:t>
              </a:r>
              <a:endParaRPr lang="cs-CZ" sz="2000"/>
            </a:p>
          </p:txBody>
        </p:sp>
        <p:sp>
          <p:nvSpPr>
            <p:cNvPr id="122957" name="Text Box 70"/>
            <p:cNvSpPr txBox="1">
              <a:spLocks noChangeArrowheads="1"/>
            </p:cNvSpPr>
            <p:nvPr/>
          </p:nvSpPr>
          <p:spPr bwMode="auto">
            <a:xfrm rot="-5435410">
              <a:off x="2109" y="2589"/>
              <a:ext cx="1044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</a:t>
              </a:r>
            </a:p>
            <a:p>
              <a:pPr algn="ctr"/>
              <a:r>
                <a:rPr lang="cs-CZ" sz="1400" b="1"/>
                <a:t> respiratory acidosi</a:t>
              </a:r>
              <a:endParaRPr lang="cs-CZ" sz="2000"/>
            </a:p>
          </p:txBody>
        </p:sp>
        <p:sp>
          <p:nvSpPr>
            <p:cNvPr id="122958" name="Text Box 71"/>
            <p:cNvSpPr txBox="1">
              <a:spLocks noChangeArrowheads="1"/>
            </p:cNvSpPr>
            <p:nvPr/>
          </p:nvSpPr>
          <p:spPr bwMode="auto">
            <a:xfrm rot="4640724" flipH="1">
              <a:off x="1793" y="909"/>
              <a:ext cx="13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Acute respiratory acidosis</a:t>
              </a:r>
              <a:endParaRPr lang="cs-CZ" sz="2000"/>
            </a:p>
          </p:txBody>
        </p:sp>
        <p:sp>
          <p:nvSpPr>
            <p:cNvPr id="122959" name="Text Box 72"/>
            <p:cNvSpPr txBox="1">
              <a:spLocks noChangeArrowheads="1"/>
            </p:cNvSpPr>
            <p:nvPr/>
          </p:nvSpPr>
          <p:spPr bwMode="auto">
            <a:xfrm rot="-1749184">
              <a:off x="3400" y="1429"/>
              <a:ext cx="15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metabolic alkalosis </a:t>
              </a:r>
              <a:endParaRPr lang="cs-CZ" sz="2000"/>
            </a:p>
          </p:txBody>
        </p:sp>
        <p:sp>
          <p:nvSpPr>
            <p:cNvPr id="122960" name="Text Box 73"/>
            <p:cNvSpPr txBox="1">
              <a:spLocks noChangeArrowheads="1"/>
            </p:cNvSpPr>
            <p:nvPr/>
          </p:nvSpPr>
          <p:spPr bwMode="auto">
            <a:xfrm rot="-1698457">
              <a:off x="785" y="2582"/>
              <a:ext cx="150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 dirty="0" err="1"/>
                <a:t>Sustained</a:t>
              </a:r>
              <a:r>
                <a:rPr lang="cs-CZ" sz="1400" b="1" dirty="0"/>
                <a:t> </a:t>
              </a:r>
              <a:r>
                <a:rPr lang="cs-CZ" sz="1400" b="1" dirty="0" err="1"/>
                <a:t>metabolic</a:t>
              </a:r>
              <a:r>
                <a:rPr lang="cs-CZ" sz="1400" b="1" dirty="0"/>
                <a:t> </a:t>
              </a:r>
              <a:r>
                <a:rPr lang="cs-CZ" sz="1400" b="1" dirty="0" err="1"/>
                <a:t>acidosis</a:t>
              </a:r>
              <a:r>
                <a:rPr lang="cs-CZ" sz="1400" b="1" dirty="0"/>
                <a:t> </a:t>
              </a:r>
              <a:endParaRPr lang="cs-CZ" sz="2000" dirty="0"/>
            </a:p>
          </p:txBody>
        </p:sp>
        <p:sp>
          <p:nvSpPr>
            <p:cNvPr id="122961" name="Text Box 74"/>
            <p:cNvSpPr txBox="1">
              <a:spLocks noChangeArrowheads="1"/>
            </p:cNvSpPr>
            <p:nvPr/>
          </p:nvSpPr>
          <p:spPr bwMode="auto">
            <a:xfrm rot="-2590237">
              <a:off x="1213" y="2631"/>
              <a:ext cx="15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respiratory alkalosis</a:t>
              </a:r>
              <a:endParaRPr lang="cs-CZ" sz="2000"/>
            </a:p>
          </p:txBody>
        </p:sp>
        <p:sp>
          <p:nvSpPr>
            <p:cNvPr id="122962" name="Text Box 75"/>
            <p:cNvSpPr txBox="1">
              <a:spLocks noChangeArrowheads="1"/>
            </p:cNvSpPr>
            <p:nvPr/>
          </p:nvSpPr>
          <p:spPr bwMode="auto">
            <a:xfrm rot="-3753465">
              <a:off x="2554" y="815"/>
              <a:ext cx="158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cs-CZ" sz="1400" b="1"/>
                <a:t>Sustained respiratory acidosis </a:t>
              </a:r>
              <a:endParaRPr lang="cs-CZ" sz="2000"/>
            </a:p>
          </p:txBody>
        </p:sp>
        <p:sp>
          <p:nvSpPr>
            <p:cNvPr id="122963" name="Line 76"/>
            <p:cNvSpPr>
              <a:spLocks noChangeShapeType="1"/>
            </p:cNvSpPr>
            <p:nvPr/>
          </p:nvSpPr>
          <p:spPr bwMode="auto">
            <a:xfrm>
              <a:off x="1063" y="2211"/>
              <a:ext cx="5" cy="6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64" name="Line 77"/>
            <p:cNvSpPr>
              <a:spLocks noChangeShapeType="1"/>
            </p:cNvSpPr>
            <p:nvPr/>
          </p:nvSpPr>
          <p:spPr bwMode="auto">
            <a:xfrm>
              <a:off x="2524" y="850"/>
              <a:ext cx="7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65" name="Line 78"/>
            <p:cNvSpPr>
              <a:spLocks noChangeShapeType="1"/>
            </p:cNvSpPr>
            <p:nvPr/>
          </p:nvSpPr>
          <p:spPr bwMode="auto">
            <a:xfrm flipH="1">
              <a:off x="4249" y="1591"/>
              <a:ext cx="2" cy="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66" name="Freeform 79"/>
            <p:cNvSpPr>
              <a:spLocks/>
            </p:cNvSpPr>
            <p:nvPr/>
          </p:nvSpPr>
          <p:spPr bwMode="auto">
            <a:xfrm>
              <a:off x="1855" y="2970"/>
              <a:ext cx="753" cy="4"/>
            </a:xfrm>
            <a:custGeom>
              <a:avLst/>
              <a:gdLst>
                <a:gd name="T0" fmla="*/ 3 w 753"/>
                <a:gd name="T1" fmla="*/ 4 h 4"/>
                <a:gd name="T2" fmla="*/ 0 w 753"/>
                <a:gd name="T3" fmla="*/ 1 h 4"/>
                <a:gd name="T4" fmla="*/ 753 w 753"/>
                <a:gd name="T5" fmla="*/ 0 h 4"/>
                <a:gd name="T6" fmla="*/ 0 60000 65536"/>
                <a:gd name="T7" fmla="*/ 0 60000 65536"/>
                <a:gd name="T8" fmla="*/ 0 60000 65536"/>
                <a:gd name="T9" fmla="*/ 0 w 753"/>
                <a:gd name="T10" fmla="*/ 0 h 4"/>
                <a:gd name="T11" fmla="*/ 753 w 75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3" h="4">
                  <a:moveTo>
                    <a:pt x="3" y="4"/>
                  </a:moveTo>
                  <a:lnTo>
                    <a:pt x="0" y="1"/>
                  </a:lnTo>
                  <a:lnTo>
                    <a:pt x="75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61552" name="Oval 80"/>
          <p:cNvSpPr>
            <a:spLocks noChangeArrowheads="1"/>
          </p:cNvSpPr>
          <p:nvPr/>
        </p:nvSpPr>
        <p:spPr bwMode="auto">
          <a:xfrm>
            <a:off x="4211638" y="3213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884" name="Text Box 81"/>
          <p:cNvSpPr txBox="1">
            <a:spLocks noChangeArrowheads="1"/>
          </p:cNvSpPr>
          <p:nvPr/>
        </p:nvSpPr>
        <p:spPr bwMode="auto">
          <a:xfrm>
            <a:off x="1671638" y="-79375"/>
            <a:ext cx="520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Mixed acid-base disturbances - examples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1554" name="Text Box 82"/>
          <p:cNvSpPr txBox="1">
            <a:spLocks noChangeArrowheads="1"/>
          </p:cNvSpPr>
          <p:nvPr/>
        </p:nvSpPr>
        <p:spPr bwMode="auto">
          <a:xfrm>
            <a:off x="1455738" y="1793875"/>
            <a:ext cx="2211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solidFill>
                  <a:schemeClr val="accent2"/>
                </a:solidFill>
              </a:rPr>
              <a:t>Metabolic acidosis</a:t>
            </a:r>
          </a:p>
          <a:p>
            <a:r>
              <a:rPr lang="cs-CZ" sz="1800">
                <a:solidFill>
                  <a:schemeClr val="accent2"/>
                </a:solidFill>
              </a:rPr>
              <a:t> + respiratory acidosis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61555" name="Text Box 83"/>
          <p:cNvSpPr txBox="1">
            <a:spLocks noChangeArrowheads="1"/>
          </p:cNvSpPr>
          <p:nvPr/>
        </p:nvSpPr>
        <p:spPr bwMode="auto">
          <a:xfrm>
            <a:off x="1835150" y="5084763"/>
            <a:ext cx="2274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solidFill>
                  <a:schemeClr val="accent2"/>
                </a:solidFill>
              </a:rPr>
              <a:t>Metabolic acidosis</a:t>
            </a:r>
          </a:p>
          <a:p>
            <a:r>
              <a:rPr lang="cs-CZ" sz="1800">
                <a:solidFill>
                  <a:schemeClr val="accent2"/>
                </a:solidFill>
              </a:rPr>
              <a:t> + respiratory alkalosis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61556" name="Oval 84"/>
          <p:cNvSpPr>
            <a:spLocks noChangeArrowheads="1"/>
          </p:cNvSpPr>
          <p:nvPr/>
        </p:nvSpPr>
        <p:spPr bwMode="auto">
          <a:xfrm>
            <a:off x="4213225" y="3213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1557" name="Text Box 85"/>
          <p:cNvSpPr txBox="1">
            <a:spLocks noChangeArrowheads="1"/>
          </p:cNvSpPr>
          <p:nvPr/>
        </p:nvSpPr>
        <p:spPr bwMode="auto">
          <a:xfrm>
            <a:off x="5292725" y="4413250"/>
            <a:ext cx="4029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accent2"/>
                </a:solidFill>
              </a:rPr>
              <a:t>Diarrhoea -&gt; </a:t>
            </a:r>
            <a:r>
              <a:rPr lang="cs-CZ" sz="1800">
                <a:solidFill>
                  <a:schemeClr val="accent2"/>
                </a:solidFill>
              </a:rPr>
              <a:t>metabolic acidosis</a:t>
            </a:r>
          </a:p>
          <a:p>
            <a:r>
              <a:rPr lang="cs-CZ" sz="1800">
                <a:solidFill>
                  <a:schemeClr val="accent2"/>
                </a:solidFill>
              </a:rPr>
              <a:t> + vomiting -&gt; metabolic alkalosis</a:t>
            </a:r>
          </a:p>
          <a:p>
            <a:r>
              <a:rPr lang="cs-CZ" sz="1800">
                <a:solidFill>
                  <a:schemeClr val="accent2"/>
                </a:solidFill>
              </a:rPr>
              <a:t>+ catabolism, -&gt;lactate metabolic acidosis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61558" name="Oval 86"/>
          <p:cNvSpPr>
            <a:spLocks noChangeArrowheads="1"/>
          </p:cNvSpPr>
          <p:nvPr/>
        </p:nvSpPr>
        <p:spPr bwMode="auto">
          <a:xfrm>
            <a:off x="4211638" y="32131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C -0.0276 -0.01922 -0.05503 -0.0382 -0.07656 -0.05579 C -0.09809 -0.07339 -0.11388 -0.08982 -0.12968 -0.10626 " pathEditMode="relative" ptsTypes="aaA">
                                      <p:cBhvr>
                                        <p:cTn id="10" dur="2000" fill="hold"/>
                                        <p:tgtEl>
                                          <p:spTgt spid="361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00325 C -0.00261 0.06851 0.01632 0.1412 -0.01563 0.16504 C -0.04757 0.19351 -0.11927 0.18726 -0.19618 0.17453 " pathEditMode="relative" rAng="-24351738" ptsTypes="aaA">
                                      <p:cBhvr>
                                        <p:cTn id="19" dur="2000" fill="hold"/>
                                        <p:tgtEl>
                                          <p:spTgt spid="361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111 C -0.04409 -0.00371 -0.08819 -0.01829 -0.121 0.00254 C -0.15382 0.02337 -0.17534 0.07986 -0.1967 0.13657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36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7 0.13657 C -0.19913 0.16713 -0.20156 0.19792 -0.18143 0.20185 C -0.16129 0.20579 -0.10018 0.17754 -0.07622 0.15972 C -0.05226 0.1419 -0.04497 0.11805 -0.0375 0.09444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36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8 0.03542 C -0.04635 0.02268 -0.04774 0.01018 -0.05399 0.00139 C -0.06024 -0.00741 -0.07135 -0.0125 -0.08246 -0.01759 " pathEditMode="relative" ptsTypes="aaA">
                                      <p:cBhvr>
                                        <p:cTn id="46" dur="2000" fill="hold"/>
                                        <p:tgtEl>
                                          <p:spTgt spid="36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52" grpId="0" animBg="1"/>
      <p:bldP spid="361554" grpId="0"/>
      <p:bldP spid="361555" grpId="0"/>
      <p:bldP spid="361556" grpId="0" animBg="1"/>
      <p:bldP spid="361558" grpId="0" animBg="1"/>
      <p:bldP spid="361558" grpId="1" animBg="1"/>
      <p:bldP spid="36155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reactions</a:t>
            </a:r>
            <a:endParaRPr lang="cs-CZ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8675" y="2057400"/>
            <a:ext cx="7704138" cy="4179888"/>
            <a:chOff x="522" y="1296"/>
            <a:chExt cx="4853" cy="2633"/>
          </a:xfrm>
        </p:grpSpPr>
        <p:sp>
          <p:nvSpPr>
            <p:cNvPr id="87044" name="Rectangle 4"/>
            <p:cNvSpPr>
              <a:spLocks noChangeArrowheads="1"/>
            </p:cNvSpPr>
            <p:nvPr/>
          </p:nvSpPr>
          <p:spPr bwMode="auto">
            <a:xfrm>
              <a:off x="1792" y="1661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 </a:t>
              </a: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r>
                <a:rPr lang="en-US" sz="3200">
                  <a:latin typeface="Georgia" pitchFamily="18" charset="0"/>
                </a:rPr>
                <a:t>CO</a:t>
              </a:r>
              <a:r>
                <a:rPr lang="en-US" sz="3200" baseline="-25000">
                  <a:latin typeface="Georgia" pitchFamily="18" charset="0"/>
                </a:rPr>
                <a:t>3</a:t>
              </a:r>
              <a:endParaRPr lang="cs-CZ" sz="3200" baseline="-25000">
                <a:latin typeface="Georgia" pitchFamily="18" charset="0"/>
              </a:endParaRPr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3152" y="1296"/>
              <a:ext cx="8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>
                  <a:latin typeface="Georgia" pitchFamily="18" charset="0"/>
                </a:rPr>
                <a:t>HCO</a:t>
              </a:r>
              <a:r>
                <a:rPr lang="en-US" sz="3200" baseline="-25000">
                  <a:latin typeface="Georgia" pitchFamily="18" charset="0"/>
                </a:rPr>
                <a:t>3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3470" y="2296"/>
              <a:ext cx="4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30000">
                  <a:latin typeface="Georgia" pitchFamily="18" charset="0"/>
                </a:rPr>
                <a:t>+</a:t>
              </a:r>
              <a:endParaRPr lang="en-US" sz="3200">
                <a:latin typeface="Georgia" pitchFamily="18" charset="0"/>
              </a:endParaRPr>
            </a:p>
          </p:txBody>
        </p:sp>
        <p:sp>
          <p:nvSpPr>
            <p:cNvPr id="87047" name="Rectangle 7"/>
            <p:cNvSpPr>
              <a:spLocks noChangeArrowheads="1"/>
            </p:cNvSpPr>
            <p:nvPr/>
          </p:nvSpPr>
          <p:spPr bwMode="auto">
            <a:xfrm>
              <a:off x="612" y="1299"/>
              <a:ext cx="5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>
                  <a:latin typeface="Georgia" pitchFamily="18" charset="0"/>
                </a:rPr>
                <a:t>CO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endParaRPr lang="cs-CZ" sz="3200" baseline="-25000">
                <a:latin typeface="Georgia" pitchFamily="18" charset="0"/>
              </a:endParaRPr>
            </a:p>
          </p:txBody>
        </p:sp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>
              <a:off x="4653" y="2614"/>
              <a:ext cx="72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>
                  <a:latin typeface="Georgia" pitchFamily="18" charset="0"/>
                </a:rPr>
                <a:t>HBuf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3353" y="3247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3200">
                  <a:latin typeface="Georgia" pitchFamily="18" charset="0"/>
                </a:rPr>
                <a:t>Buf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522" y="2205"/>
              <a:ext cx="72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r>
                <a:rPr lang="en-US" sz="3200">
                  <a:latin typeface="Georgia" pitchFamily="18" charset="0"/>
                </a:rPr>
                <a:t>O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87051" name="Line 11"/>
            <p:cNvSpPr>
              <a:spLocks noChangeShapeType="1"/>
            </p:cNvSpPr>
            <p:nvPr/>
          </p:nvSpPr>
          <p:spPr bwMode="auto">
            <a:xfrm>
              <a:off x="1292" y="1888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Line 12"/>
            <p:cNvSpPr>
              <a:spLocks noChangeShapeType="1"/>
            </p:cNvSpPr>
            <p:nvPr/>
          </p:nvSpPr>
          <p:spPr bwMode="auto">
            <a:xfrm flipV="1">
              <a:off x="1292" y="2251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3" name="Line 13"/>
            <p:cNvSpPr>
              <a:spLocks noChangeShapeType="1"/>
            </p:cNvSpPr>
            <p:nvPr/>
          </p:nvSpPr>
          <p:spPr bwMode="auto">
            <a:xfrm>
              <a:off x="2653" y="2296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4" name="Line 14"/>
            <p:cNvSpPr>
              <a:spLocks noChangeShapeType="1"/>
            </p:cNvSpPr>
            <p:nvPr/>
          </p:nvSpPr>
          <p:spPr bwMode="auto">
            <a:xfrm flipV="1">
              <a:off x="2653" y="1888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5" name="Line 15"/>
            <p:cNvSpPr>
              <a:spLocks noChangeShapeType="1"/>
            </p:cNvSpPr>
            <p:nvPr/>
          </p:nvSpPr>
          <p:spPr bwMode="auto">
            <a:xfrm>
              <a:off x="4060" y="2840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 flipV="1">
              <a:off x="4060" y="3203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353" y="1615"/>
              <a:ext cx="544" cy="454"/>
              <a:chOff x="748" y="1797"/>
              <a:chExt cx="544" cy="454"/>
            </a:xfrm>
          </p:grpSpPr>
          <p:sp>
            <p:nvSpPr>
              <p:cNvPr id="87100" name="Rectangle 18"/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101" name="Line 19"/>
              <p:cNvSpPr>
                <a:spLocks noChangeShapeType="1"/>
              </p:cNvSpPr>
              <p:nvPr/>
            </p:nvSpPr>
            <p:spPr bwMode="auto">
              <a:xfrm>
                <a:off x="748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2" name="Line 20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3" name="Line 21"/>
              <p:cNvSpPr>
                <a:spLocks noChangeShapeType="1"/>
              </p:cNvSpPr>
              <p:nvPr/>
            </p:nvSpPr>
            <p:spPr bwMode="auto">
              <a:xfrm flipV="1">
                <a:off x="1292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4" name="Line 22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973" y="2024"/>
              <a:ext cx="544" cy="454"/>
              <a:chOff x="748" y="3158"/>
              <a:chExt cx="544" cy="454"/>
            </a:xfrm>
          </p:grpSpPr>
          <p:sp>
            <p:nvSpPr>
              <p:cNvPr id="87095" name="Rectangle 24"/>
              <p:cNvSpPr>
                <a:spLocks noChangeArrowheads="1"/>
              </p:cNvSpPr>
              <p:nvPr/>
            </p:nvSpPr>
            <p:spPr bwMode="auto">
              <a:xfrm>
                <a:off x="748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B69FF"/>
                  </a:gs>
                  <a:gs pos="100000">
                    <a:srgbClr val="840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96" name="Line 25"/>
              <p:cNvSpPr>
                <a:spLocks noChangeShapeType="1"/>
              </p:cNvSpPr>
              <p:nvPr/>
            </p:nvSpPr>
            <p:spPr bwMode="auto">
              <a:xfrm>
                <a:off x="748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7" name="Line 26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8" name="Line 27"/>
              <p:cNvSpPr>
                <a:spLocks noChangeShapeType="1"/>
              </p:cNvSpPr>
              <p:nvPr/>
            </p:nvSpPr>
            <p:spPr bwMode="auto">
              <a:xfrm flipV="1">
                <a:off x="1292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9" name="Line 28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13" y="2478"/>
              <a:ext cx="544" cy="454"/>
              <a:chOff x="1791" y="1797"/>
              <a:chExt cx="544" cy="454"/>
            </a:xfrm>
          </p:grpSpPr>
          <p:sp>
            <p:nvSpPr>
              <p:cNvPr id="87090" name="Rectangle 30"/>
              <p:cNvSpPr>
                <a:spLocks noChangeArrowheads="1"/>
              </p:cNvSpPr>
              <p:nvPr/>
            </p:nvSpPr>
            <p:spPr bwMode="auto">
              <a:xfrm>
                <a:off x="1791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91" name="Line 31"/>
              <p:cNvSpPr>
                <a:spLocks noChangeShapeType="1"/>
              </p:cNvSpPr>
              <p:nvPr/>
            </p:nvSpPr>
            <p:spPr bwMode="auto">
              <a:xfrm>
                <a:off x="1791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2" name="Line 32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3" name="Line 33"/>
              <p:cNvSpPr>
                <a:spLocks noChangeShapeType="1"/>
              </p:cNvSpPr>
              <p:nvPr/>
            </p:nvSpPr>
            <p:spPr bwMode="auto">
              <a:xfrm flipV="1">
                <a:off x="2335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4" name="Line 34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4744" y="2931"/>
              <a:ext cx="544" cy="454"/>
              <a:chOff x="1791" y="3158"/>
              <a:chExt cx="544" cy="454"/>
            </a:xfrm>
          </p:grpSpPr>
          <p:sp>
            <p:nvSpPr>
              <p:cNvPr id="87085" name="Rectangle 36"/>
              <p:cNvSpPr>
                <a:spLocks noChangeArrowheads="1"/>
              </p:cNvSpPr>
              <p:nvPr/>
            </p:nvSpPr>
            <p:spPr bwMode="auto">
              <a:xfrm>
                <a:off x="1791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F5E1"/>
                  </a:gs>
                  <a:gs pos="100000">
                    <a:srgbClr val="FFF1B7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86" name="Line 37"/>
              <p:cNvSpPr>
                <a:spLocks noChangeShapeType="1"/>
              </p:cNvSpPr>
              <p:nvPr/>
            </p:nvSpPr>
            <p:spPr bwMode="auto">
              <a:xfrm>
                <a:off x="1791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7" name="Line 38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8" name="Line 39"/>
              <p:cNvSpPr>
                <a:spLocks noChangeShapeType="1"/>
              </p:cNvSpPr>
              <p:nvPr/>
            </p:nvSpPr>
            <p:spPr bwMode="auto">
              <a:xfrm flipV="1">
                <a:off x="2335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9" name="Line 40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353" y="3475"/>
              <a:ext cx="544" cy="454"/>
              <a:chOff x="1791" y="3748"/>
              <a:chExt cx="544" cy="454"/>
            </a:xfrm>
          </p:grpSpPr>
          <p:sp>
            <p:nvSpPr>
              <p:cNvPr id="87080" name="Rectangle 42"/>
              <p:cNvSpPr>
                <a:spLocks noChangeArrowheads="1"/>
              </p:cNvSpPr>
              <p:nvPr/>
            </p:nvSpPr>
            <p:spPr bwMode="auto">
              <a:xfrm>
                <a:off x="1791" y="383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EFE5"/>
                  </a:gs>
                  <a:gs pos="100000">
                    <a:srgbClr val="FFC1C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81" name="Line 43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2" name="Line 44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3" name="Line 45"/>
              <p:cNvSpPr>
                <a:spLocks noChangeShapeType="1"/>
              </p:cNvSpPr>
              <p:nvPr/>
            </p:nvSpPr>
            <p:spPr bwMode="auto">
              <a:xfrm flipV="1">
                <a:off x="2335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4" name="Line 46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613" y="1570"/>
              <a:ext cx="544" cy="454"/>
              <a:chOff x="748" y="2432"/>
              <a:chExt cx="544" cy="454"/>
            </a:xfrm>
          </p:grpSpPr>
          <p:sp>
            <p:nvSpPr>
              <p:cNvPr id="87074" name="Rectangle 48"/>
              <p:cNvSpPr>
                <a:spLocks noChangeArrowheads="1"/>
              </p:cNvSpPr>
              <p:nvPr/>
            </p:nvSpPr>
            <p:spPr bwMode="auto">
              <a:xfrm>
                <a:off x="748" y="2523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CC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75" name="Line 49"/>
              <p:cNvSpPr>
                <a:spLocks noChangeShapeType="1"/>
              </p:cNvSpPr>
              <p:nvPr/>
            </p:nvSpPr>
            <p:spPr bwMode="auto">
              <a:xfrm>
                <a:off x="748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6" name="Line 50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7" name="Line 51"/>
              <p:cNvSpPr>
                <a:spLocks noChangeShapeType="1"/>
              </p:cNvSpPr>
              <p:nvPr/>
            </p:nvSpPr>
            <p:spPr bwMode="auto">
              <a:xfrm flipV="1">
                <a:off x="1292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8" name="Line 52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9" name="Line 53"/>
              <p:cNvSpPr>
                <a:spLocks noChangeShapeType="1"/>
              </p:cNvSpPr>
              <p:nvPr/>
            </p:nvSpPr>
            <p:spPr bwMode="auto">
              <a:xfrm>
                <a:off x="748" y="2523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090" y="2520"/>
              <a:ext cx="833" cy="819"/>
              <a:chOff x="1503" y="2024"/>
              <a:chExt cx="833" cy="819"/>
            </a:xfrm>
          </p:grpSpPr>
          <p:sp>
            <p:nvSpPr>
              <p:cNvPr id="87064" name="Line 55"/>
              <p:cNvSpPr>
                <a:spLocks noChangeShapeType="1"/>
              </p:cNvSpPr>
              <p:nvPr/>
            </p:nvSpPr>
            <p:spPr bwMode="auto">
              <a:xfrm>
                <a:off x="1973" y="2467"/>
                <a:ext cx="363" cy="0"/>
              </a:xfrm>
              <a:prstGeom prst="line">
                <a:avLst/>
              </a:prstGeom>
              <a:noFill/>
              <a:ln w="15875">
                <a:solidFill>
                  <a:srgbClr val="F8B20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5" name="Oval 56"/>
              <p:cNvSpPr>
                <a:spLocks noChangeArrowheads="1"/>
              </p:cNvSpPr>
              <p:nvPr/>
            </p:nvSpPr>
            <p:spPr bwMode="auto">
              <a:xfrm>
                <a:off x="1872" y="2251"/>
                <a:ext cx="113" cy="272"/>
              </a:xfrm>
              <a:prstGeom prst="ellipse">
                <a:avLst/>
              </a:prstGeom>
              <a:solidFill>
                <a:srgbClr val="F8B20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66" name="Rectangle 57"/>
              <p:cNvSpPr>
                <a:spLocks noChangeArrowheads="1"/>
              </p:cNvSpPr>
              <p:nvPr/>
            </p:nvSpPr>
            <p:spPr bwMode="auto">
              <a:xfrm flipV="1">
                <a:off x="1635" y="2251"/>
                <a:ext cx="292" cy="272"/>
              </a:xfrm>
              <a:prstGeom prst="rect">
                <a:avLst/>
              </a:prstGeom>
              <a:gradFill rotWithShape="1">
                <a:gsLst>
                  <a:gs pos="0">
                    <a:srgbClr val="FFDF9F"/>
                  </a:gs>
                  <a:gs pos="100000">
                    <a:srgbClr val="F8B20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67" name="Line 58"/>
              <p:cNvSpPr>
                <a:spLocks noChangeShapeType="1"/>
              </p:cNvSpPr>
              <p:nvPr/>
            </p:nvSpPr>
            <p:spPr bwMode="auto">
              <a:xfrm>
                <a:off x="1791" y="2024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8" name="Line 59"/>
              <p:cNvSpPr>
                <a:spLocks noChangeShapeType="1"/>
              </p:cNvSpPr>
              <p:nvPr/>
            </p:nvSpPr>
            <p:spPr bwMode="auto">
              <a:xfrm flipV="1">
                <a:off x="2335" y="2024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9" name="Line 60"/>
              <p:cNvSpPr>
                <a:spLocks noChangeShapeType="1"/>
              </p:cNvSpPr>
              <p:nvPr/>
            </p:nvSpPr>
            <p:spPr bwMode="auto">
              <a:xfrm>
                <a:off x="1973" y="2478"/>
                <a:ext cx="362" cy="0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0" name="Oval 61"/>
              <p:cNvSpPr>
                <a:spLocks noChangeArrowheads="1"/>
              </p:cNvSpPr>
              <p:nvPr/>
            </p:nvSpPr>
            <p:spPr bwMode="auto">
              <a:xfrm>
                <a:off x="1534" y="2160"/>
                <a:ext cx="453" cy="453"/>
              </a:xfrm>
              <a:prstGeom prst="ellipse">
                <a:avLst/>
              </a:prstGeom>
              <a:noFill/>
              <a:ln w="15875">
                <a:solidFill>
                  <a:srgbClr val="4828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071" name="Line 62"/>
              <p:cNvSpPr>
                <a:spLocks noChangeShapeType="1"/>
              </p:cNvSpPr>
              <p:nvPr/>
            </p:nvSpPr>
            <p:spPr bwMode="auto">
              <a:xfrm>
                <a:off x="1630" y="2205"/>
                <a:ext cx="0" cy="318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2" name="Line 63"/>
              <p:cNvSpPr>
                <a:spLocks noChangeShapeType="1"/>
              </p:cNvSpPr>
              <p:nvPr/>
            </p:nvSpPr>
            <p:spPr bwMode="auto">
              <a:xfrm>
                <a:off x="1630" y="2518"/>
                <a:ext cx="318" cy="0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3" name="Rectangle 64"/>
              <p:cNvSpPr>
                <a:spLocks noChangeArrowheads="1"/>
              </p:cNvSpPr>
              <p:nvPr/>
            </p:nvSpPr>
            <p:spPr bwMode="auto">
              <a:xfrm rot="2153058">
                <a:off x="1503" y="2536"/>
                <a:ext cx="52" cy="307"/>
              </a:xfrm>
              <a:prstGeom prst="rect">
                <a:avLst/>
              </a:prstGeom>
              <a:gradFill rotWithShape="1">
                <a:gsLst>
                  <a:gs pos="0">
                    <a:srgbClr val="482808"/>
                  </a:gs>
                  <a:gs pos="100000">
                    <a:srgbClr val="61360B"/>
                  </a:gs>
                </a:gsLst>
                <a:lin ang="0" scaled="1"/>
              </a:gradFill>
              <a:ln w="9525">
                <a:solidFill>
                  <a:srgbClr val="48280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2204864"/>
            <a:ext cx="5400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/>
              <a:t>Potassium</a:t>
            </a:r>
            <a:r>
              <a:rPr lang="cs-CZ" sz="3200" dirty="0"/>
              <a:t>, </a:t>
            </a:r>
            <a:r>
              <a:rPr lang="cs-CZ" sz="3200" dirty="0" err="1"/>
              <a:t>Acid</a:t>
            </a:r>
            <a:r>
              <a:rPr lang="cs-CZ" sz="3200" dirty="0"/>
              <a:t>-Base </a:t>
            </a:r>
            <a:r>
              <a:rPr lang="cs-CZ" sz="3200" dirty="0" err="1"/>
              <a:t>and</a:t>
            </a:r>
            <a:r>
              <a:rPr lang="cs-CZ" sz="3200" dirty="0"/>
              <a:t> volume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Line 2"/>
          <p:cNvSpPr>
            <a:spLocks noChangeShapeType="1"/>
          </p:cNvSpPr>
          <p:nvPr/>
        </p:nvSpPr>
        <p:spPr bwMode="auto">
          <a:xfrm>
            <a:off x="935038" y="234950"/>
            <a:ext cx="0" cy="3189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Line 3"/>
          <p:cNvSpPr>
            <a:spLocks noChangeShapeType="1"/>
          </p:cNvSpPr>
          <p:nvPr/>
        </p:nvSpPr>
        <p:spPr bwMode="auto">
          <a:xfrm flipH="1" flipV="1">
            <a:off x="923925" y="3419475"/>
            <a:ext cx="43529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Line 4"/>
          <p:cNvSpPr>
            <a:spLocks noChangeShapeType="1"/>
          </p:cNvSpPr>
          <p:nvPr/>
        </p:nvSpPr>
        <p:spPr bwMode="auto">
          <a:xfrm>
            <a:off x="855663" y="304165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Line 5"/>
          <p:cNvSpPr>
            <a:spLocks noChangeShapeType="1"/>
          </p:cNvSpPr>
          <p:nvPr/>
        </p:nvSpPr>
        <p:spPr bwMode="auto">
          <a:xfrm>
            <a:off x="833438" y="34925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290513" y="285750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1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05" name="Text Box 7"/>
          <p:cNvSpPr txBox="1">
            <a:spLocks noChangeArrowheads="1"/>
          </p:cNvSpPr>
          <p:nvPr/>
        </p:nvSpPr>
        <p:spPr bwMode="auto">
          <a:xfrm>
            <a:off x="-25400" y="-254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K</a:t>
            </a:r>
            <a:r>
              <a:rPr lang="cs-CZ" sz="1600" baseline="30000">
                <a:latin typeface="Times New Roman" pitchFamily="18" charset="0"/>
              </a:rPr>
              <a:t>+</a:t>
            </a:r>
            <a:r>
              <a:rPr lang="cs-CZ" sz="1600">
                <a:latin typeface="Times New Roman" pitchFamily="18" charset="0"/>
              </a:rPr>
              <a:t>mmol/l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06" name="Line 8"/>
          <p:cNvSpPr>
            <a:spLocks noChangeShapeType="1"/>
          </p:cNvSpPr>
          <p:nvPr/>
        </p:nvSpPr>
        <p:spPr bwMode="auto">
          <a:xfrm>
            <a:off x="1309688" y="3303588"/>
            <a:ext cx="1587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7" name="Text Box 9"/>
          <p:cNvSpPr txBox="1">
            <a:spLocks noChangeArrowheads="1"/>
          </p:cNvSpPr>
          <p:nvPr/>
        </p:nvSpPr>
        <p:spPr bwMode="auto">
          <a:xfrm>
            <a:off x="1069975" y="3543300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6,9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08" name="Line 10"/>
          <p:cNvSpPr>
            <a:spLocks noChangeShapeType="1"/>
          </p:cNvSpPr>
          <p:nvPr/>
        </p:nvSpPr>
        <p:spPr bwMode="auto">
          <a:xfrm>
            <a:off x="858838" y="2652713"/>
            <a:ext cx="184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9" name="Line 11"/>
          <p:cNvSpPr>
            <a:spLocks noChangeShapeType="1"/>
          </p:cNvSpPr>
          <p:nvPr/>
        </p:nvSpPr>
        <p:spPr bwMode="auto">
          <a:xfrm>
            <a:off x="819150" y="2271713"/>
            <a:ext cx="184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0" name="Line 12"/>
          <p:cNvSpPr>
            <a:spLocks noChangeShapeType="1"/>
          </p:cNvSpPr>
          <p:nvPr/>
        </p:nvSpPr>
        <p:spPr bwMode="auto">
          <a:xfrm>
            <a:off x="804863" y="189865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1" name="Line 13"/>
          <p:cNvSpPr>
            <a:spLocks noChangeShapeType="1"/>
          </p:cNvSpPr>
          <p:nvPr/>
        </p:nvSpPr>
        <p:spPr bwMode="auto">
          <a:xfrm>
            <a:off x="825500" y="1525588"/>
            <a:ext cx="184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2" name="Line 14"/>
          <p:cNvSpPr>
            <a:spLocks noChangeShapeType="1"/>
          </p:cNvSpPr>
          <p:nvPr/>
        </p:nvSpPr>
        <p:spPr bwMode="auto">
          <a:xfrm>
            <a:off x="811213" y="114300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Line 15"/>
          <p:cNvSpPr>
            <a:spLocks noChangeShapeType="1"/>
          </p:cNvSpPr>
          <p:nvPr/>
        </p:nvSpPr>
        <p:spPr bwMode="auto">
          <a:xfrm>
            <a:off x="823913" y="727075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4" name="Text Box 16"/>
          <p:cNvSpPr txBox="1">
            <a:spLocks noChangeArrowheads="1"/>
          </p:cNvSpPr>
          <p:nvPr/>
        </p:nvSpPr>
        <p:spPr bwMode="auto">
          <a:xfrm>
            <a:off x="285750" y="2476500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2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5" name="Text Box 17"/>
          <p:cNvSpPr txBox="1">
            <a:spLocks noChangeArrowheads="1"/>
          </p:cNvSpPr>
          <p:nvPr/>
        </p:nvSpPr>
        <p:spPr bwMode="auto">
          <a:xfrm>
            <a:off x="280988" y="211455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3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6" name="Text Box 18"/>
          <p:cNvSpPr txBox="1">
            <a:spLocks noChangeArrowheads="1"/>
          </p:cNvSpPr>
          <p:nvPr/>
        </p:nvSpPr>
        <p:spPr bwMode="auto">
          <a:xfrm>
            <a:off x="301625" y="1700213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4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7" name="Text Box 19"/>
          <p:cNvSpPr txBox="1">
            <a:spLocks noChangeArrowheads="1"/>
          </p:cNvSpPr>
          <p:nvPr/>
        </p:nvSpPr>
        <p:spPr bwMode="auto">
          <a:xfrm>
            <a:off x="279400" y="1371600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5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8" name="Text Box 20"/>
          <p:cNvSpPr txBox="1">
            <a:spLocks noChangeArrowheads="1"/>
          </p:cNvSpPr>
          <p:nvPr/>
        </p:nvSpPr>
        <p:spPr bwMode="auto">
          <a:xfrm>
            <a:off x="274638" y="954088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6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9" name="Text Box 21"/>
          <p:cNvSpPr txBox="1">
            <a:spLocks noChangeArrowheads="1"/>
          </p:cNvSpPr>
          <p:nvPr/>
        </p:nvSpPr>
        <p:spPr bwMode="auto">
          <a:xfrm>
            <a:off x="287338" y="573088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20" name="Text Box 22"/>
          <p:cNvSpPr txBox="1">
            <a:spLocks noChangeArrowheads="1"/>
          </p:cNvSpPr>
          <p:nvPr/>
        </p:nvSpPr>
        <p:spPr bwMode="auto">
          <a:xfrm>
            <a:off x="292100" y="166688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8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21" name="Line 23"/>
          <p:cNvSpPr>
            <a:spLocks noChangeShapeType="1"/>
          </p:cNvSpPr>
          <p:nvPr/>
        </p:nvSpPr>
        <p:spPr bwMode="auto">
          <a:xfrm flipH="1">
            <a:off x="1700213" y="3298825"/>
            <a:ext cx="7937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2" name="Line 24"/>
          <p:cNvSpPr>
            <a:spLocks noChangeShapeType="1"/>
          </p:cNvSpPr>
          <p:nvPr/>
        </p:nvSpPr>
        <p:spPr bwMode="auto">
          <a:xfrm flipH="1">
            <a:off x="2078038" y="331311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3" name="Line 25"/>
          <p:cNvSpPr>
            <a:spLocks noChangeShapeType="1"/>
          </p:cNvSpPr>
          <p:nvPr/>
        </p:nvSpPr>
        <p:spPr bwMode="auto">
          <a:xfrm flipH="1">
            <a:off x="2465388" y="331628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4" name="Line 26"/>
          <p:cNvSpPr>
            <a:spLocks noChangeShapeType="1"/>
          </p:cNvSpPr>
          <p:nvPr/>
        </p:nvSpPr>
        <p:spPr bwMode="auto">
          <a:xfrm flipH="1">
            <a:off x="2852738" y="331946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5" name="Line 27"/>
          <p:cNvSpPr>
            <a:spLocks noChangeShapeType="1"/>
          </p:cNvSpPr>
          <p:nvPr/>
        </p:nvSpPr>
        <p:spPr bwMode="auto">
          <a:xfrm flipH="1">
            <a:off x="3240088" y="332263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6" name="Line 28"/>
          <p:cNvSpPr>
            <a:spLocks noChangeShapeType="1"/>
          </p:cNvSpPr>
          <p:nvPr/>
        </p:nvSpPr>
        <p:spPr bwMode="auto">
          <a:xfrm flipH="1">
            <a:off x="3627438" y="332581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7" name="Line 29"/>
          <p:cNvSpPr>
            <a:spLocks noChangeShapeType="1"/>
          </p:cNvSpPr>
          <p:nvPr/>
        </p:nvSpPr>
        <p:spPr bwMode="auto">
          <a:xfrm flipH="1">
            <a:off x="4014788" y="332898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8" name="Line 30"/>
          <p:cNvSpPr>
            <a:spLocks noChangeShapeType="1"/>
          </p:cNvSpPr>
          <p:nvPr/>
        </p:nvSpPr>
        <p:spPr bwMode="auto">
          <a:xfrm flipH="1">
            <a:off x="4402138" y="333216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9" name="Line 31"/>
          <p:cNvSpPr>
            <a:spLocks noChangeShapeType="1"/>
          </p:cNvSpPr>
          <p:nvPr/>
        </p:nvSpPr>
        <p:spPr bwMode="auto">
          <a:xfrm flipH="1">
            <a:off x="4789488" y="333533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30" name="Text Box 32"/>
          <p:cNvSpPr txBox="1">
            <a:spLocks noChangeArrowheads="1"/>
          </p:cNvSpPr>
          <p:nvPr/>
        </p:nvSpPr>
        <p:spPr bwMode="auto">
          <a:xfrm>
            <a:off x="1443038" y="3538538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7,0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1" name="Text Box 33"/>
          <p:cNvSpPr txBox="1">
            <a:spLocks noChangeArrowheads="1"/>
          </p:cNvSpPr>
          <p:nvPr/>
        </p:nvSpPr>
        <p:spPr bwMode="auto">
          <a:xfrm>
            <a:off x="1787525" y="3541713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7,1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2" name="Text Box 34"/>
          <p:cNvSpPr txBox="1">
            <a:spLocks noChangeArrowheads="1"/>
          </p:cNvSpPr>
          <p:nvPr/>
        </p:nvSpPr>
        <p:spPr bwMode="auto">
          <a:xfrm>
            <a:off x="2149475" y="352742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7,2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3" name="Text Box 35"/>
          <p:cNvSpPr txBox="1">
            <a:spLocks noChangeArrowheads="1"/>
          </p:cNvSpPr>
          <p:nvPr/>
        </p:nvSpPr>
        <p:spPr bwMode="auto">
          <a:xfrm>
            <a:off x="2554288" y="3522663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7,3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4" name="Text Box 36"/>
          <p:cNvSpPr txBox="1">
            <a:spLocks noChangeArrowheads="1"/>
          </p:cNvSpPr>
          <p:nvPr/>
        </p:nvSpPr>
        <p:spPr bwMode="auto">
          <a:xfrm>
            <a:off x="2943225" y="355282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7,4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5" name="Text Box 37"/>
          <p:cNvSpPr txBox="1">
            <a:spLocks noChangeArrowheads="1"/>
          </p:cNvSpPr>
          <p:nvPr/>
        </p:nvSpPr>
        <p:spPr bwMode="auto">
          <a:xfrm>
            <a:off x="3384550" y="3538538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7,5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6" name="Text Box 38"/>
          <p:cNvSpPr txBox="1">
            <a:spLocks noChangeArrowheads="1"/>
          </p:cNvSpPr>
          <p:nvPr/>
        </p:nvSpPr>
        <p:spPr bwMode="auto">
          <a:xfrm>
            <a:off x="3719513" y="355917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7,6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7" name="Text Box 39"/>
          <p:cNvSpPr txBox="1">
            <a:spLocks noChangeArrowheads="1"/>
          </p:cNvSpPr>
          <p:nvPr/>
        </p:nvSpPr>
        <p:spPr bwMode="auto">
          <a:xfrm>
            <a:off x="4143375" y="3562350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7,7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8" name="Text Box 40"/>
          <p:cNvSpPr txBox="1">
            <a:spLocks noChangeArrowheads="1"/>
          </p:cNvSpPr>
          <p:nvPr/>
        </p:nvSpPr>
        <p:spPr bwMode="auto">
          <a:xfrm>
            <a:off x="4575175" y="3548063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7,8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9" name="Text Box 41"/>
          <p:cNvSpPr txBox="1">
            <a:spLocks noChangeArrowheads="1"/>
          </p:cNvSpPr>
          <p:nvPr/>
        </p:nvSpPr>
        <p:spPr bwMode="auto">
          <a:xfrm>
            <a:off x="5016500" y="3448050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pH</a:t>
            </a:r>
            <a:endParaRPr lang="cs-CZ" sz="2800" baseline="-25000">
              <a:latin typeface="Times New Roman" pitchFamily="18" charset="0"/>
            </a:endParaRPr>
          </a:p>
        </p:txBody>
      </p:sp>
      <p:sp>
        <p:nvSpPr>
          <p:cNvPr id="8240" name="Line 42"/>
          <p:cNvSpPr>
            <a:spLocks noChangeShapeType="1"/>
          </p:cNvSpPr>
          <p:nvPr/>
        </p:nvSpPr>
        <p:spPr bwMode="auto">
          <a:xfrm flipV="1">
            <a:off x="3048000" y="261938"/>
            <a:ext cx="0" cy="31638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1" name="Line 43"/>
          <p:cNvSpPr>
            <a:spLocks noChangeShapeType="1"/>
          </p:cNvSpPr>
          <p:nvPr/>
        </p:nvSpPr>
        <p:spPr bwMode="auto">
          <a:xfrm flipV="1">
            <a:off x="3424238" y="261938"/>
            <a:ext cx="0" cy="31638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2" name="Line 44"/>
          <p:cNvSpPr>
            <a:spLocks noChangeShapeType="1"/>
          </p:cNvSpPr>
          <p:nvPr/>
        </p:nvSpPr>
        <p:spPr bwMode="auto">
          <a:xfrm flipH="1" flipV="1">
            <a:off x="942975" y="1974850"/>
            <a:ext cx="44307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3" name="Line 45"/>
          <p:cNvSpPr>
            <a:spLocks noChangeShapeType="1"/>
          </p:cNvSpPr>
          <p:nvPr/>
        </p:nvSpPr>
        <p:spPr bwMode="auto">
          <a:xfrm flipH="1" flipV="1">
            <a:off x="915988" y="1371600"/>
            <a:ext cx="44307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4" name="Line 46"/>
          <p:cNvSpPr>
            <a:spLocks noChangeShapeType="1"/>
          </p:cNvSpPr>
          <p:nvPr/>
        </p:nvSpPr>
        <p:spPr bwMode="auto">
          <a:xfrm>
            <a:off x="1319213" y="488950"/>
            <a:ext cx="3470275" cy="1547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5" name="Line 47"/>
          <p:cNvSpPr>
            <a:spLocks noChangeShapeType="1"/>
          </p:cNvSpPr>
          <p:nvPr/>
        </p:nvSpPr>
        <p:spPr bwMode="auto">
          <a:xfrm>
            <a:off x="1363663" y="1449388"/>
            <a:ext cx="3478212" cy="10144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6" name="Text Box 48"/>
          <p:cNvSpPr txBox="1">
            <a:spLocks noChangeArrowheads="1"/>
          </p:cNvSpPr>
          <p:nvPr/>
        </p:nvSpPr>
        <p:spPr bwMode="auto">
          <a:xfrm rot="1428789">
            <a:off x="1311275" y="1112838"/>
            <a:ext cx="2903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dirty="0">
                <a:latin typeface="Times New Roman" pitchFamily="18" charset="0"/>
              </a:rPr>
              <a:t>Normal </a:t>
            </a:r>
            <a:r>
              <a:rPr lang="cs-CZ" sz="1600" dirty="0" err="1">
                <a:latin typeface="Times New Roman" pitchFamily="18" charset="0"/>
              </a:rPr>
              <a:t>kalemia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range</a:t>
            </a:r>
            <a:endParaRPr lang="cs-CZ" sz="2400" baseline="-25000" dirty="0">
              <a:latin typeface="Times New Roman" pitchFamily="18" charset="0"/>
            </a:endParaRPr>
          </a:p>
        </p:txBody>
      </p:sp>
      <p:graphicFrame>
        <p:nvGraphicFramePr>
          <p:cNvPr id="8194" name="Object 49"/>
          <p:cNvGraphicFramePr>
            <a:graphicFrameLocks noChangeAspect="1"/>
          </p:cNvGraphicFramePr>
          <p:nvPr/>
        </p:nvGraphicFramePr>
        <p:xfrm>
          <a:off x="1001713" y="1111250"/>
          <a:ext cx="3619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Clip" r:id="rId4" imgW="1092960" imgH="2287440" progId="">
                  <p:embed/>
                </p:oleObj>
              </mc:Choice>
              <mc:Fallback>
                <p:oleObj name="Clip" r:id="rId4" imgW="1092960" imgH="228744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111250"/>
                        <a:ext cx="3619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0"/>
          <p:cNvGraphicFramePr>
            <a:graphicFrameLocks noChangeAspect="1"/>
          </p:cNvGraphicFramePr>
          <p:nvPr/>
        </p:nvGraphicFramePr>
        <p:xfrm>
          <a:off x="1547813" y="2141538"/>
          <a:ext cx="6794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Clip" r:id="rId6" imgW="2287080" imgH="1579680" progId="">
                  <p:embed/>
                </p:oleObj>
              </mc:Choice>
              <mc:Fallback>
                <p:oleObj name="Clip" r:id="rId6" imgW="2287080" imgH="1579680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141538"/>
                        <a:ext cx="67945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7" name="Text Box 51"/>
          <p:cNvSpPr txBox="1">
            <a:spLocks noChangeArrowheads="1"/>
          </p:cNvSpPr>
          <p:nvPr/>
        </p:nvSpPr>
        <p:spPr bwMode="auto">
          <a:xfrm>
            <a:off x="3052763" y="1633538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 dirty="0">
                <a:latin typeface="Times New Roman" pitchFamily="18" charset="0"/>
              </a:rPr>
              <a:t>A</a:t>
            </a:r>
            <a:endParaRPr lang="cs-CZ" sz="2800" b="1" baseline="-25000" dirty="0">
              <a:latin typeface="Times New Roman" pitchFamily="18" charset="0"/>
            </a:endParaRPr>
          </a:p>
        </p:txBody>
      </p:sp>
      <p:graphicFrame>
        <p:nvGraphicFramePr>
          <p:cNvPr id="8196" name="Object 52"/>
          <p:cNvGraphicFramePr>
            <a:graphicFrameLocks noChangeAspect="1"/>
          </p:cNvGraphicFramePr>
          <p:nvPr/>
        </p:nvGraphicFramePr>
        <p:xfrm>
          <a:off x="7380288" y="908050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Rastrový obrázek" r:id="rId8" imgW="1495431" imgH="1771790" progId="PBrush">
                  <p:embed/>
                </p:oleObj>
              </mc:Choice>
              <mc:Fallback>
                <p:oleObj name="Rastrový obrázek" r:id="rId8" imgW="1495431" imgH="1771790" progId="PBrush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908050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8" name="AutoShape 53"/>
          <p:cNvSpPr>
            <a:spLocks noChangeArrowheads="1"/>
          </p:cNvSpPr>
          <p:nvPr/>
        </p:nvSpPr>
        <p:spPr bwMode="auto">
          <a:xfrm>
            <a:off x="6100763" y="614363"/>
            <a:ext cx="822325" cy="13398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Text Box 54"/>
          <p:cNvSpPr txBox="1">
            <a:spLocks noChangeArrowheads="1"/>
          </p:cNvSpPr>
          <p:nvPr/>
        </p:nvSpPr>
        <p:spPr bwMode="auto">
          <a:xfrm>
            <a:off x="7062788" y="1270000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8250" name="Text Box 55"/>
          <p:cNvSpPr txBox="1">
            <a:spLocks noChangeArrowheads="1"/>
          </p:cNvSpPr>
          <p:nvPr/>
        </p:nvSpPr>
        <p:spPr bwMode="auto">
          <a:xfrm>
            <a:off x="6265863" y="720725"/>
            <a:ext cx="51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H</a:t>
            </a:r>
            <a:r>
              <a:rPr lang="cs-CZ" sz="1600" b="1" baseline="30000">
                <a:latin typeface="Times New Roman" pitchFamily="18" charset="0"/>
              </a:rPr>
              <a:t>+</a:t>
            </a:r>
            <a:endParaRPr lang="cs-CZ" sz="2400" b="1" baseline="-25000">
              <a:latin typeface="Times New Roman" pitchFamily="18" charset="0"/>
            </a:endParaRPr>
          </a:p>
        </p:txBody>
      </p:sp>
      <p:sp>
        <p:nvSpPr>
          <p:cNvPr id="8251" name="Text Box 56"/>
          <p:cNvSpPr txBox="1">
            <a:spLocks noChangeArrowheads="1"/>
          </p:cNvSpPr>
          <p:nvPr/>
        </p:nvSpPr>
        <p:spPr bwMode="auto">
          <a:xfrm>
            <a:off x="7081838" y="733425"/>
            <a:ext cx="519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 b="1">
                <a:latin typeface="Times New Roman" pitchFamily="18" charset="0"/>
              </a:rPr>
              <a:t>H</a:t>
            </a:r>
            <a:r>
              <a:rPr lang="cs-CZ" sz="12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8252" name="Text Box 57"/>
          <p:cNvSpPr txBox="1">
            <a:spLocks noChangeArrowheads="1"/>
          </p:cNvSpPr>
          <p:nvPr/>
        </p:nvSpPr>
        <p:spPr bwMode="auto">
          <a:xfrm>
            <a:off x="6086475" y="989013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Times New Roman" pitchFamily="18" charset="0"/>
              </a:rPr>
              <a:t>K</a:t>
            </a:r>
            <a:r>
              <a:rPr lang="cs-CZ" sz="4400" b="1" baseline="30000">
                <a:latin typeface="Times New Roman" pitchFamily="18" charset="0"/>
              </a:rPr>
              <a:t>+</a:t>
            </a:r>
            <a:endParaRPr lang="cs-CZ" sz="6000" b="1" baseline="-25000">
              <a:latin typeface="Times New Roman" pitchFamily="18" charset="0"/>
            </a:endParaRPr>
          </a:p>
        </p:txBody>
      </p:sp>
      <p:sp>
        <p:nvSpPr>
          <p:cNvPr id="8253" name="Text Box 58"/>
          <p:cNvSpPr txBox="1">
            <a:spLocks noChangeArrowheads="1"/>
          </p:cNvSpPr>
          <p:nvPr/>
        </p:nvSpPr>
        <p:spPr bwMode="auto">
          <a:xfrm>
            <a:off x="6683375" y="2924175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 dirty="0">
                <a:latin typeface="Times New Roman" pitchFamily="18" charset="0"/>
              </a:rPr>
              <a:t>A: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Norm</a:t>
            </a:r>
            <a:endParaRPr lang="cs-CZ" sz="2400" baseline="-25000" dirty="0">
              <a:latin typeface="Times New Roman" pitchFamily="18" charset="0"/>
            </a:endParaRPr>
          </a:p>
        </p:txBody>
      </p:sp>
      <p:sp>
        <p:nvSpPr>
          <p:cNvPr id="8319" name="Line 61"/>
          <p:cNvSpPr>
            <a:spLocks noChangeShapeType="1"/>
          </p:cNvSpPr>
          <p:nvPr/>
        </p:nvSpPr>
        <p:spPr bwMode="auto">
          <a:xfrm flipH="1" flipV="1">
            <a:off x="2498725" y="1608534"/>
            <a:ext cx="725487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8199" name="Object 62"/>
          <p:cNvGraphicFramePr>
            <a:graphicFrameLocks noChangeAspect="1"/>
          </p:cNvGraphicFramePr>
          <p:nvPr/>
        </p:nvGraphicFramePr>
        <p:xfrm>
          <a:off x="1828800" y="4464447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Rastrový obrázek" r:id="rId10" imgW="1495431" imgH="1771790" progId="PBrush">
                  <p:embed/>
                </p:oleObj>
              </mc:Choice>
              <mc:Fallback>
                <p:oleObj name="Rastrový obrázek" r:id="rId10" imgW="1495431" imgH="1771790" progId="PBrush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64447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0" name="Line 63"/>
          <p:cNvSpPr>
            <a:spLocks noChangeShapeType="1"/>
          </p:cNvSpPr>
          <p:nvPr/>
        </p:nvSpPr>
        <p:spPr bwMode="auto">
          <a:xfrm flipH="1" flipV="1">
            <a:off x="1992313" y="1476772"/>
            <a:ext cx="515937" cy="123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21" name="Line 64"/>
          <p:cNvSpPr>
            <a:spLocks noChangeShapeType="1"/>
          </p:cNvSpPr>
          <p:nvPr/>
        </p:nvSpPr>
        <p:spPr bwMode="auto">
          <a:xfrm flipH="1">
            <a:off x="1747838" y="1476772"/>
            <a:ext cx="2365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22" name="Line 65"/>
          <p:cNvSpPr>
            <a:spLocks noChangeShapeType="1"/>
          </p:cNvSpPr>
          <p:nvPr/>
        </p:nvSpPr>
        <p:spPr bwMode="auto">
          <a:xfrm flipH="1">
            <a:off x="1582738" y="1476772"/>
            <a:ext cx="217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23" name="Text Box 66"/>
          <p:cNvSpPr txBox="1">
            <a:spLocks noChangeArrowheads="1"/>
          </p:cNvSpPr>
          <p:nvPr/>
        </p:nvSpPr>
        <p:spPr bwMode="auto">
          <a:xfrm>
            <a:off x="1299121" y="1196752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 dirty="0">
                <a:latin typeface="Times New Roman" pitchFamily="18" charset="0"/>
              </a:rPr>
              <a:t>B</a:t>
            </a:r>
            <a:endParaRPr lang="cs-CZ" sz="2800" b="1" baseline="-25000" dirty="0">
              <a:latin typeface="Times New Roman" pitchFamily="18" charset="0"/>
            </a:endParaRPr>
          </a:p>
        </p:txBody>
      </p:sp>
      <p:sp>
        <p:nvSpPr>
          <p:cNvPr id="8324" name="AutoShape 67"/>
          <p:cNvSpPr>
            <a:spLocks noChangeArrowheads="1"/>
          </p:cNvSpPr>
          <p:nvPr/>
        </p:nvSpPr>
        <p:spPr bwMode="auto">
          <a:xfrm>
            <a:off x="530225" y="4210447"/>
            <a:ext cx="822325" cy="13398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5" name="Text Box 68"/>
          <p:cNvSpPr txBox="1">
            <a:spLocks noChangeArrowheads="1"/>
          </p:cNvSpPr>
          <p:nvPr/>
        </p:nvSpPr>
        <p:spPr bwMode="auto">
          <a:xfrm>
            <a:off x="1492250" y="4866084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8326" name="Text Box 69"/>
          <p:cNvSpPr txBox="1">
            <a:spLocks noChangeArrowheads="1"/>
          </p:cNvSpPr>
          <p:nvPr/>
        </p:nvSpPr>
        <p:spPr bwMode="auto">
          <a:xfrm>
            <a:off x="695325" y="4316809"/>
            <a:ext cx="51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H</a:t>
            </a:r>
            <a:r>
              <a:rPr lang="cs-CZ" sz="1600" b="1" baseline="30000">
                <a:latin typeface="Times New Roman" pitchFamily="18" charset="0"/>
              </a:rPr>
              <a:t>+</a:t>
            </a:r>
            <a:endParaRPr lang="cs-CZ" sz="2400" b="1" baseline="-25000">
              <a:latin typeface="Times New Roman" pitchFamily="18" charset="0"/>
            </a:endParaRPr>
          </a:p>
        </p:txBody>
      </p:sp>
      <p:sp>
        <p:nvSpPr>
          <p:cNvPr id="8327" name="Text Box 70"/>
          <p:cNvSpPr txBox="1">
            <a:spLocks noChangeArrowheads="1"/>
          </p:cNvSpPr>
          <p:nvPr/>
        </p:nvSpPr>
        <p:spPr bwMode="auto">
          <a:xfrm>
            <a:off x="1511300" y="4270772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8328" name="Text Box 71"/>
          <p:cNvSpPr txBox="1">
            <a:spLocks noChangeArrowheads="1"/>
          </p:cNvSpPr>
          <p:nvPr/>
        </p:nvSpPr>
        <p:spPr bwMode="auto">
          <a:xfrm>
            <a:off x="515938" y="4585097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>
                <a:latin typeface="Times New Roman" pitchFamily="18" charset="0"/>
              </a:rPr>
              <a:t>K</a:t>
            </a:r>
            <a:r>
              <a:rPr lang="cs-CZ" sz="4400" b="1" baseline="30000" dirty="0">
                <a:latin typeface="Times New Roman" pitchFamily="18" charset="0"/>
              </a:rPr>
              <a:t>+</a:t>
            </a:r>
            <a:endParaRPr lang="cs-CZ" sz="6000" b="1" baseline="-25000" dirty="0">
              <a:latin typeface="Times New Roman" pitchFamily="18" charset="0"/>
            </a:endParaRPr>
          </a:p>
        </p:txBody>
      </p:sp>
      <p:sp>
        <p:nvSpPr>
          <p:cNvPr id="8329" name="Line 72"/>
          <p:cNvSpPr>
            <a:spLocks noChangeShapeType="1"/>
          </p:cNvSpPr>
          <p:nvPr/>
        </p:nvSpPr>
        <p:spPr bwMode="auto">
          <a:xfrm flipH="1">
            <a:off x="1160463" y="4494609"/>
            <a:ext cx="419100" cy="19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30" name="Line 73"/>
          <p:cNvSpPr>
            <a:spLocks noChangeShapeType="1"/>
          </p:cNvSpPr>
          <p:nvPr/>
        </p:nvSpPr>
        <p:spPr bwMode="auto">
          <a:xfrm flipV="1">
            <a:off x="1206500" y="5074047"/>
            <a:ext cx="4000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31" name="Text Box 74"/>
          <p:cNvSpPr txBox="1">
            <a:spLocks noChangeArrowheads="1"/>
          </p:cNvSpPr>
          <p:nvPr/>
        </p:nvSpPr>
        <p:spPr bwMode="auto">
          <a:xfrm>
            <a:off x="303213" y="6171009"/>
            <a:ext cx="1855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 dirty="0">
                <a:latin typeface="Times New Roman" pitchFamily="18" charset="0"/>
              </a:rPr>
              <a:t>B:</a:t>
            </a:r>
            <a:r>
              <a:rPr lang="cs-CZ" sz="1600" dirty="0">
                <a:latin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</a:rPr>
              <a:t>Acidemia</a:t>
            </a:r>
            <a:r>
              <a:rPr lang="cs-CZ" sz="1600" dirty="0">
                <a:latin typeface="Times New Roman" pitchFamily="18" charset="0"/>
              </a:rPr>
              <a:t> - </a:t>
            </a:r>
            <a:r>
              <a:rPr lang="cs-CZ" sz="1600" dirty="0" err="1">
                <a:latin typeface="Times New Roman" pitchFamily="18" charset="0"/>
              </a:rPr>
              <a:t>exchange</a:t>
            </a:r>
            <a:r>
              <a:rPr lang="cs-CZ" sz="1600" dirty="0">
                <a:latin typeface="Times New Roman" pitchFamily="18" charset="0"/>
              </a:rPr>
              <a:t> K</a:t>
            </a:r>
            <a:r>
              <a:rPr lang="cs-CZ" sz="1600" baseline="30000" dirty="0">
                <a:latin typeface="Times New Roman" pitchFamily="18" charset="0"/>
              </a:rPr>
              <a:t>+</a:t>
            </a:r>
            <a:r>
              <a:rPr lang="cs-CZ" sz="1600" dirty="0">
                <a:latin typeface="Times New Roman" pitchFamily="18" charset="0"/>
              </a:rPr>
              <a:t> / H</a:t>
            </a:r>
            <a:r>
              <a:rPr lang="cs-CZ" sz="1600" baseline="30000" dirty="0">
                <a:latin typeface="Times New Roman" pitchFamily="18" charset="0"/>
              </a:rPr>
              <a:t>+</a:t>
            </a:r>
            <a:endParaRPr lang="cs-CZ" sz="2400" baseline="-25000" dirty="0">
              <a:latin typeface="Times New Roman" pitchFamily="18" charset="0"/>
            </a:endParaRPr>
          </a:p>
        </p:txBody>
      </p:sp>
      <p:sp>
        <p:nvSpPr>
          <p:cNvPr id="8317" name="Freeform 75"/>
          <p:cNvSpPr>
            <a:spLocks/>
          </p:cNvSpPr>
          <p:nvPr/>
        </p:nvSpPr>
        <p:spPr bwMode="auto">
          <a:xfrm>
            <a:off x="1868488" y="5121672"/>
            <a:ext cx="809625" cy="1317625"/>
          </a:xfrm>
          <a:custGeom>
            <a:avLst/>
            <a:gdLst>
              <a:gd name="T0" fmla="*/ 20 w 510"/>
              <a:gd name="T1" fmla="*/ 0 h 830"/>
              <a:gd name="T2" fmla="*/ 506 w 510"/>
              <a:gd name="T3" fmla="*/ 90 h 830"/>
              <a:gd name="T4" fmla="*/ 50 w 510"/>
              <a:gd name="T5" fmla="*/ 210 h 830"/>
              <a:gd name="T6" fmla="*/ 237 w 510"/>
              <a:gd name="T7" fmla="*/ 830 h 83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830"/>
              <a:gd name="T14" fmla="*/ 510 w 510"/>
              <a:gd name="T15" fmla="*/ 830 h 8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830">
                <a:moveTo>
                  <a:pt x="20" y="0"/>
                </a:moveTo>
                <a:cubicBezTo>
                  <a:pt x="101" y="14"/>
                  <a:pt x="501" y="55"/>
                  <a:pt x="506" y="90"/>
                </a:cubicBezTo>
                <a:cubicBezTo>
                  <a:pt x="510" y="133"/>
                  <a:pt x="100" y="97"/>
                  <a:pt x="50" y="210"/>
                </a:cubicBezTo>
                <a:cubicBezTo>
                  <a:pt x="0" y="323"/>
                  <a:pt x="198" y="701"/>
                  <a:pt x="237" y="83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318" name="Text Box 76"/>
          <p:cNvSpPr txBox="1">
            <a:spLocks noChangeArrowheads="1"/>
          </p:cNvSpPr>
          <p:nvPr/>
        </p:nvSpPr>
        <p:spPr bwMode="auto">
          <a:xfrm>
            <a:off x="2268538" y="648850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023938" y="1484784"/>
            <a:ext cx="5276850" cy="5310188"/>
            <a:chOff x="645" y="948"/>
            <a:chExt cx="3324" cy="3345"/>
          </a:xfrm>
        </p:grpSpPr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645" y="948"/>
              <a:ext cx="3324" cy="3345"/>
              <a:chOff x="642" y="913"/>
              <a:chExt cx="3324" cy="3345"/>
            </a:xfrm>
          </p:grpSpPr>
          <p:sp>
            <p:nvSpPr>
              <p:cNvPr id="8300" name="Line 79"/>
              <p:cNvSpPr>
                <a:spLocks noChangeShapeType="1"/>
              </p:cNvSpPr>
              <p:nvPr/>
            </p:nvSpPr>
            <p:spPr bwMode="auto">
              <a:xfrm flipH="1">
                <a:off x="897" y="913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01" name="Text Box 80"/>
              <p:cNvSpPr txBox="1">
                <a:spLocks noChangeArrowheads="1"/>
              </p:cNvSpPr>
              <p:nvPr/>
            </p:nvSpPr>
            <p:spPr bwMode="auto">
              <a:xfrm>
                <a:off x="642" y="1171"/>
                <a:ext cx="3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C</a:t>
                </a:r>
                <a:endParaRPr lang="cs-CZ" sz="2800" b="1" baseline="-25000">
                  <a:latin typeface="Times New Roman" pitchFamily="18" charset="0"/>
                </a:endParaRPr>
              </a:p>
            </p:txBody>
          </p:sp>
          <p:grpSp>
            <p:nvGrpSpPr>
              <p:cNvPr id="4" name="Group 81"/>
              <p:cNvGrpSpPr>
                <a:grpSpLocks/>
              </p:cNvGrpSpPr>
              <p:nvPr/>
            </p:nvGrpSpPr>
            <p:grpSpPr bwMode="auto">
              <a:xfrm>
                <a:off x="793" y="935"/>
                <a:ext cx="3173" cy="3323"/>
                <a:chOff x="826" y="913"/>
                <a:chExt cx="3173" cy="3323"/>
              </a:xfrm>
            </p:grpSpPr>
            <p:sp>
              <p:nvSpPr>
                <p:cNvPr id="8303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26" y="913"/>
                  <a:ext cx="82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04" name="Line 83"/>
                <p:cNvSpPr>
                  <a:spLocks noChangeShapeType="1"/>
                </p:cNvSpPr>
                <p:nvPr/>
              </p:nvSpPr>
              <p:spPr bwMode="auto">
                <a:xfrm>
                  <a:off x="826" y="985"/>
                  <a:ext cx="0" cy="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05" name="Line 84"/>
                <p:cNvSpPr>
                  <a:spLocks noChangeShapeType="1"/>
                </p:cNvSpPr>
                <p:nvPr/>
              </p:nvSpPr>
              <p:spPr bwMode="auto">
                <a:xfrm>
                  <a:off x="826" y="1035"/>
                  <a:ext cx="0" cy="8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06" name="Line 85"/>
                <p:cNvSpPr>
                  <a:spLocks noChangeShapeType="1"/>
                </p:cNvSpPr>
                <p:nvPr/>
              </p:nvSpPr>
              <p:spPr bwMode="auto">
                <a:xfrm>
                  <a:off x="826" y="1123"/>
                  <a:ext cx="0" cy="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5" name="Group 86"/>
                <p:cNvGrpSpPr>
                  <a:grpSpLocks/>
                </p:cNvGrpSpPr>
                <p:nvPr/>
              </p:nvGrpSpPr>
              <p:grpSpPr bwMode="auto">
                <a:xfrm>
                  <a:off x="2298" y="2589"/>
                  <a:ext cx="1701" cy="1647"/>
                  <a:chOff x="2298" y="2589"/>
                  <a:chExt cx="1701" cy="1647"/>
                </a:xfrm>
              </p:grpSpPr>
              <p:graphicFrame>
                <p:nvGraphicFramePr>
                  <p:cNvPr id="8198" name="Object 87"/>
                  <p:cNvGraphicFramePr>
                    <a:graphicFrameLocks noChangeAspect="1"/>
                  </p:cNvGraphicFramePr>
                  <p:nvPr/>
                </p:nvGraphicFramePr>
                <p:xfrm>
                  <a:off x="3081" y="2699"/>
                  <a:ext cx="918" cy="108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188" name="Bitmap Image" r:id="rId11" imgW="1143099" imgH="1364098" progId="PBrush">
                          <p:embed/>
                        </p:oleObj>
                      </mc:Choice>
                      <mc:Fallback>
                        <p:oleObj name="Bitmap Image" r:id="rId11" imgW="1143099" imgH="1364098" progId="PBrush">
                          <p:embed/>
                          <p:pic>
                            <p:nvPicPr>
                              <p:cNvPr id="0" name="Object 8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81" y="2699"/>
                                <a:ext cx="918" cy="108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9900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308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2308" y="2589"/>
                    <a:ext cx="495" cy="8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66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09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6" y="3036"/>
                    <a:ext cx="32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1600" b="1">
                        <a:latin typeface="Times New Roman" pitchFamily="18" charset="0"/>
                      </a:rPr>
                      <a:t>K</a:t>
                    </a:r>
                    <a:r>
                      <a:rPr lang="cs-CZ" sz="1600" b="1" baseline="30000">
                        <a:latin typeface="Times New Roman" pitchFamily="18" charset="0"/>
                      </a:rPr>
                      <a:t>+</a:t>
                    </a:r>
                    <a:endParaRPr lang="cs-CZ" sz="3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0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4" y="2672"/>
                    <a:ext cx="32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1600" b="1">
                        <a:latin typeface="Times New Roman" pitchFamily="18" charset="0"/>
                      </a:rPr>
                      <a:t>H</a:t>
                    </a:r>
                    <a:r>
                      <a:rPr lang="cs-CZ" sz="1600" b="1" baseline="30000">
                        <a:latin typeface="Times New Roman" pitchFamily="18" charset="0"/>
                      </a:rPr>
                      <a:t>+</a:t>
                    </a:r>
                    <a:endParaRPr lang="cs-CZ" sz="24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1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8" y="2643"/>
                    <a:ext cx="32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2000" b="1">
                        <a:latin typeface="Times New Roman" pitchFamily="18" charset="0"/>
                      </a:rPr>
                      <a:t>H</a:t>
                    </a:r>
                    <a:r>
                      <a:rPr lang="cs-CZ" sz="2000" b="1" baseline="30000">
                        <a:latin typeface="Times New Roman" pitchFamily="18" charset="0"/>
                      </a:rPr>
                      <a:t>+</a:t>
                    </a:r>
                    <a:endParaRPr lang="cs-CZ" sz="3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2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987"/>
                    <a:ext cx="5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2400" b="1">
                        <a:latin typeface="Times New Roman" pitchFamily="18" charset="0"/>
                      </a:rPr>
                      <a:t>K</a:t>
                    </a:r>
                    <a:r>
                      <a:rPr lang="cs-CZ" sz="2400" b="1" baseline="30000">
                        <a:latin typeface="Times New Roman" pitchFamily="18" charset="0"/>
                      </a:rPr>
                      <a:t>+</a:t>
                    </a:r>
                    <a:endParaRPr lang="cs-CZ" sz="60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3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77" y="2784"/>
                    <a:ext cx="264" cy="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8314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6" y="3149"/>
                    <a:ext cx="252" cy="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8315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4" y="3868"/>
                    <a:ext cx="1587" cy="3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1600" b="1" dirty="0">
                        <a:latin typeface="Times New Roman" pitchFamily="18" charset="0"/>
                      </a:rPr>
                      <a:t>C:</a:t>
                    </a:r>
                    <a:r>
                      <a:rPr lang="cs-CZ" sz="1600" dirty="0">
                        <a:latin typeface="Times New Roman" pitchFamily="18" charset="0"/>
                      </a:rPr>
                      <a:t> </a:t>
                    </a:r>
                    <a:r>
                      <a:rPr lang="cs-CZ" sz="1600" dirty="0" err="1">
                        <a:latin typeface="Times New Roman" pitchFamily="18" charset="0"/>
                      </a:rPr>
                      <a:t>long</a:t>
                    </a:r>
                    <a:r>
                      <a:rPr lang="cs-CZ" sz="1600" dirty="0">
                        <a:latin typeface="Times New Roman" pitchFamily="18" charset="0"/>
                      </a:rPr>
                      <a:t> </a:t>
                    </a:r>
                    <a:r>
                      <a:rPr lang="cs-CZ" sz="1600" dirty="0" err="1">
                        <a:latin typeface="Times New Roman" pitchFamily="18" charset="0"/>
                      </a:rPr>
                      <a:t>lasting</a:t>
                    </a:r>
                    <a:r>
                      <a:rPr lang="cs-CZ" sz="1600" dirty="0">
                        <a:latin typeface="Times New Roman" pitchFamily="18" charset="0"/>
                      </a:rPr>
                      <a:t> </a:t>
                    </a:r>
                    <a:r>
                      <a:rPr lang="cs-CZ" sz="1600" dirty="0" err="1">
                        <a:latin typeface="Times New Roman" pitchFamily="18" charset="0"/>
                      </a:rPr>
                      <a:t>acidemia</a:t>
                    </a:r>
                    <a:r>
                      <a:rPr lang="cs-CZ" sz="1600" dirty="0">
                        <a:latin typeface="Times New Roman" pitchFamily="18" charset="0"/>
                      </a:rPr>
                      <a:t> -  K</a:t>
                    </a:r>
                    <a:r>
                      <a:rPr lang="cs-CZ" sz="1600" baseline="30000" dirty="0">
                        <a:latin typeface="Times New Roman" pitchFamily="18" charset="0"/>
                      </a:rPr>
                      <a:t>+ </a:t>
                    </a:r>
                    <a:r>
                      <a:rPr lang="cs-CZ" sz="1600" dirty="0">
                        <a:latin typeface="Times New Roman" pitchFamily="18" charset="0"/>
                      </a:rPr>
                      <a:t> </a:t>
                    </a:r>
                    <a:r>
                      <a:rPr lang="cs-CZ" sz="1600" dirty="0" err="1">
                        <a:latin typeface="Times New Roman" pitchFamily="18" charset="0"/>
                      </a:rPr>
                      <a:t>depletion</a:t>
                    </a:r>
                    <a:endParaRPr lang="cs-CZ" sz="2400" baseline="-25000" dirty="0">
                      <a:latin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298" name="Freeform 96"/>
            <p:cNvSpPr>
              <a:spLocks/>
            </p:cNvSpPr>
            <p:nvPr/>
          </p:nvSpPr>
          <p:spPr bwMode="auto">
            <a:xfrm>
              <a:off x="3089" y="3148"/>
              <a:ext cx="510" cy="830"/>
            </a:xfrm>
            <a:custGeom>
              <a:avLst/>
              <a:gdLst>
                <a:gd name="T0" fmla="*/ 20 w 510"/>
                <a:gd name="T1" fmla="*/ 0 h 830"/>
                <a:gd name="T2" fmla="*/ 506 w 510"/>
                <a:gd name="T3" fmla="*/ 90 h 830"/>
                <a:gd name="T4" fmla="*/ 50 w 510"/>
                <a:gd name="T5" fmla="*/ 210 h 830"/>
                <a:gd name="T6" fmla="*/ 237 w 510"/>
                <a:gd name="T7" fmla="*/ 830 h 8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830"/>
                <a:gd name="T14" fmla="*/ 510 w 510"/>
                <a:gd name="T15" fmla="*/ 830 h 8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830">
                  <a:moveTo>
                    <a:pt x="20" y="0"/>
                  </a:moveTo>
                  <a:cubicBezTo>
                    <a:pt x="101" y="14"/>
                    <a:pt x="501" y="55"/>
                    <a:pt x="506" y="90"/>
                  </a:cubicBezTo>
                  <a:cubicBezTo>
                    <a:pt x="510" y="133"/>
                    <a:pt x="100" y="97"/>
                    <a:pt x="50" y="210"/>
                  </a:cubicBezTo>
                  <a:cubicBezTo>
                    <a:pt x="0" y="323"/>
                    <a:pt x="198" y="701"/>
                    <a:pt x="237" y="83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99" name="Text Box 97"/>
            <p:cNvSpPr txBox="1">
              <a:spLocks noChangeArrowheads="1"/>
            </p:cNvSpPr>
            <p:nvPr/>
          </p:nvSpPr>
          <p:spPr bwMode="auto">
            <a:xfrm>
              <a:off x="3288" y="3793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K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1380554" y="1870075"/>
            <a:ext cx="7727950" cy="5297488"/>
            <a:chOff x="826" y="1178"/>
            <a:chExt cx="4868" cy="3337"/>
          </a:xfrm>
        </p:grpSpPr>
        <p:grpSp>
          <p:nvGrpSpPr>
            <p:cNvPr id="7" name="Group 99"/>
            <p:cNvGrpSpPr>
              <a:grpSpLocks/>
            </p:cNvGrpSpPr>
            <p:nvPr/>
          </p:nvGrpSpPr>
          <p:grpSpPr bwMode="auto">
            <a:xfrm>
              <a:off x="826" y="1178"/>
              <a:ext cx="4868" cy="3337"/>
              <a:chOff x="826" y="1178"/>
              <a:chExt cx="4868" cy="3337"/>
            </a:xfrm>
          </p:grpSpPr>
          <p:grpSp>
            <p:nvGrpSpPr>
              <p:cNvPr id="8" name="Group 100"/>
              <p:cNvGrpSpPr>
                <a:grpSpLocks/>
              </p:cNvGrpSpPr>
              <p:nvPr/>
            </p:nvGrpSpPr>
            <p:grpSpPr bwMode="auto">
              <a:xfrm>
                <a:off x="2241" y="1486"/>
                <a:ext cx="369" cy="268"/>
                <a:chOff x="3657" y="2396"/>
                <a:chExt cx="678" cy="411"/>
              </a:xfrm>
            </p:grpSpPr>
            <p:grpSp>
              <p:nvGrpSpPr>
                <p:cNvPr id="9" name="Group 101"/>
                <p:cNvGrpSpPr>
                  <a:grpSpLocks/>
                </p:cNvGrpSpPr>
                <p:nvPr/>
              </p:nvGrpSpPr>
              <p:grpSpPr bwMode="auto">
                <a:xfrm>
                  <a:off x="3657" y="2396"/>
                  <a:ext cx="678" cy="411"/>
                  <a:chOff x="3657" y="2396"/>
                  <a:chExt cx="678" cy="411"/>
                </a:xfrm>
              </p:grpSpPr>
              <p:sp>
                <p:nvSpPr>
                  <p:cNvPr id="8295" name="Freeform 102"/>
                  <p:cNvSpPr>
                    <a:spLocks/>
                  </p:cNvSpPr>
                  <p:nvPr/>
                </p:nvSpPr>
                <p:spPr bwMode="auto">
                  <a:xfrm>
                    <a:off x="3669" y="2396"/>
                    <a:ext cx="666" cy="406"/>
                  </a:xfrm>
                  <a:custGeom>
                    <a:avLst/>
                    <a:gdLst>
                      <a:gd name="T0" fmla="*/ 310 w 1332"/>
                      <a:gd name="T1" fmla="*/ 160 h 813"/>
                      <a:gd name="T2" fmla="*/ 300 w 1332"/>
                      <a:gd name="T3" fmla="*/ 158 h 813"/>
                      <a:gd name="T4" fmla="*/ 54 w 1332"/>
                      <a:gd name="T5" fmla="*/ 34 h 813"/>
                      <a:gd name="T6" fmla="*/ 47 w 1332"/>
                      <a:gd name="T7" fmla="*/ 27 h 813"/>
                      <a:gd name="T8" fmla="*/ 42 w 1332"/>
                      <a:gd name="T9" fmla="*/ 20 h 813"/>
                      <a:gd name="T10" fmla="*/ 39 w 1332"/>
                      <a:gd name="T11" fmla="*/ 16 h 813"/>
                      <a:gd name="T12" fmla="*/ 36 w 1332"/>
                      <a:gd name="T13" fmla="*/ 12 h 813"/>
                      <a:gd name="T14" fmla="*/ 34 w 1332"/>
                      <a:gd name="T15" fmla="*/ 8 h 813"/>
                      <a:gd name="T16" fmla="*/ 30 w 1332"/>
                      <a:gd name="T17" fmla="*/ 4 h 813"/>
                      <a:gd name="T18" fmla="*/ 28 w 1332"/>
                      <a:gd name="T19" fmla="*/ 2 h 813"/>
                      <a:gd name="T20" fmla="*/ 22 w 1332"/>
                      <a:gd name="T21" fmla="*/ 0 h 813"/>
                      <a:gd name="T22" fmla="*/ 18 w 1332"/>
                      <a:gd name="T23" fmla="*/ 0 h 813"/>
                      <a:gd name="T24" fmla="*/ 13 w 1332"/>
                      <a:gd name="T25" fmla="*/ 1 h 813"/>
                      <a:gd name="T26" fmla="*/ 9 w 1332"/>
                      <a:gd name="T27" fmla="*/ 3 h 813"/>
                      <a:gd name="T28" fmla="*/ 5 w 1332"/>
                      <a:gd name="T29" fmla="*/ 9 h 813"/>
                      <a:gd name="T30" fmla="*/ 3 w 1332"/>
                      <a:gd name="T31" fmla="*/ 15 h 813"/>
                      <a:gd name="T32" fmla="*/ 3 w 1332"/>
                      <a:gd name="T33" fmla="*/ 19 h 813"/>
                      <a:gd name="T34" fmla="*/ 5 w 1332"/>
                      <a:gd name="T35" fmla="*/ 24 h 813"/>
                      <a:gd name="T36" fmla="*/ 2 w 1332"/>
                      <a:gd name="T37" fmla="*/ 27 h 813"/>
                      <a:gd name="T38" fmla="*/ 1 w 1332"/>
                      <a:gd name="T39" fmla="*/ 31 h 813"/>
                      <a:gd name="T40" fmla="*/ 0 w 1332"/>
                      <a:gd name="T41" fmla="*/ 36 h 813"/>
                      <a:gd name="T42" fmla="*/ 2 w 1332"/>
                      <a:gd name="T43" fmla="*/ 42 h 813"/>
                      <a:gd name="T44" fmla="*/ 5 w 1332"/>
                      <a:gd name="T45" fmla="*/ 45 h 813"/>
                      <a:gd name="T46" fmla="*/ 10 w 1332"/>
                      <a:gd name="T47" fmla="*/ 47 h 813"/>
                      <a:gd name="T48" fmla="*/ 18 w 1332"/>
                      <a:gd name="T49" fmla="*/ 48 h 813"/>
                      <a:gd name="T50" fmla="*/ 23 w 1332"/>
                      <a:gd name="T51" fmla="*/ 48 h 813"/>
                      <a:gd name="T52" fmla="*/ 35 w 1332"/>
                      <a:gd name="T53" fmla="*/ 51 h 813"/>
                      <a:gd name="T54" fmla="*/ 49 w 1332"/>
                      <a:gd name="T55" fmla="*/ 56 h 813"/>
                      <a:gd name="T56" fmla="*/ 283 w 1332"/>
                      <a:gd name="T57" fmla="*/ 174 h 813"/>
                      <a:gd name="T58" fmla="*/ 291 w 1332"/>
                      <a:gd name="T59" fmla="*/ 181 h 813"/>
                      <a:gd name="T60" fmla="*/ 300 w 1332"/>
                      <a:gd name="T61" fmla="*/ 191 h 813"/>
                      <a:gd name="T62" fmla="*/ 304 w 1332"/>
                      <a:gd name="T63" fmla="*/ 195 h 813"/>
                      <a:gd name="T64" fmla="*/ 308 w 1332"/>
                      <a:gd name="T65" fmla="*/ 199 h 813"/>
                      <a:gd name="T66" fmla="*/ 312 w 1332"/>
                      <a:gd name="T67" fmla="*/ 202 h 813"/>
                      <a:gd name="T68" fmla="*/ 317 w 1332"/>
                      <a:gd name="T69" fmla="*/ 203 h 813"/>
                      <a:gd name="T70" fmla="*/ 321 w 1332"/>
                      <a:gd name="T71" fmla="*/ 202 h 813"/>
                      <a:gd name="T72" fmla="*/ 325 w 1332"/>
                      <a:gd name="T73" fmla="*/ 199 h 813"/>
                      <a:gd name="T74" fmla="*/ 329 w 1332"/>
                      <a:gd name="T75" fmla="*/ 196 h 813"/>
                      <a:gd name="T76" fmla="*/ 330 w 1332"/>
                      <a:gd name="T77" fmla="*/ 191 h 813"/>
                      <a:gd name="T78" fmla="*/ 329 w 1332"/>
                      <a:gd name="T79" fmla="*/ 187 h 813"/>
                      <a:gd name="T80" fmla="*/ 329 w 1332"/>
                      <a:gd name="T81" fmla="*/ 184 h 813"/>
                      <a:gd name="T82" fmla="*/ 331 w 1332"/>
                      <a:gd name="T83" fmla="*/ 182 h 813"/>
                      <a:gd name="T84" fmla="*/ 333 w 1332"/>
                      <a:gd name="T85" fmla="*/ 177 h 813"/>
                      <a:gd name="T86" fmla="*/ 333 w 1332"/>
                      <a:gd name="T87" fmla="*/ 174 h 813"/>
                      <a:gd name="T88" fmla="*/ 332 w 1332"/>
                      <a:gd name="T89" fmla="*/ 169 h 813"/>
                      <a:gd name="T90" fmla="*/ 329 w 1332"/>
                      <a:gd name="T91" fmla="*/ 165 h 813"/>
                      <a:gd name="T92" fmla="*/ 325 w 1332"/>
                      <a:gd name="T93" fmla="*/ 163 h 813"/>
                      <a:gd name="T94" fmla="*/ 319 w 1332"/>
                      <a:gd name="T95" fmla="*/ 162 h 813"/>
                      <a:gd name="T96" fmla="*/ 310 w 1332"/>
                      <a:gd name="T97" fmla="*/ 160 h 81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332"/>
                      <a:gd name="T148" fmla="*/ 0 h 813"/>
                      <a:gd name="T149" fmla="*/ 1332 w 1332"/>
                      <a:gd name="T150" fmla="*/ 813 h 81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332" h="813">
                        <a:moveTo>
                          <a:pt x="1238" y="643"/>
                        </a:moveTo>
                        <a:lnTo>
                          <a:pt x="1199" y="632"/>
                        </a:lnTo>
                        <a:lnTo>
                          <a:pt x="217" y="138"/>
                        </a:lnTo>
                        <a:lnTo>
                          <a:pt x="188" y="111"/>
                        </a:lnTo>
                        <a:lnTo>
                          <a:pt x="167" y="83"/>
                        </a:lnTo>
                        <a:lnTo>
                          <a:pt x="154" y="66"/>
                        </a:lnTo>
                        <a:lnTo>
                          <a:pt x="141" y="48"/>
                        </a:lnTo>
                        <a:lnTo>
                          <a:pt x="134" y="33"/>
                        </a:lnTo>
                        <a:lnTo>
                          <a:pt x="123" y="19"/>
                        </a:lnTo>
                        <a:lnTo>
                          <a:pt x="114" y="11"/>
                        </a:lnTo>
                        <a:lnTo>
                          <a:pt x="91" y="0"/>
                        </a:lnTo>
                        <a:lnTo>
                          <a:pt x="69" y="0"/>
                        </a:lnTo>
                        <a:lnTo>
                          <a:pt x="52" y="5"/>
                        </a:lnTo>
                        <a:lnTo>
                          <a:pt x="36" y="15"/>
                        </a:lnTo>
                        <a:lnTo>
                          <a:pt x="19" y="36"/>
                        </a:lnTo>
                        <a:lnTo>
                          <a:pt x="12" y="62"/>
                        </a:lnTo>
                        <a:lnTo>
                          <a:pt x="14" y="78"/>
                        </a:lnTo>
                        <a:lnTo>
                          <a:pt x="21" y="97"/>
                        </a:lnTo>
                        <a:lnTo>
                          <a:pt x="8" y="110"/>
                        </a:lnTo>
                        <a:lnTo>
                          <a:pt x="1" y="125"/>
                        </a:lnTo>
                        <a:lnTo>
                          <a:pt x="0" y="145"/>
                        </a:lnTo>
                        <a:lnTo>
                          <a:pt x="8" y="168"/>
                        </a:lnTo>
                        <a:lnTo>
                          <a:pt x="23" y="182"/>
                        </a:lnTo>
                        <a:lnTo>
                          <a:pt x="43" y="190"/>
                        </a:lnTo>
                        <a:lnTo>
                          <a:pt x="70" y="193"/>
                        </a:lnTo>
                        <a:lnTo>
                          <a:pt x="95" y="193"/>
                        </a:lnTo>
                        <a:lnTo>
                          <a:pt x="139" y="204"/>
                        </a:lnTo>
                        <a:lnTo>
                          <a:pt x="199" y="227"/>
                        </a:lnTo>
                        <a:lnTo>
                          <a:pt x="1131" y="696"/>
                        </a:lnTo>
                        <a:lnTo>
                          <a:pt x="1162" y="724"/>
                        </a:lnTo>
                        <a:lnTo>
                          <a:pt x="1199" y="764"/>
                        </a:lnTo>
                        <a:lnTo>
                          <a:pt x="1215" y="783"/>
                        </a:lnTo>
                        <a:lnTo>
                          <a:pt x="1229" y="799"/>
                        </a:lnTo>
                        <a:lnTo>
                          <a:pt x="1245" y="810"/>
                        </a:lnTo>
                        <a:lnTo>
                          <a:pt x="1266" y="813"/>
                        </a:lnTo>
                        <a:lnTo>
                          <a:pt x="1284" y="809"/>
                        </a:lnTo>
                        <a:lnTo>
                          <a:pt x="1300" y="799"/>
                        </a:lnTo>
                        <a:lnTo>
                          <a:pt x="1313" y="785"/>
                        </a:lnTo>
                        <a:lnTo>
                          <a:pt x="1317" y="764"/>
                        </a:lnTo>
                        <a:lnTo>
                          <a:pt x="1315" y="748"/>
                        </a:lnTo>
                        <a:lnTo>
                          <a:pt x="1314" y="739"/>
                        </a:lnTo>
                        <a:lnTo>
                          <a:pt x="1323" y="729"/>
                        </a:lnTo>
                        <a:lnTo>
                          <a:pt x="1332" y="711"/>
                        </a:lnTo>
                        <a:lnTo>
                          <a:pt x="1332" y="699"/>
                        </a:lnTo>
                        <a:lnTo>
                          <a:pt x="1326" y="676"/>
                        </a:lnTo>
                        <a:lnTo>
                          <a:pt x="1315" y="662"/>
                        </a:lnTo>
                        <a:lnTo>
                          <a:pt x="1297" y="652"/>
                        </a:lnTo>
                        <a:lnTo>
                          <a:pt x="1275" y="651"/>
                        </a:lnTo>
                        <a:lnTo>
                          <a:pt x="1238" y="64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296" name="Freeform 103"/>
                  <p:cNvSpPr>
                    <a:spLocks/>
                  </p:cNvSpPr>
                  <p:nvPr/>
                </p:nvSpPr>
                <p:spPr bwMode="auto">
                  <a:xfrm>
                    <a:off x="3657" y="2399"/>
                    <a:ext cx="668" cy="408"/>
                  </a:xfrm>
                  <a:custGeom>
                    <a:avLst/>
                    <a:gdLst>
                      <a:gd name="T0" fmla="*/ 34 w 1336"/>
                      <a:gd name="T1" fmla="*/ 160 h 814"/>
                      <a:gd name="T2" fmla="*/ 279 w 1336"/>
                      <a:gd name="T3" fmla="*/ 36 h 814"/>
                      <a:gd name="T4" fmla="*/ 286 w 1336"/>
                      <a:gd name="T5" fmla="*/ 30 h 814"/>
                      <a:gd name="T6" fmla="*/ 292 w 1336"/>
                      <a:gd name="T7" fmla="*/ 23 h 814"/>
                      <a:gd name="T8" fmla="*/ 298 w 1336"/>
                      <a:gd name="T9" fmla="*/ 15 h 814"/>
                      <a:gd name="T10" fmla="*/ 301 w 1336"/>
                      <a:gd name="T11" fmla="*/ 9 h 814"/>
                      <a:gd name="T12" fmla="*/ 304 w 1336"/>
                      <a:gd name="T13" fmla="*/ 4 h 814"/>
                      <a:gd name="T14" fmla="*/ 309 w 1336"/>
                      <a:gd name="T15" fmla="*/ 1 h 814"/>
                      <a:gd name="T16" fmla="*/ 314 w 1336"/>
                      <a:gd name="T17" fmla="*/ 0 h 814"/>
                      <a:gd name="T18" fmla="*/ 320 w 1336"/>
                      <a:gd name="T19" fmla="*/ 1 h 814"/>
                      <a:gd name="T20" fmla="*/ 325 w 1336"/>
                      <a:gd name="T21" fmla="*/ 4 h 814"/>
                      <a:gd name="T22" fmla="*/ 329 w 1336"/>
                      <a:gd name="T23" fmla="*/ 8 h 814"/>
                      <a:gd name="T24" fmla="*/ 331 w 1336"/>
                      <a:gd name="T25" fmla="*/ 13 h 814"/>
                      <a:gd name="T26" fmla="*/ 331 w 1336"/>
                      <a:gd name="T27" fmla="*/ 17 h 814"/>
                      <a:gd name="T28" fmla="*/ 331 w 1336"/>
                      <a:gd name="T29" fmla="*/ 21 h 814"/>
                      <a:gd name="T30" fmla="*/ 329 w 1336"/>
                      <a:gd name="T31" fmla="*/ 25 h 814"/>
                      <a:gd name="T32" fmla="*/ 331 w 1336"/>
                      <a:gd name="T33" fmla="*/ 27 h 814"/>
                      <a:gd name="T34" fmla="*/ 333 w 1336"/>
                      <a:gd name="T35" fmla="*/ 30 h 814"/>
                      <a:gd name="T36" fmla="*/ 334 w 1336"/>
                      <a:gd name="T37" fmla="*/ 37 h 814"/>
                      <a:gd name="T38" fmla="*/ 333 w 1336"/>
                      <a:gd name="T39" fmla="*/ 42 h 814"/>
                      <a:gd name="T40" fmla="*/ 329 w 1336"/>
                      <a:gd name="T41" fmla="*/ 45 h 814"/>
                      <a:gd name="T42" fmla="*/ 326 w 1336"/>
                      <a:gd name="T43" fmla="*/ 47 h 814"/>
                      <a:gd name="T44" fmla="*/ 323 w 1336"/>
                      <a:gd name="T45" fmla="*/ 49 h 814"/>
                      <a:gd name="T46" fmla="*/ 316 w 1336"/>
                      <a:gd name="T47" fmla="*/ 49 h 814"/>
                      <a:gd name="T48" fmla="*/ 310 w 1336"/>
                      <a:gd name="T49" fmla="*/ 49 h 814"/>
                      <a:gd name="T50" fmla="*/ 305 w 1336"/>
                      <a:gd name="T51" fmla="*/ 50 h 814"/>
                      <a:gd name="T52" fmla="*/ 287 w 1336"/>
                      <a:gd name="T53" fmla="*/ 57 h 814"/>
                      <a:gd name="T54" fmla="*/ 53 w 1336"/>
                      <a:gd name="T55" fmla="*/ 174 h 814"/>
                      <a:gd name="T56" fmla="*/ 44 w 1336"/>
                      <a:gd name="T57" fmla="*/ 181 h 814"/>
                      <a:gd name="T58" fmla="*/ 38 w 1336"/>
                      <a:gd name="T59" fmla="*/ 188 h 814"/>
                      <a:gd name="T60" fmla="*/ 30 w 1336"/>
                      <a:gd name="T61" fmla="*/ 196 h 814"/>
                      <a:gd name="T62" fmla="*/ 28 w 1336"/>
                      <a:gd name="T63" fmla="*/ 199 h 814"/>
                      <a:gd name="T64" fmla="*/ 24 w 1336"/>
                      <a:gd name="T65" fmla="*/ 202 h 814"/>
                      <a:gd name="T66" fmla="*/ 21 w 1336"/>
                      <a:gd name="T67" fmla="*/ 204 h 814"/>
                      <a:gd name="T68" fmla="*/ 18 w 1336"/>
                      <a:gd name="T69" fmla="*/ 205 h 814"/>
                      <a:gd name="T70" fmla="*/ 14 w 1336"/>
                      <a:gd name="T71" fmla="*/ 204 h 814"/>
                      <a:gd name="T72" fmla="*/ 9 w 1336"/>
                      <a:gd name="T73" fmla="*/ 201 h 814"/>
                      <a:gd name="T74" fmla="*/ 5 w 1336"/>
                      <a:gd name="T75" fmla="*/ 196 h 814"/>
                      <a:gd name="T76" fmla="*/ 5 w 1336"/>
                      <a:gd name="T77" fmla="*/ 192 h 814"/>
                      <a:gd name="T78" fmla="*/ 5 w 1336"/>
                      <a:gd name="T79" fmla="*/ 189 h 814"/>
                      <a:gd name="T80" fmla="*/ 5 w 1336"/>
                      <a:gd name="T81" fmla="*/ 186 h 814"/>
                      <a:gd name="T82" fmla="*/ 2 w 1336"/>
                      <a:gd name="T83" fmla="*/ 183 h 814"/>
                      <a:gd name="T84" fmla="*/ 0 w 1336"/>
                      <a:gd name="T85" fmla="*/ 178 h 814"/>
                      <a:gd name="T86" fmla="*/ 1 w 1336"/>
                      <a:gd name="T87" fmla="*/ 173 h 814"/>
                      <a:gd name="T88" fmla="*/ 2 w 1336"/>
                      <a:gd name="T89" fmla="*/ 169 h 814"/>
                      <a:gd name="T90" fmla="*/ 5 w 1336"/>
                      <a:gd name="T91" fmla="*/ 166 h 814"/>
                      <a:gd name="T92" fmla="*/ 10 w 1336"/>
                      <a:gd name="T93" fmla="*/ 164 h 814"/>
                      <a:gd name="T94" fmla="*/ 14 w 1336"/>
                      <a:gd name="T95" fmla="*/ 164 h 814"/>
                      <a:gd name="T96" fmla="*/ 24 w 1336"/>
                      <a:gd name="T97" fmla="*/ 162 h 814"/>
                      <a:gd name="T98" fmla="*/ 34 w 1336"/>
                      <a:gd name="T99" fmla="*/ 160 h 81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336"/>
                      <a:gd name="T151" fmla="*/ 0 h 814"/>
                      <a:gd name="T152" fmla="*/ 1336 w 1336"/>
                      <a:gd name="T153" fmla="*/ 814 h 814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336" h="814">
                        <a:moveTo>
                          <a:pt x="133" y="636"/>
                        </a:moveTo>
                        <a:lnTo>
                          <a:pt x="1116" y="142"/>
                        </a:lnTo>
                        <a:lnTo>
                          <a:pt x="1141" y="119"/>
                        </a:lnTo>
                        <a:lnTo>
                          <a:pt x="1165" y="92"/>
                        </a:lnTo>
                        <a:lnTo>
                          <a:pt x="1192" y="57"/>
                        </a:lnTo>
                        <a:lnTo>
                          <a:pt x="1202" y="34"/>
                        </a:lnTo>
                        <a:lnTo>
                          <a:pt x="1215" y="15"/>
                        </a:lnTo>
                        <a:lnTo>
                          <a:pt x="1233" y="4"/>
                        </a:lnTo>
                        <a:lnTo>
                          <a:pt x="1253" y="0"/>
                        </a:lnTo>
                        <a:lnTo>
                          <a:pt x="1278" y="4"/>
                        </a:lnTo>
                        <a:lnTo>
                          <a:pt x="1298" y="16"/>
                        </a:lnTo>
                        <a:lnTo>
                          <a:pt x="1314" y="30"/>
                        </a:lnTo>
                        <a:lnTo>
                          <a:pt x="1322" y="50"/>
                        </a:lnTo>
                        <a:lnTo>
                          <a:pt x="1323" y="66"/>
                        </a:lnTo>
                        <a:lnTo>
                          <a:pt x="1322" y="82"/>
                        </a:lnTo>
                        <a:lnTo>
                          <a:pt x="1314" y="97"/>
                        </a:lnTo>
                        <a:lnTo>
                          <a:pt x="1323" y="107"/>
                        </a:lnTo>
                        <a:lnTo>
                          <a:pt x="1331" y="120"/>
                        </a:lnTo>
                        <a:lnTo>
                          <a:pt x="1336" y="146"/>
                        </a:lnTo>
                        <a:lnTo>
                          <a:pt x="1329" y="167"/>
                        </a:lnTo>
                        <a:lnTo>
                          <a:pt x="1316" y="179"/>
                        </a:lnTo>
                        <a:lnTo>
                          <a:pt x="1304" y="188"/>
                        </a:lnTo>
                        <a:lnTo>
                          <a:pt x="1289" y="194"/>
                        </a:lnTo>
                        <a:lnTo>
                          <a:pt x="1261" y="194"/>
                        </a:lnTo>
                        <a:lnTo>
                          <a:pt x="1238" y="196"/>
                        </a:lnTo>
                        <a:lnTo>
                          <a:pt x="1219" y="200"/>
                        </a:lnTo>
                        <a:lnTo>
                          <a:pt x="1145" y="226"/>
                        </a:lnTo>
                        <a:lnTo>
                          <a:pt x="212" y="693"/>
                        </a:lnTo>
                        <a:lnTo>
                          <a:pt x="178" y="722"/>
                        </a:lnTo>
                        <a:lnTo>
                          <a:pt x="149" y="750"/>
                        </a:lnTo>
                        <a:lnTo>
                          <a:pt x="122" y="783"/>
                        </a:lnTo>
                        <a:lnTo>
                          <a:pt x="112" y="795"/>
                        </a:lnTo>
                        <a:lnTo>
                          <a:pt x="97" y="807"/>
                        </a:lnTo>
                        <a:lnTo>
                          <a:pt x="83" y="813"/>
                        </a:lnTo>
                        <a:lnTo>
                          <a:pt x="71" y="814"/>
                        </a:lnTo>
                        <a:lnTo>
                          <a:pt x="56" y="813"/>
                        </a:lnTo>
                        <a:lnTo>
                          <a:pt x="35" y="802"/>
                        </a:lnTo>
                        <a:lnTo>
                          <a:pt x="22" y="783"/>
                        </a:lnTo>
                        <a:lnTo>
                          <a:pt x="18" y="766"/>
                        </a:lnTo>
                        <a:lnTo>
                          <a:pt x="19" y="754"/>
                        </a:lnTo>
                        <a:lnTo>
                          <a:pt x="23" y="741"/>
                        </a:lnTo>
                        <a:lnTo>
                          <a:pt x="8" y="729"/>
                        </a:lnTo>
                        <a:lnTo>
                          <a:pt x="0" y="709"/>
                        </a:lnTo>
                        <a:lnTo>
                          <a:pt x="1" y="691"/>
                        </a:lnTo>
                        <a:lnTo>
                          <a:pt x="8" y="674"/>
                        </a:lnTo>
                        <a:lnTo>
                          <a:pt x="20" y="661"/>
                        </a:lnTo>
                        <a:lnTo>
                          <a:pt x="39" y="652"/>
                        </a:lnTo>
                        <a:lnTo>
                          <a:pt x="57" y="652"/>
                        </a:lnTo>
                        <a:lnTo>
                          <a:pt x="96" y="644"/>
                        </a:lnTo>
                        <a:lnTo>
                          <a:pt x="133" y="6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0" name="Group 104"/>
                <p:cNvGrpSpPr>
                  <a:grpSpLocks/>
                </p:cNvGrpSpPr>
                <p:nvPr/>
              </p:nvGrpSpPr>
              <p:grpSpPr bwMode="auto">
                <a:xfrm>
                  <a:off x="3882" y="2436"/>
                  <a:ext cx="233" cy="351"/>
                  <a:chOff x="3882" y="2436"/>
                  <a:chExt cx="233" cy="351"/>
                </a:xfrm>
              </p:grpSpPr>
              <p:grpSp>
                <p:nvGrpSpPr>
                  <p:cNvPr id="1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3882" y="2521"/>
                    <a:ext cx="233" cy="220"/>
                    <a:chOff x="3882" y="2521"/>
                    <a:chExt cx="233" cy="220"/>
                  </a:xfrm>
                </p:grpSpPr>
                <p:grpSp>
                  <p:nvGrpSpPr>
                    <p:cNvPr id="12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2" y="2521"/>
                      <a:ext cx="233" cy="155"/>
                      <a:chOff x="3882" y="2521"/>
                      <a:chExt cx="233" cy="155"/>
                    </a:xfrm>
                  </p:grpSpPr>
                  <p:sp>
                    <p:nvSpPr>
                      <p:cNvPr id="8291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2633"/>
                        <a:ext cx="36" cy="43"/>
                      </a:xfrm>
                      <a:custGeom>
                        <a:avLst/>
                        <a:gdLst>
                          <a:gd name="T0" fmla="*/ 0 w 73"/>
                          <a:gd name="T1" fmla="*/ 3 h 85"/>
                          <a:gd name="T2" fmla="*/ 1 w 73"/>
                          <a:gd name="T3" fmla="*/ 7 h 85"/>
                          <a:gd name="T4" fmla="*/ 2 w 73"/>
                          <a:gd name="T5" fmla="*/ 11 h 85"/>
                          <a:gd name="T6" fmla="*/ 4 w 73"/>
                          <a:gd name="T7" fmla="*/ 14 h 85"/>
                          <a:gd name="T8" fmla="*/ 6 w 73"/>
                          <a:gd name="T9" fmla="*/ 17 h 85"/>
                          <a:gd name="T10" fmla="*/ 9 w 73"/>
                          <a:gd name="T11" fmla="*/ 20 h 85"/>
                          <a:gd name="T12" fmla="*/ 11 w 73"/>
                          <a:gd name="T13" fmla="*/ 22 h 85"/>
                          <a:gd name="T14" fmla="*/ 18 w 73"/>
                          <a:gd name="T15" fmla="*/ 18 h 85"/>
                          <a:gd name="T16" fmla="*/ 5 w 73"/>
                          <a:gd name="T17" fmla="*/ 0 h 85"/>
                          <a:gd name="T18" fmla="*/ 0 w 73"/>
                          <a:gd name="T19" fmla="*/ 3 h 8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73"/>
                          <a:gd name="T31" fmla="*/ 0 h 85"/>
                          <a:gd name="T32" fmla="*/ 73 w 73"/>
                          <a:gd name="T33" fmla="*/ 85 h 85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73" h="85">
                            <a:moveTo>
                              <a:pt x="0" y="11"/>
                            </a:moveTo>
                            <a:lnTo>
                              <a:pt x="6" y="28"/>
                            </a:lnTo>
                            <a:lnTo>
                              <a:pt x="11" y="43"/>
                            </a:lnTo>
                            <a:lnTo>
                              <a:pt x="18" y="55"/>
                            </a:lnTo>
                            <a:lnTo>
                              <a:pt x="26" y="66"/>
                            </a:lnTo>
                            <a:lnTo>
                              <a:pt x="36" y="77"/>
                            </a:lnTo>
                            <a:lnTo>
                              <a:pt x="44" y="85"/>
                            </a:lnTo>
                            <a:lnTo>
                              <a:pt x="73" y="70"/>
                            </a:lnTo>
                            <a:lnTo>
                              <a:pt x="22" y="0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2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2630"/>
                        <a:ext cx="35" cy="43"/>
                      </a:xfrm>
                      <a:custGeom>
                        <a:avLst/>
                        <a:gdLst>
                          <a:gd name="T0" fmla="*/ 18 w 70"/>
                          <a:gd name="T1" fmla="*/ 3 h 87"/>
                          <a:gd name="T2" fmla="*/ 16 w 70"/>
                          <a:gd name="T3" fmla="*/ 7 h 87"/>
                          <a:gd name="T4" fmla="*/ 14 w 70"/>
                          <a:gd name="T5" fmla="*/ 11 h 87"/>
                          <a:gd name="T6" fmla="*/ 13 w 70"/>
                          <a:gd name="T7" fmla="*/ 14 h 87"/>
                          <a:gd name="T8" fmla="*/ 11 w 70"/>
                          <a:gd name="T9" fmla="*/ 17 h 87"/>
                          <a:gd name="T10" fmla="*/ 9 w 70"/>
                          <a:gd name="T11" fmla="*/ 20 h 87"/>
                          <a:gd name="T12" fmla="*/ 6 w 70"/>
                          <a:gd name="T13" fmla="*/ 21 h 87"/>
                          <a:gd name="T14" fmla="*/ 0 w 70"/>
                          <a:gd name="T15" fmla="*/ 18 h 87"/>
                          <a:gd name="T16" fmla="*/ 11 w 70"/>
                          <a:gd name="T17" fmla="*/ 0 h 87"/>
                          <a:gd name="T18" fmla="*/ 18 w 70"/>
                          <a:gd name="T19" fmla="*/ 3 h 8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70"/>
                          <a:gd name="T31" fmla="*/ 0 h 87"/>
                          <a:gd name="T32" fmla="*/ 70 w 70"/>
                          <a:gd name="T33" fmla="*/ 87 h 8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70" h="87">
                            <a:moveTo>
                              <a:pt x="70" y="14"/>
                            </a:moveTo>
                            <a:lnTo>
                              <a:pt x="64" y="31"/>
                            </a:lnTo>
                            <a:lnTo>
                              <a:pt x="59" y="46"/>
                            </a:lnTo>
                            <a:lnTo>
                              <a:pt x="52" y="58"/>
                            </a:lnTo>
                            <a:lnTo>
                              <a:pt x="44" y="69"/>
                            </a:lnTo>
                            <a:lnTo>
                              <a:pt x="34" y="80"/>
                            </a:lnTo>
                            <a:lnTo>
                              <a:pt x="26" y="87"/>
                            </a:lnTo>
                            <a:lnTo>
                              <a:pt x="0" y="73"/>
                            </a:lnTo>
                            <a:lnTo>
                              <a:pt x="44" y="0"/>
                            </a:lnTo>
                            <a:lnTo>
                              <a:pt x="70" y="1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3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4" y="2521"/>
                        <a:ext cx="16" cy="53"/>
                      </a:xfrm>
                      <a:custGeom>
                        <a:avLst/>
                        <a:gdLst>
                          <a:gd name="T0" fmla="*/ 2 w 33"/>
                          <a:gd name="T1" fmla="*/ 0 h 105"/>
                          <a:gd name="T2" fmla="*/ 1 w 33"/>
                          <a:gd name="T3" fmla="*/ 3 h 105"/>
                          <a:gd name="T4" fmla="*/ 1 w 33"/>
                          <a:gd name="T5" fmla="*/ 6 h 105"/>
                          <a:gd name="T6" fmla="*/ 1 w 33"/>
                          <a:gd name="T7" fmla="*/ 7 h 105"/>
                          <a:gd name="T8" fmla="*/ 1 w 33"/>
                          <a:gd name="T9" fmla="*/ 9 h 105"/>
                          <a:gd name="T10" fmla="*/ 2 w 33"/>
                          <a:gd name="T11" fmla="*/ 11 h 105"/>
                          <a:gd name="T12" fmla="*/ 2 w 33"/>
                          <a:gd name="T13" fmla="*/ 13 h 105"/>
                          <a:gd name="T14" fmla="*/ 2 w 33"/>
                          <a:gd name="T15" fmla="*/ 15 h 105"/>
                          <a:gd name="T16" fmla="*/ 2 w 33"/>
                          <a:gd name="T17" fmla="*/ 17 h 105"/>
                          <a:gd name="T18" fmla="*/ 1 w 33"/>
                          <a:gd name="T19" fmla="*/ 19 h 105"/>
                          <a:gd name="T20" fmla="*/ 0 w 33"/>
                          <a:gd name="T21" fmla="*/ 22 h 105"/>
                          <a:gd name="T22" fmla="*/ 0 w 33"/>
                          <a:gd name="T23" fmla="*/ 23 h 105"/>
                          <a:gd name="T24" fmla="*/ 6 w 33"/>
                          <a:gd name="T25" fmla="*/ 27 h 105"/>
                          <a:gd name="T26" fmla="*/ 8 w 33"/>
                          <a:gd name="T27" fmla="*/ 10 h 105"/>
                          <a:gd name="T28" fmla="*/ 8 w 33"/>
                          <a:gd name="T29" fmla="*/ 4 h 105"/>
                          <a:gd name="T30" fmla="*/ 2 w 33"/>
                          <a:gd name="T31" fmla="*/ 0 h 105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33"/>
                          <a:gd name="T49" fmla="*/ 0 h 105"/>
                          <a:gd name="T50" fmla="*/ 33 w 33"/>
                          <a:gd name="T51" fmla="*/ 105 h 105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33" h="105">
                            <a:moveTo>
                              <a:pt x="9" y="0"/>
                            </a:moveTo>
                            <a:lnTo>
                              <a:pt x="6" y="11"/>
                            </a:lnTo>
                            <a:lnTo>
                              <a:pt x="6" y="22"/>
                            </a:lnTo>
                            <a:lnTo>
                              <a:pt x="6" y="27"/>
                            </a:lnTo>
                            <a:lnTo>
                              <a:pt x="7" y="33"/>
                            </a:lnTo>
                            <a:lnTo>
                              <a:pt x="9" y="42"/>
                            </a:lnTo>
                            <a:lnTo>
                              <a:pt x="9" y="50"/>
                            </a:lnTo>
                            <a:lnTo>
                              <a:pt x="10" y="59"/>
                            </a:lnTo>
                            <a:lnTo>
                              <a:pt x="9" y="67"/>
                            </a:lnTo>
                            <a:lnTo>
                              <a:pt x="7" y="75"/>
                            </a:lnTo>
                            <a:lnTo>
                              <a:pt x="3" y="85"/>
                            </a:lnTo>
                            <a:lnTo>
                              <a:pt x="0" y="92"/>
                            </a:lnTo>
                            <a:lnTo>
                              <a:pt x="25" y="105"/>
                            </a:lnTo>
                            <a:lnTo>
                              <a:pt x="33" y="37"/>
                            </a:lnTo>
                            <a:lnTo>
                              <a:pt x="33" y="13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4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5" y="2525"/>
                        <a:ext cx="16" cy="53"/>
                      </a:xfrm>
                      <a:custGeom>
                        <a:avLst/>
                        <a:gdLst>
                          <a:gd name="T0" fmla="*/ 6 w 33"/>
                          <a:gd name="T1" fmla="*/ 0 h 106"/>
                          <a:gd name="T2" fmla="*/ 6 w 33"/>
                          <a:gd name="T3" fmla="*/ 3 h 106"/>
                          <a:gd name="T4" fmla="*/ 6 w 33"/>
                          <a:gd name="T5" fmla="*/ 6 h 106"/>
                          <a:gd name="T6" fmla="*/ 6 w 33"/>
                          <a:gd name="T7" fmla="*/ 7 h 106"/>
                          <a:gd name="T8" fmla="*/ 6 w 33"/>
                          <a:gd name="T9" fmla="*/ 9 h 106"/>
                          <a:gd name="T10" fmla="*/ 6 w 33"/>
                          <a:gd name="T11" fmla="*/ 11 h 106"/>
                          <a:gd name="T12" fmla="*/ 6 w 33"/>
                          <a:gd name="T13" fmla="*/ 13 h 106"/>
                          <a:gd name="T14" fmla="*/ 5 w 33"/>
                          <a:gd name="T15" fmla="*/ 14 h 106"/>
                          <a:gd name="T16" fmla="*/ 6 w 33"/>
                          <a:gd name="T17" fmla="*/ 17 h 106"/>
                          <a:gd name="T18" fmla="*/ 6 w 33"/>
                          <a:gd name="T19" fmla="*/ 19 h 106"/>
                          <a:gd name="T20" fmla="*/ 7 w 33"/>
                          <a:gd name="T21" fmla="*/ 22 h 106"/>
                          <a:gd name="T22" fmla="*/ 8 w 33"/>
                          <a:gd name="T23" fmla="*/ 23 h 106"/>
                          <a:gd name="T24" fmla="*/ 2 w 33"/>
                          <a:gd name="T25" fmla="*/ 27 h 106"/>
                          <a:gd name="T26" fmla="*/ 0 w 33"/>
                          <a:gd name="T27" fmla="*/ 10 h 106"/>
                          <a:gd name="T28" fmla="*/ 0 w 33"/>
                          <a:gd name="T29" fmla="*/ 3 h 106"/>
                          <a:gd name="T30" fmla="*/ 6 w 33"/>
                          <a:gd name="T31" fmla="*/ 0 h 10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33"/>
                          <a:gd name="T49" fmla="*/ 0 h 106"/>
                          <a:gd name="T50" fmla="*/ 33 w 33"/>
                          <a:gd name="T51" fmla="*/ 106 h 10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33" h="106">
                            <a:moveTo>
                              <a:pt x="24" y="0"/>
                            </a:moveTo>
                            <a:lnTo>
                              <a:pt x="27" y="11"/>
                            </a:lnTo>
                            <a:lnTo>
                              <a:pt x="27" y="22"/>
                            </a:lnTo>
                            <a:lnTo>
                              <a:pt x="27" y="27"/>
                            </a:lnTo>
                            <a:lnTo>
                              <a:pt x="26" y="33"/>
                            </a:lnTo>
                            <a:lnTo>
                              <a:pt x="24" y="42"/>
                            </a:lnTo>
                            <a:lnTo>
                              <a:pt x="24" y="51"/>
                            </a:lnTo>
                            <a:lnTo>
                              <a:pt x="23" y="59"/>
                            </a:lnTo>
                            <a:lnTo>
                              <a:pt x="24" y="67"/>
                            </a:lnTo>
                            <a:lnTo>
                              <a:pt x="26" y="75"/>
                            </a:lnTo>
                            <a:lnTo>
                              <a:pt x="30" y="85"/>
                            </a:lnTo>
                            <a:lnTo>
                              <a:pt x="33" y="92"/>
                            </a:lnTo>
                            <a:lnTo>
                              <a:pt x="8" y="106"/>
                            </a:lnTo>
                            <a:lnTo>
                              <a:pt x="0" y="37"/>
                            </a:lnTo>
                            <a:lnTo>
                              <a:pt x="0" y="14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13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2" y="2669"/>
                      <a:ext cx="171" cy="72"/>
                      <a:chOff x="3912" y="2669"/>
                      <a:chExt cx="171" cy="72"/>
                    </a:xfrm>
                  </p:grpSpPr>
                  <p:sp>
                    <p:nvSpPr>
                      <p:cNvPr id="8289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2" y="2669"/>
                        <a:ext cx="24" cy="72"/>
                      </a:xfrm>
                      <a:custGeom>
                        <a:avLst/>
                        <a:gdLst>
                          <a:gd name="T0" fmla="*/ 0 w 47"/>
                          <a:gd name="T1" fmla="*/ 0 h 143"/>
                          <a:gd name="T2" fmla="*/ 2 w 47"/>
                          <a:gd name="T3" fmla="*/ 4 h 143"/>
                          <a:gd name="T4" fmla="*/ 2 w 47"/>
                          <a:gd name="T5" fmla="*/ 10 h 143"/>
                          <a:gd name="T6" fmla="*/ 3 w 47"/>
                          <a:gd name="T7" fmla="*/ 17 h 143"/>
                          <a:gd name="T8" fmla="*/ 3 w 47"/>
                          <a:gd name="T9" fmla="*/ 23 h 143"/>
                          <a:gd name="T10" fmla="*/ 3 w 47"/>
                          <a:gd name="T11" fmla="*/ 28 h 143"/>
                          <a:gd name="T12" fmla="*/ 4 w 47"/>
                          <a:gd name="T13" fmla="*/ 32 h 143"/>
                          <a:gd name="T14" fmla="*/ 6 w 47"/>
                          <a:gd name="T15" fmla="*/ 36 h 143"/>
                          <a:gd name="T16" fmla="*/ 6 w 47"/>
                          <a:gd name="T17" fmla="*/ 33 h 143"/>
                          <a:gd name="T18" fmla="*/ 7 w 47"/>
                          <a:gd name="T19" fmla="*/ 29 h 143"/>
                          <a:gd name="T20" fmla="*/ 8 w 47"/>
                          <a:gd name="T21" fmla="*/ 25 h 143"/>
                          <a:gd name="T22" fmla="*/ 9 w 47"/>
                          <a:gd name="T23" fmla="*/ 22 h 143"/>
                          <a:gd name="T24" fmla="*/ 10 w 47"/>
                          <a:gd name="T25" fmla="*/ 19 h 143"/>
                          <a:gd name="T26" fmla="*/ 11 w 47"/>
                          <a:gd name="T27" fmla="*/ 15 h 143"/>
                          <a:gd name="T28" fmla="*/ 12 w 47"/>
                          <a:gd name="T29" fmla="*/ 12 h 143"/>
                          <a:gd name="T30" fmla="*/ 12 w 47"/>
                          <a:gd name="T31" fmla="*/ 9 h 143"/>
                          <a:gd name="T32" fmla="*/ 11 w 47"/>
                          <a:gd name="T33" fmla="*/ 6 h 143"/>
                          <a:gd name="T34" fmla="*/ 10 w 47"/>
                          <a:gd name="T35" fmla="*/ 3 h 143"/>
                          <a:gd name="T36" fmla="*/ 8 w 47"/>
                          <a:gd name="T37" fmla="*/ 1 h 143"/>
                          <a:gd name="T38" fmla="*/ 5 w 47"/>
                          <a:gd name="T39" fmla="*/ 0 h 143"/>
                          <a:gd name="T40" fmla="*/ 0 w 47"/>
                          <a:gd name="T41" fmla="*/ 0 h 143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47"/>
                          <a:gd name="T64" fmla="*/ 0 h 143"/>
                          <a:gd name="T65" fmla="*/ 47 w 47"/>
                          <a:gd name="T66" fmla="*/ 143 h 143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47" h="143">
                            <a:moveTo>
                              <a:pt x="0" y="0"/>
                            </a:moveTo>
                            <a:lnTo>
                              <a:pt x="5" y="15"/>
                            </a:lnTo>
                            <a:lnTo>
                              <a:pt x="8" y="37"/>
                            </a:lnTo>
                            <a:lnTo>
                              <a:pt x="9" y="68"/>
                            </a:lnTo>
                            <a:lnTo>
                              <a:pt x="11" y="90"/>
                            </a:lnTo>
                            <a:lnTo>
                              <a:pt x="12" y="110"/>
                            </a:lnTo>
                            <a:lnTo>
                              <a:pt x="16" y="127"/>
                            </a:lnTo>
                            <a:lnTo>
                              <a:pt x="23" y="143"/>
                            </a:lnTo>
                            <a:lnTo>
                              <a:pt x="23" y="130"/>
                            </a:lnTo>
                            <a:lnTo>
                              <a:pt x="26" y="114"/>
                            </a:lnTo>
                            <a:lnTo>
                              <a:pt x="30" y="99"/>
                            </a:lnTo>
                            <a:lnTo>
                              <a:pt x="36" y="85"/>
                            </a:lnTo>
                            <a:lnTo>
                              <a:pt x="38" y="73"/>
                            </a:lnTo>
                            <a:lnTo>
                              <a:pt x="42" y="60"/>
                            </a:lnTo>
                            <a:lnTo>
                              <a:pt x="45" y="48"/>
                            </a:lnTo>
                            <a:lnTo>
                              <a:pt x="47" y="33"/>
                            </a:lnTo>
                            <a:lnTo>
                              <a:pt x="42" y="22"/>
                            </a:lnTo>
                            <a:lnTo>
                              <a:pt x="37" y="10"/>
                            </a:lnTo>
                            <a:lnTo>
                              <a:pt x="31" y="3"/>
                            </a:lnTo>
                            <a:lnTo>
                              <a:pt x="2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0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1" y="2669"/>
                        <a:ext cx="22" cy="72"/>
                      </a:xfrm>
                      <a:custGeom>
                        <a:avLst/>
                        <a:gdLst>
                          <a:gd name="T0" fmla="*/ 11 w 44"/>
                          <a:gd name="T1" fmla="*/ 0 h 144"/>
                          <a:gd name="T2" fmla="*/ 10 w 44"/>
                          <a:gd name="T3" fmla="*/ 5 h 144"/>
                          <a:gd name="T4" fmla="*/ 9 w 44"/>
                          <a:gd name="T5" fmla="*/ 10 h 144"/>
                          <a:gd name="T6" fmla="*/ 9 w 44"/>
                          <a:gd name="T7" fmla="*/ 18 h 144"/>
                          <a:gd name="T8" fmla="*/ 9 w 44"/>
                          <a:gd name="T9" fmla="*/ 23 h 144"/>
                          <a:gd name="T10" fmla="*/ 7 w 44"/>
                          <a:gd name="T11" fmla="*/ 28 h 144"/>
                          <a:gd name="T12" fmla="*/ 6 w 44"/>
                          <a:gd name="T13" fmla="*/ 33 h 144"/>
                          <a:gd name="T14" fmla="*/ 6 w 44"/>
                          <a:gd name="T15" fmla="*/ 36 h 144"/>
                          <a:gd name="T16" fmla="*/ 6 w 44"/>
                          <a:gd name="T17" fmla="*/ 34 h 144"/>
                          <a:gd name="T18" fmla="*/ 5 w 44"/>
                          <a:gd name="T19" fmla="*/ 29 h 144"/>
                          <a:gd name="T20" fmla="*/ 3 w 44"/>
                          <a:gd name="T21" fmla="*/ 25 h 144"/>
                          <a:gd name="T22" fmla="*/ 3 w 44"/>
                          <a:gd name="T23" fmla="*/ 21 h 144"/>
                          <a:gd name="T24" fmla="*/ 1 w 44"/>
                          <a:gd name="T25" fmla="*/ 18 h 144"/>
                          <a:gd name="T26" fmla="*/ 1 w 44"/>
                          <a:gd name="T27" fmla="*/ 15 h 144"/>
                          <a:gd name="T28" fmla="*/ 1 w 44"/>
                          <a:gd name="T29" fmla="*/ 13 h 144"/>
                          <a:gd name="T30" fmla="*/ 1 w 44"/>
                          <a:gd name="T31" fmla="*/ 9 h 144"/>
                          <a:gd name="T32" fmla="*/ 0 w 44"/>
                          <a:gd name="T33" fmla="*/ 6 h 144"/>
                          <a:gd name="T34" fmla="*/ 1 w 44"/>
                          <a:gd name="T35" fmla="*/ 3 h 144"/>
                          <a:gd name="T36" fmla="*/ 3 w 44"/>
                          <a:gd name="T37" fmla="*/ 1 h 144"/>
                          <a:gd name="T38" fmla="*/ 6 w 44"/>
                          <a:gd name="T39" fmla="*/ 1 h 144"/>
                          <a:gd name="T40" fmla="*/ 11 w 44"/>
                          <a:gd name="T41" fmla="*/ 0 h 14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44"/>
                          <a:gd name="T64" fmla="*/ 0 h 144"/>
                          <a:gd name="T65" fmla="*/ 44 w 44"/>
                          <a:gd name="T66" fmla="*/ 144 h 14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44" h="144">
                            <a:moveTo>
                              <a:pt x="44" y="0"/>
                            </a:moveTo>
                            <a:lnTo>
                              <a:pt x="37" y="19"/>
                            </a:lnTo>
                            <a:lnTo>
                              <a:pt x="34" y="41"/>
                            </a:lnTo>
                            <a:lnTo>
                              <a:pt x="33" y="72"/>
                            </a:lnTo>
                            <a:lnTo>
                              <a:pt x="33" y="94"/>
                            </a:lnTo>
                            <a:lnTo>
                              <a:pt x="30" y="113"/>
                            </a:lnTo>
                            <a:lnTo>
                              <a:pt x="26" y="131"/>
                            </a:lnTo>
                            <a:lnTo>
                              <a:pt x="21" y="144"/>
                            </a:lnTo>
                            <a:lnTo>
                              <a:pt x="22" y="133"/>
                            </a:lnTo>
                            <a:lnTo>
                              <a:pt x="19" y="116"/>
                            </a:lnTo>
                            <a:lnTo>
                              <a:pt x="14" y="101"/>
                            </a:lnTo>
                            <a:lnTo>
                              <a:pt x="11" y="87"/>
                            </a:lnTo>
                            <a:lnTo>
                              <a:pt x="7" y="74"/>
                            </a:lnTo>
                            <a:lnTo>
                              <a:pt x="6" y="63"/>
                            </a:lnTo>
                            <a:lnTo>
                              <a:pt x="3" y="52"/>
                            </a:lnTo>
                            <a:lnTo>
                              <a:pt x="1" y="35"/>
                            </a:lnTo>
                            <a:lnTo>
                              <a:pt x="0" y="26"/>
                            </a:lnTo>
                            <a:lnTo>
                              <a:pt x="6" y="13"/>
                            </a:lnTo>
                            <a:lnTo>
                              <a:pt x="11" y="6"/>
                            </a:lnTo>
                            <a:lnTo>
                              <a:pt x="26" y="4"/>
                            </a:lnTo>
                            <a:lnTo>
                              <a:pt x="4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14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888" y="2436"/>
                    <a:ext cx="220" cy="351"/>
                    <a:chOff x="3888" y="2436"/>
                    <a:chExt cx="220" cy="351"/>
                  </a:xfrm>
                </p:grpSpPr>
                <p:sp>
                  <p:nvSpPr>
                    <p:cNvPr id="827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888" y="2436"/>
                      <a:ext cx="220" cy="351"/>
                    </a:xfrm>
                    <a:custGeom>
                      <a:avLst/>
                      <a:gdLst>
                        <a:gd name="T0" fmla="*/ 106 w 440"/>
                        <a:gd name="T1" fmla="*/ 55 h 702"/>
                        <a:gd name="T2" fmla="*/ 105 w 440"/>
                        <a:gd name="T3" fmla="*/ 41 h 702"/>
                        <a:gd name="T4" fmla="*/ 99 w 440"/>
                        <a:gd name="T5" fmla="*/ 23 h 702"/>
                        <a:gd name="T6" fmla="*/ 87 w 440"/>
                        <a:gd name="T7" fmla="*/ 10 h 702"/>
                        <a:gd name="T8" fmla="*/ 73 w 440"/>
                        <a:gd name="T9" fmla="*/ 3 h 702"/>
                        <a:gd name="T10" fmla="*/ 55 w 440"/>
                        <a:gd name="T11" fmla="*/ 0 h 702"/>
                        <a:gd name="T12" fmla="*/ 38 w 440"/>
                        <a:gd name="T13" fmla="*/ 3 h 702"/>
                        <a:gd name="T14" fmla="*/ 23 w 440"/>
                        <a:gd name="T15" fmla="*/ 11 h 702"/>
                        <a:gd name="T16" fmla="*/ 12 w 440"/>
                        <a:gd name="T17" fmla="*/ 23 h 702"/>
                        <a:gd name="T18" fmla="*/ 5 w 440"/>
                        <a:gd name="T19" fmla="*/ 40 h 702"/>
                        <a:gd name="T20" fmla="*/ 5 w 440"/>
                        <a:gd name="T21" fmla="*/ 55 h 702"/>
                        <a:gd name="T22" fmla="*/ 4 w 440"/>
                        <a:gd name="T23" fmla="*/ 65 h 702"/>
                        <a:gd name="T24" fmla="*/ 1 w 440"/>
                        <a:gd name="T25" fmla="*/ 77 h 702"/>
                        <a:gd name="T26" fmla="*/ 1 w 440"/>
                        <a:gd name="T27" fmla="*/ 92 h 702"/>
                        <a:gd name="T28" fmla="*/ 5 w 440"/>
                        <a:gd name="T29" fmla="*/ 107 h 702"/>
                        <a:gd name="T30" fmla="*/ 13 w 440"/>
                        <a:gd name="T31" fmla="*/ 116 h 702"/>
                        <a:gd name="T32" fmla="*/ 20 w 440"/>
                        <a:gd name="T33" fmla="*/ 117 h 702"/>
                        <a:gd name="T34" fmla="*/ 24 w 440"/>
                        <a:gd name="T35" fmla="*/ 123 h 702"/>
                        <a:gd name="T36" fmla="*/ 23 w 440"/>
                        <a:gd name="T37" fmla="*/ 135 h 702"/>
                        <a:gd name="T38" fmla="*/ 20 w 440"/>
                        <a:gd name="T39" fmla="*/ 143 h 702"/>
                        <a:gd name="T40" fmla="*/ 19 w 440"/>
                        <a:gd name="T41" fmla="*/ 152 h 702"/>
                        <a:gd name="T42" fmla="*/ 22 w 440"/>
                        <a:gd name="T43" fmla="*/ 161 h 702"/>
                        <a:gd name="T44" fmla="*/ 30 w 440"/>
                        <a:gd name="T45" fmla="*/ 170 h 702"/>
                        <a:gd name="T46" fmla="*/ 47 w 440"/>
                        <a:gd name="T47" fmla="*/ 175 h 702"/>
                        <a:gd name="T48" fmla="*/ 64 w 440"/>
                        <a:gd name="T49" fmla="*/ 175 h 702"/>
                        <a:gd name="T50" fmla="*/ 80 w 440"/>
                        <a:gd name="T51" fmla="*/ 171 h 702"/>
                        <a:gd name="T52" fmla="*/ 88 w 440"/>
                        <a:gd name="T53" fmla="*/ 163 h 702"/>
                        <a:gd name="T54" fmla="*/ 92 w 440"/>
                        <a:gd name="T55" fmla="*/ 153 h 702"/>
                        <a:gd name="T56" fmla="*/ 91 w 440"/>
                        <a:gd name="T57" fmla="*/ 144 h 702"/>
                        <a:gd name="T58" fmla="*/ 89 w 440"/>
                        <a:gd name="T59" fmla="*/ 135 h 702"/>
                        <a:gd name="T60" fmla="*/ 87 w 440"/>
                        <a:gd name="T61" fmla="*/ 125 h 702"/>
                        <a:gd name="T62" fmla="*/ 88 w 440"/>
                        <a:gd name="T63" fmla="*/ 118 h 702"/>
                        <a:gd name="T64" fmla="*/ 95 w 440"/>
                        <a:gd name="T65" fmla="*/ 116 h 702"/>
                        <a:gd name="T66" fmla="*/ 101 w 440"/>
                        <a:gd name="T67" fmla="*/ 113 h 702"/>
                        <a:gd name="T68" fmla="*/ 106 w 440"/>
                        <a:gd name="T69" fmla="*/ 104 h 702"/>
                        <a:gd name="T70" fmla="*/ 110 w 440"/>
                        <a:gd name="T71" fmla="*/ 92 h 702"/>
                        <a:gd name="T72" fmla="*/ 110 w 440"/>
                        <a:gd name="T73" fmla="*/ 80 h 702"/>
                        <a:gd name="T74" fmla="*/ 108 w 440"/>
                        <a:gd name="T75" fmla="*/ 71 h 702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440"/>
                        <a:gd name="T115" fmla="*/ 0 h 702"/>
                        <a:gd name="T116" fmla="*/ 440 w 440"/>
                        <a:gd name="T117" fmla="*/ 702 h 702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440" h="702">
                          <a:moveTo>
                            <a:pt x="418" y="248"/>
                          </a:moveTo>
                          <a:lnTo>
                            <a:pt x="422" y="223"/>
                          </a:lnTo>
                          <a:lnTo>
                            <a:pt x="422" y="190"/>
                          </a:lnTo>
                          <a:lnTo>
                            <a:pt x="418" y="163"/>
                          </a:lnTo>
                          <a:lnTo>
                            <a:pt x="408" y="130"/>
                          </a:lnTo>
                          <a:lnTo>
                            <a:pt x="393" y="94"/>
                          </a:lnTo>
                          <a:lnTo>
                            <a:pt x="371" y="64"/>
                          </a:lnTo>
                          <a:lnTo>
                            <a:pt x="345" y="40"/>
                          </a:lnTo>
                          <a:lnTo>
                            <a:pt x="322" y="23"/>
                          </a:lnTo>
                          <a:lnTo>
                            <a:pt x="289" y="11"/>
                          </a:lnTo>
                          <a:lnTo>
                            <a:pt x="255" y="2"/>
                          </a:lnTo>
                          <a:lnTo>
                            <a:pt x="223" y="0"/>
                          </a:lnTo>
                          <a:lnTo>
                            <a:pt x="186" y="2"/>
                          </a:lnTo>
                          <a:lnTo>
                            <a:pt x="152" y="11"/>
                          </a:lnTo>
                          <a:lnTo>
                            <a:pt x="115" y="27"/>
                          </a:lnTo>
                          <a:lnTo>
                            <a:pt x="89" y="45"/>
                          </a:lnTo>
                          <a:lnTo>
                            <a:pt x="65" y="68"/>
                          </a:lnTo>
                          <a:lnTo>
                            <a:pt x="46" y="94"/>
                          </a:lnTo>
                          <a:lnTo>
                            <a:pt x="31" y="126"/>
                          </a:lnTo>
                          <a:lnTo>
                            <a:pt x="20" y="160"/>
                          </a:lnTo>
                          <a:lnTo>
                            <a:pt x="16" y="203"/>
                          </a:lnTo>
                          <a:lnTo>
                            <a:pt x="19" y="220"/>
                          </a:lnTo>
                          <a:lnTo>
                            <a:pt x="20" y="245"/>
                          </a:lnTo>
                          <a:lnTo>
                            <a:pt x="16" y="260"/>
                          </a:lnTo>
                          <a:lnTo>
                            <a:pt x="8" y="281"/>
                          </a:lnTo>
                          <a:lnTo>
                            <a:pt x="2" y="307"/>
                          </a:lnTo>
                          <a:lnTo>
                            <a:pt x="0" y="338"/>
                          </a:lnTo>
                          <a:lnTo>
                            <a:pt x="2" y="370"/>
                          </a:lnTo>
                          <a:lnTo>
                            <a:pt x="8" y="396"/>
                          </a:lnTo>
                          <a:lnTo>
                            <a:pt x="20" y="428"/>
                          </a:lnTo>
                          <a:lnTo>
                            <a:pt x="35" y="448"/>
                          </a:lnTo>
                          <a:lnTo>
                            <a:pt x="49" y="465"/>
                          </a:lnTo>
                          <a:lnTo>
                            <a:pt x="64" y="466"/>
                          </a:lnTo>
                          <a:lnTo>
                            <a:pt x="80" y="470"/>
                          </a:lnTo>
                          <a:lnTo>
                            <a:pt x="89" y="478"/>
                          </a:lnTo>
                          <a:lnTo>
                            <a:pt x="96" y="495"/>
                          </a:lnTo>
                          <a:lnTo>
                            <a:pt x="96" y="511"/>
                          </a:lnTo>
                          <a:lnTo>
                            <a:pt x="89" y="537"/>
                          </a:lnTo>
                          <a:lnTo>
                            <a:pt x="82" y="555"/>
                          </a:lnTo>
                          <a:lnTo>
                            <a:pt x="78" y="570"/>
                          </a:lnTo>
                          <a:lnTo>
                            <a:pt x="74" y="592"/>
                          </a:lnTo>
                          <a:lnTo>
                            <a:pt x="74" y="607"/>
                          </a:lnTo>
                          <a:lnTo>
                            <a:pt x="78" y="625"/>
                          </a:lnTo>
                          <a:lnTo>
                            <a:pt x="86" y="644"/>
                          </a:lnTo>
                          <a:lnTo>
                            <a:pt x="101" y="665"/>
                          </a:lnTo>
                          <a:lnTo>
                            <a:pt x="123" y="680"/>
                          </a:lnTo>
                          <a:lnTo>
                            <a:pt x="146" y="691"/>
                          </a:lnTo>
                          <a:lnTo>
                            <a:pt x="185" y="699"/>
                          </a:lnTo>
                          <a:lnTo>
                            <a:pt x="219" y="702"/>
                          </a:lnTo>
                          <a:lnTo>
                            <a:pt x="256" y="700"/>
                          </a:lnTo>
                          <a:lnTo>
                            <a:pt x="293" y="694"/>
                          </a:lnTo>
                          <a:lnTo>
                            <a:pt x="318" y="683"/>
                          </a:lnTo>
                          <a:lnTo>
                            <a:pt x="337" y="667"/>
                          </a:lnTo>
                          <a:lnTo>
                            <a:pt x="351" y="650"/>
                          </a:lnTo>
                          <a:lnTo>
                            <a:pt x="360" y="630"/>
                          </a:lnTo>
                          <a:lnTo>
                            <a:pt x="366" y="611"/>
                          </a:lnTo>
                          <a:lnTo>
                            <a:pt x="367" y="591"/>
                          </a:lnTo>
                          <a:lnTo>
                            <a:pt x="364" y="576"/>
                          </a:lnTo>
                          <a:lnTo>
                            <a:pt x="359" y="554"/>
                          </a:lnTo>
                          <a:lnTo>
                            <a:pt x="355" y="539"/>
                          </a:lnTo>
                          <a:lnTo>
                            <a:pt x="351" y="526"/>
                          </a:lnTo>
                          <a:lnTo>
                            <a:pt x="348" y="503"/>
                          </a:lnTo>
                          <a:lnTo>
                            <a:pt x="345" y="489"/>
                          </a:lnTo>
                          <a:lnTo>
                            <a:pt x="351" y="474"/>
                          </a:lnTo>
                          <a:lnTo>
                            <a:pt x="363" y="469"/>
                          </a:lnTo>
                          <a:lnTo>
                            <a:pt x="379" y="467"/>
                          </a:lnTo>
                          <a:lnTo>
                            <a:pt x="392" y="462"/>
                          </a:lnTo>
                          <a:lnTo>
                            <a:pt x="404" y="452"/>
                          </a:lnTo>
                          <a:lnTo>
                            <a:pt x="414" y="440"/>
                          </a:lnTo>
                          <a:lnTo>
                            <a:pt x="423" y="419"/>
                          </a:lnTo>
                          <a:lnTo>
                            <a:pt x="432" y="397"/>
                          </a:lnTo>
                          <a:lnTo>
                            <a:pt x="437" y="370"/>
                          </a:lnTo>
                          <a:lnTo>
                            <a:pt x="440" y="344"/>
                          </a:lnTo>
                          <a:lnTo>
                            <a:pt x="438" y="319"/>
                          </a:lnTo>
                          <a:lnTo>
                            <a:pt x="434" y="299"/>
                          </a:lnTo>
                          <a:lnTo>
                            <a:pt x="430" y="281"/>
                          </a:lnTo>
                          <a:lnTo>
                            <a:pt x="418" y="248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15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2" y="2595"/>
                      <a:ext cx="49" cy="63"/>
                      <a:chOff x="3972" y="2595"/>
                      <a:chExt cx="49" cy="63"/>
                    </a:xfrm>
                  </p:grpSpPr>
                  <p:sp>
                    <p:nvSpPr>
                      <p:cNvPr id="8283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2" y="2595"/>
                        <a:ext cx="49" cy="63"/>
                      </a:xfrm>
                      <a:custGeom>
                        <a:avLst/>
                        <a:gdLst>
                          <a:gd name="T0" fmla="*/ 12 w 99"/>
                          <a:gd name="T1" fmla="*/ 0 h 127"/>
                          <a:gd name="T2" fmla="*/ 10 w 99"/>
                          <a:gd name="T3" fmla="*/ 0 h 127"/>
                          <a:gd name="T4" fmla="*/ 8 w 99"/>
                          <a:gd name="T5" fmla="*/ 2 h 127"/>
                          <a:gd name="T6" fmla="*/ 8 w 99"/>
                          <a:gd name="T7" fmla="*/ 4 h 127"/>
                          <a:gd name="T8" fmla="*/ 2 w 99"/>
                          <a:gd name="T9" fmla="*/ 22 h 127"/>
                          <a:gd name="T10" fmla="*/ 0 w 99"/>
                          <a:gd name="T11" fmla="*/ 24 h 127"/>
                          <a:gd name="T12" fmla="*/ 0 w 99"/>
                          <a:gd name="T13" fmla="*/ 27 h 127"/>
                          <a:gd name="T14" fmla="*/ 0 w 99"/>
                          <a:gd name="T15" fmla="*/ 30 h 127"/>
                          <a:gd name="T16" fmla="*/ 2 w 99"/>
                          <a:gd name="T17" fmla="*/ 31 h 127"/>
                          <a:gd name="T18" fmla="*/ 4 w 99"/>
                          <a:gd name="T19" fmla="*/ 31 h 127"/>
                          <a:gd name="T20" fmla="*/ 21 w 99"/>
                          <a:gd name="T21" fmla="*/ 31 h 127"/>
                          <a:gd name="T22" fmla="*/ 23 w 99"/>
                          <a:gd name="T23" fmla="*/ 31 h 127"/>
                          <a:gd name="T24" fmla="*/ 24 w 99"/>
                          <a:gd name="T25" fmla="*/ 29 h 127"/>
                          <a:gd name="T26" fmla="*/ 24 w 99"/>
                          <a:gd name="T27" fmla="*/ 26 h 127"/>
                          <a:gd name="T28" fmla="*/ 24 w 99"/>
                          <a:gd name="T29" fmla="*/ 24 h 127"/>
                          <a:gd name="T30" fmla="*/ 16 w 99"/>
                          <a:gd name="T31" fmla="*/ 3 h 127"/>
                          <a:gd name="T32" fmla="*/ 15 w 99"/>
                          <a:gd name="T33" fmla="*/ 1 h 127"/>
                          <a:gd name="T34" fmla="*/ 12 w 99"/>
                          <a:gd name="T35" fmla="*/ 0 h 127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99"/>
                          <a:gd name="T55" fmla="*/ 0 h 127"/>
                          <a:gd name="T56" fmla="*/ 99 w 99"/>
                          <a:gd name="T57" fmla="*/ 127 h 127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99" h="127">
                            <a:moveTo>
                              <a:pt x="50" y="0"/>
                            </a:moveTo>
                            <a:lnTo>
                              <a:pt x="41" y="2"/>
                            </a:lnTo>
                            <a:lnTo>
                              <a:pt x="34" y="9"/>
                            </a:lnTo>
                            <a:lnTo>
                              <a:pt x="32" y="18"/>
                            </a:lnTo>
                            <a:lnTo>
                              <a:pt x="8" y="91"/>
                            </a:lnTo>
                            <a:lnTo>
                              <a:pt x="3" y="98"/>
                            </a:lnTo>
                            <a:lnTo>
                              <a:pt x="0" y="109"/>
                            </a:lnTo>
                            <a:lnTo>
                              <a:pt x="3" y="120"/>
                            </a:lnTo>
                            <a:lnTo>
                              <a:pt x="10" y="125"/>
                            </a:lnTo>
                            <a:lnTo>
                              <a:pt x="18" y="127"/>
                            </a:lnTo>
                            <a:lnTo>
                              <a:pt x="85" y="127"/>
                            </a:lnTo>
                            <a:lnTo>
                              <a:pt x="92" y="124"/>
                            </a:lnTo>
                            <a:lnTo>
                              <a:pt x="98" y="117"/>
                            </a:lnTo>
                            <a:lnTo>
                              <a:pt x="99" y="107"/>
                            </a:lnTo>
                            <a:lnTo>
                              <a:pt x="98" y="99"/>
                            </a:lnTo>
                            <a:lnTo>
                              <a:pt x="66" y="14"/>
                            </a:lnTo>
                            <a:lnTo>
                              <a:pt x="62" y="5"/>
                            </a:lnTo>
                            <a:lnTo>
                              <a:pt x="50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grpSp>
                    <p:nvGrpSpPr>
                      <p:cNvPr id="16" name="Group 1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8" y="2632"/>
                        <a:ext cx="38" cy="22"/>
                        <a:chOff x="3978" y="2632"/>
                        <a:chExt cx="38" cy="22"/>
                      </a:xfrm>
                    </p:grpSpPr>
                    <p:sp>
                      <p:nvSpPr>
                        <p:cNvPr id="8285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78" y="2632"/>
                          <a:ext cx="15" cy="21"/>
                        </a:xfrm>
                        <a:custGeom>
                          <a:avLst/>
                          <a:gdLst>
                            <a:gd name="T0" fmla="*/ 8 w 28"/>
                            <a:gd name="T1" fmla="*/ 1 h 41"/>
                            <a:gd name="T2" fmla="*/ 5 w 28"/>
                            <a:gd name="T3" fmla="*/ 0 h 41"/>
                            <a:gd name="T4" fmla="*/ 1 w 28"/>
                            <a:gd name="T5" fmla="*/ 5 h 41"/>
                            <a:gd name="T6" fmla="*/ 0 w 28"/>
                            <a:gd name="T7" fmla="*/ 8 h 41"/>
                            <a:gd name="T8" fmla="*/ 1 w 28"/>
                            <a:gd name="T9" fmla="*/ 10 h 41"/>
                            <a:gd name="T10" fmla="*/ 3 w 28"/>
                            <a:gd name="T11" fmla="*/ 11 h 41"/>
                            <a:gd name="T12" fmla="*/ 5 w 28"/>
                            <a:gd name="T13" fmla="*/ 11 h 41"/>
                            <a:gd name="T14" fmla="*/ 6 w 28"/>
                            <a:gd name="T15" fmla="*/ 10 h 41"/>
                            <a:gd name="T16" fmla="*/ 7 w 28"/>
                            <a:gd name="T17" fmla="*/ 8 h 41"/>
                            <a:gd name="T18" fmla="*/ 8 w 28"/>
                            <a:gd name="T19" fmla="*/ 1 h 41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28"/>
                            <a:gd name="T31" fmla="*/ 0 h 41"/>
                            <a:gd name="T32" fmla="*/ 28 w 28"/>
                            <a:gd name="T33" fmla="*/ 41 h 41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28" h="41">
                              <a:moveTo>
                                <a:pt x="28" y="4"/>
                              </a:moveTo>
                              <a:lnTo>
                                <a:pt x="16" y="0"/>
                              </a:lnTo>
                              <a:lnTo>
                                <a:pt x="2" y="20"/>
                              </a:lnTo>
                              <a:lnTo>
                                <a:pt x="0" y="31"/>
                              </a:lnTo>
                              <a:lnTo>
                                <a:pt x="4" y="37"/>
                              </a:lnTo>
                              <a:lnTo>
                                <a:pt x="9" y="41"/>
                              </a:lnTo>
                              <a:lnTo>
                                <a:pt x="17" y="41"/>
                              </a:lnTo>
                              <a:lnTo>
                                <a:pt x="21" y="37"/>
                              </a:lnTo>
                              <a:lnTo>
                                <a:pt x="24" y="30"/>
                              </a:lnTo>
                              <a:lnTo>
                                <a:pt x="28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286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2633"/>
                          <a:ext cx="14" cy="21"/>
                        </a:xfrm>
                        <a:custGeom>
                          <a:avLst/>
                          <a:gdLst>
                            <a:gd name="T0" fmla="*/ 0 w 29"/>
                            <a:gd name="T1" fmla="*/ 1 h 41"/>
                            <a:gd name="T2" fmla="*/ 3 w 29"/>
                            <a:gd name="T3" fmla="*/ 0 h 41"/>
                            <a:gd name="T4" fmla="*/ 6 w 29"/>
                            <a:gd name="T5" fmla="*/ 6 h 41"/>
                            <a:gd name="T6" fmla="*/ 7 w 29"/>
                            <a:gd name="T7" fmla="*/ 8 h 41"/>
                            <a:gd name="T8" fmla="*/ 6 w 29"/>
                            <a:gd name="T9" fmla="*/ 10 h 41"/>
                            <a:gd name="T10" fmla="*/ 4 w 29"/>
                            <a:gd name="T11" fmla="*/ 11 h 41"/>
                            <a:gd name="T12" fmla="*/ 2 w 29"/>
                            <a:gd name="T13" fmla="*/ 11 h 41"/>
                            <a:gd name="T14" fmla="*/ 1 w 29"/>
                            <a:gd name="T15" fmla="*/ 10 h 41"/>
                            <a:gd name="T16" fmla="*/ 1 w 29"/>
                            <a:gd name="T17" fmla="*/ 8 h 41"/>
                            <a:gd name="T18" fmla="*/ 0 w 29"/>
                            <a:gd name="T19" fmla="*/ 1 h 41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29"/>
                            <a:gd name="T31" fmla="*/ 0 h 41"/>
                            <a:gd name="T32" fmla="*/ 29 w 29"/>
                            <a:gd name="T33" fmla="*/ 41 h 41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29" h="41">
                              <a:moveTo>
                                <a:pt x="0" y="4"/>
                              </a:moveTo>
                              <a:lnTo>
                                <a:pt x="13" y="0"/>
                              </a:lnTo>
                              <a:lnTo>
                                <a:pt x="26" y="21"/>
                              </a:lnTo>
                              <a:lnTo>
                                <a:pt x="29" y="32"/>
                              </a:lnTo>
                              <a:lnTo>
                                <a:pt x="25" y="37"/>
                              </a:lnTo>
                              <a:lnTo>
                                <a:pt x="19" y="41"/>
                              </a:lnTo>
                              <a:lnTo>
                                <a:pt x="11" y="41"/>
                              </a:lnTo>
                              <a:lnTo>
                                <a:pt x="7" y="37"/>
                              </a:lnTo>
                              <a:lnTo>
                                <a:pt x="4" y="30"/>
                              </a:lnTo>
                              <a:lnTo>
                                <a:pt x="0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7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7" y="2550"/>
                      <a:ext cx="163" cy="58"/>
                      <a:chOff x="3917" y="2550"/>
                      <a:chExt cx="163" cy="58"/>
                    </a:xfrm>
                  </p:grpSpPr>
                  <p:sp>
                    <p:nvSpPr>
                      <p:cNvPr id="8281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1" y="2551"/>
                        <a:ext cx="59" cy="57"/>
                      </a:xfrm>
                      <a:custGeom>
                        <a:avLst/>
                        <a:gdLst>
                          <a:gd name="T0" fmla="*/ 9 w 118"/>
                          <a:gd name="T1" fmla="*/ 1 h 115"/>
                          <a:gd name="T2" fmla="*/ 5 w 118"/>
                          <a:gd name="T3" fmla="*/ 5 h 115"/>
                          <a:gd name="T4" fmla="*/ 2 w 118"/>
                          <a:gd name="T5" fmla="*/ 10 h 115"/>
                          <a:gd name="T6" fmla="*/ 2 w 118"/>
                          <a:gd name="T7" fmla="*/ 15 h 115"/>
                          <a:gd name="T8" fmla="*/ 0 w 118"/>
                          <a:gd name="T9" fmla="*/ 17 h 115"/>
                          <a:gd name="T10" fmla="*/ 1 w 118"/>
                          <a:gd name="T11" fmla="*/ 21 h 115"/>
                          <a:gd name="T12" fmla="*/ 5 w 118"/>
                          <a:gd name="T13" fmla="*/ 25 h 115"/>
                          <a:gd name="T14" fmla="*/ 9 w 118"/>
                          <a:gd name="T15" fmla="*/ 27 h 115"/>
                          <a:gd name="T16" fmla="*/ 14 w 118"/>
                          <a:gd name="T17" fmla="*/ 28 h 115"/>
                          <a:gd name="T18" fmla="*/ 19 w 118"/>
                          <a:gd name="T19" fmla="*/ 28 h 115"/>
                          <a:gd name="T20" fmla="*/ 23 w 118"/>
                          <a:gd name="T21" fmla="*/ 28 h 115"/>
                          <a:gd name="T22" fmla="*/ 26 w 118"/>
                          <a:gd name="T23" fmla="*/ 26 h 115"/>
                          <a:gd name="T24" fmla="*/ 28 w 118"/>
                          <a:gd name="T25" fmla="*/ 21 h 115"/>
                          <a:gd name="T26" fmla="*/ 30 w 118"/>
                          <a:gd name="T27" fmla="*/ 17 h 115"/>
                          <a:gd name="T28" fmla="*/ 30 w 118"/>
                          <a:gd name="T29" fmla="*/ 11 h 115"/>
                          <a:gd name="T30" fmla="*/ 28 w 118"/>
                          <a:gd name="T31" fmla="*/ 7 h 115"/>
                          <a:gd name="T32" fmla="*/ 24 w 118"/>
                          <a:gd name="T33" fmla="*/ 3 h 115"/>
                          <a:gd name="T34" fmla="*/ 20 w 118"/>
                          <a:gd name="T35" fmla="*/ 1 h 115"/>
                          <a:gd name="T36" fmla="*/ 14 w 118"/>
                          <a:gd name="T37" fmla="*/ 0 h 115"/>
                          <a:gd name="T38" fmla="*/ 9 w 118"/>
                          <a:gd name="T39" fmla="*/ 1 h 115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18"/>
                          <a:gd name="T61" fmla="*/ 0 h 115"/>
                          <a:gd name="T62" fmla="*/ 118 w 118"/>
                          <a:gd name="T63" fmla="*/ 115 h 115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18" h="115">
                            <a:moveTo>
                              <a:pt x="33" y="5"/>
                            </a:moveTo>
                            <a:lnTo>
                              <a:pt x="19" y="20"/>
                            </a:lnTo>
                            <a:lnTo>
                              <a:pt x="8" y="41"/>
                            </a:lnTo>
                            <a:lnTo>
                              <a:pt x="7" y="60"/>
                            </a:lnTo>
                            <a:lnTo>
                              <a:pt x="0" y="70"/>
                            </a:lnTo>
                            <a:lnTo>
                              <a:pt x="4" y="87"/>
                            </a:lnTo>
                            <a:lnTo>
                              <a:pt x="19" y="101"/>
                            </a:lnTo>
                            <a:lnTo>
                              <a:pt x="34" y="108"/>
                            </a:lnTo>
                            <a:lnTo>
                              <a:pt x="53" y="112"/>
                            </a:lnTo>
                            <a:lnTo>
                              <a:pt x="75" y="115"/>
                            </a:lnTo>
                            <a:lnTo>
                              <a:pt x="90" y="114"/>
                            </a:lnTo>
                            <a:lnTo>
                              <a:pt x="104" y="104"/>
                            </a:lnTo>
                            <a:lnTo>
                              <a:pt x="111" y="87"/>
                            </a:lnTo>
                            <a:lnTo>
                              <a:pt x="118" y="68"/>
                            </a:lnTo>
                            <a:lnTo>
                              <a:pt x="118" y="44"/>
                            </a:lnTo>
                            <a:lnTo>
                              <a:pt x="110" y="29"/>
                            </a:lnTo>
                            <a:lnTo>
                              <a:pt x="95" y="13"/>
                            </a:lnTo>
                            <a:lnTo>
                              <a:pt x="78" y="4"/>
                            </a:lnTo>
                            <a:lnTo>
                              <a:pt x="56" y="0"/>
                            </a:lnTo>
                            <a:lnTo>
                              <a:pt x="33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82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7" y="2550"/>
                        <a:ext cx="59" cy="56"/>
                      </a:xfrm>
                      <a:custGeom>
                        <a:avLst/>
                        <a:gdLst>
                          <a:gd name="T0" fmla="*/ 21 w 118"/>
                          <a:gd name="T1" fmla="*/ 0 h 113"/>
                          <a:gd name="T2" fmla="*/ 26 w 118"/>
                          <a:gd name="T3" fmla="*/ 5 h 113"/>
                          <a:gd name="T4" fmla="*/ 28 w 118"/>
                          <a:gd name="T5" fmla="*/ 10 h 113"/>
                          <a:gd name="T6" fmla="*/ 28 w 118"/>
                          <a:gd name="T7" fmla="*/ 14 h 113"/>
                          <a:gd name="T8" fmla="*/ 30 w 118"/>
                          <a:gd name="T9" fmla="*/ 17 h 113"/>
                          <a:gd name="T10" fmla="*/ 29 w 118"/>
                          <a:gd name="T11" fmla="*/ 21 h 113"/>
                          <a:gd name="T12" fmla="*/ 25 w 118"/>
                          <a:gd name="T13" fmla="*/ 24 h 113"/>
                          <a:gd name="T14" fmla="*/ 22 w 118"/>
                          <a:gd name="T15" fmla="*/ 26 h 113"/>
                          <a:gd name="T16" fmla="*/ 17 w 118"/>
                          <a:gd name="T17" fmla="*/ 27 h 113"/>
                          <a:gd name="T18" fmla="*/ 12 w 118"/>
                          <a:gd name="T19" fmla="*/ 28 h 113"/>
                          <a:gd name="T20" fmla="*/ 7 w 118"/>
                          <a:gd name="T21" fmla="*/ 28 h 113"/>
                          <a:gd name="T22" fmla="*/ 5 w 118"/>
                          <a:gd name="T23" fmla="*/ 26 h 113"/>
                          <a:gd name="T24" fmla="*/ 2 w 118"/>
                          <a:gd name="T25" fmla="*/ 22 h 113"/>
                          <a:gd name="T26" fmla="*/ 0 w 118"/>
                          <a:gd name="T27" fmla="*/ 17 h 113"/>
                          <a:gd name="T28" fmla="*/ 0 w 118"/>
                          <a:gd name="T29" fmla="*/ 10 h 113"/>
                          <a:gd name="T30" fmla="*/ 2 w 118"/>
                          <a:gd name="T31" fmla="*/ 6 h 113"/>
                          <a:gd name="T32" fmla="*/ 6 w 118"/>
                          <a:gd name="T33" fmla="*/ 3 h 113"/>
                          <a:gd name="T34" fmla="*/ 10 w 118"/>
                          <a:gd name="T35" fmla="*/ 1 h 113"/>
                          <a:gd name="T36" fmla="*/ 15 w 118"/>
                          <a:gd name="T37" fmla="*/ 0 h 113"/>
                          <a:gd name="T38" fmla="*/ 21 w 118"/>
                          <a:gd name="T39" fmla="*/ 0 h 113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18"/>
                          <a:gd name="T61" fmla="*/ 0 h 113"/>
                          <a:gd name="T62" fmla="*/ 118 w 118"/>
                          <a:gd name="T63" fmla="*/ 113 h 113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18" h="113">
                            <a:moveTo>
                              <a:pt x="84" y="3"/>
                            </a:moveTo>
                            <a:lnTo>
                              <a:pt x="103" y="21"/>
                            </a:lnTo>
                            <a:lnTo>
                              <a:pt x="110" y="40"/>
                            </a:lnTo>
                            <a:lnTo>
                              <a:pt x="111" y="59"/>
                            </a:lnTo>
                            <a:lnTo>
                              <a:pt x="118" y="69"/>
                            </a:lnTo>
                            <a:lnTo>
                              <a:pt x="114" y="85"/>
                            </a:lnTo>
                            <a:lnTo>
                              <a:pt x="100" y="99"/>
                            </a:lnTo>
                            <a:lnTo>
                              <a:pt x="87" y="107"/>
                            </a:lnTo>
                            <a:lnTo>
                              <a:pt x="66" y="111"/>
                            </a:lnTo>
                            <a:lnTo>
                              <a:pt x="47" y="113"/>
                            </a:lnTo>
                            <a:lnTo>
                              <a:pt x="30" y="113"/>
                            </a:lnTo>
                            <a:lnTo>
                              <a:pt x="18" y="105"/>
                            </a:lnTo>
                            <a:lnTo>
                              <a:pt x="7" y="88"/>
                            </a:lnTo>
                            <a:lnTo>
                              <a:pt x="0" y="68"/>
                            </a:lnTo>
                            <a:lnTo>
                              <a:pt x="0" y="43"/>
                            </a:lnTo>
                            <a:lnTo>
                              <a:pt x="8" y="25"/>
                            </a:lnTo>
                            <a:lnTo>
                              <a:pt x="23" y="13"/>
                            </a:lnTo>
                            <a:lnTo>
                              <a:pt x="37" y="4"/>
                            </a:lnTo>
                            <a:lnTo>
                              <a:pt x="58" y="0"/>
                            </a:lnTo>
                            <a:lnTo>
                              <a:pt x="84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18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41" y="2672"/>
                      <a:ext cx="115" cy="43"/>
                      <a:chOff x="3941" y="2672"/>
                      <a:chExt cx="115" cy="43"/>
                    </a:xfrm>
                  </p:grpSpPr>
                  <p:sp>
                    <p:nvSpPr>
                      <p:cNvPr id="8278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1" y="2672"/>
                        <a:ext cx="114" cy="42"/>
                      </a:xfrm>
                      <a:custGeom>
                        <a:avLst/>
                        <a:gdLst>
                          <a:gd name="T0" fmla="*/ 2 w 228"/>
                          <a:gd name="T1" fmla="*/ 5 h 84"/>
                          <a:gd name="T2" fmla="*/ 5 w 228"/>
                          <a:gd name="T3" fmla="*/ 3 h 84"/>
                          <a:gd name="T4" fmla="*/ 10 w 228"/>
                          <a:gd name="T5" fmla="*/ 1 h 84"/>
                          <a:gd name="T6" fmla="*/ 14 w 228"/>
                          <a:gd name="T7" fmla="*/ 1 h 84"/>
                          <a:gd name="T8" fmla="*/ 20 w 228"/>
                          <a:gd name="T9" fmla="*/ 0 h 84"/>
                          <a:gd name="T10" fmla="*/ 25 w 228"/>
                          <a:gd name="T11" fmla="*/ 0 h 84"/>
                          <a:gd name="T12" fmla="*/ 33 w 228"/>
                          <a:gd name="T13" fmla="*/ 0 h 84"/>
                          <a:gd name="T14" fmla="*/ 39 w 228"/>
                          <a:gd name="T15" fmla="*/ 1 h 84"/>
                          <a:gd name="T16" fmla="*/ 45 w 228"/>
                          <a:gd name="T17" fmla="*/ 1 h 84"/>
                          <a:gd name="T18" fmla="*/ 50 w 228"/>
                          <a:gd name="T19" fmla="*/ 3 h 84"/>
                          <a:gd name="T20" fmla="*/ 55 w 228"/>
                          <a:gd name="T21" fmla="*/ 5 h 84"/>
                          <a:gd name="T22" fmla="*/ 57 w 228"/>
                          <a:gd name="T23" fmla="*/ 6 h 84"/>
                          <a:gd name="T24" fmla="*/ 57 w 228"/>
                          <a:gd name="T25" fmla="*/ 13 h 84"/>
                          <a:gd name="T26" fmla="*/ 57 w 228"/>
                          <a:gd name="T27" fmla="*/ 17 h 84"/>
                          <a:gd name="T28" fmla="*/ 56 w 228"/>
                          <a:gd name="T29" fmla="*/ 21 h 84"/>
                          <a:gd name="T30" fmla="*/ 52 w 228"/>
                          <a:gd name="T31" fmla="*/ 21 h 84"/>
                          <a:gd name="T32" fmla="*/ 43 w 228"/>
                          <a:gd name="T33" fmla="*/ 21 h 84"/>
                          <a:gd name="T34" fmla="*/ 35 w 228"/>
                          <a:gd name="T35" fmla="*/ 21 h 84"/>
                          <a:gd name="T36" fmla="*/ 26 w 228"/>
                          <a:gd name="T37" fmla="*/ 21 h 84"/>
                          <a:gd name="T38" fmla="*/ 4 w 228"/>
                          <a:gd name="T39" fmla="*/ 20 h 84"/>
                          <a:gd name="T40" fmla="*/ 3 w 228"/>
                          <a:gd name="T41" fmla="*/ 18 h 84"/>
                          <a:gd name="T42" fmla="*/ 1 w 228"/>
                          <a:gd name="T43" fmla="*/ 15 h 84"/>
                          <a:gd name="T44" fmla="*/ 1 w 228"/>
                          <a:gd name="T45" fmla="*/ 12 h 84"/>
                          <a:gd name="T46" fmla="*/ 0 w 228"/>
                          <a:gd name="T47" fmla="*/ 10 h 84"/>
                          <a:gd name="T48" fmla="*/ 2 w 228"/>
                          <a:gd name="T49" fmla="*/ 5 h 84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8"/>
                          <a:gd name="T76" fmla="*/ 0 h 84"/>
                          <a:gd name="T77" fmla="*/ 228 w 228"/>
                          <a:gd name="T78" fmla="*/ 84 h 84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8" h="84">
                            <a:moveTo>
                              <a:pt x="6" y="17"/>
                            </a:moveTo>
                            <a:lnTo>
                              <a:pt x="18" y="11"/>
                            </a:lnTo>
                            <a:lnTo>
                              <a:pt x="40" y="6"/>
                            </a:lnTo>
                            <a:lnTo>
                              <a:pt x="58" y="2"/>
                            </a:lnTo>
                            <a:lnTo>
                              <a:pt x="77" y="0"/>
                            </a:lnTo>
                            <a:lnTo>
                              <a:pt x="98" y="0"/>
                            </a:lnTo>
                            <a:lnTo>
                              <a:pt x="132" y="0"/>
                            </a:lnTo>
                            <a:lnTo>
                              <a:pt x="154" y="3"/>
                            </a:lnTo>
                            <a:lnTo>
                              <a:pt x="177" y="7"/>
                            </a:lnTo>
                            <a:lnTo>
                              <a:pt x="197" y="11"/>
                            </a:lnTo>
                            <a:lnTo>
                              <a:pt x="220" y="18"/>
                            </a:lnTo>
                            <a:lnTo>
                              <a:pt x="227" y="26"/>
                            </a:lnTo>
                            <a:lnTo>
                              <a:pt x="228" y="54"/>
                            </a:lnTo>
                            <a:lnTo>
                              <a:pt x="228" y="65"/>
                            </a:lnTo>
                            <a:lnTo>
                              <a:pt x="223" y="84"/>
                            </a:lnTo>
                            <a:lnTo>
                              <a:pt x="208" y="83"/>
                            </a:lnTo>
                            <a:lnTo>
                              <a:pt x="172" y="83"/>
                            </a:lnTo>
                            <a:lnTo>
                              <a:pt x="139" y="83"/>
                            </a:lnTo>
                            <a:lnTo>
                              <a:pt x="102" y="83"/>
                            </a:lnTo>
                            <a:lnTo>
                              <a:pt x="13" y="80"/>
                            </a:lnTo>
                            <a:lnTo>
                              <a:pt x="9" y="72"/>
                            </a:lnTo>
                            <a:lnTo>
                              <a:pt x="3" y="63"/>
                            </a:lnTo>
                            <a:lnTo>
                              <a:pt x="2" y="51"/>
                            </a:lnTo>
                            <a:lnTo>
                              <a:pt x="0" y="39"/>
                            </a:lnTo>
                            <a:lnTo>
                              <a:pt x="6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79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1" y="2672"/>
                        <a:ext cx="115" cy="27"/>
                      </a:xfrm>
                      <a:custGeom>
                        <a:avLst/>
                        <a:gdLst>
                          <a:gd name="T0" fmla="*/ 1 w 231"/>
                          <a:gd name="T1" fmla="*/ 3 h 55"/>
                          <a:gd name="T2" fmla="*/ 4 w 231"/>
                          <a:gd name="T3" fmla="*/ 2 h 55"/>
                          <a:gd name="T4" fmla="*/ 9 w 231"/>
                          <a:gd name="T5" fmla="*/ 1 h 55"/>
                          <a:gd name="T6" fmla="*/ 13 w 231"/>
                          <a:gd name="T7" fmla="*/ 0 h 55"/>
                          <a:gd name="T8" fmla="*/ 17 w 231"/>
                          <a:gd name="T9" fmla="*/ 0 h 55"/>
                          <a:gd name="T10" fmla="*/ 24 w 231"/>
                          <a:gd name="T11" fmla="*/ 0 h 55"/>
                          <a:gd name="T12" fmla="*/ 30 w 231"/>
                          <a:gd name="T13" fmla="*/ 0 h 55"/>
                          <a:gd name="T14" fmla="*/ 37 w 231"/>
                          <a:gd name="T15" fmla="*/ 0 h 55"/>
                          <a:gd name="T16" fmla="*/ 42 w 231"/>
                          <a:gd name="T17" fmla="*/ 1 h 55"/>
                          <a:gd name="T18" fmla="*/ 46 w 231"/>
                          <a:gd name="T19" fmla="*/ 2 h 55"/>
                          <a:gd name="T20" fmla="*/ 50 w 231"/>
                          <a:gd name="T21" fmla="*/ 3 h 55"/>
                          <a:gd name="T22" fmla="*/ 56 w 231"/>
                          <a:gd name="T23" fmla="*/ 4 h 55"/>
                          <a:gd name="T24" fmla="*/ 57 w 231"/>
                          <a:gd name="T25" fmla="*/ 7 h 55"/>
                          <a:gd name="T26" fmla="*/ 57 w 231"/>
                          <a:gd name="T27" fmla="*/ 9 h 55"/>
                          <a:gd name="T28" fmla="*/ 57 w 231"/>
                          <a:gd name="T29" fmla="*/ 13 h 55"/>
                          <a:gd name="T30" fmla="*/ 55 w 231"/>
                          <a:gd name="T31" fmla="*/ 13 h 55"/>
                          <a:gd name="T32" fmla="*/ 54 w 231"/>
                          <a:gd name="T33" fmla="*/ 11 h 55"/>
                          <a:gd name="T34" fmla="*/ 54 w 231"/>
                          <a:gd name="T35" fmla="*/ 13 h 55"/>
                          <a:gd name="T36" fmla="*/ 50 w 231"/>
                          <a:gd name="T37" fmla="*/ 13 h 55"/>
                          <a:gd name="T38" fmla="*/ 49 w 231"/>
                          <a:gd name="T39" fmla="*/ 10 h 55"/>
                          <a:gd name="T40" fmla="*/ 49 w 231"/>
                          <a:gd name="T41" fmla="*/ 12 h 55"/>
                          <a:gd name="T42" fmla="*/ 47 w 231"/>
                          <a:gd name="T43" fmla="*/ 12 h 55"/>
                          <a:gd name="T44" fmla="*/ 45 w 231"/>
                          <a:gd name="T45" fmla="*/ 7 h 55"/>
                          <a:gd name="T46" fmla="*/ 45 w 231"/>
                          <a:gd name="T47" fmla="*/ 12 h 55"/>
                          <a:gd name="T48" fmla="*/ 42 w 231"/>
                          <a:gd name="T49" fmla="*/ 12 h 55"/>
                          <a:gd name="T50" fmla="*/ 40 w 231"/>
                          <a:gd name="T51" fmla="*/ 10 h 55"/>
                          <a:gd name="T52" fmla="*/ 40 w 231"/>
                          <a:gd name="T53" fmla="*/ 12 h 55"/>
                          <a:gd name="T54" fmla="*/ 35 w 231"/>
                          <a:gd name="T55" fmla="*/ 12 h 55"/>
                          <a:gd name="T56" fmla="*/ 34 w 231"/>
                          <a:gd name="T57" fmla="*/ 8 h 55"/>
                          <a:gd name="T58" fmla="*/ 33 w 231"/>
                          <a:gd name="T59" fmla="*/ 12 h 55"/>
                          <a:gd name="T60" fmla="*/ 28 w 231"/>
                          <a:gd name="T61" fmla="*/ 11 h 55"/>
                          <a:gd name="T62" fmla="*/ 26 w 231"/>
                          <a:gd name="T63" fmla="*/ 6 h 55"/>
                          <a:gd name="T64" fmla="*/ 25 w 231"/>
                          <a:gd name="T65" fmla="*/ 11 h 55"/>
                          <a:gd name="T66" fmla="*/ 21 w 231"/>
                          <a:gd name="T67" fmla="*/ 10 h 55"/>
                          <a:gd name="T68" fmla="*/ 18 w 231"/>
                          <a:gd name="T69" fmla="*/ 11 h 55"/>
                          <a:gd name="T70" fmla="*/ 18 w 231"/>
                          <a:gd name="T71" fmla="*/ 6 h 55"/>
                          <a:gd name="T72" fmla="*/ 16 w 231"/>
                          <a:gd name="T73" fmla="*/ 11 h 55"/>
                          <a:gd name="T74" fmla="*/ 13 w 231"/>
                          <a:gd name="T75" fmla="*/ 11 h 55"/>
                          <a:gd name="T76" fmla="*/ 12 w 231"/>
                          <a:gd name="T77" fmla="*/ 8 h 55"/>
                          <a:gd name="T78" fmla="*/ 11 w 231"/>
                          <a:gd name="T79" fmla="*/ 11 h 55"/>
                          <a:gd name="T80" fmla="*/ 8 w 231"/>
                          <a:gd name="T81" fmla="*/ 11 h 55"/>
                          <a:gd name="T82" fmla="*/ 7 w 231"/>
                          <a:gd name="T83" fmla="*/ 9 h 55"/>
                          <a:gd name="T84" fmla="*/ 6 w 231"/>
                          <a:gd name="T85" fmla="*/ 11 h 55"/>
                          <a:gd name="T86" fmla="*/ 4 w 231"/>
                          <a:gd name="T87" fmla="*/ 11 h 55"/>
                          <a:gd name="T88" fmla="*/ 4 w 231"/>
                          <a:gd name="T89" fmla="*/ 9 h 55"/>
                          <a:gd name="T90" fmla="*/ 2 w 231"/>
                          <a:gd name="T91" fmla="*/ 11 h 55"/>
                          <a:gd name="T92" fmla="*/ 0 w 231"/>
                          <a:gd name="T93" fmla="*/ 11 h 55"/>
                          <a:gd name="T94" fmla="*/ 0 w 231"/>
                          <a:gd name="T95" fmla="*/ 9 h 55"/>
                          <a:gd name="T96" fmla="*/ 1 w 231"/>
                          <a:gd name="T97" fmla="*/ 3 h 55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231"/>
                          <a:gd name="T148" fmla="*/ 0 h 55"/>
                          <a:gd name="T149" fmla="*/ 231 w 231"/>
                          <a:gd name="T150" fmla="*/ 55 h 55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231" h="55">
                            <a:moveTo>
                              <a:pt x="5" y="15"/>
                            </a:moveTo>
                            <a:lnTo>
                              <a:pt x="18" y="10"/>
                            </a:lnTo>
                            <a:lnTo>
                              <a:pt x="38" y="6"/>
                            </a:lnTo>
                            <a:lnTo>
                              <a:pt x="53" y="1"/>
                            </a:lnTo>
                            <a:lnTo>
                              <a:pt x="69" y="0"/>
                            </a:lnTo>
                            <a:lnTo>
                              <a:pt x="99" y="0"/>
                            </a:lnTo>
                            <a:lnTo>
                              <a:pt x="123" y="0"/>
                            </a:lnTo>
                            <a:lnTo>
                              <a:pt x="149" y="1"/>
                            </a:lnTo>
                            <a:lnTo>
                              <a:pt x="171" y="4"/>
                            </a:lnTo>
                            <a:lnTo>
                              <a:pt x="187" y="8"/>
                            </a:lnTo>
                            <a:lnTo>
                              <a:pt x="203" y="12"/>
                            </a:lnTo>
                            <a:lnTo>
                              <a:pt x="224" y="16"/>
                            </a:lnTo>
                            <a:lnTo>
                              <a:pt x="231" y="29"/>
                            </a:lnTo>
                            <a:lnTo>
                              <a:pt x="230" y="37"/>
                            </a:lnTo>
                            <a:lnTo>
                              <a:pt x="230" y="55"/>
                            </a:lnTo>
                            <a:lnTo>
                              <a:pt x="220" y="55"/>
                            </a:lnTo>
                            <a:lnTo>
                              <a:pt x="219" y="44"/>
                            </a:lnTo>
                            <a:lnTo>
                              <a:pt x="216" y="53"/>
                            </a:lnTo>
                            <a:lnTo>
                              <a:pt x="203" y="53"/>
                            </a:lnTo>
                            <a:lnTo>
                              <a:pt x="199" y="40"/>
                            </a:lnTo>
                            <a:lnTo>
                              <a:pt x="198" y="49"/>
                            </a:lnTo>
                            <a:lnTo>
                              <a:pt x="188" y="48"/>
                            </a:lnTo>
                            <a:lnTo>
                              <a:pt x="182" y="30"/>
                            </a:lnTo>
                            <a:lnTo>
                              <a:pt x="183" y="51"/>
                            </a:lnTo>
                            <a:lnTo>
                              <a:pt x="168" y="49"/>
                            </a:lnTo>
                            <a:lnTo>
                              <a:pt x="161" y="41"/>
                            </a:lnTo>
                            <a:lnTo>
                              <a:pt x="160" y="49"/>
                            </a:lnTo>
                            <a:lnTo>
                              <a:pt x="143" y="49"/>
                            </a:lnTo>
                            <a:lnTo>
                              <a:pt x="139" y="32"/>
                            </a:lnTo>
                            <a:lnTo>
                              <a:pt x="134" y="48"/>
                            </a:lnTo>
                            <a:lnTo>
                              <a:pt x="113" y="47"/>
                            </a:lnTo>
                            <a:lnTo>
                              <a:pt x="106" y="26"/>
                            </a:lnTo>
                            <a:lnTo>
                              <a:pt x="102" y="47"/>
                            </a:lnTo>
                            <a:lnTo>
                              <a:pt x="86" y="41"/>
                            </a:lnTo>
                            <a:lnTo>
                              <a:pt x="75" y="45"/>
                            </a:lnTo>
                            <a:lnTo>
                              <a:pt x="73" y="25"/>
                            </a:lnTo>
                            <a:lnTo>
                              <a:pt x="65" y="44"/>
                            </a:lnTo>
                            <a:lnTo>
                              <a:pt x="53" y="44"/>
                            </a:lnTo>
                            <a:lnTo>
                              <a:pt x="50" y="33"/>
                            </a:lnTo>
                            <a:lnTo>
                              <a:pt x="47" y="45"/>
                            </a:lnTo>
                            <a:lnTo>
                              <a:pt x="33" y="44"/>
                            </a:lnTo>
                            <a:lnTo>
                              <a:pt x="29" y="36"/>
                            </a:lnTo>
                            <a:lnTo>
                              <a:pt x="27" y="44"/>
                            </a:lnTo>
                            <a:lnTo>
                              <a:pt x="17" y="44"/>
                            </a:lnTo>
                            <a:lnTo>
                              <a:pt x="16" y="37"/>
                            </a:lnTo>
                            <a:lnTo>
                              <a:pt x="11" y="44"/>
                            </a:lnTo>
                            <a:lnTo>
                              <a:pt x="3" y="44"/>
                            </a:lnTo>
                            <a:lnTo>
                              <a:pt x="0" y="37"/>
                            </a:lnTo>
                            <a:lnTo>
                              <a:pt x="5" y="15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80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2" y="2697"/>
                        <a:ext cx="113" cy="18"/>
                      </a:xfrm>
                      <a:custGeom>
                        <a:avLst/>
                        <a:gdLst>
                          <a:gd name="T0" fmla="*/ 0 w 226"/>
                          <a:gd name="T1" fmla="*/ 1 h 35"/>
                          <a:gd name="T2" fmla="*/ 0 w 226"/>
                          <a:gd name="T3" fmla="*/ 3 h 35"/>
                          <a:gd name="T4" fmla="*/ 1 w 226"/>
                          <a:gd name="T5" fmla="*/ 6 h 35"/>
                          <a:gd name="T6" fmla="*/ 3 w 226"/>
                          <a:gd name="T7" fmla="*/ 8 h 35"/>
                          <a:gd name="T8" fmla="*/ 6 w 226"/>
                          <a:gd name="T9" fmla="*/ 8 h 35"/>
                          <a:gd name="T10" fmla="*/ 10 w 226"/>
                          <a:gd name="T11" fmla="*/ 8 h 35"/>
                          <a:gd name="T12" fmla="*/ 11 w 226"/>
                          <a:gd name="T13" fmla="*/ 6 h 35"/>
                          <a:gd name="T14" fmla="*/ 13 w 226"/>
                          <a:gd name="T15" fmla="*/ 9 h 35"/>
                          <a:gd name="T16" fmla="*/ 15 w 226"/>
                          <a:gd name="T17" fmla="*/ 9 h 35"/>
                          <a:gd name="T18" fmla="*/ 21 w 226"/>
                          <a:gd name="T19" fmla="*/ 9 h 35"/>
                          <a:gd name="T20" fmla="*/ 22 w 226"/>
                          <a:gd name="T21" fmla="*/ 7 h 35"/>
                          <a:gd name="T22" fmla="*/ 24 w 226"/>
                          <a:gd name="T23" fmla="*/ 6 h 35"/>
                          <a:gd name="T24" fmla="*/ 26 w 226"/>
                          <a:gd name="T25" fmla="*/ 9 h 35"/>
                          <a:gd name="T26" fmla="*/ 28 w 226"/>
                          <a:gd name="T27" fmla="*/ 9 h 35"/>
                          <a:gd name="T28" fmla="*/ 30 w 226"/>
                          <a:gd name="T29" fmla="*/ 9 h 35"/>
                          <a:gd name="T30" fmla="*/ 33 w 226"/>
                          <a:gd name="T31" fmla="*/ 7 h 35"/>
                          <a:gd name="T32" fmla="*/ 34 w 226"/>
                          <a:gd name="T33" fmla="*/ 9 h 35"/>
                          <a:gd name="T34" fmla="*/ 36 w 226"/>
                          <a:gd name="T35" fmla="*/ 9 h 35"/>
                          <a:gd name="T36" fmla="*/ 38 w 226"/>
                          <a:gd name="T37" fmla="*/ 8 h 35"/>
                          <a:gd name="T38" fmla="*/ 40 w 226"/>
                          <a:gd name="T39" fmla="*/ 7 h 35"/>
                          <a:gd name="T40" fmla="*/ 41 w 226"/>
                          <a:gd name="T41" fmla="*/ 6 h 35"/>
                          <a:gd name="T42" fmla="*/ 43 w 226"/>
                          <a:gd name="T43" fmla="*/ 9 h 35"/>
                          <a:gd name="T44" fmla="*/ 44 w 226"/>
                          <a:gd name="T45" fmla="*/ 9 h 35"/>
                          <a:gd name="T46" fmla="*/ 48 w 226"/>
                          <a:gd name="T47" fmla="*/ 9 h 35"/>
                          <a:gd name="T48" fmla="*/ 51 w 226"/>
                          <a:gd name="T49" fmla="*/ 9 h 35"/>
                          <a:gd name="T50" fmla="*/ 52 w 226"/>
                          <a:gd name="T51" fmla="*/ 9 h 35"/>
                          <a:gd name="T52" fmla="*/ 54 w 226"/>
                          <a:gd name="T53" fmla="*/ 7 h 35"/>
                          <a:gd name="T54" fmla="*/ 56 w 226"/>
                          <a:gd name="T55" fmla="*/ 9 h 35"/>
                          <a:gd name="T56" fmla="*/ 56 w 226"/>
                          <a:gd name="T57" fmla="*/ 8 h 35"/>
                          <a:gd name="T58" fmla="*/ 57 w 226"/>
                          <a:gd name="T59" fmla="*/ 4 h 35"/>
                          <a:gd name="T60" fmla="*/ 55 w 226"/>
                          <a:gd name="T61" fmla="*/ 3 h 35"/>
                          <a:gd name="T62" fmla="*/ 53 w 226"/>
                          <a:gd name="T63" fmla="*/ 3 h 35"/>
                          <a:gd name="T64" fmla="*/ 52 w 226"/>
                          <a:gd name="T65" fmla="*/ 5 h 35"/>
                          <a:gd name="T66" fmla="*/ 52 w 226"/>
                          <a:gd name="T67" fmla="*/ 3 h 35"/>
                          <a:gd name="T68" fmla="*/ 49 w 226"/>
                          <a:gd name="T69" fmla="*/ 2 h 35"/>
                          <a:gd name="T70" fmla="*/ 48 w 226"/>
                          <a:gd name="T71" fmla="*/ 5 h 35"/>
                          <a:gd name="T72" fmla="*/ 47 w 226"/>
                          <a:gd name="T73" fmla="*/ 2 h 35"/>
                          <a:gd name="T74" fmla="*/ 43 w 226"/>
                          <a:gd name="T75" fmla="*/ 2 h 35"/>
                          <a:gd name="T76" fmla="*/ 43 w 226"/>
                          <a:gd name="T77" fmla="*/ 3 h 35"/>
                          <a:gd name="T78" fmla="*/ 41 w 226"/>
                          <a:gd name="T79" fmla="*/ 2 h 35"/>
                          <a:gd name="T80" fmla="*/ 36 w 226"/>
                          <a:gd name="T81" fmla="*/ 2 h 35"/>
                          <a:gd name="T82" fmla="*/ 36 w 226"/>
                          <a:gd name="T83" fmla="*/ 3 h 35"/>
                          <a:gd name="T84" fmla="*/ 31 w 226"/>
                          <a:gd name="T85" fmla="*/ 3 h 35"/>
                          <a:gd name="T86" fmla="*/ 30 w 226"/>
                          <a:gd name="T87" fmla="*/ 1 h 35"/>
                          <a:gd name="T88" fmla="*/ 27 w 226"/>
                          <a:gd name="T89" fmla="*/ 1 h 35"/>
                          <a:gd name="T90" fmla="*/ 26 w 226"/>
                          <a:gd name="T91" fmla="*/ 3 h 35"/>
                          <a:gd name="T92" fmla="*/ 24 w 226"/>
                          <a:gd name="T93" fmla="*/ 1 h 35"/>
                          <a:gd name="T94" fmla="*/ 19 w 226"/>
                          <a:gd name="T95" fmla="*/ 1 h 35"/>
                          <a:gd name="T96" fmla="*/ 17 w 226"/>
                          <a:gd name="T97" fmla="*/ 3 h 35"/>
                          <a:gd name="T98" fmla="*/ 14 w 226"/>
                          <a:gd name="T99" fmla="*/ 1 h 35"/>
                          <a:gd name="T100" fmla="*/ 13 w 226"/>
                          <a:gd name="T101" fmla="*/ 1 h 35"/>
                          <a:gd name="T102" fmla="*/ 11 w 226"/>
                          <a:gd name="T103" fmla="*/ 3 h 35"/>
                          <a:gd name="T104" fmla="*/ 10 w 226"/>
                          <a:gd name="T105" fmla="*/ 0 h 35"/>
                          <a:gd name="T106" fmla="*/ 9 w 226"/>
                          <a:gd name="T107" fmla="*/ 0 h 35"/>
                          <a:gd name="T108" fmla="*/ 7 w 226"/>
                          <a:gd name="T109" fmla="*/ 2 h 35"/>
                          <a:gd name="T110" fmla="*/ 5 w 226"/>
                          <a:gd name="T111" fmla="*/ 1 h 35"/>
                          <a:gd name="T112" fmla="*/ 4 w 226"/>
                          <a:gd name="T113" fmla="*/ 2 h 35"/>
                          <a:gd name="T114" fmla="*/ 0 w 226"/>
                          <a:gd name="T115" fmla="*/ 1 h 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226"/>
                          <a:gd name="T175" fmla="*/ 0 h 35"/>
                          <a:gd name="T176" fmla="*/ 226 w 226"/>
                          <a:gd name="T177" fmla="*/ 35 h 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226" h="35">
                            <a:moveTo>
                              <a:pt x="0" y="1"/>
                            </a:moveTo>
                            <a:lnTo>
                              <a:pt x="0" y="9"/>
                            </a:lnTo>
                            <a:lnTo>
                              <a:pt x="3" y="22"/>
                            </a:lnTo>
                            <a:lnTo>
                              <a:pt x="11" y="30"/>
                            </a:lnTo>
                            <a:lnTo>
                              <a:pt x="23" y="31"/>
                            </a:lnTo>
                            <a:lnTo>
                              <a:pt x="37" y="31"/>
                            </a:lnTo>
                            <a:lnTo>
                              <a:pt x="44" y="24"/>
                            </a:lnTo>
                            <a:lnTo>
                              <a:pt x="51" y="33"/>
                            </a:lnTo>
                            <a:lnTo>
                              <a:pt x="63" y="33"/>
                            </a:lnTo>
                            <a:lnTo>
                              <a:pt x="81" y="33"/>
                            </a:lnTo>
                            <a:lnTo>
                              <a:pt x="86" y="27"/>
                            </a:lnTo>
                            <a:lnTo>
                              <a:pt x="96" y="24"/>
                            </a:lnTo>
                            <a:lnTo>
                              <a:pt x="101" y="33"/>
                            </a:lnTo>
                            <a:lnTo>
                              <a:pt x="115" y="33"/>
                            </a:lnTo>
                            <a:lnTo>
                              <a:pt x="123" y="33"/>
                            </a:lnTo>
                            <a:lnTo>
                              <a:pt x="129" y="27"/>
                            </a:lnTo>
                            <a:lnTo>
                              <a:pt x="136" y="33"/>
                            </a:lnTo>
                            <a:lnTo>
                              <a:pt x="144" y="33"/>
                            </a:lnTo>
                            <a:lnTo>
                              <a:pt x="151" y="31"/>
                            </a:lnTo>
                            <a:lnTo>
                              <a:pt x="159" y="26"/>
                            </a:lnTo>
                            <a:lnTo>
                              <a:pt x="163" y="23"/>
                            </a:lnTo>
                            <a:lnTo>
                              <a:pt x="169" y="33"/>
                            </a:lnTo>
                            <a:lnTo>
                              <a:pt x="174" y="33"/>
                            </a:lnTo>
                            <a:lnTo>
                              <a:pt x="190" y="33"/>
                            </a:lnTo>
                            <a:lnTo>
                              <a:pt x="201" y="33"/>
                            </a:lnTo>
                            <a:lnTo>
                              <a:pt x="208" y="33"/>
                            </a:lnTo>
                            <a:lnTo>
                              <a:pt x="214" y="26"/>
                            </a:lnTo>
                            <a:lnTo>
                              <a:pt x="221" y="35"/>
                            </a:lnTo>
                            <a:lnTo>
                              <a:pt x="223" y="29"/>
                            </a:lnTo>
                            <a:lnTo>
                              <a:pt x="226" y="16"/>
                            </a:lnTo>
                            <a:lnTo>
                              <a:pt x="219" y="11"/>
                            </a:lnTo>
                            <a:lnTo>
                              <a:pt x="212" y="11"/>
                            </a:lnTo>
                            <a:lnTo>
                              <a:pt x="207" y="18"/>
                            </a:lnTo>
                            <a:lnTo>
                              <a:pt x="206" y="9"/>
                            </a:lnTo>
                            <a:lnTo>
                              <a:pt x="195" y="7"/>
                            </a:lnTo>
                            <a:lnTo>
                              <a:pt x="189" y="18"/>
                            </a:lnTo>
                            <a:lnTo>
                              <a:pt x="188" y="7"/>
                            </a:lnTo>
                            <a:lnTo>
                              <a:pt x="171" y="7"/>
                            </a:lnTo>
                            <a:lnTo>
                              <a:pt x="170" y="11"/>
                            </a:lnTo>
                            <a:lnTo>
                              <a:pt x="163" y="7"/>
                            </a:lnTo>
                            <a:lnTo>
                              <a:pt x="144" y="5"/>
                            </a:lnTo>
                            <a:lnTo>
                              <a:pt x="141" y="12"/>
                            </a:lnTo>
                            <a:lnTo>
                              <a:pt x="125" y="12"/>
                            </a:lnTo>
                            <a:lnTo>
                              <a:pt x="123" y="2"/>
                            </a:lnTo>
                            <a:lnTo>
                              <a:pt x="108" y="2"/>
                            </a:lnTo>
                            <a:lnTo>
                              <a:pt x="103" y="9"/>
                            </a:lnTo>
                            <a:lnTo>
                              <a:pt x="94" y="2"/>
                            </a:lnTo>
                            <a:lnTo>
                              <a:pt x="75" y="2"/>
                            </a:lnTo>
                            <a:lnTo>
                              <a:pt x="68" y="9"/>
                            </a:lnTo>
                            <a:lnTo>
                              <a:pt x="59" y="1"/>
                            </a:lnTo>
                            <a:lnTo>
                              <a:pt x="49" y="1"/>
                            </a:lnTo>
                            <a:lnTo>
                              <a:pt x="42" y="9"/>
                            </a:lnTo>
                            <a:lnTo>
                              <a:pt x="37" y="0"/>
                            </a:lnTo>
                            <a:lnTo>
                              <a:pt x="33" y="0"/>
                            </a:lnTo>
                            <a:lnTo>
                              <a:pt x="27" y="8"/>
                            </a:lnTo>
                            <a:lnTo>
                              <a:pt x="20" y="1"/>
                            </a:lnTo>
                            <a:lnTo>
                              <a:pt x="14" y="7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</p:grpSp>
          <p:sp>
            <p:nvSpPr>
              <p:cNvPr id="8260" name="Line 128"/>
              <p:cNvSpPr>
                <a:spLocks noChangeShapeType="1"/>
              </p:cNvSpPr>
              <p:nvPr/>
            </p:nvSpPr>
            <p:spPr bwMode="auto">
              <a:xfrm>
                <a:off x="826" y="1178"/>
                <a:ext cx="1293" cy="3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61" name="Text Box 129"/>
              <p:cNvSpPr txBox="1">
                <a:spLocks noChangeArrowheads="1"/>
              </p:cNvSpPr>
              <p:nvPr/>
            </p:nvSpPr>
            <p:spPr bwMode="auto">
              <a:xfrm>
                <a:off x="2043" y="1488"/>
                <a:ext cx="3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D</a:t>
                </a:r>
                <a:endParaRPr lang="cs-CZ" sz="2800" b="1" baseline="-25000">
                  <a:latin typeface="Times New Roman" pitchFamily="18" charset="0"/>
                </a:endParaRPr>
              </a:p>
            </p:txBody>
          </p:sp>
          <p:graphicFrame>
            <p:nvGraphicFramePr>
              <p:cNvPr id="8197" name="Object 130"/>
              <p:cNvGraphicFramePr>
                <a:graphicFrameLocks noChangeAspect="1"/>
              </p:cNvGraphicFramePr>
              <p:nvPr/>
            </p:nvGraphicFramePr>
            <p:xfrm>
              <a:off x="4776" y="2657"/>
              <a:ext cx="918" cy="10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9" name="Rastrový obrázek" r:id="rId13" imgW="1495431" imgH="1771790" progId="PBrush">
                      <p:embed/>
                    </p:oleObj>
                  </mc:Choice>
                  <mc:Fallback>
                    <p:oleObj name="Rastrový obrázek" r:id="rId13" imgW="1495431" imgH="1771790" progId="PBrush">
                      <p:embed/>
                      <p:pic>
                        <p:nvPicPr>
                          <p:cNvPr id="0" name="Object 1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6" y="2657"/>
                            <a:ext cx="918" cy="10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99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62" name="AutoShape 131"/>
              <p:cNvSpPr>
                <a:spLocks noChangeArrowheads="1"/>
              </p:cNvSpPr>
              <p:nvPr/>
            </p:nvSpPr>
            <p:spPr bwMode="auto">
              <a:xfrm>
                <a:off x="4085" y="2578"/>
                <a:ext cx="468" cy="84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Text Box 132"/>
              <p:cNvSpPr txBox="1">
                <a:spLocks noChangeArrowheads="1"/>
              </p:cNvSpPr>
              <p:nvPr/>
            </p:nvSpPr>
            <p:spPr bwMode="auto">
              <a:xfrm>
                <a:off x="4602" y="3010"/>
                <a:ext cx="3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000" b="1">
                    <a:latin typeface="Times New Roman" pitchFamily="18" charset="0"/>
                  </a:rPr>
                  <a:t>K</a:t>
                </a:r>
                <a:r>
                  <a:rPr lang="cs-CZ" sz="1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8264" name="Text Box 133"/>
              <p:cNvSpPr txBox="1">
                <a:spLocks noChangeArrowheads="1"/>
              </p:cNvSpPr>
              <p:nvPr/>
            </p:nvSpPr>
            <p:spPr bwMode="auto">
              <a:xfrm>
                <a:off x="4100" y="2618"/>
                <a:ext cx="32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H</a:t>
                </a:r>
                <a:r>
                  <a:rPr lang="cs-CZ" sz="1600" b="1" baseline="30000">
                    <a:latin typeface="Times New Roman" pitchFamily="18" charset="0"/>
                  </a:rPr>
                  <a:t>+</a:t>
                </a:r>
                <a:endParaRPr lang="cs-CZ" sz="2400" b="1" baseline="-25000">
                  <a:latin typeface="Times New Roman" pitchFamily="18" charset="0"/>
                </a:endParaRPr>
              </a:p>
            </p:txBody>
          </p:sp>
          <p:sp>
            <p:nvSpPr>
              <p:cNvPr id="8265" name="Text Box 134"/>
              <p:cNvSpPr txBox="1">
                <a:spLocks noChangeArrowheads="1"/>
              </p:cNvSpPr>
              <p:nvPr/>
            </p:nvSpPr>
            <p:spPr bwMode="auto">
              <a:xfrm>
                <a:off x="4615" y="2636"/>
                <a:ext cx="3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200" b="1">
                    <a:latin typeface="Times New Roman" pitchFamily="18" charset="0"/>
                  </a:rPr>
                  <a:t>H</a:t>
                </a:r>
                <a:r>
                  <a:rPr lang="cs-CZ" sz="12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8266" name="Text Box 135"/>
              <p:cNvSpPr txBox="1">
                <a:spLocks noChangeArrowheads="1"/>
              </p:cNvSpPr>
              <p:nvPr/>
            </p:nvSpPr>
            <p:spPr bwMode="auto">
              <a:xfrm>
                <a:off x="3993" y="2966"/>
                <a:ext cx="5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K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6000" b="1" baseline="-25000">
                  <a:latin typeface="Times New Roman" pitchFamily="18" charset="0"/>
                </a:endParaRPr>
              </a:p>
            </p:txBody>
          </p:sp>
          <p:sp>
            <p:nvSpPr>
              <p:cNvPr id="8267" name="Line 136"/>
              <p:cNvSpPr>
                <a:spLocks noChangeShapeType="1"/>
              </p:cNvSpPr>
              <p:nvPr/>
            </p:nvSpPr>
            <p:spPr bwMode="auto">
              <a:xfrm flipH="1">
                <a:off x="4393" y="2736"/>
                <a:ext cx="292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68" name="Line 137"/>
              <p:cNvSpPr>
                <a:spLocks noChangeShapeType="1"/>
              </p:cNvSpPr>
              <p:nvPr/>
            </p:nvSpPr>
            <p:spPr bwMode="auto">
              <a:xfrm flipV="1">
                <a:off x="4422" y="3095"/>
                <a:ext cx="252" cy="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69" name="Text Box 138"/>
              <p:cNvSpPr txBox="1">
                <a:spLocks noChangeArrowheads="1"/>
              </p:cNvSpPr>
              <p:nvPr/>
            </p:nvSpPr>
            <p:spPr bwMode="auto">
              <a:xfrm>
                <a:off x="4113" y="3604"/>
                <a:ext cx="1444" cy="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cs-CZ" sz="1600" b="1" dirty="0">
                    <a:latin typeface="Times New Roman" pitchFamily="18" charset="0"/>
                  </a:rPr>
                  <a:t>D:</a:t>
                </a:r>
                <a:r>
                  <a:rPr lang="cs-CZ" sz="1600" dirty="0">
                    <a:latin typeface="Times New Roman" pitchFamily="18" charset="0"/>
                  </a:rPr>
                  <a:t> </a:t>
                </a:r>
                <a:endParaRPr lang="cs-CZ" sz="1600" dirty="0"/>
              </a:p>
              <a:p>
                <a:r>
                  <a:rPr lang="cs-CZ" sz="1600" dirty="0"/>
                  <a:t>Rapid </a:t>
                </a:r>
                <a:r>
                  <a:rPr lang="cs-CZ" sz="1600" dirty="0" err="1"/>
                  <a:t>alkalinization</a:t>
                </a:r>
                <a:r>
                  <a:rPr lang="cs-CZ" sz="1600" dirty="0"/>
                  <a:t> - H</a:t>
                </a:r>
                <a:r>
                  <a:rPr lang="cs-CZ" sz="1600" baseline="30000" dirty="0"/>
                  <a:t>+</a:t>
                </a:r>
                <a:r>
                  <a:rPr lang="cs-CZ" sz="1600" dirty="0"/>
                  <a:t>/K</a:t>
                </a:r>
                <a:r>
                  <a:rPr lang="cs-CZ" sz="1600" baseline="30000" dirty="0"/>
                  <a:t>+</a:t>
                </a:r>
                <a:r>
                  <a:rPr lang="cs-CZ" sz="1600" dirty="0"/>
                  <a:t> - </a:t>
                </a:r>
                <a:r>
                  <a:rPr lang="cs-CZ" sz="1600" dirty="0" err="1"/>
                  <a:t>dangerous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hypokalemia</a:t>
                </a:r>
                <a:endParaRPr lang="cs-CZ" sz="1600" dirty="0"/>
              </a:p>
              <a:p>
                <a:pPr algn="ctr" eaLnBrk="0" hangingPunct="0">
                  <a:spcBef>
                    <a:spcPct val="50000"/>
                  </a:spcBef>
                </a:pPr>
                <a:endParaRPr lang="cs-CZ" sz="2400" baseline="-25000" dirty="0">
                  <a:latin typeface="Times New Roman" pitchFamily="18" charset="0"/>
                </a:endParaRPr>
              </a:p>
            </p:txBody>
          </p:sp>
        </p:grpSp>
        <p:sp>
          <p:nvSpPr>
            <p:cNvPr id="8258" name="Text Box 139"/>
            <p:cNvSpPr txBox="1">
              <a:spLocks noChangeArrowheads="1"/>
            </p:cNvSpPr>
            <p:nvPr/>
          </p:nvSpPr>
          <p:spPr bwMode="auto">
            <a:xfrm>
              <a:off x="5012" y="3612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K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9" grpId="0" animBg="1"/>
      <p:bldP spid="8320" grpId="0" animBg="1"/>
      <p:bldP spid="8321" grpId="0" animBg="1"/>
      <p:bldP spid="8322" grpId="0" animBg="1"/>
      <p:bldP spid="8323" grpId="0"/>
      <p:bldP spid="8324" grpId="0" animBg="1"/>
      <p:bldP spid="8325" grpId="0"/>
      <p:bldP spid="8326" grpId="0"/>
      <p:bldP spid="8327" grpId="0"/>
      <p:bldP spid="8328" grpId="0"/>
      <p:bldP spid="8329" grpId="0" animBg="1"/>
      <p:bldP spid="8330" grpId="0" animBg="1"/>
      <p:bldP spid="8331" grpId="0"/>
      <p:bldP spid="8317" grpId="0" animBg="1"/>
      <p:bldP spid="83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ejmout005"/>
          <p:cNvPicPr>
            <a:picLocks noChangeAspect="1" noChangeArrowheads="1"/>
          </p:cNvPicPr>
          <p:nvPr/>
        </p:nvPicPr>
        <p:blipFill>
          <a:blip r:embed="rId3" cstate="print"/>
          <a:srcRect l="3230"/>
          <a:stretch>
            <a:fillRect/>
          </a:stretch>
        </p:blipFill>
        <p:spPr bwMode="auto">
          <a:xfrm>
            <a:off x="72776" y="331117"/>
            <a:ext cx="8675688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 bwMode="auto">
          <a:xfrm>
            <a:off x="625475" y="692150"/>
            <a:ext cx="2362200" cy="3603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sz="1600" dirty="0" err="1"/>
              <a:t>Potassium</a:t>
            </a:r>
            <a:r>
              <a:rPr lang="cs-CZ" sz="1600" dirty="0"/>
              <a:t> </a:t>
            </a:r>
            <a:r>
              <a:rPr lang="cs-CZ" sz="1600" dirty="0" err="1"/>
              <a:t>depletion</a:t>
            </a:r>
            <a:endParaRPr lang="cs-CZ" sz="1600" dirty="0"/>
          </a:p>
        </p:txBody>
      </p:sp>
      <p:sp>
        <p:nvSpPr>
          <p:cNvPr id="63492" name="Obdélník 4"/>
          <p:cNvSpPr>
            <a:spLocks noChangeArrowheads="1"/>
          </p:cNvSpPr>
          <p:nvPr/>
        </p:nvSpPr>
        <p:spPr bwMode="auto">
          <a:xfrm>
            <a:off x="6156325" y="981075"/>
            <a:ext cx="18002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cs-CZ" sz="1400" dirty="0" err="1"/>
              <a:t>From</a:t>
            </a:r>
            <a:r>
              <a:rPr lang="cs-CZ" sz="1400" dirty="0"/>
              <a:t> 10% to 50%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4356100" y="549275"/>
            <a:ext cx="3600450" cy="35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/>
              <a:t>Normal or increased intake of potassium</a:t>
            </a:r>
          </a:p>
        </p:txBody>
      </p:sp>
      <p:sp>
        <p:nvSpPr>
          <p:cNvPr id="63494" name="Obdélník 5"/>
          <p:cNvSpPr>
            <a:spLocks noChangeArrowheads="1"/>
          </p:cNvSpPr>
          <p:nvPr/>
        </p:nvSpPr>
        <p:spPr bwMode="auto">
          <a:xfrm>
            <a:off x="7812088" y="2924175"/>
            <a:ext cx="1331912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cs-CZ" sz="1400" dirty="0" err="1"/>
              <a:t>from</a:t>
            </a:r>
            <a:r>
              <a:rPr lang="cs-CZ" sz="1400" dirty="0"/>
              <a:t> 5% to 30%</a:t>
            </a:r>
          </a:p>
        </p:txBody>
      </p:sp>
      <p:sp>
        <p:nvSpPr>
          <p:cNvPr id="63495" name="Text Box 3"/>
          <p:cNvSpPr txBox="1">
            <a:spLocks noChangeArrowheads="1"/>
          </p:cNvSpPr>
          <p:nvPr/>
        </p:nvSpPr>
        <p:spPr bwMode="auto">
          <a:xfrm>
            <a:off x="0" y="1095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1800">
                <a:solidFill>
                  <a:schemeClr val="tx2"/>
                </a:solidFill>
                <a:latin typeface="Arial" charset="0"/>
              </a:rPr>
              <a:t>K</a:t>
            </a:r>
            <a:r>
              <a:rPr lang="cs-CZ" sz="1800" baseline="30000">
                <a:solidFill>
                  <a:schemeClr val="tx2"/>
                </a:solidFill>
                <a:latin typeface="Arial" charset="0"/>
              </a:rPr>
              <a:t>+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Šipka doprava 14"/>
          <p:cNvSpPr/>
          <p:nvPr/>
        </p:nvSpPr>
        <p:spPr>
          <a:xfrm rot="5400000">
            <a:off x="1943708" y="584684"/>
            <a:ext cx="720080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30857"/>
            <a:ext cx="8928992" cy="52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043608" y="44624"/>
            <a:ext cx="208823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/>
              <a:t>Intracellular</a:t>
            </a:r>
            <a:r>
              <a:rPr lang="cs-CZ" dirty="0"/>
              <a:t> </a:t>
            </a:r>
            <a:r>
              <a:rPr lang="cs-CZ" dirty="0" err="1"/>
              <a:t>acidosis</a:t>
            </a:r>
            <a:r>
              <a:rPr lang="cs-CZ" dirty="0"/>
              <a:t> in </a:t>
            </a:r>
            <a:r>
              <a:rPr lang="cs-CZ" dirty="0" err="1"/>
              <a:t>proximal</a:t>
            </a:r>
            <a:r>
              <a:rPr lang="cs-CZ" dirty="0"/>
              <a:t> tubule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03648" y="1052736"/>
            <a:ext cx="19442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resorption</a:t>
            </a:r>
            <a:r>
              <a:rPr lang="cs-CZ" dirty="0"/>
              <a:t>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23528" y="260648"/>
            <a:ext cx="720080" cy="576064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5536" y="33265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30000" dirty="0"/>
              <a:t>+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9736" y="90872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 rot="16200000" flipV="1">
            <a:off x="670774" y="777498"/>
            <a:ext cx="350748" cy="37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6200000" flipH="1">
            <a:off x="268719" y="891521"/>
            <a:ext cx="566772" cy="25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37728" y="33265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16" name="Šipka doprava 15"/>
          <p:cNvSpPr/>
          <p:nvPr/>
        </p:nvSpPr>
        <p:spPr>
          <a:xfrm rot="5400000">
            <a:off x="1943708" y="1952836"/>
            <a:ext cx="720080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067944" y="1340768"/>
            <a:ext cx="19442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resorption</a:t>
            </a:r>
            <a:r>
              <a:rPr lang="cs-CZ" dirty="0"/>
              <a:t> Cl</a:t>
            </a:r>
            <a:r>
              <a:rPr lang="cs-CZ" baseline="30000" dirty="0"/>
              <a:t>-</a:t>
            </a:r>
          </a:p>
        </p:txBody>
      </p:sp>
      <p:sp>
        <p:nvSpPr>
          <p:cNvPr id="18" name="Šipka doprava 17"/>
          <p:cNvSpPr/>
          <p:nvPr/>
        </p:nvSpPr>
        <p:spPr>
          <a:xfrm rot="2077550">
            <a:off x="3175986" y="1319885"/>
            <a:ext cx="1007646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7019799">
            <a:off x="3385011" y="2234765"/>
            <a:ext cx="1007646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228184" y="4509120"/>
            <a:ext cx="151216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Enhanced</a:t>
            </a:r>
            <a:r>
              <a:rPr lang="cs-CZ" sz="1600" dirty="0"/>
              <a:t> </a:t>
            </a:r>
            <a:r>
              <a:rPr lang="cs-CZ" sz="1600" dirty="0" err="1"/>
              <a:t>resorption</a:t>
            </a:r>
            <a:r>
              <a:rPr lang="cs-CZ" sz="1600" dirty="0"/>
              <a:t> Cl</a:t>
            </a:r>
            <a:r>
              <a:rPr lang="cs-CZ" sz="1600" baseline="30000" dirty="0"/>
              <a:t>-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84168" y="0"/>
            <a:ext cx="309634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/>
              <a:t>Effect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hypokalemia</a:t>
            </a:r>
            <a:r>
              <a:rPr lang="cs-CZ" sz="3200" dirty="0"/>
              <a:t> on ECF volume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7"/>
          <p:cNvSpPr>
            <a:spLocks noChangeArrowheads="1"/>
          </p:cNvSpPr>
          <p:nvPr/>
        </p:nvSpPr>
        <p:spPr bwMode="auto">
          <a:xfrm>
            <a:off x="323528" y="4077072"/>
            <a:ext cx="1110357" cy="172819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62"/>
          <p:cNvGraphicFramePr>
            <a:graphicFrameLocks noChangeAspect="1"/>
          </p:cNvGraphicFramePr>
          <p:nvPr/>
        </p:nvGraphicFramePr>
        <p:xfrm>
          <a:off x="1828800" y="4464447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64447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1492250" y="4866084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 dirty="0">
                <a:latin typeface="Times New Roman" pitchFamily="18" charset="0"/>
              </a:rPr>
              <a:t>K</a:t>
            </a:r>
            <a:r>
              <a:rPr lang="cs-CZ" sz="2000" b="1" baseline="30000" dirty="0">
                <a:latin typeface="Times New Roman" pitchFamily="18" charset="0"/>
              </a:rPr>
              <a:t>+</a:t>
            </a:r>
            <a:endParaRPr lang="cs-CZ" sz="3200" b="1" baseline="-25000" dirty="0">
              <a:latin typeface="Times New Roman" pitchFamily="18" charset="0"/>
            </a:endParaRP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515938" y="4585097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>
                <a:latin typeface="Times New Roman" pitchFamily="18" charset="0"/>
              </a:rPr>
              <a:t>K</a:t>
            </a:r>
            <a:r>
              <a:rPr lang="cs-CZ" sz="4400" b="1" baseline="30000" dirty="0">
                <a:latin typeface="Times New Roman" pitchFamily="18" charset="0"/>
              </a:rPr>
              <a:t>+</a:t>
            </a:r>
            <a:endParaRPr lang="cs-CZ" sz="6000" b="1" baseline="-25000" dirty="0">
              <a:latin typeface="Times New Roman" pitchFamily="18" charset="0"/>
            </a:endParaRPr>
          </a:p>
        </p:txBody>
      </p:sp>
      <p:sp>
        <p:nvSpPr>
          <p:cNvPr id="6" name="Line 73"/>
          <p:cNvSpPr>
            <a:spLocks noChangeShapeType="1"/>
          </p:cNvSpPr>
          <p:nvPr/>
        </p:nvSpPr>
        <p:spPr bwMode="auto">
          <a:xfrm flipV="1">
            <a:off x="1206500" y="5074047"/>
            <a:ext cx="4000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Freeform 75"/>
          <p:cNvSpPr>
            <a:spLocks/>
          </p:cNvSpPr>
          <p:nvPr/>
        </p:nvSpPr>
        <p:spPr bwMode="auto">
          <a:xfrm>
            <a:off x="1868488" y="5121672"/>
            <a:ext cx="809625" cy="1317625"/>
          </a:xfrm>
          <a:custGeom>
            <a:avLst/>
            <a:gdLst>
              <a:gd name="T0" fmla="*/ 20 w 510"/>
              <a:gd name="T1" fmla="*/ 0 h 830"/>
              <a:gd name="T2" fmla="*/ 506 w 510"/>
              <a:gd name="T3" fmla="*/ 90 h 830"/>
              <a:gd name="T4" fmla="*/ 50 w 510"/>
              <a:gd name="T5" fmla="*/ 210 h 830"/>
              <a:gd name="T6" fmla="*/ 237 w 510"/>
              <a:gd name="T7" fmla="*/ 830 h 83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830"/>
              <a:gd name="T14" fmla="*/ 510 w 510"/>
              <a:gd name="T15" fmla="*/ 830 h 8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830">
                <a:moveTo>
                  <a:pt x="20" y="0"/>
                </a:moveTo>
                <a:cubicBezTo>
                  <a:pt x="101" y="14"/>
                  <a:pt x="501" y="55"/>
                  <a:pt x="506" y="90"/>
                </a:cubicBezTo>
                <a:cubicBezTo>
                  <a:pt x="510" y="133"/>
                  <a:pt x="100" y="97"/>
                  <a:pt x="50" y="210"/>
                </a:cubicBezTo>
                <a:cubicBezTo>
                  <a:pt x="0" y="323"/>
                  <a:pt x="198" y="701"/>
                  <a:pt x="237" y="83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5596003">
            <a:off x="356650" y="3530499"/>
            <a:ext cx="2474435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8144127">
            <a:off x="2185317" y="4132062"/>
            <a:ext cx="2539696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sejmout005"/>
          <p:cNvPicPr>
            <a:picLocks noChangeAspect="1" noChangeArrowheads="1"/>
          </p:cNvPicPr>
          <p:nvPr/>
        </p:nvPicPr>
        <p:blipFill>
          <a:blip r:embed="rId6" cstate="print"/>
          <a:srcRect l="50202" t="11563" r="803"/>
          <a:stretch>
            <a:fillRect/>
          </a:stretch>
        </p:blipFill>
        <p:spPr bwMode="auto">
          <a:xfrm>
            <a:off x="4283968" y="942953"/>
            <a:ext cx="2376264" cy="26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5508104" y="2204864"/>
            <a:ext cx="7200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076056" y="3861048"/>
            <a:ext cx="219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Diuretics</a:t>
            </a:r>
            <a:r>
              <a:rPr lang="cs-CZ" dirty="0"/>
              <a:t> (</a:t>
            </a:r>
            <a:r>
              <a:rPr lang="cs-CZ" dirty="0" err="1"/>
              <a:t>Furosemid</a:t>
            </a:r>
            <a:r>
              <a:rPr lang="cs-CZ" dirty="0"/>
              <a:t>)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 rot="16200000" flipV="1">
            <a:off x="5148064" y="3284984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652120" y="44624"/>
            <a:ext cx="315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sodium</a:t>
            </a:r>
            <a:r>
              <a:rPr lang="cs-CZ" dirty="0"/>
              <a:t> in CCD</a:t>
            </a:r>
          </a:p>
          <a:p>
            <a:r>
              <a:rPr lang="cs-CZ" dirty="0"/>
              <a:t>    (</a:t>
            </a:r>
            <a:r>
              <a:rPr lang="cs-CZ" dirty="0" err="1"/>
              <a:t>e.g</a:t>
            </a:r>
            <a:r>
              <a:rPr lang="cs-CZ" dirty="0"/>
              <a:t>. in </a:t>
            </a:r>
            <a:r>
              <a:rPr lang="cs-CZ" dirty="0" err="1"/>
              <a:t>osmotic</a:t>
            </a:r>
            <a:r>
              <a:rPr lang="cs-CZ" dirty="0"/>
              <a:t> </a:t>
            </a:r>
            <a:r>
              <a:rPr lang="cs-CZ" dirty="0" err="1"/>
              <a:t>diuresis</a:t>
            </a:r>
            <a:r>
              <a:rPr lang="cs-CZ" dirty="0"/>
              <a:t>)</a:t>
            </a:r>
          </a:p>
          <a:p>
            <a:r>
              <a:rPr lang="cs-CZ" dirty="0"/>
              <a:t>     </a:t>
            </a:r>
            <a:r>
              <a:rPr lang="cs-CZ" dirty="0" err="1"/>
              <a:t>Low</a:t>
            </a:r>
            <a:r>
              <a:rPr lang="cs-CZ" dirty="0"/>
              <a:t> chloride in CCS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020272" y="2924944"/>
            <a:ext cx="20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Hypealdosteronism</a:t>
            </a:r>
            <a:endParaRPr lang="cs-CZ" dirty="0"/>
          </a:p>
        </p:txBody>
      </p:sp>
      <p:sp>
        <p:nvSpPr>
          <p:cNvPr id="23" name="Šipka doprava 22"/>
          <p:cNvSpPr/>
          <p:nvPr/>
        </p:nvSpPr>
        <p:spPr>
          <a:xfrm rot="10293368">
            <a:off x="6026222" y="2219320"/>
            <a:ext cx="565750" cy="233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24"/>
          <p:cNvCxnSpPr/>
          <p:nvPr/>
        </p:nvCxnSpPr>
        <p:spPr>
          <a:xfrm rot="16200000" flipV="1">
            <a:off x="6552220" y="245689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>
            <a:off x="6120172" y="1304764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79512" y="116632"/>
            <a:ext cx="309634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/>
              <a:t>Potassium</a:t>
            </a:r>
            <a:r>
              <a:rPr lang="cs-CZ" sz="3200" dirty="0"/>
              <a:t> </a:t>
            </a:r>
            <a:r>
              <a:rPr lang="cs-CZ" sz="3200" dirty="0" err="1"/>
              <a:t>depletion</a:t>
            </a:r>
            <a:endParaRPr lang="cs-CZ" sz="3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54825" y="2348880"/>
            <a:ext cx="122488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Catabolism</a:t>
            </a:r>
            <a:endParaRPr lang="cs-CZ" dirty="0"/>
          </a:p>
        </p:txBody>
      </p:sp>
      <p:sp>
        <p:nvSpPr>
          <p:cNvPr id="30" name="Šipka doprava 29"/>
          <p:cNvSpPr/>
          <p:nvPr/>
        </p:nvSpPr>
        <p:spPr>
          <a:xfrm rot="6723695">
            <a:off x="832737" y="3737710"/>
            <a:ext cx="2168111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051720" y="2780928"/>
            <a:ext cx="219867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Long</a:t>
            </a:r>
            <a:r>
              <a:rPr lang="cs-CZ" dirty="0"/>
              <a:t> </a:t>
            </a:r>
            <a:r>
              <a:rPr lang="cs-CZ" dirty="0" err="1"/>
              <a:t>lasting</a:t>
            </a:r>
            <a:r>
              <a:rPr lang="cs-CZ" dirty="0"/>
              <a:t> </a:t>
            </a:r>
            <a:r>
              <a:rPr lang="cs-CZ" dirty="0" err="1"/>
              <a:t>acidemia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4283968" y="72008"/>
            <a:ext cx="4752528" cy="45811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/>
      <p:bldP spid="20" grpId="0"/>
      <p:bldP spid="21" grpId="0"/>
      <p:bldP spid="23" grpId="0" animBg="1"/>
      <p:bldP spid="29" grpId="0" animBg="1"/>
      <p:bldP spid="30" grpId="0" animBg="1"/>
      <p:bldP spid="9" grpId="0" animBg="1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7"/>
          <p:cNvSpPr>
            <a:spLocks noChangeArrowheads="1"/>
          </p:cNvSpPr>
          <p:nvPr/>
        </p:nvSpPr>
        <p:spPr bwMode="auto">
          <a:xfrm>
            <a:off x="323528" y="4077072"/>
            <a:ext cx="1110357" cy="172819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62"/>
          <p:cNvGraphicFramePr>
            <a:graphicFrameLocks noChangeAspect="1"/>
          </p:cNvGraphicFramePr>
          <p:nvPr/>
        </p:nvGraphicFramePr>
        <p:xfrm>
          <a:off x="1828800" y="4464447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Rastrový obrázek" r:id="rId4" imgW="1495431" imgH="1771790" progId="PBrush">
                  <p:embed/>
                </p:oleObj>
              </mc:Choice>
              <mc:Fallback>
                <p:oleObj name="Rastrový obrázek" r:id="rId4" imgW="1495431" imgH="1771790" progId="PBrush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64447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1532608" y="4901098"/>
            <a:ext cx="519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 dirty="0">
                <a:latin typeface="Times New Roman" pitchFamily="18" charset="0"/>
              </a:rPr>
              <a:t>K</a:t>
            </a:r>
            <a:r>
              <a:rPr lang="cs-CZ" sz="2000" b="1" baseline="30000" dirty="0">
                <a:latin typeface="Times New Roman" pitchFamily="18" charset="0"/>
              </a:rPr>
              <a:t>+</a:t>
            </a:r>
            <a:endParaRPr lang="cs-CZ" sz="3200" b="1" baseline="-25000" dirty="0">
              <a:latin typeface="Times New Roman" pitchFamily="18" charset="0"/>
            </a:endParaRP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515938" y="4585097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>
                <a:latin typeface="Times New Roman" pitchFamily="18" charset="0"/>
              </a:rPr>
              <a:t>K</a:t>
            </a:r>
            <a:r>
              <a:rPr lang="cs-CZ" sz="4400" b="1" baseline="30000" dirty="0">
                <a:latin typeface="Times New Roman" pitchFamily="18" charset="0"/>
              </a:rPr>
              <a:t>+</a:t>
            </a:r>
            <a:endParaRPr lang="cs-CZ" sz="6000" b="1" baseline="-25000" dirty="0">
              <a:latin typeface="Times New Roman" pitchFamily="18" charset="0"/>
            </a:endParaRPr>
          </a:p>
        </p:txBody>
      </p:sp>
      <p:sp>
        <p:nvSpPr>
          <p:cNvPr id="6" name="Line 73"/>
          <p:cNvSpPr>
            <a:spLocks noChangeShapeType="1"/>
          </p:cNvSpPr>
          <p:nvPr/>
        </p:nvSpPr>
        <p:spPr bwMode="auto">
          <a:xfrm flipV="1">
            <a:off x="1206500" y="5074047"/>
            <a:ext cx="4000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Freeform 75"/>
          <p:cNvSpPr>
            <a:spLocks/>
          </p:cNvSpPr>
          <p:nvPr/>
        </p:nvSpPr>
        <p:spPr bwMode="auto">
          <a:xfrm>
            <a:off x="1868488" y="5121672"/>
            <a:ext cx="809625" cy="1317625"/>
          </a:xfrm>
          <a:custGeom>
            <a:avLst/>
            <a:gdLst>
              <a:gd name="T0" fmla="*/ 20 w 510"/>
              <a:gd name="T1" fmla="*/ 0 h 830"/>
              <a:gd name="T2" fmla="*/ 506 w 510"/>
              <a:gd name="T3" fmla="*/ 90 h 830"/>
              <a:gd name="T4" fmla="*/ 50 w 510"/>
              <a:gd name="T5" fmla="*/ 210 h 830"/>
              <a:gd name="T6" fmla="*/ 237 w 510"/>
              <a:gd name="T7" fmla="*/ 830 h 83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830"/>
              <a:gd name="T14" fmla="*/ 510 w 510"/>
              <a:gd name="T15" fmla="*/ 830 h 8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830">
                <a:moveTo>
                  <a:pt x="20" y="0"/>
                </a:moveTo>
                <a:cubicBezTo>
                  <a:pt x="101" y="14"/>
                  <a:pt x="501" y="55"/>
                  <a:pt x="506" y="90"/>
                </a:cubicBezTo>
                <a:cubicBezTo>
                  <a:pt x="510" y="133"/>
                  <a:pt x="100" y="97"/>
                  <a:pt x="50" y="210"/>
                </a:cubicBezTo>
                <a:cubicBezTo>
                  <a:pt x="0" y="323"/>
                  <a:pt x="198" y="701"/>
                  <a:pt x="237" y="83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8144127">
            <a:off x="2185317" y="4132062"/>
            <a:ext cx="2539696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sejmout005"/>
          <p:cNvPicPr>
            <a:picLocks noChangeAspect="1" noChangeArrowheads="1"/>
          </p:cNvPicPr>
          <p:nvPr/>
        </p:nvPicPr>
        <p:blipFill>
          <a:blip r:embed="rId6" cstate="print"/>
          <a:srcRect l="50202" t="11563" r="803"/>
          <a:stretch>
            <a:fillRect/>
          </a:stretch>
        </p:blipFill>
        <p:spPr bwMode="auto">
          <a:xfrm>
            <a:off x="4283968" y="980728"/>
            <a:ext cx="2376264" cy="26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/>
          <p:nvPr/>
        </p:nvSpPr>
        <p:spPr>
          <a:xfrm>
            <a:off x="4788024" y="179348"/>
            <a:ext cx="362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Oliguric</a:t>
            </a:r>
            <a:r>
              <a:rPr lang="cs-CZ" dirty="0"/>
              <a:t> </a:t>
            </a:r>
            <a:r>
              <a:rPr lang="en-US" dirty="0"/>
              <a:t>phase of acute renal failure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020272" y="2924944"/>
            <a:ext cx="200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Hypoaldosteronism</a:t>
            </a:r>
            <a:endParaRPr lang="cs-CZ" dirty="0"/>
          </a:p>
          <a:p>
            <a:r>
              <a:rPr lang="cs-CZ" dirty="0"/>
              <a:t>(m. </a:t>
            </a:r>
            <a:r>
              <a:rPr lang="cs-CZ" dirty="0" err="1"/>
              <a:t>Addisoni</a:t>
            </a:r>
            <a:r>
              <a:rPr lang="cs-CZ" dirty="0"/>
              <a:t>)</a:t>
            </a:r>
          </a:p>
        </p:txBody>
      </p:sp>
      <p:cxnSp>
        <p:nvCxnSpPr>
          <p:cNvPr id="25" name="Přímá spojovací šipka 24"/>
          <p:cNvCxnSpPr/>
          <p:nvPr/>
        </p:nvCxnSpPr>
        <p:spPr>
          <a:xfrm rot="16200000" flipV="1">
            <a:off x="6264188" y="2384884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>
            <a:off x="5688124" y="944724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79512" y="116632"/>
            <a:ext cx="309634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/>
              <a:t>Potassium</a:t>
            </a:r>
            <a:r>
              <a:rPr lang="cs-CZ" sz="3200" dirty="0"/>
              <a:t> </a:t>
            </a:r>
            <a:r>
              <a:rPr lang="cs-CZ" sz="3200" dirty="0" err="1"/>
              <a:t>retention</a:t>
            </a:r>
            <a:endParaRPr lang="cs-CZ" sz="3200" dirty="0"/>
          </a:p>
        </p:txBody>
      </p:sp>
      <p:sp>
        <p:nvSpPr>
          <p:cNvPr id="32" name="Obdélník 31"/>
          <p:cNvSpPr/>
          <p:nvPr/>
        </p:nvSpPr>
        <p:spPr>
          <a:xfrm>
            <a:off x="4283968" y="72008"/>
            <a:ext cx="4752528" cy="45811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156176" y="1916832"/>
            <a:ext cx="7200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6479704" y="119675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Tubular</a:t>
            </a:r>
            <a:r>
              <a:rPr lang="cs-CZ" dirty="0"/>
              <a:t> </a:t>
            </a:r>
            <a:r>
              <a:rPr lang="cs-CZ" dirty="0" err="1"/>
              <a:t>damage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interstitial</a:t>
            </a:r>
            <a:r>
              <a:rPr lang="cs-CZ" dirty="0"/>
              <a:t> </a:t>
            </a:r>
            <a:r>
              <a:rPr lang="cs-CZ" dirty="0" err="1"/>
              <a:t>nephritis</a:t>
            </a:r>
            <a:r>
              <a:rPr lang="cs-CZ" dirty="0"/>
              <a:t>, </a:t>
            </a:r>
            <a:r>
              <a:rPr lang="cs-CZ" dirty="0" err="1"/>
              <a:t>diabetic</a:t>
            </a:r>
            <a:r>
              <a:rPr lang="cs-CZ" dirty="0"/>
              <a:t> </a:t>
            </a:r>
            <a:r>
              <a:rPr lang="cs-CZ" dirty="0" err="1"/>
              <a:t>nephropathy</a:t>
            </a:r>
            <a:r>
              <a:rPr lang="cs-CZ" dirty="0"/>
              <a:t>)</a:t>
            </a:r>
            <a:endParaRPr lang="en-US" dirty="0"/>
          </a:p>
        </p:txBody>
      </p:sp>
      <p:cxnSp>
        <p:nvCxnSpPr>
          <p:cNvPr id="36" name="Přímá spojovací šipka 35"/>
          <p:cNvCxnSpPr>
            <a:endCxn id="31" idx="0"/>
          </p:cNvCxnSpPr>
          <p:nvPr/>
        </p:nvCxnSpPr>
        <p:spPr>
          <a:xfrm rot="5400000">
            <a:off x="6174178" y="1646802"/>
            <a:ext cx="28803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1439652" y="504918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5400000" flipH="1" flipV="1">
            <a:off x="360326" y="497637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r. Fenc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88" y="4572000"/>
            <a:ext cx="1771650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http://www.unipa.it/~lanza/esiait/astru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000125"/>
            <a:ext cx="3214688" cy="2411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83450" cy="1223963"/>
          </a:xfrm>
        </p:spPr>
        <p:txBody>
          <a:bodyPr/>
          <a:lstStyle/>
          <a:p>
            <a:pPr eaLnBrk="1" hangingPunct="1"/>
            <a:r>
              <a:rPr lang="cs-CZ" dirty="0"/>
              <a:t>ACID-BASE BALANCE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47664" y="1556792"/>
            <a:ext cx="33843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/>
              <a:t>Danish School of acid-base balance</a:t>
            </a:r>
            <a:endParaRPr lang="cs-CZ" sz="36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76810" name="Picture 10" descr="Summer2003"/>
          <p:cNvPicPr>
            <a:picLocks noChangeAspect="1" noChangeArrowheads="1"/>
          </p:cNvPicPr>
          <p:nvPr/>
        </p:nvPicPr>
        <p:blipFill>
          <a:blip r:embed="rId12" cstate="print"/>
          <a:srcRect l="18808" t="9206" r="45308"/>
          <a:stretch>
            <a:fillRect/>
          </a:stretch>
        </p:blipFill>
        <p:spPr bwMode="auto">
          <a:xfrm>
            <a:off x="0" y="908050"/>
            <a:ext cx="1511300" cy="2562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3429000" y="4857750"/>
            <a:ext cx="59769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/>
              <a:t>"Modern" approach to acid-base balance by Stewart and </a:t>
            </a:r>
            <a:r>
              <a:rPr lang="en-US" sz="3600" dirty="0" err="1"/>
              <a:t>Fencl</a:t>
            </a:r>
            <a:endParaRPr lang="cs-CZ" sz="36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3429000" y="3786188"/>
            <a:ext cx="720725" cy="865187"/>
          </a:xfrm>
          <a:prstGeom prst="lightningBol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 rot="-10344321">
            <a:off x="4572000" y="3644900"/>
            <a:ext cx="720725" cy="865188"/>
          </a:xfrm>
          <a:prstGeom prst="lightningBol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37" name="Text Box 14">
            <a:hlinkClick r:id="rId13" action="ppaction://hlinkfile"/>
          </p:cNvPr>
          <p:cNvSpPr txBox="1">
            <a:spLocks noChangeArrowheads="1"/>
          </p:cNvSpPr>
          <p:nvPr/>
        </p:nvSpPr>
        <p:spPr bwMode="auto">
          <a:xfrm>
            <a:off x="4000500" y="3357563"/>
            <a:ext cx="8064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800">
                <a:latin typeface="Georgia" pitchFamily="18" charset="0"/>
              </a:rPr>
              <a:t>?</a:t>
            </a:r>
          </a:p>
        </p:txBody>
      </p:sp>
      <p:pic>
        <p:nvPicPr>
          <p:cNvPr id="2056" name="Picture 8" descr="http://www.acidbase.org/i/stewart.jpg"/>
          <p:cNvPicPr>
            <a:picLocks noChangeAspect="1" noChangeArrowheads="1"/>
          </p:cNvPicPr>
          <p:nvPr/>
        </p:nvPicPr>
        <p:blipFill>
          <a:blip r:embed="rId14" cstate="print"/>
          <a:srcRect l="3900" r="6395"/>
          <a:stretch>
            <a:fillRect/>
          </a:stretch>
        </p:blipFill>
        <p:spPr bwMode="auto">
          <a:xfrm>
            <a:off x="0" y="4603750"/>
            <a:ext cx="1357313" cy="2254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45428" r:id="rId2" imgW="12600" imgH="12600"/>
        </mc:Choice>
        <mc:Fallback>
          <p:control r:id="rId2" imgW="12600" imgH="126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2700" y="12700"/>
                  <a:ext cx="12700" cy="12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5429" r:id="rId4" imgW="12600" imgH="12600"/>
        </mc:Choice>
        <mc:Fallback>
          <p:control r:id="rId4" imgW="12600" imgH="12600">
            <p:pic>
              <p:nvPicPr>
                <p:cNvPr id="3" name="ShockwaveFlash2"/>
                <p:cNvPicPr preferRelativeResize="0">
                  <a:picLocks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2700" y="12700"/>
                  <a:ext cx="12700" cy="12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5430" r:id="rId6" imgW="12600" imgH="12600"/>
        </mc:Choice>
        <mc:Fallback>
          <p:control r:id="rId6" imgW="12600" imgH="12600">
            <p:pic>
              <p:nvPicPr>
                <p:cNvPr id="4" name="ShockwaveFlash3"/>
                <p:cNvPicPr preferRelativeResize="0">
                  <a:picLocks noChangeArrowheads="1" noChangeShapeType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2700" y="12700"/>
                  <a:ext cx="12700" cy="12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 "</a:t>
            </a:r>
            <a:r>
              <a:rPr lang="cs-CZ" dirty="0" err="1"/>
              <a:t>Danish</a:t>
            </a:r>
            <a:r>
              <a:rPr lang="cs-CZ" dirty="0"/>
              <a:t> </a:t>
            </a:r>
            <a:r>
              <a:rPr lang="cs-CZ" dirty="0" err="1"/>
              <a:t>School</a:t>
            </a:r>
            <a:r>
              <a:rPr lang="cs-CZ" dirty="0"/>
              <a:t>"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3429000"/>
            <a:ext cx="3683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err="1"/>
              <a:t>Problem</a:t>
            </a:r>
            <a:r>
              <a:rPr lang="cs-CZ" dirty="0"/>
              <a:t>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708400" y="4292600"/>
            <a:ext cx="4433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cs-CZ" sz="3200" dirty="0"/>
              <a:t> </a:t>
            </a:r>
            <a:r>
              <a:rPr lang="cs-CZ" sz="3200" dirty="0" err="1"/>
              <a:t>How</a:t>
            </a:r>
            <a:r>
              <a:rPr lang="cs-CZ" sz="3200" dirty="0"/>
              <a:t> to </a:t>
            </a:r>
            <a:r>
              <a:rPr lang="cs-CZ" sz="3200" dirty="0" err="1"/>
              <a:t>measure</a:t>
            </a:r>
            <a:r>
              <a:rPr lang="cs-CZ" sz="3200" dirty="0"/>
              <a:t> 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PCO</a:t>
            </a:r>
            <a:r>
              <a:rPr lang="cs-CZ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686800" cy="1139826"/>
          </a:xfrm>
        </p:spPr>
        <p:txBody>
          <a:bodyPr/>
          <a:lstStyle/>
          <a:p>
            <a:r>
              <a:rPr lang="cs-CZ" sz="4000"/>
              <a:t>Measurement of  Acid-Base parameters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79488"/>
            <a:ext cx="8229600" cy="649287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pH, pCO2, [HCO</a:t>
            </a:r>
            <a:r>
              <a:rPr lang="cs-CZ" baseline="-25000"/>
              <a:t>3</a:t>
            </a:r>
            <a:r>
              <a:rPr lang="cs-CZ" baseline="40000"/>
              <a:t>-</a:t>
            </a:r>
            <a:r>
              <a:rPr lang="cs-CZ"/>
              <a:t>]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221288" y="17097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3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238750" y="3932238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+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257800" y="5589588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Buf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7948613" y="4806950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HBuf</a:t>
            </a:r>
            <a:endParaRPr lang="cs-CZ" sz="1800" baseline="400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52413" y="17097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52413" y="3870325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latin typeface="Verdana" pitchFamily="34" charset="0"/>
                <a:cs typeface="Arial" pitchFamily="34" charset="0"/>
              </a:rPr>
              <a:t>O</a:t>
            </a:r>
            <a:endParaRPr lang="cs-CZ" sz="1800" baseline="-2500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63938" y="2141538"/>
            <a:ext cx="1655762" cy="2232025"/>
            <a:chOff x="2245" y="572"/>
            <a:chExt cx="1134" cy="1724"/>
          </a:xfrm>
        </p:grpSpPr>
        <p:sp>
          <p:nvSpPr>
            <p:cNvPr id="93204" name="Line 11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205" name="Line 12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206" name="Line 13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3195" name="Rectangle 14"/>
          <p:cNvSpPr>
            <a:spLocks noChangeArrowheads="1"/>
          </p:cNvSpPr>
          <p:nvPr/>
        </p:nvSpPr>
        <p:spPr bwMode="auto">
          <a:xfrm>
            <a:off x="2627313" y="27892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1187450" y="2141538"/>
            <a:ext cx="1439863" cy="2160587"/>
            <a:chOff x="2245" y="572"/>
            <a:chExt cx="1134" cy="1724"/>
          </a:xfrm>
        </p:grpSpPr>
        <p:sp>
          <p:nvSpPr>
            <p:cNvPr id="93201" name="Line 16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202" name="Line 17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203" name="Line 18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flipH="1">
            <a:off x="6189663" y="4443413"/>
            <a:ext cx="1728787" cy="1585912"/>
            <a:chOff x="2245" y="572"/>
            <a:chExt cx="1134" cy="1724"/>
          </a:xfrm>
        </p:grpSpPr>
        <p:sp>
          <p:nvSpPr>
            <p:cNvPr id="93198" name="Line 20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199" name="Line 21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200" name="Line 22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79488"/>
            <a:ext cx="8229600" cy="649287"/>
          </a:xfrm>
        </p:spPr>
        <p:txBody>
          <a:bodyPr/>
          <a:lstStyle/>
          <a:p>
            <a:pPr>
              <a:buFontTx/>
              <a:buNone/>
            </a:pPr>
            <a:r>
              <a:rPr lang="cs-CZ">
                <a:solidFill>
                  <a:srgbClr val="FF0066"/>
                </a:solidFill>
              </a:rPr>
              <a:t>pH</a:t>
            </a:r>
            <a:r>
              <a:rPr lang="cs-CZ"/>
              <a:t>, pCO2, [HCO</a:t>
            </a:r>
            <a:r>
              <a:rPr lang="cs-CZ" baseline="-25000"/>
              <a:t>3</a:t>
            </a:r>
            <a:r>
              <a:rPr lang="cs-CZ" baseline="40000"/>
              <a:t>-</a:t>
            </a:r>
            <a:r>
              <a:rPr lang="cs-CZ"/>
              <a:t>]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5221288" y="17097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3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5238750" y="3932238"/>
            <a:ext cx="935038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40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+</a:t>
            </a:r>
          </a:p>
        </p:txBody>
      </p:sp>
      <p:sp>
        <p:nvSpPr>
          <p:cNvPr id="94213" name="Rectangle 6"/>
          <p:cNvSpPr>
            <a:spLocks noChangeArrowheads="1"/>
          </p:cNvSpPr>
          <p:nvPr/>
        </p:nvSpPr>
        <p:spPr bwMode="auto">
          <a:xfrm>
            <a:off x="5257800" y="5589588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Buf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4214" name="Rectangle 7"/>
          <p:cNvSpPr>
            <a:spLocks noChangeArrowheads="1"/>
          </p:cNvSpPr>
          <p:nvPr/>
        </p:nvSpPr>
        <p:spPr bwMode="auto">
          <a:xfrm>
            <a:off x="7948613" y="4806950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HBuf</a:t>
            </a:r>
            <a:endParaRPr lang="cs-CZ" sz="1800" baseline="400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94215" name="Rectangle 8"/>
          <p:cNvSpPr>
            <a:spLocks noChangeArrowheads="1"/>
          </p:cNvSpPr>
          <p:nvPr/>
        </p:nvSpPr>
        <p:spPr bwMode="auto">
          <a:xfrm>
            <a:off x="252413" y="17097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</a:p>
        </p:txBody>
      </p:sp>
      <p:sp>
        <p:nvSpPr>
          <p:cNvPr id="94216" name="Rectangle 9"/>
          <p:cNvSpPr>
            <a:spLocks noChangeArrowheads="1"/>
          </p:cNvSpPr>
          <p:nvPr/>
        </p:nvSpPr>
        <p:spPr bwMode="auto">
          <a:xfrm>
            <a:off x="252413" y="3870325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latin typeface="Verdana" pitchFamily="34" charset="0"/>
                <a:cs typeface="Arial" pitchFamily="34" charset="0"/>
              </a:rPr>
              <a:t>O</a:t>
            </a:r>
            <a:endParaRPr lang="cs-CZ" sz="1800" baseline="-2500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63938" y="2141538"/>
            <a:ext cx="1655762" cy="2232025"/>
            <a:chOff x="2245" y="572"/>
            <a:chExt cx="1134" cy="1724"/>
          </a:xfrm>
        </p:grpSpPr>
        <p:sp>
          <p:nvSpPr>
            <p:cNvPr id="94228" name="Line 11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4229" name="Line 12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4230" name="Line 13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4218" name="Rectangle 14"/>
          <p:cNvSpPr>
            <a:spLocks noChangeArrowheads="1"/>
          </p:cNvSpPr>
          <p:nvPr/>
        </p:nvSpPr>
        <p:spPr bwMode="auto">
          <a:xfrm>
            <a:off x="2627313" y="27892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1187450" y="2141538"/>
            <a:ext cx="1439863" cy="2160587"/>
            <a:chOff x="2245" y="572"/>
            <a:chExt cx="1134" cy="1724"/>
          </a:xfrm>
        </p:grpSpPr>
        <p:sp>
          <p:nvSpPr>
            <p:cNvPr id="94225" name="Line 16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4226" name="Line 17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4227" name="Line 18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flipH="1">
            <a:off x="6189663" y="4443413"/>
            <a:ext cx="1728787" cy="1585912"/>
            <a:chOff x="2245" y="572"/>
            <a:chExt cx="1134" cy="1724"/>
          </a:xfrm>
        </p:grpSpPr>
        <p:sp>
          <p:nvSpPr>
            <p:cNvPr id="94222" name="Line 20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4223" name="Line 21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4224" name="Line 22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4221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686800" cy="1139826"/>
          </a:xfrm>
          <a:noFill/>
        </p:spPr>
        <p:txBody>
          <a:bodyPr/>
          <a:lstStyle/>
          <a:p>
            <a:r>
              <a:rPr lang="cs-CZ" sz="4000"/>
              <a:t>Measurement of  Acid-Base parameters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ilanceABR - ob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3901"/>
            <a:ext cx="9144000" cy="5770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32240" y="5013176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99592" y="5733256"/>
            <a:ext cx="28803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39552" y="566786"/>
            <a:ext cx="20882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79488"/>
            <a:ext cx="8229600" cy="649287"/>
          </a:xfrm>
        </p:spPr>
        <p:txBody>
          <a:bodyPr/>
          <a:lstStyle/>
          <a:p>
            <a:pPr>
              <a:buFontTx/>
              <a:buNone/>
            </a:pPr>
            <a:r>
              <a:rPr lang="cs-CZ">
                <a:solidFill>
                  <a:srgbClr val="FF0066"/>
                </a:solidFill>
              </a:rPr>
              <a:t>pH</a:t>
            </a:r>
            <a:r>
              <a:rPr lang="cs-CZ"/>
              <a:t>, pCO2, [HCO</a:t>
            </a:r>
            <a:r>
              <a:rPr lang="cs-CZ" baseline="-25000"/>
              <a:t>3</a:t>
            </a:r>
            <a:r>
              <a:rPr lang="cs-CZ" baseline="40000"/>
              <a:t>-</a:t>
            </a:r>
            <a:r>
              <a:rPr lang="cs-CZ"/>
              <a:t>]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5221288" y="1709738"/>
            <a:ext cx="935037" cy="863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HCO</a:t>
            </a:r>
            <a:r>
              <a:rPr lang="cs-CZ" sz="1800" baseline="-25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cs-CZ" sz="1800" baseline="40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5238750" y="3932238"/>
            <a:ext cx="935038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40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+</a:t>
            </a:r>
          </a:p>
        </p:txBody>
      </p:sp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5257800" y="5589588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Buf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7948613" y="4806950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HBuf</a:t>
            </a:r>
            <a:endParaRPr lang="cs-CZ" sz="1800" baseline="400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252413" y="1709738"/>
            <a:ext cx="935037" cy="863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2</a:t>
            </a:r>
          </a:p>
        </p:txBody>
      </p:sp>
      <p:sp>
        <p:nvSpPr>
          <p:cNvPr id="95240" name="Rectangle 9"/>
          <p:cNvSpPr>
            <a:spLocks noChangeArrowheads="1"/>
          </p:cNvSpPr>
          <p:nvPr/>
        </p:nvSpPr>
        <p:spPr bwMode="auto">
          <a:xfrm>
            <a:off x="252413" y="3870325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latin typeface="Verdana" pitchFamily="34" charset="0"/>
                <a:cs typeface="Arial" pitchFamily="34" charset="0"/>
              </a:rPr>
              <a:t>O</a:t>
            </a:r>
            <a:endParaRPr lang="cs-CZ" sz="1800" baseline="-2500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63938" y="2141538"/>
            <a:ext cx="1655762" cy="2232025"/>
            <a:chOff x="2245" y="572"/>
            <a:chExt cx="1134" cy="1724"/>
          </a:xfrm>
        </p:grpSpPr>
        <p:sp>
          <p:nvSpPr>
            <p:cNvPr id="95253" name="Line 11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54" name="Line 12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55" name="Line 13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5242" name="Rectangle 14"/>
          <p:cNvSpPr>
            <a:spLocks noChangeArrowheads="1"/>
          </p:cNvSpPr>
          <p:nvPr/>
        </p:nvSpPr>
        <p:spPr bwMode="auto">
          <a:xfrm>
            <a:off x="2627313" y="2789238"/>
            <a:ext cx="935037" cy="863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1187450" y="2141538"/>
            <a:ext cx="1439863" cy="2160587"/>
            <a:chOff x="2245" y="572"/>
            <a:chExt cx="1134" cy="1724"/>
          </a:xfrm>
        </p:grpSpPr>
        <p:sp>
          <p:nvSpPr>
            <p:cNvPr id="95250" name="Line 16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51" name="Line 17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52" name="Line 18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flipH="1">
            <a:off x="6189663" y="4443413"/>
            <a:ext cx="1728787" cy="1585912"/>
            <a:chOff x="2245" y="572"/>
            <a:chExt cx="1134" cy="1724"/>
          </a:xfrm>
        </p:grpSpPr>
        <p:sp>
          <p:nvSpPr>
            <p:cNvPr id="95247" name="Line 20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48" name="Line 21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49" name="Line 22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5245" name="Text Box 23"/>
          <p:cNvSpPr txBox="1">
            <a:spLocks noChangeArrowheads="1"/>
          </p:cNvSpPr>
          <p:nvPr/>
        </p:nvSpPr>
        <p:spPr bwMode="auto">
          <a:xfrm>
            <a:off x="5724525" y="1139825"/>
            <a:ext cx="2149475" cy="366713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Alkaline reserve</a:t>
            </a:r>
          </a:p>
        </p:txBody>
      </p:sp>
      <p:sp>
        <p:nvSpPr>
          <p:cNvPr id="95246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686800" cy="1139826"/>
          </a:xfrm>
          <a:noFill/>
        </p:spPr>
        <p:txBody>
          <a:bodyPr/>
          <a:lstStyle/>
          <a:p>
            <a:r>
              <a:rPr lang="cs-CZ" sz="4000"/>
              <a:t>Measurement of  Acid-Base parameters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79488"/>
            <a:ext cx="8229600" cy="649287"/>
          </a:xfrm>
        </p:spPr>
        <p:txBody>
          <a:bodyPr/>
          <a:lstStyle/>
          <a:p>
            <a:pPr>
              <a:buFontTx/>
              <a:buNone/>
            </a:pPr>
            <a:r>
              <a:rPr lang="cs-CZ">
                <a:solidFill>
                  <a:srgbClr val="FF0066"/>
                </a:solidFill>
              </a:rPr>
              <a:t>pH</a:t>
            </a:r>
            <a:r>
              <a:rPr lang="cs-CZ"/>
              <a:t>, pCO2, [HCO</a:t>
            </a:r>
            <a:r>
              <a:rPr lang="cs-CZ" baseline="-25000"/>
              <a:t>3</a:t>
            </a:r>
            <a:r>
              <a:rPr lang="cs-CZ" baseline="40000"/>
              <a:t>-</a:t>
            </a:r>
            <a:r>
              <a:rPr lang="cs-CZ"/>
              <a:t>]</a:t>
            </a: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5221288" y="17097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3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5238750" y="3932238"/>
            <a:ext cx="935038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40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+</a:t>
            </a:r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5257800" y="5589588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Buf</a:t>
            </a:r>
            <a:r>
              <a:rPr lang="cs-CZ" sz="1800" baseline="40000">
                <a:latin typeface="Verdana" pitchFamily="34" charset="0"/>
                <a:cs typeface="Arial" pitchFamily="34" charset="0"/>
              </a:rPr>
              <a:t>-</a:t>
            </a:r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7948613" y="4806950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HBuf</a:t>
            </a:r>
            <a:endParaRPr lang="cs-CZ" sz="1800" baseline="40000">
              <a:latin typeface="Verdana" pitchFamily="34" charset="0"/>
              <a:cs typeface="Arial" pitchFamily="34" charset="0"/>
            </a:endParaRPr>
          </a:p>
        </p:txBody>
      </p:sp>
      <p:sp>
        <p:nvSpPr>
          <p:cNvPr id="96263" name="Rectangle 8"/>
          <p:cNvSpPr>
            <a:spLocks noChangeArrowheads="1"/>
          </p:cNvSpPr>
          <p:nvPr/>
        </p:nvSpPr>
        <p:spPr bwMode="auto">
          <a:xfrm>
            <a:off x="252413" y="1709738"/>
            <a:ext cx="935037" cy="863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solidFill>
                  <a:srgbClr val="FF0066"/>
                </a:solidFill>
                <a:latin typeface="Verdana" pitchFamily="34" charset="0"/>
                <a:cs typeface="Arial" pitchFamily="34" charset="0"/>
              </a:rPr>
              <a:t>2</a:t>
            </a: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252413" y="3870325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latin typeface="Verdana" pitchFamily="34" charset="0"/>
                <a:cs typeface="Arial" pitchFamily="34" charset="0"/>
              </a:rPr>
              <a:t>O</a:t>
            </a:r>
            <a:endParaRPr lang="cs-CZ" sz="1800" baseline="-25000"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63938" y="2141538"/>
            <a:ext cx="1655762" cy="2232025"/>
            <a:chOff x="2245" y="572"/>
            <a:chExt cx="1134" cy="1724"/>
          </a:xfrm>
        </p:grpSpPr>
        <p:sp>
          <p:nvSpPr>
            <p:cNvPr id="96277" name="Line 11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8" name="Line 12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9" name="Line 13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6266" name="Rectangle 14"/>
          <p:cNvSpPr>
            <a:spLocks noChangeArrowheads="1"/>
          </p:cNvSpPr>
          <p:nvPr/>
        </p:nvSpPr>
        <p:spPr bwMode="auto">
          <a:xfrm>
            <a:off x="2627313" y="27892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800">
                <a:latin typeface="Verdana" pitchFamily="34" charset="0"/>
                <a:cs typeface="Arial" pitchFamily="34" charset="0"/>
              </a:rPr>
              <a:t>H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2</a:t>
            </a:r>
            <a:r>
              <a:rPr lang="cs-CZ" sz="1800">
                <a:latin typeface="Verdana" pitchFamily="34" charset="0"/>
                <a:cs typeface="Arial" pitchFamily="34" charset="0"/>
              </a:rPr>
              <a:t>CO</a:t>
            </a:r>
            <a:r>
              <a:rPr lang="cs-CZ" sz="1800" baseline="-25000">
                <a:latin typeface="Verdana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flipH="1">
            <a:off x="1187450" y="2141538"/>
            <a:ext cx="1439863" cy="2160587"/>
            <a:chOff x="2245" y="572"/>
            <a:chExt cx="1134" cy="1724"/>
          </a:xfrm>
        </p:grpSpPr>
        <p:sp>
          <p:nvSpPr>
            <p:cNvPr id="96274" name="Line 16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5" name="Line 17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6" name="Line 18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flipH="1">
            <a:off x="6189663" y="4443413"/>
            <a:ext cx="1728787" cy="1585912"/>
            <a:chOff x="2245" y="572"/>
            <a:chExt cx="1134" cy="1724"/>
          </a:xfrm>
        </p:grpSpPr>
        <p:sp>
          <p:nvSpPr>
            <p:cNvPr id="96271" name="Line 20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2" name="Line 21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73" name="Line 22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6270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686800" cy="1139826"/>
          </a:xfrm>
          <a:noFill/>
        </p:spPr>
        <p:txBody>
          <a:bodyPr/>
          <a:lstStyle/>
          <a:p>
            <a:r>
              <a:rPr lang="cs-CZ" sz="4000"/>
              <a:t>Measurement of  Acid-Base parameters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443663" y="936204"/>
            <a:ext cx="2149475" cy="82232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0066"/>
                </a:solidFill>
                <a:latin typeface="Georgia" pitchFamily="18" charset="0"/>
              </a:rPr>
              <a:t>P. </a:t>
            </a:r>
            <a:r>
              <a:rPr lang="cs-CZ" sz="2400" dirty="0" err="1">
                <a:solidFill>
                  <a:srgbClr val="FF0066"/>
                </a:solidFill>
                <a:latin typeface="Georgia" pitchFamily="18" charset="0"/>
              </a:rPr>
              <a:t>Astrup</a:t>
            </a:r>
            <a:r>
              <a:rPr lang="cs-CZ" sz="2400" dirty="0">
                <a:solidFill>
                  <a:srgbClr val="FF0066"/>
                </a:solidFill>
                <a:latin typeface="Georgia" pitchFamily="18" charset="0"/>
              </a:rPr>
              <a:t> 1956</a:t>
            </a:r>
          </a:p>
        </p:txBody>
      </p:sp>
      <p:pic>
        <p:nvPicPr>
          <p:cNvPr id="25" name="Picture 6" descr="http://www.unipa.it/~lanza/esiait/astr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1772816"/>
            <a:ext cx="2714625" cy="2035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7"/>
          <p:cNvSpPr>
            <a:spLocks noChangeAspect="1" noChangeArrowheads="1" noTextEdit="1"/>
          </p:cNvSpPr>
          <p:nvPr/>
        </p:nvSpPr>
        <p:spPr bwMode="auto">
          <a:xfrm>
            <a:off x="0" y="66675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7283" name="Rectangle 9"/>
          <p:cNvSpPr>
            <a:spLocks noChangeArrowheads="1"/>
          </p:cNvSpPr>
          <p:nvPr/>
        </p:nvSpPr>
        <p:spPr bwMode="auto">
          <a:xfrm>
            <a:off x="0" y="0"/>
            <a:ext cx="914241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b="1">
                <a:solidFill>
                  <a:srgbClr val="FF0066"/>
                </a:solidFill>
              </a:rPr>
              <a:t>Equilibration method for pCO2 measurement  by Astrup</a:t>
            </a:r>
          </a:p>
        </p:txBody>
      </p:sp>
      <p:sp>
        <p:nvSpPr>
          <p:cNvPr id="97284" name="Rectangle 10"/>
          <p:cNvSpPr>
            <a:spLocks noChangeArrowheads="1"/>
          </p:cNvSpPr>
          <p:nvPr/>
        </p:nvSpPr>
        <p:spPr bwMode="auto">
          <a:xfrm>
            <a:off x="-11113" y="-11113"/>
            <a:ext cx="9163051" cy="6910388"/>
          </a:xfrm>
          <a:prstGeom prst="rect">
            <a:avLst/>
          </a:prstGeom>
          <a:noFill/>
          <a:ln w="1905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7285" name="Line 11"/>
          <p:cNvSpPr>
            <a:spLocks noChangeShapeType="1"/>
          </p:cNvSpPr>
          <p:nvPr/>
        </p:nvSpPr>
        <p:spPr bwMode="auto">
          <a:xfrm>
            <a:off x="2994025" y="4905375"/>
            <a:ext cx="56229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7286" name="Line 12"/>
          <p:cNvSpPr>
            <a:spLocks noChangeShapeType="1"/>
          </p:cNvSpPr>
          <p:nvPr/>
        </p:nvSpPr>
        <p:spPr bwMode="auto">
          <a:xfrm flipV="1">
            <a:off x="2994025" y="785813"/>
            <a:ext cx="1588" cy="4117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7287" name="Rectangle 14"/>
          <p:cNvSpPr>
            <a:spLocks noChangeArrowheads="1"/>
          </p:cNvSpPr>
          <p:nvPr/>
        </p:nvSpPr>
        <p:spPr bwMode="auto">
          <a:xfrm>
            <a:off x="2411413" y="404813"/>
            <a:ext cx="700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 b="1" i="1">
                <a:solidFill>
                  <a:srgbClr val="000000"/>
                </a:solidFill>
                <a:latin typeface="Arial" pitchFamily="34" charset="0"/>
              </a:rPr>
              <a:t>log PCO</a:t>
            </a:r>
            <a:endParaRPr lang="cs-CZ"/>
          </a:p>
        </p:txBody>
      </p:sp>
      <p:sp>
        <p:nvSpPr>
          <p:cNvPr id="97288" name="Rectangle 15"/>
          <p:cNvSpPr>
            <a:spLocks noChangeArrowheads="1"/>
          </p:cNvSpPr>
          <p:nvPr/>
        </p:nvSpPr>
        <p:spPr bwMode="auto">
          <a:xfrm>
            <a:off x="3108325" y="5572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900" b="1" i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97289" name="Rectangle 16"/>
          <p:cNvSpPr>
            <a:spLocks noChangeArrowheads="1"/>
          </p:cNvSpPr>
          <p:nvPr/>
        </p:nvSpPr>
        <p:spPr bwMode="auto">
          <a:xfrm>
            <a:off x="7810500" y="464978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 b="1" i="1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cs-CZ"/>
          </a:p>
        </p:txBody>
      </p:sp>
      <p:sp>
        <p:nvSpPr>
          <p:cNvPr id="97290" name="Rectangle 17"/>
          <p:cNvSpPr>
            <a:spLocks noChangeArrowheads="1"/>
          </p:cNvSpPr>
          <p:nvPr/>
        </p:nvSpPr>
        <p:spPr bwMode="auto">
          <a:xfrm>
            <a:off x="8586788" y="4649788"/>
            <a:ext cx="2365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400" b="1" i="1">
                <a:solidFill>
                  <a:srgbClr val="000000"/>
                </a:solidFill>
                <a:latin typeface="Arial" pitchFamily="34" charset="0"/>
              </a:rPr>
              <a:t>pH</a:t>
            </a:r>
            <a:endParaRPr lang="cs-CZ"/>
          </a:p>
        </p:txBody>
      </p:sp>
      <p:sp>
        <p:nvSpPr>
          <p:cNvPr id="107542" name="Freeform 22"/>
          <p:cNvSpPr>
            <a:spLocks noEditPoints="1"/>
          </p:cNvSpPr>
          <p:nvPr/>
        </p:nvSpPr>
        <p:spPr bwMode="auto">
          <a:xfrm>
            <a:off x="5416550" y="2828925"/>
            <a:ext cx="76200" cy="2073275"/>
          </a:xfrm>
          <a:custGeom>
            <a:avLst/>
            <a:gdLst>
              <a:gd name="T0" fmla="*/ 75604688 w 48"/>
              <a:gd name="T1" fmla="*/ 100806237 h 1306"/>
              <a:gd name="T2" fmla="*/ 75604688 w 48"/>
              <a:gd name="T3" fmla="*/ 161289989 h 1306"/>
              <a:gd name="T4" fmla="*/ 75604688 w 48"/>
              <a:gd name="T5" fmla="*/ 224293128 h 1306"/>
              <a:gd name="T6" fmla="*/ 75604688 w 48"/>
              <a:gd name="T7" fmla="*/ 284776855 h 1306"/>
              <a:gd name="T8" fmla="*/ 75604688 w 48"/>
              <a:gd name="T9" fmla="*/ 345262170 h 1306"/>
              <a:gd name="T10" fmla="*/ 75604688 w 48"/>
              <a:gd name="T11" fmla="*/ 405745898 h 1306"/>
              <a:gd name="T12" fmla="*/ 75604688 w 48"/>
              <a:gd name="T13" fmla="*/ 466228137 h 1306"/>
              <a:gd name="T14" fmla="*/ 75604688 w 48"/>
              <a:gd name="T15" fmla="*/ 526711864 h 1306"/>
              <a:gd name="T16" fmla="*/ 75604688 w 48"/>
              <a:gd name="T17" fmla="*/ 587195591 h 1306"/>
              <a:gd name="T18" fmla="*/ 75604688 w 48"/>
              <a:gd name="T19" fmla="*/ 647680906 h 1306"/>
              <a:gd name="T20" fmla="*/ 75604688 w 48"/>
              <a:gd name="T21" fmla="*/ 710683995 h 1306"/>
              <a:gd name="T22" fmla="*/ 75604688 w 48"/>
              <a:gd name="T23" fmla="*/ 771167723 h 1306"/>
              <a:gd name="T24" fmla="*/ 75604688 w 48"/>
              <a:gd name="T25" fmla="*/ 831651450 h 1306"/>
              <a:gd name="T26" fmla="*/ 75604688 w 48"/>
              <a:gd name="T27" fmla="*/ 892135376 h 1306"/>
              <a:gd name="T28" fmla="*/ 75604688 w 48"/>
              <a:gd name="T29" fmla="*/ 952619103 h 1306"/>
              <a:gd name="T30" fmla="*/ 75604688 w 48"/>
              <a:gd name="T31" fmla="*/ 1013102831 h 1306"/>
              <a:gd name="T32" fmla="*/ 75604688 w 48"/>
              <a:gd name="T33" fmla="*/ 1073586558 h 1306"/>
              <a:gd name="T34" fmla="*/ 75604688 w 48"/>
              <a:gd name="T35" fmla="*/ 1134070285 h 1306"/>
              <a:gd name="T36" fmla="*/ 75604688 w 48"/>
              <a:gd name="T37" fmla="*/ 1194554013 h 1306"/>
              <a:gd name="T38" fmla="*/ 75604688 w 48"/>
              <a:gd name="T39" fmla="*/ 1257557102 h 1306"/>
              <a:gd name="T40" fmla="*/ 75604688 w 48"/>
              <a:gd name="T41" fmla="*/ 1318042417 h 1306"/>
              <a:gd name="T42" fmla="*/ 75604688 w 48"/>
              <a:gd name="T43" fmla="*/ 1378526144 h 1306"/>
              <a:gd name="T44" fmla="*/ 75604688 w 48"/>
              <a:gd name="T45" fmla="*/ 1439009871 h 1306"/>
              <a:gd name="T46" fmla="*/ 75604688 w 48"/>
              <a:gd name="T47" fmla="*/ 1499493599 h 1306"/>
              <a:gd name="T48" fmla="*/ 75604688 w 48"/>
              <a:gd name="T49" fmla="*/ 1559977326 h 1306"/>
              <a:gd name="T50" fmla="*/ 75604688 w 48"/>
              <a:gd name="T51" fmla="*/ 1620461054 h 1306"/>
              <a:gd name="T52" fmla="*/ 75604688 w 48"/>
              <a:gd name="T53" fmla="*/ 1680943590 h 1306"/>
              <a:gd name="T54" fmla="*/ 75604688 w 48"/>
              <a:gd name="T55" fmla="*/ 1741427318 h 1306"/>
              <a:gd name="T56" fmla="*/ 75604688 w 48"/>
              <a:gd name="T57" fmla="*/ 1804431994 h 1306"/>
              <a:gd name="T58" fmla="*/ 75604688 w 48"/>
              <a:gd name="T59" fmla="*/ 1864915722 h 1306"/>
              <a:gd name="T60" fmla="*/ 75604688 w 48"/>
              <a:gd name="T61" fmla="*/ 1925399449 h 1306"/>
              <a:gd name="T62" fmla="*/ 75604688 w 48"/>
              <a:gd name="T63" fmla="*/ 1985883176 h 1306"/>
              <a:gd name="T64" fmla="*/ 75604688 w 48"/>
              <a:gd name="T65" fmla="*/ 2046366904 h 1306"/>
              <a:gd name="T66" fmla="*/ 75604688 w 48"/>
              <a:gd name="T67" fmla="*/ 2106850631 h 1306"/>
              <a:gd name="T68" fmla="*/ 75604688 w 48"/>
              <a:gd name="T69" fmla="*/ 2147483647 h 1306"/>
              <a:gd name="T70" fmla="*/ 75604688 w 48"/>
              <a:gd name="T71" fmla="*/ 2147483647 h 1306"/>
              <a:gd name="T72" fmla="*/ 75604688 w 48"/>
              <a:gd name="T73" fmla="*/ 2147483647 h 1306"/>
              <a:gd name="T74" fmla="*/ 75604688 w 48"/>
              <a:gd name="T75" fmla="*/ 2147483647 h 1306"/>
              <a:gd name="T76" fmla="*/ 75604688 w 48"/>
              <a:gd name="T77" fmla="*/ 2147483647 h 1306"/>
              <a:gd name="T78" fmla="*/ 75604688 w 48"/>
              <a:gd name="T79" fmla="*/ 2147483647 h 1306"/>
              <a:gd name="T80" fmla="*/ 75604688 w 48"/>
              <a:gd name="T81" fmla="*/ 2147483647 h 1306"/>
              <a:gd name="T82" fmla="*/ 75604688 w 48"/>
              <a:gd name="T83" fmla="*/ 2147483647 h 1306"/>
              <a:gd name="T84" fmla="*/ 75604688 w 48"/>
              <a:gd name="T85" fmla="*/ 2147483647 h 1306"/>
              <a:gd name="T86" fmla="*/ 75604688 w 48"/>
              <a:gd name="T87" fmla="*/ 2147483647 h 1306"/>
              <a:gd name="T88" fmla="*/ 75604688 w 48"/>
              <a:gd name="T89" fmla="*/ 2147483647 h 1306"/>
              <a:gd name="T90" fmla="*/ 75604688 w 48"/>
              <a:gd name="T91" fmla="*/ 2147483647 h 1306"/>
              <a:gd name="T92" fmla="*/ 75604688 w 48"/>
              <a:gd name="T93" fmla="*/ 2147483647 h 1306"/>
              <a:gd name="T94" fmla="*/ 75604688 w 48"/>
              <a:gd name="T95" fmla="*/ 2147483647 h 1306"/>
              <a:gd name="T96" fmla="*/ 75604688 w 48"/>
              <a:gd name="T97" fmla="*/ 2147483647 h 1306"/>
              <a:gd name="T98" fmla="*/ 78124050 w 48"/>
              <a:gd name="T99" fmla="*/ 2147483647 h 1306"/>
              <a:gd name="T100" fmla="*/ 78124050 w 48"/>
              <a:gd name="T101" fmla="*/ 2147483647 h 1306"/>
              <a:gd name="T102" fmla="*/ 78124050 w 48"/>
              <a:gd name="T103" fmla="*/ 2147483647 h 1306"/>
              <a:gd name="T104" fmla="*/ 78124050 w 48"/>
              <a:gd name="T105" fmla="*/ 2147483647 h 13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"/>
              <a:gd name="T160" fmla="*/ 0 h 1306"/>
              <a:gd name="T161" fmla="*/ 48 w 48"/>
              <a:gd name="T162" fmla="*/ 1306 h 13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" h="1306">
                <a:moveTo>
                  <a:pt x="30" y="40"/>
                </a:moveTo>
                <a:lnTo>
                  <a:pt x="30" y="52"/>
                </a:lnTo>
                <a:lnTo>
                  <a:pt x="18" y="52"/>
                </a:lnTo>
                <a:lnTo>
                  <a:pt x="18" y="40"/>
                </a:lnTo>
                <a:lnTo>
                  <a:pt x="30" y="40"/>
                </a:lnTo>
                <a:close/>
                <a:moveTo>
                  <a:pt x="30" y="64"/>
                </a:moveTo>
                <a:lnTo>
                  <a:pt x="30" y="77"/>
                </a:lnTo>
                <a:lnTo>
                  <a:pt x="18" y="77"/>
                </a:lnTo>
                <a:lnTo>
                  <a:pt x="18" y="64"/>
                </a:lnTo>
                <a:lnTo>
                  <a:pt x="30" y="64"/>
                </a:lnTo>
                <a:close/>
                <a:moveTo>
                  <a:pt x="30" y="89"/>
                </a:moveTo>
                <a:lnTo>
                  <a:pt x="30" y="101"/>
                </a:lnTo>
                <a:lnTo>
                  <a:pt x="18" y="101"/>
                </a:lnTo>
                <a:lnTo>
                  <a:pt x="18" y="89"/>
                </a:lnTo>
                <a:lnTo>
                  <a:pt x="30" y="89"/>
                </a:lnTo>
                <a:close/>
                <a:moveTo>
                  <a:pt x="30" y="113"/>
                </a:moveTo>
                <a:lnTo>
                  <a:pt x="30" y="125"/>
                </a:lnTo>
                <a:lnTo>
                  <a:pt x="18" y="125"/>
                </a:lnTo>
                <a:lnTo>
                  <a:pt x="18" y="113"/>
                </a:lnTo>
                <a:lnTo>
                  <a:pt x="30" y="113"/>
                </a:lnTo>
                <a:close/>
                <a:moveTo>
                  <a:pt x="30" y="137"/>
                </a:moveTo>
                <a:lnTo>
                  <a:pt x="30" y="149"/>
                </a:lnTo>
                <a:lnTo>
                  <a:pt x="18" y="149"/>
                </a:lnTo>
                <a:lnTo>
                  <a:pt x="18" y="137"/>
                </a:lnTo>
                <a:lnTo>
                  <a:pt x="30" y="137"/>
                </a:lnTo>
                <a:close/>
                <a:moveTo>
                  <a:pt x="30" y="161"/>
                </a:moveTo>
                <a:lnTo>
                  <a:pt x="30" y="173"/>
                </a:lnTo>
                <a:lnTo>
                  <a:pt x="18" y="173"/>
                </a:lnTo>
                <a:lnTo>
                  <a:pt x="18" y="161"/>
                </a:lnTo>
                <a:lnTo>
                  <a:pt x="30" y="161"/>
                </a:lnTo>
                <a:close/>
                <a:moveTo>
                  <a:pt x="30" y="185"/>
                </a:moveTo>
                <a:lnTo>
                  <a:pt x="30" y="197"/>
                </a:lnTo>
                <a:lnTo>
                  <a:pt x="18" y="197"/>
                </a:lnTo>
                <a:lnTo>
                  <a:pt x="18" y="185"/>
                </a:lnTo>
                <a:lnTo>
                  <a:pt x="30" y="185"/>
                </a:lnTo>
                <a:close/>
                <a:moveTo>
                  <a:pt x="30" y="209"/>
                </a:moveTo>
                <a:lnTo>
                  <a:pt x="30" y="221"/>
                </a:lnTo>
                <a:lnTo>
                  <a:pt x="18" y="221"/>
                </a:lnTo>
                <a:lnTo>
                  <a:pt x="18" y="209"/>
                </a:lnTo>
                <a:lnTo>
                  <a:pt x="30" y="209"/>
                </a:lnTo>
                <a:close/>
                <a:moveTo>
                  <a:pt x="30" y="233"/>
                </a:moveTo>
                <a:lnTo>
                  <a:pt x="30" y="245"/>
                </a:lnTo>
                <a:lnTo>
                  <a:pt x="18" y="245"/>
                </a:lnTo>
                <a:lnTo>
                  <a:pt x="18" y="233"/>
                </a:lnTo>
                <a:lnTo>
                  <a:pt x="30" y="233"/>
                </a:lnTo>
                <a:close/>
                <a:moveTo>
                  <a:pt x="30" y="257"/>
                </a:moveTo>
                <a:lnTo>
                  <a:pt x="30" y="269"/>
                </a:lnTo>
                <a:lnTo>
                  <a:pt x="18" y="269"/>
                </a:lnTo>
                <a:lnTo>
                  <a:pt x="18" y="257"/>
                </a:lnTo>
                <a:lnTo>
                  <a:pt x="30" y="257"/>
                </a:lnTo>
                <a:close/>
                <a:moveTo>
                  <a:pt x="30" y="282"/>
                </a:moveTo>
                <a:lnTo>
                  <a:pt x="30" y="294"/>
                </a:lnTo>
                <a:lnTo>
                  <a:pt x="18" y="294"/>
                </a:lnTo>
                <a:lnTo>
                  <a:pt x="18" y="282"/>
                </a:lnTo>
                <a:lnTo>
                  <a:pt x="30" y="282"/>
                </a:lnTo>
                <a:close/>
                <a:moveTo>
                  <a:pt x="30" y="306"/>
                </a:moveTo>
                <a:lnTo>
                  <a:pt x="30" y="318"/>
                </a:lnTo>
                <a:lnTo>
                  <a:pt x="18" y="318"/>
                </a:lnTo>
                <a:lnTo>
                  <a:pt x="18" y="306"/>
                </a:lnTo>
                <a:lnTo>
                  <a:pt x="30" y="306"/>
                </a:lnTo>
                <a:close/>
                <a:moveTo>
                  <a:pt x="30" y="330"/>
                </a:moveTo>
                <a:lnTo>
                  <a:pt x="30" y="342"/>
                </a:lnTo>
                <a:lnTo>
                  <a:pt x="18" y="342"/>
                </a:lnTo>
                <a:lnTo>
                  <a:pt x="18" y="330"/>
                </a:lnTo>
                <a:lnTo>
                  <a:pt x="30" y="330"/>
                </a:lnTo>
                <a:close/>
                <a:moveTo>
                  <a:pt x="30" y="354"/>
                </a:moveTo>
                <a:lnTo>
                  <a:pt x="30" y="366"/>
                </a:lnTo>
                <a:lnTo>
                  <a:pt x="18" y="366"/>
                </a:lnTo>
                <a:lnTo>
                  <a:pt x="18" y="354"/>
                </a:lnTo>
                <a:lnTo>
                  <a:pt x="30" y="354"/>
                </a:lnTo>
                <a:close/>
                <a:moveTo>
                  <a:pt x="30" y="378"/>
                </a:moveTo>
                <a:lnTo>
                  <a:pt x="30" y="390"/>
                </a:lnTo>
                <a:lnTo>
                  <a:pt x="18" y="390"/>
                </a:lnTo>
                <a:lnTo>
                  <a:pt x="18" y="378"/>
                </a:lnTo>
                <a:lnTo>
                  <a:pt x="30" y="378"/>
                </a:lnTo>
                <a:close/>
                <a:moveTo>
                  <a:pt x="30" y="402"/>
                </a:moveTo>
                <a:lnTo>
                  <a:pt x="30" y="414"/>
                </a:lnTo>
                <a:lnTo>
                  <a:pt x="18" y="414"/>
                </a:lnTo>
                <a:lnTo>
                  <a:pt x="18" y="402"/>
                </a:lnTo>
                <a:lnTo>
                  <a:pt x="30" y="402"/>
                </a:lnTo>
                <a:close/>
                <a:moveTo>
                  <a:pt x="30" y="426"/>
                </a:moveTo>
                <a:lnTo>
                  <a:pt x="30" y="438"/>
                </a:lnTo>
                <a:lnTo>
                  <a:pt x="18" y="438"/>
                </a:lnTo>
                <a:lnTo>
                  <a:pt x="18" y="426"/>
                </a:lnTo>
                <a:lnTo>
                  <a:pt x="30" y="426"/>
                </a:lnTo>
                <a:close/>
                <a:moveTo>
                  <a:pt x="30" y="450"/>
                </a:moveTo>
                <a:lnTo>
                  <a:pt x="30" y="462"/>
                </a:lnTo>
                <a:lnTo>
                  <a:pt x="18" y="462"/>
                </a:lnTo>
                <a:lnTo>
                  <a:pt x="18" y="450"/>
                </a:lnTo>
                <a:lnTo>
                  <a:pt x="30" y="450"/>
                </a:lnTo>
                <a:close/>
                <a:moveTo>
                  <a:pt x="30" y="474"/>
                </a:moveTo>
                <a:lnTo>
                  <a:pt x="30" y="486"/>
                </a:lnTo>
                <a:lnTo>
                  <a:pt x="18" y="486"/>
                </a:lnTo>
                <a:lnTo>
                  <a:pt x="18" y="474"/>
                </a:lnTo>
                <a:lnTo>
                  <a:pt x="30" y="474"/>
                </a:lnTo>
                <a:close/>
                <a:moveTo>
                  <a:pt x="30" y="499"/>
                </a:moveTo>
                <a:lnTo>
                  <a:pt x="30" y="511"/>
                </a:lnTo>
                <a:lnTo>
                  <a:pt x="18" y="511"/>
                </a:lnTo>
                <a:lnTo>
                  <a:pt x="18" y="499"/>
                </a:lnTo>
                <a:lnTo>
                  <a:pt x="30" y="499"/>
                </a:lnTo>
                <a:close/>
                <a:moveTo>
                  <a:pt x="30" y="523"/>
                </a:moveTo>
                <a:lnTo>
                  <a:pt x="30" y="535"/>
                </a:lnTo>
                <a:lnTo>
                  <a:pt x="18" y="535"/>
                </a:lnTo>
                <a:lnTo>
                  <a:pt x="18" y="523"/>
                </a:lnTo>
                <a:lnTo>
                  <a:pt x="30" y="523"/>
                </a:lnTo>
                <a:close/>
                <a:moveTo>
                  <a:pt x="30" y="547"/>
                </a:moveTo>
                <a:lnTo>
                  <a:pt x="30" y="559"/>
                </a:lnTo>
                <a:lnTo>
                  <a:pt x="18" y="559"/>
                </a:lnTo>
                <a:lnTo>
                  <a:pt x="18" y="547"/>
                </a:lnTo>
                <a:lnTo>
                  <a:pt x="30" y="547"/>
                </a:lnTo>
                <a:close/>
                <a:moveTo>
                  <a:pt x="30" y="571"/>
                </a:moveTo>
                <a:lnTo>
                  <a:pt x="30" y="583"/>
                </a:lnTo>
                <a:lnTo>
                  <a:pt x="18" y="583"/>
                </a:lnTo>
                <a:lnTo>
                  <a:pt x="18" y="571"/>
                </a:lnTo>
                <a:lnTo>
                  <a:pt x="30" y="571"/>
                </a:lnTo>
                <a:close/>
                <a:moveTo>
                  <a:pt x="30" y="595"/>
                </a:moveTo>
                <a:lnTo>
                  <a:pt x="30" y="607"/>
                </a:lnTo>
                <a:lnTo>
                  <a:pt x="18" y="607"/>
                </a:lnTo>
                <a:lnTo>
                  <a:pt x="18" y="595"/>
                </a:lnTo>
                <a:lnTo>
                  <a:pt x="30" y="595"/>
                </a:lnTo>
                <a:close/>
                <a:moveTo>
                  <a:pt x="30" y="619"/>
                </a:moveTo>
                <a:lnTo>
                  <a:pt x="30" y="631"/>
                </a:lnTo>
                <a:lnTo>
                  <a:pt x="18" y="631"/>
                </a:lnTo>
                <a:lnTo>
                  <a:pt x="18" y="619"/>
                </a:lnTo>
                <a:lnTo>
                  <a:pt x="30" y="619"/>
                </a:lnTo>
                <a:close/>
                <a:moveTo>
                  <a:pt x="30" y="643"/>
                </a:moveTo>
                <a:lnTo>
                  <a:pt x="30" y="655"/>
                </a:lnTo>
                <a:lnTo>
                  <a:pt x="18" y="655"/>
                </a:lnTo>
                <a:lnTo>
                  <a:pt x="18" y="643"/>
                </a:lnTo>
                <a:lnTo>
                  <a:pt x="30" y="643"/>
                </a:lnTo>
                <a:close/>
                <a:moveTo>
                  <a:pt x="30" y="667"/>
                </a:moveTo>
                <a:lnTo>
                  <a:pt x="30" y="679"/>
                </a:lnTo>
                <a:lnTo>
                  <a:pt x="18" y="679"/>
                </a:lnTo>
                <a:lnTo>
                  <a:pt x="18" y="667"/>
                </a:lnTo>
                <a:lnTo>
                  <a:pt x="30" y="667"/>
                </a:lnTo>
                <a:close/>
                <a:moveTo>
                  <a:pt x="30" y="691"/>
                </a:moveTo>
                <a:lnTo>
                  <a:pt x="30" y="704"/>
                </a:lnTo>
                <a:lnTo>
                  <a:pt x="18" y="704"/>
                </a:lnTo>
                <a:lnTo>
                  <a:pt x="18" y="691"/>
                </a:lnTo>
                <a:lnTo>
                  <a:pt x="30" y="691"/>
                </a:lnTo>
                <a:close/>
                <a:moveTo>
                  <a:pt x="30" y="716"/>
                </a:moveTo>
                <a:lnTo>
                  <a:pt x="30" y="728"/>
                </a:lnTo>
                <a:lnTo>
                  <a:pt x="18" y="728"/>
                </a:lnTo>
                <a:lnTo>
                  <a:pt x="18" y="716"/>
                </a:lnTo>
                <a:lnTo>
                  <a:pt x="30" y="716"/>
                </a:lnTo>
                <a:close/>
                <a:moveTo>
                  <a:pt x="30" y="740"/>
                </a:moveTo>
                <a:lnTo>
                  <a:pt x="30" y="752"/>
                </a:lnTo>
                <a:lnTo>
                  <a:pt x="18" y="752"/>
                </a:lnTo>
                <a:lnTo>
                  <a:pt x="18" y="740"/>
                </a:lnTo>
                <a:lnTo>
                  <a:pt x="30" y="740"/>
                </a:lnTo>
                <a:close/>
                <a:moveTo>
                  <a:pt x="30" y="764"/>
                </a:moveTo>
                <a:lnTo>
                  <a:pt x="30" y="776"/>
                </a:lnTo>
                <a:lnTo>
                  <a:pt x="18" y="776"/>
                </a:lnTo>
                <a:lnTo>
                  <a:pt x="18" y="764"/>
                </a:lnTo>
                <a:lnTo>
                  <a:pt x="30" y="764"/>
                </a:lnTo>
                <a:close/>
                <a:moveTo>
                  <a:pt x="30" y="788"/>
                </a:moveTo>
                <a:lnTo>
                  <a:pt x="30" y="800"/>
                </a:lnTo>
                <a:lnTo>
                  <a:pt x="18" y="800"/>
                </a:lnTo>
                <a:lnTo>
                  <a:pt x="18" y="788"/>
                </a:lnTo>
                <a:lnTo>
                  <a:pt x="30" y="788"/>
                </a:lnTo>
                <a:close/>
                <a:moveTo>
                  <a:pt x="30" y="812"/>
                </a:moveTo>
                <a:lnTo>
                  <a:pt x="30" y="824"/>
                </a:lnTo>
                <a:lnTo>
                  <a:pt x="18" y="824"/>
                </a:lnTo>
                <a:lnTo>
                  <a:pt x="18" y="812"/>
                </a:lnTo>
                <a:lnTo>
                  <a:pt x="30" y="812"/>
                </a:lnTo>
                <a:close/>
                <a:moveTo>
                  <a:pt x="30" y="836"/>
                </a:moveTo>
                <a:lnTo>
                  <a:pt x="30" y="848"/>
                </a:lnTo>
                <a:lnTo>
                  <a:pt x="18" y="848"/>
                </a:lnTo>
                <a:lnTo>
                  <a:pt x="18" y="836"/>
                </a:lnTo>
                <a:lnTo>
                  <a:pt x="30" y="836"/>
                </a:lnTo>
                <a:close/>
                <a:moveTo>
                  <a:pt x="30" y="860"/>
                </a:moveTo>
                <a:lnTo>
                  <a:pt x="30" y="872"/>
                </a:lnTo>
                <a:lnTo>
                  <a:pt x="18" y="872"/>
                </a:lnTo>
                <a:lnTo>
                  <a:pt x="18" y="860"/>
                </a:lnTo>
                <a:lnTo>
                  <a:pt x="30" y="860"/>
                </a:lnTo>
                <a:close/>
                <a:moveTo>
                  <a:pt x="30" y="884"/>
                </a:moveTo>
                <a:lnTo>
                  <a:pt x="30" y="896"/>
                </a:lnTo>
                <a:lnTo>
                  <a:pt x="18" y="896"/>
                </a:lnTo>
                <a:lnTo>
                  <a:pt x="18" y="884"/>
                </a:lnTo>
                <a:lnTo>
                  <a:pt x="30" y="884"/>
                </a:lnTo>
                <a:close/>
                <a:moveTo>
                  <a:pt x="30" y="909"/>
                </a:moveTo>
                <a:lnTo>
                  <a:pt x="30" y="921"/>
                </a:lnTo>
                <a:lnTo>
                  <a:pt x="18" y="921"/>
                </a:lnTo>
                <a:lnTo>
                  <a:pt x="18" y="909"/>
                </a:lnTo>
                <a:lnTo>
                  <a:pt x="30" y="909"/>
                </a:lnTo>
                <a:close/>
                <a:moveTo>
                  <a:pt x="30" y="933"/>
                </a:moveTo>
                <a:lnTo>
                  <a:pt x="30" y="945"/>
                </a:lnTo>
                <a:lnTo>
                  <a:pt x="18" y="945"/>
                </a:lnTo>
                <a:lnTo>
                  <a:pt x="18" y="933"/>
                </a:lnTo>
                <a:lnTo>
                  <a:pt x="30" y="933"/>
                </a:lnTo>
                <a:close/>
                <a:moveTo>
                  <a:pt x="30" y="957"/>
                </a:moveTo>
                <a:lnTo>
                  <a:pt x="30" y="969"/>
                </a:lnTo>
                <a:lnTo>
                  <a:pt x="18" y="969"/>
                </a:lnTo>
                <a:lnTo>
                  <a:pt x="18" y="957"/>
                </a:lnTo>
                <a:lnTo>
                  <a:pt x="30" y="957"/>
                </a:lnTo>
                <a:close/>
                <a:moveTo>
                  <a:pt x="30" y="981"/>
                </a:moveTo>
                <a:lnTo>
                  <a:pt x="30" y="993"/>
                </a:lnTo>
                <a:lnTo>
                  <a:pt x="18" y="993"/>
                </a:lnTo>
                <a:lnTo>
                  <a:pt x="18" y="981"/>
                </a:lnTo>
                <a:lnTo>
                  <a:pt x="30" y="981"/>
                </a:lnTo>
                <a:close/>
                <a:moveTo>
                  <a:pt x="30" y="1005"/>
                </a:moveTo>
                <a:lnTo>
                  <a:pt x="30" y="1017"/>
                </a:lnTo>
                <a:lnTo>
                  <a:pt x="18" y="1017"/>
                </a:lnTo>
                <a:lnTo>
                  <a:pt x="18" y="1005"/>
                </a:lnTo>
                <a:lnTo>
                  <a:pt x="30" y="1005"/>
                </a:lnTo>
                <a:close/>
                <a:moveTo>
                  <a:pt x="30" y="1029"/>
                </a:moveTo>
                <a:lnTo>
                  <a:pt x="30" y="1041"/>
                </a:lnTo>
                <a:lnTo>
                  <a:pt x="18" y="1041"/>
                </a:lnTo>
                <a:lnTo>
                  <a:pt x="18" y="1029"/>
                </a:lnTo>
                <a:lnTo>
                  <a:pt x="30" y="1029"/>
                </a:lnTo>
                <a:close/>
                <a:moveTo>
                  <a:pt x="30" y="1053"/>
                </a:moveTo>
                <a:lnTo>
                  <a:pt x="30" y="1065"/>
                </a:lnTo>
                <a:lnTo>
                  <a:pt x="18" y="1065"/>
                </a:lnTo>
                <a:lnTo>
                  <a:pt x="18" y="1053"/>
                </a:lnTo>
                <a:lnTo>
                  <a:pt x="30" y="1053"/>
                </a:lnTo>
                <a:close/>
                <a:moveTo>
                  <a:pt x="30" y="1077"/>
                </a:moveTo>
                <a:lnTo>
                  <a:pt x="30" y="1089"/>
                </a:lnTo>
                <a:lnTo>
                  <a:pt x="18" y="1089"/>
                </a:lnTo>
                <a:lnTo>
                  <a:pt x="18" y="1077"/>
                </a:lnTo>
                <a:lnTo>
                  <a:pt x="30" y="1077"/>
                </a:lnTo>
                <a:close/>
                <a:moveTo>
                  <a:pt x="30" y="1101"/>
                </a:moveTo>
                <a:lnTo>
                  <a:pt x="30" y="1114"/>
                </a:lnTo>
                <a:lnTo>
                  <a:pt x="18" y="1114"/>
                </a:lnTo>
                <a:lnTo>
                  <a:pt x="18" y="1101"/>
                </a:lnTo>
                <a:lnTo>
                  <a:pt x="30" y="1101"/>
                </a:lnTo>
                <a:close/>
                <a:moveTo>
                  <a:pt x="30" y="1126"/>
                </a:moveTo>
                <a:lnTo>
                  <a:pt x="30" y="1138"/>
                </a:lnTo>
                <a:lnTo>
                  <a:pt x="18" y="1138"/>
                </a:lnTo>
                <a:lnTo>
                  <a:pt x="18" y="1126"/>
                </a:lnTo>
                <a:lnTo>
                  <a:pt x="30" y="1126"/>
                </a:lnTo>
                <a:close/>
                <a:moveTo>
                  <a:pt x="30" y="1150"/>
                </a:moveTo>
                <a:lnTo>
                  <a:pt x="30" y="1162"/>
                </a:lnTo>
                <a:lnTo>
                  <a:pt x="18" y="1162"/>
                </a:lnTo>
                <a:lnTo>
                  <a:pt x="18" y="1150"/>
                </a:lnTo>
                <a:lnTo>
                  <a:pt x="30" y="1150"/>
                </a:lnTo>
                <a:close/>
                <a:moveTo>
                  <a:pt x="30" y="1174"/>
                </a:moveTo>
                <a:lnTo>
                  <a:pt x="30" y="1186"/>
                </a:lnTo>
                <a:lnTo>
                  <a:pt x="18" y="1186"/>
                </a:lnTo>
                <a:lnTo>
                  <a:pt x="18" y="1174"/>
                </a:lnTo>
                <a:lnTo>
                  <a:pt x="30" y="1174"/>
                </a:lnTo>
                <a:close/>
                <a:moveTo>
                  <a:pt x="30" y="1198"/>
                </a:moveTo>
                <a:lnTo>
                  <a:pt x="31" y="1210"/>
                </a:lnTo>
                <a:lnTo>
                  <a:pt x="19" y="1210"/>
                </a:lnTo>
                <a:lnTo>
                  <a:pt x="18" y="1198"/>
                </a:lnTo>
                <a:lnTo>
                  <a:pt x="30" y="1198"/>
                </a:lnTo>
                <a:close/>
                <a:moveTo>
                  <a:pt x="31" y="1222"/>
                </a:moveTo>
                <a:lnTo>
                  <a:pt x="31" y="1234"/>
                </a:lnTo>
                <a:lnTo>
                  <a:pt x="19" y="1234"/>
                </a:lnTo>
                <a:lnTo>
                  <a:pt x="19" y="1222"/>
                </a:lnTo>
                <a:lnTo>
                  <a:pt x="31" y="1222"/>
                </a:lnTo>
                <a:close/>
                <a:moveTo>
                  <a:pt x="31" y="1246"/>
                </a:moveTo>
                <a:lnTo>
                  <a:pt x="31" y="1258"/>
                </a:lnTo>
                <a:lnTo>
                  <a:pt x="19" y="1258"/>
                </a:lnTo>
                <a:lnTo>
                  <a:pt x="19" y="1246"/>
                </a:lnTo>
                <a:lnTo>
                  <a:pt x="31" y="1246"/>
                </a:lnTo>
                <a:close/>
                <a:moveTo>
                  <a:pt x="31" y="1270"/>
                </a:moveTo>
                <a:lnTo>
                  <a:pt x="31" y="1282"/>
                </a:lnTo>
                <a:lnTo>
                  <a:pt x="19" y="1282"/>
                </a:lnTo>
                <a:lnTo>
                  <a:pt x="19" y="1270"/>
                </a:lnTo>
                <a:lnTo>
                  <a:pt x="31" y="1270"/>
                </a:lnTo>
                <a:close/>
                <a:moveTo>
                  <a:pt x="31" y="1294"/>
                </a:moveTo>
                <a:lnTo>
                  <a:pt x="31" y="1306"/>
                </a:lnTo>
                <a:lnTo>
                  <a:pt x="19" y="1306"/>
                </a:lnTo>
                <a:lnTo>
                  <a:pt x="19" y="1294"/>
                </a:lnTo>
                <a:lnTo>
                  <a:pt x="31" y="1294"/>
                </a:lnTo>
                <a:close/>
                <a:moveTo>
                  <a:pt x="0" y="48"/>
                </a:moveTo>
                <a:lnTo>
                  <a:pt x="24" y="0"/>
                </a:lnTo>
                <a:lnTo>
                  <a:pt x="48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7543" name="Freeform 23"/>
          <p:cNvSpPr>
            <a:spLocks noEditPoints="1"/>
          </p:cNvSpPr>
          <p:nvPr/>
        </p:nvSpPr>
        <p:spPr bwMode="auto">
          <a:xfrm>
            <a:off x="2987675" y="2774950"/>
            <a:ext cx="2444750" cy="76200"/>
          </a:xfrm>
          <a:custGeom>
            <a:avLst/>
            <a:gdLst>
              <a:gd name="T0" fmla="*/ 100806243 w 1540"/>
              <a:gd name="T1" fmla="*/ 45362810 h 48"/>
              <a:gd name="T2" fmla="*/ 161289998 w 1540"/>
              <a:gd name="T3" fmla="*/ 45362810 h 48"/>
              <a:gd name="T4" fmla="*/ 221773779 w 1540"/>
              <a:gd name="T5" fmla="*/ 45362810 h 48"/>
              <a:gd name="T6" fmla="*/ 282257510 w 1540"/>
              <a:gd name="T7" fmla="*/ 45362810 h 48"/>
              <a:gd name="T8" fmla="*/ 342741241 w 1540"/>
              <a:gd name="T9" fmla="*/ 45362810 h 48"/>
              <a:gd name="T10" fmla="*/ 403224971 w 1540"/>
              <a:gd name="T11" fmla="*/ 45362810 h 48"/>
              <a:gd name="T12" fmla="*/ 463708801 w 1540"/>
              <a:gd name="T13" fmla="*/ 45362810 h 48"/>
              <a:gd name="T14" fmla="*/ 524192532 w 1540"/>
              <a:gd name="T15" fmla="*/ 45362810 h 48"/>
              <a:gd name="T16" fmla="*/ 584676263 w 1540"/>
              <a:gd name="T17" fmla="*/ 45362810 h 48"/>
              <a:gd name="T18" fmla="*/ 645159994 w 1540"/>
              <a:gd name="T19" fmla="*/ 45362810 h 48"/>
              <a:gd name="T20" fmla="*/ 705643725 w 1540"/>
              <a:gd name="T21" fmla="*/ 45362810 h 48"/>
              <a:gd name="T22" fmla="*/ 766127456 w 1540"/>
              <a:gd name="T23" fmla="*/ 45362810 h 48"/>
              <a:gd name="T24" fmla="*/ 826611186 w 1540"/>
              <a:gd name="T25" fmla="*/ 45362810 h 48"/>
              <a:gd name="T26" fmla="*/ 887095116 w 1540"/>
              <a:gd name="T27" fmla="*/ 45362810 h 48"/>
              <a:gd name="T28" fmla="*/ 947578846 w 1540"/>
              <a:gd name="T29" fmla="*/ 45362810 h 48"/>
              <a:gd name="T30" fmla="*/ 1008062577 w 1540"/>
              <a:gd name="T31" fmla="*/ 45362810 h 48"/>
              <a:gd name="T32" fmla="*/ 1068546308 w 1540"/>
              <a:gd name="T33" fmla="*/ 45362810 h 48"/>
              <a:gd name="T34" fmla="*/ 1129030039 w 1540"/>
              <a:gd name="T35" fmla="*/ 45362810 h 48"/>
              <a:gd name="T36" fmla="*/ 1189513770 w 1540"/>
              <a:gd name="T37" fmla="*/ 45362810 h 48"/>
              <a:gd name="T38" fmla="*/ 1249997501 w 1540"/>
              <a:gd name="T39" fmla="*/ 45362810 h 48"/>
              <a:gd name="T40" fmla="*/ 1310481231 w 1540"/>
              <a:gd name="T41" fmla="*/ 45362810 h 48"/>
              <a:gd name="T42" fmla="*/ 1370964962 w 1540"/>
              <a:gd name="T43" fmla="*/ 45362810 h 48"/>
              <a:gd name="T44" fmla="*/ 1431448693 w 1540"/>
              <a:gd name="T45" fmla="*/ 47883760 h 48"/>
              <a:gd name="T46" fmla="*/ 1491932424 w 1540"/>
              <a:gd name="T47" fmla="*/ 47883760 h 48"/>
              <a:gd name="T48" fmla="*/ 1552416155 w 1540"/>
              <a:gd name="T49" fmla="*/ 47883760 h 48"/>
              <a:gd name="T50" fmla="*/ 1612899885 w 1540"/>
              <a:gd name="T51" fmla="*/ 47883760 h 48"/>
              <a:gd name="T52" fmla="*/ 1673384013 w 1540"/>
              <a:gd name="T53" fmla="*/ 47883760 h 48"/>
              <a:gd name="T54" fmla="*/ 1733867744 w 1540"/>
              <a:gd name="T55" fmla="*/ 47883760 h 48"/>
              <a:gd name="T56" fmla="*/ 1794351475 w 1540"/>
              <a:gd name="T57" fmla="*/ 47883760 h 48"/>
              <a:gd name="T58" fmla="*/ 1854835206 w 1540"/>
              <a:gd name="T59" fmla="*/ 47883760 h 48"/>
              <a:gd name="T60" fmla="*/ 1915318936 w 1540"/>
              <a:gd name="T61" fmla="*/ 47883760 h 48"/>
              <a:gd name="T62" fmla="*/ 1975802667 w 1540"/>
              <a:gd name="T63" fmla="*/ 47883760 h 48"/>
              <a:gd name="T64" fmla="*/ 2036286398 w 1540"/>
              <a:gd name="T65" fmla="*/ 47883760 h 48"/>
              <a:gd name="T66" fmla="*/ 2096770129 w 1540"/>
              <a:gd name="T67" fmla="*/ 47883760 h 48"/>
              <a:gd name="T68" fmla="*/ 2147483647 w 1540"/>
              <a:gd name="T69" fmla="*/ 47883760 h 48"/>
              <a:gd name="T70" fmla="*/ 2147483647 w 1540"/>
              <a:gd name="T71" fmla="*/ 47883760 h 48"/>
              <a:gd name="T72" fmla="*/ 2147483647 w 1540"/>
              <a:gd name="T73" fmla="*/ 47883760 h 48"/>
              <a:gd name="T74" fmla="*/ 2147483647 w 1540"/>
              <a:gd name="T75" fmla="*/ 47883760 h 48"/>
              <a:gd name="T76" fmla="*/ 2147483647 w 1540"/>
              <a:gd name="T77" fmla="*/ 47883760 h 48"/>
              <a:gd name="T78" fmla="*/ 2147483647 w 1540"/>
              <a:gd name="T79" fmla="*/ 47883760 h 48"/>
              <a:gd name="T80" fmla="*/ 2147483647 w 1540"/>
              <a:gd name="T81" fmla="*/ 47883760 h 48"/>
              <a:gd name="T82" fmla="*/ 2147483647 w 1540"/>
              <a:gd name="T83" fmla="*/ 47883760 h 48"/>
              <a:gd name="T84" fmla="*/ 2147483647 w 1540"/>
              <a:gd name="T85" fmla="*/ 47883760 h 48"/>
              <a:gd name="T86" fmla="*/ 2147483647 w 1540"/>
              <a:gd name="T87" fmla="*/ 47883760 h 48"/>
              <a:gd name="T88" fmla="*/ 2147483647 w 1540"/>
              <a:gd name="T89" fmla="*/ 47883760 h 48"/>
              <a:gd name="T90" fmla="*/ 2147483647 w 1540"/>
              <a:gd name="T91" fmla="*/ 47883760 h 48"/>
              <a:gd name="T92" fmla="*/ 2147483647 w 1540"/>
              <a:gd name="T93" fmla="*/ 47883760 h 48"/>
              <a:gd name="T94" fmla="*/ 2147483647 w 1540"/>
              <a:gd name="T95" fmla="*/ 47883760 h 48"/>
              <a:gd name="T96" fmla="*/ 2147483647 w 1540"/>
              <a:gd name="T97" fmla="*/ 47883760 h 48"/>
              <a:gd name="T98" fmla="*/ 2147483647 w 1540"/>
              <a:gd name="T99" fmla="*/ 47883760 h 48"/>
              <a:gd name="T100" fmla="*/ 2147483647 w 1540"/>
              <a:gd name="T101" fmla="*/ 47883760 h 48"/>
              <a:gd name="T102" fmla="*/ 2147483647 w 1540"/>
              <a:gd name="T103" fmla="*/ 47883760 h 48"/>
              <a:gd name="T104" fmla="*/ 2147483647 w 1540"/>
              <a:gd name="T105" fmla="*/ 47883760 h 48"/>
              <a:gd name="T106" fmla="*/ 2147483647 w 1540"/>
              <a:gd name="T107" fmla="*/ 47883760 h 48"/>
              <a:gd name="T108" fmla="*/ 2147483647 w 1540"/>
              <a:gd name="T109" fmla="*/ 47883760 h 48"/>
              <a:gd name="T110" fmla="*/ 2147483647 w 1540"/>
              <a:gd name="T111" fmla="*/ 47883760 h 48"/>
              <a:gd name="T112" fmla="*/ 2147483647 w 1540"/>
              <a:gd name="T113" fmla="*/ 47883760 h 48"/>
              <a:gd name="T114" fmla="*/ 2147483647 w 1540"/>
              <a:gd name="T115" fmla="*/ 47883760 h 48"/>
              <a:gd name="T116" fmla="*/ 2147483647 w 1540"/>
              <a:gd name="T117" fmla="*/ 47883760 h 48"/>
              <a:gd name="T118" fmla="*/ 2147483647 w 1540"/>
              <a:gd name="T119" fmla="*/ 47883760 h 48"/>
              <a:gd name="T120" fmla="*/ 2147483647 w 1540"/>
              <a:gd name="T121" fmla="*/ 47883760 h 48"/>
              <a:gd name="T122" fmla="*/ 2147483647 w 1540"/>
              <a:gd name="T123" fmla="*/ 47883760 h 48"/>
              <a:gd name="T124" fmla="*/ 2147483647 w 1540"/>
              <a:gd name="T125" fmla="*/ 47883760 h 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40"/>
              <a:gd name="T190" fmla="*/ 0 h 48"/>
              <a:gd name="T191" fmla="*/ 1540 w 1540"/>
              <a:gd name="T192" fmla="*/ 48 h 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40" h="48">
                <a:moveTo>
                  <a:pt x="40" y="18"/>
                </a:moveTo>
                <a:lnTo>
                  <a:pt x="52" y="18"/>
                </a:lnTo>
                <a:lnTo>
                  <a:pt x="52" y="30"/>
                </a:lnTo>
                <a:lnTo>
                  <a:pt x="40" y="30"/>
                </a:lnTo>
                <a:lnTo>
                  <a:pt x="40" y="18"/>
                </a:lnTo>
                <a:close/>
                <a:moveTo>
                  <a:pt x="64" y="18"/>
                </a:moveTo>
                <a:lnTo>
                  <a:pt x="76" y="18"/>
                </a:lnTo>
                <a:lnTo>
                  <a:pt x="76" y="30"/>
                </a:lnTo>
                <a:lnTo>
                  <a:pt x="64" y="30"/>
                </a:lnTo>
                <a:lnTo>
                  <a:pt x="64" y="18"/>
                </a:lnTo>
                <a:close/>
                <a:moveTo>
                  <a:pt x="88" y="18"/>
                </a:moveTo>
                <a:lnTo>
                  <a:pt x="100" y="18"/>
                </a:lnTo>
                <a:lnTo>
                  <a:pt x="100" y="30"/>
                </a:lnTo>
                <a:lnTo>
                  <a:pt x="88" y="30"/>
                </a:lnTo>
                <a:lnTo>
                  <a:pt x="88" y="18"/>
                </a:lnTo>
                <a:close/>
                <a:moveTo>
                  <a:pt x="112" y="18"/>
                </a:moveTo>
                <a:lnTo>
                  <a:pt x="124" y="18"/>
                </a:lnTo>
                <a:lnTo>
                  <a:pt x="124" y="30"/>
                </a:lnTo>
                <a:lnTo>
                  <a:pt x="112" y="30"/>
                </a:lnTo>
                <a:lnTo>
                  <a:pt x="112" y="18"/>
                </a:lnTo>
                <a:close/>
                <a:moveTo>
                  <a:pt x="136" y="18"/>
                </a:moveTo>
                <a:lnTo>
                  <a:pt x="148" y="18"/>
                </a:lnTo>
                <a:lnTo>
                  <a:pt x="148" y="30"/>
                </a:lnTo>
                <a:lnTo>
                  <a:pt x="136" y="30"/>
                </a:lnTo>
                <a:lnTo>
                  <a:pt x="136" y="18"/>
                </a:lnTo>
                <a:close/>
                <a:moveTo>
                  <a:pt x="160" y="18"/>
                </a:moveTo>
                <a:lnTo>
                  <a:pt x="172" y="18"/>
                </a:lnTo>
                <a:lnTo>
                  <a:pt x="172" y="30"/>
                </a:lnTo>
                <a:lnTo>
                  <a:pt x="160" y="30"/>
                </a:lnTo>
                <a:lnTo>
                  <a:pt x="160" y="18"/>
                </a:lnTo>
                <a:close/>
                <a:moveTo>
                  <a:pt x="184" y="18"/>
                </a:moveTo>
                <a:lnTo>
                  <a:pt x="196" y="18"/>
                </a:lnTo>
                <a:lnTo>
                  <a:pt x="196" y="30"/>
                </a:lnTo>
                <a:lnTo>
                  <a:pt x="184" y="30"/>
                </a:lnTo>
                <a:lnTo>
                  <a:pt x="184" y="18"/>
                </a:lnTo>
                <a:close/>
                <a:moveTo>
                  <a:pt x="208" y="18"/>
                </a:moveTo>
                <a:lnTo>
                  <a:pt x="220" y="18"/>
                </a:lnTo>
                <a:lnTo>
                  <a:pt x="220" y="30"/>
                </a:lnTo>
                <a:lnTo>
                  <a:pt x="208" y="30"/>
                </a:lnTo>
                <a:lnTo>
                  <a:pt x="208" y="18"/>
                </a:lnTo>
                <a:close/>
                <a:moveTo>
                  <a:pt x="232" y="18"/>
                </a:moveTo>
                <a:lnTo>
                  <a:pt x="244" y="18"/>
                </a:lnTo>
                <a:lnTo>
                  <a:pt x="244" y="30"/>
                </a:lnTo>
                <a:lnTo>
                  <a:pt x="232" y="30"/>
                </a:lnTo>
                <a:lnTo>
                  <a:pt x="232" y="18"/>
                </a:lnTo>
                <a:close/>
                <a:moveTo>
                  <a:pt x="256" y="18"/>
                </a:moveTo>
                <a:lnTo>
                  <a:pt x="268" y="18"/>
                </a:lnTo>
                <a:lnTo>
                  <a:pt x="268" y="30"/>
                </a:lnTo>
                <a:lnTo>
                  <a:pt x="256" y="30"/>
                </a:lnTo>
                <a:lnTo>
                  <a:pt x="256" y="18"/>
                </a:lnTo>
                <a:close/>
                <a:moveTo>
                  <a:pt x="280" y="18"/>
                </a:moveTo>
                <a:lnTo>
                  <a:pt x="292" y="18"/>
                </a:lnTo>
                <a:lnTo>
                  <a:pt x="292" y="30"/>
                </a:lnTo>
                <a:lnTo>
                  <a:pt x="280" y="30"/>
                </a:lnTo>
                <a:lnTo>
                  <a:pt x="280" y="18"/>
                </a:lnTo>
                <a:close/>
                <a:moveTo>
                  <a:pt x="304" y="18"/>
                </a:moveTo>
                <a:lnTo>
                  <a:pt x="316" y="18"/>
                </a:lnTo>
                <a:lnTo>
                  <a:pt x="316" y="30"/>
                </a:lnTo>
                <a:lnTo>
                  <a:pt x="304" y="30"/>
                </a:lnTo>
                <a:lnTo>
                  <a:pt x="304" y="18"/>
                </a:lnTo>
                <a:close/>
                <a:moveTo>
                  <a:pt x="328" y="18"/>
                </a:moveTo>
                <a:lnTo>
                  <a:pt x="340" y="18"/>
                </a:lnTo>
                <a:lnTo>
                  <a:pt x="340" y="30"/>
                </a:lnTo>
                <a:lnTo>
                  <a:pt x="328" y="30"/>
                </a:lnTo>
                <a:lnTo>
                  <a:pt x="328" y="18"/>
                </a:lnTo>
                <a:close/>
                <a:moveTo>
                  <a:pt x="352" y="18"/>
                </a:moveTo>
                <a:lnTo>
                  <a:pt x="364" y="18"/>
                </a:lnTo>
                <a:lnTo>
                  <a:pt x="364" y="30"/>
                </a:lnTo>
                <a:lnTo>
                  <a:pt x="352" y="30"/>
                </a:lnTo>
                <a:lnTo>
                  <a:pt x="352" y="18"/>
                </a:lnTo>
                <a:close/>
                <a:moveTo>
                  <a:pt x="376" y="18"/>
                </a:moveTo>
                <a:lnTo>
                  <a:pt x="388" y="18"/>
                </a:lnTo>
                <a:lnTo>
                  <a:pt x="388" y="30"/>
                </a:lnTo>
                <a:lnTo>
                  <a:pt x="376" y="30"/>
                </a:lnTo>
                <a:lnTo>
                  <a:pt x="376" y="18"/>
                </a:lnTo>
                <a:close/>
                <a:moveTo>
                  <a:pt x="400" y="18"/>
                </a:moveTo>
                <a:lnTo>
                  <a:pt x="412" y="18"/>
                </a:lnTo>
                <a:lnTo>
                  <a:pt x="412" y="30"/>
                </a:lnTo>
                <a:lnTo>
                  <a:pt x="400" y="30"/>
                </a:lnTo>
                <a:lnTo>
                  <a:pt x="400" y="18"/>
                </a:lnTo>
                <a:close/>
                <a:moveTo>
                  <a:pt x="424" y="18"/>
                </a:moveTo>
                <a:lnTo>
                  <a:pt x="436" y="18"/>
                </a:lnTo>
                <a:lnTo>
                  <a:pt x="436" y="30"/>
                </a:lnTo>
                <a:lnTo>
                  <a:pt x="424" y="30"/>
                </a:lnTo>
                <a:lnTo>
                  <a:pt x="424" y="18"/>
                </a:lnTo>
                <a:close/>
                <a:moveTo>
                  <a:pt x="448" y="18"/>
                </a:moveTo>
                <a:lnTo>
                  <a:pt x="460" y="18"/>
                </a:lnTo>
                <a:lnTo>
                  <a:pt x="460" y="30"/>
                </a:lnTo>
                <a:lnTo>
                  <a:pt x="448" y="30"/>
                </a:lnTo>
                <a:lnTo>
                  <a:pt x="448" y="18"/>
                </a:lnTo>
                <a:close/>
                <a:moveTo>
                  <a:pt x="472" y="18"/>
                </a:moveTo>
                <a:lnTo>
                  <a:pt x="484" y="18"/>
                </a:lnTo>
                <a:lnTo>
                  <a:pt x="484" y="30"/>
                </a:lnTo>
                <a:lnTo>
                  <a:pt x="472" y="30"/>
                </a:lnTo>
                <a:lnTo>
                  <a:pt x="472" y="18"/>
                </a:lnTo>
                <a:close/>
                <a:moveTo>
                  <a:pt x="496" y="18"/>
                </a:moveTo>
                <a:lnTo>
                  <a:pt x="508" y="18"/>
                </a:lnTo>
                <a:lnTo>
                  <a:pt x="508" y="30"/>
                </a:lnTo>
                <a:lnTo>
                  <a:pt x="496" y="30"/>
                </a:lnTo>
                <a:lnTo>
                  <a:pt x="496" y="18"/>
                </a:lnTo>
                <a:close/>
                <a:moveTo>
                  <a:pt x="520" y="18"/>
                </a:moveTo>
                <a:lnTo>
                  <a:pt x="532" y="18"/>
                </a:lnTo>
                <a:lnTo>
                  <a:pt x="532" y="30"/>
                </a:lnTo>
                <a:lnTo>
                  <a:pt x="520" y="30"/>
                </a:lnTo>
                <a:lnTo>
                  <a:pt x="520" y="18"/>
                </a:lnTo>
                <a:close/>
                <a:moveTo>
                  <a:pt x="544" y="18"/>
                </a:moveTo>
                <a:lnTo>
                  <a:pt x="556" y="18"/>
                </a:lnTo>
                <a:lnTo>
                  <a:pt x="556" y="30"/>
                </a:lnTo>
                <a:lnTo>
                  <a:pt x="544" y="30"/>
                </a:lnTo>
                <a:lnTo>
                  <a:pt x="544" y="18"/>
                </a:lnTo>
                <a:close/>
                <a:moveTo>
                  <a:pt x="568" y="19"/>
                </a:moveTo>
                <a:lnTo>
                  <a:pt x="580" y="19"/>
                </a:lnTo>
                <a:lnTo>
                  <a:pt x="580" y="31"/>
                </a:lnTo>
                <a:lnTo>
                  <a:pt x="568" y="31"/>
                </a:lnTo>
                <a:lnTo>
                  <a:pt x="568" y="19"/>
                </a:lnTo>
                <a:close/>
                <a:moveTo>
                  <a:pt x="592" y="19"/>
                </a:moveTo>
                <a:lnTo>
                  <a:pt x="604" y="19"/>
                </a:lnTo>
                <a:lnTo>
                  <a:pt x="604" y="31"/>
                </a:lnTo>
                <a:lnTo>
                  <a:pt x="592" y="31"/>
                </a:lnTo>
                <a:lnTo>
                  <a:pt x="592" y="19"/>
                </a:lnTo>
                <a:close/>
                <a:moveTo>
                  <a:pt x="616" y="19"/>
                </a:moveTo>
                <a:lnTo>
                  <a:pt x="628" y="19"/>
                </a:lnTo>
                <a:lnTo>
                  <a:pt x="628" y="31"/>
                </a:lnTo>
                <a:lnTo>
                  <a:pt x="616" y="31"/>
                </a:lnTo>
                <a:lnTo>
                  <a:pt x="616" y="19"/>
                </a:lnTo>
                <a:close/>
                <a:moveTo>
                  <a:pt x="640" y="19"/>
                </a:moveTo>
                <a:lnTo>
                  <a:pt x="652" y="19"/>
                </a:lnTo>
                <a:lnTo>
                  <a:pt x="652" y="31"/>
                </a:lnTo>
                <a:lnTo>
                  <a:pt x="640" y="31"/>
                </a:lnTo>
                <a:lnTo>
                  <a:pt x="640" y="19"/>
                </a:lnTo>
                <a:close/>
                <a:moveTo>
                  <a:pt x="664" y="19"/>
                </a:moveTo>
                <a:lnTo>
                  <a:pt x="676" y="19"/>
                </a:lnTo>
                <a:lnTo>
                  <a:pt x="676" y="31"/>
                </a:lnTo>
                <a:lnTo>
                  <a:pt x="664" y="31"/>
                </a:lnTo>
                <a:lnTo>
                  <a:pt x="664" y="19"/>
                </a:lnTo>
                <a:close/>
                <a:moveTo>
                  <a:pt x="688" y="19"/>
                </a:moveTo>
                <a:lnTo>
                  <a:pt x="700" y="19"/>
                </a:lnTo>
                <a:lnTo>
                  <a:pt x="700" y="31"/>
                </a:lnTo>
                <a:lnTo>
                  <a:pt x="688" y="31"/>
                </a:lnTo>
                <a:lnTo>
                  <a:pt x="688" y="19"/>
                </a:lnTo>
                <a:close/>
                <a:moveTo>
                  <a:pt x="712" y="19"/>
                </a:moveTo>
                <a:lnTo>
                  <a:pt x="724" y="19"/>
                </a:lnTo>
                <a:lnTo>
                  <a:pt x="724" y="31"/>
                </a:lnTo>
                <a:lnTo>
                  <a:pt x="712" y="31"/>
                </a:lnTo>
                <a:lnTo>
                  <a:pt x="712" y="19"/>
                </a:lnTo>
                <a:close/>
                <a:moveTo>
                  <a:pt x="736" y="19"/>
                </a:moveTo>
                <a:lnTo>
                  <a:pt x="748" y="19"/>
                </a:lnTo>
                <a:lnTo>
                  <a:pt x="748" y="31"/>
                </a:lnTo>
                <a:lnTo>
                  <a:pt x="736" y="31"/>
                </a:lnTo>
                <a:lnTo>
                  <a:pt x="736" y="19"/>
                </a:lnTo>
                <a:close/>
                <a:moveTo>
                  <a:pt x="760" y="19"/>
                </a:moveTo>
                <a:lnTo>
                  <a:pt x="772" y="19"/>
                </a:lnTo>
                <a:lnTo>
                  <a:pt x="772" y="31"/>
                </a:lnTo>
                <a:lnTo>
                  <a:pt x="760" y="31"/>
                </a:lnTo>
                <a:lnTo>
                  <a:pt x="760" y="19"/>
                </a:lnTo>
                <a:close/>
                <a:moveTo>
                  <a:pt x="784" y="19"/>
                </a:moveTo>
                <a:lnTo>
                  <a:pt x="796" y="19"/>
                </a:lnTo>
                <a:lnTo>
                  <a:pt x="796" y="31"/>
                </a:lnTo>
                <a:lnTo>
                  <a:pt x="784" y="31"/>
                </a:lnTo>
                <a:lnTo>
                  <a:pt x="784" y="19"/>
                </a:lnTo>
                <a:close/>
                <a:moveTo>
                  <a:pt x="808" y="19"/>
                </a:moveTo>
                <a:lnTo>
                  <a:pt x="820" y="19"/>
                </a:lnTo>
                <a:lnTo>
                  <a:pt x="820" y="31"/>
                </a:lnTo>
                <a:lnTo>
                  <a:pt x="808" y="31"/>
                </a:lnTo>
                <a:lnTo>
                  <a:pt x="808" y="19"/>
                </a:lnTo>
                <a:close/>
                <a:moveTo>
                  <a:pt x="832" y="19"/>
                </a:moveTo>
                <a:lnTo>
                  <a:pt x="844" y="19"/>
                </a:lnTo>
                <a:lnTo>
                  <a:pt x="844" y="31"/>
                </a:lnTo>
                <a:lnTo>
                  <a:pt x="832" y="31"/>
                </a:lnTo>
                <a:lnTo>
                  <a:pt x="832" y="19"/>
                </a:lnTo>
                <a:close/>
                <a:moveTo>
                  <a:pt x="856" y="19"/>
                </a:moveTo>
                <a:lnTo>
                  <a:pt x="868" y="19"/>
                </a:lnTo>
                <a:lnTo>
                  <a:pt x="868" y="31"/>
                </a:lnTo>
                <a:lnTo>
                  <a:pt x="856" y="31"/>
                </a:lnTo>
                <a:lnTo>
                  <a:pt x="856" y="19"/>
                </a:lnTo>
                <a:close/>
                <a:moveTo>
                  <a:pt x="880" y="19"/>
                </a:moveTo>
                <a:lnTo>
                  <a:pt x="892" y="19"/>
                </a:lnTo>
                <a:lnTo>
                  <a:pt x="892" y="31"/>
                </a:lnTo>
                <a:lnTo>
                  <a:pt x="880" y="31"/>
                </a:lnTo>
                <a:lnTo>
                  <a:pt x="880" y="19"/>
                </a:lnTo>
                <a:close/>
                <a:moveTo>
                  <a:pt x="904" y="19"/>
                </a:moveTo>
                <a:lnTo>
                  <a:pt x="916" y="19"/>
                </a:lnTo>
                <a:lnTo>
                  <a:pt x="916" y="31"/>
                </a:lnTo>
                <a:lnTo>
                  <a:pt x="904" y="31"/>
                </a:lnTo>
                <a:lnTo>
                  <a:pt x="904" y="19"/>
                </a:lnTo>
                <a:close/>
                <a:moveTo>
                  <a:pt x="928" y="19"/>
                </a:moveTo>
                <a:lnTo>
                  <a:pt x="940" y="19"/>
                </a:lnTo>
                <a:lnTo>
                  <a:pt x="940" y="31"/>
                </a:lnTo>
                <a:lnTo>
                  <a:pt x="928" y="31"/>
                </a:lnTo>
                <a:lnTo>
                  <a:pt x="928" y="19"/>
                </a:lnTo>
                <a:close/>
                <a:moveTo>
                  <a:pt x="952" y="19"/>
                </a:moveTo>
                <a:lnTo>
                  <a:pt x="964" y="19"/>
                </a:lnTo>
                <a:lnTo>
                  <a:pt x="964" y="31"/>
                </a:lnTo>
                <a:lnTo>
                  <a:pt x="952" y="31"/>
                </a:lnTo>
                <a:lnTo>
                  <a:pt x="952" y="19"/>
                </a:lnTo>
                <a:close/>
                <a:moveTo>
                  <a:pt x="976" y="19"/>
                </a:moveTo>
                <a:lnTo>
                  <a:pt x="988" y="19"/>
                </a:lnTo>
                <a:lnTo>
                  <a:pt x="988" y="31"/>
                </a:lnTo>
                <a:lnTo>
                  <a:pt x="976" y="31"/>
                </a:lnTo>
                <a:lnTo>
                  <a:pt x="976" y="19"/>
                </a:lnTo>
                <a:close/>
                <a:moveTo>
                  <a:pt x="1000" y="19"/>
                </a:moveTo>
                <a:lnTo>
                  <a:pt x="1012" y="19"/>
                </a:lnTo>
                <a:lnTo>
                  <a:pt x="1012" y="31"/>
                </a:lnTo>
                <a:lnTo>
                  <a:pt x="1000" y="31"/>
                </a:lnTo>
                <a:lnTo>
                  <a:pt x="1000" y="19"/>
                </a:lnTo>
                <a:close/>
                <a:moveTo>
                  <a:pt x="1024" y="19"/>
                </a:moveTo>
                <a:lnTo>
                  <a:pt x="1036" y="19"/>
                </a:lnTo>
                <a:lnTo>
                  <a:pt x="1036" y="31"/>
                </a:lnTo>
                <a:lnTo>
                  <a:pt x="1024" y="31"/>
                </a:lnTo>
                <a:lnTo>
                  <a:pt x="1024" y="19"/>
                </a:lnTo>
                <a:close/>
                <a:moveTo>
                  <a:pt x="1048" y="19"/>
                </a:moveTo>
                <a:lnTo>
                  <a:pt x="1060" y="19"/>
                </a:lnTo>
                <a:lnTo>
                  <a:pt x="1060" y="31"/>
                </a:lnTo>
                <a:lnTo>
                  <a:pt x="1048" y="31"/>
                </a:lnTo>
                <a:lnTo>
                  <a:pt x="1048" y="19"/>
                </a:lnTo>
                <a:close/>
                <a:moveTo>
                  <a:pt x="1072" y="19"/>
                </a:moveTo>
                <a:lnTo>
                  <a:pt x="1084" y="19"/>
                </a:lnTo>
                <a:lnTo>
                  <a:pt x="1084" y="31"/>
                </a:lnTo>
                <a:lnTo>
                  <a:pt x="1072" y="31"/>
                </a:lnTo>
                <a:lnTo>
                  <a:pt x="1072" y="19"/>
                </a:lnTo>
                <a:close/>
                <a:moveTo>
                  <a:pt x="1096" y="19"/>
                </a:moveTo>
                <a:lnTo>
                  <a:pt x="1108" y="19"/>
                </a:lnTo>
                <a:lnTo>
                  <a:pt x="1108" y="31"/>
                </a:lnTo>
                <a:lnTo>
                  <a:pt x="1096" y="31"/>
                </a:lnTo>
                <a:lnTo>
                  <a:pt x="1096" y="19"/>
                </a:lnTo>
                <a:close/>
                <a:moveTo>
                  <a:pt x="1120" y="19"/>
                </a:moveTo>
                <a:lnTo>
                  <a:pt x="1132" y="19"/>
                </a:lnTo>
                <a:lnTo>
                  <a:pt x="1132" y="31"/>
                </a:lnTo>
                <a:lnTo>
                  <a:pt x="1120" y="31"/>
                </a:lnTo>
                <a:lnTo>
                  <a:pt x="1120" y="19"/>
                </a:lnTo>
                <a:close/>
                <a:moveTo>
                  <a:pt x="1144" y="19"/>
                </a:moveTo>
                <a:lnTo>
                  <a:pt x="1156" y="19"/>
                </a:lnTo>
                <a:lnTo>
                  <a:pt x="1156" y="31"/>
                </a:lnTo>
                <a:lnTo>
                  <a:pt x="1144" y="31"/>
                </a:lnTo>
                <a:lnTo>
                  <a:pt x="1144" y="19"/>
                </a:lnTo>
                <a:close/>
                <a:moveTo>
                  <a:pt x="1168" y="19"/>
                </a:moveTo>
                <a:lnTo>
                  <a:pt x="1180" y="19"/>
                </a:lnTo>
                <a:lnTo>
                  <a:pt x="1180" y="31"/>
                </a:lnTo>
                <a:lnTo>
                  <a:pt x="1168" y="31"/>
                </a:lnTo>
                <a:lnTo>
                  <a:pt x="1168" y="19"/>
                </a:lnTo>
                <a:close/>
                <a:moveTo>
                  <a:pt x="1192" y="19"/>
                </a:moveTo>
                <a:lnTo>
                  <a:pt x="1204" y="19"/>
                </a:lnTo>
                <a:lnTo>
                  <a:pt x="1204" y="31"/>
                </a:lnTo>
                <a:lnTo>
                  <a:pt x="1192" y="31"/>
                </a:lnTo>
                <a:lnTo>
                  <a:pt x="1192" y="19"/>
                </a:lnTo>
                <a:close/>
                <a:moveTo>
                  <a:pt x="1216" y="19"/>
                </a:moveTo>
                <a:lnTo>
                  <a:pt x="1228" y="19"/>
                </a:lnTo>
                <a:lnTo>
                  <a:pt x="1228" y="31"/>
                </a:lnTo>
                <a:lnTo>
                  <a:pt x="1216" y="31"/>
                </a:lnTo>
                <a:lnTo>
                  <a:pt x="1216" y="19"/>
                </a:lnTo>
                <a:close/>
                <a:moveTo>
                  <a:pt x="1240" y="19"/>
                </a:moveTo>
                <a:lnTo>
                  <a:pt x="1252" y="19"/>
                </a:lnTo>
                <a:lnTo>
                  <a:pt x="1252" y="31"/>
                </a:lnTo>
                <a:lnTo>
                  <a:pt x="1240" y="31"/>
                </a:lnTo>
                <a:lnTo>
                  <a:pt x="1240" y="19"/>
                </a:lnTo>
                <a:close/>
                <a:moveTo>
                  <a:pt x="1264" y="19"/>
                </a:moveTo>
                <a:lnTo>
                  <a:pt x="1276" y="19"/>
                </a:lnTo>
                <a:lnTo>
                  <a:pt x="1276" y="31"/>
                </a:lnTo>
                <a:lnTo>
                  <a:pt x="1264" y="31"/>
                </a:lnTo>
                <a:lnTo>
                  <a:pt x="1264" y="19"/>
                </a:lnTo>
                <a:close/>
                <a:moveTo>
                  <a:pt x="1288" y="19"/>
                </a:moveTo>
                <a:lnTo>
                  <a:pt x="1300" y="19"/>
                </a:lnTo>
                <a:lnTo>
                  <a:pt x="1300" y="31"/>
                </a:lnTo>
                <a:lnTo>
                  <a:pt x="1288" y="31"/>
                </a:lnTo>
                <a:lnTo>
                  <a:pt x="1288" y="19"/>
                </a:lnTo>
                <a:close/>
                <a:moveTo>
                  <a:pt x="1312" y="19"/>
                </a:moveTo>
                <a:lnTo>
                  <a:pt x="1324" y="19"/>
                </a:lnTo>
                <a:lnTo>
                  <a:pt x="1324" y="31"/>
                </a:lnTo>
                <a:lnTo>
                  <a:pt x="1312" y="31"/>
                </a:lnTo>
                <a:lnTo>
                  <a:pt x="1312" y="19"/>
                </a:lnTo>
                <a:close/>
                <a:moveTo>
                  <a:pt x="1336" y="19"/>
                </a:moveTo>
                <a:lnTo>
                  <a:pt x="1348" y="19"/>
                </a:lnTo>
                <a:lnTo>
                  <a:pt x="1348" y="31"/>
                </a:lnTo>
                <a:lnTo>
                  <a:pt x="1336" y="31"/>
                </a:lnTo>
                <a:lnTo>
                  <a:pt x="1336" y="19"/>
                </a:lnTo>
                <a:close/>
                <a:moveTo>
                  <a:pt x="1360" y="19"/>
                </a:moveTo>
                <a:lnTo>
                  <a:pt x="1372" y="19"/>
                </a:lnTo>
                <a:lnTo>
                  <a:pt x="1372" y="31"/>
                </a:lnTo>
                <a:lnTo>
                  <a:pt x="1360" y="31"/>
                </a:lnTo>
                <a:lnTo>
                  <a:pt x="1360" y="19"/>
                </a:lnTo>
                <a:close/>
                <a:moveTo>
                  <a:pt x="1384" y="19"/>
                </a:moveTo>
                <a:lnTo>
                  <a:pt x="1396" y="19"/>
                </a:lnTo>
                <a:lnTo>
                  <a:pt x="1396" y="31"/>
                </a:lnTo>
                <a:lnTo>
                  <a:pt x="1384" y="31"/>
                </a:lnTo>
                <a:lnTo>
                  <a:pt x="1384" y="19"/>
                </a:lnTo>
                <a:close/>
                <a:moveTo>
                  <a:pt x="1408" y="19"/>
                </a:moveTo>
                <a:lnTo>
                  <a:pt x="1420" y="19"/>
                </a:lnTo>
                <a:lnTo>
                  <a:pt x="1420" y="31"/>
                </a:lnTo>
                <a:lnTo>
                  <a:pt x="1408" y="31"/>
                </a:lnTo>
                <a:lnTo>
                  <a:pt x="1408" y="19"/>
                </a:lnTo>
                <a:close/>
                <a:moveTo>
                  <a:pt x="1432" y="19"/>
                </a:moveTo>
                <a:lnTo>
                  <a:pt x="1444" y="19"/>
                </a:lnTo>
                <a:lnTo>
                  <a:pt x="1444" y="31"/>
                </a:lnTo>
                <a:lnTo>
                  <a:pt x="1432" y="31"/>
                </a:lnTo>
                <a:lnTo>
                  <a:pt x="1432" y="19"/>
                </a:lnTo>
                <a:close/>
                <a:moveTo>
                  <a:pt x="1456" y="19"/>
                </a:moveTo>
                <a:lnTo>
                  <a:pt x="1468" y="19"/>
                </a:lnTo>
                <a:lnTo>
                  <a:pt x="1468" y="31"/>
                </a:lnTo>
                <a:lnTo>
                  <a:pt x="1456" y="31"/>
                </a:lnTo>
                <a:lnTo>
                  <a:pt x="1456" y="19"/>
                </a:lnTo>
                <a:close/>
                <a:moveTo>
                  <a:pt x="1480" y="19"/>
                </a:moveTo>
                <a:lnTo>
                  <a:pt x="1492" y="19"/>
                </a:lnTo>
                <a:lnTo>
                  <a:pt x="1492" y="31"/>
                </a:lnTo>
                <a:lnTo>
                  <a:pt x="1480" y="31"/>
                </a:lnTo>
                <a:lnTo>
                  <a:pt x="1480" y="19"/>
                </a:lnTo>
                <a:close/>
                <a:moveTo>
                  <a:pt x="1504" y="19"/>
                </a:moveTo>
                <a:lnTo>
                  <a:pt x="1516" y="19"/>
                </a:lnTo>
                <a:lnTo>
                  <a:pt x="1516" y="31"/>
                </a:lnTo>
                <a:lnTo>
                  <a:pt x="1504" y="31"/>
                </a:lnTo>
                <a:lnTo>
                  <a:pt x="1504" y="19"/>
                </a:lnTo>
                <a:close/>
                <a:moveTo>
                  <a:pt x="1528" y="19"/>
                </a:moveTo>
                <a:lnTo>
                  <a:pt x="1540" y="19"/>
                </a:lnTo>
                <a:lnTo>
                  <a:pt x="1540" y="31"/>
                </a:lnTo>
                <a:lnTo>
                  <a:pt x="1528" y="31"/>
                </a:lnTo>
                <a:lnTo>
                  <a:pt x="1528" y="19"/>
                </a:lnTo>
                <a:close/>
                <a:moveTo>
                  <a:pt x="48" y="48"/>
                </a:moveTo>
                <a:lnTo>
                  <a:pt x="0" y="24"/>
                </a:lnTo>
                <a:lnTo>
                  <a:pt x="48" y="0"/>
                </a:lnTo>
                <a:lnTo>
                  <a:pt x="48" y="4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873500" y="1595438"/>
            <a:ext cx="4397375" cy="2746375"/>
            <a:chOff x="2440" y="1005"/>
            <a:chExt cx="2770" cy="1730"/>
          </a:xfrm>
        </p:grpSpPr>
        <p:sp>
          <p:nvSpPr>
            <p:cNvPr id="97366" name="Line 13"/>
            <p:cNvSpPr>
              <a:spLocks noChangeShapeType="1"/>
            </p:cNvSpPr>
            <p:nvPr/>
          </p:nvSpPr>
          <p:spPr bwMode="auto">
            <a:xfrm>
              <a:off x="2440" y="1005"/>
              <a:ext cx="2213" cy="17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083" y="1499"/>
              <a:ext cx="1127" cy="759"/>
              <a:chOff x="4083" y="1499"/>
              <a:chExt cx="1127" cy="759"/>
            </a:xfrm>
          </p:grpSpPr>
          <p:sp>
            <p:nvSpPr>
              <p:cNvPr id="97370" name="Freeform 24"/>
              <p:cNvSpPr>
                <a:spLocks/>
              </p:cNvSpPr>
              <p:nvPr/>
            </p:nvSpPr>
            <p:spPr bwMode="auto">
              <a:xfrm>
                <a:off x="4083" y="1499"/>
                <a:ext cx="1127" cy="759"/>
              </a:xfrm>
              <a:custGeom>
                <a:avLst/>
                <a:gdLst>
                  <a:gd name="T0" fmla="*/ 194 w 1127"/>
                  <a:gd name="T1" fmla="*/ 0 h 759"/>
                  <a:gd name="T2" fmla="*/ 194 w 1127"/>
                  <a:gd name="T3" fmla="*/ 173 h 759"/>
                  <a:gd name="T4" fmla="*/ 194 w 1127"/>
                  <a:gd name="T5" fmla="*/ 173 h 759"/>
                  <a:gd name="T6" fmla="*/ 194 w 1127"/>
                  <a:gd name="T7" fmla="*/ 247 h 759"/>
                  <a:gd name="T8" fmla="*/ 194 w 1127"/>
                  <a:gd name="T9" fmla="*/ 296 h 759"/>
                  <a:gd name="T10" fmla="*/ 349 w 1127"/>
                  <a:gd name="T11" fmla="*/ 296 h 759"/>
                  <a:gd name="T12" fmla="*/ 0 w 1127"/>
                  <a:gd name="T13" fmla="*/ 759 h 759"/>
                  <a:gd name="T14" fmla="*/ 582 w 1127"/>
                  <a:gd name="T15" fmla="*/ 296 h 759"/>
                  <a:gd name="T16" fmla="*/ 1127 w 1127"/>
                  <a:gd name="T17" fmla="*/ 296 h 759"/>
                  <a:gd name="T18" fmla="*/ 1127 w 1127"/>
                  <a:gd name="T19" fmla="*/ 247 h 759"/>
                  <a:gd name="T20" fmla="*/ 1127 w 1127"/>
                  <a:gd name="T21" fmla="*/ 173 h 759"/>
                  <a:gd name="T22" fmla="*/ 1127 w 1127"/>
                  <a:gd name="T23" fmla="*/ 173 h 759"/>
                  <a:gd name="T24" fmla="*/ 1127 w 1127"/>
                  <a:gd name="T25" fmla="*/ 0 h 759"/>
                  <a:gd name="T26" fmla="*/ 582 w 1127"/>
                  <a:gd name="T27" fmla="*/ 0 h 759"/>
                  <a:gd name="T28" fmla="*/ 349 w 1127"/>
                  <a:gd name="T29" fmla="*/ 0 h 759"/>
                  <a:gd name="T30" fmla="*/ 349 w 1127"/>
                  <a:gd name="T31" fmla="*/ 0 h 759"/>
                  <a:gd name="T32" fmla="*/ 194 w 1127"/>
                  <a:gd name="T33" fmla="*/ 0 h 7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7"/>
                  <a:gd name="T52" fmla="*/ 0 h 759"/>
                  <a:gd name="T53" fmla="*/ 1127 w 1127"/>
                  <a:gd name="T54" fmla="*/ 759 h 7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7" h="759">
                    <a:moveTo>
                      <a:pt x="194" y="0"/>
                    </a:moveTo>
                    <a:lnTo>
                      <a:pt x="194" y="173"/>
                    </a:lnTo>
                    <a:lnTo>
                      <a:pt x="194" y="247"/>
                    </a:lnTo>
                    <a:lnTo>
                      <a:pt x="194" y="296"/>
                    </a:lnTo>
                    <a:lnTo>
                      <a:pt x="349" y="296"/>
                    </a:lnTo>
                    <a:lnTo>
                      <a:pt x="0" y="759"/>
                    </a:lnTo>
                    <a:lnTo>
                      <a:pt x="582" y="296"/>
                    </a:lnTo>
                    <a:lnTo>
                      <a:pt x="1127" y="296"/>
                    </a:lnTo>
                    <a:lnTo>
                      <a:pt x="1127" y="247"/>
                    </a:lnTo>
                    <a:lnTo>
                      <a:pt x="1127" y="173"/>
                    </a:lnTo>
                    <a:lnTo>
                      <a:pt x="1127" y="0"/>
                    </a:lnTo>
                    <a:lnTo>
                      <a:pt x="582" y="0"/>
                    </a:lnTo>
                    <a:lnTo>
                      <a:pt x="349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371" name="Freeform 25"/>
              <p:cNvSpPr>
                <a:spLocks/>
              </p:cNvSpPr>
              <p:nvPr/>
            </p:nvSpPr>
            <p:spPr bwMode="auto">
              <a:xfrm>
                <a:off x="4083" y="1499"/>
                <a:ext cx="1127" cy="759"/>
              </a:xfrm>
              <a:custGeom>
                <a:avLst/>
                <a:gdLst>
                  <a:gd name="T0" fmla="*/ 194 w 1127"/>
                  <a:gd name="T1" fmla="*/ 0 h 759"/>
                  <a:gd name="T2" fmla="*/ 194 w 1127"/>
                  <a:gd name="T3" fmla="*/ 173 h 759"/>
                  <a:gd name="T4" fmla="*/ 194 w 1127"/>
                  <a:gd name="T5" fmla="*/ 173 h 759"/>
                  <a:gd name="T6" fmla="*/ 194 w 1127"/>
                  <a:gd name="T7" fmla="*/ 247 h 759"/>
                  <a:gd name="T8" fmla="*/ 194 w 1127"/>
                  <a:gd name="T9" fmla="*/ 296 h 759"/>
                  <a:gd name="T10" fmla="*/ 349 w 1127"/>
                  <a:gd name="T11" fmla="*/ 296 h 759"/>
                  <a:gd name="T12" fmla="*/ 0 w 1127"/>
                  <a:gd name="T13" fmla="*/ 759 h 759"/>
                  <a:gd name="T14" fmla="*/ 582 w 1127"/>
                  <a:gd name="T15" fmla="*/ 296 h 759"/>
                  <a:gd name="T16" fmla="*/ 1127 w 1127"/>
                  <a:gd name="T17" fmla="*/ 296 h 759"/>
                  <a:gd name="T18" fmla="*/ 1127 w 1127"/>
                  <a:gd name="T19" fmla="*/ 247 h 759"/>
                  <a:gd name="T20" fmla="*/ 1127 w 1127"/>
                  <a:gd name="T21" fmla="*/ 173 h 759"/>
                  <a:gd name="T22" fmla="*/ 1127 w 1127"/>
                  <a:gd name="T23" fmla="*/ 173 h 759"/>
                  <a:gd name="T24" fmla="*/ 1127 w 1127"/>
                  <a:gd name="T25" fmla="*/ 0 h 759"/>
                  <a:gd name="T26" fmla="*/ 582 w 1127"/>
                  <a:gd name="T27" fmla="*/ 0 h 759"/>
                  <a:gd name="T28" fmla="*/ 349 w 1127"/>
                  <a:gd name="T29" fmla="*/ 0 h 759"/>
                  <a:gd name="T30" fmla="*/ 349 w 1127"/>
                  <a:gd name="T31" fmla="*/ 0 h 759"/>
                  <a:gd name="T32" fmla="*/ 194 w 1127"/>
                  <a:gd name="T33" fmla="*/ 0 h 7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7"/>
                  <a:gd name="T52" fmla="*/ 0 h 759"/>
                  <a:gd name="T53" fmla="*/ 1127 w 1127"/>
                  <a:gd name="T54" fmla="*/ 759 h 7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7" h="759">
                    <a:moveTo>
                      <a:pt x="194" y="0"/>
                    </a:moveTo>
                    <a:lnTo>
                      <a:pt x="194" y="173"/>
                    </a:lnTo>
                    <a:lnTo>
                      <a:pt x="194" y="247"/>
                    </a:lnTo>
                    <a:lnTo>
                      <a:pt x="194" y="296"/>
                    </a:lnTo>
                    <a:lnTo>
                      <a:pt x="349" y="296"/>
                    </a:lnTo>
                    <a:lnTo>
                      <a:pt x="0" y="759"/>
                    </a:lnTo>
                    <a:lnTo>
                      <a:pt x="582" y="296"/>
                    </a:lnTo>
                    <a:lnTo>
                      <a:pt x="1127" y="296"/>
                    </a:lnTo>
                    <a:lnTo>
                      <a:pt x="1127" y="247"/>
                    </a:lnTo>
                    <a:lnTo>
                      <a:pt x="1127" y="173"/>
                    </a:lnTo>
                    <a:lnTo>
                      <a:pt x="1127" y="0"/>
                    </a:lnTo>
                    <a:lnTo>
                      <a:pt x="582" y="0"/>
                    </a:lnTo>
                    <a:lnTo>
                      <a:pt x="349" y="0"/>
                    </a:lnTo>
                    <a:lnTo>
                      <a:pt x="194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7368" name="Rectangle 27"/>
            <p:cNvSpPr>
              <a:spLocks noChangeArrowheads="1"/>
            </p:cNvSpPr>
            <p:nvPr/>
          </p:nvSpPr>
          <p:spPr bwMode="auto">
            <a:xfrm>
              <a:off x="4338" y="1539"/>
              <a:ext cx="6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>
                  <a:solidFill>
                    <a:srgbClr val="000000"/>
                  </a:solidFill>
                  <a:latin typeface="Arial" pitchFamily="34" charset="0"/>
                </a:rPr>
                <a:t>Titration curve </a:t>
              </a:r>
              <a:endParaRPr lang="cs-CZ"/>
            </a:p>
          </p:txBody>
        </p:sp>
        <p:sp>
          <p:nvSpPr>
            <p:cNvPr id="97369" name="Rectangle 28"/>
            <p:cNvSpPr>
              <a:spLocks noChangeArrowheads="1"/>
            </p:cNvSpPr>
            <p:nvPr/>
          </p:nvSpPr>
          <p:spPr bwMode="auto">
            <a:xfrm>
              <a:off x="4338" y="1655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260850" y="4897438"/>
            <a:ext cx="2160588" cy="1277937"/>
            <a:chOff x="2684" y="3085"/>
            <a:chExt cx="1361" cy="805"/>
          </a:xfrm>
        </p:grpSpPr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2684" y="3085"/>
              <a:ext cx="1361" cy="726"/>
              <a:chOff x="2684" y="3085"/>
              <a:chExt cx="1361" cy="726"/>
            </a:xfrm>
          </p:grpSpPr>
          <p:grpSp>
            <p:nvGrpSpPr>
              <p:cNvPr id="6" name="Group 40"/>
              <p:cNvGrpSpPr>
                <a:grpSpLocks/>
              </p:cNvGrpSpPr>
              <p:nvPr/>
            </p:nvGrpSpPr>
            <p:grpSpPr bwMode="auto">
              <a:xfrm>
                <a:off x="2684" y="3085"/>
                <a:ext cx="1361" cy="726"/>
                <a:chOff x="2684" y="3085"/>
                <a:chExt cx="1361" cy="726"/>
              </a:xfrm>
            </p:grpSpPr>
            <p:sp>
              <p:nvSpPr>
                <p:cNvPr id="97364" name="Freeform 38"/>
                <p:cNvSpPr>
                  <a:spLocks/>
                </p:cNvSpPr>
                <p:nvPr/>
              </p:nvSpPr>
              <p:spPr bwMode="auto">
                <a:xfrm>
                  <a:off x="2684" y="3085"/>
                  <a:ext cx="1361" cy="726"/>
                </a:xfrm>
                <a:custGeom>
                  <a:avLst/>
                  <a:gdLst>
                    <a:gd name="T0" fmla="*/ 0 w 1361"/>
                    <a:gd name="T1" fmla="*/ 419 h 726"/>
                    <a:gd name="T2" fmla="*/ 0 w 1361"/>
                    <a:gd name="T3" fmla="*/ 470 h 726"/>
                    <a:gd name="T4" fmla="*/ 0 w 1361"/>
                    <a:gd name="T5" fmla="*/ 470 h 726"/>
                    <a:gd name="T6" fmla="*/ 0 w 1361"/>
                    <a:gd name="T7" fmla="*/ 547 h 726"/>
                    <a:gd name="T8" fmla="*/ 0 w 1361"/>
                    <a:gd name="T9" fmla="*/ 726 h 726"/>
                    <a:gd name="T10" fmla="*/ 794 w 1361"/>
                    <a:gd name="T11" fmla="*/ 726 h 726"/>
                    <a:gd name="T12" fmla="*/ 794 w 1361"/>
                    <a:gd name="T13" fmla="*/ 726 h 726"/>
                    <a:gd name="T14" fmla="*/ 1134 w 1361"/>
                    <a:gd name="T15" fmla="*/ 726 h 726"/>
                    <a:gd name="T16" fmla="*/ 1361 w 1361"/>
                    <a:gd name="T17" fmla="*/ 726 h 726"/>
                    <a:gd name="T18" fmla="*/ 1361 w 1361"/>
                    <a:gd name="T19" fmla="*/ 547 h 726"/>
                    <a:gd name="T20" fmla="*/ 1361 w 1361"/>
                    <a:gd name="T21" fmla="*/ 470 h 726"/>
                    <a:gd name="T22" fmla="*/ 1361 w 1361"/>
                    <a:gd name="T23" fmla="*/ 470 h 726"/>
                    <a:gd name="T24" fmla="*/ 1361 w 1361"/>
                    <a:gd name="T25" fmla="*/ 419 h 726"/>
                    <a:gd name="T26" fmla="*/ 1134 w 1361"/>
                    <a:gd name="T27" fmla="*/ 419 h 726"/>
                    <a:gd name="T28" fmla="*/ 743 w 1361"/>
                    <a:gd name="T29" fmla="*/ 0 h 726"/>
                    <a:gd name="T30" fmla="*/ 794 w 1361"/>
                    <a:gd name="T31" fmla="*/ 419 h 726"/>
                    <a:gd name="T32" fmla="*/ 0 w 1361"/>
                    <a:gd name="T33" fmla="*/ 419 h 7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1"/>
                    <a:gd name="T52" fmla="*/ 0 h 726"/>
                    <a:gd name="T53" fmla="*/ 1361 w 1361"/>
                    <a:gd name="T54" fmla="*/ 726 h 7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1" h="726">
                      <a:moveTo>
                        <a:pt x="0" y="419"/>
                      </a:moveTo>
                      <a:lnTo>
                        <a:pt x="0" y="470"/>
                      </a:lnTo>
                      <a:lnTo>
                        <a:pt x="0" y="547"/>
                      </a:lnTo>
                      <a:lnTo>
                        <a:pt x="0" y="726"/>
                      </a:lnTo>
                      <a:lnTo>
                        <a:pt x="794" y="726"/>
                      </a:lnTo>
                      <a:lnTo>
                        <a:pt x="1134" y="726"/>
                      </a:lnTo>
                      <a:lnTo>
                        <a:pt x="1361" y="726"/>
                      </a:lnTo>
                      <a:lnTo>
                        <a:pt x="1361" y="547"/>
                      </a:lnTo>
                      <a:lnTo>
                        <a:pt x="1361" y="470"/>
                      </a:lnTo>
                      <a:lnTo>
                        <a:pt x="1361" y="419"/>
                      </a:lnTo>
                      <a:lnTo>
                        <a:pt x="1134" y="419"/>
                      </a:lnTo>
                      <a:lnTo>
                        <a:pt x="743" y="0"/>
                      </a:lnTo>
                      <a:lnTo>
                        <a:pt x="794" y="419"/>
                      </a:lnTo>
                      <a:lnTo>
                        <a:pt x="0" y="4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365" name="Freeform 39"/>
                <p:cNvSpPr>
                  <a:spLocks/>
                </p:cNvSpPr>
                <p:nvPr/>
              </p:nvSpPr>
              <p:spPr bwMode="auto">
                <a:xfrm>
                  <a:off x="2684" y="3085"/>
                  <a:ext cx="1361" cy="726"/>
                </a:xfrm>
                <a:custGeom>
                  <a:avLst/>
                  <a:gdLst>
                    <a:gd name="T0" fmla="*/ 0 w 1361"/>
                    <a:gd name="T1" fmla="*/ 419 h 726"/>
                    <a:gd name="T2" fmla="*/ 0 w 1361"/>
                    <a:gd name="T3" fmla="*/ 470 h 726"/>
                    <a:gd name="T4" fmla="*/ 0 w 1361"/>
                    <a:gd name="T5" fmla="*/ 470 h 726"/>
                    <a:gd name="T6" fmla="*/ 0 w 1361"/>
                    <a:gd name="T7" fmla="*/ 547 h 726"/>
                    <a:gd name="T8" fmla="*/ 0 w 1361"/>
                    <a:gd name="T9" fmla="*/ 726 h 726"/>
                    <a:gd name="T10" fmla="*/ 794 w 1361"/>
                    <a:gd name="T11" fmla="*/ 726 h 726"/>
                    <a:gd name="T12" fmla="*/ 794 w 1361"/>
                    <a:gd name="T13" fmla="*/ 726 h 726"/>
                    <a:gd name="T14" fmla="*/ 1134 w 1361"/>
                    <a:gd name="T15" fmla="*/ 726 h 726"/>
                    <a:gd name="T16" fmla="*/ 1361 w 1361"/>
                    <a:gd name="T17" fmla="*/ 726 h 726"/>
                    <a:gd name="T18" fmla="*/ 1361 w 1361"/>
                    <a:gd name="T19" fmla="*/ 547 h 726"/>
                    <a:gd name="T20" fmla="*/ 1361 w 1361"/>
                    <a:gd name="T21" fmla="*/ 470 h 726"/>
                    <a:gd name="T22" fmla="*/ 1361 w 1361"/>
                    <a:gd name="T23" fmla="*/ 470 h 726"/>
                    <a:gd name="T24" fmla="*/ 1361 w 1361"/>
                    <a:gd name="T25" fmla="*/ 419 h 726"/>
                    <a:gd name="T26" fmla="*/ 1134 w 1361"/>
                    <a:gd name="T27" fmla="*/ 419 h 726"/>
                    <a:gd name="T28" fmla="*/ 743 w 1361"/>
                    <a:gd name="T29" fmla="*/ 0 h 726"/>
                    <a:gd name="T30" fmla="*/ 794 w 1361"/>
                    <a:gd name="T31" fmla="*/ 419 h 726"/>
                    <a:gd name="T32" fmla="*/ 0 w 1361"/>
                    <a:gd name="T33" fmla="*/ 419 h 7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1"/>
                    <a:gd name="T52" fmla="*/ 0 h 726"/>
                    <a:gd name="T53" fmla="*/ 1361 w 1361"/>
                    <a:gd name="T54" fmla="*/ 726 h 7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1" h="726">
                      <a:moveTo>
                        <a:pt x="0" y="419"/>
                      </a:moveTo>
                      <a:lnTo>
                        <a:pt x="0" y="470"/>
                      </a:lnTo>
                      <a:lnTo>
                        <a:pt x="0" y="547"/>
                      </a:lnTo>
                      <a:lnTo>
                        <a:pt x="0" y="726"/>
                      </a:lnTo>
                      <a:lnTo>
                        <a:pt x="794" y="726"/>
                      </a:lnTo>
                      <a:lnTo>
                        <a:pt x="1134" y="726"/>
                      </a:lnTo>
                      <a:lnTo>
                        <a:pt x="1361" y="726"/>
                      </a:lnTo>
                      <a:lnTo>
                        <a:pt x="1361" y="547"/>
                      </a:lnTo>
                      <a:lnTo>
                        <a:pt x="1361" y="470"/>
                      </a:lnTo>
                      <a:lnTo>
                        <a:pt x="1361" y="419"/>
                      </a:lnTo>
                      <a:lnTo>
                        <a:pt x="1134" y="419"/>
                      </a:lnTo>
                      <a:lnTo>
                        <a:pt x="743" y="0"/>
                      </a:lnTo>
                      <a:lnTo>
                        <a:pt x="794" y="419"/>
                      </a:lnTo>
                      <a:lnTo>
                        <a:pt x="0" y="419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97360" name="Rectangle 41"/>
              <p:cNvSpPr>
                <a:spLocks noChangeArrowheads="1"/>
              </p:cNvSpPr>
              <p:nvPr/>
            </p:nvSpPr>
            <p:spPr bwMode="auto">
              <a:xfrm>
                <a:off x="2745" y="3544"/>
                <a:ext cx="12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FF0066"/>
                    </a:solidFill>
                    <a:latin typeface="Arial" pitchFamily="34" charset="0"/>
                  </a:rPr>
                  <a:t>pH</a:t>
                </a:r>
                <a:endParaRPr lang="cs-CZ">
                  <a:solidFill>
                    <a:srgbClr val="FF0066"/>
                  </a:solidFill>
                </a:endParaRPr>
              </a:p>
            </p:txBody>
          </p:sp>
          <p:sp>
            <p:nvSpPr>
              <p:cNvPr id="97361" name="Rectangle 42"/>
              <p:cNvSpPr>
                <a:spLocks noChangeArrowheads="1"/>
              </p:cNvSpPr>
              <p:nvPr/>
            </p:nvSpPr>
            <p:spPr bwMode="auto">
              <a:xfrm>
                <a:off x="2918" y="3544"/>
                <a:ext cx="70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FF0066"/>
                    </a:solidFill>
                    <a:latin typeface="Arial" pitchFamily="34" charset="0"/>
                  </a:rPr>
                  <a:t>In blood sample </a:t>
                </a:r>
                <a:endParaRPr lang="cs-CZ">
                  <a:solidFill>
                    <a:srgbClr val="FF0066"/>
                  </a:solidFill>
                </a:endParaRPr>
              </a:p>
            </p:txBody>
          </p:sp>
          <p:sp>
            <p:nvSpPr>
              <p:cNvPr id="97362" name="Rectangle 43"/>
              <p:cNvSpPr>
                <a:spLocks noChangeArrowheads="1"/>
              </p:cNvSpPr>
              <p:nvPr/>
            </p:nvSpPr>
            <p:spPr bwMode="auto">
              <a:xfrm>
                <a:off x="2745" y="3660"/>
                <a:ext cx="84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FF0066"/>
                    </a:solidFill>
                    <a:latin typeface="Arial" pitchFamily="34" charset="0"/>
                  </a:rPr>
                  <a:t>(before equilibration</a:t>
                </a:r>
              </a:p>
            </p:txBody>
          </p:sp>
          <p:sp>
            <p:nvSpPr>
              <p:cNvPr id="97363" name="Rectangle 44"/>
              <p:cNvSpPr>
                <a:spLocks noChangeArrowheads="1"/>
              </p:cNvSpPr>
              <p:nvPr/>
            </p:nvSpPr>
            <p:spPr bwMode="auto">
              <a:xfrm>
                <a:off x="2995" y="3660"/>
                <a:ext cx="2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FF0066"/>
                    </a:solidFill>
                    <a:latin typeface="Arial" pitchFamily="34" charset="0"/>
                  </a:rPr>
                  <a:t>í</a:t>
                </a:r>
                <a:endParaRPr lang="cs-CZ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97358" name="Rectangle 45"/>
            <p:cNvSpPr>
              <a:spLocks noChangeArrowheads="1"/>
            </p:cNvSpPr>
            <p:nvPr/>
          </p:nvSpPr>
          <p:spPr bwMode="auto">
            <a:xfrm>
              <a:off x="3419" y="366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cs-CZ"/>
            </a:p>
          </p:txBody>
        </p:sp>
      </p:grpSp>
      <p:sp>
        <p:nvSpPr>
          <p:cNvPr id="97295" name="Freeform 55"/>
          <p:cNvSpPr>
            <a:spLocks/>
          </p:cNvSpPr>
          <p:nvPr/>
        </p:nvSpPr>
        <p:spPr bwMode="auto">
          <a:xfrm>
            <a:off x="468313" y="3789363"/>
            <a:ext cx="2533650" cy="668337"/>
          </a:xfrm>
          <a:custGeom>
            <a:avLst/>
            <a:gdLst>
              <a:gd name="T0" fmla="*/ 0 w 1596"/>
              <a:gd name="T1" fmla="*/ 0 h 421"/>
              <a:gd name="T2" fmla="*/ 0 w 1596"/>
              <a:gd name="T3" fmla="*/ 619957992 h 421"/>
              <a:gd name="T4" fmla="*/ 0 w 1596"/>
              <a:gd name="T5" fmla="*/ 619957992 h 421"/>
              <a:gd name="T6" fmla="*/ 0 w 1596"/>
              <a:gd name="T7" fmla="*/ 884573529 h 421"/>
              <a:gd name="T8" fmla="*/ 0 w 1596"/>
              <a:gd name="T9" fmla="*/ 1060984283 h 421"/>
              <a:gd name="T10" fmla="*/ 1590219298 w 1596"/>
              <a:gd name="T11" fmla="*/ 1060984283 h 421"/>
              <a:gd name="T12" fmla="*/ 1590219298 w 1596"/>
              <a:gd name="T13" fmla="*/ 1060984283 h 421"/>
              <a:gd name="T14" fmla="*/ 2147483647 w 1596"/>
              <a:gd name="T15" fmla="*/ 1060984283 h 421"/>
              <a:gd name="T16" fmla="*/ 2147483647 w 1596"/>
              <a:gd name="T17" fmla="*/ 1060984283 h 421"/>
              <a:gd name="T18" fmla="*/ 2147483647 w 1596"/>
              <a:gd name="T19" fmla="*/ 884573529 h 421"/>
              <a:gd name="T20" fmla="*/ 2147483647 w 1596"/>
              <a:gd name="T21" fmla="*/ 844251070 h 421"/>
              <a:gd name="T22" fmla="*/ 2147483647 w 1596"/>
              <a:gd name="T23" fmla="*/ 619957992 h 421"/>
              <a:gd name="T24" fmla="*/ 2147483647 w 1596"/>
              <a:gd name="T25" fmla="*/ 0 h 421"/>
              <a:gd name="T26" fmla="*/ 2147483647 w 1596"/>
              <a:gd name="T27" fmla="*/ 0 h 421"/>
              <a:gd name="T28" fmla="*/ 1590219298 w 1596"/>
              <a:gd name="T29" fmla="*/ 0 h 421"/>
              <a:gd name="T30" fmla="*/ 1590219298 w 1596"/>
              <a:gd name="T31" fmla="*/ 0 h 421"/>
              <a:gd name="T32" fmla="*/ 0 w 1596"/>
              <a:gd name="T33" fmla="*/ 0 h 4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6"/>
              <a:gd name="T52" fmla="*/ 0 h 421"/>
              <a:gd name="T53" fmla="*/ 1596 w 1596"/>
              <a:gd name="T54" fmla="*/ 421 h 4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6" h="421">
                <a:moveTo>
                  <a:pt x="0" y="0"/>
                </a:moveTo>
                <a:lnTo>
                  <a:pt x="0" y="246"/>
                </a:lnTo>
                <a:lnTo>
                  <a:pt x="0" y="351"/>
                </a:lnTo>
                <a:lnTo>
                  <a:pt x="0" y="421"/>
                </a:lnTo>
                <a:lnTo>
                  <a:pt x="631" y="421"/>
                </a:lnTo>
                <a:lnTo>
                  <a:pt x="901" y="421"/>
                </a:lnTo>
                <a:lnTo>
                  <a:pt x="1082" y="421"/>
                </a:lnTo>
                <a:lnTo>
                  <a:pt x="1082" y="351"/>
                </a:lnTo>
                <a:lnTo>
                  <a:pt x="1596" y="335"/>
                </a:lnTo>
                <a:lnTo>
                  <a:pt x="1082" y="246"/>
                </a:lnTo>
                <a:lnTo>
                  <a:pt x="1082" y="0"/>
                </a:lnTo>
                <a:lnTo>
                  <a:pt x="901" y="0"/>
                </a:lnTo>
                <a:lnTo>
                  <a:pt x="6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468313" y="3789363"/>
            <a:ext cx="7967662" cy="2390775"/>
            <a:chOff x="299" y="2396"/>
            <a:chExt cx="5019" cy="1506"/>
          </a:xfrm>
        </p:grpSpPr>
        <p:sp>
          <p:nvSpPr>
            <p:cNvPr id="97333" name="Freeform 18"/>
            <p:cNvSpPr>
              <a:spLocks noEditPoints="1"/>
            </p:cNvSpPr>
            <p:nvPr/>
          </p:nvSpPr>
          <p:spPr bwMode="auto">
            <a:xfrm>
              <a:off x="1882" y="2704"/>
              <a:ext cx="2766" cy="48"/>
            </a:xfrm>
            <a:custGeom>
              <a:avLst/>
              <a:gdLst>
                <a:gd name="T0" fmla="*/ 24 w 2766"/>
                <a:gd name="T1" fmla="*/ 29 h 48"/>
                <a:gd name="T2" fmla="*/ 84 w 2766"/>
                <a:gd name="T3" fmla="*/ 29 h 48"/>
                <a:gd name="T4" fmla="*/ 132 w 2766"/>
                <a:gd name="T5" fmla="*/ 17 h 48"/>
                <a:gd name="T6" fmla="*/ 168 w 2766"/>
                <a:gd name="T7" fmla="*/ 17 h 48"/>
                <a:gd name="T8" fmla="*/ 192 w 2766"/>
                <a:gd name="T9" fmla="*/ 17 h 48"/>
                <a:gd name="T10" fmla="*/ 240 w 2766"/>
                <a:gd name="T11" fmla="*/ 29 h 48"/>
                <a:gd name="T12" fmla="*/ 300 w 2766"/>
                <a:gd name="T13" fmla="*/ 29 h 48"/>
                <a:gd name="T14" fmla="*/ 348 w 2766"/>
                <a:gd name="T15" fmla="*/ 17 h 48"/>
                <a:gd name="T16" fmla="*/ 384 w 2766"/>
                <a:gd name="T17" fmla="*/ 17 h 48"/>
                <a:gd name="T18" fmla="*/ 408 w 2766"/>
                <a:gd name="T19" fmla="*/ 17 h 48"/>
                <a:gd name="T20" fmla="*/ 456 w 2766"/>
                <a:gd name="T21" fmla="*/ 29 h 48"/>
                <a:gd name="T22" fmla="*/ 516 w 2766"/>
                <a:gd name="T23" fmla="*/ 29 h 48"/>
                <a:gd name="T24" fmla="*/ 564 w 2766"/>
                <a:gd name="T25" fmla="*/ 17 h 48"/>
                <a:gd name="T26" fmla="*/ 600 w 2766"/>
                <a:gd name="T27" fmla="*/ 17 h 48"/>
                <a:gd name="T28" fmla="*/ 624 w 2766"/>
                <a:gd name="T29" fmla="*/ 17 h 48"/>
                <a:gd name="T30" fmla="*/ 672 w 2766"/>
                <a:gd name="T31" fmla="*/ 29 h 48"/>
                <a:gd name="T32" fmla="*/ 732 w 2766"/>
                <a:gd name="T33" fmla="*/ 29 h 48"/>
                <a:gd name="T34" fmla="*/ 780 w 2766"/>
                <a:gd name="T35" fmla="*/ 17 h 48"/>
                <a:gd name="T36" fmla="*/ 816 w 2766"/>
                <a:gd name="T37" fmla="*/ 17 h 48"/>
                <a:gd name="T38" fmla="*/ 840 w 2766"/>
                <a:gd name="T39" fmla="*/ 17 h 48"/>
                <a:gd name="T40" fmla="*/ 888 w 2766"/>
                <a:gd name="T41" fmla="*/ 29 h 48"/>
                <a:gd name="T42" fmla="*/ 948 w 2766"/>
                <a:gd name="T43" fmla="*/ 29 h 48"/>
                <a:gd name="T44" fmla="*/ 996 w 2766"/>
                <a:gd name="T45" fmla="*/ 17 h 48"/>
                <a:gd name="T46" fmla="*/ 1032 w 2766"/>
                <a:gd name="T47" fmla="*/ 17 h 48"/>
                <a:gd name="T48" fmla="*/ 1056 w 2766"/>
                <a:gd name="T49" fmla="*/ 17 h 48"/>
                <a:gd name="T50" fmla="*/ 1104 w 2766"/>
                <a:gd name="T51" fmla="*/ 29 h 48"/>
                <a:gd name="T52" fmla="*/ 1164 w 2766"/>
                <a:gd name="T53" fmla="*/ 29 h 48"/>
                <a:gd name="T54" fmla="*/ 1212 w 2766"/>
                <a:gd name="T55" fmla="*/ 17 h 48"/>
                <a:gd name="T56" fmla="*/ 1248 w 2766"/>
                <a:gd name="T57" fmla="*/ 17 h 48"/>
                <a:gd name="T58" fmla="*/ 1272 w 2766"/>
                <a:gd name="T59" fmla="*/ 17 h 48"/>
                <a:gd name="T60" fmla="*/ 1320 w 2766"/>
                <a:gd name="T61" fmla="*/ 29 h 48"/>
                <a:gd name="T62" fmla="*/ 1380 w 2766"/>
                <a:gd name="T63" fmla="*/ 29 h 48"/>
                <a:gd name="T64" fmla="*/ 1428 w 2766"/>
                <a:gd name="T65" fmla="*/ 17 h 48"/>
                <a:gd name="T66" fmla="*/ 1464 w 2766"/>
                <a:gd name="T67" fmla="*/ 17 h 48"/>
                <a:gd name="T68" fmla="*/ 1488 w 2766"/>
                <a:gd name="T69" fmla="*/ 17 h 48"/>
                <a:gd name="T70" fmla="*/ 1536 w 2766"/>
                <a:gd name="T71" fmla="*/ 29 h 48"/>
                <a:gd name="T72" fmla="*/ 1596 w 2766"/>
                <a:gd name="T73" fmla="*/ 29 h 48"/>
                <a:gd name="T74" fmla="*/ 1644 w 2766"/>
                <a:gd name="T75" fmla="*/ 17 h 48"/>
                <a:gd name="T76" fmla="*/ 1680 w 2766"/>
                <a:gd name="T77" fmla="*/ 17 h 48"/>
                <a:gd name="T78" fmla="*/ 1704 w 2766"/>
                <a:gd name="T79" fmla="*/ 17 h 48"/>
                <a:gd name="T80" fmla="*/ 1752 w 2766"/>
                <a:gd name="T81" fmla="*/ 29 h 48"/>
                <a:gd name="T82" fmla="*/ 1812 w 2766"/>
                <a:gd name="T83" fmla="*/ 29 h 48"/>
                <a:gd name="T84" fmla="*/ 1860 w 2766"/>
                <a:gd name="T85" fmla="*/ 17 h 48"/>
                <a:gd name="T86" fmla="*/ 1896 w 2766"/>
                <a:gd name="T87" fmla="*/ 17 h 48"/>
                <a:gd name="T88" fmla="*/ 1920 w 2766"/>
                <a:gd name="T89" fmla="*/ 17 h 48"/>
                <a:gd name="T90" fmla="*/ 1968 w 2766"/>
                <a:gd name="T91" fmla="*/ 29 h 48"/>
                <a:gd name="T92" fmla="*/ 2028 w 2766"/>
                <a:gd name="T93" fmla="*/ 29 h 48"/>
                <a:gd name="T94" fmla="*/ 2076 w 2766"/>
                <a:gd name="T95" fmla="*/ 17 h 48"/>
                <a:gd name="T96" fmla="*/ 2112 w 2766"/>
                <a:gd name="T97" fmla="*/ 17 h 48"/>
                <a:gd name="T98" fmla="*/ 2136 w 2766"/>
                <a:gd name="T99" fmla="*/ 17 h 48"/>
                <a:gd name="T100" fmla="*/ 2184 w 2766"/>
                <a:gd name="T101" fmla="*/ 30 h 48"/>
                <a:gd name="T102" fmla="*/ 2244 w 2766"/>
                <a:gd name="T103" fmla="*/ 30 h 48"/>
                <a:gd name="T104" fmla="*/ 2292 w 2766"/>
                <a:gd name="T105" fmla="*/ 18 h 48"/>
                <a:gd name="T106" fmla="*/ 2328 w 2766"/>
                <a:gd name="T107" fmla="*/ 18 h 48"/>
                <a:gd name="T108" fmla="*/ 2352 w 2766"/>
                <a:gd name="T109" fmla="*/ 18 h 48"/>
                <a:gd name="T110" fmla="*/ 2400 w 2766"/>
                <a:gd name="T111" fmla="*/ 30 h 48"/>
                <a:gd name="T112" fmla="*/ 2460 w 2766"/>
                <a:gd name="T113" fmla="*/ 30 h 48"/>
                <a:gd name="T114" fmla="*/ 2508 w 2766"/>
                <a:gd name="T115" fmla="*/ 18 h 48"/>
                <a:gd name="T116" fmla="*/ 2544 w 2766"/>
                <a:gd name="T117" fmla="*/ 18 h 48"/>
                <a:gd name="T118" fmla="*/ 2568 w 2766"/>
                <a:gd name="T119" fmla="*/ 18 h 48"/>
                <a:gd name="T120" fmla="*/ 2616 w 2766"/>
                <a:gd name="T121" fmla="*/ 30 h 48"/>
                <a:gd name="T122" fmla="*/ 2676 w 2766"/>
                <a:gd name="T123" fmla="*/ 30 h 48"/>
                <a:gd name="T124" fmla="*/ 2724 w 2766"/>
                <a:gd name="T125" fmla="*/ 18 h 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66"/>
                <a:gd name="T190" fmla="*/ 0 h 48"/>
                <a:gd name="T191" fmla="*/ 2766 w 2766"/>
                <a:gd name="T192" fmla="*/ 48 h 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66" h="48">
                  <a:moveTo>
                    <a:pt x="0" y="17"/>
                  </a:moveTo>
                  <a:lnTo>
                    <a:pt x="12" y="17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17"/>
                  </a:lnTo>
                  <a:close/>
                  <a:moveTo>
                    <a:pt x="24" y="17"/>
                  </a:moveTo>
                  <a:lnTo>
                    <a:pt x="36" y="17"/>
                  </a:lnTo>
                  <a:lnTo>
                    <a:pt x="36" y="29"/>
                  </a:lnTo>
                  <a:lnTo>
                    <a:pt x="24" y="29"/>
                  </a:lnTo>
                  <a:lnTo>
                    <a:pt x="24" y="17"/>
                  </a:lnTo>
                  <a:close/>
                  <a:moveTo>
                    <a:pt x="48" y="17"/>
                  </a:moveTo>
                  <a:lnTo>
                    <a:pt x="60" y="17"/>
                  </a:lnTo>
                  <a:lnTo>
                    <a:pt x="60" y="29"/>
                  </a:lnTo>
                  <a:lnTo>
                    <a:pt x="48" y="29"/>
                  </a:lnTo>
                  <a:lnTo>
                    <a:pt x="48" y="17"/>
                  </a:lnTo>
                  <a:close/>
                  <a:moveTo>
                    <a:pt x="72" y="17"/>
                  </a:moveTo>
                  <a:lnTo>
                    <a:pt x="84" y="17"/>
                  </a:lnTo>
                  <a:lnTo>
                    <a:pt x="84" y="29"/>
                  </a:lnTo>
                  <a:lnTo>
                    <a:pt x="72" y="29"/>
                  </a:lnTo>
                  <a:lnTo>
                    <a:pt x="72" y="17"/>
                  </a:lnTo>
                  <a:close/>
                  <a:moveTo>
                    <a:pt x="96" y="17"/>
                  </a:moveTo>
                  <a:lnTo>
                    <a:pt x="108" y="17"/>
                  </a:lnTo>
                  <a:lnTo>
                    <a:pt x="108" y="29"/>
                  </a:lnTo>
                  <a:lnTo>
                    <a:pt x="96" y="29"/>
                  </a:lnTo>
                  <a:lnTo>
                    <a:pt x="96" y="17"/>
                  </a:lnTo>
                  <a:close/>
                  <a:moveTo>
                    <a:pt x="120" y="17"/>
                  </a:moveTo>
                  <a:lnTo>
                    <a:pt x="132" y="17"/>
                  </a:lnTo>
                  <a:lnTo>
                    <a:pt x="132" y="29"/>
                  </a:lnTo>
                  <a:lnTo>
                    <a:pt x="120" y="29"/>
                  </a:lnTo>
                  <a:lnTo>
                    <a:pt x="120" y="17"/>
                  </a:lnTo>
                  <a:close/>
                  <a:moveTo>
                    <a:pt x="144" y="17"/>
                  </a:moveTo>
                  <a:lnTo>
                    <a:pt x="156" y="17"/>
                  </a:lnTo>
                  <a:lnTo>
                    <a:pt x="156" y="29"/>
                  </a:lnTo>
                  <a:lnTo>
                    <a:pt x="144" y="29"/>
                  </a:lnTo>
                  <a:lnTo>
                    <a:pt x="144" y="17"/>
                  </a:lnTo>
                  <a:close/>
                  <a:moveTo>
                    <a:pt x="168" y="17"/>
                  </a:moveTo>
                  <a:lnTo>
                    <a:pt x="180" y="17"/>
                  </a:lnTo>
                  <a:lnTo>
                    <a:pt x="180" y="29"/>
                  </a:lnTo>
                  <a:lnTo>
                    <a:pt x="168" y="29"/>
                  </a:lnTo>
                  <a:lnTo>
                    <a:pt x="168" y="17"/>
                  </a:lnTo>
                  <a:close/>
                  <a:moveTo>
                    <a:pt x="192" y="17"/>
                  </a:moveTo>
                  <a:lnTo>
                    <a:pt x="204" y="17"/>
                  </a:lnTo>
                  <a:lnTo>
                    <a:pt x="204" y="29"/>
                  </a:lnTo>
                  <a:lnTo>
                    <a:pt x="192" y="29"/>
                  </a:lnTo>
                  <a:lnTo>
                    <a:pt x="192" y="17"/>
                  </a:lnTo>
                  <a:close/>
                  <a:moveTo>
                    <a:pt x="216" y="17"/>
                  </a:moveTo>
                  <a:lnTo>
                    <a:pt x="228" y="17"/>
                  </a:lnTo>
                  <a:lnTo>
                    <a:pt x="228" y="29"/>
                  </a:lnTo>
                  <a:lnTo>
                    <a:pt x="216" y="29"/>
                  </a:lnTo>
                  <a:lnTo>
                    <a:pt x="216" y="17"/>
                  </a:lnTo>
                  <a:close/>
                  <a:moveTo>
                    <a:pt x="240" y="17"/>
                  </a:moveTo>
                  <a:lnTo>
                    <a:pt x="252" y="17"/>
                  </a:lnTo>
                  <a:lnTo>
                    <a:pt x="252" y="29"/>
                  </a:lnTo>
                  <a:lnTo>
                    <a:pt x="240" y="29"/>
                  </a:lnTo>
                  <a:lnTo>
                    <a:pt x="240" y="17"/>
                  </a:lnTo>
                  <a:close/>
                  <a:moveTo>
                    <a:pt x="264" y="17"/>
                  </a:moveTo>
                  <a:lnTo>
                    <a:pt x="276" y="17"/>
                  </a:lnTo>
                  <a:lnTo>
                    <a:pt x="276" y="29"/>
                  </a:lnTo>
                  <a:lnTo>
                    <a:pt x="264" y="29"/>
                  </a:lnTo>
                  <a:lnTo>
                    <a:pt x="264" y="17"/>
                  </a:lnTo>
                  <a:close/>
                  <a:moveTo>
                    <a:pt x="288" y="17"/>
                  </a:moveTo>
                  <a:lnTo>
                    <a:pt x="300" y="17"/>
                  </a:lnTo>
                  <a:lnTo>
                    <a:pt x="300" y="29"/>
                  </a:lnTo>
                  <a:lnTo>
                    <a:pt x="288" y="29"/>
                  </a:lnTo>
                  <a:lnTo>
                    <a:pt x="288" y="17"/>
                  </a:lnTo>
                  <a:close/>
                  <a:moveTo>
                    <a:pt x="312" y="17"/>
                  </a:moveTo>
                  <a:lnTo>
                    <a:pt x="324" y="17"/>
                  </a:lnTo>
                  <a:lnTo>
                    <a:pt x="324" y="29"/>
                  </a:lnTo>
                  <a:lnTo>
                    <a:pt x="312" y="29"/>
                  </a:lnTo>
                  <a:lnTo>
                    <a:pt x="312" y="17"/>
                  </a:lnTo>
                  <a:close/>
                  <a:moveTo>
                    <a:pt x="336" y="17"/>
                  </a:moveTo>
                  <a:lnTo>
                    <a:pt x="348" y="17"/>
                  </a:lnTo>
                  <a:lnTo>
                    <a:pt x="348" y="29"/>
                  </a:lnTo>
                  <a:lnTo>
                    <a:pt x="336" y="29"/>
                  </a:lnTo>
                  <a:lnTo>
                    <a:pt x="336" y="17"/>
                  </a:lnTo>
                  <a:close/>
                  <a:moveTo>
                    <a:pt x="360" y="17"/>
                  </a:moveTo>
                  <a:lnTo>
                    <a:pt x="372" y="17"/>
                  </a:lnTo>
                  <a:lnTo>
                    <a:pt x="372" y="29"/>
                  </a:lnTo>
                  <a:lnTo>
                    <a:pt x="360" y="29"/>
                  </a:lnTo>
                  <a:lnTo>
                    <a:pt x="360" y="17"/>
                  </a:lnTo>
                  <a:close/>
                  <a:moveTo>
                    <a:pt x="384" y="17"/>
                  </a:moveTo>
                  <a:lnTo>
                    <a:pt x="396" y="17"/>
                  </a:lnTo>
                  <a:lnTo>
                    <a:pt x="396" y="29"/>
                  </a:lnTo>
                  <a:lnTo>
                    <a:pt x="384" y="29"/>
                  </a:lnTo>
                  <a:lnTo>
                    <a:pt x="384" y="17"/>
                  </a:lnTo>
                  <a:close/>
                  <a:moveTo>
                    <a:pt x="408" y="17"/>
                  </a:moveTo>
                  <a:lnTo>
                    <a:pt x="420" y="17"/>
                  </a:lnTo>
                  <a:lnTo>
                    <a:pt x="420" y="29"/>
                  </a:lnTo>
                  <a:lnTo>
                    <a:pt x="408" y="29"/>
                  </a:lnTo>
                  <a:lnTo>
                    <a:pt x="408" y="17"/>
                  </a:lnTo>
                  <a:close/>
                  <a:moveTo>
                    <a:pt x="432" y="17"/>
                  </a:moveTo>
                  <a:lnTo>
                    <a:pt x="444" y="17"/>
                  </a:lnTo>
                  <a:lnTo>
                    <a:pt x="444" y="29"/>
                  </a:lnTo>
                  <a:lnTo>
                    <a:pt x="432" y="29"/>
                  </a:lnTo>
                  <a:lnTo>
                    <a:pt x="432" y="17"/>
                  </a:lnTo>
                  <a:close/>
                  <a:moveTo>
                    <a:pt x="456" y="17"/>
                  </a:moveTo>
                  <a:lnTo>
                    <a:pt x="468" y="17"/>
                  </a:lnTo>
                  <a:lnTo>
                    <a:pt x="468" y="29"/>
                  </a:lnTo>
                  <a:lnTo>
                    <a:pt x="456" y="29"/>
                  </a:lnTo>
                  <a:lnTo>
                    <a:pt x="456" y="17"/>
                  </a:lnTo>
                  <a:close/>
                  <a:moveTo>
                    <a:pt x="480" y="17"/>
                  </a:moveTo>
                  <a:lnTo>
                    <a:pt x="492" y="17"/>
                  </a:lnTo>
                  <a:lnTo>
                    <a:pt x="492" y="29"/>
                  </a:lnTo>
                  <a:lnTo>
                    <a:pt x="480" y="29"/>
                  </a:lnTo>
                  <a:lnTo>
                    <a:pt x="480" y="17"/>
                  </a:lnTo>
                  <a:close/>
                  <a:moveTo>
                    <a:pt x="504" y="17"/>
                  </a:moveTo>
                  <a:lnTo>
                    <a:pt x="516" y="17"/>
                  </a:lnTo>
                  <a:lnTo>
                    <a:pt x="516" y="29"/>
                  </a:lnTo>
                  <a:lnTo>
                    <a:pt x="504" y="29"/>
                  </a:lnTo>
                  <a:lnTo>
                    <a:pt x="504" y="17"/>
                  </a:lnTo>
                  <a:close/>
                  <a:moveTo>
                    <a:pt x="528" y="17"/>
                  </a:moveTo>
                  <a:lnTo>
                    <a:pt x="540" y="17"/>
                  </a:lnTo>
                  <a:lnTo>
                    <a:pt x="540" y="29"/>
                  </a:lnTo>
                  <a:lnTo>
                    <a:pt x="528" y="29"/>
                  </a:lnTo>
                  <a:lnTo>
                    <a:pt x="528" y="17"/>
                  </a:lnTo>
                  <a:close/>
                  <a:moveTo>
                    <a:pt x="552" y="17"/>
                  </a:moveTo>
                  <a:lnTo>
                    <a:pt x="564" y="17"/>
                  </a:lnTo>
                  <a:lnTo>
                    <a:pt x="564" y="29"/>
                  </a:lnTo>
                  <a:lnTo>
                    <a:pt x="552" y="29"/>
                  </a:lnTo>
                  <a:lnTo>
                    <a:pt x="552" y="17"/>
                  </a:lnTo>
                  <a:close/>
                  <a:moveTo>
                    <a:pt x="576" y="17"/>
                  </a:moveTo>
                  <a:lnTo>
                    <a:pt x="588" y="17"/>
                  </a:lnTo>
                  <a:lnTo>
                    <a:pt x="588" y="29"/>
                  </a:lnTo>
                  <a:lnTo>
                    <a:pt x="576" y="29"/>
                  </a:lnTo>
                  <a:lnTo>
                    <a:pt x="576" y="17"/>
                  </a:lnTo>
                  <a:close/>
                  <a:moveTo>
                    <a:pt x="600" y="17"/>
                  </a:moveTo>
                  <a:lnTo>
                    <a:pt x="612" y="17"/>
                  </a:lnTo>
                  <a:lnTo>
                    <a:pt x="612" y="29"/>
                  </a:lnTo>
                  <a:lnTo>
                    <a:pt x="600" y="29"/>
                  </a:lnTo>
                  <a:lnTo>
                    <a:pt x="600" y="17"/>
                  </a:lnTo>
                  <a:close/>
                  <a:moveTo>
                    <a:pt x="624" y="17"/>
                  </a:moveTo>
                  <a:lnTo>
                    <a:pt x="636" y="17"/>
                  </a:lnTo>
                  <a:lnTo>
                    <a:pt x="636" y="29"/>
                  </a:lnTo>
                  <a:lnTo>
                    <a:pt x="624" y="29"/>
                  </a:lnTo>
                  <a:lnTo>
                    <a:pt x="624" y="17"/>
                  </a:lnTo>
                  <a:close/>
                  <a:moveTo>
                    <a:pt x="648" y="17"/>
                  </a:moveTo>
                  <a:lnTo>
                    <a:pt x="660" y="17"/>
                  </a:lnTo>
                  <a:lnTo>
                    <a:pt x="660" y="29"/>
                  </a:lnTo>
                  <a:lnTo>
                    <a:pt x="648" y="29"/>
                  </a:lnTo>
                  <a:lnTo>
                    <a:pt x="648" y="17"/>
                  </a:lnTo>
                  <a:close/>
                  <a:moveTo>
                    <a:pt x="672" y="17"/>
                  </a:moveTo>
                  <a:lnTo>
                    <a:pt x="684" y="17"/>
                  </a:lnTo>
                  <a:lnTo>
                    <a:pt x="684" y="29"/>
                  </a:lnTo>
                  <a:lnTo>
                    <a:pt x="672" y="29"/>
                  </a:lnTo>
                  <a:lnTo>
                    <a:pt x="672" y="17"/>
                  </a:lnTo>
                  <a:close/>
                  <a:moveTo>
                    <a:pt x="696" y="17"/>
                  </a:moveTo>
                  <a:lnTo>
                    <a:pt x="708" y="17"/>
                  </a:lnTo>
                  <a:lnTo>
                    <a:pt x="708" y="29"/>
                  </a:lnTo>
                  <a:lnTo>
                    <a:pt x="696" y="29"/>
                  </a:lnTo>
                  <a:lnTo>
                    <a:pt x="696" y="17"/>
                  </a:lnTo>
                  <a:close/>
                  <a:moveTo>
                    <a:pt x="720" y="17"/>
                  </a:moveTo>
                  <a:lnTo>
                    <a:pt x="732" y="17"/>
                  </a:lnTo>
                  <a:lnTo>
                    <a:pt x="732" y="29"/>
                  </a:lnTo>
                  <a:lnTo>
                    <a:pt x="720" y="29"/>
                  </a:lnTo>
                  <a:lnTo>
                    <a:pt x="720" y="17"/>
                  </a:lnTo>
                  <a:close/>
                  <a:moveTo>
                    <a:pt x="744" y="17"/>
                  </a:moveTo>
                  <a:lnTo>
                    <a:pt x="756" y="17"/>
                  </a:lnTo>
                  <a:lnTo>
                    <a:pt x="756" y="29"/>
                  </a:lnTo>
                  <a:lnTo>
                    <a:pt x="744" y="29"/>
                  </a:lnTo>
                  <a:lnTo>
                    <a:pt x="744" y="17"/>
                  </a:lnTo>
                  <a:close/>
                  <a:moveTo>
                    <a:pt x="768" y="17"/>
                  </a:moveTo>
                  <a:lnTo>
                    <a:pt x="780" y="17"/>
                  </a:lnTo>
                  <a:lnTo>
                    <a:pt x="780" y="29"/>
                  </a:lnTo>
                  <a:lnTo>
                    <a:pt x="768" y="29"/>
                  </a:lnTo>
                  <a:lnTo>
                    <a:pt x="768" y="17"/>
                  </a:lnTo>
                  <a:close/>
                  <a:moveTo>
                    <a:pt x="792" y="17"/>
                  </a:moveTo>
                  <a:lnTo>
                    <a:pt x="804" y="17"/>
                  </a:lnTo>
                  <a:lnTo>
                    <a:pt x="804" y="29"/>
                  </a:lnTo>
                  <a:lnTo>
                    <a:pt x="792" y="29"/>
                  </a:lnTo>
                  <a:lnTo>
                    <a:pt x="792" y="17"/>
                  </a:lnTo>
                  <a:close/>
                  <a:moveTo>
                    <a:pt x="816" y="17"/>
                  </a:moveTo>
                  <a:lnTo>
                    <a:pt x="828" y="17"/>
                  </a:lnTo>
                  <a:lnTo>
                    <a:pt x="828" y="29"/>
                  </a:lnTo>
                  <a:lnTo>
                    <a:pt x="816" y="29"/>
                  </a:lnTo>
                  <a:lnTo>
                    <a:pt x="816" y="17"/>
                  </a:lnTo>
                  <a:close/>
                  <a:moveTo>
                    <a:pt x="840" y="17"/>
                  </a:moveTo>
                  <a:lnTo>
                    <a:pt x="852" y="17"/>
                  </a:lnTo>
                  <a:lnTo>
                    <a:pt x="852" y="29"/>
                  </a:lnTo>
                  <a:lnTo>
                    <a:pt x="840" y="29"/>
                  </a:lnTo>
                  <a:lnTo>
                    <a:pt x="840" y="17"/>
                  </a:lnTo>
                  <a:close/>
                  <a:moveTo>
                    <a:pt x="864" y="17"/>
                  </a:moveTo>
                  <a:lnTo>
                    <a:pt x="876" y="17"/>
                  </a:lnTo>
                  <a:lnTo>
                    <a:pt x="876" y="29"/>
                  </a:lnTo>
                  <a:lnTo>
                    <a:pt x="864" y="29"/>
                  </a:lnTo>
                  <a:lnTo>
                    <a:pt x="864" y="17"/>
                  </a:lnTo>
                  <a:close/>
                  <a:moveTo>
                    <a:pt x="888" y="17"/>
                  </a:moveTo>
                  <a:lnTo>
                    <a:pt x="900" y="17"/>
                  </a:lnTo>
                  <a:lnTo>
                    <a:pt x="900" y="29"/>
                  </a:lnTo>
                  <a:lnTo>
                    <a:pt x="888" y="29"/>
                  </a:lnTo>
                  <a:lnTo>
                    <a:pt x="888" y="17"/>
                  </a:lnTo>
                  <a:close/>
                  <a:moveTo>
                    <a:pt x="912" y="17"/>
                  </a:moveTo>
                  <a:lnTo>
                    <a:pt x="924" y="17"/>
                  </a:lnTo>
                  <a:lnTo>
                    <a:pt x="924" y="29"/>
                  </a:lnTo>
                  <a:lnTo>
                    <a:pt x="912" y="29"/>
                  </a:lnTo>
                  <a:lnTo>
                    <a:pt x="912" y="17"/>
                  </a:lnTo>
                  <a:close/>
                  <a:moveTo>
                    <a:pt x="936" y="17"/>
                  </a:moveTo>
                  <a:lnTo>
                    <a:pt x="948" y="17"/>
                  </a:lnTo>
                  <a:lnTo>
                    <a:pt x="948" y="29"/>
                  </a:lnTo>
                  <a:lnTo>
                    <a:pt x="936" y="29"/>
                  </a:lnTo>
                  <a:lnTo>
                    <a:pt x="936" y="17"/>
                  </a:lnTo>
                  <a:close/>
                  <a:moveTo>
                    <a:pt x="960" y="17"/>
                  </a:moveTo>
                  <a:lnTo>
                    <a:pt x="972" y="17"/>
                  </a:lnTo>
                  <a:lnTo>
                    <a:pt x="972" y="29"/>
                  </a:lnTo>
                  <a:lnTo>
                    <a:pt x="960" y="29"/>
                  </a:lnTo>
                  <a:lnTo>
                    <a:pt x="960" y="17"/>
                  </a:lnTo>
                  <a:close/>
                  <a:moveTo>
                    <a:pt x="984" y="17"/>
                  </a:moveTo>
                  <a:lnTo>
                    <a:pt x="996" y="17"/>
                  </a:lnTo>
                  <a:lnTo>
                    <a:pt x="996" y="29"/>
                  </a:lnTo>
                  <a:lnTo>
                    <a:pt x="984" y="29"/>
                  </a:lnTo>
                  <a:lnTo>
                    <a:pt x="984" y="17"/>
                  </a:lnTo>
                  <a:close/>
                  <a:moveTo>
                    <a:pt x="1008" y="17"/>
                  </a:moveTo>
                  <a:lnTo>
                    <a:pt x="1020" y="17"/>
                  </a:lnTo>
                  <a:lnTo>
                    <a:pt x="1020" y="29"/>
                  </a:lnTo>
                  <a:lnTo>
                    <a:pt x="1008" y="29"/>
                  </a:lnTo>
                  <a:lnTo>
                    <a:pt x="1008" y="17"/>
                  </a:lnTo>
                  <a:close/>
                  <a:moveTo>
                    <a:pt x="1032" y="17"/>
                  </a:moveTo>
                  <a:lnTo>
                    <a:pt x="1044" y="17"/>
                  </a:lnTo>
                  <a:lnTo>
                    <a:pt x="1044" y="29"/>
                  </a:lnTo>
                  <a:lnTo>
                    <a:pt x="1032" y="29"/>
                  </a:lnTo>
                  <a:lnTo>
                    <a:pt x="1032" y="17"/>
                  </a:lnTo>
                  <a:close/>
                  <a:moveTo>
                    <a:pt x="1056" y="17"/>
                  </a:moveTo>
                  <a:lnTo>
                    <a:pt x="1068" y="17"/>
                  </a:lnTo>
                  <a:lnTo>
                    <a:pt x="1068" y="29"/>
                  </a:lnTo>
                  <a:lnTo>
                    <a:pt x="1056" y="29"/>
                  </a:lnTo>
                  <a:lnTo>
                    <a:pt x="1056" y="17"/>
                  </a:lnTo>
                  <a:close/>
                  <a:moveTo>
                    <a:pt x="1080" y="17"/>
                  </a:moveTo>
                  <a:lnTo>
                    <a:pt x="1092" y="17"/>
                  </a:lnTo>
                  <a:lnTo>
                    <a:pt x="1092" y="29"/>
                  </a:lnTo>
                  <a:lnTo>
                    <a:pt x="1080" y="29"/>
                  </a:lnTo>
                  <a:lnTo>
                    <a:pt x="1080" y="17"/>
                  </a:lnTo>
                  <a:close/>
                  <a:moveTo>
                    <a:pt x="1104" y="17"/>
                  </a:moveTo>
                  <a:lnTo>
                    <a:pt x="1116" y="17"/>
                  </a:lnTo>
                  <a:lnTo>
                    <a:pt x="1116" y="29"/>
                  </a:lnTo>
                  <a:lnTo>
                    <a:pt x="1104" y="29"/>
                  </a:lnTo>
                  <a:lnTo>
                    <a:pt x="1104" y="17"/>
                  </a:lnTo>
                  <a:close/>
                  <a:moveTo>
                    <a:pt x="1128" y="17"/>
                  </a:moveTo>
                  <a:lnTo>
                    <a:pt x="1140" y="17"/>
                  </a:lnTo>
                  <a:lnTo>
                    <a:pt x="1140" y="29"/>
                  </a:lnTo>
                  <a:lnTo>
                    <a:pt x="1128" y="29"/>
                  </a:lnTo>
                  <a:lnTo>
                    <a:pt x="1128" y="17"/>
                  </a:lnTo>
                  <a:close/>
                  <a:moveTo>
                    <a:pt x="1152" y="17"/>
                  </a:moveTo>
                  <a:lnTo>
                    <a:pt x="1164" y="17"/>
                  </a:lnTo>
                  <a:lnTo>
                    <a:pt x="1164" y="29"/>
                  </a:lnTo>
                  <a:lnTo>
                    <a:pt x="1152" y="29"/>
                  </a:lnTo>
                  <a:lnTo>
                    <a:pt x="1152" y="17"/>
                  </a:lnTo>
                  <a:close/>
                  <a:moveTo>
                    <a:pt x="1176" y="17"/>
                  </a:moveTo>
                  <a:lnTo>
                    <a:pt x="1188" y="17"/>
                  </a:lnTo>
                  <a:lnTo>
                    <a:pt x="1188" y="29"/>
                  </a:lnTo>
                  <a:lnTo>
                    <a:pt x="1176" y="29"/>
                  </a:lnTo>
                  <a:lnTo>
                    <a:pt x="1176" y="17"/>
                  </a:lnTo>
                  <a:close/>
                  <a:moveTo>
                    <a:pt x="1200" y="17"/>
                  </a:moveTo>
                  <a:lnTo>
                    <a:pt x="1212" y="17"/>
                  </a:lnTo>
                  <a:lnTo>
                    <a:pt x="1212" y="29"/>
                  </a:lnTo>
                  <a:lnTo>
                    <a:pt x="1200" y="29"/>
                  </a:lnTo>
                  <a:lnTo>
                    <a:pt x="1200" y="17"/>
                  </a:lnTo>
                  <a:close/>
                  <a:moveTo>
                    <a:pt x="1224" y="17"/>
                  </a:moveTo>
                  <a:lnTo>
                    <a:pt x="1236" y="17"/>
                  </a:lnTo>
                  <a:lnTo>
                    <a:pt x="1236" y="29"/>
                  </a:lnTo>
                  <a:lnTo>
                    <a:pt x="1224" y="29"/>
                  </a:lnTo>
                  <a:lnTo>
                    <a:pt x="1224" y="17"/>
                  </a:lnTo>
                  <a:close/>
                  <a:moveTo>
                    <a:pt x="1248" y="17"/>
                  </a:moveTo>
                  <a:lnTo>
                    <a:pt x="1260" y="17"/>
                  </a:lnTo>
                  <a:lnTo>
                    <a:pt x="1260" y="29"/>
                  </a:lnTo>
                  <a:lnTo>
                    <a:pt x="1248" y="29"/>
                  </a:lnTo>
                  <a:lnTo>
                    <a:pt x="1248" y="17"/>
                  </a:lnTo>
                  <a:close/>
                  <a:moveTo>
                    <a:pt x="1272" y="17"/>
                  </a:moveTo>
                  <a:lnTo>
                    <a:pt x="1284" y="17"/>
                  </a:lnTo>
                  <a:lnTo>
                    <a:pt x="1284" y="29"/>
                  </a:lnTo>
                  <a:lnTo>
                    <a:pt x="1272" y="29"/>
                  </a:lnTo>
                  <a:lnTo>
                    <a:pt x="1272" y="17"/>
                  </a:lnTo>
                  <a:close/>
                  <a:moveTo>
                    <a:pt x="1296" y="17"/>
                  </a:moveTo>
                  <a:lnTo>
                    <a:pt x="1308" y="17"/>
                  </a:lnTo>
                  <a:lnTo>
                    <a:pt x="1308" y="29"/>
                  </a:lnTo>
                  <a:lnTo>
                    <a:pt x="1296" y="29"/>
                  </a:lnTo>
                  <a:lnTo>
                    <a:pt x="1296" y="17"/>
                  </a:lnTo>
                  <a:close/>
                  <a:moveTo>
                    <a:pt x="1320" y="17"/>
                  </a:moveTo>
                  <a:lnTo>
                    <a:pt x="1332" y="17"/>
                  </a:lnTo>
                  <a:lnTo>
                    <a:pt x="1332" y="29"/>
                  </a:lnTo>
                  <a:lnTo>
                    <a:pt x="1320" y="29"/>
                  </a:lnTo>
                  <a:lnTo>
                    <a:pt x="1320" y="17"/>
                  </a:lnTo>
                  <a:close/>
                  <a:moveTo>
                    <a:pt x="1344" y="17"/>
                  </a:moveTo>
                  <a:lnTo>
                    <a:pt x="1356" y="17"/>
                  </a:lnTo>
                  <a:lnTo>
                    <a:pt x="1356" y="29"/>
                  </a:lnTo>
                  <a:lnTo>
                    <a:pt x="1344" y="29"/>
                  </a:lnTo>
                  <a:lnTo>
                    <a:pt x="1344" y="17"/>
                  </a:lnTo>
                  <a:close/>
                  <a:moveTo>
                    <a:pt x="1368" y="17"/>
                  </a:moveTo>
                  <a:lnTo>
                    <a:pt x="1380" y="17"/>
                  </a:lnTo>
                  <a:lnTo>
                    <a:pt x="1380" y="29"/>
                  </a:lnTo>
                  <a:lnTo>
                    <a:pt x="1368" y="29"/>
                  </a:lnTo>
                  <a:lnTo>
                    <a:pt x="1368" y="17"/>
                  </a:lnTo>
                  <a:close/>
                  <a:moveTo>
                    <a:pt x="1392" y="17"/>
                  </a:moveTo>
                  <a:lnTo>
                    <a:pt x="1404" y="17"/>
                  </a:lnTo>
                  <a:lnTo>
                    <a:pt x="1404" y="29"/>
                  </a:lnTo>
                  <a:lnTo>
                    <a:pt x="1392" y="29"/>
                  </a:lnTo>
                  <a:lnTo>
                    <a:pt x="1392" y="17"/>
                  </a:lnTo>
                  <a:close/>
                  <a:moveTo>
                    <a:pt x="1416" y="17"/>
                  </a:moveTo>
                  <a:lnTo>
                    <a:pt x="1428" y="17"/>
                  </a:lnTo>
                  <a:lnTo>
                    <a:pt x="1428" y="29"/>
                  </a:lnTo>
                  <a:lnTo>
                    <a:pt x="1416" y="29"/>
                  </a:lnTo>
                  <a:lnTo>
                    <a:pt x="1416" y="17"/>
                  </a:lnTo>
                  <a:close/>
                  <a:moveTo>
                    <a:pt x="1440" y="17"/>
                  </a:moveTo>
                  <a:lnTo>
                    <a:pt x="1452" y="17"/>
                  </a:lnTo>
                  <a:lnTo>
                    <a:pt x="1452" y="29"/>
                  </a:lnTo>
                  <a:lnTo>
                    <a:pt x="1440" y="29"/>
                  </a:lnTo>
                  <a:lnTo>
                    <a:pt x="1440" y="17"/>
                  </a:lnTo>
                  <a:close/>
                  <a:moveTo>
                    <a:pt x="1464" y="17"/>
                  </a:moveTo>
                  <a:lnTo>
                    <a:pt x="1476" y="17"/>
                  </a:lnTo>
                  <a:lnTo>
                    <a:pt x="1476" y="29"/>
                  </a:lnTo>
                  <a:lnTo>
                    <a:pt x="1464" y="29"/>
                  </a:lnTo>
                  <a:lnTo>
                    <a:pt x="1464" y="17"/>
                  </a:lnTo>
                  <a:close/>
                  <a:moveTo>
                    <a:pt x="1488" y="17"/>
                  </a:moveTo>
                  <a:lnTo>
                    <a:pt x="1500" y="17"/>
                  </a:lnTo>
                  <a:lnTo>
                    <a:pt x="1500" y="29"/>
                  </a:lnTo>
                  <a:lnTo>
                    <a:pt x="1488" y="29"/>
                  </a:lnTo>
                  <a:lnTo>
                    <a:pt x="1488" y="17"/>
                  </a:lnTo>
                  <a:close/>
                  <a:moveTo>
                    <a:pt x="1512" y="17"/>
                  </a:moveTo>
                  <a:lnTo>
                    <a:pt x="1524" y="17"/>
                  </a:lnTo>
                  <a:lnTo>
                    <a:pt x="1524" y="29"/>
                  </a:lnTo>
                  <a:lnTo>
                    <a:pt x="1512" y="29"/>
                  </a:lnTo>
                  <a:lnTo>
                    <a:pt x="1512" y="17"/>
                  </a:lnTo>
                  <a:close/>
                  <a:moveTo>
                    <a:pt x="1536" y="17"/>
                  </a:moveTo>
                  <a:lnTo>
                    <a:pt x="1548" y="17"/>
                  </a:lnTo>
                  <a:lnTo>
                    <a:pt x="1548" y="29"/>
                  </a:lnTo>
                  <a:lnTo>
                    <a:pt x="1536" y="29"/>
                  </a:lnTo>
                  <a:lnTo>
                    <a:pt x="1536" y="17"/>
                  </a:lnTo>
                  <a:close/>
                  <a:moveTo>
                    <a:pt x="1560" y="17"/>
                  </a:moveTo>
                  <a:lnTo>
                    <a:pt x="1572" y="17"/>
                  </a:lnTo>
                  <a:lnTo>
                    <a:pt x="1572" y="29"/>
                  </a:lnTo>
                  <a:lnTo>
                    <a:pt x="1560" y="29"/>
                  </a:lnTo>
                  <a:lnTo>
                    <a:pt x="1560" y="17"/>
                  </a:lnTo>
                  <a:close/>
                  <a:moveTo>
                    <a:pt x="1584" y="17"/>
                  </a:moveTo>
                  <a:lnTo>
                    <a:pt x="1596" y="17"/>
                  </a:lnTo>
                  <a:lnTo>
                    <a:pt x="1596" y="29"/>
                  </a:lnTo>
                  <a:lnTo>
                    <a:pt x="1584" y="29"/>
                  </a:lnTo>
                  <a:lnTo>
                    <a:pt x="1584" y="17"/>
                  </a:lnTo>
                  <a:close/>
                  <a:moveTo>
                    <a:pt x="1608" y="17"/>
                  </a:moveTo>
                  <a:lnTo>
                    <a:pt x="1620" y="17"/>
                  </a:lnTo>
                  <a:lnTo>
                    <a:pt x="1620" y="29"/>
                  </a:lnTo>
                  <a:lnTo>
                    <a:pt x="1608" y="29"/>
                  </a:lnTo>
                  <a:lnTo>
                    <a:pt x="1608" y="17"/>
                  </a:lnTo>
                  <a:close/>
                  <a:moveTo>
                    <a:pt x="1632" y="17"/>
                  </a:moveTo>
                  <a:lnTo>
                    <a:pt x="1644" y="17"/>
                  </a:lnTo>
                  <a:lnTo>
                    <a:pt x="1644" y="29"/>
                  </a:lnTo>
                  <a:lnTo>
                    <a:pt x="1632" y="29"/>
                  </a:lnTo>
                  <a:lnTo>
                    <a:pt x="1632" y="17"/>
                  </a:lnTo>
                  <a:close/>
                  <a:moveTo>
                    <a:pt x="1656" y="17"/>
                  </a:moveTo>
                  <a:lnTo>
                    <a:pt x="1668" y="17"/>
                  </a:lnTo>
                  <a:lnTo>
                    <a:pt x="1668" y="29"/>
                  </a:lnTo>
                  <a:lnTo>
                    <a:pt x="1656" y="29"/>
                  </a:lnTo>
                  <a:lnTo>
                    <a:pt x="1656" y="17"/>
                  </a:lnTo>
                  <a:close/>
                  <a:moveTo>
                    <a:pt x="1680" y="17"/>
                  </a:moveTo>
                  <a:lnTo>
                    <a:pt x="1692" y="17"/>
                  </a:lnTo>
                  <a:lnTo>
                    <a:pt x="1692" y="29"/>
                  </a:lnTo>
                  <a:lnTo>
                    <a:pt x="1680" y="29"/>
                  </a:lnTo>
                  <a:lnTo>
                    <a:pt x="1680" y="17"/>
                  </a:lnTo>
                  <a:close/>
                  <a:moveTo>
                    <a:pt x="1704" y="17"/>
                  </a:moveTo>
                  <a:lnTo>
                    <a:pt x="1716" y="17"/>
                  </a:lnTo>
                  <a:lnTo>
                    <a:pt x="1716" y="29"/>
                  </a:lnTo>
                  <a:lnTo>
                    <a:pt x="1704" y="29"/>
                  </a:lnTo>
                  <a:lnTo>
                    <a:pt x="1704" y="17"/>
                  </a:lnTo>
                  <a:close/>
                  <a:moveTo>
                    <a:pt x="1728" y="17"/>
                  </a:moveTo>
                  <a:lnTo>
                    <a:pt x="1740" y="17"/>
                  </a:lnTo>
                  <a:lnTo>
                    <a:pt x="1740" y="29"/>
                  </a:lnTo>
                  <a:lnTo>
                    <a:pt x="1728" y="29"/>
                  </a:lnTo>
                  <a:lnTo>
                    <a:pt x="1728" y="17"/>
                  </a:lnTo>
                  <a:close/>
                  <a:moveTo>
                    <a:pt x="1752" y="17"/>
                  </a:moveTo>
                  <a:lnTo>
                    <a:pt x="1764" y="17"/>
                  </a:lnTo>
                  <a:lnTo>
                    <a:pt x="1764" y="29"/>
                  </a:lnTo>
                  <a:lnTo>
                    <a:pt x="1752" y="29"/>
                  </a:lnTo>
                  <a:lnTo>
                    <a:pt x="1752" y="17"/>
                  </a:lnTo>
                  <a:close/>
                  <a:moveTo>
                    <a:pt x="1776" y="17"/>
                  </a:moveTo>
                  <a:lnTo>
                    <a:pt x="1788" y="17"/>
                  </a:lnTo>
                  <a:lnTo>
                    <a:pt x="1788" y="29"/>
                  </a:lnTo>
                  <a:lnTo>
                    <a:pt x="1776" y="29"/>
                  </a:lnTo>
                  <a:lnTo>
                    <a:pt x="1776" y="17"/>
                  </a:lnTo>
                  <a:close/>
                  <a:moveTo>
                    <a:pt x="1800" y="17"/>
                  </a:moveTo>
                  <a:lnTo>
                    <a:pt x="1812" y="17"/>
                  </a:lnTo>
                  <a:lnTo>
                    <a:pt x="1812" y="29"/>
                  </a:lnTo>
                  <a:lnTo>
                    <a:pt x="1800" y="29"/>
                  </a:lnTo>
                  <a:lnTo>
                    <a:pt x="1800" y="17"/>
                  </a:lnTo>
                  <a:close/>
                  <a:moveTo>
                    <a:pt x="1824" y="17"/>
                  </a:moveTo>
                  <a:lnTo>
                    <a:pt x="1836" y="17"/>
                  </a:lnTo>
                  <a:lnTo>
                    <a:pt x="1836" y="29"/>
                  </a:lnTo>
                  <a:lnTo>
                    <a:pt x="1824" y="29"/>
                  </a:lnTo>
                  <a:lnTo>
                    <a:pt x="1824" y="17"/>
                  </a:lnTo>
                  <a:close/>
                  <a:moveTo>
                    <a:pt x="1848" y="17"/>
                  </a:moveTo>
                  <a:lnTo>
                    <a:pt x="1860" y="17"/>
                  </a:lnTo>
                  <a:lnTo>
                    <a:pt x="1860" y="29"/>
                  </a:lnTo>
                  <a:lnTo>
                    <a:pt x="1848" y="29"/>
                  </a:lnTo>
                  <a:lnTo>
                    <a:pt x="1848" y="17"/>
                  </a:lnTo>
                  <a:close/>
                  <a:moveTo>
                    <a:pt x="1872" y="17"/>
                  </a:moveTo>
                  <a:lnTo>
                    <a:pt x="1884" y="17"/>
                  </a:lnTo>
                  <a:lnTo>
                    <a:pt x="1884" y="29"/>
                  </a:lnTo>
                  <a:lnTo>
                    <a:pt x="1872" y="29"/>
                  </a:lnTo>
                  <a:lnTo>
                    <a:pt x="1872" y="17"/>
                  </a:lnTo>
                  <a:close/>
                  <a:moveTo>
                    <a:pt x="1896" y="17"/>
                  </a:moveTo>
                  <a:lnTo>
                    <a:pt x="1908" y="17"/>
                  </a:lnTo>
                  <a:lnTo>
                    <a:pt x="1908" y="29"/>
                  </a:lnTo>
                  <a:lnTo>
                    <a:pt x="1896" y="29"/>
                  </a:lnTo>
                  <a:lnTo>
                    <a:pt x="1896" y="17"/>
                  </a:lnTo>
                  <a:close/>
                  <a:moveTo>
                    <a:pt x="1920" y="17"/>
                  </a:moveTo>
                  <a:lnTo>
                    <a:pt x="1932" y="17"/>
                  </a:lnTo>
                  <a:lnTo>
                    <a:pt x="1932" y="29"/>
                  </a:lnTo>
                  <a:lnTo>
                    <a:pt x="1920" y="29"/>
                  </a:lnTo>
                  <a:lnTo>
                    <a:pt x="1920" y="17"/>
                  </a:lnTo>
                  <a:close/>
                  <a:moveTo>
                    <a:pt x="1944" y="17"/>
                  </a:moveTo>
                  <a:lnTo>
                    <a:pt x="1956" y="17"/>
                  </a:lnTo>
                  <a:lnTo>
                    <a:pt x="1956" y="29"/>
                  </a:lnTo>
                  <a:lnTo>
                    <a:pt x="1944" y="29"/>
                  </a:lnTo>
                  <a:lnTo>
                    <a:pt x="1944" y="17"/>
                  </a:lnTo>
                  <a:close/>
                  <a:moveTo>
                    <a:pt x="1968" y="17"/>
                  </a:moveTo>
                  <a:lnTo>
                    <a:pt x="1980" y="17"/>
                  </a:lnTo>
                  <a:lnTo>
                    <a:pt x="1980" y="29"/>
                  </a:lnTo>
                  <a:lnTo>
                    <a:pt x="1968" y="29"/>
                  </a:lnTo>
                  <a:lnTo>
                    <a:pt x="1968" y="17"/>
                  </a:lnTo>
                  <a:close/>
                  <a:moveTo>
                    <a:pt x="1992" y="17"/>
                  </a:moveTo>
                  <a:lnTo>
                    <a:pt x="2004" y="17"/>
                  </a:lnTo>
                  <a:lnTo>
                    <a:pt x="2004" y="29"/>
                  </a:lnTo>
                  <a:lnTo>
                    <a:pt x="1992" y="29"/>
                  </a:lnTo>
                  <a:lnTo>
                    <a:pt x="1992" y="17"/>
                  </a:lnTo>
                  <a:close/>
                  <a:moveTo>
                    <a:pt x="2016" y="17"/>
                  </a:moveTo>
                  <a:lnTo>
                    <a:pt x="2028" y="17"/>
                  </a:lnTo>
                  <a:lnTo>
                    <a:pt x="2028" y="29"/>
                  </a:lnTo>
                  <a:lnTo>
                    <a:pt x="2016" y="29"/>
                  </a:lnTo>
                  <a:lnTo>
                    <a:pt x="2016" y="17"/>
                  </a:lnTo>
                  <a:close/>
                  <a:moveTo>
                    <a:pt x="2040" y="17"/>
                  </a:moveTo>
                  <a:lnTo>
                    <a:pt x="2052" y="17"/>
                  </a:lnTo>
                  <a:lnTo>
                    <a:pt x="2052" y="29"/>
                  </a:lnTo>
                  <a:lnTo>
                    <a:pt x="2040" y="29"/>
                  </a:lnTo>
                  <a:lnTo>
                    <a:pt x="2040" y="17"/>
                  </a:lnTo>
                  <a:close/>
                  <a:moveTo>
                    <a:pt x="2064" y="17"/>
                  </a:moveTo>
                  <a:lnTo>
                    <a:pt x="2076" y="17"/>
                  </a:lnTo>
                  <a:lnTo>
                    <a:pt x="2076" y="29"/>
                  </a:lnTo>
                  <a:lnTo>
                    <a:pt x="2064" y="29"/>
                  </a:lnTo>
                  <a:lnTo>
                    <a:pt x="2064" y="17"/>
                  </a:lnTo>
                  <a:close/>
                  <a:moveTo>
                    <a:pt x="2088" y="17"/>
                  </a:moveTo>
                  <a:lnTo>
                    <a:pt x="2100" y="17"/>
                  </a:lnTo>
                  <a:lnTo>
                    <a:pt x="2100" y="29"/>
                  </a:lnTo>
                  <a:lnTo>
                    <a:pt x="2088" y="29"/>
                  </a:lnTo>
                  <a:lnTo>
                    <a:pt x="2088" y="17"/>
                  </a:lnTo>
                  <a:close/>
                  <a:moveTo>
                    <a:pt x="2112" y="17"/>
                  </a:moveTo>
                  <a:lnTo>
                    <a:pt x="2124" y="17"/>
                  </a:lnTo>
                  <a:lnTo>
                    <a:pt x="2124" y="29"/>
                  </a:lnTo>
                  <a:lnTo>
                    <a:pt x="2112" y="29"/>
                  </a:lnTo>
                  <a:lnTo>
                    <a:pt x="2112" y="17"/>
                  </a:lnTo>
                  <a:close/>
                  <a:moveTo>
                    <a:pt x="2136" y="17"/>
                  </a:moveTo>
                  <a:lnTo>
                    <a:pt x="2148" y="18"/>
                  </a:lnTo>
                  <a:lnTo>
                    <a:pt x="2148" y="30"/>
                  </a:lnTo>
                  <a:lnTo>
                    <a:pt x="2136" y="29"/>
                  </a:lnTo>
                  <a:lnTo>
                    <a:pt x="2136" y="17"/>
                  </a:lnTo>
                  <a:close/>
                  <a:moveTo>
                    <a:pt x="2160" y="18"/>
                  </a:moveTo>
                  <a:lnTo>
                    <a:pt x="2172" y="18"/>
                  </a:lnTo>
                  <a:lnTo>
                    <a:pt x="2172" y="30"/>
                  </a:lnTo>
                  <a:lnTo>
                    <a:pt x="2160" y="30"/>
                  </a:lnTo>
                  <a:lnTo>
                    <a:pt x="2160" y="18"/>
                  </a:lnTo>
                  <a:close/>
                  <a:moveTo>
                    <a:pt x="2184" y="18"/>
                  </a:moveTo>
                  <a:lnTo>
                    <a:pt x="2196" y="18"/>
                  </a:lnTo>
                  <a:lnTo>
                    <a:pt x="2196" y="30"/>
                  </a:lnTo>
                  <a:lnTo>
                    <a:pt x="2184" y="30"/>
                  </a:lnTo>
                  <a:lnTo>
                    <a:pt x="2184" y="18"/>
                  </a:lnTo>
                  <a:close/>
                  <a:moveTo>
                    <a:pt x="2208" y="18"/>
                  </a:moveTo>
                  <a:lnTo>
                    <a:pt x="2220" y="18"/>
                  </a:lnTo>
                  <a:lnTo>
                    <a:pt x="2220" y="30"/>
                  </a:lnTo>
                  <a:lnTo>
                    <a:pt x="2208" y="30"/>
                  </a:lnTo>
                  <a:lnTo>
                    <a:pt x="2208" y="18"/>
                  </a:lnTo>
                  <a:close/>
                  <a:moveTo>
                    <a:pt x="2232" y="18"/>
                  </a:moveTo>
                  <a:lnTo>
                    <a:pt x="2244" y="18"/>
                  </a:lnTo>
                  <a:lnTo>
                    <a:pt x="2244" y="30"/>
                  </a:lnTo>
                  <a:lnTo>
                    <a:pt x="2232" y="30"/>
                  </a:lnTo>
                  <a:lnTo>
                    <a:pt x="2232" y="18"/>
                  </a:lnTo>
                  <a:close/>
                  <a:moveTo>
                    <a:pt x="2256" y="18"/>
                  </a:moveTo>
                  <a:lnTo>
                    <a:pt x="2268" y="18"/>
                  </a:lnTo>
                  <a:lnTo>
                    <a:pt x="2268" y="30"/>
                  </a:lnTo>
                  <a:lnTo>
                    <a:pt x="2256" y="30"/>
                  </a:lnTo>
                  <a:lnTo>
                    <a:pt x="2256" y="18"/>
                  </a:lnTo>
                  <a:close/>
                  <a:moveTo>
                    <a:pt x="2280" y="18"/>
                  </a:moveTo>
                  <a:lnTo>
                    <a:pt x="2292" y="18"/>
                  </a:lnTo>
                  <a:lnTo>
                    <a:pt x="2292" y="30"/>
                  </a:lnTo>
                  <a:lnTo>
                    <a:pt x="2280" y="30"/>
                  </a:lnTo>
                  <a:lnTo>
                    <a:pt x="2280" y="18"/>
                  </a:lnTo>
                  <a:close/>
                  <a:moveTo>
                    <a:pt x="2304" y="18"/>
                  </a:moveTo>
                  <a:lnTo>
                    <a:pt x="2316" y="18"/>
                  </a:lnTo>
                  <a:lnTo>
                    <a:pt x="2316" y="30"/>
                  </a:lnTo>
                  <a:lnTo>
                    <a:pt x="2304" y="30"/>
                  </a:lnTo>
                  <a:lnTo>
                    <a:pt x="2304" y="18"/>
                  </a:lnTo>
                  <a:close/>
                  <a:moveTo>
                    <a:pt x="2328" y="18"/>
                  </a:moveTo>
                  <a:lnTo>
                    <a:pt x="2340" y="18"/>
                  </a:lnTo>
                  <a:lnTo>
                    <a:pt x="2340" y="30"/>
                  </a:lnTo>
                  <a:lnTo>
                    <a:pt x="2328" y="30"/>
                  </a:lnTo>
                  <a:lnTo>
                    <a:pt x="2328" y="18"/>
                  </a:lnTo>
                  <a:close/>
                  <a:moveTo>
                    <a:pt x="2352" y="18"/>
                  </a:moveTo>
                  <a:lnTo>
                    <a:pt x="2364" y="18"/>
                  </a:lnTo>
                  <a:lnTo>
                    <a:pt x="2364" y="30"/>
                  </a:lnTo>
                  <a:lnTo>
                    <a:pt x="2352" y="30"/>
                  </a:lnTo>
                  <a:lnTo>
                    <a:pt x="2352" y="18"/>
                  </a:lnTo>
                  <a:close/>
                  <a:moveTo>
                    <a:pt x="2376" y="18"/>
                  </a:moveTo>
                  <a:lnTo>
                    <a:pt x="2388" y="18"/>
                  </a:lnTo>
                  <a:lnTo>
                    <a:pt x="2388" y="30"/>
                  </a:lnTo>
                  <a:lnTo>
                    <a:pt x="2376" y="30"/>
                  </a:lnTo>
                  <a:lnTo>
                    <a:pt x="2376" y="18"/>
                  </a:lnTo>
                  <a:close/>
                  <a:moveTo>
                    <a:pt x="2400" y="18"/>
                  </a:moveTo>
                  <a:lnTo>
                    <a:pt x="2412" y="18"/>
                  </a:lnTo>
                  <a:lnTo>
                    <a:pt x="2412" y="30"/>
                  </a:lnTo>
                  <a:lnTo>
                    <a:pt x="2400" y="30"/>
                  </a:lnTo>
                  <a:lnTo>
                    <a:pt x="2400" y="18"/>
                  </a:lnTo>
                  <a:close/>
                  <a:moveTo>
                    <a:pt x="2424" y="18"/>
                  </a:moveTo>
                  <a:lnTo>
                    <a:pt x="2436" y="18"/>
                  </a:lnTo>
                  <a:lnTo>
                    <a:pt x="2436" y="30"/>
                  </a:lnTo>
                  <a:lnTo>
                    <a:pt x="2424" y="30"/>
                  </a:lnTo>
                  <a:lnTo>
                    <a:pt x="2424" y="18"/>
                  </a:lnTo>
                  <a:close/>
                  <a:moveTo>
                    <a:pt x="2448" y="18"/>
                  </a:moveTo>
                  <a:lnTo>
                    <a:pt x="2460" y="18"/>
                  </a:lnTo>
                  <a:lnTo>
                    <a:pt x="2460" y="30"/>
                  </a:lnTo>
                  <a:lnTo>
                    <a:pt x="2448" y="30"/>
                  </a:lnTo>
                  <a:lnTo>
                    <a:pt x="2448" y="18"/>
                  </a:lnTo>
                  <a:close/>
                  <a:moveTo>
                    <a:pt x="2472" y="18"/>
                  </a:moveTo>
                  <a:lnTo>
                    <a:pt x="2484" y="18"/>
                  </a:lnTo>
                  <a:lnTo>
                    <a:pt x="2484" y="30"/>
                  </a:lnTo>
                  <a:lnTo>
                    <a:pt x="2472" y="30"/>
                  </a:lnTo>
                  <a:lnTo>
                    <a:pt x="2472" y="18"/>
                  </a:lnTo>
                  <a:close/>
                  <a:moveTo>
                    <a:pt x="2496" y="18"/>
                  </a:moveTo>
                  <a:lnTo>
                    <a:pt x="2508" y="18"/>
                  </a:lnTo>
                  <a:lnTo>
                    <a:pt x="2508" y="30"/>
                  </a:lnTo>
                  <a:lnTo>
                    <a:pt x="2496" y="30"/>
                  </a:lnTo>
                  <a:lnTo>
                    <a:pt x="2496" y="18"/>
                  </a:lnTo>
                  <a:close/>
                  <a:moveTo>
                    <a:pt x="2520" y="18"/>
                  </a:moveTo>
                  <a:lnTo>
                    <a:pt x="2532" y="18"/>
                  </a:lnTo>
                  <a:lnTo>
                    <a:pt x="2532" y="30"/>
                  </a:lnTo>
                  <a:lnTo>
                    <a:pt x="2520" y="30"/>
                  </a:lnTo>
                  <a:lnTo>
                    <a:pt x="2520" y="18"/>
                  </a:lnTo>
                  <a:close/>
                  <a:moveTo>
                    <a:pt x="2544" y="18"/>
                  </a:moveTo>
                  <a:lnTo>
                    <a:pt x="2556" y="18"/>
                  </a:lnTo>
                  <a:lnTo>
                    <a:pt x="2556" y="30"/>
                  </a:lnTo>
                  <a:lnTo>
                    <a:pt x="2544" y="30"/>
                  </a:lnTo>
                  <a:lnTo>
                    <a:pt x="2544" y="18"/>
                  </a:lnTo>
                  <a:close/>
                  <a:moveTo>
                    <a:pt x="2568" y="18"/>
                  </a:moveTo>
                  <a:lnTo>
                    <a:pt x="2580" y="18"/>
                  </a:lnTo>
                  <a:lnTo>
                    <a:pt x="2580" y="30"/>
                  </a:lnTo>
                  <a:lnTo>
                    <a:pt x="2568" y="30"/>
                  </a:lnTo>
                  <a:lnTo>
                    <a:pt x="2568" y="18"/>
                  </a:lnTo>
                  <a:close/>
                  <a:moveTo>
                    <a:pt x="2592" y="18"/>
                  </a:moveTo>
                  <a:lnTo>
                    <a:pt x="2604" y="18"/>
                  </a:lnTo>
                  <a:lnTo>
                    <a:pt x="2604" y="30"/>
                  </a:lnTo>
                  <a:lnTo>
                    <a:pt x="2592" y="30"/>
                  </a:lnTo>
                  <a:lnTo>
                    <a:pt x="2592" y="18"/>
                  </a:lnTo>
                  <a:close/>
                  <a:moveTo>
                    <a:pt x="2616" y="18"/>
                  </a:moveTo>
                  <a:lnTo>
                    <a:pt x="2628" y="18"/>
                  </a:lnTo>
                  <a:lnTo>
                    <a:pt x="2628" y="30"/>
                  </a:lnTo>
                  <a:lnTo>
                    <a:pt x="2616" y="30"/>
                  </a:lnTo>
                  <a:lnTo>
                    <a:pt x="2616" y="18"/>
                  </a:lnTo>
                  <a:close/>
                  <a:moveTo>
                    <a:pt x="2640" y="18"/>
                  </a:moveTo>
                  <a:lnTo>
                    <a:pt x="2652" y="18"/>
                  </a:lnTo>
                  <a:lnTo>
                    <a:pt x="2652" y="30"/>
                  </a:lnTo>
                  <a:lnTo>
                    <a:pt x="2640" y="30"/>
                  </a:lnTo>
                  <a:lnTo>
                    <a:pt x="2640" y="18"/>
                  </a:lnTo>
                  <a:close/>
                  <a:moveTo>
                    <a:pt x="2664" y="18"/>
                  </a:moveTo>
                  <a:lnTo>
                    <a:pt x="2676" y="18"/>
                  </a:lnTo>
                  <a:lnTo>
                    <a:pt x="2676" y="30"/>
                  </a:lnTo>
                  <a:lnTo>
                    <a:pt x="2664" y="30"/>
                  </a:lnTo>
                  <a:lnTo>
                    <a:pt x="2664" y="18"/>
                  </a:lnTo>
                  <a:close/>
                  <a:moveTo>
                    <a:pt x="2688" y="18"/>
                  </a:moveTo>
                  <a:lnTo>
                    <a:pt x="2700" y="18"/>
                  </a:lnTo>
                  <a:lnTo>
                    <a:pt x="2700" y="30"/>
                  </a:lnTo>
                  <a:lnTo>
                    <a:pt x="2688" y="30"/>
                  </a:lnTo>
                  <a:lnTo>
                    <a:pt x="2688" y="18"/>
                  </a:lnTo>
                  <a:close/>
                  <a:moveTo>
                    <a:pt x="2712" y="18"/>
                  </a:moveTo>
                  <a:lnTo>
                    <a:pt x="2724" y="18"/>
                  </a:lnTo>
                  <a:lnTo>
                    <a:pt x="2724" y="30"/>
                  </a:lnTo>
                  <a:lnTo>
                    <a:pt x="2712" y="30"/>
                  </a:lnTo>
                  <a:lnTo>
                    <a:pt x="2712" y="18"/>
                  </a:lnTo>
                  <a:close/>
                  <a:moveTo>
                    <a:pt x="2718" y="0"/>
                  </a:moveTo>
                  <a:lnTo>
                    <a:pt x="2766" y="24"/>
                  </a:lnTo>
                  <a:lnTo>
                    <a:pt x="2718" y="48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334" name="Freeform 19"/>
            <p:cNvSpPr>
              <a:spLocks noEditPoints="1"/>
            </p:cNvSpPr>
            <p:nvPr/>
          </p:nvSpPr>
          <p:spPr bwMode="auto">
            <a:xfrm>
              <a:off x="4611" y="2718"/>
              <a:ext cx="48" cy="366"/>
            </a:xfrm>
            <a:custGeom>
              <a:avLst/>
              <a:gdLst>
                <a:gd name="T0" fmla="*/ 30 w 48"/>
                <a:gd name="T1" fmla="*/ 52 h 366"/>
                <a:gd name="T2" fmla="*/ 18 w 48"/>
                <a:gd name="T3" fmla="*/ 40 h 366"/>
                <a:gd name="T4" fmla="*/ 30 w 48"/>
                <a:gd name="T5" fmla="*/ 64 h 366"/>
                <a:gd name="T6" fmla="*/ 18 w 48"/>
                <a:gd name="T7" fmla="*/ 76 h 366"/>
                <a:gd name="T8" fmla="*/ 30 w 48"/>
                <a:gd name="T9" fmla="*/ 64 h 366"/>
                <a:gd name="T10" fmla="*/ 30 w 48"/>
                <a:gd name="T11" fmla="*/ 100 h 366"/>
                <a:gd name="T12" fmla="*/ 18 w 48"/>
                <a:gd name="T13" fmla="*/ 88 h 366"/>
                <a:gd name="T14" fmla="*/ 30 w 48"/>
                <a:gd name="T15" fmla="*/ 112 h 366"/>
                <a:gd name="T16" fmla="*/ 18 w 48"/>
                <a:gd name="T17" fmla="*/ 124 h 366"/>
                <a:gd name="T18" fmla="*/ 30 w 48"/>
                <a:gd name="T19" fmla="*/ 112 h 366"/>
                <a:gd name="T20" fmla="*/ 30 w 48"/>
                <a:gd name="T21" fmla="*/ 148 h 366"/>
                <a:gd name="T22" fmla="*/ 18 w 48"/>
                <a:gd name="T23" fmla="*/ 136 h 366"/>
                <a:gd name="T24" fmla="*/ 30 w 48"/>
                <a:gd name="T25" fmla="*/ 161 h 366"/>
                <a:gd name="T26" fmla="*/ 18 w 48"/>
                <a:gd name="T27" fmla="*/ 173 h 366"/>
                <a:gd name="T28" fmla="*/ 30 w 48"/>
                <a:gd name="T29" fmla="*/ 161 h 366"/>
                <a:gd name="T30" fmla="*/ 30 w 48"/>
                <a:gd name="T31" fmla="*/ 197 h 366"/>
                <a:gd name="T32" fmla="*/ 18 w 48"/>
                <a:gd name="T33" fmla="*/ 185 h 366"/>
                <a:gd name="T34" fmla="*/ 30 w 48"/>
                <a:gd name="T35" fmla="*/ 209 h 366"/>
                <a:gd name="T36" fmla="*/ 18 w 48"/>
                <a:gd name="T37" fmla="*/ 221 h 366"/>
                <a:gd name="T38" fmla="*/ 30 w 48"/>
                <a:gd name="T39" fmla="*/ 209 h 366"/>
                <a:gd name="T40" fmla="*/ 30 w 48"/>
                <a:gd name="T41" fmla="*/ 245 h 366"/>
                <a:gd name="T42" fmla="*/ 18 w 48"/>
                <a:gd name="T43" fmla="*/ 233 h 366"/>
                <a:gd name="T44" fmla="*/ 30 w 48"/>
                <a:gd name="T45" fmla="*/ 257 h 366"/>
                <a:gd name="T46" fmla="*/ 18 w 48"/>
                <a:gd name="T47" fmla="*/ 269 h 366"/>
                <a:gd name="T48" fmla="*/ 30 w 48"/>
                <a:gd name="T49" fmla="*/ 257 h 366"/>
                <a:gd name="T50" fmla="*/ 30 w 48"/>
                <a:gd name="T51" fmla="*/ 293 h 366"/>
                <a:gd name="T52" fmla="*/ 18 w 48"/>
                <a:gd name="T53" fmla="*/ 281 h 366"/>
                <a:gd name="T54" fmla="*/ 30 w 48"/>
                <a:gd name="T55" fmla="*/ 305 h 366"/>
                <a:gd name="T56" fmla="*/ 18 w 48"/>
                <a:gd name="T57" fmla="*/ 317 h 366"/>
                <a:gd name="T58" fmla="*/ 30 w 48"/>
                <a:gd name="T59" fmla="*/ 305 h 366"/>
                <a:gd name="T60" fmla="*/ 30 w 48"/>
                <a:gd name="T61" fmla="*/ 341 h 366"/>
                <a:gd name="T62" fmla="*/ 18 w 48"/>
                <a:gd name="T63" fmla="*/ 329 h 366"/>
                <a:gd name="T64" fmla="*/ 30 w 48"/>
                <a:gd name="T65" fmla="*/ 353 h 366"/>
                <a:gd name="T66" fmla="*/ 18 w 48"/>
                <a:gd name="T67" fmla="*/ 366 h 366"/>
                <a:gd name="T68" fmla="*/ 30 w 48"/>
                <a:gd name="T69" fmla="*/ 353 h 366"/>
                <a:gd name="T70" fmla="*/ 24 w 48"/>
                <a:gd name="T71" fmla="*/ 0 h 366"/>
                <a:gd name="T72" fmla="*/ 0 w 48"/>
                <a:gd name="T73" fmla="*/ 48 h 3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366"/>
                <a:gd name="T113" fmla="*/ 48 w 48"/>
                <a:gd name="T114" fmla="*/ 366 h 3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366">
                  <a:moveTo>
                    <a:pt x="30" y="40"/>
                  </a:moveTo>
                  <a:lnTo>
                    <a:pt x="30" y="52"/>
                  </a:lnTo>
                  <a:lnTo>
                    <a:pt x="18" y="52"/>
                  </a:lnTo>
                  <a:lnTo>
                    <a:pt x="18" y="40"/>
                  </a:lnTo>
                  <a:lnTo>
                    <a:pt x="30" y="40"/>
                  </a:lnTo>
                  <a:close/>
                  <a:moveTo>
                    <a:pt x="30" y="64"/>
                  </a:moveTo>
                  <a:lnTo>
                    <a:pt x="30" y="76"/>
                  </a:lnTo>
                  <a:lnTo>
                    <a:pt x="18" y="76"/>
                  </a:lnTo>
                  <a:lnTo>
                    <a:pt x="18" y="64"/>
                  </a:lnTo>
                  <a:lnTo>
                    <a:pt x="30" y="64"/>
                  </a:lnTo>
                  <a:close/>
                  <a:moveTo>
                    <a:pt x="30" y="88"/>
                  </a:moveTo>
                  <a:lnTo>
                    <a:pt x="30" y="100"/>
                  </a:lnTo>
                  <a:lnTo>
                    <a:pt x="18" y="100"/>
                  </a:lnTo>
                  <a:lnTo>
                    <a:pt x="18" y="88"/>
                  </a:lnTo>
                  <a:lnTo>
                    <a:pt x="30" y="88"/>
                  </a:lnTo>
                  <a:close/>
                  <a:moveTo>
                    <a:pt x="30" y="112"/>
                  </a:moveTo>
                  <a:lnTo>
                    <a:pt x="30" y="124"/>
                  </a:lnTo>
                  <a:lnTo>
                    <a:pt x="18" y="124"/>
                  </a:lnTo>
                  <a:lnTo>
                    <a:pt x="18" y="112"/>
                  </a:lnTo>
                  <a:lnTo>
                    <a:pt x="30" y="112"/>
                  </a:lnTo>
                  <a:close/>
                  <a:moveTo>
                    <a:pt x="30" y="136"/>
                  </a:moveTo>
                  <a:lnTo>
                    <a:pt x="30" y="148"/>
                  </a:lnTo>
                  <a:lnTo>
                    <a:pt x="18" y="148"/>
                  </a:lnTo>
                  <a:lnTo>
                    <a:pt x="18" y="136"/>
                  </a:lnTo>
                  <a:lnTo>
                    <a:pt x="30" y="136"/>
                  </a:lnTo>
                  <a:close/>
                  <a:moveTo>
                    <a:pt x="30" y="161"/>
                  </a:moveTo>
                  <a:lnTo>
                    <a:pt x="30" y="173"/>
                  </a:lnTo>
                  <a:lnTo>
                    <a:pt x="18" y="173"/>
                  </a:lnTo>
                  <a:lnTo>
                    <a:pt x="18" y="161"/>
                  </a:lnTo>
                  <a:lnTo>
                    <a:pt x="30" y="161"/>
                  </a:lnTo>
                  <a:close/>
                  <a:moveTo>
                    <a:pt x="30" y="185"/>
                  </a:moveTo>
                  <a:lnTo>
                    <a:pt x="30" y="197"/>
                  </a:lnTo>
                  <a:lnTo>
                    <a:pt x="18" y="197"/>
                  </a:lnTo>
                  <a:lnTo>
                    <a:pt x="18" y="185"/>
                  </a:lnTo>
                  <a:lnTo>
                    <a:pt x="30" y="185"/>
                  </a:lnTo>
                  <a:close/>
                  <a:moveTo>
                    <a:pt x="30" y="209"/>
                  </a:moveTo>
                  <a:lnTo>
                    <a:pt x="30" y="221"/>
                  </a:lnTo>
                  <a:lnTo>
                    <a:pt x="18" y="221"/>
                  </a:lnTo>
                  <a:lnTo>
                    <a:pt x="18" y="209"/>
                  </a:lnTo>
                  <a:lnTo>
                    <a:pt x="30" y="209"/>
                  </a:lnTo>
                  <a:close/>
                  <a:moveTo>
                    <a:pt x="30" y="233"/>
                  </a:moveTo>
                  <a:lnTo>
                    <a:pt x="30" y="245"/>
                  </a:lnTo>
                  <a:lnTo>
                    <a:pt x="18" y="245"/>
                  </a:lnTo>
                  <a:lnTo>
                    <a:pt x="18" y="233"/>
                  </a:lnTo>
                  <a:lnTo>
                    <a:pt x="30" y="233"/>
                  </a:lnTo>
                  <a:close/>
                  <a:moveTo>
                    <a:pt x="30" y="257"/>
                  </a:moveTo>
                  <a:lnTo>
                    <a:pt x="30" y="269"/>
                  </a:lnTo>
                  <a:lnTo>
                    <a:pt x="18" y="269"/>
                  </a:lnTo>
                  <a:lnTo>
                    <a:pt x="18" y="257"/>
                  </a:lnTo>
                  <a:lnTo>
                    <a:pt x="30" y="257"/>
                  </a:lnTo>
                  <a:close/>
                  <a:moveTo>
                    <a:pt x="30" y="281"/>
                  </a:moveTo>
                  <a:lnTo>
                    <a:pt x="30" y="293"/>
                  </a:lnTo>
                  <a:lnTo>
                    <a:pt x="18" y="293"/>
                  </a:lnTo>
                  <a:lnTo>
                    <a:pt x="18" y="281"/>
                  </a:lnTo>
                  <a:lnTo>
                    <a:pt x="30" y="281"/>
                  </a:lnTo>
                  <a:close/>
                  <a:moveTo>
                    <a:pt x="30" y="305"/>
                  </a:moveTo>
                  <a:lnTo>
                    <a:pt x="30" y="317"/>
                  </a:lnTo>
                  <a:lnTo>
                    <a:pt x="18" y="317"/>
                  </a:lnTo>
                  <a:lnTo>
                    <a:pt x="18" y="305"/>
                  </a:lnTo>
                  <a:lnTo>
                    <a:pt x="30" y="305"/>
                  </a:lnTo>
                  <a:close/>
                  <a:moveTo>
                    <a:pt x="30" y="329"/>
                  </a:moveTo>
                  <a:lnTo>
                    <a:pt x="30" y="341"/>
                  </a:lnTo>
                  <a:lnTo>
                    <a:pt x="18" y="341"/>
                  </a:lnTo>
                  <a:lnTo>
                    <a:pt x="18" y="329"/>
                  </a:lnTo>
                  <a:lnTo>
                    <a:pt x="30" y="329"/>
                  </a:lnTo>
                  <a:close/>
                  <a:moveTo>
                    <a:pt x="30" y="353"/>
                  </a:moveTo>
                  <a:lnTo>
                    <a:pt x="30" y="366"/>
                  </a:lnTo>
                  <a:lnTo>
                    <a:pt x="18" y="366"/>
                  </a:lnTo>
                  <a:lnTo>
                    <a:pt x="18" y="353"/>
                  </a:lnTo>
                  <a:lnTo>
                    <a:pt x="30" y="353"/>
                  </a:lnTo>
                  <a:close/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4222" y="3080"/>
              <a:ext cx="1096" cy="822"/>
              <a:chOff x="4222" y="3080"/>
              <a:chExt cx="1096" cy="822"/>
            </a:xfrm>
          </p:grpSpPr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4222" y="3080"/>
                <a:ext cx="1096" cy="822"/>
                <a:chOff x="4222" y="3080"/>
                <a:chExt cx="1096" cy="822"/>
              </a:xfrm>
            </p:grpSpPr>
            <p:sp>
              <p:nvSpPr>
                <p:cNvPr id="97355" name="Freeform 29"/>
                <p:cNvSpPr>
                  <a:spLocks/>
                </p:cNvSpPr>
                <p:nvPr/>
              </p:nvSpPr>
              <p:spPr bwMode="auto">
                <a:xfrm>
                  <a:off x="4222" y="3080"/>
                  <a:ext cx="1096" cy="822"/>
                </a:xfrm>
                <a:custGeom>
                  <a:avLst/>
                  <a:gdLst>
                    <a:gd name="T0" fmla="*/ 0 w 1096"/>
                    <a:gd name="T1" fmla="*/ 452 h 822"/>
                    <a:gd name="T2" fmla="*/ 0 w 1096"/>
                    <a:gd name="T3" fmla="*/ 514 h 822"/>
                    <a:gd name="T4" fmla="*/ 0 w 1096"/>
                    <a:gd name="T5" fmla="*/ 514 h 822"/>
                    <a:gd name="T6" fmla="*/ 0 w 1096"/>
                    <a:gd name="T7" fmla="*/ 606 h 822"/>
                    <a:gd name="T8" fmla="*/ 0 w 1096"/>
                    <a:gd name="T9" fmla="*/ 822 h 822"/>
                    <a:gd name="T10" fmla="*/ 182 w 1096"/>
                    <a:gd name="T11" fmla="*/ 822 h 822"/>
                    <a:gd name="T12" fmla="*/ 182 w 1096"/>
                    <a:gd name="T13" fmla="*/ 822 h 822"/>
                    <a:gd name="T14" fmla="*/ 456 w 1096"/>
                    <a:gd name="T15" fmla="*/ 822 h 822"/>
                    <a:gd name="T16" fmla="*/ 1096 w 1096"/>
                    <a:gd name="T17" fmla="*/ 822 h 822"/>
                    <a:gd name="T18" fmla="*/ 1096 w 1096"/>
                    <a:gd name="T19" fmla="*/ 606 h 822"/>
                    <a:gd name="T20" fmla="*/ 1096 w 1096"/>
                    <a:gd name="T21" fmla="*/ 514 h 822"/>
                    <a:gd name="T22" fmla="*/ 1096 w 1096"/>
                    <a:gd name="T23" fmla="*/ 514 h 822"/>
                    <a:gd name="T24" fmla="*/ 1096 w 1096"/>
                    <a:gd name="T25" fmla="*/ 452 h 822"/>
                    <a:gd name="T26" fmla="*/ 456 w 1096"/>
                    <a:gd name="T27" fmla="*/ 452 h 822"/>
                    <a:gd name="T28" fmla="*/ 411 w 1096"/>
                    <a:gd name="T29" fmla="*/ 0 h 822"/>
                    <a:gd name="T30" fmla="*/ 182 w 1096"/>
                    <a:gd name="T31" fmla="*/ 452 h 822"/>
                    <a:gd name="T32" fmla="*/ 0 w 1096"/>
                    <a:gd name="T33" fmla="*/ 452 h 8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96"/>
                    <a:gd name="T52" fmla="*/ 0 h 822"/>
                    <a:gd name="T53" fmla="*/ 1096 w 1096"/>
                    <a:gd name="T54" fmla="*/ 822 h 8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96" h="822">
                      <a:moveTo>
                        <a:pt x="0" y="452"/>
                      </a:moveTo>
                      <a:lnTo>
                        <a:pt x="0" y="514"/>
                      </a:lnTo>
                      <a:lnTo>
                        <a:pt x="0" y="606"/>
                      </a:lnTo>
                      <a:lnTo>
                        <a:pt x="0" y="822"/>
                      </a:lnTo>
                      <a:lnTo>
                        <a:pt x="182" y="822"/>
                      </a:lnTo>
                      <a:lnTo>
                        <a:pt x="456" y="822"/>
                      </a:lnTo>
                      <a:lnTo>
                        <a:pt x="1096" y="822"/>
                      </a:lnTo>
                      <a:lnTo>
                        <a:pt x="1096" y="606"/>
                      </a:lnTo>
                      <a:lnTo>
                        <a:pt x="1096" y="514"/>
                      </a:lnTo>
                      <a:lnTo>
                        <a:pt x="1096" y="452"/>
                      </a:lnTo>
                      <a:lnTo>
                        <a:pt x="456" y="452"/>
                      </a:lnTo>
                      <a:lnTo>
                        <a:pt x="411" y="0"/>
                      </a:lnTo>
                      <a:lnTo>
                        <a:pt x="182" y="452"/>
                      </a:lnTo>
                      <a:lnTo>
                        <a:pt x="0" y="4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356" name="Freeform 30"/>
                <p:cNvSpPr>
                  <a:spLocks/>
                </p:cNvSpPr>
                <p:nvPr/>
              </p:nvSpPr>
              <p:spPr bwMode="auto">
                <a:xfrm>
                  <a:off x="4222" y="3080"/>
                  <a:ext cx="1096" cy="822"/>
                </a:xfrm>
                <a:custGeom>
                  <a:avLst/>
                  <a:gdLst>
                    <a:gd name="T0" fmla="*/ 0 w 1096"/>
                    <a:gd name="T1" fmla="*/ 452 h 822"/>
                    <a:gd name="T2" fmla="*/ 0 w 1096"/>
                    <a:gd name="T3" fmla="*/ 514 h 822"/>
                    <a:gd name="T4" fmla="*/ 0 w 1096"/>
                    <a:gd name="T5" fmla="*/ 514 h 822"/>
                    <a:gd name="T6" fmla="*/ 0 w 1096"/>
                    <a:gd name="T7" fmla="*/ 606 h 822"/>
                    <a:gd name="T8" fmla="*/ 0 w 1096"/>
                    <a:gd name="T9" fmla="*/ 822 h 822"/>
                    <a:gd name="T10" fmla="*/ 182 w 1096"/>
                    <a:gd name="T11" fmla="*/ 822 h 822"/>
                    <a:gd name="T12" fmla="*/ 182 w 1096"/>
                    <a:gd name="T13" fmla="*/ 822 h 822"/>
                    <a:gd name="T14" fmla="*/ 456 w 1096"/>
                    <a:gd name="T15" fmla="*/ 822 h 822"/>
                    <a:gd name="T16" fmla="*/ 1096 w 1096"/>
                    <a:gd name="T17" fmla="*/ 822 h 822"/>
                    <a:gd name="T18" fmla="*/ 1096 w 1096"/>
                    <a:gd name="T19" fmla="*/ 606 h 822"/>
                    <a:gd name="T20" fmla="*/ 1096 w 1096"/>
                    <a:gd name="T21" fmla="*/ 514 h 822"/>
                    <a:gd name="T22" fmla="*/ 1096 w 1096"/>
                    <a:gd name="T23" fmla="*/ 514 h 822"/>
                    <a:gd name="T24" fmla="*/ 1096 w 1096"/>
                    <a:gd name="T25" fmla="*/ 452 h 822"/>
                    <a:gd name="T26" fmla="*/ 456 w 1096"/>
                    <a:gd name="T27" fmla="*/ 452 h 822"/>
                    <a:gd name="T28" fmla="*/ 411 w 1096"/>
                    <a:gd name="T29" fmla="*/ 0 h 822"/>
                    <a:gd name="T30" fmla="*/ 182 w 1096"/>
                    <a:gd name="T31" fmla="*/ 452 h 822"/>
                    <a:gd name="T32" fmla="*/ 0 w 1096"/>
                    <a:gd name="T33" fmla="*/ 452 h 8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96"/>
                    <a:gd name="T52" fmla="*/ 0 h 822"/>
                    <a:gd name="T53" fmla="*/ 1096 w 1096"/>
                    <a:gd name="T54" fmla="*/ 822 h 8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96" h="822">
                      <a:moveTo>
                        <a:pt x="0" y="452"/>
                      </a:moveTo>
                      <a:lnTo>
                        <a:pt x="0" y="514"/>
                      </a:lnTo>
                      <a:lnTo>
                        <a:pt x="0" y="606"/>
                      </a:lnTo>
                      <a:lnTo>
                        <a:pt x="0" y="822"/>
                      </a:lnTo>
                      <a:lnTo>
                        <a:pt x="182" y="822"/>
                      </a:lnTo>
                      <a:lnTo>
                        <a:pt x="456" y="822"/>
                      </a:lnTo>
                      <a:lnTo>
                        <a:pt x="1096" y="822"/>
                      </a:lnTo>
                      <a:lnTo>
                        <a:pt x="1096" y="606"/>
                      </a:lnTo>
                      <a:lnTo>
                        <a:pt x="1096" y="514"/>
                      </a:lnTo>
                      <a:lnTo>
                        <a:pt x="1096" y="452"/>
                      </a:lnTo>
                      <a:lnTo>
                        <a:pt x="456" y="452"/>
                      </a:lnTo>
                      <a:lnTo>
                        <a:pt x="411" y="0"/>
                      </a:lnTo>
                      <a:lnTo>
                        <a:pt x="182" y="452"/>
                      </a:lnTo>
                      <a:lnTo>
                        <a:pt x="0" y="45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97349" name="Rectangle 32"/>
              <p:cNvSpPr>
                <a:spLocks noChangeArrowheads="1"/>
              </p:cNvSpPr>
              <p:nvPr/>
            </p:nvSpPr>
            <p:spPr bwMode="auto">
              <a:xfrm>
                <a:off x="4309" y="3573"/>
                <a:ext cx="88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pH after equilibration</a:t>
                </a:r>
                <a:endParaRPr lang="cs-CZ"/>
              </a:p>
            </p:txBody>
          </p:sp>
          <p:sp>
            <p:nvSpPr>
              <p:cNvPr id="97350" name="Rectangle 33"/>
              <p:cNvSpPr>
                <a:spLocks noChangeArrowheads="1"/>
              </p:cNvSpPr>
              <p:nvPr/>
            </p:nvSpPr>
            <p:spPr bwMode="auto">
              <a:xfrm>
                <a:off x="4459" y="3573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51" name="Rectangle 34"/>
              <p:cNvSpPr>
                <a:spLocks noChangeArrowheads="1"/>
              </p:cNvSpPr>
              <p:nvPr/>
            </p:nvSpPr>
            <p:spPr bwMode="auto">
              <a:xfrm>
                <a:off x="4592" y="3573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52" name="Rectangle 35"/>
              <p:cNvSpPr>
                <a:spLocks noChangeArrowheads="1"/>
              </p:cNvSpPr>
              <p:nvPr/>
            </p:nvSpPr>
            <p:spPr bwMode="auto">
              <a:xfrm>
                <a:off x="5038" y="3573"/>
                <a:ext cx="2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endParaRPr lang="cs-CZ"/>
              </a:p>
            </p:txBody>
          </p:sp>
          <p:sp>
            <p:nvSpPr>
              <p:cNvPr id="97353" name="Rectangle 36"/>
              <p:cNvSpPr>
                <a:spLocks noChangeArrowheads="1"/>
              </p:cNvSpPr>
              <p:nvPr/>
            </p:nvSpPr>
            <p:spPr bwMode="auto">
              <a:xfrm>
                <a:off x="4283" y="3688"/>
                <a:ext cx="56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with low pCO</a:t>
                </a:r>
                <a:endParaRPr lang="cs-CZ"/>
              </a:p>
            </p:txBody>
          </p:sp>
          <p:sp>
            <p:nvSpPr>
              <p:cNvPr id="97354" name="Rectangle 37"/>
              <p:cNvSpPr>
                <a:spLocks noChangeArrowheads="1"/>
              </p:cNvSpPr>
              <p:nvPr/>
            </p:nvSpPr>
            <p:spPr bwMode="auto">
              <a:xfrm>
                <a:off x="4811" y="373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8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cs-CZ"/>
              </a:p>
            </p:txBody>
          </p:sp>
        </p:grpSp>
        <p:grpSp>
          <p:nvGrpSpPr>
            <p:cNvPr id="10" name="Group 89"/>
            <p:cNvGrpSpPr>
              <a:grpSpLocks/>
            </p:cNvGrpSpPr>
            <p:nvPr/>
          </p:nvGrpSpPr>
          <p:grpSpPr bwMode="auto">
            <a:xfrm>
              <a:off x="299" y="2396"/>
              <a:ext cx="1596" cy="502"/>
              <a:chOff x="299" y="2387"/>
              <a:chExt cx="1596" cy="502"/>
            </a:xfrm>
          </p:grpSpPr>
          <p:sp>
            <p:nvSpPr>
              <p:cNvPr id="97337" name="Freeform 56"/>
              <p:cNvSpPr>
                <a:spLocks/>
              </p:cNvSpPr>
              <p:nvPr/>
            </p:nvSpPr>
            <p:spPr bwMode="auto">
              <a:xfrm>
                <a:off x="299" y="2387"/>
                <a:ext cx="1596" cy="421"/>
              </a:xfrm>
              <a:custGeom>
                <a:avLst/>
                <a:gdLst>
                  <a:gd name="T0" fmla="*/ 0 w 1596"/>
                  <a:gd name="T1" fmla="*/ 0 h 421"/>
                  <a:gd name="T2" fmla="*/ 0 w 1596"/>
                  <a:gd name="T3" fmla="*/ 246 h 421"/>
                  <a:gd name="T4" fmla="*/ 0 w 1596"/>
                  <a:gd name="T5" fmla="*/ 246 h 421"/>
                  <a:gd name="T6" fmla="*/ 0 w 1596"/>
                  <a:gd name="T7" fmla="*/ 351 h 421"/>
                  <a:gd name="T8" fmla="*/ 0 w 1596"/>
                  <a:gd name="T9" fmla="*/ 421 h 421"/>
                  <a:gd name="T10" fmla="*/ 631 w 1596"/>
                  <a:gd name="T11" fmla="*/ 421 h 421"/>
                  <a:gd name="T12" fmla="*/ 631 w 1596"/>
                  <a:gd name="T13" fmla="*/ 421 h 421"/>
                  <a:gd name="T14" fmla="*/ 901 w 1596"/>
                  <a:gd name="T15" fmla="*/ 421 h 421"/>
                  <a:gd name="T16" fmla="*/ 1082 w 1596"/>
                  <a:gd name="T17" fmla="*/ 421 h 421"/>
                  <a:gd name="T18" fmla="*/ 1082 w 1596"/>
                  <a:gd name="T19" fmla="*/ 351 h 421"/>
                  <a:gd name="T20" fmla="*/ 1596 w 1596"/>
                  <a:gd name="T21" fmla="*/ 335 h 421"/>
                  <a:gd name="T22" fmla="*/ 1082 w 1596"/>
                  <a:gd name="T23" fmla="*/ 246 h 421"/>
                  <a:gd name="T24" fmla="*/ 1082 w 1596"/>
                  <a:gd name="T25" fmla="*/ 0 h 421"/>
                  <a:gd name="T26" fmla="*/ 901 w 1596"/>
                  <a:gd name="T27" fmla="*/ 0 h 421"/>
                  <a:gd name="T28" fmla="*/ 631 w 1596"/>
                  <a:gd name="T29" fmla="*/ 0 h 421"/>
                  <a:gd name="T30" fmla="*/ 631 w 1596"/>
                  <a:gd name="T31" fmla="*/ 0 h 421"/>
                  <a:gd name="T32" fmla="*/ 0 w 1596"/>
                  <a:gd name="T33" fmla="*/ 0 h 4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6"/>
                  <a:gd name="T52" fmla="*/ 0 h 421"/>
                  <a:gd name="T53" fmla="*/ 1596 w 1596"/>
                  <a:gd name="T54" fmla="*/ 421 h 4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6" h="421">
                    <a:moveTo>
                      <a:pt x="0" y="0"/>
                    </a:moveTo>
                    <a:lnTo>
                      <a:pt x="0" y="246"/>
                    </a:lnTo>
                    <a:lnTo>
                      <a:pt x="0" y="351"/>
                    </a:lnTo>
                    <a:lnTo>
                      <a:pt x="0" y="421"/>
                    </a:lnTo>
                    <a:lnTo>
                      <a:pt x="631" y="421"/>
                    </a:lnTo>
                    <a:lnTo>
                      <a:pt x="901" y="421"/>
                    </a:lnTo>
                    <a:lnTo>
                      <a:pt x="1082" y="421"/>
                    </a:lnTo>
                    <a:lnTo>
                      <a:pt x="1082" y="351"/>
                    </a:lnTo>
                    <a:lnTo>
                      <a:pt x="1596" y="335"/>
                    </a:lnTo>
                    <a:lnTo>
                      <a:pt x="1082" y="246"/>
                    </a:lnTo>
                    <a:lnTo>
                      <a:pt x="1082" y="0"/>
                    </a:lnTo>
                    <a:lnTo>
                      <a:pt x="901" y="0"/>
                    </a:lnTo>
                    <a:lnTo>
                      <a:pt x="63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338" name="Rectangle 58"/>
              <p:cNvSpPr>
                <a:spLocks noChangeArrowheads="1"/>
              </p:cNvSpPr>
              <p:nvPr/>
            </p:nvSpPr>
            <p:spPr bwMode="auto">
              <a:xfrm>
                <a:off x="608" y="2428"/>
                <a:ext cx="42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Low level </a:t>
                </a:r>
                <a:endParaRPr lang="cs-CZ"/>
              </a:p>
            </p:txBody>
          </p:sp>
          <p:sp>
            <p:nvSpPr>
              <p:cNvPr id="97339" name="Rectangle 59"/>
              <p:cNvSpPr>
                <a:spLocks noChangeArrowheads="1"/>
              </p:cNvSpPr>
              <p:nvPr/>
            </p:nvSpPr>
            <p:spPr bwMode="auto">
              <a:xfrm>
                <a:off x="681" y="2544"/>
                <a:ext cx="19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pCO</a:t>
                </a:r>
                <a:endParaRPr lang="cs-CZ"/>
              </a:p>
            </p:txBody>
          </p:sp>
          <p:sp>
            <p:nvSpPr>
              <p:cNvPr id="97340" name="Rectangle 60"/>
              <p:cNvSpPr>
                <a:spLocks noChangeArrowheads="1"/>
              </p:cNvSpPr>
              <p:nvPr/>
            </p:nvSpPr>
            <p:spPr bwMode="auto">
              <a:xfrm>
                <a:off x="878" y="2595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8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cs-CZ"/>
              </a:p>
            </p:txBody>
          </p:sp>
          <p:sp>
            <p:nvSpPr>
              <p:cNvPr id="97341" name="Rectangle 61"/>
              <p:cNvSpPr>
                <a:spLocks noChangeArrowheads="1"/>
              </p:cNvSpPr>
              <p:nvPr/>
            </p:nvSpPr>
            <p:spPr bwMode="auto">
              <a:xfrm>
                <a:off x="941" y="2544"/>
                <a:ext cx="44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In mixture </a:t>
                </a:r>
                <a:endParaRPr lang="cs-CZ"/>
              </a:p>
            </p:txBody>
          </p:sp>
          <p:sp>
            <p:nvSpPr>
              <p:cNvPr id="97342" name="Rectangle 62"/>
              <p:cNvSpPr>
                <a:spLocks noChangeArrowheads="1"/>
              </p:cNvSpPr>
              <p:nvPr/>
            </p:nvSpPr>
            <p:spPr bwMode="auto">
              <a:xfrm>
                <a:off x="399" y="2659"/>
                <a:ext cx="7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  <a:endParaRPr lang="cs-CZ"/>
              </a:p>
            </p:txBody>
          </p:sp>
          <p:sp>
            <p:nvSpPr>
              <p:cNvPr id="97343" name="Rectangle 63"/>
              <p:cNvSpPr>
                <a:spLocks noChangeArrowheads="1"/>
              </p:cNvSpPr>
              <p:nvPr/>
            </p:nvSpPr>
            <p:spPr bwMode="auto">
              <a:xfrm>
                <a:off x="474" y="2711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8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cs-CZ"/>
              </a:p>
            </p:txBody>
          </p:sp>
          <p:sp>
            <p:nvSpPr>
              <p:cNvPr id="97344" name="Rectangle 64"/>
              <p:cNvSpPr>
                <a:spLocks noChangeArrowheads="1"/>
              </p:cNvSpPr>
              <p:nvPr/>
            </p:nvSpPr>
            <p:spPr bwMode="auto">
              <a:xfrm>
                <a:off x="510" y="2659"/>
                <a:ext cx="17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200">
                    <a:solidFill>
                      <a:srgbClr val="000000"/>
                    </a:solidFill>
                    <a:latin typeface="Arial" pitchFamily="34" charset="0"/>
                  </a:rPr>
                  <a:t>/CO</a:t>
                </a:r>
                <a:endParaRPr lang="cs-CZ"/>
              </a:p>
            </p:txBody>
          </p:sp>
          <p:sp>
            <p:nvSpPr>
              <p:cNvPr id="97345" name="Rectangle 65"/>
              <p:cNvSpPr>
                <a:spLocks noChangeArrowheads="1"/>
              </p:cNvSpPr>
              <p:nvPr/>
            </p:nvSpPr>
            <p:spPr bwMode="auto">
              <a:xfrm>
                <a:off x="681" y="2711"/>
                <a:ext cx="5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800">
                    <a:solidFill>
                      <a:srgbClr val="000000"/>
                    </a:solidFill>
                    <a:latin typeface="Arial" pitchFamily="34" charset="0"/>
                  </a:rPr>
                  <a:t>2 </a:t>
                </a:r>
                <a:endParaRPr lang="cs-CZ"/>
              </a:p>
            </p:txBody>
          </p:sp>
          <p:sp>
            <p:nvSpPr>
              <p:cNvPr id="97346" name="Rectangle 66"/>
              <p:cNvSpPr>
                <a:spLocks noChangeArrowheads="1"/>
              </p:cNvSpPr>
              <p:nvPr/>
            </p:nvSpPr>
            <p:spPr bwMode="auto">
              <a:xfrm>
                <a:off x="734" y="2659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47" name="Rectangle 67"/>
              <p:cNvSpPr>
                <a:spLocks noChangeArrowheads="1"/>
              </p:cNvSpPr>
              <p:nvPr/>
            </p:nvSpPr>
            <p:spPr bwMode="auto">
              <a:xfrm>
                <a:off x="900" y="2659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423863" y="846138"/>
            <a:ext cx="3487737" cy="5203825"/>
            <a:chOff x="267" y="533"/>
            <a:chExt cx="2197" cy="3278"/>
          </a:xfrm>
        </p:grpSpPr>
        <p:grpSp>
          <p:nvGrpSpPr>
            <p:cNvPr id="12" name="Group 95"/>
            <p:cNvGrpSpPr>
              <a:grpSpLocks/>
            </p:cNvGrpSpPr>
            <p:nvPr/>
          </p:nvGrpSpPr>
          <p:grpSpPr bwMode="auto">
            <a:xfrm>
              <a:off x="815" y="988"/>
              <a:ext cx="1649" cy="2823"/>
              <a:chOff x="815" y="988"/>
              <a:chExt cx="1649" cy="2823"/>
            </a:xfrm>
          </p:grpSpPr>
          <p:sp>
            <p:nvSpPr>
              <p:cNvPr id="97322" name="Freeform 21"/>
              <p:cNvSpPr>
                <a:spLocks noEditPoints="1"/>
              </p:cNvSpPr>
              <p:nvPr/>
            </p:nvSpPr>
            <p:spPr bwMode="auto">
              <a:xfrm>
                <a:off x="2416" y="988"/>
                <a:ext cx="48" cy="2101"/>
              </a:xfrm>
              <a:custGeom>
                <a:avLst/>
                <a:gdLst>
                  <a:gd name="T0" fmla="*/ 29 w 48"/>
                  <a:gd name="T1" fmla="*/ 77 h 2101"/>
                  <a:gd name="T2" fmla="*/ 17 w 48"/>
                  <a:gd name="T3" fmla="*/ 89 h 2101"/>
                  <a:gd name="T4" fmla="*/ 29 w 48"/>
                  <a:gd name="T5" fmla="*/ 137 h 2101"/>
                  <a:gd name="T6" fmla="*/ 17 w 48"/>
                  <a:gd name="T7" fmla="*/ 173 h 2101"/>
                  <a:gd name="T8" fmla="*/ 29 w 48"/>
                  <a:gd name="T9" fmla="*/ 185 h 2101"/>
                  <a:gd name="T10" fmla="*/ 29 w 48"/>
                  <a:gd name="T11" fmla="*/ 246 h 2101"/>
                  <a:gd name="T12" fmla="*/ 17 w 48"/>
                  <a:gd name="T13" fmla="*/ 258 h 2101"/>
                  <a:gd name="T14" fmla="*/ 29 w 48"/>
                  <a:gd name="T15" fmla="*/ 306 h 2101"/>
                  <a:gd name="T16" fmla="*/ 17 w 48"/>
                  <a:gd name="T17" fmla="*/ 342 h 2101"/>
                  <a:gd name="T18" fmla="*/ 29 w 48"/>
                  <a:gd name="T19" fmla="*/ 354 h 2101"/>
                  <a:gd name="T20" fmla="*/ 29 w 48"/>
                  <a:gd name="T21" fmla="*/ 414 h 2101"/>
                  <a:gd name="T22" fmla="*/ 17 w 48"/>
                  <a:gd name="T23" fmla="*/ 426 h 2101"/>
                  <a:gd name="T24" fmla="*/ 29 w 48"/>
                  <a:gd name="T25" fmla="*/ 475 h 2101"/>
                  <a:gd name="T26" fmla="*/ 17 w 48"/>
                  <a:gd name="T27" fmla="*/ 511 h 2101"/>
                  <a:gd name="T28" fmla="*/ 29 w 48"/>
                  <a:gd name="T29" fmla="*/ 523 h 2101"/>
                  <a:gd name="T30" fmla="*/ 29 w 48"/>
                  <a:gd name="T31" fmla="*/ 583 h 2101"/>
                  <a:gd name="T32" fmla="*/ 17 w 48"/>
                  <a:gd name="T33" fmla="*/ 595 h 2101"/>
                  <a:gd name="T34" fmla="*/ 29 w 48"/>
                  <a:gd name="T35" fmla="*/ 643 h 2101"/>
                  <a:gd name="T36" fmla="*/ 17 w 48"/>
                  <a:gd name="T37" fmla="*/ 680 h 2101"/>
                  <a:gd name="T38" fmla="*/ 29 w 48"/>
                  <a:gd name="T39" fmla="*/ 692 h 2101"/>
                  <a:gd name="T40" fmla="*/ 29 w 48"/>
                  <a:gd name="T41" fmla="*/ 752 h 2101"/>
                  <a:gd name="T42" fmla="*/ 17 w 48"/>
                  <a:gd name="T43" fmla="*/ 764 h 2101"/>
                  <a:gd name="T44" fmla="*/ 29 w 48"/>
                  <a:gd name="T45" fmla="*/ 812 h 2101"/>
                  <a:gd name="T46" fmla="*/ 17 w 48"/>
                  <a:gd name="T47" fmla="*/ 848 h 2101"/>
                  <a:gd name="T48" fmla="*/ 29 w 48"/>
                  <a:gd name="T49" fmla="*/ 861 h 2101"/>
                  <a:gd name="T50" fmla="*/ 29 w 48"/>
                  <a:gd name="T51" fmla="*/ 921 h 2101"/>
                  <a:gd name="T52" fmla="*/ 17 w 48"/>
                  <a:gd name="T53" fmla="*/ 933 h 2101"/>
                  <a:gd name="T54" fmla="*/ 29 w 48"/>
                  <a:gd name="T55" fmla="*/ 981 h 2101"/>
                  <a:gd name="T56" fmla="*/ 17 w 48"/>
                  <a:gd name="T57" fmla="*/ 1017 h 2101"/>
                  <a:gd name="T58" fmla="*/ 29 w 48"/>
                  <a:gd name="T59" fmla="*/ 1029 h 2101"/>
                  <a:gd name="T60" fmla="*/ 29 w 48"/>
                  <a:gd name="T61" fmla="*/ 1090 h 2101"/>
                  <a:gd name="T62" fmla="*/ 17 w 48"/>
                  <a:gd name="T63" fmla="*/ 1102 h 2101"/>
                  <a:gd name="T64" fmla="*/ 29 w 48"/>
                  <a:gd name="T65" fmla="*/ 1150 h 2101"/>
                  <a:gd name="T66" fmla="*/ 17 w 48"/>
                  <a:gd name="T67" fmla="*/ 1186 h 2101"/>
                  <a:gd name="T68" fmla="*/ 29 w 48"/>
                  <a:gd name="T69" fmla="*/ 1198 h 2101"/>
                  <a:gd name="T70" fmla="*/ 29 w 48"/>
                  <a:gd name="T71" fmla="*/ 1258 h 2101"/>
                  <a:gd name="T72" fmla="*/ 17 w 48"/>
                  <a:gd name="T73" fmla="*/ 1270 h 2101"/>
                  <a:gd name="T74" fmla="*/ 29 w 48"/>
                  <a:gd name="T75" fmla="*/ 1319 h 2101"/>
                  <a:gd name="T76" fmla="*/ 17 w 48"/>
                  <a:gd name="T77" fmla="*/ 1355 h 2101"/>
                  <a:gd name="T78" fmla="*/ 29 w 48"/>
                  <a:gd name="T79" fmla="*/ 1367 h 2101"/>
                  <a:gd name="T80" fmla="*/ 29 w 48"/>
                  <a:gd name="T81" fmla="*/ 1427 h 2101"/>
                  <a:gd name="T82" fmla="*/ 17 w 48"/>
                  <a:gd name="T83" fmla="*/ 1439 h 2101"/>
                  <a:gd name="T84" fmla="*/ 29 w 48"/>
                  <a:gd name="T85" fmla="*/ 1488 h 2101"/>
                  <a:gd name="T86" fmla="*/ 17 w 48"/>
                  <a:gd name="T87" fmla="*/ 1524 h 2101"/>
                  <a:gd name="T88" fmla="*/ 29 w 48"/>
                  <a:gd name="T89" fmla="*/ 1536 h 2101"/>
                  <a:gd name="T90" fmla="*/ 29 w 48"/>
                  <a:gd name="T91" fmla="*/ 1596 h 2101"/>
                  <a:gd name="T92" fmla="*/ 17 w 48"/>
                  <a:gd name="T93" fmla="*/ 1608 h 2101"/>
                  <a:gd name="T94" fmla="*/ 29 w 48"/>
                  <a:gd name="T95" fmla="*/ 1656 h 2101"/>
                  <a:gd name="T96" fmla="*/ 17 w 48"/>
                  <a:gd name="T97" fmla="*/ 1693 h 2101"/>
                  <a:gd name="T98" fmla="*/ 29 w 48"/>
                  <a:gd name="T99" fmla="*/ 1705 h 2101"/>
                  <a:gd name="T100" fmla="*/ 29 w 48"/>
                  <a:gd name="T101" fmla="*/ 1765 h 2101"/>
                  <a:gd name="T102" fmla="*/ 17 w 48"/>
                  <a:gd name="T103" fmla="*/ 1777 h 2101"/>
                  <a:gd name="T104" fmla="*/ 29 w 48"/>
                  <a:gd name="T105" fmla="*/ 1825 h 2101"/>
                  <a:gd name="T106" fmla="*/ 17 w 48"/>
                  <a:gd name="T107" fmla="*/ 1861 h 2101"/>
                  <a:gd name="T108" fmla="*/ 29 w 48"/>
                  <a:gd name="T109" fmla="*/ 1873 h 2101"/>
                  <a:gd name="T110" fmla="*/ 29 w 48"/>
                  <a:gd name="T111" fmla="*/ 1934 h 2101"/>
                  <a:gd name="T112" fmla="*/ 17 w 48"/>
                  <a:gd name="T113" fmla="*/ 1946 h 2101"/>
                  <a:gd name="T114" fmla="*/ 29 w 48"/>
                  <a:gd name="T115" fmla="*/ 1994 h 2101"/>
                  <a:gd name="T116" fmla="*/ 17 w 48"/>
                  <a:gd name="T117" fmla="*/ 2030 h 2101"/>
                  <a:gd name="T118" fmla="*/ 29 w 48"/>
                  <a:gd name="T119" fmla="*/ 2042 h 2101"/>
                  <a:gd name="T120" fmla="*/ 28 w 48"/>
                  <a:gd name="T121" fmla="*/ 2101 h 2101"/>
                  <a:gd name="T122" fmla="*/ 0 w 48"/>
                  <a:gd name="T123" fmla="*/ 49 h 21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"/>
                  <a:gd name="T187" fmla="*/ 0 h 2101"/>
                  <a:gd name="T188" fmla="*/ 48 w 48"/>
                  <a:gd name="T189" fmla="*/ 2101 h 21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" h="2101">
                    <a:moveTo>
                      <a:pt x="30" y="41"/>
                    </a:moveTo>
                    <a:lnTo>
                      <a:pt x="30" y="53"/>
                    </a:lnTo>
                    <a:lnTo>
                      <a:pt x="18" y="53"/>
                    </a:lnTo>
                    <a:lnTo>
                      <a:pt x="18" y="41"/>
                    </a:lnTo>
                    <a:lnTo>
                      <a:pt x="30" y="41"/>
                    </a:lnTo>
                    <a:close/>
                    <a:moveTo>
                      <a:pt x="30" y="65"/>
                    </a:moveTo>
                    <a:lnTo>
                      <a:pt x="29" y="77"/>
                    </a:lnTo>
                    <a:lnTo>
                      <a:pt x="17" y="77"/>
                    </a:lnTo>
                    <a:lnTo>
                      <a:pt x="18" y="65"/>
                    </a:lnTo>
                    <a:lnTo>
                      <a:pt x="30" y="65"/>
                    </a:lnTo>
                    <a:close/>
                    <a:moveTo>
                      <a:pt x="29" y="89"/>
                    </a:moveTo>
                    <a:lnTo>
                      <a:pt x="29" y="101"/>
                    </a:lnTo>
                    <a:lnTo>
                      <a:pt x="17" y="101"/>
                    </a:lnTo>
                    <a:lnTo>
                      <a:pt x="17" y="89"/>
                    </a:lnTo>
                    <a:lnTo>
                      <a:pt x="29" y="89"/>
                    </a:lnTo>
                    <a:close/>
                    <a:moveTo>
                      <a:pt x="29" y="113"/>
                    </a:moveTo>
                    <a:lnTo>
                      <a:pt x="29" y="125"/>
                    </a:lnTo>
                    <a:lnTo>
                      <a:pt x="17" y="125"/>
                    </a:lnTo>
                    <a:lnTo>
                      <a:pt x="17" y="113"/>
                    </a:lnTo>
                    <a:lnTo>
                      <a:pt x="29" y="113"/>
                    </a:lnTo>
                    <a:close/>
                    <a:moveTo>
                      <a:pt x="29" y="137"/>
                    </a:moveTo>
                    <a:lnTo>
                      <a:pt x="29" y="149"/>
                    </a:lnTo>
                    <a:lnTo>
                      <a:pt x="17" y="149"/>
                    </a:lnTo>
                    <a:lnTo>
                      <a:pt x="17" y="137"/>
                    </a:lnTo>
                    <a:lnTo>
                      <a:pt x="29" y="137"/>
                    </a:lnTo>
                    <a:close/>
                    <a:moveTo>
                      <a:pt x="29" y="161"/>
                    </a:moveTo>
                    <a:lnTo>
                      <a:pt x="29" y="173"/>
                    </a:lnTo>
                    <a:lnTo>
                      <a:pt x="17" y="173"/>
                    </a:lnTo>
                    <a:lnTo>
                      <a:pt x="17" y="161"/>
                    </a:lnTo>
                    <a:lnTo>
                      <a:pt x="29" y="161"/>
                    </a:lnTo>
                    <a:close/>
                    <a:moveTo>
                      <a:pt x="29" y="185"/>
                    </a:moveTo>
                    <a:lnTo>
                      <a:pt x="29" y="197"/>
                    </a:lnTo>
                    <a:lnTo>
                      <a:pt x="17" y="197"/>
                    </a:lnTo>
                    <a:lnTo>
                      <a:pt x="17" y="185"/>
                    </a:lnTo>
                    <a:lnTo>
                      <a:pt x="29" y="185"/>
                    </a:lnTo>
                    <a:close/>
                    <a:moveTo>
                      <a:pt x="29" y="209"/>
                    </a:moveTo>
                    <a:lnTo>
                      <a:pt x="29" y="221"/>
                    </a:lnTo>
                    <a:lnTo>
                      <a:pt x="17" y="221"/>
                    </a:lnTo>
                    <a:lnTo>
                      <a:pt x="17" y="209"/>
                    </a:lnTo>
                    <a:lnTo>
                      <a:pt x="29" y="209"/>
                    </a:lnTo>
                    <a:close/>
                    <a:moveTo>
                      <a:pt x="29" y="233"/>
                    </a:moveTo>
                    <a:lnTo>
                      <a:pt x="29" y="246"/>
                    </a:lnTo>
                    <a:lnTo>
                      <a:pt x="17" y="246"/>
                    </a:lnTo>
                    <a:lnTo>
                      <a:pt x="17" y="233"/>
                    </a:lnTo>
                    <a:lnTo>
                      <a:pt x="29" y="233"/>
                    </a:lnTo>
                    <a:close/>
                    <a:moveTo>
                      <a:pt x="29" y="258"/>
                    </a:moveTo>
                    <a:lnTo>
                      <a:pt x="29" y="270"/>
                    </a:lnTo>
                    <a:lnTo>
                      <a:pt x="17" y="270"/>
                    </a:lnTo>
                    <a:lnTo>
                      <a:pt x="17" y="258"/>
                    </a:lnTo>
                    <a:lnTo>
                      <a:pt x="29" y="258"/>
                    </a:lnTo>
                    <a:close/>
                    <a:moveTo>
                      <a:pt x="29" y="282"/>
                    </a:moveTo>
                    <a:lnTo>
                      <a:pt x="29" y="294"/>
                    </a:lnTo>
                    <a:lnTo>
                      <a:pt x="17" y="294"/>
                    </a:lnTo>
                    <a:lnTo>
                      <a:pt x="17" y="282"/>
                    </a:lnTo>
                    <a:lnTo>
                      <a:pt x="29" y="282"/>
                    </a:lnTo>
                    <a:close/>
                    <a:moveTo>
                      <a:pt x="29" y="306"/>
                    </a:moveTo>
                    <a:lnTo>
                      <a:pt x="29" y="318"/>
                    </a:lnTo>
                    <a:lnTo>
                      <a:pt x="17" y="318"/>
                    </a:lnTo>
                    <a:lnTo>
                      <a:pt x="17" y="306"/>
                    </a:lnTo>
                    <a:lnTo>
                      <a:pt x="29" y="306"/>
                    </a:lnTo>
                    <a:close/>
                    <a:moveTo>
                      <a:pt x="29" y="330"/>
                    </a:moveTo>
                    <a:lnTo>
                      <a:pt x="29" y="342"/>
                    </a:lnTo>
                    <a:lnTo>
                      <a:pt x="17" y="342"/>
                    </a:lnTo>
                    <a:lnTo>
                      <a:pt x="17" y="330"/>
                    </a:lnTo>
                    <a:lnTo>
                      <a:pt x="29" y="330"/>
                    </a:lnTo>
                    <a:close/>
                    <a:moveTo>
                      <a:pt x="29" y="354"/>
                    </a:moveTo>
                    <a:lnTo>
                      <a:pt x="29" y="366"/>
                    </a:lnTo>
                    <a:lnTo>
                      <a:pt x="17" y="366"/>
                    </a:lnTo>
                    <a:lnTo>
                      <a:pt x="17" y="354"/>
                    </a:lnTo>
                    <a:lnTo>
                      <a:pt x="29" y="354"/>
                    </a:lnTo>
                    <a:close/>
                    <a:moveTo>
                      <a:pt x="29" y="378"/>
                    </a:moveTo>
                    <a:lnTo>
                      <a:pt x="29" y="390"/>
                    </a:lnTo>
                    <a:lnTo>
                      <a:pt x="17" y="390"/>
                    </a:lnTo>
                    <a:lnTo>
                      <a:pt x="17" y="378"/>
                    </a:lnTo>
                    <a:lnTo>
                      <a:pt x="29" y="378"/>
                    </a:lnTo>
                    <a:close/>
                    <a:moveTo>
                      <a:pt x="29" y="402"/>
                    </a:moveTo>
                    <a:lnTo>
                      <a:pt x="29" y="414"/>
                    </a:lnTo>
                    <a:lnTo>
                      <a:pt x="17" y="414"/>
                    </a:lnTo>
                    <a:lnTo>
                      <a:pt x="17" y="402"/>
                    </a:lnTo>
                    <a:lnTo>
                      <a:pt x="29" y="402"/>
                    </a:lnTo>
                    <a:close/>
                    <a:moveTo>
                      <a:pt x="29" y="426"/>
                    </a:moveTo>
                    <a:lnTo>
                      <a:pt x="29" y="438"/>
                    </a:lnTo>
                    <a:lnTo>
                      <a:pt x="17" y="438"/>
                    </a:lnTo>
                    <a:lnTo>
                      <a:pt x="17" y="426"/>
                    </a:lnTo>
                    <a:lnTo>
                      <a:pt x="29" y="426"/>
                    </a:lnTo>
                    <a:close/>
                    <a:moveTo>
                      <a:pt x="29" y="451"/>
                    </a:moveTo>
                    <a:lnTo>
                      <a:pt x="29" y="463"/>
                    </a:lnTo>
                    <a:lnTo>
                      <a:pt x="17" y="463"/>
                    </a:lnTo>
                    <a:lnTo>
                      <a:pt x="17" y="451"/>
                    </a:lnTo>
                    <a:lnTo>
                      <a:pt x="29" y="451"/>
                    </a:lnTo>
                    <a:close/>
                    <a:moveTo>
                      <a:pt x="29" y="475"/>
                    </a:moveTo>
                    <a:lnTo>
                      <a:pt x="29" y="487"/>
                    </a:lnTo>
                    <a:lnTo>
                      <a:pt x="17" y="487"/>
                    </a:lnTo>
                    <a:lnTo>
                      <a:pt x="17" y="475"/>
                    </a:lnTo>
                    <a:lnTo>
                      <a:pt x="29" y="475"/>
                    </a:lnTo>
                    <a:close/>
                    <a:moveTo>
                      <a:pt x="29" y="499"/>
                    </a:moveTo>
                    <a:lnTo>
                      <a:pt x="29" y="511"/>
                    </a:lnTo>
                    <a:lnTo>
                      <a:pt x="17" y="511"/>
                    </a:lnTo>
                    <a:lnTo>
                      <a:pt x="17" y="499"/>
                    </a:lnTo>
                    <a:lnTo>
                      <a:pt x="29" y="499"/>
                    </a:lnTo>
                    <a:close/>
                    <a:moveTo>
                      <a:pt x="29" y="523"/>
                    </a:moveTo>
                    <a:lnTo>
                      <a:pt x="29" y="535"/>
                    </a:lnTo>
                    <a:lnTo>
                      <a:pt x="17" y="535"/>
                    </a:lnTo>
                    <a:lnTo>
                      <a:pt x="17" y="523"/>
                    </a:lnTo>
                    <a:lnTo>
                      <a:pt x="29" y="523"/>
                    </a:lnTo>
                    <a:close/>
                    <a:moveTo>
                      <a:pt x="29" y="547"/>
                    </a:moveTo>
                    <a:lnTo>
                      <a:pt x="29" y="559"/>
                    </a:lnTo>
                    <a:lnTo>
                      <a:pt x="17" y="559"/>
                    </a:lnTo>
                    <a:lnTo>
                      <a:pt x="17" y="547"/>
                    </a:lnTo>
                    <a:lnTo>
                      <a:pt x="29" y="547"/>
                    </a:lnTo>
                    <a:close/>
                    <a:moveTo>
                      <a:pt x="29" y="571"/>
                    </a:moveTo>
                    <a:lnTo>
                      <a:pt x="29" y="583"/>
                    </a:lnTo>
                    <a:lnTo>
                      <a:pt x="17" y="583"/>
                    </a:lnTo>
                    <a:lnTo>
                      <a:pt x="17" y="571"/>
                    </a:lnTo>
                    <a:lnTo>
                      <a:pt x="29" y="571"/>
                    </a:lnTo>
                    <a:close/>
                    <a:moveTo>
                      <a:pt x="29" y="595"/>
                    </a:moveTo>
                    <a:lnTo>
                      <a:pt x="29" y="607"/>
                    </a:lnTo>
                    <a:lnTo>
                      <a:pt x="17" y="607"/>
                    </a:lnTo>
                    <a:lnTo>
                      <a:pt x="17" y="595"/>
                    </a:lnTo>
                    <a:lnTo>
                      <a:pt x="29" y="595"/>
                    </a:lnTo>
                    <a:close/>
                    <a:moveTo>
                      <a:pt x="29" y="619"/>
                    </a:moveTo>
                    <a:lnTo>
                      <a:pt x="29" y="631"/>
                    </a:lnTo>
                    <a:lnTo>
                      <a:pt x="17" y="631"/>
                    </a:lnTo>
                    <a:lnTo>
                      <a:pt x="17" y="619"/>
                    </a:lnTo>
                    <a:lnTo>
                      <a:pt x="29" y="619"/>
                    </a:lnTo>
                    <a:close/>
                    <a:moveTo>
                      <a:pt x="29" y="643"/>
                    </a:moveTo>
                    <a:lnTo>
                      <a:pt x="29" y="656"/>
                    </a:lnTo>
                    <a:lnTo>
                      <a:pt x="17" y="656"/>
                    </a:lnTo>
                    <a:lnTo>
                      <a:pt x="17" y="643"/>
                    </a:lnTo>
                    <a:lnTo>
                      <a:pt x="29" y="643"/>
                    </a:lnTo>
                    <a:close/>
                    <a:moveTo>
                      <a:pt x="29" y="668"/>
                    </a:moveTo>
                    <a:lnTo>
                      <a:pt x="29" y="680"/>
                    </a:lnTo>
                    <a:lnTo>
                      <a:pt x="17" y="680"/>
                    </a:lnTo>
                    <a:lnTo>
                      <a:pt x="17" y="668"/>
                    </a:lnTo>
                    <a:lnTo>
                      <a:pt x="29" y="668"/>
                    </a:lnTo>
                    <a:close/>
                    <a:moveTo>
                      <a:pt x="29" y="692"/>
                    </a:moveTo>
                    <a:lnTo>
                      <a:pt x="29" y="704"/>
                    </a:lnTo>
                    <a:lnTo>
                      <a:pt x="17" y="704"/>
                    </a:lnTo>
                    <a:lnTo>
                      <a:pt x="17" y="692"/>
                    </a:lnTo>
                    <a:lnTo>
                      <a:pt x="29" y="692"/>
                    </a:lnTo>
                    <a:close/>
                    <a:moveTo>
                      <a:pt x="29" y="716"/>
                    </a:moveTo>
                    <a:lnTo>
                      <a:pt x="29" y="728"/>
                    </a:lnTo>
                    <a:lnTo>
                      <a:pt x="17" y="728"/>
                    </a:lnTo>
                    <a:lnTo>
                      <a:pt x="17" y="716"/>
                    </a:lnTo>
                    <a:lnTo>
                      <a:pt x="29" y="716"/>
                    </a:lnTo>
                    <a:close/>
                    <a:moveTo>
                      <a:pt x="29" y="740"/>
                    </a:moveTo>
                    <a:lnTo>
                      <a:pt x="29" y="752"/>
                    </a:lnTo>
                    <a:lnTo>
                      <a:pt x="17" y="752"/>
                    </a:lnTo>
                    <a:lnTo>
                      <a:pt x="17" y="740"/>
                    </a:lnTo>
                    <a:lnTo>
                      <a:pt x="29" y="740"/>
                    </a:lnTo>
                    <a:close/>
                    <a:moveTo>
                      <a:pt x="29" y="764"/>
                    </a:moveTo>
                    <a:lnTo>
                      <a:pt x="29" y="776"/>
                    </a:lnTo>
                    <a:lnTo>
                      <a:pt x="17" y="776"/>
                    </a:lnTo>
                    <a:lnTo>
                      <a:pt x="17" y="764"/>
                    </a:lnTo>
                    <a:lnTo>
                      <a:pt x="29" y="764"/>
                    </a:lnTo>
                    <a:close/>
                    <a:moveTo>
                      <a:pt x="29" y="788"/>
                    </a:moveTo>
                    <a:lnTo>
                      <a:pt x="29" y="800"/>
                    </a:lnTo>
                    <a:lnTo>
                      <a:pt x="17" y="800"/>
                    </a:lnTo>
                    <a:lnTo>
                      <a:pt x="17" y="788"/>
                    </a:lnTo>
                    <a:lnTo>
                      <a:pt x="29" y="788"/>
                    </a:lnTo>
                    <a:close/>
                    <a:moveTo>
                      <a:pt x="29" y="812"/>
                    </a:moveTo>
                    <a:lnTo>
                      <a:pt x="29" y="824"/>
                    </a:lnTo>
                    <a:lnTo>
                      <a:pt x="17" y="824"/>
                    </a:lnTo>
                    <a:lnTo>
                      <a:pt x="17" y="812"/>
                    </a:lnTo>
                    <a:lnTo>
                      <a:pt x="29" y="812"/>
                    </a:lnTo>
                    <a:close/>
                    <a:moveTo>
                      <a:pt x="29" y="836"/>
                    </a:moveTo>
                    <a:lnTo>
                      <a:pt x="29" y="848"/>
                    </a:lnTo>
                    <a:lnTo>
                      <a:pt x="17" y="848"/>
                    </a:lnTo>
                    <a:lnTo>
                      <a:pt x="17" y="836"/>
                    </a:lnTo>
                    <a:lnTo>
                      <a:pt x="29" y="836"/>
                    </a:lnTo>
                    <a:close/>
                    <a:moveTo>
                      <a:pt x="29" y="861"/>
                    </a:moveTo>
                    <a:lnTo>
                      <a:pt x="29" y="873"/>
                    </a:lnTo>
                    <a:lnTo>
                      <a:pt x="17" y="873"/>
                    </a:lnTo>
                    <a:lnTo>
                      <a:pt x="17" y="861"/>
                    </a:lnTo>
                    <a:lnTo>
                      <a:pt x="29" y="861"/>
                    </a:lnTo>
                    <a:close/>
                    <a:moveTo>
                      <a:pt x="29" y="885"/>
                    </a:moveTo>
                    <a:lnTo>
                      <a:pt x="29" y="897"/>
                    </a:lnTo>
                    <a:lnTo>
                      <a:pt x="17" y="897"/>
                    </a:lnTo>
                    <a:lnTo>
                      <a:pt x="17" y="885"/>
                    </a:lnTo>
                    <a:lnTo>
                      <a:pt x="29" y="885"/>
                    </a:lnTo>
                    <a:close/>
                    <a:moveTo>
                      <a:pt x="29" y="909"/>
                    </a:moveTo>
                    <a:lnTo>
                      <a:pt x="29" y="921"/>
                    </a:lnTo>
                    <a:lnTo>
                      <a:pt x="17" y="921"/>
                    </a:lnTo>
                    <a:lnTo>
                      <a:pt x="17" y="909"/>
                    </a:lnTo>
                    <a:lnTo>
                      <a:pt x="29" y="909"/>
                    </a:lnTo>
                    <a:close/>
                    <a:moveTo>
                      <a:pt x="29" y="933"/>
                    </a:moveTo>
                    <a:lnTo>
                      <a:pt x="29" y="945"/>
                    </a:lnTo>
                    <a:lnTo>
                      <a:pt x="17" y="945"/>
                    </a:lnTo>
                    <a:lnTo>
                      <a:pt x="17" y="933"/>
                    </a:lnTo>
                    <a:lnTo>
                      <a:pt x="29" y="933"/>
                    </a:lnTo>
                    <a:close/>
                    <a:moveTo>
                      <a:pt x="29" y="957"/>
                    </a:moveTo>
                    <a:lnTo>
                      <a:pt x="29" y="969"/>
                    </a:lnTo>
                    <a:lnTo>
                      <a:pt x="17" y="969"/>
                    </a:lnTo>
                    <a:lnTo>
                      <a:pt x="17" y="957"/>
                    </a:lnTo>
                    <a:lnTo>
                      <a:pt x="29" y="957"/>
                    </a:lnTo>
                    <a:close/>
                    <a:moveTo>
                      <a:pt x="29" y="981"/>
                    </a:moveTo>
                    <a:lnTo>
                      <a:pt x="29" y="993"/>
                    </a:lnTo>
                    <a:lnTo>
                      <a:pt x="17" y="993"/>
                    </a:lnTo>
                    <a:lnTo>
                      <a:pt x="17" y="981"/>
                    </a:lnTo>
                    <a:lnTo>
                      <a:pt x="29" y="981"/>
                    </a:lnTo>
                    <a:close/>
                    <a:moveTo>
                      <a:pt x="29" y="1005"/>
                    </a:moveTo>
                    <a:lnTo>
                      <a:pt x="29" y="1017"/>
                    </a:lnTo>
                    <a:lnTo>
                      <a:pt x="17" y="1017"/>
                    </a:lnTo>
                    <a:lnTo>
                      <a:pt x="17" y="1005"/>
                    </a:lnTo>
                    <a:lnTo>
                      <a:pt x="29" y="1005"/>
                    </a:lnTo>
                    <a:close/>
                    <a:moveTo>
                      <a:pt x="29" y="1029"/>
                    </a:moveTo>
                    <a:lnTo>
                      <a:pt x="29" y="1041"/>
                    </a:lnTo>
                    <a:lnTo>
                      <a:pt x="17" y="1041"/>
                    </a:lnTo>
                    <a:lnTo>
                      <a:pt x="17" y="1029"/>
                    </a:lnTo>
                    <a:lnTo>
                      <a:pt x="29" y="1029"/>
                    </a:lnTo>
                    <a:close/>
                    <a:moveTo>
                      <a:pt x="29" y="1053"/>
                    </a:moveTo>
                    <a:lnTo>
                      <a:pt x="29" y="1065"/>
                    </a:lnTo>
                    <a:lnTo>
                      <a:pt x="17" y="1065"/>
                    </a:lnTo>
                    <a:lnTo>
                      <a:pt x="17" y="1053"/>
                    </a:lnTo>
                    <a:lnTo>
                      <a:pt x="29" y="1053"/>
                    </a:lnTo>
                    <a:close/>
                    <a:moveTo>
                      <a:pt x="29" y="1078"/>
                    </a:moveTo>
                    <a:lnTo>
                      <a:pt x="29" y="1090"/>
                    </a:lnTo>
                    <a:lnTo>
                      <a:pt x="17" y="1090"/>
                    </a:lnTo>
                    <a:lnTo>
                      <a:pt x="17" y="1078"/>
                    </a:lnTo>
                    <a:lnTo>
                      <a:pt x="29" y="1078"/>
                    </a:lnTo>
                    <a:close/>
                    <a:moveTo>
                      <a:pt x="29" y="1102"/>
                    </a:moveTo>
                    <a:lnTo>
                      <a:pt x="29" y="1114"/>
                    </a:lnTo>
                    <a:lnTo>
                      <a:pt x="17" y="1114"/>
                    </a:lnTo>
                    <a:lnTo>
                      <a:pt x="17" y="1102"/>
                    </a:lnTo>
                    <a:lnTo>
                      <a:pt x="29" y="1102"/>
                    </a:lnTo>
                    <a:close/>
                    <a:moveTo>
                      <a:pt x="29" y="1126"/>
                    </a:moveTo>
                    <a:lnTo>
                      <a:pt x="29" y="1138"/>
                    </a:lnTo>
                    <a:lnTo>
                      <a:pt x="17" y="1138"/>
                    </a:lnTo>
                    <a:lnTo>
                      <a:pt x="17" y="1126"/>
                    </a:lnTo>
                    <a:lnTo>
                      <a:pt x="29" y="1126"/>
                    </a:lnTo>
                    <a:close/>
                    <a:moveTo>
                      <a:pt x="29" y="1150"/>
                    </a:moveTo>
                    <a:lnTo>
                      <a:pt x="29" y="1162"/>
                    </a:lnTo>
                    <a:lnTo>
                      <a:pt x="17" y="1162"/>
                    </a:lnTo>
                    <a:lnTo>
                      <a:pt x="17" y="1150"/>
                    </a:lnTo>
                    <a:lnTo>
                      <a:pt x="29" y="1150"/>
                    </a:lnTo>
                    <a:close/>
                    <a:moveTo>
                      <a:pt x="29" y="1174"/>
                    </a:moveTo>
                    <a:lnTo>
                      <a:pt x="29" y="1186"/>
                    </a:lnTo>
                    <a:lnTo>
                      <a:pt x="17" y="1186"/>
                    </a:lnTo>
                    <a:lnTo>
                      <a:pt x="17" y="1174"/>
                    </a:lnTo>
                    <a:lnTo>
                      <a:pt x="29" y="1174"/>
                    </a:lnTo>
                    <a:close/>
                    <a:moveTo>
                      <a:pt x="29" y="1198"/>
                    </a:moveTo>
                    <a:lnTo>
                      <a:pt x="29" y="1210"/>
                    </a:lnTo>
                    <a:lnTo>
                      <a:pt x="17" y="1210"/>
                    </a:lnTo>
                    <a:lnTo>
                      <a:pt x="17" y="1198"/>
                    </a:lnTo>
                    <a:lnTo>
                      <a:pt x="29" y="1198"/>
                    </a:lnTo>
                    <a:close/>
                    <a:moveTo>
                      <a:pt x="29" y="1222"/>
                    </a:moveTo>
                    <a:lnTo>
                      <a:pt x="29" y="1234"/>
                    </a:lnTo>
                    <a:lnTo>
                      <a:pt x="17" y="1234"/>
                    </a:lnTo>
                    <a:lnTo>
                      <a:pt x="17" y="1222"/>
                    </a:lnTo>
                    <a:lnTo>
                      <a:pt x="29" y="1222"/>
                    </a:lnTo>
                    <a:close/>
                    <a:moveTo>
                      <a:pt x="29" y="1246"/>
                    </a:moveTo>
                    <a:lnTo>
                      <a:pt x="29" y="1258"/>
                    </a:lnTo>
                    <a:lnTo>
                      <a:pt x="17" y="1258"/>
                    </a:lnTo>
                    <a:lnTo>
                      <a:pt x="17" y="1246"/>
                    </a:lnTo>
                    <a:lnTo>
                      <a:pt x="29" y="1246"/>
                    </a:lnTo>
                    <a:close/>
                    <a:moveTo>
                      <a:pt x="29" y="1270"/>
                    </a:moveTo>
                    <a:lnTo>
                      <a:pt x="29" y="1283"/>
                    </a:lnTo>
                    <a:lnTo>
                      <a:pt x="17" y="1283"/>
                    </a:lnTo>
                    <a:lnTo>
                      <a:pt x="17" y="1270"/>
                    </a:lnTo>
                    <a:lnTo>
                      <a:pt x="29" y="1270"/>
                    </a:lnTo>
                    <a:close/>
                    <a:moveTo>
                      <a:pt x="29" y="1295"/>
                    </a:moveTo>
                    <a:lnTo>
                      <a:pt x="29" y="1307"/>
                    </a:lnTo>
                    <a:lnTo>
                      <a:pt x="17" y="1307"/>
                    </a:lnTo>
                    <a:lnTo>
                      <a:pt x="17" y="1295"/>
                    </a:lnTo>
                    <a:lnTo>
                      <a:pt x="29" y="1295"/>
                    </a:lnTo>
                    <a:close/>
                    <a:moveTo>
                      <a:pt x="29" y="1319"/>
                    </a:moveTo>
                    <a:lnTo>
                      <a:pt x="29" y="1331"/>
                    </a:lnTo>
                    <a:lnTo>
                      <a:pt x="17" y="1331"/>
                    </a:lnTo>
                    <a:lnTo>
                      <a:pt x="17" y="1319"/>
                    </a:lnTo>
                    <a:lnTo>
                      <a:pt x="29" y="1319"/>
                    </a:lnTo>
                    <a:close/>
                    <a:moveTo>
                      <a:pt x="29" y="1343"/>
                    </a:moveTo>
                    <a:lnTo>
                      <a:pt x="29" y="1355"/>
                    </a:lnTo>
                    <a:lnTo>
                      <a:pt x="17" y="1355"/>
                    </a:lnTo>
                    <a:lnTo>
                      <a:pt x="17" y="1343"/>
                    </a:lnTo>
                    <a:lnTo>
                      <a:pt x="29" y="1343"/>
                    </a:lnTo>
                    <a:close/>
                    <a:moveTo>
                      <a:pt x="29" y="1367"/>
                    </a:moveTo>
                    <a:lnTo>
                      <a:pt x="29" y="1379"/>
                    </a:lnTo>
                    <a:lnTo>
                      <a:pt x="17" y="1379"/>
                    </a:lnTo>
                    <a:lnTo>
                      <a:pt x="17" y="1367"/>
                    </a:lnTo>
                    <a:lnTo>
                      <a:pt x="29" y="1367"/>
                    </a:lnTo>
                    <a:close/>
                    <a:moveTo>
                      <a:pt x="29" y="1391"/>
                    </a:moveTo>
                    <a:lnTo>
                      <a:pt x="29" y="1403"/>
                    </a:lnTo>
                    <a:lnTo>
                      <a:pt x="17" y="1403"/>
                    </a:lnTo>
                    <a:lnTo>
                      <a:pt x="17" y="1391"/>
                    </a:lnTo>
                    <a:lnTo>
                      <a:pt x="29" y="1391"/>
                    </a:lnTo>
                    <a:close/>
                    <a:moveTo>
                      <a:pt x="29" y="1415"/>
                    </a:moveTo>
                    <a:lnTo>
                      <a:pt x="29" y="1427"/>
                    </a:lnTo>
                    <a:lnTo>
                      <a:pt x="17" y="1427"/>
                    </a:lnTo>
                    <a:lnTo>
                      <a:pt x="17" y="1415"/>
                    </a:lnTo>
                    <a:lnTo>
                      <a:pt x="29" y="1415"/>
                    </a:lnTo>
                    <a:close/>
                    <a:moveTo>
                      <a:pt x="29" y="1439"/>
                    </a:moveTo>
                    <a:lnTo>
                      <a:pt x="29" y="1451"/>
                    </a:lnTo>
                    <a:lnTo>
                      <a:pt x="17" y="1451"/>
                    </a:lnTo>
                    <a:lnTo>
                      <a:pt x="17" y="1439"/>
                    </a:lnTo>
                    <a:lnTo>
                      <a:pt x="29" y="1439"/>
                    </a:lnTo>
                    <a:close/>
                    <a:moveTo>
                      <a:pt x="29" y="1463"/>
                    </a:moveTo>
                    <a:lnTo>
                      <a:pt x="29" y="1475"/>
                    </a:lnTo>
                    <a:lnTo>
                      <a:pt x="17" y="1475"/>
                    </a:lnTo>
                    <a:lnTo>
                      <a:pt x="17" y="1463"/>
                    </a:lnTo>
                    <a:lnTo>
                      <a:pt x="29" y="1463"/>
                    </a:lnTo>
                    <a:close/>
                    <a:moveTo>
                      <a:pt x="29" y="1488"/>
                    </a:moveTo>
                    <a:lnTo>
                      <a:pt x="29" y="1500"/>
                    </a:lnTo>
                    <a:lnTo>
                      <a:pt x="17" y="1500"/>
                    </a:lnTo>
                    <a:lnTo>
                      <a:pt x="17" y="1488"/>
                    </a:lnTo>
                    <a:lnTo>
                      <a:pt x="29" y="1488"/>
                    </a:lnTo>
                    <a:close/>
                    <a:moveTo>
                      <a:pt x="29" y="1512"/>
                    </a:moveTo>
                    <a:lnTo>
                      <a:pt x="29" y="1524"/>
                    </a:lnTo>
                    <a:lnTo>
                      <a:pt x="17" y="1524"/>
                    </a:lnTo>
                    <a:lnTo>
                      <a:pt x="17" y="1512"/>
                    </a:lnTo>
                    <a:lnTo>
                      <a:pt x="29" y="1512"/>
                    </a:lnTo>
                    <a:close/>
                    <a:moveTo>
                      <a:pt x="29" y="1536"/>
                    </a:moveTo>
                    <a:lnTo>
                      <a:pt x="29" y="1548"/>
                    </a:lnTo>
                    <a:lnTo>
                      <a:pt x="17" y="1548"/>
                    </a:lnTo>
                    <a:lnTo>
                      <a:pt x="17" y="1536"/>
                    </a:lnTo>
                    <a:lnTo>
                      <a:pt x="29" y="1536"/>
                    </a:lnTo>
                    <a:close/>
                    <a:moveTo>
                      <a:pt x="29" y="1560"/>
                    </a:moveTo>
                    <a:lnTo>
                      <a:pt x="29" y="1572"/>
                    </a:lnTo>
                    <a:lnTo>
                      <a:pt x="17" y="1572"/>
                    </a:lnTo>
                    <a:lnTo>
                      <a:pt x="17" y="1560"/>
                    </a:lnTo>
                    <a:lnTo>
                      <a:pt x="29" y="1560"/>
                    </a:lnTo>
                    <a:close/>
                    <a:moveTo>
                      <a:pt x="29" y="1584"/>
                    </a:moveTo>
                    <a:lnTo>
                      <a:pt x="29" y="1596"/>
                    </a:lnTo>
                    <a:lnTo>
                      <a:pt x="17" y="1596"/>
                    </a:lnTo>
                    <a:lnTo>
                      <a:pt x="17" y="1584"/>
                    </a:lnTo>
                    <a:lnTo>
                      <a:pt x="29" y="1584"/>
                    </a:lnTo>
                    <a:close/>
                    <a:moveTo>
                      <a:pt x="29" y="1608"/>
                    </a:moveTo>
                    <a:lnTo>
                      <a:pt x="29" y="1620"/>
                    </a:lnTo>
                    <a:lnTo>
                      <a:pt x="17" y="1620"/>
                    </a:lnTo>
                    <a:lnTo>
                      <a:pt x="17" y="1608"/>
                    </a:lnTo>
                    <a:lnTo>
                      <a:pt x="29" y="1608"/>
                    </a:lnTo>
                    <a:close/>
                    <a:moveTo>
                      <a:pt x="29" y="1632"/>
                    </a:moveTo>
                    <a:lnTo>
                      <a:pt x="29" y="1644"/>
                    </a:lnTo>
                    <a:lnTo>
                      <a:pt x="17" y="1644"/>
                    </a:lnTo>
                    <a:lnTo>
                      <a:pt x="17" y="1632"/>
                    </a:lnTo>
                    <a:lnTo>
                      <a:pt x="29" y="1632"/>
                    </a:lnTo>
                    <a:close/>
                    <a:moveTo>
                      <a:pt x="29" y="1656"/>
                    </a:moveTo>
                    <a:lnTo>
                      <a:pt x="29" y="1668"/>
                    </a:lnTo>
                    <a:lnTo>
                      <a:pt x="17" y="1668"/>
                    </a:lnTo>
                    <a:lnTo>
                      <a:pt x="17" y="1656"/>
                    </a:lnTo>
                    <a:lnTo>
                      <a:pt x="29" y="1656"/>
                    </a:lnTo>
                    <a:close/>
                    <a:moveTo>
                      <a:pt x="29" y="1680"/>
                    </a:moveTo>
                    <a:lnTo>
                      <a:pt x="29" y="1693"/>
                    </a:lnTo>
                    <a:lnTo>
                      <a:pt x="17" y="1693"/>
                    </a:lnTo>
                    <a:lnTo>
                      <a:pt x="17" y="1680"/>
                    </a:lnTo>
                    <a:lnTo>
                      <a:pt x="29" y="1680"/>
                    </a:lnTo>
                    <a:close/>
                    <a:moveTo>
                      <a:pt x="29" y="1705"/>
                    </a:moveTo>
                    <a:lnTo>
                      <a:pt x="29" y="1717"/>
                    </a:lnTo>
                    <a:lnTo>
                      <a:pt x="17" y="1717"/>
                    </a:lnTo>
                    <a:lnTo>
                      <a:pt x="17" y="1705"/>
                    </a:lnTo>
                    <a:lnTo>
                      <a:pt x="29" y="1705"/>
                    </a:lnTo>
                    <a:close/>
                    <a:moveTo>
                      <a:pt x="29" y="1729"/>
                    </a:moveTo>
                    <a:lnTo>
                      <a:pt x="29" y="1741"/>
                    </a:lnTo>
                    <a:lnTo>
                      <a:pt x="17" y="1741"/>
                    </a:lnTo>
                    <a:lnTo>
                      <a:pt x="17" y="1729"/>
                    </a:lnTo>
                    <a:lnTo>
                      <a:pt x="29" y="1729"/>
                    </a:lnTo>
                    <a:close/>
                    <a:moveTo>
                      <a:pt x="29" y="1753"/>
                    </a:moveTo>
                    <a:lnTo>
                      <a:pt x="29" y="1765"/>
                    </a:lnTo>
                    <a:lnTo>
                      <a:pt x="17" y="1765"/>
                    </a:lnTo>
                    <a:lnTo>
                      <a:pt x="17" y="1753"/>
                    </a:lnTo>
                    <a:lnTo>
                      <a:pt x="29" y="1753"/>
                    </a:lnTo>
                    <a:close/>
                    <a:moveTo>
                      <a:pt x="29" y="1777"/>
                    </a:moveTo>
                    <a:lnTo>
                      <a:pt x="29" y="1789"/>
                    </a:lnTo>
                    <a:lnTo>
                      <a:pt x="17" y="1789"/>
                    </a:lnTo>
                    <a:lnTo>
                      <a:pt x="17" y="1777"/>
                    </a:lnTo>
                    <a:lnTo>
                      <a:pt x="29" y="1777"/>
                    </a:lnTo>
                    <a:close/>
                    <a:moveTo>
                      <a:pt x="29" y="1801"/>
                    </a:moveTo>
                    <a:lnTo>
                      <a:pt x="29" y="1813"/>
                    </a:lnTo>
                    <a:lnTo>
                      <a:pt x="17" y="1813"/>
                    </a:lnTo>
                    <a:lnTo>
                      <a:pt x="17" y="1801"/>
                    </a:lnTo>
                    <a:lnTo>
                      <a:pt x="29" y="1801"/>
                    </a:lnTo>
                    <a:close/>
                    <a:moveTo>
                      <a:pt x="29" y="1825"/>
                    </a:moveTo>
                    <a:lnTo>
                      <a:pt x="29" y="1837"/>
                    </a:lnTo>
                    <a:lnTo>
                      <a:pt x="17" y="1837"/>
                    </a:lnTo>
                    <a:lnTo>
                      <a:pt x="17" y="1825"/>
                    </a:lnTo>
                    <a:lnTo>
                      <a:pt x="29" y="1825"/>
                    </a:lnTo>
                    <a:close/>
                    <a:moveTo>
                      <a:pt x="29" y="1849"/>
                    </a:moveTo>
                    <a:lnTo>
                      <a:pt x="29" y="1861"/>
                    </a:lnTo>
                    <a:lnTo>
                      <a:pt x="17" y="1861"/>
                    </a:lnTo>
                    <a:lnTo>
                      <a:pt x="17" y="1849"/>
                    </a:lnTo>
                    <a:lnTo>
                      <a:pt x="29" y="1849"/>
                    </a:lnTo>
                    <a:close/>
                    <a:moveTo>
                      <a:pt x="29" y="1873"/>
                    </a:moveTo>
                    <a:lnTo>
                      <a:pt x="29" y="1885"/>
                    </a:lnTo>
                    <a:lnTo>
                      <a:pt x="17" y="1885"/>
                    </a:lnTo>
                    <a:lnTo>
                      <a:pt x="17" y="1873"/>
                    </a:lnTo>
                    <a:lnTo>
                      <a:pt x="29" y="1873"/>
                    </a:lnTo>
                    <a:close/>
                    <a:moveTo>
                      <a:pt x="29" y="1898"/>
                    </a:moveTo>
                    <a:lnTo>
                      <a:pt x="29" y="1910"/>
                    </a:lnTo>
                    <a:lnTo>
                      <a:pt x="17" y="1910"/>
                    </a:lnTo>
                    <a:lnTo>
                      <a:pt x="17" y="1898"/>
                    </a:lnTo>
                    <a:lnTo>
                      <a:pt x="29" y="1898"/>
                    </a:lnTo>
                    <a:close/>
                    <a:moveTo>
                      <a:pt x="29" y="1922"/>
                    </a:moveTo>
                    <a:lnTo>
                      <a:pt x="29" y="1934"/>
                    </a:lnTo>
                    <a:lnTo>
                      <a:pt x="17" y="1934"/>
                    </a:lnTo>
                    <a:lnTo>
                      <a:pt x="17" y="1922"/>
                    </a:lnTo>
                    <a:lnTo>
                      <a:pt x="29" y="1922"/>
                    </a:lnTo>
                    <a:close/>
                    <a:moveTo>
                      <a:pt x="29" y="1946"/>
                    </a:moveTo>
                    <a:lnTo>
                      <a:pt x="29" y="1958"/>
                    </a:lnTo>
                    <a:lnTo>
                      <a:pt x="17" y="1958"/>
                    </a:lnTo>
                    <a:lnTo>
                      <a:pt x="17" y="1946"/>
                    </a:lnTo>
                    <a:lnTo>
                      <a:pt x="29" y="1946"/>
                    </a:lnTo>
                    <a:close/>
                    <a:moveTo>
                      <a:pt x="29" y="1970"/>
                    </a:moveTo>
                    <a:lnTo>
                      <a:pt x="29" y="1982"/>
                    </a:lnTo>
                    <a:lnTo>
                      <a:pt x="17" y="1982"/>
                    </a:lnTo>
                    <a:lnTo>
                      <a:pt x="17" y="1970"/>
                    </a:lnTo>
                    <a:lnTo>
                      <a:pt x="29" y="1970"/>
                    </a:lnTo>
                    <a:close/>
                    <a:moveTo>
                      <a:pt x="29" y="1994"/>
                    </a:moveTo>
                    <a:lnTo>
                      <a:pt x="29" y="2006"/>
                    </a:lnTo>
                    <a:lnTo>
                      <a:pt x="17" y="2006"/>
                    </a:lnTo>
                    <a:lnTo>
                      <a:pt x="17" y="1994"/>
                    </a:lnTo>
                    <a:lnTo>
                      <a:pt x="29" y="1994"/>
                    </a:lnTo>
                    <a:close/>
                    <a:moveTo>
                      <a:pt x="29" y="2018"/>
                    </a:moveTo>
                    <a:lnTo>
                      <a:pt x="29" y="2030"/>
                    </a:lnTo>
                    <a:lnTo>
                      <a:pt x="17" y="2030"/>
                    </a:lnTo>
                    <a:lnTo>
                      <a:pt x="17" y="2018"/>
                    </a:lnTo>
                    <a:lnTo>
                      <a:pt x="29" y="2018"/>
                    </a:lnTo>
                    <a:close/>
                    <a:moveTo>
                      <a:pt x="29" y="2042"/>
                    </a:moveTo>
                    <a:lnTo>
                      <a:pt x="29" y="2054"/>
                    </a:lnTo>
                    <a:lnTo>
                      <a:pt x="17" y="2054"/>
                    </a:lnTo>
                    <a:lnTo>
                      <a:pt x="17" y="2042"/>
                    </a:lnTo>
                    <a:lnTo>
                      <a:pt x="29" y="2042"/>
                    </a:lnTo>
                    <a:close/>
                    <a:moveTo>
                      <a:pt x="29" y="2066"/>
                    </a:moveTo>
                    <a:lnTo>
                      <a:pt x="29" y="2078"/>
                    </a:lnTo>
                    <a:lnTo>
                      <a:pt x="17" y="2078"/>
                    </a:lnTo>
                    <a:lnTo>
                      <a:pt x="17" y="2066"/>
                    </a:lnTo>
                    <a:lnTo>
                      <a:pt x="29" y="2066"/>
                    </a:lnTo>
                    <a:close/>
                    <a:moveTo>
                      <a:pt x="29" y="2090"/>
                    </a:moveTo>
                    <a:lnTo>
                      <a:pt x="28" y="2101"/>
                    </a:lnTo>
                    <a:lnTo>
                      <a:pt x="16" y="2101"/>
                    </a:lnTo>
                    <a:lnTo>
                      <a:pt x="17" y="2090"/>
                    </a:lnTo>
                    <a:lnTo>
                      <a:pt x="29" y="2090"/>
                    </a:lnTo>
                    <a:close/>
                    <a:moveTo>
                      <a:pt x="0" y="49"/>
                    </a:moveTo>
                    <a:lnTo>
                      <a:pt x="24" y="0"/>
                    </a:lnTo>
                    <a:lnTo>
                      <a:pt x="48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3" name="Group 94"/>
              <p:cNvGrpSpPr>
                <a:grpSpLocks/>
              </p:cNvGrpSpPr>
              <p:nvPr/>
            </p:nvGrpSpPr>
            <p:grpSpPr bwMode="auto">
              <a:xfrm>
                <a:off x="815" y="3097"/>
                <a:ext cx="1614" cy="714"/>
                <a:chOff x="815" y="3097"/>
                <a:chExt cx="1614" cy="714"/>
              </a:xfrm>
            </p:grpSpPr>
            <p:grpSp>
              <p:nvGrpSpPr>
                <p:cNvPr id="14" name="Group 48"/>
                <p:cNvGrpSpPr>
                  <a:grpSpLocks/>
                </p:cNvGrpSpPr>
                <p:nvPr/>
              </p:nvGrpSpPr>
              <p:grpSpPr bwMode="auto">
                <a:xfrm>
                  <a:off x="815" y="3097"/>
                  <a:ext cx="1614" cy="714"/>
                  <a:chOff x="815" y="3097"/>
                  <a:chExt cx="1614" cy="714"/>
                </a:xfrm>
              </p:grpSpPr>
              <p:sp>
                <p:nvSpPr>
                  <p:cNvPr id="97331" name="Freeform 46"/>
                  <p:cNvSpPr>
                    <a:spLocks/>
                  </p:cNvSpPr>
                  <p:nvPr/>
                </p:nvSpPr>
                <p:spPr bwMode="auto">
                  <a:xfrm>
                    <a:off x="815" y="3097"/>
                    <a:ext cx="1614" cy="714"/>
                  </a:xfrm>
                  <a:custGeom>
                    <a:avLst/>
                    <a:gdLst>
                      <a:gd name="T0" fmla="*/ 0 w 1614"/>
                      <a:gd name="T1" fmla="*/ 406 h 714"/>
                      <a:gd name="T2" fmla="*/ 0 w 1614"/>
                      <a:gd name="T3" fmla="*/ 458 h 714"/>
                      <a:gd name="T4" fmla="*/ 0 w 1614"/>
                      <a:gd name="T5" fmla="*/ 458 h 714"/>
                      <a:gd name="T6" fmla="*/ 0 w 1614"/>
                      <a:gd name="T7" fmla="*/ 535 h 714"/>
                      <a:gd name="T8" fmla="*/ 0 w 1614"/>
                      <a:gd name="T9" fmla="*/ 714 h 714"/>
                      <a:gd name="T10" fmla="*/ 673 w 1614"/>
                      <a:gd name="T11" fmla="*/ 714 h 714"/>
                      <a:gd name="T12" fmla="*/ 673 w 1614"/>
                      <a:gd name="T13" fmla="*/ 714 h 714"/>
                      <a:gd name="T14" fmla="*/ 962 w 1614"/>
                      <a:gd name="T15" fmla="*/ 714 h 714"/>
                      <a:gd name="T16" fmla="*/ 1155 w 1614"/>
                      <a:gd name="T17" fmla="*/ 714 h 714"/>
                      <a:gd name="T18" fmla="*/ 1155 w 1614"/>
                      <a:gd name="T19" fmla="*/ 535 h 714"/>
                      <a:gd name="T20" fmla="*/ 1155 w 1614"/>
                      <a:gd name="T21" fmla="*/ 458 h 714"/>
                      <a:gd name="T22" fmla="*/ 1155 w 1614"/>
                      <a:gd name="T23" fmla="*/ 458 h 714"/>
                      <a:gd name="T24" fmla="*/ 1155 w 1614"/>
                      <a:gd name="T25" fmla="*/ 406 h 714"/>
                      <a:gd name="T26" fmla="*/ 962 w 1614"/>
                      <a:gd name="T27" fmla="*/ 406 h 714"/>
                      <a:gd name="T28" fmla="*/ 1614 w 1614"/>
                      <a:gd name="T29" fmla="*/ 0 h 714"/>
                      <a:gd name="T30" fmla="*/ 673 w 1614"/>
                      <a:gd name="T31" fmla="*/ 406 h 714"/>
                      <a:gd name="T32" fmla="*/ 0 w 1614"/>
                      <a:gd name="T33" fmla="*/ 406 h 71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614"/>
                      <a:gd name="T52" fmla="*/ 0 h 714"/>
                      <a:gd name="T53" fmla="*/ 1614 w 1614"/>
                      <a:gd name="T54" fmla="*/ 714 h 71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614" h="714">
                        <a:moveTo>
                          <a:pt x="0" y="406"/>
                        </a:moveTo>
                        <a:lnTo>
                          <a:pt x="0" y="458"/>
                        </a:lnTo>
                        <a:lnTo>
                          <a:pt x="0" y="535"/>
                        </a:lnTo>
                        <a:lnTo>
                          <a:pt x="0" y="714"/>
                        </a:lnTo>
                        <a:lnTo>
                          <a:pt x="673" y="714"/>
                        </a:lnTo>
                        <a:lnTo>
                          <a:pt x="962" y="714"/>
                        </a:lnTo>
                        <a:lnTo>
                          <a:pt x="1155" y="714"/>
                        </a:lnTo>
                        <a:lnTo>
                          <a:pt x="1155" y="535"/>
                        </a:lnTo>
                        <a:lnTo>
                          <a:pt x="1155" y="458"/>
                        </a:lnTo>
                        <a:lnTo>
                          <a:pt x="1155" y="406"/>
                        </a:lnTo>
                        <a:lnTo>
                          <a:pt x="962" y="406"/>
                        </a:lnTo>
                        <a:lnTo>
                          <a:pt x="1614" y="0"/>
                        </a:lnTo>
                        <a:lnTo>
                          <a:pt x="673" y="406"/>
                        </a:lnTo>
                        <a:lnTo>
                          <a:pt x="0" y="40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7332" name="Freeform 47"/>
                  <p:cNvSpPr>
                    <a:spLocks/>
                  </p:cNvSpPr>
                  <p:nvPr/>
                </p:nvSpPr>
                <p:spPr bwMode="auto">
                  <a:xfrm>
                    <a:off x="815" y="3097"/>
                    <a:ext cx="1614" cy="714"/>
                  </a:xfrm>
                  <a:custGeom>
                    <a:avLst/>
                    <a:gdLst>
                      <a:gd name="T0" fmla="*/ 0 w 1614"/>
                      <a:gd name="T1" fmla="*/ 406 h 714"/>
                      <a:gd name="T2" fmla="*/ 0 w 1614"/>
                      <a:gd name="T3" fmla="*/ 458 h 714"/>
                      <a:gd name="T4" fmla="*/ 0 w 1614"/>
                      <a:gd name="T5" fmla="*/ 458 h 714"/>
                      <a:gd name="T6" fmla="*/ 0 w 1614"/>
                      <a:gd name="T7" fmla="*/ 535 h 714"/>
                      <a:gd name="T8" fmla="*/ 0 w 1614"/>
                      <a:gd name="T9" fmla="*/ 714 h 714"/>
                      <a:gd name="T10" fmla="*/ 673 w 1614"/>
                      <a:gd name="T11" fmla="*/ 714 h 714"/>
                      <a:gd name="T12" fmla="*/ 673 w 1614"/>
                      <a:gd name="T13" fmla="*/ 714 h 714"/>
                      <a:gd name="T14" fmla="*/ 962 w 1614"/>
                      <a:gd name="T15" fmla="*/ 714 h 714"/>
                      <a:gd name="T16" fmla="*/ 1155 w 1614"/>
                      <a:gd name="T17" fmla="*/ 714 h 714"/>
                      <a:gd name="T18" fmla="*/ 1155 w 1614"/>
                      <a:gd name="T19" fmla="*/ 535 h 714"/>
                      <a:gd name="T20" fmla="*/ 1155 w 1614"/>
                      <a:gd name="T21" fmla="*/ 458 h 714"/>
                      <a:gd name="T22" fmla="*/ 1155 w 1614"/>
                      <a:gd name="T23" fmla="*/ 458 h 714"/>
                      <a:gd name="T24" fmla="*/ 1155 w 1614"/>
                      <a:gd name="T25" fmla="*/ 406 h 714"/>
                      <a:gd name="T26" fmla="*/ 962 w 1614"/>
                      <a:gd name="T27" fmla="*/ 406 h 714"/>
                      <a:gd name="T28" fmla="*/ 1614 w 1614"/>
                      <a:gd name="T29" fmla="*/ 0 h 714"/>
                      <a:gd name="T30" fmla="*/ 673 w 1614"/>
                      <a:gd name="T31" fmla="*/ 406 h 714"/>
                      <a:gd name="T32" fmla="*/ 0 w 1614"/>
                      <a:gd name="T33" fmla="*/ 406 h 71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614"/>
                      <a:gd name="T52" fmla="*/ 0 h 714"/>
                      <a:gd name="T53" fmla="*/ 1614 w 1614"/>
                      <a:gd name="T54" fmla="*/ 714 h 71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614" h="714">
                        <a:moveTo>
                          <a:pt x="0" y="406"/>
                        </a:moveTo>
                        <a:lnTo>
                          <a:pt x="0" y="458"/>
                        </a:lnTo>
                        <a:lnTo>
                          <a:pt x="0" y="535"/>
                        </a:lnTo>
                        <a:lnTo>
                          <a:pt x="0" y="714"/>
                        </a:lnTo>
                        <a:lnTo>
                          <a:pt x="673" y="714"/>
                        </a:lnTo>
                        <a:lnTo>
                          <a:pt x="962" y="714"/>
                        </a:lnTo>
                        <a:lnTo>
                          <a:pt x="1155" y="714"/>
                        </a:lnTo>
                        <a:lnTo>
                          <a:pt x="1155" y="535"/>
                        </a:lnTo>
                        <a:lnTo>
                          <a:pt x="1155" y="458"/>
                        </a:lnTo>
                        <a:lnTo>
                          <a:pt x="1155" y="406"/>
                        </a:lnTo>
                        <a:lnTo>
                          <a:pt x="962" y="406"/>
                        </a:lnTo>
                        <a:lnTo>
                          <a:pt x="1614" y="0"/>
                        </a:lnTo>
                        <a:lnTo>
                          <a:pt x="673" y="406"/>
                        </a:lnTo>
                        <a:lnTo>
                          <a:pt x="0" y="406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97325" name="Rectangle 49"/>
                <p:cNvSpPr>
                  <a:spLocks noChangeArrowheads="1"/>
                </p:cNvSpPr>
                <p:nvPr/>
              </p:nvSpPr>
              <p:spPr bwMode="auto">
                <a:xfrm>
                  <a:off x="903" y="3544"/>
                  <a:ext cx="88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1200">
                      <a:solidFill>
                        <a:srgbClr val="000000"/>
                      </a:solidFill>
                      <a:latin typeface="Arial" pitchFamily="34" charset="0"/>
                    </a:rPr>
                    <a:t>pH after equilibration</a:t>
                  </a:r>
                </a:p>
              </p:txBody>
            </p:sp>
            <p:sp>
              <p:nvSpPr>
                <p:cNvPr id="97326" name="Rectangle 50"/>
                <p:cNvSpPr>
                  <a:spLocks noChangeArrowheads="1"/>
                </p:cNvSpPr>
                <p:nvPr/>
              </p:nvSpPr>
              <p:spPr bwMode="auto">
                <a:xfrm>
                  <a:off x="1053" y="3544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7327" name="Rectangle 51"/>
                <p:cNvSpPr>
                  <a:spLocks noChangeArrowheads="1"/>
                </p:cNvSpPr>
                <p:nvPr/>
              </p:nvSpPr>
              <p:spPr bwMode="auto">
                <a:xfrm>
                  <a:off x="1186" y="3544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7328" name="Rectangle 52"/>
                <p:cNvSpPr>
                  <a:spLocks noChangeArrowheads="1"/>
                </p:cNvSpPr>
                <p:nvPr/>
              </p:nvSpPr>
              <p:spPr bwMode="auto">
                <a:xfrm>
                  <a:off x="1632" y="3544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7329" name="Rectangle 53"/>
                <p:cNvSpPr>
                  <a:spLocks noChangeArrowheads="1"/>
                </p:cNvSpPr>
                <p:nvPr/>
              </p:nvSpPr>
              <p:spPr bwMode="auto">
                <a:xfrm>
                  <a:off x="876" y="3660"/>
                  <a:ext cx="601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1200">
                      <a:solidFill>
                        <a:srgbClr val="000000"/>
                      </a:solidFill>
                      <a:latin typeface="Arial" pitchFamily="34" charset="0"/>
                    </a:rPr>
                    <a:t>with high pCO</a:t>
                  </a:r>
                  <a:endParaRPr lang="cs-CZ"/>
                </a:p>
              </p:txBody>
            </p:sp>
            <p:sp>
              <p:nvSpPr>
                <p:cNvPr id="97330" name="Rectangle 54"/>
                <p:cNvSpPr>
                  <a:spLocks noChangeArrowheads="1"/>
                </p:cNvSpPr>
                <p:nvPr/>
              </p:nvSpPr>
              <p:spPr bwMode="auto">
                <a:xfrm>
                  <a:off x="1474" y="3711"/>
                  <a:ext cx="36" cy="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800">
                      <a:solidFill>
                        <a:srgbClr val="000000"/>
                      </a:solidFill>
                      <a:latin typeface="Arial" pitchFamily="34" charset="0"/>
                    </a:rPr>
                    <a:t>2</a:t>
                  </a:r>
                  <a:endParaRPr lang="cs-CZ"/>
                </a:p>
              </p:txBody>
            </p:sp>
          </p:grpSp>
        </p:grp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267" y="533"/>
              <a:ext cx="2171" cy="502"/>
              <a:chOff x="267" y="533"/>
              <a:chExt cx="2171" cy="502"/>
            </a:xfrm>
          </p:grpSpPr>
          <p:sp>
            <p:nvSpPr>
              <p:cNvPr id="97307" name="Freeform 20"/>
              <p:cNvSpPr>
                <a:spLocks noEditPoints="1"/>
              </p:cNvSpPr>
              <p:nvPr/>
            </p:nvSpPr>
            <p:spPr bwMode="auto">
              <a:xfrm>
                <a:off x="1886" y="965"/>
                <a:ext cx="552" cy="48"/>
              </a:xfrm>
              <a:custGeom>
                <a:avLst/>
                <a:gdLst>
                  <a:gd name="T0" fmla="*/ 13 w 552"/>
                  <a:gd name="T1" fmla="*/ 17 h 48"/>
                  <a:gd name="T2" fmla="*/ 0 w 552"/>
                  <a:gd name="T3" fmla="*/ 29 h 48"/>
                  <a:gd name="T4" fmla="*/ 25 w 552"/>
                  <a:gd name="T5" fmla="*/ 17 h 48"/>
                  <a:gd name="T6" fmla="*/ 36 w 552"/>
                  <a:gd name="T7" fmla="*/ 29 h 48"/>
                  <a:gd name="T8" fmla="*/ 25 w 552"/>
                  <a:gd name="T9" fmla="*/ 17 h 48"/>
                  <a:gd name="T10" fmla="*/ 61 w 552"/>
                  <a:gd name="T11" fmla="*/ 17 h 48"/>
                  <a:gd name="T12" fmla="*/ 48 w 552"/>
                  <a:gd name="T13" fmla="*/ 29 h 48"/>
                  <a:gd name="T14" fmla="*/ 73 w 552"/>
                  <a:gd name="T15" fmla="*/ 17 h 48"/>
                  <a:gd name="T16" fmla="*/ 84 w 552"/>
                  <a:gd name="T17" fmla="*/ 30 h 48"/>
                  <a:gd name="T18" fmla="*/ 73 w 552"/>
                  <a:gd name="T19" fmla="*/ 17 h 48"/>
                  <a:gd name="T20" fmla="*/ 109 w 552"/>
                  <a:gd name="T21" fmla="*/ 17 h 48"/>
                  <a:gd name="T22" fmla="*/ 96 w 552"/>
                  <a:gd name="T23" fmla="*/ 30 h 48"/>
                  <a:gd name="T24" fmla="*/ 121 w 552"/>
                  <a:gd name="T25" fmla="*/ 17 h 48"/>
                  <a:gd name="T26" fmla="*/ 132 w 552"/>
                  <a:gd name="T27" fmla="*/ 30 h 48"/>
                  <a:gd name="T28" fmla="*/ 121 w 552"/>
                  <a:gd name="T29" fmla="*/ 17 h 48"/>
                  <a:gd name="T30" fmla="*/ 157 w 552"/>
                  <a:gd name="T31" fmla="*/ 18 h 48"/>
                  <a:gd name="T32" fmla="*/ 144 w 552"/>
                  <a:gd name="T33" fmla="*/ 30 h 48"/>
                  <a:gd name="T34" fmla="*/ 169 w 552"/>
                  <a:gd name="T35" fmla="*/ 18 h 48"/>
                  <a:gd name="T36" fmla="*/ 180 w 552"/>
                  <a:gd name="T37" fmla="*/ 30 h 48"/>
                  <a:gd name="T38" fmla="*/ 169 w 552"/>
                  <a:gd name="T39" fmla="*/ 18 h 48"/>
                  <a:gd name="T40" fmla="*/ 205 w 552"/>
                  <a:gd name="T41" fmla="*/ 18 h 48"/>
                  <a:gd name="T42" fmla="*/ 192 w 552"/>
                  <a:gd name="T43" fmla="*/ 30 h 48"/>
                  <a:gd name="T44" fmla="*/ 217 w 552"/>
                  <a:gd name="T45" fmla="*/ 18 h 48"/>
                  <a:gd name="T46" fmla="*/ 228 w 552"/>
                  <a:gd name="T47" fmla="*/ 30 h 48"/>
                  <a:gd name="T48" fmla="*/ 217 w 552"/>
                  <a:gd name="T49" fmla="*/ 18 h 48"/>
                  <a:gd name="T50" fmla="*/ 253 w 552"/>
                  <a:gd name="T51" fmla="*/ 18 h 48"/>
                  <a:gd name="T52" fmla="*/ 240 w 552"/>
                  <a:gd name="T53" fmla="*/ 30 h 48"/>
                  <a:gd name="T54" fmla="*/ 265 w 552"/>
                  <a:gd name="T55" fmla="*/ 18 h 48"/>
                  <a:gd name="T56" fmla="*/ 276 w 552"/>
                  <a:gd name="T57" fmla="*/ 30 h 48"/>
                  <a:gd name="T58" fmla="*/ 265 w 552"/>
                  <a:gd name="T59" fmla="*/ 18 h 48"/>
                  <a:gd name="T60" fmla="*/ 301 w 552"/>
                  <a:gd name="T61" fmla="*/ 18 h 48"/>
                  <a:gd name="T62" fmla="*/ 288 w 552"/>
                  <a:gd name="T63" fmla="*/ 30 h 48"/>
                  <a:gd name="T64" fmla="*/ 313 w 552"/>
                  <a:gd name="T65" fmla="*/ 18 h 48"/>
                  <a:gd name="T66" fmla="*/ 324 w 552"/>
                  <a:gd name="T67" fmla="*/ 30 h 48"/>
                  <a:gd name="T68" fmla="*/ 313 w 552"/>
                  <a:gd name="T69" fmla="*/ 18 h 48"/>
                  <a:gd name="T70" fmla="*/ 349 w 552"/>
                  <a:gd name="T71" fmla="*/ 18 h 48"/>
                  <a:gd name="T72" fmla="*/ 336 w 552"/>
                  <a:gd name="T73" fmla="*/ 30 h 48"/>
                  <a:gd name="T74" fmla="*/ 361 w 552"/>
                  <a:gd name="T75" fmla="*/ 18 h 48"/>
                  <a:gd name="T76" fmla="*/ 372 w 552"/>
                  <a:gd name="T77" fmla="*/ 30 h 48"/>
                  <a:gd name="T78" fmla="*/ 361 w 552"/>
                  <a:gd name="T79" fmla="*/ 18 h 48"/>
                  <a:gd name="T80" fmla="*/ 397 w 552"/>
                  <a:gd name="T81" fmla="*/ 18 h 48"/>
                  <a:gd name="T82" fmla="*/ 384 w 552"/>
                  <a:gd name="T83" fmla="*/ 30 h 48"/>
                  <a:gd name="T84" fmla="*/ 409 w 552"/>
                  <a:gd name="T85" fmla="*/ 18 h 48"/>
                  <a:gd name="T86" fmla="*/ 420 w 552"/>
                  <a:gd name="T87" fmla="*/ 30 h 48"/>
                  <a:gd name="T88" fmla="*/ 409 w 552"/>
                  <a:gd name="T89" fmla="*/ 18 h 48"/>
                  <a:gd name="T90" fmla="*/ 445 w 552"/>
                  <a:gd name="T91" fmla="*/ 18 h 48"/>
                  <a:gd name="T92" fmla="*/ 432 w 552"/>
                  <a:gd name="T93" fmla="*/ 30 h 48"/>
                  <a:gd name="T94" fmla="*/ 457 w 552"/>
                  <a:gd name="T95" fmla="*/ 18 h 48"/>
                  <a:gd name="T96" fmla="*/ 468 w 552"/>
                  <a:gd name="T97" fmla="*/ 30 h 48"/>
                  <a:gd name="T98" fmla="*/ 457 w 552"/>
                  <a:gd name="T99" fmla="*/ 18 h 48"/>
                  <a:gd name="T100" fmla="*/ 493 w 552"/>
                  <a:gd name="T101" fmla="*/ 18 h 48"/>
                  <a:gd name="T102" fmla="*/ 480 w 552"/>
                  <a:gd name="T103" fmla="*/ 30 h 48"/>
                  <a:gd name="T104" fmla="*/ 505 w 552"/>
                  <a:gd name="T105" fmla="*/ 18 h 48"/>
                  <a:gd name="T106" fmla="*/ 513 w 552"/>
                  <a:gd name="T107" fmla="*/ 30 h 48"/>
                  <a:gd name="T108" fmla="*/ 505 w 552"/>
                  <a:gd name="T109" fmla="*/ 18 h 48"/>
                  <a:gd name="T110" fmla="*/ 552 w 552"/>
                  <a:gd name="T111" fmla="*/ 24 h 48"/>
                  <a:gd name="T112" fmla="*/ 505 w 552"/>
                  <a:gd name="T113" fmla="*/ 0 h 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52"/>
                  <a:gd name="T172" fmla="*/ 0 h 48"/>
                  <a:gd name="T173" fmla="*/ 552 w 552"/>
                  <a:gd name="T174" fmla="*/ 48 h 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52" h="48">
                    <a:moveTo>
                      <a:pt x="1" y="17"/>
                    </a:moveTo>
                    <a:lnTo>
                      <a:pt x="13" y="17"/>
                    </a:lnTo>
                    <a:lnTo>
                      <a:pt x="12" y="29"/>
                    </a:lnTo>
                    <a:lnTo>
                      <a:pt x="0" y="29"/>
                    </a:lnTo>
                    <a:lnTo>
                      <a:pt x="1" y="17"/>
                    </a:lnTo>
                    <a:close/>
                    <a:moveTo>
                      <a:pt x="25" y="17"/>
                    </a:moveTo>
                    <a:lnTo>
                      <a:pt x="37" y="17"/>
                    </a:lnTo>
                    <a:lnTo>
                      <a:pt x="36" y="29"/>
                    </a:lnTo>
                    <a:lnTo>
                      <a:pt x="24" y="29"/>
                    </a:lnTo>
                    <a:lnTo>
                      <a:pt x="25" y="17"/>
                    </a:lnTo>
                    <a:close/>
                    <a:moveTo>
                      <a:pt x="49" y="17"/>
                    </a:moveTo>
                    <a:lnTo>
                      <a:pt x="61" y="17"/>
                    </a:lnTo>
                    <a:lnTo>
                      <a:pt x="60" y="29"/>
                    </a:lnTo>
                    <a:lnTo>
                      <a:pt x="48" y="29"/>
                    </a:lnTo>
                    <a:lnTo>
                      <a:pt x="49" y="17"/>
                    </a:lnTo>
                    <a:close/>
                    <a:moveTo>
                      <a:pt x="73" y="17"/>
                    </a:moveTo>
                    <a:lnTo>
                      <a:pt x="85" y="17"/>
                    </a:lnTo>
                    <a:lnTo>
                      <a:pt x="84" y="30"/>
                    </a:lnTo>
                    <a:lnTo>
                      <a:pt x="72" y="30"/>
                    </a:lnTo>
                    <a:lnTo>
                      <a:pt x="73" y="17"/>
                    </a:lnTo>
                    <a:close/>
                    <a:moveTo>
                      <a:pt x="97" y="17"/>
                    </a:moveTo>
                    <a:lnTo>
                      <a:pt x="109" y="17"/>
                    </a:lnTo>
                    <a:lnTo>
                      <a:pt x="108" y="30"/>
                    </a:lnTo>
                    <a:lnTo>
                      <a:pt x="96" y="30"/>
                    </a:lnTo>
                    <a:lnTo>
                      <a:pt x="97" y="17"/>
                    </a:lnTo>
                    <a:close/>
                    <a:moveTo>
                      <a:pt x="121" y="17"/>
                    </a:moveTo>
                    <a:lnTo>
                      <a:pt x="133" y="17"/>
                    </a:lnTo>
                    <a:lnTo>
                      <a:pt x="132" y="30"/>
                    </a:lnTo>
                    <a:lnTo>
                      <a:pt x="120" y="30"/>
                    </a:lnTo>
                    <a:lnTo>
                      <a:pt x="121" y="17"/>
                    </a:lnTo>
                    <a:close/>
                    <a:moveTo>
                      <a:pt x="145" y="18"/>
                    </a:moveTo>
                    <a:lnTo>
                      <a:pt x="157" y="18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45" y="18"/>
                    </a:lnTo>
                    <a:close/>
                    <a:moveTo>
                      <a:pt x="169" y="18"/>
                    </a:moveTo>
                    <a:lnTo>
                      <a:pt x="181" y="18"/>
                    </a:lnTo>
                    <a:lnTo>
                      <a:pt x="180" y="30"/>
                    </a:lnTo>
                    <a:lnTo>
                      <a:pt x="168" y="30"/>
                    </a:lnTo>
                    <a:lnTo>
                      <a:pt x="169" y="18"/>
                    </a:lnTo>
                    <a:close/>
                    <a:moveTo>
                      <a:pt x="193" y="18"/>
                    </a:moveTo>
                    <a:lnTo>
                      <a:pt x="205" y="18"/>
                    </a:lnTo>
                    <a:lnTo>
                      <a:pt x="204" y="30"/>
                    </a:lnTo>
                    <a:lnTo>
                      <a:pt x="192" y="30"/>
                    </a:lnTo>
                    <a:lnTo>
                      <a:pt x="193" y="18"/>
                    </a:lnTo>
                    <a:close/>
                    <a:moveTo>
                      <a:pt x="217" y="18"/>
                    </a:moveTo>
                    <a:lnTo>
                      <a:pt x="229" y="18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7" y="18"/>
                    </a:lnTo>
                    <a:close/>
                    <a:moveTo>
                      <a:pt x="241" y="18"/>
                    </a:moveTo>
                    <a:lnTo>
                      <a:pt x="253" y="18"/>
                    </a:lnTo>
                    <a:lnTo>
                      <a:pt x="252" y="30"/>
                    </a:lnTo>
                    <a:lnTo>
                      <a:pt x="240" y="30"/>
                    </a:lnTo>
                    <a:lnTo>
                      <a:pt x="241" y="18"/>
                    </a:lnTo>
                    <a:close/>
                    <a:moveTo>
                      <a:pt x="265" y="18"/>
                    </a:moveTo>
                    <a:lnTo>
                      <a:pt x="277" y="18"/>
                    </a:lnTo>
                    <a:lnTo>
                      <a:pt x="276" y="30"/>
                    </a:lnTo>
                    <a:lnTo>
                      <a:pt x="264" y="30"/>
                    </a:lnTo>
                    <a:lnTo>
                      <a:pt x="265" y="18"/>
                    </a:lnTo>
                    <a:close/>
                    <a:moveTo>
                      <a:pt x="289" y="18"/>
                    </a:moveTo>
                    <a:lnTo>
                      <a:pt x="301" y="18"/>
                    </a:lnTo>
                    <a:lnTo>
                      <a:pt x="300" y="30"/>
                    </a:lnTo>
                    <a:lnTo>
                      <a:pt x="288" y="30"/>
                    </a:lnTo>
                    <a:lnTo>
                      <a:pt x="289" y="18"/>
                    </a:lnTo>
                    <a:close/>
                    <a:moveTo>
                      <a:pt x="313" y="18"/>
                    </a:moveTo>
                    <a:lnTo>
                      <a:pt x="325" y="18"/>
                    </a:lnTo>
                    <a:lnTo>
                      <a:pt x="324" y="30"/>
                    </a:lnTo>
                    <a:lnTo>
                      <a:pt x="312" y="30"/>
                    </a:lnTo>
                    <a:lnTo>
                      <a:pt x="313" y="18"/>
                    </a:lnTo>
                    <a:close/>
                    <a:moveTo>
                      <a:pt x="337" y="18"/>
                    </a:moveTo>
                    <a:lnTo>
                      <a:pt x="349" y="18"/>
                    </a:lnTo>
                    <a:lnTo>
                      <a:pt x="348" y="30"/>
                    </a:lnTo>
                    <a:lnTo>
                      <a:pt x="336" y="30"/>
                    </a:lnTo>
                    <a:lnTo>
                      <a:pt x="337" y="18"/>
                    </a:lnTo>
                    <a:close/>
                    <a:moveTo>
                      <a:pt x="361" y="18"/>
                    </a:moveTo>
                    <a:lnTo>
                      <a:pt x="373" y="18"/>
                    </a:lnTo>
                    <a:lnTo>
                      <a:pt x="372" y="30"/>
                    </a:lnTo>
                    <a:lnTo>
                      <a:pt x="360" y="30"/>
                    </a:lnTo>
                    <a:lnTo>
                      <a:pt x="361" y="18"/>
                    </a:lnTo>
                    <a:close/>
                    <a:moveTo>
                      <a:pt x="385" y="18"/>
                    </a:moveTo>
                    <a:lnTo>
                      <a:pt x="397" y="18"/>
                    </a:lnTo>
                    <a:lnTo>
                      <a:pt x="396" y="30"/>
                    </a:lnTo>
                    <a:lnTo>
                      <a:pt x="384" y="30"/>
                    </a:lnTo>
                    <a:lnTo>
                      <a:pt x="385" y="18"/>
                    </a:lnTo>
                    <a:close/>
                    <a:moveTo>
                      <a:pt x="409" y="18"/>
                    </a:moveTo>
                    <a:lnTo>
                      <a:pt x="421" y="18"/>
                    </a:lnTo>
                    <a:lnTo>
                      <a:pt x="420" y="30"/>
                    </a:lnTo>
                    <a:lnTo>
                      <a:pt x="408" y="30"/>
                    </a:lnTo>
                    <a:lnTo>
                      <a:pt x="409" y="18"/>
                    </a:lnTo>
                    <a:close/>
                    <a:moveTo>
                      <a:pt x="433" y="18"/>
                    </a:moveTo>
                    <a:lnTo>
                      <a:pt x="445" y="18"/>
                    </a:lnTo>
                    <a:lnTo>
                      <a:pt x="444" y="30"/>
                    </a:lnTo>
                    <a:lnTo>
                      <a:pt x="432" y="30"/>
                    </a:lnTo>
                    <a:lnTo>
                      <a:pt x="433" y="18"/>
                    </a:lnTo>
                    <a:close/>
                    <a:moveTo>
                      <a:pt x="457" y="18"/>
                    </a:moveTo>
                    <a:lnTo>
                      <a:pt x="469" y="18"/>
                    </a:lnTo>
                    <a:lnTo>
                      <a:pt x="468" y="30"/>
                    </a:lnTo>
                    <a:lnTo>
                      <a:pt x="456" y="30"/>
                    </a:lnTo>
                    <a:lnTo>
                      <a:pt x="457" y="18"/>
                    </a:lnTo>
                    <a:close/>
                    <a:moveTo>
                      <a:pt x="481" y="18"/>
                    </a:moveTo>
                    <a:lnTo>
                      <a:pt x="493" y="1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81" y="18"/>
                    </a:lnTo>
                    <a:close/>
                    <a:moveTo>
                      <a:pt x="505" y="18"/>
                    </a:moveTo>
                    <a:lnTo>
                      <a:pt x="513" y="18"/>
                    </a:lnTo>
                    <a:lnTo>
                      <a:pt x="513" y="30"/>
                    </a:lnTo>
                    <a:lnTo>
                      <a:pt x="504" y="30"/>
                    </a:lnTo>
                    <a:lnTo>
                      <a:pt x="505" y="18"/>
                    </a:lnTo>
                    <a:close/>
                    <a:moveTo>
                      <a:pt x="505" y="0"/>
                    </a:moveTo>
                    <a:lnTo>
                      <a:pt x="552" y="24"/>
                    </a:lnTo>
                    <a:lnTo>
                      <a:pt x="504" y="48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6" name="Group 92"/>
              <p:cNvGrpSpPr>
                <a:grpSpLocks/>
              </p:cNvGrpSpPr>
              <p:nvPr/>
            </p:nvGrpSpPr>
            <p:grpSpPr bwMode="auto">
              <a:xfrm>
                <a:off x="267" y="533"/>
                <a:ext cx="1604" cy="502"/>
                <a:chOff x="267" y="533"/>
                <a:chExt cx="1604" cy="502"/>
              </a:xfrm>
            </p:grpSpPr>
            <p:grpSp>
              <p:nvGrpSpPr>
                <p:cNvPr id="17" name="Group 70"/>
                <p:cNvGrpSpPr>
                  <a:grpSpLocks/>
                </p:cNvGrpSpPr>
                <p:nvPr/>
              </p:nvGrpSpPr>
              <p:grpSpPr bwMode="auto">
                <a:xfrm>
                  <a:off x="267" y="533"/>
                  <a:ext cx="1604" cy="455"/>
                  <a:chOff x="267" y="533"/>
                  <a:chExt cx="1604" cy="455"/>
                </a:xfrm>
              </p:grpSpPr>
              <p:sp>
                <p:nvSpPr>
                  <p:cNvPr id="97320" name="Freeform 68"/>
                  <p:cNvSpPr>
                    <a:spLocks/>
                  </p:cNvSpPr>
                  <p:nvPr/>
                </p:nvSpPr>
                <p:spPr bwMode="auto">
                  <a:xfrm>
                    <a:off x="267" y="533"/>
                    <a:ext cx="1604" cy="455"/>
                  </a:xfrm>
                  <a:custGeom>
                    <a:avLst/>
                    <a:gdLst>
                      <a:gd name="T0" fmla="*/ 0 w 1604"/>
                      <a:gd name="T1" fmla="*/ 0 h 455"/>
                      <a:gd name="T2" fmla="*/ 0 w 1604"/>
                      <a:gd name="T3" fmla="*/ 237 h 455"/>
                      <a:gd name="T4" fmla="*/ 0 w 1604"/>
                      <a:gd name="T5" fmla="*/ 237 h 455"/>
                      <a:gd name="T6" fmla="*/ 0 w 1604"/>
                      <a:gd name="T7" fmla="*/ 338 h 455"/>
                      <a:gd name="T8" fmla="*/ 0 w 1604"/>
                      <a:gd name="T9" fmla="*/ 406 h 455"/>
                      <a:gd name="T10" fmla="*/ 631 w 1604"/>
                      <a:gd name="T11" fmla="*/ 406 h 455"/>
                      <a:gd name="T12" fmla="*/ 631 w 1604"/>
                      <a:gd name="T13" fmla="*/ 406 h 455"/>
                      <a:gd name="T14" fmla="*/ 901 w 1604"/>
                      <a:gd name="T15" fmla="*/ 406 h 455"/>
                      <a:gd name="T16" fmla="*/ 1082 w 1604"/>
                      <a:gd name="T17" fmla="*/ 406 h 455"/>
                      <a:gd name="T18" fmla="*/ 1082 w 1604"/>
                      <a:gd name="T19" fmla="*/ 338 h 455"/>
                      <a:gd name="T20" fmla="*/ 1604 w 1604"/>
                      <a:gd name="T21" fmla="*/ 455 h 455"/>
                      <a:gd name="T22" fmla="*/ 1082 w 1604"/>
                      <a:gd name="T23" fmla="*/ 237 h 455"/>
                      <a:gd name="T24" fmla="*/ 1082 w 1604"/>
                      <a:gd name="T25" fmla="*/ 0 h 455"/>
                      <a:gd name="T26" fmla="*/ 901 w 1604"/>
                      <a:gd name="T27" fmla="*/ 0 h 455"/>
                      <a:gd name="T28" fmla="*/ 631 w 1604"/>
                      <a:gd name="T29" fmla="*/ 0 h 455"/>
                      <a:gd name="T30" fmla="*/ 631 w 1604"/>
                      <a:gd name="T31" fmla="*/ 0 h 455"/>
                      <a:gd name="T32" fmla="*/ 0 w 1604"/>
                      <a:gd name="T33" fmla="*/ 0 h 45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604"/>
                      <a:gd name="T52" fmla="*/ 0 h 455"/>
                      <a:gd name="T53" fmla="*/ 1604 w 1604"/>
                      <a:gd name="T54" fmla="*/ 455 h 45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604" h="455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0" y="338"/>
                        </a:lnTo>
                        <a:lnTo>
                          <a:pt x="0" y="406"/>
                        </a:lnTo>
                        <a:lnTo>
                          <a:pt x="631" y="406"/>
                        </a:lnTo>
                        <a:lnTo>
                          <a:pt x="901" y="406"/>
                        </a:lnTo>
                        <a:lnTo>
                          <a:pt x="1082" y="406"/>
                        </a:lnTo>
                        <a:lnTo>
                          <a:pt x="1082" y="338"/>
                        </a:lnTo>
                        <a:lnTo>
                          <a:pt x="1604" y="455"/>
                        </a:lnTo>
                        <a:lnTo>
                          <a:pt x="1082" y="237"/>
                        </a:lnTo>
                        <a:lnTo>
                          <a:pt x="1082" y="0"/>
                        </a:lnTo>
                        <a:lnTo>
                          <a:pt x="901" y="0"/>
                        </a:lnTo>
                        <a:lnTo>
                          <a:pt x="6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7321" name="Freeform 69"/>
                  <p:cNvSpPr>
                    <a:spLocks/>
                  </p:cNvSpPr>
                  <p:nvPr/>
                </p:nvSpPr>
                <p:spPr bwMode="auto">
                  <a:xfrm>
                    <a:off x="267" y="533"/>
                    <a:ext cx="1604" cy="455"/>
                  </a:xfrm>
                  <a:custGeom>
                    <a:avLst/>
                    <a:gdLst>
                      <a:gd name="T0" fmla="*/ 0 w 1604"/>
                      <a:gd name="T1" fmla="*/ 0 h 455"/>
                      <a:gd name="T2" fmla="*/ 0 w 1604"/>
                      <a:gd name="T3" fmla="*/ 237 h 455"/>
                      <a:gd name="T4" fmla="*/ 0 w 1604"/>
                      <a:gd name="T5" fmla="*/ 237 h 455"/>
                      <a:gd name="T6" fmla="*/ 0 w 1604"/>
                      <a:gd name="T7" fmla="*/ 338 h 455"/>
                      <a:gd name="T8" fmla="*/ 0 w 1604"/>
                      <a:gd name="T9" fmla="*/ 406 h 455"/>
                      <a:gd name="T10" fmla="*/ 631 w 1604"/>
                      <a:gd name="T11" fmla="*/ 406 h 455"/>
                      <a:gd name="T12" fmla="*/ 631 w 1604"/>
                      <a:gd name="T13" fmla="*/ 406 h 455"/>
                      <a:gd name="T14" fmla="*/ 901 w 1604"/>
                      <a:gd name="T15" fmla="*/ 406 h 455"/>
                      <a:gd name="T16" fmla="*/ 1082 w 1604"/>
                      <a:gd name="T17" fmla="*/ 406 h 455"/>
                      <a:gd name="T18" fmla="*/ 1082 w 1604"/>
                      <a:gd name="T19" fmla="*/ 338 h 455"/>
                      <a:gd name="T20" fmla="*/ 1604 w 1604"/>
                      <a:gd name="T21" fmla="*/ 455 h 455"/>
                      <a:gd name="T22" fmla="*/ 1082 w 1604"/>
                      <a:gd name="T23" fmla="*/ 237 h 455"/>
                      <a:gd name="T24" fmla="*/ 1082 w 1604"/>
                      <a:gd name="T25" fmla="*/ 0 h 455"/>
                      <a:gd name="T26" fmla="*/ 901 w 1604"/>
                      <a:gd name="T27" fmla="*/ 0 h 455"/>
                      <a:gd name="T28" fmla="*/ 631 w 1604"/>
                      <a:gd name="T29" fmla="*/ 0 h 455"/>
                      <a:gd name="T30" fmla="*/ 631 w 1604"/>
                      <a:gd name="T31" fmla="*/ 0 h 455"/>
                      <a:gd name="T32" fmla="*/ 0 w 1604"/>
                      <a:gd name="T33" fmla="*/ 0 h 45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604"/>
                      <a:gd name="T52" fmla="*/ 0 h 455"/>
                      <a:gd name="T53" fmla="*/ 1604 w 1604"/>
                      <a:gd name="T54" fmla="*/ 455 h 45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604" h="455">
                        <a:moveTo>
                          <a:pt x="0" y="0"/>
                        </a:moveTo>
                        <a:lnTo>
                          <a:pt x="0" y="237"/>
                        </a:lnTo>
                        <a:lnTo>
                          <a:pt x="0" y="338"/>
                        </a:lnTo>
                        <a:lnTo>
                          <a:pt x="0" y="406"/>
                        </a:lnTo>
                        <a:lnTo>
                          <a:pt x="631" y="406"/>
                        </a:lnTo>
                        <a:lnTo>
                          <a:pt x="901" y="406"/>
                        </a:lnTo>
                        <a:lnTo>
                          <a:pt x="1082" y="406"/>
                        </a:lnTo>
                        <a:lnTo>
                          <a:pt x="1082" y="338"/>
                        </a:lnTo>
                        <a:lnTo>
                          <a:pt x="1604" y="455"/>
                        </a:lnTo>
                        <a:lnTo>
                          <a:pt x="1082" y="237"/>
                        </a:lnTo>
                        <a:lnTo>
                          <a:pt x="1082" y="0"/>
                        </a:lnTo>
                        <a:lnTo>
                          <a:pt x="901" y="0"/>
                        </a:lnTo>
                        <a:lnTo>
                          <a:pt x="6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97310" name="Rectangle 71"/>
                <p:cNvSpPr>
                  <a:spLocks noChangeArrowheads="1"/>
                </p:cNvSpPr>
                <p:nvPr/>
              </p:nvSpPr>
              <p:spPr bwMode="auto">
                <a:xfrm>
                  <a:off x="506" y="574"/>
                  <a:ext cx="446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1200">
                      <a:solidFill>
                        <a:srgbClr val="000000"/>
                      </a:solidFill>
                      <a:latin typeface="Arial" pitchFamily="34" charset="0"/>
                    </a:rPr>
                    <a:t>High level </a:t>
                  </a:r>
                  <a:endParaRPr lang="cs-CZ"/>
                </a:p>
              </p:txBody>
            </p:sp>
            <p:sp>
              <p:nvSpPr>
                <p:cNvPr id="97311" name="Rectangle 72"/>
                <p:cNvSpPr>
                  <a:spLocks noChangeArrowheads="1"/>
                </p:cNvSpPr>
                <p:nvPr/>
              </p:nvSpPr>
              <p:spPr bwMode="auto">
                <a:xfrm>
                  <a:off x="649" y="690"/>
                  <a:ext cx="19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1200">
                      <a:solidFill>
                        <a:srgbClr val="000000"/>
                      </a:solidFill>
                      <a:latin typeface="Arial" pitchFamily="34" charset="0"/>
                    </a:rPr>
                    <a:t>pCO</a:t>
                  </a:r>
                  <a:endParaRPr lang="cs-CZ"/>
                </a:p>
              </p:txBody>
            </p:sp>
            <p:sp>
              <p:nvSpPr>
                <p:cNvPr id="97312" name="Rectangle 73"/>
                <p:cNvSpPr>
                  <a:spLocks noChangeArrowheads="1"/>
                </p:cNvSpPr>
                <p:nvPr/>
              </p:nvSpPr>
              <p:spPr bwMode="auto">
                <a:xfrm>
                  <a:off x="847" y="741"/>
                  <a:ext cx="36" cy="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800">
                      <a:solidFill>
                        <a:srgbClr val="000000"/>
                      </a:solidFill>
                      <a:latin typeface="Arial" pitchFamily="34" charset="0"/>
                    </a:rPr>
                    <a:t>2</a:t>
                  </a:r>
                  <a:endParaRPr lang="cs-CZ"/>
                </a:p>
              </p:txBody>
            </p:sp>
            <p:sp>
              <p:nvSpPr>
                <p:cNvPr id="97313" name="Rectangle 74"/>
                <p:cNvSpPr>
                  <a:spLocks noChangeArrowheads="1"/>
                </p:cNvSpPr>
                <p:nvPr/>
              </p:nvSpPr>
              <p:spPr bwMode="auto">
                <a:xfrm>
                  <a:off x="909" y="690"/>
                  <a:ext cx="44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1200">
                      <a:solidFill>
                        <a:srgbClr val="000000"/>
                      </a:solidFill>
                      <a:latin typeface="Arial" pitchFamily="34" charset="0"/>
                    </a:rPr>
                    <a:t>in mixture </a:t>
                  </a:r>
                  <a:endParaRPr lang="cs-CZ"/>
                </a:p>
              </p:txBody>
            </p:sp>
            <p:sp>
              <p:nvSpPr>
                <p:cNvPr id="97314" name="Rectangle 75"/>
                <p:cNvSpPr>
                  <a:spLocks noChangeArrowheads="1"/>
                </p:cNvSpPr>
                <p:nvPr/>
              </p:nvSpPr>
              <p:spPr bwMode="auto">
                <a:xfrm>
                  <a:off x="368" y="805"/>
                  <a:ext cx="75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1200">
                      <a:solidFill>
                        <a:srgbClr val="000000"/>
                      </a:solidFill>
                      <a:latin typeface="Arial" pitchFamily="34" charset="0"/>
                    </a:rPr>
                    <a:t>O</a:t>
                  </a:r>
                  <a:endParaRPr lang="cs-CZ"/>
                </a:p>
              </p:txBody>
            </p:sp>
            <p:sp>
              <p:nvSpPr>
                <p:cNvPr id="97315" name="Rectangle 76"/>
                <p:cNvSpPr>
                  <a:spLocks noChangeArrowheads="1"/>
                </p:cNvSpPr>
                <p:nvPr/>
              </p:nvSpPr>
              <p:spPr bwMode="auto">
                <a:xfrm>
                  <a:off x="443" y="856"/>
                  <a:ext cx="36" cy="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800">
                      <a:solidFill>
                        <a:srgbClr val="000000"/>
                      </a:solidFill>
                      <a:latin typeface="Arial" pitchFamily="34" charset="0"/>
                    </a:rPr>
                    <a:t>2</a:t>
                  </a:r>
                  <a:endParaRPr lang="cs-CZ"/>
                </a:p>
              </p:txBody>
            </p:sp>
            <p:sp>
              <p:nvSpPr>
                <p:cNvPr id="97316" name="Rectangle 77"/>
                <p:cNvSpPr>
                  <a:spLocks noChangeArrowheads="1"/>
                </p:cNvSpPr>
                <p:nvPr/>
              </p:nvSpPr>
              <p:spPr bwMode="auto">
                <a:xfrm>
                  <a:off x="478" y="805"/>
                  <a:ext cx="171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1200">
                      <a:solidFill>
                        <a:srgbClr val="000000"/>
                      </a:solidFill>
                      <a:latin typeface="Arial" pitchFamily="34" charset="0"/>
                    </a:rPr>
                    <a:t>/CO</a:t>
                  </a:r>
                  <a:endParaRPr lang="cs-CZ"/>
                </a:p>
              </p:txBody>
            </p:sp>
            <p:sp>
              <p:nvSpPr>
                <p:cNvPr id="97317" name="Rectangle 78"/>
                <p:cNvSpPr>
                  <a:spLocks noChangeArrowheads="1"/>
                </p:cNvSpPr>
                <p:nvPr/>
              </p:nvSpPr>
              <p:spPr bwMode="auto">
                <a:xfrm>
                  <a:off x="649" y="856"/>
                  <a:ext cx="54" cy="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cs-CZ" sz="800">
                      <a:solidFill>
                        <a:srgbClr val="000000"/>
                      </a:solidFill>
                      <a:latin typeface="Arial" pitchFamily="34" charset="0"/>
                    </a:rPr>
                    <a:t>2 </a:t>
                  </a:r>
                  <a:endParaRPr lang="cs-CZ"/>
                </a:p>
              </p:txBody>
            </p:sp>
            <p:sp>
              <p:nvSpPr>
                <p:cNvPr id="97318" name="Rectangle 79"/>
                <p:cNvSpPr>
                  <a:spLocks noChangeArrowheads="1"/>
                </p:cNvSpPr>
                <p:nvPr/>
              </p:nvSpPr>
              <p:spPr bwMode="auto">
                <a:xfrm>
                  <a:off x="703" y="805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7319" name="Rectangle 80"/>
                <p:cNvSpPr>
                  <a:spLocks noChangeArrowheads="1"/>
                </p:cNvSpPr>
                <p:nvPr/>
              </p:nvSpPr>
              <p:spPr bwMode="auto">
                <a:xfrm>
                  <a:off x="869" y="805"/>
                  <a:ext cx="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468313" y="2205038"/>
            <a:ext cx="2255837" cy="922337"/>
            <a:chOff x="226" y="1391"/>
            <a:chExt cx="1648" cy="459"/>
          </a:xfrm>
        </p:grpSpPr>
        <p:grpSp>
          <p:nvGrpSpPr>
            <p:cNvPr id="19" name="Group 83"/>
            <p:cNvGrpSpPr>
              <a:grpSpLocks/>
            </p:cNvGrpSpPr>
            <p:nvPr/>
          </p:nvGrpSpPr>
          <p:grpSpPr bwMode="auto">
            <a:xfrm>
              <a:off x="226" y="1391"/>
              <a:ext cx="1648" cy="459"/>
              <a:chOff x="226" y="1391"/>
              <a:chExt cx="1648" cy="459"/>
            </a:xfrm>
          </p:grpSpPr>
          <p:sp>
            <p:nvSpPr>
              <p:cNvPr id="97303" name="Freeform 81"/>
              <p:cNvSpPr>
                <a:spLocks/>
              </p:cNvSpPr>
              <p:nvPr/>
            </p:nvSpPr>
            <p:spPr bwMode="auto">
              <a:xfrm>
                <a:off x="226" y="1391"/>
                <a:ext cx="1648" cy="459"/>
              </a:xfrm>
              <a:custGeom>
                <a:avLst/>
                <a:gdLst>
                  <a:gd name="T0" fmla="*/ 0 w 1648"/>
                  <a:gd name="T1" fmla="*/ 0 h 459"/>
                  <a:gd name="T2" fmla="*/ 0 w 1648"/>
                  <a:gd name="T3" fmla="*/ 268 h 459"/>
                  <a:gd name="T4" fmla="*/ 0 w 1648"/>
                  <a:gd name="T5" fmla="*/ 268 h 459"/>
                  <a:gd name="T6" fmla="*/ 0 w 1648"/>
                  <a:gd name="T7" fmla="*/ 383 h 459"/>
                  <a:gd name="T8" fmla="*/ 0 w 1648"/>
                  <a:gd name="T9" fmla="*/ 459 h 459"/>
                  <a:gd name="T10" fmla="*/ 631 w 1648"/>
                  <a:gd name="T11" fmla="*/ 459 h 459"/>
                  <a:gd name="T12" fmla="*/ 631 w 1648"/>
                  <a:gd name="T13" fmla="*/ 459 h 459"/>
                  <a:gd name="T14" fmla="*/ 901 w 1648"/>
                  <a:gd name="T15" fmla="*/ 459 h 459"/>
                  <a:gd name="T16" fmla="*/ 1082 w 1648"/>
                  <a:gd name="T17" fmla="*/ 459 h 459"/>
                  <a:gd name="T18" fmla="*/ 1082 w 1648"/>
                  <a:gd name="T19" fmla="*/ 383 h 459"/>
                  <a:gd name="T20" fmla="*/ 1648 w 1648"/>
                  <a:gd name="T21" fmla="*/ 381 h 459"/>
                  <a:gd name="T22" fmla="*/ 1082 w 1648"/>
                  <a:gd name="T23" fmla="*/ 268 h 459"/>
                  <a:gd name="T24" fmla="*/ 1082 w 1648"/>
                  <a:gd name="T25" fmla="*/ 0 h 459"/>
                  <a:gd name="T26" fmla="*/ 901 w 1648"/>
                  <a:gd name="T27" fmla="*/ 0 h 459"/>
                  <a:gd name="T28" fmla="*/ 631 w 1648"/>
                  <a:gd name="T29" fmla="*/ 0 h 459"/>
                  <a:gd name="T30" fmla="*/ 631 w 1648"/>
                  <a:gd name="T31" fmla="*/ 0 h 459"/>
                  <a:gd name="T32" fmla="*/ 0 w 1648"/>
                  <a:gd name="T33" fmla="*/ 0 h 4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8"/>
                  <a:gd name="T52" fmla="*/ 0 h 459"/>
                  <a:gd name="T53" fmla="*/ 1648 w 1648"/>
                  <a:gd name="T54" fmla="*/ 459 h 4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8" h="459">
                    <a:moveTo>
                      <a:pt x="0" y="0"/>
                    </a:moveTo>
                    <a:lnTo>
                      <a:pt x="0" y="268"/>
                    </a:lnTo>
                    <a:lnTo>
                      <a:pt x="0" y="383"/>
                    </a:lnTo>
                    <a:lnTo>
                      <a:pt x="0" y="459"/>
                    </a:lnTo>
                    <a:lnTo>
                      <a:pt x="631" y="459"/>
                    </a:lnTo>
                    <a:lnTo>
                      <a:pt x="901" y="459"/>
                    </a:lnTo>
                    <a:lnTo>
                      <a:pt x="1082" y="459"/>
                    </a:lnTo>
                    <a:lnTo>
                      <a:pt x="1082" y="383"/>
                    </a:lnTo>
                    <a:lnTo>
                      <a:pt x="1648" y="381"/>
                    </a:lnTo>
                    <a:lnTo>
                      <a:pt x="1082" y="268"/>
                    </a:lnTo>
                    <a:lnTo>
                      <a:pt x="1082" y="0"/>
                    </a:lnTo>
                    <a:lnTo>
                      <a:pt x="901" y="0"/>
                    </a:lnTo>
                    <a:lnTo>
                      <a:pt x="6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304" name="Freeform 82"/>
              <p:cNvSpPr>
                <a:spLocks/>
              </p:cNvSpPr>
              <p:nvPr/>
            </p:nvSpPr>
            <p:spPr bwMode="auto">
              <a:xfrm>
                <a:off x="226" y="1391"/>
                <a:ext cx="1648" cy="459"/>
              </a:xfrm>
              <a:custGeom>
                <a:avLst/>
                <a:gdLst>
                  <a:gd name="T0" fmla="*/ 0 w 1648"/>
                  <a:gd name="T1" fmla="*/ 0 h 459"/>
                  <a:gd name="T2" fmla="*/ 0 w 1648"/>
                  <a:gd name="T3" fmla="*/ 268 h 459"/>
                  <a:gd name="T4" fmla="*/ 0 w 1648"/>
                  <a:gd name="T5" fmla="*/ 268 h 459"/>
                  <a:gd name="T6" fmla="*/ 0 w 1648"/>
                  <a:gd name="T7" fmla="*/ 383 h 459"/>
                  <a:gd name="T8" fmla="*/ 0 w 1648"/>
                  <a:gd name="T9" fmla="*/ 459 h 459"/>
                  <a:gd name="T10" fmla="*/ 631 w 1648"/>
                  <a:gd name="T11" fmla="*/ 459 h 459"/>
                  <a:gd name="T12" fmla="*/ 631 w 1648"/>
                  <a:gd name="T13" fmla="*/ 459 h 459"/>
                  <a:gd name="T14" fmla="*/ 901 w 1648"/>
                  <a:gd name="T15" fmla="*/ 459 h 459"/>
                  <a:gd name="T16" fmla="*/ 1082 w 1648"/>
                  <a:gd name="T17" fmla="*/ 459 h 459"/>
                  <a:gd name="T18" fmla="*/ 1082 w 1648"/>
                  <a:gd name="T19" fmla="*/ 383 h 459"/>
                  <a:gd name="T20" fmla="*/ 1648 w 1648"/>
                  <a:gd name="T21" fmla="*/ 381 h 459"/>
                  <a:gd name="T22" fmla="*/ 1082 w 1648"/>
                  <a:gd name="T23" fmla="*/ 268 h 459"/>
                  <a:gd name="T24" fmla="*/ 1082 w 1648"/>
                  <a:gd name="T25" fmla="*/ 0 h 459"/>
                  <a:gd name="T26" fmla="*/ 901 w 1648"/>
                  <a:gd name="T27" fmla="*/ 0 h 459"/>
                  <a:gd name="T28" fmla="*/ 631 w 1648"/>
                  <a:gd name="T29" fmla="*/ 0 h 459"/>
                  <a:gd name="T30" fmla="*/ 631 w 1648"/>
                  <a:gd name="T31" fmla="*/ 0 h 459"/>
                  <a:gd name="T32" fmla="*/ 0 w 1648"/>
                  <a:gd name="T33" fmla="*/ 0 h 4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8"/>
                  <a:gd name="T52" fmla="*/ 0 h 459"/>
                  <a:gd name="T53" fmla="*/ 1648 w 1648"/>
                  <a:gd name="T54" fmla="*/ 459 h 4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8" h="459">
                    <a:moveTo>
                      <a:pt x="0" y="0"/>
                    </a:moveTo>
                    <a:lnTo>
                      <a:pt x="0" y="268"/>
                    </a:lnTo>
                    <a:lnTo>
                      <a:pt x="0" y="383"/>
                    </a:lnTo>
                    <a:lnTo>
                      <a:pt x="0" y="459"/>
                    </a:lnTo>
                    <a:lnTo>
                      <a:pt x="631" y="459"/>
                    </a:lnTo>
                    <a:lnTo>
                      <a:pt x="901" y="459"/>
                    </a:lnTo>
                    <a:lnTo>
                      <a:pt x="1082" y="459"/>
                    </a:lnTo>
                    <a:lnTo>
                      <a:pt x="1082" y="383"/>
                    </a:lnTo>
                    <a:lnTo>
                      <a:pt x="1648" y="381"/>
                    </a:lnTo>
                    <a:lnTo>
                      <a:pt x="1082" y="268"/>
                    </a:lnTo>
                    <a:lnTo>
                      <a:pt x="1082" y="0"/>
                    </a:lnTo>
                    <a:lnTo>
                      <a:pt x="901" y="0"/>
                    </a:lnTo>
                    <a:lnTo>
                      <a:pt x="63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7300" name="Rectangle 84"/>
            <p:cNvSpPr>
              <a:spLocks noChangeArrowheads="1"/>
            </p:cNvSpPr>
            <p:nvPr/>
          </p:nvSpPr>
          <p:spPr bwMode="auto">
            <a:xfrm>
              <a:off x="522" y="1432"/>
              <a:ext cx="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cs-CZ">
                <a:solidFill>
                  <a:srgbClr val="FF0066"/>
                </a:solidFill>
              </a:endParaRPr>
            </a:p>
          </p:txBody>
        </p:sp>
        <p:sp>
          <p:nvSpPr>
            <p:cNvPr id="97301" name="Rectangle 85"/>
            <p:cNvSpPr>
              <a:spLocks noChangeArrowheads="1"/>
            </p:cNvSpPr>
            <p:nvPr/>
          </p:nvSpPr>
          <p:spPr bwMode="auto">
            <a:xfrm>
              <a:off x="550" y="1548"/>
              <a:ext cx="86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cs-CZ" sz="1200">
                  <a:solidFill>
                    <a:srgbClr val="FF0066"/>
                  </a:solidFill>
                  <a:latin typeface="Arial" pitchFamily="34" charset="0"/>
                </a:rPr>
                <a:t>pCO2  </a:t>
              </a:r>
            </a:p>
            <a:p>
              <a:r>
                <a:rPr lang="cs-CZ" sz="1200">
                  <a:solidFill>
                    <a:srgbClr val="FF0066"/>
                  </a:solidFill>
                  <a:latin typeface="Arial" pitchFamily="34" charset="0"/>
                </a:rPr>
                <a:t>in measered sample</a:t>
              </a:r>
              <a:endParaRPr lang="cs-CZ">
                <a:solidFill>
                  <a:srgbClr val="FF0066"/>
                </a:solidFill>
              </a:endParaRPr>
            </a:p>
          </p:txBody>
        </p:sp>
        <p:sp>
          <p:nvSpPr>
            <p:cNvPr id="97302" name="Rectangle 86"/>
            <p:cNvSpPr>
              <a:spLocks noChangeArrowheads="1"/>
            </p:cNvSpPr>
            <p:nvPr/>
          </p:nvSpPr>
          <p:spPr bwMode="auto">
            <a:xfrm>
              <a:off x="326" y="1663"/>
              <a:ext cx="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cs-CZ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2" grpId="0" animBg="1"/>
      <p:bldP spid="10754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98336" name="Freeform 4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37" name="Freeform 5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08" name="Freeform 7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8309" name="Freeform 8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8310" name="Rectangle 9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1" name="Rectangle 10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2" name="Rectangle 11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3" name="Rectangle 12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4" name="Rectangle 13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5" name="Rectangle 14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6" name="Rectangle 15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7" name="Rectangle 16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8" name="Rectangle 17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319" name="Text Box 19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98320" name="Text Box 20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98321" name="Text Box 21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98322" name="Text Box 22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98323" name="Text Box 23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98334" name="Freeform 25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35" name="Freeform 26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8325" name="Rectangle 28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326" name="Text Box 32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98327" name="Text Box 33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98328" name="Text Box 34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sp>
        <p:nvSpPr>
          <p:cNvPr id="112763" name="Text Box 123"/>
          <p:cNvSpPr txBox="1">
            <a:spLocks noChangeArrowheads="1"/>
          </p:cNvSpPr>
          <p:nvPr/>
        </p:nvSpPr>
        <p:spPr bwMode="auto">
          <a:xfrm>
            <a:off x="1042988" y="260350"/>
            <a:ext cx="3625850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>
                <a:latin typeface="Arial" pitchFamily="34" charset="0"/>
              </a:rPr>
              <a:t>Buffer Base (BB)</a:t>
            </a:r>
          </a:p>
          <a:p>
            <a:pPr>
              <a:defRPr/>
            </a:pPr>
            <a:r>
              <a:rPr lang="cs-CZ" sz="1600" b="1">
                <a:latin typeface="Arial" pitchFamily="34" charset="0"/>
              </a:rPr>
              <a:t>BB  =</a:t>
            </a:r>
            <a:r>
              <a:rPr lang="cs-CZ" b="1">
                <a:latin typeface="Arial" pitchFamily="34" charset="0"/>
              </a:rPr>
              <a:t> </a:t>
            </a:r>
            <a:r>
              <a:rPr lang="en-US">
                <a:latin typeface="Arial" pitchFamily="34" charset="0"/>
              </a:rPr>
              <a:t>[</a:t>
            </a:r>
            <a:r>
              <a:rPr lang="cs-CZ" sz="1600" b="1">
                <a:latin typeface="Arial" pitchFamily="34" charset="0"/>
              </a:rPr>
              <a:t>HCO</a:t>
            </a:r>
            <a:r>
              <a:rPr lang="cs-CZ" sz="1600" b="1" baseline="-25000">
                <a:latin typeface="Arial" pitchFamily="34" charset="0"/>
              </a:rPr>
              <a:t>3</a:t>
            </a:r>
            <a:r>
              <a:rPr lang="cs-CZ" sz="1600" b="1" baseline="70000">
                <a:latin typeface="Arial" pitchFamily="34" charset="0"/>
              </a:rPr>
              <a:t>-</a:t>
            </a:r>
            <a:r>
              <a:rPr lang="cs-CZ" b="1" baseline="70000">
                <a:latin typeface="Arial" pitchFamily="34" charset="0"/>
              </a:rPr>
              <a:t> </a:t>
            </a:r>
            <a:r>
              <a:rPr lang="cs-CZ">
                <a:latin typeface="Arial" pitchFamily="34" charset="0"/>
              </a:rPr>
              <a:t>]</a:t>
            </a:r>
            <a:r>
              <a:rPr lang="cs-CZ" b="1">
                <a:latin typeface="Arial" pitchFamily="34" charset="0"/>
              </a:rPr>
              <a:t>+ </a:t>
            </a:r>
            <a:r>
              <a:rPr lang="cs-CZ">
                <a:latin typeface="Arial" pitchFamily="34" charset="0"/>
              </a:rPr>
              <a:t>[</a:t>
            </a:r>
            <a:r>
              <a:rPr lang="cs-CZ" sz="1600" b="1">
                <a:latin typeface="Arial" pitchFamily="34" charset="0"/>
              </a:rPr>
              <a:t>Buf </a:t>
            </a:r>
            <a:r>
              <a:rPr lang="cs-CZ" sz="1600" b="1" baseline="70000">
                <a:latin typeface="Arial" pitchFamily="34" charset="0"/>
              </a:rPr>
              <a:t>-</a:t>
            </a:r>
            <a:r>
              <a:rPr lang="cs-CZ" b="1" baseline="70000">
                <a:latin typeface="Arial" pitchFamily="34" charset="0"/>
              </a:rPr>
              <a:t> </a:t>
            </a:r>
            <a:r>
              <a:rPr lang="cs-CZ">
                <a:latin typeface="Arial" pitchFamily="34" charset="0"/>
              </a:rPr>
              <a:t>]</a:t>
            </a:r>
            <a:endParaRPr lang="cs-CZ" b="1" baseline="70000">
              <a:latin typeface="Arial" pitchFamily="34" charset="0"/>
            </a:endParaRPr>
          </a:p>
        </p:txBody>
      </p:sp>
      <p:sp>
        <p:nvSpPr>
          <p:cNvPr id="112764" name="Line 124"/>
          <p:cNvSpPr>
            <a:spLocks noChangeShapeType="1"/>
          </p:cNvSpPr>
          <p:nvPr/>
        </p:nvSpPr>
        <p:spPr bwMode="auto">
          <a:xfrm flipV="1">
            <a:off x="2987675" y="981075"/>
            <a:ext cx="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2765" name="Text Box 125"/>
          <p:cNvSpPr txBox="1">
            <a:spLocks noChangeArrowheads="1"/>
          </p:cNvSpPr>
          <p:nvPr/>
        </p:nvSpPr>
        <p:spPr bwMode="auto">
          <a:xfrm>
            <a:off x="2411413" y="1628775"/>
            <a:ext cx="214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depends on cHb</a:t>
            </a:r>
            <a:endParaRPr lang="en-US"/>
          </a:p>
        </p:txBody>
      </p:sp>
      <p:sp>
        <p:nvSpPr>
          <p:cNvPr id="112766" name="Text Box 126"/>
          <p:cNvSpPr txBox="1">
            <a:spLocks noChangeArrowheads="1"/>
          </p:cNvSpPr>
          <p:nvPr/>
        </p:nvSpPr>
        <p:spPr bwMode="auto">
          <a:xfrm>
            <a:off x="684213" y="4437063"/>
            <a:ext cx="4225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Normal buffer base:</a:t>
            </a:r>
          </a:p>
          <a:p>
            <a:r>
              <a:rPr lang="cs-CZ"/>
              <a:t>NBB=41.7+0.42*cHB [g/100ml]</a:t>
            </a:r>
            <a:endParaRPr lang="en-US"/>
          </a:p>
        </p:txBody>
      </p:sp>
      <p:sp>
        <p:nvSpPr>
          <p:cNvPr id="112767" name="Text Box 127"/>
          <p:cNvSpPr txBox="1">
            <a:spLocks noChangeArrowheads="1"/>
          </p:cNvSpPr>
          <p:nvPr/>
        </p:nvSpPr>
        <p:spPr bwMode="auto">
          <a:xfrm>
            <a:off x="611188" y="5734050"/>
            <a:ext cx="187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Base Excess:</a:t>
            </a:r>
          </a:p>
          <a:p>
            <a:r>
              <a:rPr lang="cs-CZ"/>
              <a:t>BE=BB-NBB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4" grpId="0" animBg="1"/>
      <p:bldP spid="112765" grpId="0"/>
      <p:bldP spid="112766" grpId="0"/>
      <p:bldP spid="11276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99357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9358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32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9333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9334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35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36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37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38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39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40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343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99344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99345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99346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99347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99355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9356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9349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9350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99351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99352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sp>
        <p:nvSpPr>
          <p:cNvPr id="99353" name="Line 29"/>
          <p:cNvSpPr>
            <a:spLocks noChangeShapeType="1"/>
          </p:cNvSpPr>
          <p:nvPr/>
        </p:nvSpPr>
        <p:spPr bwMode="auto">
          <a:xfrm>
            <a:off x="5580063" y="27813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9354" name="Text Box 30"/>
          <p:cNvSpPr txBox="1">
            <a:spLocks noChangeArrowheads="1"/>
          </p:cNvSpPr>
          <p:nvPr/>
        </p:nvSpPr>
        <p:spPr bwMode="auto">
          <a:xfrm>
            <a:off x="5202238" y="2276475"/>
            <a:ext cx="3690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FF0066"/>
                </a:solidFill>
              </a:rPr>
              <a:t>+ 1 mmol H</a:t>
            </a:r>
            <a:r>
              <a:rPr lang="cs-CZ" baseline="30000">
                <a:solidFill>
                  <a:srgbClr val="FF0066"/>
                </a:solidFill>
              </a:rPr>
              <a:t>+</a:t>
            </a:r>
            <a:r>
              <a:rPr lang="cs-CZ">
                <a:solidFill>
                  <a:srgbClr val="FF0066"/>
                </a:solidFill>
              </a:rPr>
              <a:t> added to 1 litre</a:t>
            </a:r>
          </a:p>
          <a:p>
            <a:pPr algn="ctr"/>
            <a:r>
              <a:rPr lang="cs-CZ">
                <a:solidFill>
                  <a:srgbClr val="FF0066"/>
                </a:solidFill>
              </a:rPr>
              <a:t>  of blood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100387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388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56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0357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7812088" y="4149725"/>
            <a:ext cx="1111250" cy="928688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59" name="Rectangle 9"/>
          <p:cNvSpPr>
            <a:spLocks noChangeArrowheads="1"/>
          </p:cNvSpPr>
          <p:nvPr/>
        </p:nvSpPr>
        <p:spPr bwMode="auto">
          <a:xfrm>
            <a:off x="5405438" y="3284538"/>
            <a:ext cx="558800" cy="739775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7812088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5430838" y="5373688"/>
            <a:ext cx="1111250" cy="6619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5405438" y="1341438"/>
            <a:ext cx="1120775" cy="7413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367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100368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100369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100370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100371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100385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386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0373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0374" name="Line 26"/>
          <p:cNvSpPr>
            <a:spLocks noChangeShapeType="1"/>
          </p:cNvSpPr>
          <p:nvPr/>
        </p:nvSpPr>
        <p:spPr bwMode="auto">
          <a:xfrm>
            <a:off x="5535613" y="1517650"/>
            <a:ext cx="9525" cy="2936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0375" name="Text Box 27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100376" name="Text Box 28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100377" name="Text Box 29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sp>
        <p:nvSpPr>
          <p:cNvPr id="100378" name="Line 30"/>
          <p:cNvSpPr>
            <a:spLocks noChangeShapeType="1"/>
          </p:cNvSpPr>
          <p:nvPr/>
        </p:nvSpPr>
        <p:spPr bwMode="auto">
          <a:xfrm>
            <a:off x="5580063" y="27813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0379" name="Line 33"/>
          <p:cNvSpPr>
            <a:spLocks noChangeShapeType="1"/>
          </p:cNvSpPr>
          <p:nvPr/>
        </p:nvSpPr>
        <p:spPr bwMode="auto">
          <a:xfrm>
            <a:off x="5580063" y="55165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0380" name="Text Box 35"/>
          <p:cNvSpPr txBox="1">
            <a:spLocks noChangeArrowheads="1"/>
          </p:cNvSpPr>
          <p:nvPr/>
        </p:nvSpPr>
        <p:spPr bwMode="auto">
          <a:xfrm>
            <a:off x="250825" y="4724400"/>
            <a:ext cx="493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1 mmol/l drop of  [HCO</a:t>
            </a:r>
            <a:r>
              <a:rPr lang="cs-CZ" baseline="-25000"/>
              <a:t>3</a:t>
            </a:r>
            <a:r>
              <a:rPr lang="cs-CZ" baseline="30000"/>
              <a:t>-</a:t>
            </a:r>
            <a:r>
              <a:rPr lang="cs-CZ"/>
              <a:t>] + [Buf</a:t>
            </a:r>
            <a:r>
              <a:rPr lang="cs-CZ" baseline="30000"/>
              <a:t>-</a:t>
            </a:r>
            <a:r>
              <a:rPr lang="cs-CZ"/>
              <a:t>]</a:t>
            </a:r>
          </a:p>
        </p:txBody>
      </p:sp>
      <p:sp>
        <p:nvSpPr>
          <p:cNvPr id="100381" name="Line 36"/>
          <p:cNvSpPr>
            <a:spLocks noChangeShapeType="1"/>
          </p:cNvSpPr>
          <p:nvPr/>
        </p:nvSpPr>
        <p:spPr bwMode="auto">
          <a:xfrm>
            <a:off x="4427538" y="5013325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0382" name="Line 38"/>
          <p:cNvSpPr>
            <a:spLocks noChangeShapeType="1"/>
          </p:cNvSpPr>
          <p:nvPr/>
        </p:nvSpPr>
        <p:spPr bwMode="auto">
          <a:xfrm flipV="1">
            <a:off x="3348038" y="1268413"/>
            <a:ext cx="2016125" cy="3457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0383" name="Text Box 39"/>
          <p:cNvSpPr txBox="1">
            <a:spLocks noChangeArrowheads="1"/>
          </p:cNvSpPr>
          <p:nvPr/>
        </p:nvSpPr>
        <p:spPr bwMode="auto">
          <a:xfrm>
            <a:off x="1095375" y="5826125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BE=-1mmol/l</a:t>
            </a:r>
          </a:p>
        </p:txBody>
      </p:sp>
      <p:sp>
        <p:nvSpPr>
          <p:cNvPr id="100384" name="Text Box 42"/>
          <p:cNvSpPr txBox="1">
            <a:spLocks noChangeArrowheads="1"/>
          </p:cNvSpPr>
          <p:nvPr/>
        </p:nvSpPr>
        <p:spPr bwMode="auto">
          <a:xfrm>
            <a:off x="5202238" y="2276475"/>
            <a:ext cx="3690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FF0066"/>
                </a:solidFill>
              </a:rPr>
              <a:t>+ 1 mmol H</a:t>
            </a:r>
            <a:r>
              <a:rPr lang="cs-CZ" baseline="30000">
                <a:solidFill>
                  <a:srgbClr val="FF0066"/>
                </a:solidFill>
              </a:rPr>
              <a:t>+</a:t>
            </a:r>
            <a:r>
              <a:rPr lang="cs-CZ">
                <a:solidFill>
                  <a:srgbClr val="FF0066"/>
                </a:solidFill>
              </a:rPr>
              <a:t> added to 1 litre</a:t>
            </a:r>
          </a:p>
          <a:p>
            <a:pPr algn="ctr"/>
            <a:r>
              <a:rPr lang="cs-CZ">
                <a:solidFill>
                  <a:srgbClr val="FF0066"/>
                </a:solidFill>
              </a:rPr>
              <a:t>  of blood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101405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1406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0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1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7812088" y="4337050"/>
            <a:ext cx="1111250" cy="7413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3" name="Rectangle 9"/>
          <p:cNvSpPr>
            <a:spLocks noChangeArrowheads="1"/>
          </p:cNvSpPr>
          <p:nvPr/>
        </p:nvSpPr>
        <p:spPr bwMode="auto">
          <a:xfrm>
            <a:off x="5405438" y="3349625"/>
            <a:ext cx="558800" cy="67468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4" name="Rectangle 10"/>
          <p:cNvSpPr>
            <a:spLocks noChangeArrowheads="1"/>
          </p:cNvSpPr>
          <p:nvPr/>
        </p:nvSpPr>
        <p:spPr bwMode="auto">
          <a:xfrm>
            <a:off x="5403850" y="1168400"/>
            <a:ext cx="1116013" cy="7159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5" name="Rectangle 11"/>
          <p:cNvSpPr>
            <a:spLocks noChangeArrowheads="1"/>
          </p:cNvSpPr>
          <p:nvPr/>
        </p:nvSpPr>
        <p:spPr bwMode="auto">
          <a:xfrm>
            <a:off x="5391150" y="3357563"/>
            <a:ext cx="579438" cy="6635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6" name="Rectangle 12"/>
          <p:cNvSpPr>
            <a:spLocks noChangeArrowheads="1"/>
          </p:cNvSpPr>
          <p:nvPr/>
        </p:nvSpPr>
        <p:spPr bwMode="auto">
          <a:xfrm>
            <a:off x="5430838" y="5167313"/>
            <a:ext cx="1106487" cy="8572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7" name="Rectangle 13"/>
          <p:cNvSpPr>
            <a:spLocks noChangeArrowheads="1"/>
          </p:cNvSpPr>
          <p:nvPr/>
        </p:nvSpPr>
        <p:spPr bwMode="auto">
          <a:xfrm>
            <a:off x="7816850" y="4292600"/>
            <a:ext cx="1111250" cy="7953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8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89" name="Rectangle 15"/>
          <p:cNvSpPr>
            <a:spLocks noChangeArrowheads="1"/>
          </p:cNvSpPr>
          <p:nvPr/>
        </p:nvSpPr>
        <p:spPr bwMode="auto">
          <a:xfrm>
            <a:off x="5405438" y="1125538"/>
            <a:ext cx="1120775" cy="957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90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391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101392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101393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101394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101395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101403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1404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1397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1398" name="Text Box 26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101399" name="Text Box 27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101400" name="Text Box 28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sp>
        <p:nvSpPr>
          <p:cNvPr id="101401" name="Line 29"/>
          <p:cNvSpPr>
            <a:spLocks noChangeShapeType="1"/>
          </p:cNvSpPr>
          <p:nvPr/>
        </p:nvSpPr>
        <p:spPr bwMode="auto">
          <a:xfrm>
            <a:off x="5580063" y="27813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402" name="Text Box 30"/>
          <p:cNvSpPr txBox="1">
            <a:spLocks noChangeArrowheads="1"/>
          </p:cNvSpPr>
          <p:nvPr/>
        </p:nvSpPr>
        <p:spPr bwMode="auto">
          <a:xfrm>
            <a:off x="5056188" y="2297113"/>
            <a:ext cx="3865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FF0066"/>
                </a:solidFill>
              </a:rPr>
              <a:t>+ 1 mmol OH</a:t>
            </a:r>
            <a:r>
              <a:rPr lang="cs-CZ" baseline="30000">
                <a:solidFill>
                  <a:srgbClr val="FF0066"/>
                </a:solidFill>
              </a:rPr>
              <a:t>-</a:t>
            </a:r>
            <a:r>
              <a:rPr lang="cs-CZ">
                <a:solidFill>
                  <a:srgbClr val="FF0066"/>
                </a:solidFill>
              </a:rPr>
              <a:t> added to 1 litre</a:t>
            </a:r>
          </a:p>
          <a:p>
            <a:pPr algn="ctr"/>
            <a:r>
              <a:rPr lang="cs-CZ">
                <a:solidFill>
                  <a:srgbClr val="FF0066"/>
                </a:solidFill>
              </a:rPr>
              <a:t>  of blood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804988" y="1643063"/>
            <a:ext cx="1171575" cy="2038350"/>
            <a:chOff x="2575" y="781"/>
            <a:chExt cx="866" cy="1284"/>
          </a:xfrm>
        </p:grpSpPr>
        <p:sp>
          <p:nvSpPr>
            <p:cNvPr id="102435" name="Freeform 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36" name="Freeform 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893763" y="1196975"/>
            <a:ext cx="927100" cy="7842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04" name="Freeform 6"/>
          <p:cNvSpPr>
            <a:spLocks/>
          </p:cNvSpPr>
          <p:nvPr/>
        </p:nvSpPr>
        <p:spPr bwMode="auto">
          <a:xfrm>
            <a:off x="5967413" y="3690938"/>
            <a:ext cx="1846262" cy="1039812"/>
          </a:xfrm>
          <a:custGeom>
            <a:avLst/>
            <a:gdLst>
              <a:gd name="T0" fmla="*/ 2147483647 w 1163"/>
              <a:gd name="T1" fmla="*/ 1650700538 h 655"/>
              <a:gd name="T2" fmla="*/ 1932958509 w 1163"/>
              <a:gd name="T3" fmla="*/ 1650700538 h 655"/>
              <a:gd name="T4" fmla="*/ 1769149259 w 1163"/>
              <a:gd name="T5" fmla="*/ 1381044843 h 655"/>
              <a:gd name="T6" fmla="*/ 1769149259 w 1163"/>
              <a:gd name="T7" fmla="*/ 254534869 h 655"/>
              <a:gd name="T8" fmla="*/ 1486891557 w 1163"/>
              <a:gd name="T9" fmla="*/ 0 h 655"/>
              <a:gd name="T10" fmla="*/ 0 w 1163"/>
              <a:gd name="T11" fmla="*/ 0 h 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3"/>
              <a:gd name="T19" fmla="*/ 0 h 655"/>
              <a:gd name="T20" fmla="*/ 1163 w 1163"/>
              <a:gd name="T21" fmla="*/ 655 h 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3" h="655">
                <a:moveTo>
                  <a:pt x="1163" y="655"/>
                </a:moveTo>
                <a:lnTo>
                  <a:pt x="767" y="655"/>
                </a:lnTo>
                <a:cubicBezTo>
                  <a:pt x="691" y="637"/>
                  <a:pt x="713" y="640"/>
                  <a:pt x="702" y="548"/>
                </a:cubicBezTo>
                <a:lnTo>
                  <a:pt x="702" y="101"/>
                </a:lnTo>
                <a:cubicBezTo>
                  <a:pt x="683" y="10"/>
                  <a:pt x="707" y="17"/>
                  <a:pt x="59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05" name="Freeform 7"/>
          <p:cNvSpPr>
            <a:spLocks/>
          </p:cNvSpPr>
          <p:nvPr/>
        </p:nvSpPr>
        <p:spPr bwMode="auto">
          <a:xfrm flipH="1" flipV="1">
            <a:off x="6591300" y="4721225"/>
            <a:ext cx="1222375" cy="1023938"/>
          </a:xfrm>
          <a:custGeom>
            <a:avLst/>
            <a:gdLst>
              <a:gd name="T0" fmla="*/ 0 w 866"/>
              <a:gd name="T1" fmla="*/ 1625502150 h 645"/>
              <a:gd name="T2" fmla="*/ 880633778 w 866"/>
              <a:gd name="T3" fmla="*/ 1625502150 h 645"/>
              <a:gd name="T4" fmla="*/ 1026078012 w 866"/>
              <a:gd name="T5" fmla="*/ 1355844608 h 645"/>
              <a:gd name="T6" fmla="*/ 1026078012 w 866"/>
              <a:gd name="T7" fmla="*/ 229335137 h 645"/>
              <a:gd name="T8" fmla="*/ 1207384686 w 866"/>
              <a:gd name="T9" fmla="*/ 0 h 645"/>
              <a:gd name="T10" fmla="*/ 1725405116 w 866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6"/>
              <a:gd name="T19" fmla="*/ 0 h 645"/>
              <a:gd name="T20" fmla="*/ 866 w 866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6" h="645">
                <a:moveTo>
                  <a:pt x="0" y="645"/>
                </a:moveTo>
                <a:lnTo>
                  <a:pt x="442" y="645"/>
                </a:lnTo>
                <a:cubicBezTo>
                  <a:pt x="528" y="627"/>
                  <a:pt x="503" y="630"/>
                  <a:pt x="515" y="538"/>
                </a:cubicBezTo>
                <a:lnTo>
                  <a:pt x="515" y="91"/>
                </a:lnTo>
                <a:cubicBezTo>
                  <a:pt x="530" y="1"/>
                  <a:pt x="548" y="15"/>
                  <a:pt x="606" y="0"/>
                </a:cubicBezTo>
                <a:lnTo>
                  <a:pt x="8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7812088" y="4221163"/>
            <a:ext cx="1111250" cy="85725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07" name="Rectangle 9"/>
          <p:cNvSpPr>
            <a:spLocks noChangeArrowheads="1"/>
          </p:cNvSpPr>
          <p:nvPr/>
        </p:nvSpPr>
        <p:spPr bwMode="auto">
          <a:xfrm>
            <a:off x="5405438" y="3357563"/>
            <a:ext cx="558800" cy="66675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08" name="Rectangle 10"/>
          <p:cNvSpPr>
            <a:spLocks noChangeArrowheads="1"/>
          </p:cNvSpPr>
          <p:nvPr/>
        </p:nvSpPr>
        <p:spPr bwMode="auto">
          <a:xfrm>
            <a:off x="5400675" y="984250"/>
            <a:ext cx="1116013" cy="715963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5391150" y="3500438"/>
            <a:ext cx="579438" cy="5207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10" name="Rectangle 12"/>
          <p:cNvSpPr>
            <a:spLocks noChangeArrowheads="1"/>
          </p:cNvSpPr>
          <p:nvPr/>
        </p:nvSpPr>
        <p:spPr bwMode="auto">
          <a:xfrm>
            <a:off x="5435600" y="4941888"/>
            <a:ext cx="1106488" cy="857250"/>
          </a:xfrm>
          <a:prstGeom prst="rect">
            <a:avLst/>
          </a:prstGeom>
          <a:solidFill>
            <a:srgbClr val="FF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7816850" y="4437063"/>
            <a:ext cx="1111250" cy="650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5430838" y="5157788"/>
            <a:ext cx="1111250" cy="87788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5395913" y="1189038"/>
            <a:ext cx="1120775" cy="9445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14" name="Rectangle 16"/>
          <p:cNvSpPr>
            <a:spLocks noChangeArrowheads="1"/>
          </p:cNvSpPr>
          <p:nvPr/>
        </p:nvSpPr>
        <p:spPr bwMode="auto">
          <a:xfrm>
            <a:off x="2994025" y="2293938"/>
            <a:ext cx="1144588" cy="70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15" name="Text Box 17"/>
          <p:cNvSpPr txBox="1">
            <a:spLocks noChangeArrowheads="1"/>
          </p:cNvSpPr>
          <p:nvPr/>
        </p:nvSpPr>
        <p:spPr bwMode="auto">
          <a:xfrm>
            <a:off x="989013" y="139541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2</a:t>
            </a:r>
            <a:endParaRPr lang="cs-CZ"/>
          </a:p>
        </p:txBody>
      </p:sp>
      <p:sp>
        <p:nvSpPr>
          <p:cNvPr id="102416" name="Text Box 18"/>
          <p:cNvSpPr txBox="1">
            <a:spLocks noChangeArrowheads="1"/>
          </p:cNvSpPr>
          <p:nvPr/>
        </p:nvSpPr>
        <p:spPr bwMode="auto">
          <a:xfrm>
            <a:off x="1030288" y="3441700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O</a:t>
            </a:r>
            <a:endParaRPr lang="cs-CZ"/>
          </a:p>
        </p:txBody>
      </p:sp>
      <p:sp>
        <p:nvSpPr>
          <p:cNvPr id="102417" name="Text Box 19"/>
          <p:cNvSpPr txBox="1">
            <a:spLocks noChangeArrowheads="1"/>
          </p:cNvSpPr>
          <p:nvPr/>
        </p:nvSpPr>
        <p:spPr bwMode="auto">
          <a:xfrm>
            <a:off x="3035300" y="2436813"/>
            <a:ext cx="108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-25000">
                <a:latin typeface="Arial" pitchFamily="34" charset="0"/>
              </a:rPr>
              <a:t>2</a:t>
            </a:r>
            <a:r>
              <a:rPr lang="cs-CZ" b="1">
                <a:latin typeface="Arial" pitchFamily="34" charset="0"/>
              </a:rPr>
              <a:t>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/>
          </a:p>
        </p:txBody>
      </p:sp>
      <p:sp>
        <p:nvSpPr>
          <p:cNvPr id="102418" name="Text Box 20"/>
          <p:cNvSpPr txBox="1">
            <a:spLocks noChangeArrowheads="1"/>
          </p:cNvSpPr>
          <p:nvPr/>
        </p:nvSpPr>
        <p:spPr bwMode="auto">
          <a:xfrm>
            <a:off x="5572125" y="1462088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HCO</a:t>
            </a:r>
            <a:r>
              <a:rPr lang="cs-CZ" b="1" baseline="-25000">
                <a:latin typeface="Arial" pitchFamily="34" charset="0"/>
              </a:rPr>
              <a:t>3</a:t>
            </a:r>
            <a:endParaRPr lang="cs-CZ" b="1"/>
          </a:p>
        </p:txBody>
      </p:sp>
      <p:sp>
        <p:nvSpPr>
          <p:cNvPr id="102419" name="Text Box 21"/>
          <p:cNvSpPr txBox="1">
            <a:spLocks noChangeArrowheads="1"/>
          </p:cNvSpPr>
          <p:nvPr/>
        </p:nvSpPr>
        <p:spPr bwMode="auto">
          <a:xfrm>
            <a:off x="5540375" y="351631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</a:t>
            </a:r>
            <a:r>
              <a:rPr lang="cs-CZ" b="1" baseline="70000">
                <a:latin typeface="Arial" pitchFamily="34" charset="0"/>
              </a:rPr>
              <a:t>+</a:t>
            </a:r>
            <a:endParaRPr lang="cs-CZ" b="1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32263" y="1644650"/>
            <a:ext cx="1273175" cy="2038350"/>
            <a:chOff x="2575" y="781"/>
            <a:chExt cx="866" cy="1284"/>
          </a:xfrm>
        </p:grpSpPr>
        <p:sp>
          <p:nvSpPr>
            <p:cNvPr id="102433" name="Freeform 23"/>
            <p:cNvSpPr>
              <a:spLocks/>
            </p:cNvSpPr>
            <p:nvPr/>
          </p:nvSpPr>
          <p:spPr bwMode="auto">
            <a:xfrm>
              <a:off x="2575" y="781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34" name="Freeform 24"/>
            <p:cNvSpPr>
              <a:spLocks/>
            </p:cNvSpPr>
            <p:nvPr/>
          </p:nvSpPr>
          <p:spPr bwMode="auto">
            <a:xfrm flipV="1">
              <a:off x="2575" y="1420"/>
              <a:ext cx="866" cy="645"/>
            </a:xfrm>
            <a:custGeom>
              <a:avLst/>
              <a:gdLst>
                <a:gd name="T0" fmla="*/ 0 w 866"/>
                <a:gd name="T1" fmla="*/ 645 h 645"/>
                <a:gd name="T2" fmla="*/ 442 w 866"/>
                <a:gd name="T3" fmla="*/ 645 h 645"/>
                <a:gd name="T4" fmla="*/ 515 w 866"/>
                <a:gd name="T5" fmla="*/ 538 h 645"/>
                <a:gd name="T6" fmla="*/ 515 w 866"/>
                <a:gd name="T7" fmla="*/ 91 h 645"/>
                <a:gd name="T8" fmla="*/ 606 w 866"/>
                <a:gd name="T9" fmla="*/ 0 h 645"/>
                <a:gd name="T10" fmla="*/ 866 w 866"/>
                <a:gd name="T11" fmla="*/ 0 h 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6"/>
                <a:gd name="T19" fmla="*/ 0 h 645"/>
                <a:gd name="T20" fmla="*/ 866 w 866"/>
                <a:gd name="T21" fmla="*/ 645 h 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6" h="645">
                  <a:moveTo>
                    <a:pt x="0" y="645"/>
                  </a:moveTo>
                  <a:lnTo>
                    <a:pt x="442" y="645"/>
                  </a:lnTo>
                  <a:cubicBezTo>
                    <a:pt x="528" y="627"/>
                    <a:pt x="503" y="630"/>
                    <a:pt x="515" y="538"/>
                  </a:cubicBezTo>
                  <a:lnTo>
                    <a:pt x="515" y="91"/>
                  </a:lnTo>
                  <a:cubicBezTo>
                    <a:pt x="530" y="1"/>
                    <a:pt x="548" y="15"/>
                    <a:pt x="606" y="0"/>
                  </a:cubicBezTo>
                  <a:lnTo>
                    <a:pt x="86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421" name="Rectangle 25"/>
          <p:cNvSpPr>
            <a:spLocks noChangeArrowheads="1"/>
          </p:cNvSpPr>
          <p:nvPr/>
        </p:nvSpPr>
        <p:spPr bwMode="auto">
          <a:xfrm flipH="1">
            <a:off x="168275" y="1484313"/>
            <a:ext cx="7239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22" name="Line 26"/>
          <p:cNvSpPr>
            <a:spLocks noChangeShapeType="1"/>
          </p:cNvSpPr>
          <p:nvPr/>
        </p:nvSpPr>
        <p:spPr bwMode="auto">
          <a:xfrm>
            <a:off x="5535613" y="1517650"/>
            <a:ext cx="9525" cy="2936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23" name="Text Box 27"/>
          <p:cNvSpPr txBox="1">
            <a:spLocks noChangeArrowheads="1"/>
          </p:cNvSpPr>
          <p:nvPr/>
        </p:nvSpPr>
        <p:spPr bwMode="auto">
          <a:xfrm>
            <a:off x="5600700" y="54641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Buf </a:t>
            </a:r>
            <a:r>
              <a:rPr lang="cs-CZ" b="1" baseline="70000">
                <a:latin typeface="Arial" pitchFamily="34" charset="0"/>
              </a:rPr>
              <a:t>-</a:t>
            </a:r>
            <a:endParaRPr lang="cs-CZ" b="1"/>
          </a:p>
        </p:txBody>
      </p:sp>
      <p:sp>
        <p:nvSpPr>
          <p:cNvPr id="102424" name="Text Box 28"/>
          <p:cNvSpPr txBox="1">
            <a:spLocks noChangeArrowheads="1"/>
          </p:cNvSpPr>
          <p:nvPr/>
        </p:nvSpPr>
        <p:spPr bwMode="auto">
          <a:xfrm>
            <a:off x="7970838" y="4549775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latin typeface="Arial" pitchFamily="34" charset="0"/>
              </a:rPr>
              <a:t>HBuf</a:t>
            </a:r>
            <a:endParaRPr lang="cs-CZ" b="1"/>
          </a:p>
        </p:txBody>
      </p:sp>
      <p:sp>
        <p:nvSpPr>
          <p:cNvPr id="102425" name="Text Box 29"/>
          <p:cNvSpPr txBox="1">
            <a:spLocks noChangeArrowheads="1"/>
          </p:cNvSpPr>
          <p:nvPr/>
        </p:nvSpPr>
        <p:spPr bwMode="auto">
          <a:xfrm>
            <a:off x="6261100" y="13636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-</a:t>
            </a:r>
          </a:p>
        </p:txBody>
      </p:sp>
      <p:sp>
        <p:nvSpPr>
          <p:cNvPr id="102426" name="Line 32"/>
          <p:cNvSpPr>
            <a:spLocks noChangeShapeType="1"/>
          </p:cNvSpPr>
          <p:nvPr/>
        </p:nvSpPr>
        <p:spPr bwMode="auto">
          <a:xfrm>
            <a:off x="5580063" y="551656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27" name="Text Box 33"/>
          <p:cNvSpPr txBox="1">
            <a:spLocks noChangeArrowheads="1"/>
          </p:cNvSpPr>
          <p:nvPr/>
        </p:nvSpPr>
        <p:spPr bwMode="auto">
          <a:xfrm>
            <a:off x="250825" y="4724400"/>
            <a:ext cx="493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1 mmol/l increase of [HCO</a:t>
            </a:r>
            <a:r>
              <a:rPr lang="cs-CZ" baseline="-25000"/>
              <a:t>3</a:t>
            </a:r>
            <a:r>
              <a:rPr lang="cs-CZ" baseline="30000"/>
              <a:t>-</a:t>
            </a:r>
            <a:r>
              <a:rPr lang="cs-CZ"/>
              <a:t>] + [Buf</a:t>
            </a:r>
            <a:r>
              <a:rPr lang="cs-CZ" baseline="30000"/>
              <a:t>-</a:t>
            </a:r>
            <a:r>
              <a:rPr lang="cs-CZ"/>
              <a:t>]</a:t>
            </a:r>
          </a:p>
        </p:txBody>
      </p:sp>
      <p:sp>
        <p:nvSpPr>
          <p:cNvPr id="102428" name="Line 34"/>
          <p:cNvSpPr>
            <a:spLocks noChangeShapeType="1"/>
          </p:cNvSpPr>
          <p:nvPr/>
        </p:nvSpPr>
        <p:spPr bwMode="auto">
          <a:xfrm>
            <a:off x="4427538" y="5013325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2429" name="Line 35"/>
          <p:cNvSpPr>
            <a:spLocks noChangeShapeType="1"/>
          </p:cNvSpPr>
          <p:nvPr/>
        </p:nvSpPr>
        <p:spPr bwMode="auto">
          <a:xfrm flipV="1">
            <a:off x="3348038" y="1268413"/>
            <a:ext cx="2016125" cy="3457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2430" name="Text Box 36"/>
          <p:cNvSpPr txBox="1">
            <a:spLocks noChangeArrowheads="1"/>
          </p:cNvSpPr>
          <p:nvPr/>
        </p:nvSpPr>
        <p:spPr bwMode="auto">
          <a:xfrm>
            <a:off x="1095375" y="5826125"/>
            <a:ext cx="185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BE= 1mmol/l</a:t>
            </a:r>
          </a:p>
        </p:txBody>
      </p:sp>
      <p:sp>
        <p:nvSpPr>
          <p:cNvPr id="102431" name="Line 37"/>
          <p:cNvSpPr>
            <a:spLocks noChangeShapeType="1"/>
          </p:cNvSpPr>
          <p:nvPr/>
        </p:nvSpPr>
        <p:spPr bwMode="auto">
          <a:xfrm>
            <a:off x="5580063" y="27813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32" name="Text Box 39"/>
          <p:cNvSpPr txBox="1">
            <a:spLocks noChangeArrowheads="1"/>
          </p:cNvSpPr>
          <p:nvPr/>
        </p:nvSpPr>
        <p:spPr bwMode="auto">
          <a:xfrm>
            <a:off x="5056188" y="2297113"/>
            <a:ext cx="3865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rgbClr val="FF0066"/>
                </a:solidFill>
              </a:rPr>
              <a:t>+ 1 mmol OH</a:t>
            </a:r>
            <a:r>
              <a:rPr lang="cs-CZ" baseline="30000">
                <a:solidFill>
                  <a:srgbClr val="FF0066"/>
                </a:solidFill>
              </a:rPr>
              <a:t>-</a:t>
            </a:r>
            <a:r>
              <a:rPr lang="cs-CZ">
                <a:solidFill>
                  <a:srgbClr val="FF0066"/>
                </a:solidFill>
              </a:rPr>
              <a:t> added to 1 litre</a:t>
            </a:r>
          </a:p>
          <a:p>
            <a:pPr algn="ctr"/>
            <a:r>
              <a:rPr lang="cs-CZ">
                <a:solidFill>
                  <a:srgbClr val="FF0066"/>
                </a:solidFill>
              </a:rPr>
              <a:t>  of blood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4"/>
          <p:cNvSpPr>
            <a:spLocks noChangeShapeType="1"/>
          </p:cNvSpPr>
          <p:nvPr/>
        </p:nvSpPr>
        <p:spPr bwMode="auto">
          <a:xfrm>
            <a:off x="1042988" y="692150"/>
            <a:ext cx="0" cy="568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427" name="Line 5"/>
          <p:cNvSpPr>
            <a:spLocks noChangeShapeType="1"/>
          </p:cNvSpPr>
          <p:nvPr/>
        </p:nvSpPr>
        <p:spPr bwMode="auto">
          <a:xfrm>
            <a:off x="1042988" y="6381750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0" y="0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log pCO2</a:t>
            </a:r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8316913" y="6400800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pH</a:t>
            </a:r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H="1" flipV="1">
            <a:off x="2843213" y="981075"/>
            <a:ext cx="4176712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431" name="Text Box 9"/>
          <p:cNvSpPr txBox="1">
            <a:spLocks noChangeArrowheads="1"/>
          </p:cNvSpPr>
          <p:nvPr/>
        </p:nvSpPr>
        <p:spPr bwMode="auto">
          <a:xfrm>
            <a:off x="3708400" y="188913"/>
            <a:ext cx="546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Plasma and blood with different hematocrit</a:t>
            </a:r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 flipH="1" flipV="1">
            <a:off x="3563938" y="763588"/>
            <a:ext cx="2447925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H="1" flipV="1">
            <a:off x="3059113" y="692150"/>
            <a:ext cx="3313112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4787900" y="27813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BE=0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H="1" flipV="1">
            <a:off x="1908175" y="1341438"/>
            <a:ext cx="4176713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H="1" flipV="1">
            <a:off x="2771775" y="1268413"/>
            <a:ext cx="2447925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H="1" flipV="1">
            <a:off x="2254250" y="1196975"/>
            <a:ext cx="3313113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438" name="Line 17"/>
          <p:cNvSpPr>
            <a:spLocks noChangeShapeType="1"/>
          </p:cNvSpPr>
          <p:nvPr/>
        </p:nvSpPr>
        <p:spPr bwMode="auto">
          <a:xfrm>
            <a:off x="900113" y="3357563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439" name="Line 18"/>
          <p:cNvSpPr>
            <a:spLocks noChangeShapeType="1"/>
          </p:cNvSpPr>
          <p:nvPr/>
        </p:nvSpPr>
        <p:spPr bwMode="auto">
          <a:xfrm>
            <a:off x="4859338" y="3357563"/>
            <a:ext cx="73025" cy="31670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440" name="Text Box 19"/>
          <p:cNvSpPr txBox="1">
            <a:spLocks noChangeArrowheads="1"/>
          </p:cNvSpPr>
          <p:nvPr/>
        </p:nvSpPr>
        <p:spPr bwMode="auto">
          <a:xfrm>
            <a:off x="5076825" y="645318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7.4</a:t>
            </a:r>
          </a:p>
        </p:txBody>
      </p:sp>
      <p:sp>
        <p:nvSpPr>
          <p:cNvPr id="103441" name="Text Box 20"/>
          <p:cNvSpPr txBox="1">
            <a:spLocks noChangeArrowheads="1"/>
          </p:cNvSpPr>
          <p:nvPr/>
        </p:nvSpPr>
        <p:spPr bwMode="auto">
          <a:xfrm>
            <a:off x="0" y="3068638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40 torr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3779838" y="3068638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BE=-5</a:t>
            </a:r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 flipH="1" flipV="1">
            <a:off x="1116013" y="1989138"/>
            <a:ext cx="3743325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H="1" flipV="1">
            <a:off x="1763713" y="1412875"/>
            <a:ext cx="2447925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 flipH="1" flipV="1">
            <a:off x="1581150" y="1989138"/>
            <a:ext cx="295275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051050" y="42926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BE=-10</a:t>
            </a:r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H="1" flipV="1">
            <a:off x="4211638" y="1341438"/>
            <a:ext cx="4176712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 flipH="1" flipV="1">
            <a:off x="5075238" y="1268413"/>
            <a:ext cx="2447925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 flipH="1" flipV="1">
            <a:off x="4557713" y="1196975"/>
            <a:ext cx="3313112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6372225" y="3068638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BE=5</a:t>
            </a:r>
          </a:p>
        </p:txBody>
      </p:sp>
      <p:sp>
        <p:nvSpPr>
          <p:cNvPr id="109598" name="Freeform 30"/>
          <p:cNvSpPr>
            <a:spLocks/>
          </p:cNvSpPr>
          <p:nvPr/>
        </p:nvSpPr>
        <p:spPr bwMode="auto">
          <a:xfrm>
            <a:off x="2379663" y="3328988"/>
            <a:ext cx="6008687" cy="2882900"/>
          </a:xfrm>
          <a:custGeom>
            <a:avLst/>
            <a:gdLst>
              <a:gd name="T0" fmla="*/ 0 w 3785"/>
              <a:gd name="T1" fmla="*/ 2147483647 h 1816"/>
              <a:gd name="T2" fmla="*/ 491429706 w 3785"/>
              <a:gd name="T3" fmla="*/ 2147483647 h 1816"/>
              <a:gd name="T4" fmla="*/ 1345763375 w 3785"/>
              <a:gd name="T5" fmla="*/ 2079129935 h 1816"/>
              <a:gd name="T6" fmla="*/ 2147483647 w 3785"/>
              <a:gd name="T7" fmla="*/ 458668513 h 1816"/>
              <a:gd name="T8" fmla="*/ 2147483647 w 3785"/>
              <a:gd name="T9" fmla="*/ 45362813 h 1816"/>
              <a:gd name="T10" fmla="*/ 2147483647 w 3785"/>
              <a:gd name="T11" fmla="*/ 730845314 h 1816"/>
              <a:gd name="T12" fmla="*/ 2147483647 w 3785"/>
              <a:gd name="T13" fmla="*/ 2147483647 h 1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5"/>
              <a:gd name="T22" fmla="*/ 0 h 1816"/>
              <a:gd name="T23" fmla="*/ 3785 w 3785"/>
              <a:gd name="T24" fmla="*/ 1816 h 1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5" h="1816">
                <a:moveTo>
                  <a:pt x="0" y="1816"/>
                </a:moveTo>
                <a:cubicBezTo>
                  <a:pt x="31" y="1748"/>
                  <a:pt x="106" y="1575"/>
                  <a:pt x="195" y="1410"/>
                </a:cubicBezTo>
                <a:cubicBezTo>
                  <a:pt x="284" y="1245"/>
                  <a:pt x="372" y="1030"/>
                  <a:pt x="534" y="825"/>
                </a:cubicBezTo>
                <a:cubicBezTo>
                  <a:pt x="696" y="620"/>
                  <a:pt x="967" y="316"/>
                  <a:pt x="1169" y="182"/>
                </a:cubicBezTo>
                <a:cubicBezTo>
                  <a:pt x="1371" y="48"/>
                  <a:pt x="1520" y="0"/>
                  <a:pt x="1744" y="18"/>
                </a:cubicBezTo>
                <a:cubicBezTo>
                  <a:pt x="1968" y="36"/>
                  <a:pt x="2175" y="78"/>
                  <a:pt x="2515" y="290"/>
                </a:cubicBezTo>
                <a:cubicBezTo>
                  <a:pt x="2855" y="502"/>
                  <a:pt x="3320" y="895"/>
                  <a:pt x="3785" y="1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auto">
          <a:xfrm>
            <a:off x="7451725" y="2349500"/>
            <a:ext cx="1223963" cy="1079500"/>
          </a:xfrm>
          <a:prstGeom prst="wedgeRoundRectCallout">
            <a:avLst>
              <a:gd name="adj1" fmla="val -72440"/>
              <a:gd name="adj2" fmla="val 1320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BE</a:t>
            </a:r>
          </a:p>
          <a:p>
            <a:pPr algn="ctr"/>
            <a:r>
              <a:rPr lang="cs-CZ"/>
              <a:t>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animBg="1"/>
      <p:bldP spid="109578" grpId="0" animBg="1"/>
      <p:bldP spid="109579" grpId="0" animBg="1"/>
      <p:bldP spid="109580" grpId="0"/>
      <p:bldP spid="109582" grpId="0" animBg="1"/>
      <p:bldP spid="109583" grpId="0" animBg="1"/>
      <p:bldP spid="109584" grpId="0" animBg="1"/>
      <p:bldP spid="109589" grpId="0"/>
      <p:bldP spid="109590" grpId="0" animBg="1"/>
      <p:bldP spid="109591" grpId="0" animBg="1"/>
      <p:bldP spid="109592" grpId="0" animBg="1"/>
      <p:bldP spid="109593" grpId="0"/>
      <p:bldP spid="109594" grpId="0" animBg="1"/>
      <p:bldP spid="109595" grpId="0" animBg="1"/>
      <p:bldP spid="109596" grpId="0" animBg="1"/>
      <p:bldP spid="109597" grpId="0"/>
      <p:bldP spid="109598" grpId="0" animBg="1"/>
      <p:bldP spid="10959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The image “http://www.bloodgas.org/373B4606-D217-4911-A022-5B6428D0277D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Line 5"/>
          <p:cNvSpPr>
            <a:spLocks noChangeShapeType="1"/>
          </p:cNvSpPr>
          <p:nvPr/>
        </p:nvSpPr>
        <p:spPr bwMode="auto">
          <a:xfrm flipH="1" flipV="1">
            <a:off x="3708400" y="3716338"/>
            <a:ext cx="18002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559425" y="3736975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reading of BE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924300" y="1471613"/>
            <a:ext cx="152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Odečet BB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H="1" flipV="1">
            <a:off x="2195513" y="1268413"/>
            <a:ext cx="17287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940425" y="404813"/>
            <a:ext cx="323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NBB=41,7 + 0,42 * cHB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  <p:bldP spid="116742" grpId="0"/>
      <p:bldP spid="116743" grpId="0"/>
      <p:bldP spid="116744" grpId="0" animBg="1"/>
      <p:bldP spid="1167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3768" y="332656"/>
            <a:ext cx="4248472" cy="5040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err="1"/>
              <a:t>Acid</a:t>
            </a:r>
            <a:r>
              <a:rPr lang="cs-CZ" dirty="0"/>
              <a:t>-Base Balance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55576" y="1700808"/>
            <a:ext cx="280831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cs-CZ" sz="44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860032" y="1772816"/>
            <a:ext cx="280831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cs-CZ" sz="44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55576" y="2996952"/>
            <a:ext cx="280831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 -&gt; 2H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+SO</a:t>
            </a:r>
            <a:r>
              <a:rPr kumimoji="0" lang="cs-CZ" sz="4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solidFill>
                  <a:schemeClr val="tx1"/>
                </a:solidFill>
              </a:rPr>
              <a:t>Diet -&gt;H</a:t>
            </a:r>
            <a:r>
              <a:rPr lang="cs-CZ" sz="4400" baseline="30000" dirty="0">
                <a:solidFill>
                  <a:schemeClr val="tx1"/>
                </a:solidFill>
              </a:rPr>
              <a:t>+</a:t>
            </a:r>
            <a:r>
              <a:rPr lang="cs-CZ" sz="4400" dirty="0">
                <a:solidFill>
                  <a:schemeClr val="tx1"/>
                </a:solidFill>
              </a:rPr>
              <a:t> + HPO</a:t>
            </a:r>
            <a:r>
              <a:rPr lang="cs-CZ" sz="4400" baseline="-25000" dirty="0">
                <a:solidFill>
                  <a:schemeClr val="tx1"/>
                </a:solidFill>
              </a:rPr>
              <a:t>4</a:t>
            </a:r>
            <a:r>
              <a:rPr lang="cs-CZ" sz="4400" baseline="30000" dirty="0">
                <a:solidFill>
                  <a:schemeClr val="tx1"/>
                </a:solidFill>
              </a:rPr>
              <a:t>-</a:t>
            </a:r>
            <a:endParaRPr kumimoji="0" lang="cs-CZ" sz="4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860032" y="2996952"/>
            <a:ext cx="280831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 -&gt; 3K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+ 3 HCO</a:t>
            </a:r>
            <a:r>
              <a:rPr lang="cs-CZ" sz="4400" baseline="-25000" dirty="0">
                <a:solidFill>
                  <a:schemeClr val="tx1"/>
                </a:solidFill>
              </a:rPr>
              <a:t>3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11560" y="4365104"/>
            <a:ext cx="309634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2H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+2HCO</a:t>
            </a:r>
            <a:r>
              <a:rPr lang="cs-CZ" sz="4400" baseline="-25000" dirty="0">
                <a:solidFill>
                  <a:schemeClr val="tx1"/>
                </a:solidFill>
              </a:rPr>
              <a:t>3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lang="cs-CZ" sz="4400" dirty="0">
                <a:solidFill>
                  <a:schemeClr val="tx1"/>
                </a:solidFill>
              </a:rPr>
              <a:t> -&gt; 2CO</a:t>
            </a:r>
            <a:r>
              <a:rPr lang="cs-CZ" sz="4400" baseline="-25000" dirty="0">
                <a:solidFill>
                  <a:schemeClr val="tx1"/>
                </a:solidFill>
              </a:rPr>
              <a:t>2</a:t>
            </a:r>
            <a:r>
              <a:rPr lang="cs-CZ" sz="4400" dirty="0">
                <a:solidFill>
                  <a:schemeClr val="tx1"/>
                </a:solidFill>
              </a:rPr>
              <a:t>+2H</a:t>
            </a:r>
            <a:r>
              <a:rPr lang="cs-CZ" sz="4400" baseline="-25000" dirty="0">
                <a:solidFill>
                  <a:schemeClr val="tx1"/>
                </a:solidFill>
              </a:rPr>
              <a:t>2</a:t>
            </a:r>
            <a:r>
              <a:rPr lang="cs-CZ" sz="4400" dirty="0">
                <a:solidFill>
                  <a:schemeClr val="tx1"/>
                </a:solidFill>
              </a:rPr>
              <a:t>O</a:t>
            </a:r>
            <a:endParaRPr kumimoji="0" lang="cs-CZ" sz="4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716016" y="4365104"/>
            <a:ext cx="309634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Glucose</a:t>
            </a: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3H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Citrate</a:t>
            </a:r>
            <a:r>
              <a:rPr kumimoji="0" lang="cs-CZ" sz="4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lang="cs-CZ" sz="4400" dirty="0">
                <a:solidFill>
                  <a:schemeClr val="tx1"/>
                </a:solidFill>
              </a:rPr>
              <a:t> </a:t>
            </a:r>
            <a:endParaRPr kumimoji="0" lang="cs-CZ" sz="4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11560" y="5733256"/>
            <a:ext cx="3096344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solidFill>
                  <a:schemeClr val="tx1"/>
                </a:solidFill>
              </a:rPr>
              <a:t>2NH</a:t>
            </a:r>
            <a:r>
              <a:rPr lang="cs-CZ" sz="4400" baseline="-25000" dirty="0">
                <a:solidFill>
                  <a:schemeClr val="tx1"/>
                </a:solidFill>
              </a:rPr>
              <a:t>4</a:t>
            </a:r>
            <a:r>
              <a:rPr lang="cs-CZ" sz="4400" baseline="30000" dirty="0">
                <a:solidFill>
                  <a:schemeClr val="tx1"/>
                </a:solidFill>
              </a:rPr>
              <a:t>+</a:t>
            </a:r>
            <a:r>
              <a:rPr lang="cs-CZ" sz="4400" dirty="0">
                <a:solidFill>
                  <a:schemeClr val="tx1"/>
                </a:solidFill>
              </a:rPr>
              <a:t>+SO</a:t>
            </a:r>
            <a:r>
              <a:rPr lang="cs-CZ" sz="4400" baseline="-25000" dirty="0">
                <a:solidFill>
                  <a:schemeClr val="tx1"/>
                </a:solidFill>
              </a:rPr>
              <a:t>4</a:t>
            </a:r>
            <a:r>
              <a:rPr lang="cs-CZ" sz="4400" baseline="30000" dirty="0">
                <a:solidFill>
                  <a:schemeClr val="tx1"/>
                </a:solidFill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solidFill>
                  <a:schemeClr val="tx1"/>
                </a:solidFill>
              </a:rPr>
              <a:t>H</a:t>
            </a:r>
            <a:r>
              <a:rPr lang="cs-CZ" sz="4400" baseline="-25000" dirty="0">
                <a:solidFill>
                  <a:schemeClr val="tx1"/>
                </a:solidFill>
              </a:rPr>
              <a:t>2</a:t>
            </a:r>
            <a:r>
              <a:rPr lang="cs-CZ" sz="4400" dirty="0">
                <a:solidFill>
                  <a:schemeClr val="tx1"/>
                </a:solidFill>
              </a:rPr>
              <a:t>PO</a:t>
            </a:r>
            <a:r>
              <a:rPr lang="cs-CZ" sz="4400" baseline="-25000" dirty="0">
                <a:solidFill>
                  <a:schemeClr val="tx1"/>
                </a:solidFill>
              </a:rPr>
              <a:t>4</a:t>
            </a:r>
            <a:r>
              <a:rPr lang="cs-CZ" sz="4400" baseline="30000" dirty="0">
                <a:solidFill>
                  <a:schemeClr val="tx1"/>
                </a:solidFill>
              </a:rPr>
              <a:t>2-</a:t>
            </a:r>
            <a:endParaRPr kumimoji="0" lang="cs-CZ" sz="4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716016" y="5733256"/>
            <a:ext cx="309634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solidFill>
                  <a:schemeClr val="tx1"/>
                </a:solidFill>
              </a:rPr>
              <a:t>3K</a:t>
            </a:r>
            <a:r>
              <a:rPr lang="cs-CZ" sz="4400" baseline="30000" dirty="0">
                <a:solidFill>
                  <a:schemeClr val="tx1"/>
                </a:solidFill>
              </a:rPr>
              <a:t>+</a:t>
            </a:r>
            <a:r>
              <a:rPr lang="cs-CZ" sz="4400" dirty="0">
                <a:solidFill>
                  <a:schemeClr val="tx1"/>
                </a:solidFill>
              </a:rPr>
              <a:t>+</a:t>
            </a:r>
            <a:r>
              <a:rPr lang="cs-CZ" sz="4400" dirty="0" err="1">
                <a:solidFill>
                  <a:schemeClr val="tx1"/>
                </a:solidFill>
              </a:rPr>
              <a:t>Citrate</a:t>
            </a:r>
            <a:r>
              <a:rPr lang="cs-CZ" sz="4400" baseline="30000" dirty="0">
                <a:solidFill>
                  <a:schemeClr val="tx1"/>
                </a:solidFill>
              </a:rPr>
              <a:t>-</a:t>
            </a:r>
            <a:endParaRPr kumimoji="0" lang="cs-CZ" sz="4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2492896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</a:t>
            </a:r>
            <a:r>
              <a:rPr lang="cs-CZ" baseline="30000" dirty="0"/>
              <a:t>+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717032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Removal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</a:t>
            </a:r>
            <a:r>
              <a:rPr lang="cs-CZ" baseline="30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5229200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Add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3717032"/>
            <a:ext cx="18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Removal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372200" y="2420888"/>
            <a:ext cx="205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16216" y="5157192"/>
            <a:ext cx="228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Excrete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anions</a:t>
            </a:r>
            <a:endParaRPr lang="cs-CZ" baseline="30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51920" y="587727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Urine</a:t>
            </a:r>
            <a:endParaRPr lang="cs-CZ" baseline="30000" dirty="0"/>
          </a:p>
        </p:txBody>
      </p:sp>
      <p:cxnSp>
        <p:nvCxnSpPr>
          <p:cNvPr id="39" name="Přímá spojovací šipka 38"/>
          <p:cNvCxnSpPr>
            <a:stCxn id="5" idx="2"/>
            <a:endCxn id="7" idx="0"/>
          </p:cNvCxnSpPr>
          <p:nvPr/>
        </p:nvCxnSpPr>
        <p:spPr>
          <a:xfrm>
            <a:off x="6264188" y="227687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4" idx="2"/>
            <a:endCxn id="6" idx="0"/>
          </p:cNvCxnSpPr>
          <p:nvPr/>
        </p:nvCxnSpPr>
        <p:spPr>
          <a:xfrm>
            <a:off x="2159732" y="220486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>
            <a:stCxn id="6" idx="2"/>
            <a:endCxn id="8" idx="0"/>
          </p:cNvCxnSpPr>
          <p:nvPr/>
        </p:nvCxnSpPr>
        <p:spPr>
          <a:xfrm>
            <a:off x="2159732" y="364502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>
            <a:stCxn id="7" idx="2"/>
            <a:endCxn id="9" idx="0"/>
          </p:cNvCxnSpPr>
          <p:nvPr/>
        </p:nvCxnSpPr>
        <p:spPr>
          <a:xfrm>
            <a:off x="6264188" y="350100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8" idx="2"/>
            <a:endCxn id="10" idx="0"/>
          </p:cNvCxnSpPr>
          <p:nvPr/>
        </p:nvCxnSpPr>
        <p:spPr>
          <a:xfrm>
            <a:off x="2159732" y="49411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stCxn id="9" idx="2"/>
            <a:endCxn id="11" idx="0"/>
          </p:cNvCxnSpPr>
          <p:nvPr/>
        </p:nvCxnSpPr>
        <p:spPr>
          <a:xfrm>
            <a:off x="6264188" y="49411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ravoúhlá spojovací čára 58"/>
          <p:cNvCxnSpPr/>
          <p:nvPr/>
        </p:nvCxnSpPr>
        <p:spPr>
          <a:xfrm rot="16200000" flipH="1">
            <a:off x="4932040" y="548680"/>
            <a:ext cx="936104" cy="1656184"/>
          </a:xfrm>
          <a:prstGeom prst="bentConnector3">
            <a:avLst>
              <a:gd name="adj1" fmla="val 39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ravoúhlá spojovací čára 64"/>
          <p:cNvCxnSpPr/>
          <p:nvPr/>
        </p:nvCxnSpPr>
        <p:spPr>
          <a:xfrm rot="5400000">
            <a:off x="2915816" y="44624"/>
            <a:ext cx="864096" cy="2448272"/>
          </a:xfrm>
          <a:prstGeom prst="bentConnector3">
            <a:avLst>
              <a:gd name="adj1" fmla="val 510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Buffer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cs-CZ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660525"/>
            <a:ext cx="8456613" cy="3932238"/>
            <a:chOff x="204" y="1046"/>
            <a:chExt cx="5327" cy="2477"/>
          </a:xfrm>
        </p:grpSpPr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1746" y="1207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289" y="1207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291" y="1071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Georgia" pitchFamily="18" charset="0"/>
                </a:rPr>
                <a:t> </a:t>
              </a: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r>
                <a:rPr lang="en-US" sz="3200">
                  <a:latin typeface="Georgia" pitchFamily="18" charset="0"/>
                </a:rPr>
                <a:t>CO</a:t>
              </a:r>
              <a:r>
                <a:rPr lang="en-US" sz="3200" baseline="-25000">
                  <a:latin typeface="Georgia" pitchFamily="18" charset="0"/>
                </a:rPr>
                <a:t>3</a:t>
              </a:r>
              <a:endParaRPr lang="cs-CZ" sz="3200" baseline="-25000">
                <a:latin typeface="Georgia" pitchFamily="18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4695" y="1071"/>
              <a:ext cx="8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HCO</a:t>
              </a:r>
              <a:r>
                <a:rPr lang="en-US" sz="3200" baseline="-25000">
                  <a:latin typeface="Georgia" pitchFamily="18" charset="0"/>
                </a:rPr>
                <a:t>3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969" y="1071"/>
              <a:ext cx="4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30000">
                  <a:latin typeface="Georgia" pitchFamily="18" charset="0"/>
                </a:rPr>
                <a:t>+</a:t>
              </a:r>
              <a:endParaRPr lang="en-US" sz="3200">
                <a:latin typeface="Georgia" pitchFamily="18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04" y="1071"/>
              <a:ext cx="5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CO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endParaRPr lang="cs-CZ" sz="3200" baseline="-25000">
                <a:latin typeface="Georgia" pitchFamily="18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362" y="1701"/>
              <a:ext cx="72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HBuf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1683" y="1706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Buf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1729" y="2251"/>
              <a:ext cx="53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Hb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3361" y="2251"/>
              <a:ext cx="6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HHb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1729" y="2702"/>
              <a:ext cx="5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Alb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362" y="2702"/>
              <a:ext cx="7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HAlb</a:t>
              </a: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1638" y="3158"/>
              <a:ext cx="9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HPO</a:t>
              </a:r>
              <a:r>
                <a:rPr lang="en-US" sz="3200" baseline="-25000">
                  <a:latin typeface="Georgia" pitchFamily="18" charset="0"/>
                </a:rPr>
                <a:t>4</a:t>
              </a:r>
              <a:r>
                <a:rPr lang="en-US" sz="3200" baseline="30000">
                  <a:latin typeface="Georgia" pitchFamily="18" charset="0"/>
                </a:rPr>
                <a:t>2-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3362" y="3158"/>
              <a:ext cx="9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r>
                <a:rPr lang="en-US" sz="3200">
                  <a:latin typeface="Georgia" pitchFamily="18" charset="0"/>
                </a:rPr>
                <a:t>PO</a:t>
              </a:r>
              <a:r>
                <a:rPr lang="en-US" sz="3200" baseline="-25000">
                  <a:latin typeface="Georgia" pitchFamily="18" charset="0"/>
                </a:rPr>
                <a:t>4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H="1">
              <a:off x="3243" y="1298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1021" y="1071"/>
              <a:ext cx="72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r>
                <a:rPr lang="en-US" sz="3200">
                  <a:latin typeface="Georgia" pitchFamily="18" charset="0"/>
                </a:rPr>
                <a:t>O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2611" y="1888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2611" y="2886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2606" y="2432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821" y="2249"/>
              <a:ext cx="4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30000">
                  <a:latin typeface="Georgia" pitchFamily="18" charset="0"/>
                </a:rPr>
                <a:t>+</a:t>
              </a:r>
              <a:endParaRPr lang="en-US" sz="3200">
                <a:latin typeface="Georgia" pitchFamily="18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821" y="1706"/>
              <a:ext cx="4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30000">
                  <a:latin typeface="Georgia" pitchFamily="18" charset="0"/>
                </a:rPr>
                <a:t>+</a:t>
              </a:r>
              <a:endParaRPr lang="en-US" sz="3200">
                <a:latin typeface="Georgia" pitchFamily="18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821" y="2702"/>
              <a:ext cx="4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30000">
                  <a:latin typeface="Georgia" pitchFamily="18" charset="0"/>
                </a:rPr>
                <a:t>+</a:t>
              </a:r>
              <a:endParaRPr lang="en-US" sz="3200">
                <a:latin typeface="Georgia" pitchFamily="18" charset="0"/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821" y="3158"/>
              <a:ext cx="4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30000">
                  <a:latin typeface="Georgia" pitchFamily="18" charset="0"/>
                </a:rPr>
                <a:t>+</a:t>
              </a:r>
              <a:endParaRPr lang="en-US" sz="3200">
                <a:latin typeface="Georgia" pitchFamily="18" charset="0"/>
              </a:endParaRPr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 flipH="1">
              <a:off x="2545" y="1979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 flipH="1">
              <a:off x="1701" y="1298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4388" y="105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+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764" y="1046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+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1320" y="1706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+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2545" y="2523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flipH="1">
              <a:off x="2545" y="3430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flipH="1">
              <a:off x="2545" y="2976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2611" y="3339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72" name="Text Box 36"/>
            <p:cNvSpPr txBox="1">
              <a:spLocks noChangeArrowheads="1"/>
            </p:cNvSpPr>
            <p:nvPr/>
          </p:nvSpPr>
          <p:spPr bwMode="auto">
            <a:xfrm>
              <a:off x="1320" y="3158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+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1320" y="225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+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1320" y="2702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+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4375" name="AutoShape 39"/>
            <p:cNvSpPr>
              <a:spLocks/>
            </p:cNvSpPr>
            <p:nvPr/>
          </p:nvSpPr>
          <p:spPr bwMode="auto">
            <a:xfrm>
              <a:off x="612" y="2296"/>
              <a:ext cx="182" cy="1225"/>
            </a:xfrm>
            <a:prstGeom prst="leftBrace">
              <a:avLst>
                <a:gd name="adj1" fmla="val 56090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4376" name="AutoShape 40"/>
            <p:cNvSpPr>
              <a:spLocks/>
            </p:cNvSpPr>
            <p:nvPr/>
          </p:nvSpPr>
          <p:spPr bwMode="auto">
            <a:xfrm>
              <a:off x="4241" y="2296"/>
              <a:ext cx="182" cy="1225"/>
            </a:xfrm>
            <a:prstGeom prst="rightBrace">
              <a:avLst>
                <a:gd name="adj1" fmla="val 56090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Buffer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cs-CZ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636963" y="1700213"/>
            <a:ext cx="143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 </a:t>
            </a: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-25000">
                <a:latin typeface="Georgia" pitchFamily="18" charset="0"/>
              </a:rPr>
              <a:t>2</a:t>
            </a:r>
            <a:r>
              <a:rPr lang="en-US" sz="3200">
                <a:latin typeface="Georgia" pitchFamily="18" charset="0"/>
              </a:rPr>
              <a:t>CO</a:t>
            </a:r>
            <a:r>
              <a:rPr lang="en-US" sz="3200" baseline="-25000">
                <a:latin typeface="Georgia" pitchFamily="18" charset="0"/>
              </a:rPr>
              <a:t>3</a:t>
            </a:r>
            <a:endParaRPr lang="cs-CZ" sz="3200" baseline="-25000">
              <a:latin typeface="Georgia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453313" y="1700213"/>
            <a:ext cx="1327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HCO</a:t>
            </a:r>
            <a:r>
              <a:rPr lang="en-US" sz="3200" baseline="-25000">
                <a:latin typeface="Georgia" pitchFamily="18" charset="0"/>
              </a:rPr>
              <a:t>3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300788" y="1700213"/>
            <a:ext cx="68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23850" y="1700213"/>
            <a:ext cx="896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CO</a:t>
            </a:r>
            <a:r>
              <a:rPr lang="en-US" sz="3200" baseline="-25000">
                <a:latin typeface="Georgia" pitchFamily="18" charset="0"/>
              </a:rPr>
              <a:t>2</a:t>
            </a:r>
            <a:endParaRPr lang="cs-CZ" sz="3200" baseline="-25000">
              <a:latin typeface="Georgia" pitchFamily="18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337175" y="2700338"/>
            <a:ext cx="1146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HBuf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671763" y="2708275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eorgia" pitchFamily="18" charset="0"/>
              </a:rPr>
              <a:t>Buf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744788" y="3573463"/>
            <a:ext cx="842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Hb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335588" y="3573463"/>
            <a:ext cx="1074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HHb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744788" y="4289425"/>
            <a:ext cx="90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eorgia" pitchFamily="18" charset="0"/>
              </a:rPr>
              <a:t>Alb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337175" y="4289425"/>
            <a:ext cx="1131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HAlb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600325" y="5013325"/>
            <a:ext cx="146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HPO</a:t>
            </a:r>
            <a:r>
              <a:rPr lang="en-US" sz="3200" baseline="-25000">
                <a:latin typeface="Georgia" pitchFamily="18" charset="0"/>
              </a:rPr>
              <a:t>4</a:t>
            </a:r>
            <a:r>
              <a:rPr lang="en-US" sz="3200" baseline="30000">
                <a:latin typeface="Georgia" pitchFamily="18" charset="0"/>
              </a:rPr>
              <a:t>2-</a:t>
            </a:r>
            <a:endParaRPr lang="cs-CZ" sz="3200" baseline="30000">
              <a:latin typeface="Georgia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5337175" y="5013325"/>
            <a:ext cx="146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-25000">
                <a:latin typeface="Georgia" pitchFamily="18" charset="0"/>
              </a:rPr>
              <a:t>2</a:t>
            </a:r>
            <a:r>
              <a:rPr lang="en-US" sz="3200">
                <a:latin typeface="Georgia" pitchFamily="18" charset="0"/>
              </a:rPr>
              <a:t>PO</a:t>
            </a:r>
            <a:r>
              <a:rPr lang="en-US" sz="3200" baseline="-25000">
                <a:latin typeface="Georgia" pitchFamily="18" charset="0"/>
              </a:rPr>
              <a:t>4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 baseline="30000">
              <a:latin typeface="Georgia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48263" y="1916113"/>
            <a:ext cx="938212" cy="144462"/>
            <a:chOff x="3243" y="1207"/>
            <a:chExt cx="591" cy="91"/>
          </a:xfrm>
        </p:grpSpPr>
        <p:sp>
          <p:nvSpPr>
            <p:cNvPr id="15460" name="Line 16"/>
            <p:cNvSpPr>
              <a:spLocks noChangeShapeType="1"/>
            </p:cNvSpPr>
            <p:nvPr/>
          </p:nvSpPr>
          <p:spPr bwMode="auto">
            <a:xfrm>
              <a:off x="3289" y="1207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61" name="Line 17"/>
            <p:cNvSpPr>
              <a:spLocks noChangeShapeType="1"/>
            </p:cNvSpPr>
            <p:nvPr/>
          </p:nvSpPr>
          <p:spPr bwMode="auto">
            <a:xfrm flipH="1">
              <a:off x="3243" y="1298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620838" y="1700213"/>
            <a:ext cx="1152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-25000">
                <a:latin typeface="Georgia" pitchFamily="18" charset="0"/>
              </a:rPr>
              <a:t>2</a:t>
            </a:r>
            <a:r>
              <a:rPr lang="en-US" sz="3200">
                <a:latin typeface="Georgia" pitchFamily="18" charset="0"/>
              </a:rPr>
              <a:t>O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4144963" y="45815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4137025" y="3860800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1303338" y="3570288"/>
            <a:ext cx="68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1303338" y="2708275"/>
            <a:ext cx="68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1303338" y="4289425"/>
            <a:ext cx="68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1303338" y="5013325"/>
            <a:ext cx="68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3200">
                <a:latin typeface="Georgia" pitchFamily="18" charset="0"/>
              </a:rPr>
              <a:t>H</a:t>
            </a:r>
            <a:r>
              <a:rPr lang="en-US" sz="3200" baseline="30000">
                <a:latin typeface="Georgia" pitchFamily="18" charset="0"/>
              </a:rPr>
              <a:t>+</a:t>
            </a:r>
            <a:endParaRPr lang="en-US" sz="3200">
              <a:latin typeface="Georgia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040188" y="2997200"/>
            <a:ext cx="969962" cy="144463"/>
            <a:chOff x="2545" y="1888"/>
            <a:chExt cx="611" cy="91"/>
          </a:xfrm>
        </p:grpSpPr>
        <p:sp>
          <p:nvSpPr>
            <p:cNvPr id="15458" name="Line 26"/>
            <p:cNvSpPr>
              <a:spLocks noChangeShapeType="1"/>
            </p:cNvSpPr>
            <p:nvPr/>
          </p:nvSpPr>
          <p:spPr bwMode="auto">
            <a:xfrm>
              <a:off x="2611" y="1888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9" name="Line 27"/>
            <p:cNvSpPr>
              <a:spLocks noChangeShapeType="1"/>
            </p:cNvSpPr>
            <p:nvPr/>
          </p:nvSpPr>
          <p:spPr bwMode="auto">
            <a:xfrm flipH="1">
              <a:off x="2545" y="1979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0338" y="1916113"/>
            <a:ext cx="936625" cy="144462"/>
            <a:chOff x="1701" y="1207"/>
            <a:chExt cx="590" cy="91"/>
          </a:xfrm>
        </p:grpSpPr>
        <p:sp>
          <p:nvSpPr>
            <p:cNvPr id="15456" name="Line 29"/>
            <p:cNvSpPr>
              <a:spLocks noChangeShapeType="1"/>
            </p:cNvSpPr>
            <p:nvPr/>
          </p:nvSpPr>
          <p:spPr bwMode="auto">
            <a:xfrm>
              <a:off x="1746" y="1207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7" name="Line 30"/>
            <p:cNvSpPr>
              <a:spLocks noChangeShapeType="1"/>
            </p:cNvSpPr>
            <p:nvPr/>
          </p:nvSpPr>
          <p:spPr bwMode="auto">
            <a:xfrm flipH="1">
              <a:off x="1701" y="1298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6965950" y="16684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1212850" y="16605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2095500" y="27082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H="1">
            <a:off x="4040188" y="40052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 flipH="1">
            <a:off x="4040188" y="544512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H="1">
            <a:off x="4040188" y="472440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4144963" y="5300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cs-CZ"/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2095500" y="50133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2095500" y="35734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2095500" y="42894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Georgia" pitchFamily="18" charset="0"/>
              </a:rPr>
              <a:t>+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61" name="AutoShape 41"/>
          <p:cNvSpPr>
            <a:spLocks/>
          </p:cNvSpPr>
          <p:nvPr/>
        </p:nvSpPr>
        <p:spPr bwMode="auto">
          <a:xfrm>
            <a:off x="971550" y="3644900"/>
            <a:ext cx="288925" cy="1944688"/>
          </a:xfrm>
          <a:prstGeom prst="leftBrace">
            <a:avLst>
              <a:gd name="adj1" fmla="val 5609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6362" name="AutoShape 42"/>
          <p:cNvSpPr>
            <a:spLocks/>
          </p:cNvSpPr>
          <p:nvPr/>
        </p:nvSpPr>
        <p:spPr bwMode="auto">
          <a:xfrm>
            <a:off x="6732588" y="3644900"/>
            <a:ext cx="288925" cy="1944688"/>
          </a:xfrm>
          <a:prstGeom prst="rightBrace">
            <a:avLst>
              <a:gd name="adj1" fmla="val 5609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468313" y="5373688"/>
            <a:ext cx="4167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latin typeface="Georgia" pitchFamily="18" charset="0"/>
              </a:rPr>
              <a:t>Nebikarbonátové pufry</a:t>
            </a:r>
            <a:endParaRPr lang="en-US" sz="2800">
              <a:latin typeface="Georgia" pitchFamily="18" charset="0"/>
            </a:endParaRPr>
          </a:p>
          <a:p>
            <a:pPr algn="ctr"/>
            <a:r>
              <a:rPr lang="cs-CZ" sz="3200">
                <a:latin typeface="Georgia" pitchFamily="18" charset="0"/>
              </a:rPr>
              <a:t>Buf = Hb + Alb + </a:t>
            </a:r>
            <a:r>
              <a:rPr lang="en-US" sz="3200">
                <a:latin typeface="Georgia" pitchFamily="18" charset="0"/>
              </a:rPr>
              <a:t>PO</a:t>
            </a:r>
            <a:r>
              <a:rPr lang="en-US" sz="3200" baseline="-25000">
                <a:latin typeface="Georgia" pitchFamily="18" charset="0"/>
              </a:rPr>
              <a:t>4</a:t>
            </a:r>
            <a:r>
              <a:rPr lang="en-US" sz="3200" baseline="30000">
                <a:latin typeface="Georgia" pitchFamily="18" charset="0"/>
              </a:rPr>
              <a:t>-</a:t>
            </a:r>
            <a:endParaRPr lang="cs-CZ" sz="3200">
              <a:latin typeface="Georgia" pitchFamily="18" charset="0"/>
            </a:endParaRPr>
          </a:p>
        </p:txBody>
      </p:sp>
      <p:sp>
        <p:nvSpPr>
          <p:cNvPr id="56364" name="AutoShape 44"/>
          <p:cNvSpPr>
            <a:spLocks/>
          </p:cNvSpPr>
          <p:nvPr/>
        </p:nvSpPr>
        <p:spPr bwMode="auto">
          <a:xfrm>
            <a:off x="323850" y="5516563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6365" name="AutoShape 45"/>
          <p:cNvSpPr>
            <a:spLocks/>
          </p:cNvSpPr>
          <p:nvPr/>
        </p:nvSpPr>
        <p:spPr bwMode="auto">
          <a:xfrm>
            <a:off x="4572000" y="5516563"/>
            <a:ext cx="215900" cy="792162"/>
          </a:xfrm>
          <a:prstGeom prst="rightBrace">
            <a:avLst>
              <a:gd name="adj1" fmla="val 3057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051050" y="2420938"/>
            <a:ext cx="5257800" cy="2735262"/>
            <a:chOff x="1292" y="1525"/>
            <a:chExt cx="3312" cy="1723"/>
          </a:xfrm>
        </p:grpSpPr>
        <p:sp>
          <p:nvSpPr>
            <p:cNvPr id="15450" name="Line 47"/>
            <p:cNvSpPr>
              <a:spLocks noChangeShapeType="1"/>
            </p:cNvSpPr>
            <p:nvPr/>
          </p:nvSpPr>
          <p:spPr bwMode="auto">
            <a:xfrm>
              <a:off x="1292" y="1525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1" name="Line 48"/>
            <p:cNvSpPr>
              <a:spLocks noChangeShapeType="1"/>
            </p:cNvSpPr>
            <p:nvPr/>
          </p:nvSpPr>
          <p:spPr bwMode="auto">
            <a:xfrm flipV="1">
              <a:off x="1292" y="1888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2" name="Line 49"/>
            <p:cNvSpPr>
              <a:spLocks noChangeShapeType="1"/>
            </p:cNvSpPr>
            <p:nvPr/>
          </p:nvSpPr>
          <p:spPr bwMode="auto">
            <a:xfrm>
              <a:off x="2653" y="1933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3" name="Line 50"/>
            <p:cNvSpPr>
              <a:spLocks noChangeShapeType="1"/>
            </p:cNvSpPr>
            <p:nvPr/>
          </p:nvSpPr>
          <p:spPr bwMode="auto">
            <a:xfrm flipV="1">
              <a:off x="2653" y="1525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4" name="Line 51"/>
            <p:cNvSpPr>
              <a:spLocks noChangeShapeType="1"/>
            </p:cNvSpPr>
            <p:nvPr/>
          </p:nvSpPr>
          <p:spPr bwMode="auto">
            <a:xfrm>
              <a:off x="4060" y="2477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5" name="Line 52"/>
            <p:cNvSpPr>
              <a:spLocks noChangeShapeType="1"/>
            </p:cNvSpPr>
            <p:nvPr/>
          </p:nvSpPr>
          <p:spPr bwMode="auto">
            <a:xfrm flipV="1">
              <a:off x="4060" y="2840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973138" y="2492375"/>
            <a:ext cx="7421562" cy="3744913"/>
            <a:chOff x="613" y="1570"/>
            <a:chExt cx="4675" cy="2359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353" y="1615"/>
              <a:ext cx="544" cy="454"/>
              <a:chOff x="748" y="1797"/>
              <a:chExt cx="544" cy="454"/>
            </a:xfrm>
          </p:grpSpPr>
          <p:sp>
            <p:nvSpPr>
              <p:cNvPr id="15445" name="Rectangle 55"/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46" name="Line 56"/>
              <p:cNvSpPr>
                <a:spLocks noChangeShapeType="1"/>
              </p:cNvSpPr>
              <p:nvPr/>
            </p:nvSpPr>
            <p:spPr bwMode="auto">
              <a:xfrm>
                <a:off x="748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7" name="Line 57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8" name="Line 58"/>
              <p:cNvSpPr>
                <a:spLocks noChangeShapeType="1"/>
              </p:cNvSpPr>
              <p:nvPr/>
            </p:nvSpPr>
            <p:spPr bwMode="auto">
              <a:xfrm flipV="1">
                <a:off x="1292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9" name="Line 59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1973" y="2024"/>
              <a:ext cx="544" cy="454"/>
              <a:chOff x="748" y="3158"/>
              <a:chExt cx="544" cy="454"/>
            </a:xfrm>
          </p:grpSpPr>
          <p:sp>
            <p:nvSpPr>
              <p:cNvPr id="15440" name="Rectangle 61"/>
              <p:cNvSpPr>
                <a:spLocks noChangeArrowheads="1"/>
              </p:cNvSpPr>
              <p:nvPr/>
            </p:nvSpPr>
            <p:spPr bwMode="auto">
              <a:xfrm>
                <a:off x="748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B69FF"/>
                  </a:gs>
                  <a:gs pos="100000">
                    <a:srgbClr val="840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41" name="Line 62"/>
              <p:cNvSpPr>
                <a:spLocks noChangeShapeType="1"/>
              </p:cNvSpPr>
              <p:nvPr/>
            </p:nvSpPr>
            <p:spPr bwMode="auto">
              <a:xfrm>
                <a:off x="748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2" name="Line 63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3" name="Line 64"/>
              <p:cNvSpPr>
                <a:spLocks noChangeShapeType="1"/>
              </p:cNvSpPr>
              <p:nvPr/>
            </p:nvSpPr>
            <p:spPr bwMode="auto">
              <a:xfrm flipV="1">
                <a:off x="1292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4" name="Line 65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613" y="2478"/>
              <a:ext cx="544" cy="454"/>
              <a:chOff x="1791" y="1797"/>
              <a:chExt cx="544" cy="454"/>
            </a:xfrm>
          </p:grpSpPr>
          <p:sp>
            <p:nvSpPr>
              <p:cNvPr id="15435" name="Rectangle 67"/>
              <p:cNvSpPr>
                <a:spLocks noChangeArrowheads="1"/>
              </p:cNvSpPr>
              <p:nvPr/>
            </p:nvSpPr>
            <p:spPr bwMode="auto">
              <a:xfrm>
                <a:off x="1791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36" name="Line 68"/>
              <p:cNvSpPr>
                <a:spLocks noChangeShapeType="1"/>
              </p:cNvSpPr>
              <p:nvPr/>
            </p:nvSpPr>
            <p:spPr bwMode="auto">
              <a:xfrm>
                <a:off x="1791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7" name="Line 69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8" name="Line 70"/>
              <p:cNvSpPr>
                <a:spLocks noChangeShapeType="1"/>
              </p:cNvSpPr>
              <p:nvPr/>
            </p:nvSpPr>
            <p:spPr bwMode="auto">
              <a:xfrm flipV="1">
                <a:off x="2335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9" name="Line 71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4744" y="2931"/>
              <a:ext cx="544" cy="454"/>
              <a:chOff x="1791" y="3158"/>
              <a:chExt cx="544" cy="454"/>
            </a:xfrm>
          </p:grpSpPr>
          <p:sp>
            <p:nvSpPr>
              <p:cNvPr id="15430" name="Rectangle 73"/>
              <p:cNvSpPr>
                <a:spLocks noChangeArrowheads="1"/>
              </p:cNvSpPr>
              <p:nvPr/>
            </p:nvSpPr>
            <p:spPr bwMode="auto">
              <a:xfrm>
                <a:off x="1791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F5E1"/>
                  </a:gs>
                  <a:gs pos="100000">
                    <a:srgbClr val="FFF1B7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31" name="Line 74"/>
              <p:cNvSpPr>
                <a:spLocks noChangeShapeType="1"/>
              </p:cNvSpPr>
              <p:nvPr/>
            </p:nvSpPr>
            <p:spPr bwMode="auto">
              <a:xfrm>
                <a:off x="1791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2" name="Line 75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3" name="Line 76"/>
              <p:cNvSpPr>
                <a:spLocks noChangeShapeType="1"/>
              </p:cNvSpPr>
              <p:nvPr/>
            </p:nvSpPr>
            <p:spPr bwMode="auto">
              <a:xfrm flipV="1">
                <a:off x="2335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4" name="Line 77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353" y="3475"/>
              <a:ext cx="544" cy="454"/>
              <a:chOff x="1791" y="3748"/>
              <a:chExt cx="544" cy="454"/>
            </a:xfrm>
          </p:grpSpPr>
          <p:sp>
            <p:nvSpPr>
              <p:cNvPr id="15425" name="Rectangle 79"/>
              <p:cNvSpPr>
                <a:spLocks noChangeArrowheads="1"/>
              </p:cNvSpPr>
              <p:nvPr/>
            </p:nvSpPr>
            <p:spPr bwMode="auto">
              <a:xfrm>
                <a:off x="1791" y="383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EFE5"/>
                  </a:gs>
                  <a:gs pos="100000">
                    <a:srgbClr val="FFC1C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26" name="Line 80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7" name="Line 81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8" name="Line 82"/>
              <p:cNvSpPr>
                <a:spLocks noChangeShapeType="1"/>
              </p:cNvSpPr>
              <p:nvPr/>
            </p:nvSpPr>
            <p:spPr bwMode="auto">
              <a:xfrm flipV="1">
                <a:off x="2335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9" name="Line 83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613" y="1570"/>
              <a:ext cx="544" cy="454"/>
              <a:chOff x="748" y="2432"/>
              <a:chExt cx="544" cy="454"/>
            </a:xfrm>
          </p:grpSpPr>
          <p:sp>
            <p:nvSpPr>
              <p:cNvPr id="15419" name="Rectangle 85"/>
              <p:cNvSpPr>
                <a:spLocks noChangeArrowheads="1"/>
              </p:cNvSpPr>
              <p:nvPr/>
            </p:nvSpPr>
            <p:spPr bwMode="auto">
              <a:xfrm>
                <a:off x="748" y="2523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CC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20" name="Line 86"/>
              <p:cNvSpPr>
                <a:spLocks noChangeShapeType="1"/>
              </p:cNvSpPr>
              <p:nvPr/>
            </p:nvSpPr>
            <p:spPr bwMode="auto">
              <a:xfrm>
                <a:off x="748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1" name="Line 87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2" name="Line 88"/>
              <p:cNvSpPr>
                <a:spLocks noChangeShapeType="1"/>
              </p:cNvSpPr>
              <p:nvPr/>
            </p:nvSpPr>
            <p:spPr bwMode="auto">
              <a:xfrm flipV="1">
                <a:off x="1292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3" name="Line 89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4" name="Line 90"/>
              <p:cNvSpPr>
                <a:spLocks noChangeShapeType="1"/>
              </p:cNvSpPr>
              <p:nvPr/>
            </p:nvSpPr>
            <p:spPr bwMode="auto">
              <a:xfrm>
                <a:off x="748" y="2523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3090" y="2520"/>
              <a:ext cx="833" cy="819"/>
              <a:chOff x="1503" y="2024"/>
              <a:chExt cx="833" cy="819"/>
            </a:xfrm>
          </p:grpSpPr>
          <p:sp>
            <p:nvSpPr>
              <p:cNvPr id="15409" name="Line 92"/>
              <p:cNvSpPr>
                <a:spLocks noChangeShapeType="1"/>
              </p:cNvSpPr>
              <p:nvPr/>
            </p:nvSpPr>
            <p:spPr bwMode="auto">
              <a:xfrm>
                <a:off x="1973" y="2467"/>
                <a:ext cx="363" cy="0"/>
              </a:xfrm>
              <a:prstGeom prst="line">
                <a:avLst/>
              </a:prstGeom>
              <a:noFill/>
              <a:ln w="15875">
                <a:solidFill>
                  <a:srgbClr val="F8B20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0" name="Oval 93"/>
              <p:cNvSpPr>
                <a:spLocks noChangeArrowheads="1"/>
              </p:cNvSpPr>
              <p:nvPr/>
            </p:nvSpPr>
            <p:spPr bwMode="auto">
              <a:xfrm>
                <a:off x="1872" y="2251"/>
                <a:ext cx="113" cy="272"/>
              </a:xfrm>
              <a:prstGeom prst="ellipse">
                <a:avLst/>
              </a:prstGeom>
              <a:solidFill>
                <a:srgbClr val="F8B20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11" name="Rectangle 94"/>
              <p:cNvSpPr>
                <a:spLocks noChangeArrowheads="1"/>
              </p:cNvSpPr>
              <p:nvPr/>
            </p:nvSpPr>
            <p:spPr bwMode="auto">
              <a:xfrm flipV="1">
                <a:off x="1635" y="2251"/>
                <a:ext cx="292" cy="272"/>
              </a:xfrm>
              <a:prstGeom prst="rect">
                <a:avLst/>
              </a:prstGeom>
              <a:gradFill rotWithShape="1">
                <a:gsLst>
                  <a:gs pos="0">
                    <a:srgbClr val="FFDF9F"/>
                  </a:gs>
                  <a:gs pos="100000">
                    <a:srgbClr val="F8B20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12" name="Line 95"/>
              <p:cNvSpPr>
                <a:spLocks noChangeShapeType="1"/>
              </p:cNvSpPr>
              <p:nvPr/>
            </p:nvSpPr>
            <p:spPr bwMode="auto">
              <a:xfrm>
                <a:off x="1791" y="2024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3" name="Line 96"/>
              <p:cNvSpPr>
                <a:spLocks noChangeShapeType="1"/>
              </p:cNvSpPr>
              <p:nvPr/>
            </p:nvSpPr>
            <p:spPr bwMode="auto">
              <a:xfrm flipV="1">
                <a:off x="2335" y="2024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4" name="Line 97"/>
              <p:cNvSpPr>
                <a:spLocks noChangeShapeType="1"/>
              </p:cNvSpPr>
              <p:nvPr/>
            </p:nvSpPr>
            <p:spPr bwMode="auto">
              <a:xfrm>
                <a:off x="1973" y="2478"/>
                <a:ext cx="362" cy="0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5" name="Oval 98"/>
              <p:cNvSpPr>
                <a:spLocks noChangeArrowheads="1"/>
              </p:cNvSpPr>
              <p:nvPr/>
            </p:nvSpPr>
            <p:spPr bwMode="auto">
              <a:xfrm>
                <a:off x="1534" y="2160"/>
                <a:ext cx="453" cy="453"/>
              </a:xfrm>
              <a:prstGeom prst="ellipse">
                <a:avLst/>
              </a:prstGeom>
              <a:noFill/>
              <a:ln w="15875">
                <a:solidFill>
                  <a:srgbClr val="4828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5416" name="Line 99"/>
              <p:cNvSpPr>
                <a:spLocks noChangeShapeType="1"/>
              </p:cNvSpPr>
              <p:nvPr/>
            </p:nvSpPr>
            <p:spPr bwMode="auto">
              <a:xfrm>
                <a:off x="1630" y="2205"/>
                <a:ext cx="0" cy="318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7" name="Line 100"/>
              <p:cNvSpPr>
                <a:spLocks noChangeShapeType="1"/>
              </p:cNvSpPr>
              <p:nvPr/>
            </p:nvSpPr>
            <p:spPr bwMode="auto">
              <a:xfrm>
                <a:off x="1630" y="2518"/>
                <a:ext cx="318" cy="0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8" name="Rectangle 101"/>
              <p:cNvSpPr>
                <a:spLocks noChangeArrowheads="1"/>
              </p:cNvSpPr>
              <p:nvPr/>
            </p:nvSpPr>
            <p:spPr bwMode="auto">
              <a:xfrm rot="2153058">
                <a:off x="1503" y="2536"/>
                <a:ext cx="52" cy="307"/>
              </a:xfrm>
              <a:prstGeom prst="rect">
                <a:avLst/>
              </a:prstGeom>
              <a:gradFill rotWithShape="1">
                <a:gsLst>
                  <a:gs pos="0">
                    <a:srgbClr val="482808"/>
                  </a:gs>
                  <a:gs pos="100000">
                    <a:srgbClr val="61360B"/>
                  </a:gs>
                </a:gsLst>
                <a:lin ang="0" scaled="1"/>
              </a:gradFill>
              <a:ln w="9525">
                <a:solidFill>
                  <a:srgbClr val="48280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8.51852E-6 L -0.08664 0.147 " pathEditMode="relative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51852E-6 L -0.10226 0.15741 " pathEditMode="relative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25191 0.20996 " pathEditMode="relative" ptsTypes="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7037E-6 L -0.08681 0.2625 " pathEditMode="relative" ptsTypes="AA">
                                      <p:cBhvr>
                                        <p:cTn id="92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08663 0.13634 " pathEditMode="relative" ptsTypes="AA">
                                      <p:cBhvr>
                                        <p:cTn id="94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85185E-6 L -0.08662 0.28356 " pathEditMode="relative" ptsTypes="AA">
                                      <p:cBhvr>
                                        <p:cTn id="96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6771 0.05254 " pathEditMode="relative" ptsTypes="AA">
                                      <p:cBhvr>
                                        <p:cTn id="9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7101 0.05254 " pathEditMode="relative" ptsTypes="AA">
                                      <p:cBhvr>
                                        <p:cTn id="100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96296E-6 L 0.29149 0.35694 " pathEditMode="relative" ptsTypes="AA">
                                      <p:cBhvr>
                                        <p:cTn id="102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L 0.45661 0.13657 " pathEditMode="relative" ptsTypes="AA">
                                      <p:cBhvr>
                                        <p:cTn id="104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59259E-6 L 0.22049 0.20995 " pathEditMode="relative" ptsTypes="AA">
                                      <p:cBhvr>
                                        <p:cTn id="106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6 L -3.88889E-6 0.08404 " pathEditMode="relative" ptsTypes="AA">
                                      <p:cBhvr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  <p:bldP spid="56325" grpId="0"/>
      <p:bldP spid="56326" grpId="0"/>
      <p:bldP spid="56327" grpId="0"/>
      <p:bldP spid="56328" grpId="0"/>
      <p:bldP spid="56329" grpId="0"/>
      <p:bldP spid="56330" grpId="0"/>
      <p:bldP spid="56331" grpId="0"/>
      <p:bldP spid="56332" grpId="0"/>
      <p:bldP spid="56333" grpId="0"/>
      <p:bldP spid="56334" grpId="0"/>
      <p:bldP spid="56338" grpId="0"/>
      <p:bldP spid="56339" grpId="0" animBg="1"/>
      <p:bldP spid="56340" grpId="0" animBg="1"/>
      <p:bldP spid="56341" grpId="0"/>
      <p:bldP spid="56342" grpId="0"/>
      <p:bldP spid="56342" grpId="1"/>
      <p:bldP spid="56343" grpId="0"/>
      <p:bldP spid="56344" grpId="0"/>
      <p:bldP spid="56351" grpId="0"/>
      <p:bldP spid="56352" grpId="0"/>
      <p:bldP spid="56353" grpId="0"/>
      <p:bldP spid="56354" grpId="0" animBg="1"/>
      <p:bldP spid="56355" grpId="0" animBg="1"/>
      <p:bldP spid="56356" grpId="0" animBg="1"/>
      <p:bldP spid="56357" grpId="0" animBg="1"/>
      <p:bldP spid="56358" grpId="0"/>
      <p:bldP spid="56359" grpId="0"/>
      <p:bldP spid="56360" grpId="0"/>
      <p:bldP spid="56361" grpId="0" animBg="1"/>
      <p:bldP spid="56362" grpId="0" animBg="1"/>
      <p:bldP spid="56363" grpId="0"/>
      <p:bldP spid="56364" grpId="0" animBg="1"/>
      <p:bldP spid="5636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8675" y="2057400"/>
            <a:ext cx="7704138" cy="4179888"/>
            <a:chOff x="522" y="1296"/>
            <a:chExt cx="4853" cy="2633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792" y="1661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Georgia" pitchFamily="18" charset="0"/>
                </a:rPr>
                <a:t> </a:t>
              </a: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r>
                <a:rPr lang="en-US" sz="3200">
                  <a:latin typeface="Georgia" pitchFamily="18" charset="0"/>
                </a:rPr>
                <a:t>CO</a:t>
              </a:r>
              <a:r>
                <a:rPr lang="en-US" sz="3200" baseline="-25000">
                  <a:latin typeface="Georgia" pitchFamily="18" charset="0"/>
                </a:rPr>
                <a:t>3</a:t>
              </a:r>
              <a:endParaRPr lang="cs-CZ" sz="3200" baseline="-25000">
                <a:latin typeface="Georgia" pitchFamily="18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152" y="1296"/>
              <a:ext cx="8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HCO</a:t>
              </a:r>
              <a:r>
                <a:rPr lang="en-US" sz="3200" baseline="-25000">
                  <a:latin typeface="Georgia" pitchFamily="18" charset="0"/>
                </a:rPr>
                <a:t>3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470" y="2296"/>
              <a:ext cx="4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30000">
                  <a:latin typeface="Georgia" pitchFamily="18" charset="0"/>
                </a:rPr>
                <a:t>+</a:t>
              </a:r>
              <a:endParaRPr lang="en-US" sz="3200">
                <a:latin typeface="Georgia" pitchFamily="18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612" y="1299"/>
              <a:ext cx="5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CO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endParaRPr lang="cs-CZ" sz="3200" baseline="-25000">
                <a:latin typeface="Georgia" pitchFamily="18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4653" y="2614"/>
              <a:ext cx="72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HBuf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353" y="3247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Georgia" pitchFamily="18" charset="0"/>
                </a:rPr>
                <a:t>Buf</a:t>
              </a:r>
              <a:r>
                <a:rPr lang="en-US" sz="3200" baseline="30000">
                  <a:latin typeface="Georgia" pitchFamily="18" charset="0"/>
                </a:rPr>
                <a:t>-</a:t>
              </a:r>
              <a:endParaRPr lang="cs-CZ" sz="3200" baseline="30000">
                <a:latin typeface="Georgia" pitchFamily="18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522" y="2205"/>
              <a:ext cx="72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Georgia" pitchFamily="18" charset="0"/>
                </a:rPr>
                <a:t>H</a:t>
              </a:r>
              <a:r>
                <a:rPr lang="en-US" sz="3200" baseline="-25000">
                  <a:latin typeface="Georgia" pitchFamily="18" charset="0"/>
                </a:rPr>
                <a:t>2</a:t>
              </a:r>
              <a:r>
                <a:rPr lang="en-US" sz="3200">
                  <a:latin typeface="Georgia" pitchFamily="18" charset="0"/>
                </a:rPr>
                <a:t>O</a:t>
              </a:r>
              <a:endParaRPr lang="cs-CZ" sz="3200">
                <a:latin typeface="Georgia" pitchFamily="18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1292" y="1888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1292" y="2251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2653" y="2296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2653" y="1888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4060" y="2840"/>
              <a:ext cx="544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V="1">
              <a:off x="4060" y="3203"/>
              <a:ext cx="544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353" y="1615"/>
              <a:ext cx="544" cy="454"/>
              <a:chOff x="748" y="1797"/>
              <a:chExt cx="544" cy="454"/>
            </a:xfrm>
          </p:grpSpPr>
          <p:sp>
            <p:nvSpPr>
              <p:cNvPr id="16444" name="Rectangle 18"/>
              <p:cNvSpPr>
                <a:spLocks noChangeArrowheads="1"/>
              </p:cNvSpPr>
              <p:nvPr/>
            </p:nvSpPr>
            <p:spPr bwMode="auto">
              <a:xfrm>
                <a:off x="748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45" name="Line 19"/>
              <p:cNvSpPr>
                <a:spLocks noChangeShapeType="1"/>
              </p:cNvSpPr>
              <p:nvPr/>
            </p:nvSpPr>
            <p:spPr bwMode="auto">
              <a:xfrm>
                <a:off x="748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6" name="Line 20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7" name="Line 21"/>
              <p:cNvSpPr>
                <a:spLocks noChangeShapeType="1"/>
              </p:cNvSpPr>
              <p:nvPr/>
            </p:nvSpPr>
            <p:spPr bwMode="auto">
              <a:xfrm flipV="1">
                <a:off x="1292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8" name="Line 22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973" y="2024"/>
              <a:ext cx="544" cy="454"/>
              <a:chOff x="748" y="3158"/>
              <a:chExt cx="544" cy="454"/>
            </a:xfrm>
          </p:grpSpPr>
          <p:sp>
            <p:nvSpPr>
              <p:cNvPr id="16439" name="Rectangle 24"/>
              <p:cNvSpPr>
                <a:spLocks noChangeArrowheads="1"/>
              </p:cNvSpPr>
              <p:nvPr/>
            </p:nvSpPr>
            <p:spPr bwMode="auto">
              <a:xfrm>
                <a:off x="748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B69FF"/>
                  </a:gs>
                  <a:gs pos="100000">
                    <a:srgbClr val="840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40" name="Line 25"/>
              <p:cNvSpPr>
                <a:spLocks noChangeShapeType="1"/>
              </p:cNvSpPr>
              <p:nvPr/>
            </p:nvSpPr>
            <p:spPr bwMode="auto">
              <a:xfrm>
                <a:off x="748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1" name="Line 26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2" name="Line 27"/>
              <p:cNvSpPr>
                <a:spLocks noChangeShapeType="1"/>
              </p:cNvSpPr>
              <p:nvPr/>
            </p:nvSpPr>
            <p:spPr bwMode="auto">
              <a:xfrm flipV="1">
                <a:off x="1292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3" name="Line 28"/>
              <p:cNvSpPr>
                <a:spLocks noChangeShapeType="1"/>
              </p:cNvSpPr>
              <p:nvPr/>
            </p:nvSpPr>
            <p:spPr bwMode="auto">
              <a:xfrm>
                <a:off x="748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13" y="2478"/>
              <a:ext cx="544" cy="454"/>
              <a:chOff x="1791" y="1797"/>
              <a:chExt cx="544" cy="454"/>
            </a:xfrm>
          </p:grpSpPr>
          <p:sp>
            <p:nvSpPr>
              <p:cNvPr id="16434" name="Rectangle 30"/>
              <p:cNvSpPr>
                <a:spLocks noChangeArrowheads="1"/>
              </p:cNvSpPr>
              <p:nvPr/>
            </p:nvSpPr>
            <p:spPr bwMode="auto">
              <a:xfrm>
                <a:off x="1791" y="1888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35" name="Line 31"/>
              <p:cNvSpPr>
                <a:spLocks noChangeShapeType="1"/>
              </p:cNvSpPr>
              <p:nvPr/>
            </p:nvSpPr>
            <p:spPr bwMode="auto">
              <a:xfrm>
                <a:off x="1791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6" name="Line 32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7" name="Line 33"/>
              <p:cNvSpPr>
                <a:spLocks noChangeShapeType="1"/>
              </p:cNvSpPr>
              <p:nvPr/>
            </p:nvSpPr>
            <p:spPr bwMode="auto">
              <a:xfrm flipV="1">
                <a:off x="2335" y="1797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8" name="Line 34"/>
              <p:cNvSpPr>
                <a:spLocks noChangeShapeType="1"/>
              </p:cNvSpPr>
              <p:nvPr/>
            </p:nvSpPr>
            <p:spPr bwMode="auto">
              <a:xfrm>
                <a:off x="1791" y="2251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4744" y="2931"/>
              <a:ext cx="544" cy="454"/>
              <a:chOff x="1791" y="3158"/>
              <a:chExt cx="544" cy="454"/>
            </a:xfrm>
          </p:grpSpPr>
          <p:sp>
            <p:nvSpPr>
              <p:cNvPr id="16429" name="Rectangle 36"/>
              <p:cNvSpPr>
                <a:spLocks noChangeArrowheads="1"/>
              </p:cNvSpPr>
              <p:nvPr/>
            </p:nvSpPr>
            <p:spPr bwMode="auto">
              <a:xfrm>
                <a:off x="1791" y="324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F5E1"/>
                  </a:gs>
                  <a:gs pos="100000">
                    <a:srgbClr val="FFF1B7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30" name="Line 37"/>
              <p:cNvSpPr>
                <a:spLocks noChangeShapeType="1"/>
              </p:cNvSpPr>
              <p:nvPr/>
            </p:nvSpPr>
            <p:spPr bwMode="auto">
              <a:xfrm>
                <a:off x="1791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1" name="Line 38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2" name="Line 39"/>
              <p:cNvSpPr>
                <a:spLocks noChangeShapeType="1"/>
              </p:cNvSpPr>
              <p:nvPr/>
            </p:nvSpPr>
            <p:spPr bwMode="auto">
              <a:xfrm flipV="1">
                <a:off x="2335" y="315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3" name="Line 40"/>
              <p:cNvSpPr>
                <a:spLocks noChangeShapeType="1"/>
              </p:cNvSpPr>
              <p:nvPr/>
            </p:nvSpPr>
            <p:spPr bwMode="auto">
              <a:xfrm>
                <a:off x="1791" y="361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353" y="3475"/>
              <a:ext cx="544" cy="454"/>
              <a:chOff x="1791" y="3748"/>
              <a:chExt cx="544" cy="454"/>
            </a:xfrm>
          </p:grpSpPr>
          <p:sp>
            <p:nvSpPr>
              <p:cNvPr id="16424" name="Rectangle 42"/>
              <p:cNvSpPr>
                <a:spLocks noChangeArrowheads="1"/>
              </p:cNvSpPr>
              <p:nvPr/>
            </p:nvSpPr>
            <p:spPr bwMode="auto">
              <a:xfrm>
                <a:off x="1791" y="3839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FFEFE5"/>
                  </a:gs>
                  <a:gs pos="100000">
                    <a:srgbClr val="FFC1C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25" name="Line 43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6" name="Line 44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7" name="Line 45"/>
              <p:cNvSpPr>
                <a:spLocks noChangeShapeType="1"/>
              </p:cNvSpPr>
              <p:nvPr/>
            </p:nvSpPr>
            <p:spPr bwMode="auto">
              <a:xfrm flipV="1">
                <a:off x="2335" y="3748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8" name="Line 46"/>
              <p:cNvSpPr>
                <a:spLocks noChangeShapeType="1"/>
              </p:cNvSpPr>
              <p:nvPr/>
            </p:nvSpPr>
            <p:spPr bwMode="auto">
              <a:xfrm>
                <a:off x="1791" y="420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4F2C0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613" y="1570"/>
              <a:ext cx="544" cy="454"/>
              <a:chOff x="748" y="2432"/>
              <a:chExt cx="544" cy="454"/>
            </a:xfrm>
          </p:grpSpPr>
          <p:sp>
            <p:nvSpPr>
              <p:cNvPr id="16418" name="Rectangle 48"/>
              <p:cNvSpPr>
                <a:spLocks noChangeArrowheads="1"/>
              </p:cNvSpPr>
              <p:nvPr/>
            </p:nvSpPr>
            <p:spPr bwMode="auto">
              <a:xfrm>
                <a:off x="748" y="2523"/>
                <a:ext cx="544" cy="363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CC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19" name="Line 49"/>
              <p:cNvSpPr>
                <a:spLocks noChangeShapeType="1"/>
              </p:cNvSpPr>
              <p:nvPr/>
            </p:nvSpPr>
            <p:spPr bwMode="auto">
              <a:xfrm>
                <a:off x="748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0" name="Line 50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1" name="Line 51"/>
              <p:cNvSpPr>
                <a:spLocks noChangeShapeType="1"/>
              </p:cNvSpPr>
              <p:nvPr/>
            </p:nvSpPr>
            <p:spPr bwMode="auto">
              <a:xfrm flipV="1">
                <a:off x="1292" y="2432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2" name="Line 52"/>
              <p:cNvSpPr>
                <a:spLocks noChangeShapeType="1"/>
              </p:cNvSpPr>
              <p:nvPr/>
            </p:nvSpPr>
            <p:spPr bwMode="auto">
              <a:xfrm>
                <a:off x="748" y="2886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3" name="Line 53"/>
              <p:cNvSpPr>
                <a:spLocks noChangeShapeType="1"/>
              </p:cNvSpPr>
              <p:nvPr/>
            </p:nvSpPr>
            <p:spPr bwMode="auto">
              <a:xfrm>
                <a:off x="748" y="2523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5A02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090" y="2520"/>
              <a:ext cx="833" cy="819"/>
              <a:chOff x="1503" y="2024"/>
              <a:chExt cx="833" cy="819"/>
            </a:xfrm>
          </p:grpSpPr>
          <p:sp>
            <p:nvSpPr>
              <p:cNvPr id="16408" name="Line 55"/>
              <p:cNvSpPr>
                <a:spLocks noChangeShapeType="1"/>
              </p:cNvSpPr>
              <p:nvPr/>
            </p:nvSpPr>
            <p:spPr bwMode="auto">
              <a:xfrm>
                <a:off x="1973" y="2467"/>
                <a:ext cx="363" cy="0"/>
              </a:xfrm>
              <a:prstGeom prst="line">
                <a:avLst/>
              </a:prstGeom>
              <a:noFill/>
              <a:ln w="15875">
                <a:solidFill>
                  <a:srgbClr val="F8B20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9" name="Oval 56"/>
              <p:cNvSpPr>
                <a:spLocks noChangeArrowheads="1"/>
              </p:cNvSpPr>
              <p:nvPr/>
            </p:nvSpPr>
            <p:spPr bwMode="auto">
              <a:xfrm>
                <a:off x="1872" y="2251"/>
                <a:ext cx="113" cy="272"/>
              </a:xfrm>
              <a:prstGeom prst="ellipse">
                <a:avLst/>
              </a:prstGeom>
              <a:solidFill>
                <a:srgbClr val="F8B20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10" name="Rectangle 57"/>
              <p:cNvSpPr>
                <a:spLocks noChangeArrowheads="1"/>
              </p:cNvSpPr>
              <p:nvPr/>
            </p:nvSpPr>
            <p:spPr bwMode="auto">
              <a:xfrm flipV="1">
                <a:off x="1635" y="2251"/>
                <a:ext cx="292" cy="272"/>
              </a:xfrm>
              <a:prstGeom prst="rect">
                <a:avLst/>
              </a:prstGeom>
              <a:gradFill rotWithShape="1">
                <a:gsLst>
                  <a:gs pos="0">
                    <a:srgbClr val="FFDF9F"/>
                  </a:gs>
                  <a:gs pos="100000">
                    <a:srgbClr val="F8B20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11" name="Line 58"/>
              <p:cNvSpPr>
                <a:spLocks noChangeShapeType="1"/>
              </p:cNvSpPr>
              <p:nvPr/>
            </p:nvSpPr>
            <p:spPr bwMode="auto">
              <a:xfrm>
                <a:off x="1791" y="2024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2" name="Line 59"/>
              <p:cNvSpPr>
                <a:spLocks noChangeShapeType="1"/>
              </p:cNvSpPr>
              <p:nvPr/>
            </p:nvSpPr>
            <p:spPr bwMode="auto">
              <a:xfrm flipV="1">
                <a:off x="2335" y="2024"/>
                <a:ext cx="0" cy="454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3" name="Line 60"/>
              <p:cNvSpPr>
                <a:spLocks noChangeShapeType="1"/>
              </p:cNvSpPr>
              <p:nvPr/>
            </p:nvSpPr>
            <p:spPr bwMode="auto">
              <a:xfrm>
                <a:off x="1973" y="2478"/>
                <a:ext cx="362" cy="0"/>
              </a:xfrm>
              <a:prstGeom prst="line">
                <a:avLst/>
              </a:prstGeom>
              <a:noFill/>
              <a:ln w="12700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4" name="Oval 61"/>
              <p:cNvSpPr>
                <a:spLocks noChangeArrowheads="1"/>
              </p:cNvSpPr>
              <p:nvPr/>
            </p:nvSpPr>
            <p:spPr bwMode="auto">
              <a:xfrm>
                <a:off x="1534" y="2160"/>
                <a:ext cx="453" cy="453"/>
              </a:xfrm>
              <a:prstGeom prst="ellipse">
                <a:avLst/>
              </a:prstGeom>
              <a:noFill/>
              <a:ln w="15875">
                <a:solidFill>
                  <a:srgbClr val="48280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16415" name="Line 62"/>
              <p:cNvSpPr>
                <a:spLocks noChangeShapeType="1"/>
              </p:cNvSpPr>
              <p:nvPr/>
            </p:nvSpPr>
            <p:spPr bwMode="auto">
              <a:xfrm>
                <a:off x="1630" y="2205"/>
                <a:ext cx="0" cy="318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6" name="Line 63"/>
              <p:cNvSpPr>
                <a:spLocks noChangeShapeType="1"/>
              </p:cNvSpPr>
              <p:nvPr/>
            </p:nvSpPr>
            <p:spPr bwMode="auto">
              <a:xfrm>
                <a:off x="1630" y="2518"/>
                <a:ext cx="318" cy="0"/>
              </a:xfrm>
              <a:prstGeom prst="line">
                <a:avLst/>
              </a:prstGeom>
              <a:noFill/>
              <a:ln w="15875">
                <a:solidFill>
                  <a:srgbClr val="8A4D1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7" name="Rectangle 64"/>
              <p:cNvSpPr>
                <a:spLocks noChangeArrowheads="1"/>
              </p:cNvSpPr>
              <p:nvPr/>
            </p:nvSpPr>
            <p:spPr bwMode="auto">
              <a:xfrm rot="2153058">
                <a:off x="1503" y="2536"/>
                <a:ext cx="52" cy="307"/>
              </a:xfrm>
              <a:prstGeom prst="rect">
                <a:avLst/>
              </a:prstGeom>
              <a:gradFill rotWithShape="1">
                <a:gsLst>
                  <a:gs pos="0">
                    <a:srgbClr val="482808"/>
                  </a:gs>
                  <a:gs pos="100000">
                    <a:srgbClr val="61360B"/>
                  </a:gs>
                </a:gsLst>
                <a:lin ang="0" scaled="1"/>
              </a:gradFill>
              <a:ln w="9525">
                <a:solidFill>
                  <a:srgbClr val="48280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</p:grpSp>
      </p:grp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err="1"/>
              <a:t>Buffer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5221288" y="17097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>
                <a:latin typeface="Georgia" pitchFamily="18" charset="0"/>
              </a:rPr>
              <a:t>HCO</a:t>
            </a:r>
            <a:r>
              <a:rPr lang="cs-CZ" baseline="-25000">
                <a:latin typeface="Georgia" pitchFamily="18" charset="0"/>
              </a:rPr>
              <a:t>3</a:t>
            </a:r>
            <a:r>
              <a:rPr lang="cs-CZ" baseline="40000">
                <a:latin typeface="Georgia" pitchFamily="18" charset="0"/>
              </a:rPr>
              <a:t>-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5238750" y="3932238"/>
            <a:ext cx="9350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>
                <a:latin typeface="Georgia" pitchFamily="18" charset="0"/>
              </a:rPr>
              <a:t>H</a:t>
            </a:r>
            <a:r>
              <a:rPr lang="cs-CZ" baseline="40000">
                <a:latin typeface="Georgia" pitchFamily="18" charset="0"/>
              </a:rPr>
              <a:t>+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5257800" y="5734050"/>
            <a:ext cx="935038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>
                <a:latin typeface="Georgia" pitchFamily="18" charset="0"/>
              </a:rPr>
              <a:t>Buf</a:t>
            </a:r>
            <a:r>
              <a:rPr lang="cs-CZ" baseline="40000">
                <a:latin typeface="Georgia" pitchFamily="18" charset="0"/>
              </a:rPr>
              <a:t>-</a:t>
            </a: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7948613" y="4806950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>
                <a:latin typeface="Georgia" pitchFamily="18" charset="0"/>
              </a:rPr>
              <a:t>HBuf</a:t>
            </a:r>
            <a:endParaRPr lang="cs-CZ" baseline="40000">
              <a:latin typeface="Georgia" pitchFamily="18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252413" y="17097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>
                <a:latin typeface="Georgia" pitchFamily="18" charset="0"/>
              </a:rPr>
              <a:t>CO</a:t>
            </a:r>
            <a:r>
              <a:rPr lang="cs-CZ" baseline="-25000">
                <a:latin typeface="Georgia" pitchFamily="18" charset="0"/>
              </a:rPr>
              <a:t>2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52413" y="3870325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>
                <a:latin typeface="Georgia" pitchFamily="18" charset="0"/>
              </a:rPr>
              <a:t>H</a:t>
            </a:r>
            <a:r>
              <a:rPr lang="cs-CZ" baseline="-25000">
                <a:latin typeface="Georgia" pitchFamily="18" charset="0"/>
              </a:rPr>
              <a:t>2</a:t>
            </a:r>
            <a:r>
              <a:rPr lang="cs-CZ">
                <a:latin typeface="Georgia" pitchFamily="18" charset="0"/>
              </a:rPr>
              <a:t>O</a:t>
            </a:r>
            <a:endParaRPr lang="cs-CZ" baseline="-25000">
              <a:latin typeface="Georgia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63938" y="2141538"/>
            <a:ext cx="1655762" cy="2232025"/>
            <a:chOff x="2245" y="572"/>
            <a:chExt cx="1134" cy="1724"/>
          </a:xfrm>
        </p:grpSpPr>
        <p:sp>
          <p:nvSpPr>
            <p:cNvPr id="17436" name="Line 29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37" name="Line 30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38" name="Line 31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2627313" y="2789238"/>
            <a:ext cx="935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>
                <a:latin typeface="Georgia" pitchFamily="18" charset="0"/>
              </a:rPr>
              <a:t>H</a:t>
            </a:r>
            <a:r>
              <a:rPr lang="cs-CZ" baseline="-25000">
                <a:latin typeface="Georgia" pitchFamily="18" charset="0"/>
              </a:rPr>
              <a:t>2</a:t>
            </a:r>
            <a:r>
              <a:rPr lang="cs-CZ">
                <a:latin typeface="Georgia" pitchFamily="18" charset="0"/>
              </a:rPr>
              <a:t>CO</a:t>
            </a:r>
            <a:r>
              <a:rPr lang="cs-CZ" baseline="-25000">
                <a:latin typeface="Georgia" pitchFamily="18" charset="0"/>
              </a:rPr>
              <a:t>3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 flipH="1">
            <a:off x="1187450" y="2141538"/>
            <a:ext cx="1439863" cy="2160587"/>
            <a:chOff x="2245" y="572"/>
            <a:chExt cx="1134" cy="1724"/>
          </a:xfrm>
        </p:grpSpPr>
        <p:sp>
          <p:nvSpPr>
            <p:cNvPr id="17433" name="Line 42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34" name="Line 43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35" name="Line 44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 flipH="1">
            <a:off x="6189663" y="4443413"/>
            <a:ext cx="1728787" cy="1585912"/>
            <a:chOff x="2245" y="572"/>
            <a:chExt cx="1134" cy="1724"/>
          </a:xfrm>
        </p:grpSpPr>
        <p:sp>
          <p:nvSpPr>
            <p:cNvPr id="17430" name="Line 46"/>
            <p:cNvSpPr>
              <a:spLocks noChangeShapeType="1"/>
            </p:cNvSpPr>
            <p:nvPr/>
          </p:nvSpPr>
          <p:spPr bwMode="auto">
            <a:xfrm>
              <a:off x="2880" y="1434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31" name="Line 47"/>
            <p:cNvSpPr>
              <a:spLocks noChangeShapeType="1"/>
            </p:cNvSpPr>
            <p:nvPr/>
          </p:nvSpPr>
          <p:spPr bwMode="auto">
            <a:xfrm flipV="1">
              <a:off x="2880" y="572"/>
              <a:ext cx="499" cy="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32" name="Line 48"/>
            <p:cNvSpPr>
              <a:spLocks noChangeShapeType="1"/>
            </p:cNvSpPr>
            <p:nvPr/>
          </p:nvSpPr>
          <p:spPr bwMode="auto">
            <a:xfrm>
              <a:off x="2245" y="1434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420" name="Rectangle 49"/>
          <p:cNvSpPr>
            <a:spLocks noChangeArrowheads="1"/>
          </p:cNvSpPr>
          <p:nvPr/>
        </p:nvSpPr>
        <p:spPr bwMode="auto">
          <a:xfrm>
            <a:off x="250825" y="1557338"/>
            <a:ext cx="936625" cy="142875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7421" name="Rectangle 50"/>
          <p:cNvSpPr>
            <a:spLocks noChangeArrowheads="1"/>
          </p:cNvSpPr>
          <p:nvPr/>
        </p:nvSpPr>
        <p:spPr bwMode="auto">
          <a:xfrm>
            <a:off x="2627313" y="2636838"/>
            <a:ext cx="936625" cy="142875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7422" name="Rectangle 51"/>
          <p:cNvSpPr>
            <a:spLocks noChangeArrowheads="1"/>
          </p:cNvSpPr>
          <p:nvPr/>
        </p:nvSpPr>
        <p:spPr bwMode="auto">
          <a:xfrm>
            <a:off x="5219700" y="1557338"/>
            <a:ext cx="936625" cy="142875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7423" name="Rectangle 52"/>
          <p:cNvSpPr>
            <a:spLocks noChangeArrowheads="1"/>
          </p:cNvSpPr>
          <p:nvPr/>
        </p:nvSpPr>
        <p:spPr bwMode="auto">
          <a:xfrm>
            <a:off x="5251450" y="5589588"/>
            <a:ext cx="936625" cy="142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7424" name="Rectangle 53"/>
          <p:cNvSpPr>
            <a:spLocks noChangeArrowheads="1"/>
          </p:cNvSpPr>
          <p:nvPr/>
        </p:nvSpPr>
        <p:spPr bwMode="auto">
          <a:xfrm>
            <a:off x="7956550" y="4652963"/>
            <a:ext cx="936625" cy="142875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7425" name="AutoShape 54"/>
          <p:cNvSpPr>
            <a:spLocks noChangeArrowheads="1"/>
          </p:cNvSpPr>
          <p:nvPr/>
        </p:nvSpPr>
        <p:spPr bwMode="auto">
          <a:xfrm rot="4527759">
            <a:off x="215106" y="945357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1403648" y="836712"/>
            <a:ext cx="70564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BB=[HCO</a:t>
            </a:r>
            <a:r>
              <a:rPr lang="cs-CZ" sz="3200" baseline="-25000" dirty="0">
                <a:latin typeface="+mn-lt"/>
              </a:rPr>
              <a:t>3</a:t>
            </a:r>
            <a:r>
              <a:rPr lang="cs-CZ" sz="3200" baseline="40000" dirty="0">
                <a:latin typeface="+mn-lt"/>
              </a:rPr>
              <a:t>-</a:t>
            </a:r>
            <a:r>
              <a:rPr lang="cs-CZ" sz="3200" dirty="0">
                <a:latin typeface="+mn-lt"/>
              </a:rPr>
              <a:t>] +[Buf</a:t>
            </a:r>
            <a:r>
              <a:rPr lang="cs-CZ" sz="3200" baseline="40000" dirty="0">
                <a:latin typeface="+mn-lt"/>
              </a:rPr>
              <a:t>-</a:t>
            </a:r>
            <a:r>
              <a:rPr lang="cs-CZ" sz="3200" dirty="0">
                <a:latin typeface="+mn-lt"/>
              </a:rPr>
              <a:t>] = </a:t>
            </a:r>
            <a:r>
              <a:rPr lang="cs-CZ" sz="3200" dirty="0" err="1"/>
              <a:t>c</a:t>
            </a:r>
            <a:r>
              <a:rPr lang="cs-CZ" sz="3200" dirty="0" err="1">
                <a:latin typeface="+mn-lt"/>
              </a:rPr>
              <a:t>onst</a:t>
            </a:r>
            <a:endParaRPr lang="cs-CZ" sz="3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cs-CZ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427" name="Rectangle 58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143750" cy="1139826"/>
          </a:xfrm>
          <a:noFill/>
        </p:spPr>
        <p:txBody>
          <a:bodyPr/>
          <a:lstStyle/>
          <a:p>
            <a:pPr eaLnBrk="1" hangingPunct="1"/>
            <a:r>
              <a:rPr lang="cs-CZ" dirty="0" err="1"/>
              <a:t>Siggaard</a:t>
            </a:r>
            <a:r>
              <a:rPr lang="cs-CZ" dirty="0"/>
              <a:t>-Andersen</a:t>
            </a:r>
          </a:p>
        </p:txBody>
      </p:sp>
      <p:pic>
        <p:nvPicPr>
          <p:cNvPr id="29" name="Picture 10" descr="Summer2003"/>
          <p:cNvPicPr>
            <a:picLocks noChangeAspect="1" noChangeArrowheads="1"/>
          </p:cNvPicPr>
          <p:nvPr/>
        </p:nvPicPr>
        <p:blipFill>
          <a:blip r:embed="rId3" cstate="print"/>
          <a:srcRect l="18808" t="9206" r="45308"/>
          <a:stretch>
            <a:fillRect/>
          </a:stretch>
        </p:blipFill>
        <p:spPr bwMode="auto">
          <a:xfrm>
            <a:off x="7429500" y="142875"/>
            <a:ext cx="1511300" cy="2562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29" name="TextovéPole 29"/>
          <p:cNvSpPr txBox="1">
            <a:spLocks noChangeArrowheads="1"/>
          </p:cNvSpPr>
          <p:nvPr/>
        </p:nvSpPr>
        <p:spPr bwMode="auto">
          <a:xfrm>
            <a:off x="7000875" y="2714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Georgia" pitchFamily="18" charset="0"/>
              </a:rPr>
              <a:t>Siggaard-Andersen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2700"/>
            <a:ext cx="7019925" cy="684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435" name="Line 5"/>
          <p:cNvSpPr>
            <a:spLocks noChangeShapeType="1"/>
          </p:cNvSpPr>
          <p:nvPr/>
        </p:nvSpPr>
        <p:spPr bwMode="auto">
          <a:xfrm flipH="1" flipV="1">
            <a:off x="2466975" y="188913"/>
            <a:ext cx="3905250" cy="472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H="1" flipV="1">
            <a:off x="3375025" y="0"/>
            <a:ext cx="2709863" cy="508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H="1" flipV="1">
            <a:off x="2887663" y="101600"/>
            <a:ext cx="3268662" cy="4767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H="1" flipV="1">
            <a:off x="4716463" y="0"/>
            <a:ext cx="2271712" cy="441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 flipV="1">
            <a:off x="4027488" y="0"/>
            <a:ext cx="3208337" cy="414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H="1" flipV="1">
            <a:off x="4456113" y="0"/>
            <a:ext cx="2636837" cy="4302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957888" y="2517775"/>
            <a:ext cx="231775" cy="1825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224463" y="3584575"/>
            <a:ext cx="233362" cy="1825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" name="Přímá spojovací šipka 11"/>
          <p:cNvCxnSpPr>
            <a:endCxn id="10" idx="6"/>
          </p:cNvCxnSpPr>
          <p:nvPr/>
        </p:nvCxnSpPr>
        <p:spPr>
          <a:xfrm rot="10800000">
            <a:off x="5457825" y="3675063"/>
            <a:ext cx="300038" cy="107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endCxn id="9" idx="7"/>
          </p:cNvCxnSpPr>
          <p:nvPr/>
        </p:nvCxnSpPr>
        <p:spPr>
          <a:xfrm rot="5400000">
            <a:off x="6065838" y="2311400"/>
            <a:ext cx="323850" cy="142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445" name="TextovéPole 19"/>
          <p:cNvSpPr txBox="1">
            <a:spLocks noChangeArrowheads="1"/>
          </p:cNvSpPr>
          <p:nvPr/>
        </p:nvSpPr>
        <p:spPr bwMode="auto">
          <a:xfrm>
            <a:off x="6130925" y="2009775"/>
            <a:ext cx="963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 i="1">
                <a:solidFill>
                  <a:srgbClr val="FF0000"/>
                </a:solidFill>
              </a:rPr>
              <a:t>BE=0 mEq/l</a:t>
            </a:r>
          </a:p>
        </p:txBody>
      </p:sp>
      <p:sp>
        <p:nvSpPr>
          <p:cNvPr id="18446" name="TextovéPole 20"/>
          <p:cNvSpPr txBox="1">
            <a:spLocks noChangeArrowheads="1"/>
          </p:cNvSpPr>
          <p:nvPr/>
        </p:nvSpPr>
        <p:spPr bwMode="auto">
          <a:xfrm>
            <a:off x="5634038" y="3768725"/>
            <a:ext cx="10874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 i="1">
                <a:solidFill>
                  <a:srgbClr val="FF0000"/>
                </a:solidFill>
              </a:rPr>
              <a:t>BE=-15 mEq/l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0" y="0"/>
            <a:ext cx="7283450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Siggaard-Andersen (1960-1962)</a:t>
            </a:r>
          </a:p>
        </p:txBody>
      </p:sp>
      <p:graphicFrame>
        <p:nvGraphicFramePr>
          <p:cNvPr id="9728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380288" y="4076700"/>
          <a:ext cx="133985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Flash Document" r:id="rId4" imgW="1339920" imgH="2228760" progId="">
                  <p:embed/>
                </p:oleObj>
              </mc:Choice>
              <mc:Fallback>
                <p:oleObj name="Flash Document" r:id="rId4" imgW="1339920" imgH="2228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076700"/>
                        <a:ext cx="133985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95288" y="5084763"/>
            <a:ext cx="65662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Definition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only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for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standard </a:t>
            </a:r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conditions</a:t>
            </a:r>
            <a:endParaRPr lang="cs-CZ" sz="2400" b="1" dirty="0">
              <a:solidFill>
                <a:schemeClr val="folHlink"/>
              </a:solidFill>
              <a:latin typeface="Georgia" pitchFamily="18" charset="0"/>
            </a:endParaRPr>
          </a:p>
          <a:p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cs-CZ" sz="2400" b="1" i="1" dirty="0">
                <a:latin typeface="Georgia" pitchFamily="18" charset="0"/>
              </a:rPr>
              <a:t>  not </a:t>
            </a:r>
            <a:r>
              <a:rPr lang="cs-CZ" sz="2400" b="1" i="1" dirty="0" err="1">
                <a:latin typeface="Georgia" pitchFamily="18" charset="0"/>
              </a:rPr>
              <a:t>included</a:t>
            </a:r>
            <a:r>
              <a:rPr lang="cs-CZ" sz="2400" b="1" i="1" dirty="0">
                <a:latin typeface="Georgia" pitchFamily="18" charset="0"/>
              </a:rPr>
              <a:t> </a:t>
            </a:r>
            <a:r>
              <a:rPr lang="cs-CZ" sz="2400" b="1" i="1" dirty="0" err="1">
                <a:latin typeface="Georgia" pitchFamily="18" charset="0"/>
              </a:rPr>
              <a:t>hypo</a:t>
            </a:r>
            <a:r>
              <a:rPr lang="cs-CZ" sz="2400" b="1" i="1" dirty="0">
                <a:latin typeface="Georgia" pitchFamily="18" charset="0"/>
              </a:rPr>
              <a:t>/</a:t>
            </a:r>
            <a:r>
              <a:rPr lang="cs-CZ" sz="2400" b="1" i="1" dirty="0" err="1">
                <a:latin typeface="Georgia" pitchFamily="18" charset="0"/>
              </a:rPr>
              <a:t>hyperalbuminemia</a:t>
            </a:r>
            <a:endParaRPr lang="cs-CZ" sz="2400" b="1" i="1" dirty="0">
              <a:latin typeface="Georgia" pitchFamily="18" charset="0"/>
            </a:endParaRPr>
          </a:p>
          <a:p>
            <a:r>
              <a:rPr lang="cs-CZ" sz="2400" i="1" dirty="0">
                <a:latin typeface="Georgia" pitchFamily="18" charset="0"/>
              </a:rPr>
              <a:t>                      </a:t>
            </a:r>
            <a:r>
              <a:rPr lang="cs-CZ" sz="2400" b="1" i="1" dirty="0">
                <a:latin typeface="Georgia" pitchFamily="18" charset="0"/>
              </a:rPr>
              <a:t>hyper/</a:t>
            </a:r>
            <a:r>
              <a:rPr lang="cs-CZ" sz="2400" b="1" i="1" dirty="0" err="1">
                <a:latin typeface="Georgia" pitchFamily="18" charset="0"/>
              </a:rPr>
              <a:t>hypophosphatemia</a:t>
            </a:r>
            <a:endParaRPr lang="cs-CZ" sz="2400" b="1" i="1" dirty="0">
              <a:latin typeface="Georgia" pitchFamily="18" charset="0"/>
            </a:endParaRPr>
          </a:p>
          <a:p>
            <a:r>
              <a:rPr lang="cs-CZ" sz="2400" i="1" dirty="0">
                <a:latin typeface="Georgia" pitchFamily="18" charset="0"/>
              </a:rPr>
              <a:t>  SA nomogram </a:t>
            </a:r>
            <a:r>
              <a:rPr lang="en-US" sz="2400" i="1" dirty="0" err="1">
                <a:latin typeface="Georgia" pitchFamily="18" charset="0"/>
              </a:rPr>
              <a:t>initialy</a:t>
            </a:r>
            <a:r>
              <a:rPr lang="en-US" sz="2400" i="1" dirty="0">
                <a:latin typeface="Georgia" pitchFamily="18" charset="0"/>
              </a:rPr>
              <a:t> was defined at </a:t>
            </a:r>
            <a:r>
              <a:rPr lang="cs-CZ" sz="2400" i="1" dirty="0">
                <a:latin typeface="Georgia" pitchFamily="18" charset="0"/>
              </a:rPr>
              <a:t>38°C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6238" y="1792288"/>
            <a:ext cx="4887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Definition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cs-CZ" sz="2400" b="1" i="1" dirty="0">
                <a:latin typeface="Georgia" pitchFamily="18" charset="0"/>
              </a:rPr>
              <a:t>(</a:t>
            </a:r>
            <a:r>
              <a:rPr lang="cs-CZ" sz="2400" b="1" i="1" dirty="0" err="1">
                <a:latin typeface="Georgia" pitchFamily="18" charset="0"/>
              </a:rPr>
              <a:t>for</a:t>
            </a:r>
            <a:r>
              <a:rPr lang="cs-CZ" sz="2400" b="1" i="1" dirty="0">
                <a:latin typeface="Georgia" pitchFamily="18" charset="0"/>
              </a:rPr>
              <a:t> </a:t>
            </a:r>
            <a:r>
              <a:rPr lang="cs-CZ" sz="2400" b="1" i="1" dirty="0" err="1">
                <a:latin typeface="Georgia" pitchFamily="18" charset="0"/>
              </a:rPr>
              <a:t>blood</a:t>
            </a:r>
            <a:r>
              <a:rPr lang="cs-CZ" sz="2400" b="1" i="1" dirty="0">
                <a:latin typeface="Georgia" pitchFamily="18" charset="0"/>
              </a:rPr>
              <a:t> in </a:t>
            </a:r>
            <a:r>
              <a:rPr lang="cs-CZ" sz="2400" b="1" i="1" dirty="0" err="1">
                <a:latin typeface="Georgia" pitchFamily="18" charset="0"/>
              </a:rPr>
              <a:t>vitro</a:t>
            </a:r>
            <a:r>
              <a:rPr lang="cs-CZ" sz="2400" b="1" i="1" dirty="0">
                <a:latin typeface="Georgia" pitchFamily="18" charset="0"/>
              </a:rPr>
              <a:t>)</a:t>
            </a:r>
            <a:endParaRPr lang="cs-CZ" sz="2400" b="1" i="1" dirty="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0825" y="2349500"/>
            <a:ext cx="8616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- </a:t>
            </a: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Buffer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 Base:</a:t>
            </a:r>
            <a:r>
              <a:rPr lang="cs-CZ" sz="2400" b="1" dirty="0">
                <a:solidFill>
                  <a:srgbClr val="37B3FF"/>
                </a:solidFill>
                <a:latin typeface="Georgia" pitchFamily="18" charset="0"/>
              </a:rPr>
              <a:t> </a:t>
            </a:r>
            <a:r>
              <a:rPr lang="cs-CZ" sz="2400" dirty="0">
                <a:latin typeface="Georgia" pitchFamily="18" charset="0"/>
              </a:rPr>
              <a:t>[BB]=[HCO</a:t>
            </a:r>
            <a:r>
              <a:rPr lang="cs-CZ" sz="2400" baseline="-25000" dirty="0">
                <a:latin typeface="Georgia" pitchFamily="18" charset="0"/>
              </a:rPr>
              <a:t>3</a:t>
            </a:r>
            <a:r>
              <a:rPr lang="cs-CZ" sz="2400" baseline="40000" dirty="0">
                <a:latin typeface="Georgia" pitchFamily="18" charset="0"/>
              </a:rPr>
              <a:t>-</a:t>
            </a:r>
            <a:r>
              <a:rPr lang="cs-CZ" sz="2400" dirty="0">
                <a:latin typeface="Georgia" pitchFamily="18" charset="0"/>
              </a:rPr>
              <a:t>]+[Buf</a:t>
            </a:r>
            <a:r>
              <a:rPr lang="cs-CZ" sz="2400" baseline="40000" dirty="0">
                <a:latin typeface="Georgia" pitchFamily="18" charset="0"/>
              </a:rPr>
              <a:t>-</a:t>
            </a:r>
            <a:r>
              <a:rPr lang="cs-CZ" sz="2400" dirty="0">
                <a:latin typeface="Georgia" pitchFamily="18" charset="0"/>
              </a:rPr>
              <a:t>] (independent on pCO</a:t>
            </a:r>
            <a:r>
              <a:rPr lang="cs-CZ" sz="2400" baseline="-25000" dirty="0">
                <a:latin typeface="Georgia" pitchFamily="18" charset="0"/>
              </a:rPr>
              <a:t>2</a:t>
            </a:r>
            <a:r>
              <a:rPr lang="cs-CZ" sz="2400" dirty="0">
                <a:latin typeface="Georgia" pitchFamily="18" charset="0"/>
              </a:rPr>
              <a:t>)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endParaRPr lang="cs-CZ" sz="2400" b="1" i="1" dirty="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3850" y="2924175"/>
            <a:ext cx="77957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Normal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 </a:t>
            </a: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Buffer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 Base:</a:t>
            </a:r>
            <a:r>
              <a:rPr lang="cs-CZ" sz="2400" b="1" dirty="0">
                <a:solidFill>
                  <a:srgbClr val="37B3FF"/>
                </a:solidFill>
                <a:latin typeface="Georgia" pitchFamily="18" charset="0"/>
              </a:rPr>
              <a:t> </a:t>
            </a:r>
            <a:r>
              <a:rPr lang="cs-CZ" sz="2400" dirty="0">
                <a:latin typeface="Georgia" pitchFamily="18" charset="0"/>
              </a:rPr>
              <a:t>[NBB]</a:t>
            </a:r>
          </a:p>
          <a:p>
            <a:r>
              <a:rPr lang="cs-CZ" sz="2400" dirty="0">
                <a:latin typeface="Georgia" pitchFamily="18" charset="0"/>
              </a:rPr>
              <a:t>	[BB] při pH=7.4 při </a:t>
            </a:r>
            <a:r>
              <a:rPr lang="cs-CZ" sz="2400" dirty="0" err="1">
                <a:latin typeface="Georgia" pitchFamily="18" charset="0"/>
              </a:rPr>
              <a:t>pCO</a:t>
            </a:r>
            <a:r>
              <a:rPr lang="cs-CZ" sz="2400" dirty="0">
                <a:latin typeface="Georgia" pitchFamily="18" charset="0"/>
              </a:rPr>
              <a:t>=40 torr </a:t>
            </a:r>
            <a:r>
              <a:rPr lang="cs-CZ" sz="2400" dirty="0" err="1">
                <a:latin typeface="Georgia" pitchFamily="18" charset="0"/>
              </a:rPr>
              <a:t>at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given</a:t>
            </a:r>
            <a:r>
              <a:rPr lang="cs-CZ" sz="2400" b="1" dirty="0" err="1">
                <a:latin typeface="Georgia" pitchFamily="18" charset="0"/>
              </a:rPr>
              <a:t>Hb</a:t>
            </a:r>
            <a:endParaRPr lang="cs-CZ" sz="2400" b="1" dirty="0">
              <a:latin typeface="Georgia" pitchFamily="18" charset="0"/>
            </a:endParaRPr>
          </a:p>
          <a:p>
            <a:r>
              <a:rPr lang="cs-CZ" sz="2400" b="1" dirty="0">
                <a:latin typeface="Georgia" pitchFamily="18" charset="0"/>
              </a:rPr>
              <a:t>	</a:t>
            </a:r>
            <a:r>
              <a:rPr lang="cs-CZ" sz="2400" dirty="0">
                <a:latin typeface="Georgia" pitchFamily="18" charset="0"/>
              </a:rPr>
              <a:t>(SA nomogram - </a:t>
            </a:r>
            <a:r>
              <a:rPr lang="cs-CZ" sz="2400" dirty="0" err="1">
                <a:latin typeface="Georgia" pitchFamily="18" charset="0"/>
              </a:rPr>
              <a:t>at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normal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albumins</a:t>
            </a:r>
            <a:r>
              <a:rPr lang="cs-CZ" sz="2400" dirty="0">
                <a:latin typeface="Georgia" pitchFamily="18" charset="0"/>
              </a:rPr>
              <a:t>, </a:t>
            </a:r>
            <a:r>
              <a:rPr lang="cs-CZ" sz="2400" dirty="0" err="1">
                <a:latin typeface="Georgia" pitchFamily="18" charset="0"/>
              </a:rPr>
              <a:t>phophates</a:t>
            </a:r>
            <a:r>
              <a:rPr lang="cs-CZ" sz="2400" dirty="0">
                <a:latin typeface="Georgia" pitchFamily="18" charset="0"/>
              </a:rPr>
              <a:t>)</a:t>
            </a:r>
            <a:endParaRPr lang="cs-CZ" sz="2400" b="1" dirty="0">
              <a:latin typeface="Georgia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5288" y="4149725"/>
            <a:ext cx="482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Base </a:t>
            </a: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Excess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:</a:t>
            </a:r>
            <a:r>
              <a:rPr lang="cs-CZ" sz="2400" b="1" dirty="0">
                <a:solidFill>
                  <a:srgbClr val="37B3FF"/>
                </a:solidFill>
                <a:latin typeface="Georgia" pitchFamily="18" charset="0"/>
              </a:rPr>
              <a:t> </a:t>
            </a:r>
            <a:r>
              <a:rPr lang="cs-CZ" sz="2400" dirty="0">
                <a:latin typeface="Georgia" pitchFamily="18" charset="0"/>
              </a:rPr>
              <a:t>[BE]=[BB]-[NBB]</a:t>
            </a:r>
            <a:endParaRPr lang="cs-CZ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0550" y="0"/>
            <a:ext cx="7283450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/>
              <a:t>Siggaard-Andersen (1974-1995)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76238" y="1792288"/>
            <a:ext cx="4887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Definition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cs-CZ" sz="2400" b="1" i="1" dirty="0">
                <a:latin typeface="Georgia" pitchFamily="18" charset="0"/>
              </a:rPr>
              <a:t>(</a:t>
            </a:r>
            <a:r>
              <a:rPr lang="cs-CZ" sz="2400" b="1" i="1" dirty="0" err="1">
                <a:latin typeface="Georgia" pitchFamily="18" charset="0"/>
              </a:rPr>
              <a:t>for</a:t>
            </a:r>
            <a:r>
              <a:rPr lang="cs-CZ" sz="2400" b="1" i="1" dirty="0">
                <a:latin typeface="Georgia" pitchFamily="18" charset="0"/>
              </a:rPr>
              <a:t> </a:t>
            </a:r>
            <a:r>
              <a:rPr lang="cs-CZ" sz="2400" b="1" i="1" dirty="0" err="1">
                <a:latin typeface="Georgia" pitchFamily="18" charset="0"/>
              </a:rPr>
              <a:t>blood</a:t>
            </a:r>
            <a:r>
              <a:rPr lang="cs-CZ" sz="2400" b="1" i="1" dirty="0">
                <a:latin typeface="Georgia" pitchFamily="18" charset="0"/>
              </a:rPr>
              <a:t> in </a:t>
            </a:r>
            <a:r>
              <a:rPr lang="cs-CZ" sz="2400" b="1" i="1" dirty="0" err="1">
                <a:latin typeface="Georgia" pitchFamily="18" charset="0"/>
              </a:rPr>
              <a:t>vitro</a:t>
            </a:r>
            <a:r>
              <a:rPr lang="cs-CZ" sz="2400" b="1" i="1" dirty="0">
                <a:latin typeface="Georgia" pitchFamily="18" charset="0"/>
              </a:rPr>
              <a:t>)</a:t>
            </a:r>
            <a:endParaRPr lang="cs-CZ" sz="2400" b="1" i="1" dirty="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50825" y="2349500"/>
            <a:ext cx="8616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- </a:t>
            </a: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Buffer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 Base:</a:t>
            </a:r>
            <a:r>
              <a:rPr lang="cs-CZ" sz="2400" b="1" dirty="0">
                <a:solidFill>
                  <a:srgbClr val="37B3FF"/>
                </a:solidFill>
                <a:latin typeface="Georgia" pitchFamily="18" charset="0"/>
              </a:rPr>
              <a:t> </a:t>
            </a:r>
            <a:r>
              <a:rPr lang="cs-CZ" sz="2400" dirty="0">
                <a:latin typeface="Georgia" pitchFamily="18" charset="0"/>
              </a:rPr>
              <a:t>[BB]=[HCO</a:t>
            </a:r>
            <a:r>
              <a:rPr lang="cs-CZ" sz="2400" baseline="-25000" dirty="0">
                <a:latin typeface="Georgia" pitchFamily="18" charset="0"/>
              </a:rPr>
              <a:t>3</a:t>
            </a:r>
            <a:r>
              <a:rPr lang="cs-CZ" sz="2400" baseline="40000" dirty="0">
                <a:latin typeface="Georgia" pitchFamily="18" charset="0"/>
              </a:rPr>
              <a:t>-</a:t>
            </a:r>
            <a:r>
              <a:rPr lang="cs-CZ" sz="2400" dirty="0">
                <a:latin typeface="Georgia" pitchFamily="18" charset="0"/>
              </a:rPr>
              <a:t>]+[Buf</a:t>
            </a:r>
            <a:r>
              <a:rPr lang="cs-CZ" sz="2400" baseline="40000" dirty="0">
                <a:latin typeface="Georgia" pitchFamily="18" charset="0"/>
              </a:rPr>
              <a:t>-</a:t>
            </a:r>
            <a:r>
              <a:rPr lang="cs-CZ" sz="2400" dirty="0">
                <a:latin typeface="Georgia" pitchFamily="18" charset="0"/>
              </a:rPr>
              <a:t>] (independent on pCO</a:t>
            </a:r>
            <a:r>
              <a:rPr lang="cs-CZ" sz="2400" baseline="-25000" dirty="0">
                <a:latin typeface="Georgia" pitchFamily="18" charset="0"/>
              </a:rPr>
              <a:t>2</a:t>
            </a:r>
            <a:r>
              <a:rPr lang="cs-CZ" sz="2400" dirty="0">
                <a:latin typeface="Georgia" pitchFamily="18" charset="0"/>
              </a:rPr>
              <a:t>)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endParaRPr lang="cs-CZ" sz="2400" b="1" i="1" dirty="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23850" y="2924175"/>
            <a:ext cx="77957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Normal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 </a:t>
            </a: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Buffer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 Base:</a:t>
            </a:r>
            <a:r>
              <a:rPr lang="cs-CZ" sz="2400" b="1" dirty="0">
                <a:solidFill>
                  <a:srgbClr val="37B3FF"/>
                </a:solidFill>
                <a:latin typeface="Georgia" pitchFamily="18" charset="0"/>
              </a:rPr>
              <a:t> </a:t>
            </a:r>
            <a:r>
              <a:rPr lang="cs-CZ" sz="2400" dirty="0">
                <a:latin typeface="Georgia" pitchFamily="18" charset="0"/>
              </a:rPr>
              <a:t>[NBB]</a:t>
            </a:r>
          </a:p>
          <a:p>
            <a:r>
              <a:rPr lang="cs-CZ" sz="2400" dirty="0">
                <a:latin typeface="Georgia" pitchFamily="18" charset="0"/>
              </a:rPr>
              <a:t>	[BB] při pH=7.4 při </a:t>
            </a:r>
            <a:r>
              <a:rPr lang="cs-CZ" sz="2400" dirty="0" err="1">
                <a:latin typeface="Georgia" pitchFamily="18" charset="0"/>
              </a:rPr>
              <a:t>pCO</a:t>
            </a:r>
            <a:r>
              <a:rPr lang="cs-CZ" sz="2400" dirty="0">
                <a:latin typeface="Georgia" pitchFamily="18" charset="0"/>
              </a:rPr>
              <a:t>=40 torr </a:t>
            </a:r>
            <a:r>
              <a:rPr lang="cs-CZ" sz="2400" dirty="0" err="1">
                <a:latin typeface="Georgia" pitchFamily="18" charset="0"/>
              </a:rPr>
              <a:t>at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given</a:t>
            </a:r>
            <a:r>
              <a:rPr lang="cs-CZ" sz="2400" b="1" dirty="0" err="1">
                <a:latin typeface="Georgia" pitchFamily="18" charset="0"/>
              </a:rPr>
              <a:t>Hb</a:t>
            </a:r>
            <a:endParaRPr lang="cs-CZ" sz="2400" b="1" dirty="0">
              <a:latin typeface="Georgia" pitchFamily="18" charset="0"/>
            </a:endParaRPr>
          </a:p>
          <a:p>
            <a:r>
              <a:rPr lang="cs-CZ" sz="2400" b="1" dirty="0">
                <a:latin typeface="Georgia" pitchFamily="18" charset="0"/>
              </a:rPr>
              <a:t>	</a:t>
            </a:r>
            <a:r>
              <a:rPr lang="cs-CZ" sz="2400" dirty="0">
                <a:latin typeface="Georgia" pitchFamily="18" charset="0"/>
              </a:rPr>
              <a:t>(SA nomogram - </a:t>
            </a:r>
            <a:r>
              <a:rPr lang="cs-CZ" sz="2400" dirty="0" err="1">
                <a:latin typeface="Georgia" pitchFamily="18" charset="0"/>
              </a:rPr>
              <a:t>at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normal</a:t>
            </a:r>
            <a:r>
              <a:rPr lang="cs-CZ" sz="2400" dirty="0">
                <a:latin typeface="Georgia" pitchFamily="18" charset="0"/>
              </a:rPr>
              <a:t> </a:t>
            </a:r>
            <a:r>
              <a:rPr lang="cs-CZ" sz="2400" dirty="0" err="1">
                <a:latin typeface="Georgia" pitchFamily="18" charset="0"/>
              </a:rPr>
              <a:t>albumins</a:t>
            </a:r>
            <a:r>
              <a:rPr lang="cs-CZ" sz="2400" dirty="0">
                <a:latin typeface="Georgia" pitchFamily="18" charset="0"/>
              </a:rPr>
              <a:t>, </a:t>
            </a:r>
            <a:r>
              <a:rPr lang="cs-CZ" sz="2400" dirty="0" err="1">
                <a:latin typeface="Georgia" pitchFamily="18" charset="0"/>
              </a:rPr>
              <a:t>phophates</a:t>
            </a:r>
            <a:r>
              <a:rPr lang="cs-CZ" sz="2400" dirty="0">
                <a:latin typeface="Georgia" pitchFamily="18" charset="0"/>
              </a:rPr>
              <a:t>)</a:t>
            </a:r>
            <a:endParaRPr lang="cs-CZ" sz="2400" b="1" dirty="0">
              <a:latin typeface="Georgia" pitchFamily="18" charset="0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95288" y="4149725"/>
            <a:ext cx="482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Base </a:t>
            </a:r>
            <a:r>
              <a:rPr lang="cs-CZ" sz="2400" b="1" dirty="0" err="1">
                <a:solidFill>
                  <a:srgbClr val="0099FF"/>
                </a:solidFill>
                <a:latin typeface="Georgia" pitchFamily="18" charset="0"/>
              </a:rPr>
              <a:t>Excess</a:t>
            </a:r>
            <a:r>
              <a:rPr lang="cs-CZ" sz="2400" b="1" dirty="0">
                <a:solidFill>
                  <a:srgbClr val="0099FF"/>
                </a:solidFill>
                <a:latin typeface="Georgia" pitchFamily="18" charset="0"/>
              </a:rPr>
              <a:t>:</a:t>
            </a:r>
            <a:r>
              <a:rPr lang="cs-CZ" sz="2400" b="1" dirty="0">
                <a:solidFill>
                  <a:srgbClr val="37B3FF"/>
                </a:solidFill>
                <a:latin typeface="Georgia" pitchFamily="18" charset="0"/>
              </a:rPr>
              <a:t> </a:t>
            </a:r>
            <a:r>
              <a:rPr lang="cs-CZ" sz="2400" dirty="0">
                <a:latin typeface="Georgia" pitchFamily="18" charset="0"/>
              </a:rPr>
              <a:t>[BE]=[BB]-[NBB]</a:t>
            </a:r>
            <a:endParaRPr lang="cs-CZ" sz="2400" b="1" dirty="0">
              <a:latin typeface="Georgia" pitchFamily="18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67544" y="5301208"/>
            <a:ext cx="8072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Definition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NBB </a:t>
            </a:r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dependent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on </a:t>
            </a:r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Hb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, albumin </a:t>
            </a:r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and</a:t>
            </a:r>
            <a:r>
              <a:rPr lang="cs-CZ" sz="2400" b="1" dirty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cs-CZ" sz="2400" b="1" dirty="0" err="1">
                <a:solidFill>
                  <a:schemeClr val="folHlink"/>
                </a:solidFill>
                <a:latin typeface="Georgia" pitchFamily="18" charset="0"/>
              </a:rPr>
              <a:t>phosphates</a:t>
            </a:r>
            <a:endParaRPr lang="cs-CZ" sz="2400" b="1" dirty="0">
              <a:solidFill>
                <a:schemeClr val="folHlink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Danish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cs-CZ" dirty="0" err="1"/>
              <a:t>Problems</a:t>
            </a:r>
            <a:r>
              <a:rPr lang="cs-CZ" dirty="0"/>
              <a:t>: In 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 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disturbances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nonbikarbonate</a:t>
            </a:r>
            <a:r>
              <a:rPr lang="cs-CZ" dirty="0"/>
              <a:t> </a:t>
            </a:r>
            <a:r>
              <a:rPr lang="cs-CZ" dirty="0" err="1"/>
              <a:t>buffers</a:t>
            </a:r>
            <a:r>
              <a:rPr lang="cs-CZ" dirty="0"/>
              <a:t> :</a:t>
            </a:r>
          </a:p>
          <a:p>
            <a:pPr>
              <a:buNone/>
            </a:pPr>
            <a:r>
              <a:rPr lang="cs-CZ" dirty="0"/>
              <a:t>   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altered</a:t>
            </a:r>
            <a:r>
              <a:rPr lang="cs-CZ" dirty="0"/>
              <a:t> plasma </a:t>
            </a:r>
            <a:r>
              <a:rPr lang="cs-CZ" dirty="0" err="1"/>
              <a:t>concentrations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(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cs-CZ" dirty="0"/>
              <a:t>f </a:t>
            </a:r>
            <a:r>
              <a:rPr lang="en-US" dirty="0"/>
              <a:t>the original SA</a:t>
            </a:r>
            <a:r>
              <a:rPr lang="cs-CZ" dirty="0"/>
              <a:t> nomogram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Stewart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en-US" dirty="0"/>
              <a:t>(1983)</a:t>
            </a:r>
            <a:endParaRPr lang="cs-CZ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80975" y="1989138"/>
            <a:ext cx="3960813" cy="2854325"/>
            <a:chOff x="249" y="1253"/>
            <a:chExt cx="3085" cy="2223"/>
          </a:xfrm>
        </p:grpSpPr>
        <p:sp>
          <p:nvSpPr>
            <p:cNvPr id="21511" name="Rectangle 4"/>
            <p:cNvSpPr>
              <a:spLocks noChangeArrowheads="1"/>
            </p:cNvSpPr>
            <p:nvPr/>
          </p:nvSpPr>
          <p:spPr bwMode="auto">
            <a:xfrm>
              <a:off x="249" y="1289"/>
              <a:ext cx="99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800">
                  <a:latin typeface="Georgia" pitchFamily="18" charset="0"/>
                </a:rPr>
                <a:t>Ca</a:t>
              </a:r>
              <a:r>
                <a:rPr lang="en-US" sz="2800" baseline="30000">
                  <a:latin typeface="Georgia" pitchFamily="18" charset="0"/>
                </a:rPr>
                <a:t>+</a:t>
              </a:r>
              <a:r>
                <a:rPr lang="en-US" sz="2800">
                  <a:latin typeface="Georgia" pitchFamily="18" charset="0"/>
                </a:rPr>
                <a:t> Mg</a:t>
              </a:r>
              <a:r>
                <a:rPr lang="en-US" sz="2800" baseline="30000">
                  <a:latin typeface="Georgia" pitchFamily="18" charset="0"/>
                </a:rPr>
                <a:t>+</a:t>
              </a:r>
              <a:endParaRPr lang="cs-CZ" sz="2800" baseline="30000">
                <a:latin typeface="Georgia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47" y="1253"/>
              <a:ext cx="1225" cy="2223"/>
              <a:chOff x="1288" y="1253"/>
              <a:chExt cx="1170" cy="2223"/>
            </a:xfrm>
          </p:grpSpPr>
          <p:sp>
            <p:nvSpPr>
              <p:cNvPr id="21522" name="Rectangle 6"/>
              <p:cNvSpPr>
                <a:spLocks noChangeArrowheads="1"/>
              </p:cNvSpPr>
              <p:nvPr/>
            </p:nvSpPr>
            <p:spPr bwMode="auto">
              <a:xfrm>
                <a:off x="1346" y="1253"/>
                <a:ext cx="528" cy="2223"/>
              </a:xfrm>
              <a:prstGeom prst="rect">
                <a:avLst/>
              </a:prstGeom>
              <a:solidFill>
                <a:srgbClr val="F40C43"/>
              </a:solidFill>
              <a:ln w="15875">
                <a:solidFill>
                  <a:srgbClr val="58041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21523" name="Rectangle 7"/>
              <p:cNvSpPr>
                <a:spLocks noChangeArrowheads="1"/>
              </p:cNvSpPr>
              <p:nvPr/>
            </p:nvSpPr>
            <p:spPr bwMode="auto">
              <a:xfrm>
                <a:off x="1874" y="1253"/>
                <a:ext cx="526" cy="2223"/>
              </a:xfrm>
              <a:prstGeom prst="rect">
                <a:avLst/>
              </a:prstGeom>
              <a:solidFill>
                <a:srgbClr val="F40C43"/>
              </a:solidFill>
              <a:ln w="15875">
                <a:solidFill>
                  <a:srgbClr val="58041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21524" name="Line 8"/>
              <p:cNvSpPr>
                <a:spLocks noChangeShapeType="1"/>
              </p:cNvSpPr>
              <p:nvPr/>
            </p:nvSpPr>
            <p:spPr bwMode="auto">
              <a:xfrm>
                <a:off x="1346" y="1312"/>
                <a:ext cx="528" cy="0"/>
              </a:xfrm>
              <a:prstGeom prst="line">
                <a:avLst/>
              </a:prstGeom>
              <a:noFill/>
              <a:ln w="15875">
                <a:solidFill>
                  <a:srgbClr val="5804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5" name="Line 9"/>
              <p:cNvSpPr>
                <a:spLocks noChangeShapeType="1"/>
              </p:cNvSpPr>
              <p:nvPr/>
            </p:nvSpPr>
            <p:spPr bwMode="auto">
              <a:xfrm>
                <a:off x="1346" y="1663"/>
                <a:ext cx="528" cy="0"/>
              </a:xfrm>
              <a:prstGeom prst="line">
                <a:avLst/>
              </a:prstGeom>
              <a:noFill/>
              <a:ln w="15875">
                <a:solidFill>
                  <a:srgbClr val="5804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6" name="Line 10"/>
              <p:cNvSpPr>
                <a:spLocks noChangeShapeType="1"/>
              </p:cNvSpPr>
              <p:nvPr/>
            </p:nvSpPr>
            <p:spPr bwMode="auto">
              <a:xfrm>
                <a:off x="1872" y="1721"/>
                <a:ext cx="528" cy="0"/>
              </a:xfrm>
              <a:prstGeom prst="line">
                <a:avLst/>
              </a:prstGeom>
              <a:noFill/>
              <a:ln w="15875">
                <a:solidFill>
                  <a:srgbClr val="5804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7" name="Line 11"/>
              <p:cNvSpPr>
                <a:spLocks noChangeShapeType="1"/>
              </p:cNvSpPr>
              <p:nvPr/>
            </p:nvSpPr>
            <p:spPr bwMode="auto">
              <a:xfrm>
                <a:off x="1874" y="2365"/>
                <a:ext cx="527" cy="0"/>
              </a:xfrm>
              <a:prstGeom prst="line">
                <a:avLst/>
              </a:prstGeom>
              <a:noFill/>
              <a:ln w="15875">
                <a:solidFill>
                  <a:srgbClr val="5804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8" name="Line 12"/>
              <p:cNvSpPr>
                <a:spLocks noChangeShapeType="1"/>
              </p:cNvSpPr>
              <p:nvPr/>
            </p:nvSpPr>
            <p:spPr bwMode="auto">
              <a:xfrm>
                <a:off x="1874" y="2891"/>
                <a:ext cx="527" cy="0"/>
              </a:xfrm>
              <a:prstGeom prst="line">
                <a:avLst/>
              </a:prstGeom>
              <a:noFill/>
              <a:ln w="15875">
                <a:solidFill>
                  <a:srgbClr val="5804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29" name="Line 13"/>
              <p:cNvSpPr>
                <a:spLocks noChangeShapeType="1"/>
              </p:cNvSpPr>
              <p:nvPr/>
            </p:nvSpPr>
            <p:spPr bwMode="auto">
              <a:xfrm>
                <a:off x="1288" y="1253"/>
                <a:ext cx="1170" cy="0"/>
              </a:xfrm>
              <a:prstGeom prst="line">
                <a:avLst/>
              </a:prstGeom>
              <a:noFill/>
              <a:ln w="19050">
                <a:solidFill>
                  <a:srgbClr val="5804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30" name="Line 14"/>
              <p:cNvSpPr>
                <a:spLocks noChangeShapeType="1"/>
              </p:cNvSpPr>
              <p:nvPr/>
            </p:nvSpPr>
            <p:spPr bwMode="auto">
              <a:xfrm>
                <a:off x="1288" y="3476"/>
                <a:ext cx="1170" cy="0"/>
              </a:xfrm>
              <a:prstGeom prst="line">
                <a:avLst/>
              </a:prstGeom>
              <a:noFill/>
              <a:ln w="19050">
                <a:solidFill>
                  <a:srgbClr val="5804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513" name="Line 15"/>
            <p:cNvSpPr>
              <a:spLocks noChangeShapeType="1"/>
            </p:cNvSpPr>
            <p:nvPr/>
          </p:nvSpPr>
          <p:spPr bwMode="auto">
            <a:xfrm>
              <a:off x="657" y="1298"/>
              <a:ext cx="5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14" name="Rectangle 16"/>
            <p:cNvSpPr>
              <a:spLocks noChangeArrowheads="1"/>
            </p:cNvSpPr>
            <p:nvPr/>
          </p:nvSpPr>
          <p:spPr bwMode="auto">
            <a:xfrm>
              <a:off x="1765" y="1396"/>
              <a:ext cx="75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Georgia" pitchFamily="18" charset="0"/>
                </a:rPr>
                <a:t>HCO</a:t>
              </a:r>
              <a:r>
                <a:rPr lang="en-US" b="1" baseline="-25000">
                  <a:latin typeface="Georgia" pitchFamily="18" charset="0"/>
                </a:rPr>
                <a:t>3</a:t>
              </a:r>
              <a:r>
                <a:rPr lang="en-US" b="1" baseline="30000">
                  <a:latin typeface="Georgia" pitchFamily="18" charset="0"/>
                </a:rPr>
                <a:t>-</a:t>
              </a:r>
              <a:endParaRPr lang="cs-CZ" b="1" baseline="30000">
                <a:latin typeface="Georgia" pitchFamily="18" charset="0"/>
              </a:endParaRPr>
            </a:p>
          </p:txBody>
        </p:sp>
        <p:sp>
          <p:nvSpPr>
            <p:cNvPr id="21515" name="Rectangle 17"/>
            <p:cNvSpPr>
              <a:spLocks noChangeArrowheads="1"/>
            </p:cNvSpPr>
            <p:nvPr/>
          </p:nvSpPr>
          <p:spPr bwMode="auto">
            <a:xfrm>
              <a:off x="1837" y="1888"/>
              <a:ext cx="589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Georgia" pitchFamily="18" charset="0"/>
                </a:rPr>
                <a:t>Buf</a:t>
              </a:r>
              <a:r>
                <a:rPr lang="en-US" sz="2400" baseline="30000">
                  <a:latin typeface="Georgia" pitchFamily="18" charset="0"/>
                </a:rPr>
                <a:t>-</a:t>
              </a:r>
              <a:endParaRPr lang="cs-CZ" sz="2400" baseline="30000">
                <a:latin typeface="Georgia" pitchFamily="18" charset="0"/>
              </a:endParaRPr>
            </a:p>
          </p:txBody>
        </p:sp>
        <p:sp>
          <p:nvSpPr>
            <p:cNvPr id="21516" name="Rectangle 18"/>
            <p:cNvSpPr>
              <a:spLocks noChangeArrowheads="1"/>
            </p:cNvSpPr>
            <p:nvPr/>
          </p:nvSpPr>
          <p:spPr bwMode="auto">
            <a:xfrm>
              <a:off x="1837" y="2478"/>
              <a:ext cx="57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latin typeface="Georgia" pitchFamily="18" charset="0"/>
                </a:rPr>
                <a:t>XA</a:t>
              </a:r>
              <a:r>
                <a:rPr lang="en-US" sz="2800" baseline="30000">
                  <a:latin typeface="Georgia" pitchFamily="18" charset="0"/>
                </a:rPr>
                <a:t>-</a:t>
              </a:r>
              <a:endParaRPr lang="cs-CZ" sz="2800" baseline="30000">
                <a:latin typeface="Georgia" pitchFamily="18" charset="0"/>
              </a:endParaRPr>
            </a:p>
          </p:txBody>
        </p:sp>
        <p:sp>
          <p:nvSpPr>
            <p:cNvPr id="21517" name="Rectangle 19"/>
            <p:cNvSpPr>
              <a:spLocks noChangeArrowheads="1"/>
            </p:cNvSpPr>
            <p:nvPr/>
          </p:nvSpPr>
          <p:spPr bwMode="auto">
            <a:xfrm>
              <a:off x="1837" y="3022"/>
              <a:ext cx="576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latin typeface="Georgia" pitchFamily="18" charset="0"/>
                </a:rPr>
                <a:t>Cl</a:t>
              </a:r>
              <a:r>
                <a:rPr lang="en-US" sz="2800" baseline="30000">
                  <a:latin typeface="Georgia" pitchFamily="18" charset="0"/>
                </a:rPr>
                <a:t>-</a:t>
              </a:r>
              <a:endParaRPr lang="cs-CZ" sz="2800" baseline="30000">
                <a:latin typeface="Georgia" pitchFamily="18" charset="0"/>
              </a:endParaRPr>
            </a:p>
          </p:txBody>
        </p:sp>
        <p:sp>
          <p:nvSpPr>
            <p:cNvPr id="21518" name="Rectangle 20"/>
            <p:cNvSpPr>
              <a:spLocks noChangeArrowheads="1"/>
            </p:cNvSpPr>
            <p:nvPr/>
          </p:nvSpPr>
          <p:spPr bwMode="auto">
            <a:xfrm>
              <a:off x="1291" y="2251"/>
              <a:ext cx="577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Georgia" pitchFamily="18" charset="0"/>
                </a:rPr>
                <a:t>Na</a:t>
              </a:r>
              <a:r>
                <a:rPr lang="en-US" sz="2400" baseline="30000">
                  <a:latin typeface="Georgia" pitchFamily="18" charset="0"/>
                </a:rPr>
                <a:t>+</a:t>
              </a:r>
              <a:endParaRPr lang="cs-CZ" sz="2400" baseline="30000">
                <a:latin typeface="Georgia" pitchFamily="18" charset="0"/>
              </a:endParaRPr>
            </a:p>
          </p:txBody>
        </p:sp>
        <p:sp>
          <p:nvSpPr>
            <p:cNvPr id="21519" name="Rectangle 21"/>
            <p:cNvSpPr>
              <a:spLocks noChangeArrowheads="1"/>
            </p:cNvSpPr>
            <p:nvPr/>
          </p:nvSpPr>
          <p:spPr bwMode="auto">
            <a:xfrm>
              <a:off x="1291" y="1298"/>
              <a:ext cx="57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latin typeface="Georgia" pitchFamily="18" charset="0"/>
                </a:rPr>
                <a:t>K</a:t>
              </a:r>
              <a:r>
                <a:rPr lang="en-US" sz="2800" baseline="30000">
                  <a:latin typeface="Georgia" pitchFamily="18" charset="0"/>
                </a:rPr>
                <a:t>+</a:t>
              </a:r>
              <a:endParaRPr lang="cs-CZ" sz="2800" baseline="30000">
                <a:latin typeface="Georgia" pitchFamily="18" charset="0"/>
              </a:endParaRPr>
            </a:p>
          </p:txBody>
        </p:sp>
        <p:sp>
          <p:nvSpPr>
            <p:cNvPr id="21520" name="AutoShape 22"/>
            <p:cNvSpPr>
              <a:spLocks/>
            </p:cNvSpPr>
            <p:nvPr/>
          </p:nvSpPr>
          <p:spPr bwMode="auto">
            <a:xfrm>
              <a:off x="2562" y="1253"/>
              <a:ext cx="137" cy="1134"/>
            </a:xfrm>
            <a:prstGeom prst="rightBrace">
              <a:avLst>
                <a:gd name="adj1" fmla="val 68978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521" name="Rectangle 23"/>
            <p:cNvSpPr>
              <a:spLocks noChangeArrowheads="1"/>
            </p:cNvSpPr>
            <p:nvPr/>
          </p:nvSpPr>
          <p:spPr bwMode="auto">
            <a:xfrm>
              <a:off x="2744" y="1661"/>
              <a:ext cx="59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Georgia" pitchFamily="18" charset="0"/>
                </a:rPr>
                <a:t>SID</a:t>
              </a:r>
              <a:endParaRPr lang="cs-CZ" sz="2400" baseline="30000">
                <a:latin typeface="Georgia" pitchFamily="18" charset="0"/>
              </a:endParaRPr>
            </a:p>
          </p:txBody>
        </p:sp>
      </p:grpSp>
      <p:sp>
        <p:nvSpPr>
          <p:cNvPr id="61464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175125" y="2060575"/>
            <a:ext cx="4968875" cy="4103688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cs-CZ" sz="2800" b="1"/>
              <a:t>[H</a:t>
            </a:r>
            <a:r>
              <a:rPr lang="cs-CZ" sz="2800" b="1" baseline="30000"/>
              <a:t>+</a:t>
            </a:r>
            <a:r>
              <a:rPr lang="cs-CZ" sz="2800" b="1"/>
              <a:t>] [OH</a:t>
            </a:r>
            <a:r>
              <a:rPr lang="cs-CZ" sz="2800" b="1" baseline="30000"/>
              <a:t>-</a:t>
            </a:r>
            <a:r>
              <a:rPr lang="cs-CZ" sz="2800" b="1"/>
              <a:t>]</a:t>
            </a:r>
            <a:r>
              <a:rPr lang="cs-CZ" sz="2800"/>
              <a:t> = </a:t>
            </a:r>
            <a:r>
              <a:rPr lang="cs-CZ" sz="2800">
                <a:solidFill>
                  <a:srgbClr val="006600"/>
                </a:solidFill>
              </a:rPr>
              <a:t>K'</a:t>
            </a:r>
            <a:r>
              <a:rPr lang="cs-CZ" sz="2800" baseline="-25000">
                <a:solidFill>
                  <a:srgbClr val="006600"/>
                </a:solidFill>
              </a:rPr>
              <a:t>w</a:t>
            </a:r>
            <a:endParaRPr lang="en-US" sz="2800" baseline="-25000">
              <a:solidFill>
                <a:srgbClr val="006600"/>
              </a:solidFill>
            </a:endParaRP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s-CZ" sz="2800" b="1"/>
              <a:t>[Buf</a:t>
            </a:r>
            <a:r>
              <a:rPr lang="cs-CZ" sz="2800" b="1" baseline="30000"/>
              <a:t>-</a:t>
            </a:r>
            <a:r>
              <a:rPr lang="cs-CZ" sz="2800" b="1"/>
              <a:t>]</a:t>
            </a:r>
            <a:r>
              <a:rPr lang="cs-CZ" sz="2800"/>
              <a:t>+</a:t>
            </a:r>
            <a:r>
              <a:rPr lang="cs-CZ" sz="2800" b="1"/>
              <a:t>[HBuf]</a:t>
            </a:r>
            <a:r>
              <a:rPr lang="cs-CZ" sz="2800"/>
              <a:t> = </a:t>
            </a:r>
            <a:r>
              <a:rPr lang="cs-CZ" sz="2800">
                <a:solidFill>
                  <a:srgbClr val="FF0000"/>
                </a:solidFill>
              </a:rPr>
              <a:t>[Buf</a:t>
            </a:r>
            <a:r>
              <a:rPr lang="cs-CZ" sz="2800" baseline="-25000">
                <a:solidFill>
                  <a:srgbClr val="FF0000"/>
                </a:solidFill>
              </a:rPr>
              <a:t>TOT</a:t>
            </a:r>
            <a:r>
              <a:rPr lang="cs-CZ" sz="2800">
                <a:solidFill>
                  <a:srgbClr val="FF0000"/>
                </a:solidFill>
              </a:rPr>
              <a:t>]</a:t>
            </a:r>
            <a:endParaRPr lang="en-US" sz="2800">
              <a:solidFill>
                <a:srgbClr val="FF0000"/>
              </a:solidFill>
            </a:endParaRP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s-CZ" sz="2800" b="1"/>
              <a:t>[Buf</a:t>
            </a:r>
            <a:r>
              <a:rPr lang="cs-CZ" sz="2800" b="1" baseline="30000"/>
              <a:t>-</a:t>
            </a:r>
            <a:r>
              <a:rPr lang="cs-CZ" sz="2800" b="1"/>
              <a:t>] [H</a:t>
            </a:r>
            <a:r>
              <a:rPr lang="cs-CZ" sz="2800" b="1" baseline="30000"/>
              <a:t>+</a:t>
            </a:r>
            <a:r>
              <a:rPr lang="cs-CZ" sz="2800" b="1"/>
              <a:t>]</a:t>
            </a:r>
            <a:r>
              <a:rPr lang="cs-CZ" sz="2800"/>
              <a:t> = </a:t>
            </a:r>
            <a:r>
              <a:rPr lang="cs-CZ" sz="2800">
                <a:solidFill>
                  <a:srgbClr val="006600"/>
                </a:solidFill>
              </a:rPr>
              <a:t>K</a:t>
            </a:r>
            <a:r>
              <a:rPr lang="cs-CZ" sz="2800" baseline="-25000">
                <a:solidFill>
                  <a:srgbClr val="006600"/>
                </a:solidFill>
              </a:rPr>
              <a:t>B</a:t>
            </a:r>
            <a:r>
              <a:rPr lang="en-US" sz="2800" baseline="-25000">
                <a:solidFill>
                  <a:srgbClr val="006600"/>
                </a:solidFill>
              </a:rPr>
              <a:t>uf</a:t>
            </a:r>
            <a:r>
              <a:rPr lang="cs-CZ" sz="2800"/>
              <a:t>  </a:t>
            </a:r>
            <a:r>
              <a:rPr lang="cs-CZ" sz="2800" b="1"/>
              <a:t>[HBuf]</a:t>
            </a:r>
            <a:endParaRPr lang="en-US" sz="2800" b="1"/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s-CZ" sz="2800" b="1"/>
              <a:t>[H</a:t>
            </a:r>
            <a:r>
              <a:rPr lang="cs-CZ" sz="2800" b="1" baseline="30000"/>
              <a:t>+</a:t>
            </a:r>
            <a:r>
              <a:rPr lang="cs-CZ" sz="2800" b="1"/>
              <a:t>] [HCO</a:t>
            </a:r>
            <a:r>
              <a:rPr lang="cs-CZ" sz="2800" b="1" baseline="-25000"/>
              <a:t>3</a:t>
            </a:r>
            <a:r>
              <a:rPr lang="cs-CZ" sz="2800" b="1" baseline="30000"/>
              <a:t>-</a:t>
            </a:r>
            <a:r>
              <a:rPr lang="cs-CZ" sz="2800" b="1"/>
              <a:t>]</a:t>
            </a:r>
            <a:r>
              <a:rPr lang="cs-CZ" sz="2800"/>
              <a:t> = </a:t>
            </a:r>
            <a:r>
              <a:rPr lang="cs-CZ" sz="2800">
                <a:solidFill>
                  <a:srgbClr val="006600"/>
                </a:solidFill>
              </a:rPr>
              <a:t>M</a:t>
            </a:r>
            <a:r>
              <a:rPr lang="cs-CZ" sz="2800"/>
              <a:t> × </a:t>
            </a:r>
            <a:r>
              <a:rPr lang="cs-CZ" sz="2800">
                <a:solidFill>
                  <a:srgbClr val="FF0000"/>
                </a:solidFill>
              </a:rPr>
              <a:t>pCO</a:t>
            </a:r>
            <a:r>
              <a:rPr lang="cs-CZ" sz="2800" baseline="-25000">
                <a:solidFill>
                  <a:srgbClr val="FF0000"/>
                </a:solidFill>
              </a:rPr>
              <a:t>2</a:t>
            </a:r>
            <a:endParaRPr lang="en-US" sz="2800" baseline="-25000">
              <a:solidFill>
                <a:srgbClr val="FF0000"/>
              </a:solidFill>
            </a:endParaRP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s-CZ" sz="2800" b="1"/>
              <a:t>[H</a:t>
            </a:r>
            <a:r>
              <a:rPr lang="cs-CZ" sz="2800" b="1" baseline="30000"/>
              <a:t>+</a:t>
            </a:r>
            <a:r>
              <a:rPr lang="cs-CZ" sz="2800" b="1"/>
              <a:t>] [CO</a:t>
            </a:r>
            <a:r>
              <a:rPr lang="cs-CZ" sz="2800" b="1" baseline="-25000"/>
              <a:t>3</a:t>
            </a:r>
            <a:r>
              <a:rPr lang="cs-CZ" sz="2800" b="1" baseline="30000"/>
              <a:t>2-</a:t>
            </a:r>
            <a:r>
              <a:rPr lang="cs-CZ" sz="2800" b="1"/>
              <a:t>]</a:t>
            </a:r>
            <a:r>
              <a:rPr lang="cs-CZ" sz="2800"/>
              <a:t> = </a:t>
            </a:r>
            <a:r>
              <a:rPr lang="cs-CZ" sz="2800">
                <a:solidFill>
                  <a:srgbClr val="006600"/>
                </a:solidFill>
              </a:rPr>
              <a:t>N</a:t>
            </a:r>
            <a:r>
              <a:rPr lang="cs-CZ" sz="2800"/>
              <a:t> × </a:t>
            </a:r>
            <a:r>
              <a:rPr lang="cs-CZ" sz="2800" b="1"/>
              <a:t>[HCO</a:t>
            </a:r>
            <a:r>
              <a:rPr lang="cs-CZ" sz="2800" b="1" baseline="-25000"/>
              <a:t>3</a:t>
            </a:r>
            <a:r>
              <a:rPr lang="cs-CZ" sz="2800" b="1" baseline="30000"/>
              <a:t>-</a:t>
            </a:r>
            <a:r>
              <a:rPr lang="cs-CZ" sz="2800" b="1"/>
              <a:t>]</a:t>
            </a:r>
            <a:endParaRPr lang="en-US" sz="2800" b="1"/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s-CZ" sz="2800">
                <a:solidFill>
                  <a:srgbClr val="FF0000"/>
                </a:solidFill>
              </a:rPr>
              <a:t>SID</a:t>
            </a:r>
            <a:r>
              <a:rPr lang="cs-CZ" sz="2800"/>
              <a:t>+ </a:t>
            </a:r>
            <a:r>
              <a:rPr lang="cs-CZ" sz="2800" b="1"/>
              <a:t>[H</a:t>
            </a:r>
            <a:r>
              <a:rPr lang="cs-CZ" sz="2800" b="1" baseline="30000"/>
              <a:t>+</a:t>
            </a:r>
            <a:r>
              <a:rPr lang="cs-CZ" sz="2800" b="1"/>
              <a:t>]</a:t>
            </a:r>
            <a:r>
              <a:rPr lang="cs-CZ" sz="2800"/>
              <a:t>–</a:t>
            </a:r>
            <a:r>
              <a:rPr lang="en-US" sz="2800"/>
              <a:t> </a:t>
            </a:r>
            <a:r>
              <a:rPr lang="cs-CZ" sz="2800" b="1"/>
              <a:t>[HCO3</a:t>
            </a:r>
            <a:r>
              <a:rPr lang="cs-CZ" sz="2800" b="1" baseline="30000"/>
              <a:t>-</a:t>
            </a:r>
            <a:r>
              <a:rPr lang="cs-CZ" sz="2800" b="1"/>
              <a:t>]</a:t>
            </a:r>
            <a:r>
              <a:rPr lang="en-US" sz="2800" b="1"/>
              <a:t> </a:t>
            </a:r>
            <a:r>
              <a:rPr lang="en-US" sz="2800"/>
              <a:t> </a:t>
            </a:r>
            <a:r>
              <a:rPr lang="cs-CZ" sz="2800"/>
              <a:t>–</a:t>
            </a:r>
            <a:r>
              <a:rPr lang="en-US" sz="2800"/>
              <a:t>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800"/>
              <a:t>   </a:t>
            </a:r>
            <a:r>
              <a:rPr lang="cs-CZ" sz="2800" b="1"/>
              <a:t>[Buf</a:t>
            </a:r>
            <a:r>
              <a:rPr lang="cs-CZ" sz="2800" b="1" baseline="30000"/>
              <a:t>-</a:t>
            </a:r>
            <a:r>
              <a:rPr lang="cs-CZ" sz="2800" b="1"/>
              <a:t>]</a:t>
            </a:r>
            <a:r>
              <a:rPr lang="cs-CZ" sz="2800"/>
              <a:t>– </a:t>
            </a:r>
            <a:r>
              <a:rPr lang="cs-CZ" sz="2800" b="1"/>
              <a:t>[CO</a:t>
            </a:r>
            <a:r>
              <a:rPr lang="cs-CZ" sz="2800" b="1" baseline="-25000"/>
              <a:t>3</a:t>
            </a:r>
            <a:r>
              <a:rPr lang="cs-CZ" sz="2800" b="1" baseline="30000"/>
              <a:t>2-</a:t>
            </a:r>
            <a:r>
              <a:rPr lang="cs-CZ" sz="2800" b="1"/>
              <a:t>]</a:t>
            </a:r>
            <a:r>
              <a:rPr lang="cs-CZ" sz="2800"/>
              <a:t>– </a:t>
            </a:r>
            <a:r>
              <a:rPr lang="cs-CZ" sz="2800" b="1"/>
              <a:t>[OH</a:t>
            </a:r>
            <a:r>
              <a:rPr lang="cs-CZ" sz="2800" b="1" baseline="30000"/>
              <a:t>-</a:t>
            </a:r>
            <a:r>
              <a:rPr lang="cs-CZ" sz="2800" b="1"/>
              <a:t>]</a:t>
            </a:r>
            <a:r>
              <a:rPr lang="cs-CZ" sz="2800"/>
              <a:t> = 0 </a:t>
            </a:r>
          </a:p>
        </p:txBody>
      </p:sp>
      <p:pic>
        <p:nvPicPr>
          <p:cNvPr id="25" name="Picture 8" descr="http://www.acidbase.org/i/stewart.jpg"/>
          <p:cNvPicPr>
            <a:picLocks noChangeAspect="1" noChangeArrowheads="1"/>
          </p:cNvPicPr>
          <p:nvPr/>
        </p:nvPicPr>
        <p:blipFill>
          <a:blip r:embed="rId3" cstate="print"/>
          <a:srcRect l="3900" r="6395"/>
          <a:stretch>
            <a:fillRect/>
          </a:stretch>
        </p:blipFill>
        <p:spPr bwMode="auto">
          <a:xfrm>
            <a:off x="7786688" y="0"/>
            <a:ext cx="1357312" cy="2254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10" name="TextovéPole 25"/>
          <p:cNvSpPr txBox="1">
            <a:spLocks noChangeArrowheads="1"/>
          </p:cNvSpPr>
          <p:nvPr/>
        </p:nvSpPr>
        <p:spPr bwMode="auto">
          <a:xfrm>
            <a:off x="7643813" y="2201863"/>
            <a:ext cx="156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Georgia" pitchFamily="18" charset="0"/>
              </a:rPr>
              <a:t>Peter Stewart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4" grpId="0" build="allAtOnce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/>
              <a:t>Stewart </a:t>
            </a:r>
            <a:r>
              <a:rPr lang="cs-CZ" dirty="0" err="1"/>
              <a:t>theory</a:t>
            </a:r>
            <a:r>
              <a:rPr lang="en-US" dirty="0"/>
              <a:t> –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equations</a:t>
            </a:r>
            <a:endParaRPr 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/>
              <a:t>[H</a:t>
            </a:r>
            <a:r>
              <a:rPr lang="cs-CZ" sz="2800" b="1" baseline="30000"/>
              <a:t>+</a:t>
            </a:r>
            <a:r>
              <a:rPr lang="cs-CZ" sz="2800" b="1"/>
              <a:t>]</a:t>
            </a:r>
            <a:r>
              <a:rPr lang="cs-CZ" sz="2800" b="1" baseline="30000"/>
              <a:t>4</a:t>
            </a:r>
            <a:r>
              <a:rPr lang="cs-CZ" sz="2800"/>
              <a:t> + (</a:t>
            </a:r>
            <a:r>
              <a:rPr lang="cs-CZ" sz="2800" u="sng">
                <a:solidFill>
                  <a:schemeClr val="accent2"/>
                </a:solidFill>
              </a:rPr>
              <a:t>SID</a:t>
            </a:r>
            <a:r>
              <a:rPr lang="cs-CZ" sz="2800">
                <a:solidFill>
                  <a:schemeClr val="accent2"/>
                </a:solidFill>
              </a:rPr>
              <a:t> </a:t>
            </a:r>
            <a:r>
              <a:rPr lang="cs-CZ" sz="2800"/>
              <a:t>+ </a:t>
            </a:r>
            <a:r>
              <a:rPr lang="cs-CZ" sz="2800" i="1">
                <a:solidFill>
                  <a:srgbClr val="006600"/>
                </a:solidFill>
              </a:rPr>
              <a:t>K</a:t>
            </a:r>
            <a:r>
              <a:rPr lang="cs-CZ" sz="2800" i="1" baseline="-25000">
                <a:solidFill>
                  <a:srgbClr val="006600"/>
                </a:solidFill>
              </a:rPr>
              <a:t>BUF</a:t>
            </a:r>
            <a:r>
              <a:rPr lang="cs-CZ" sz="2800"/>
              <a:t>) </a:t>
            </a:r>
            <a:r>
              <a:rPr lang="cs-CZ" sz="2800" b="1"/>
              <a:t>[H</a:t>
            </a:r>
            <a:r>
              <a:rPr lang="cs-CZ" sz="2800" b="1" baseline="30000"/>
              <a:t>+</a:t>
            </a:r>
            <a:r>
              <a:rPr lang="cs-CZ" sz="2800" b="1"/>
              <a:t>]</a:t>
            </a:r>
            <a:r>
              <a:rPr lang="cs-CZ" sz="2800" b="1" baseline="30000"/>
              <a:t>3</a:t>
            </a:r>
            <a:r>
              <a:rPr lang="en-US" sz="2800" b="1" baseline="30000"/>
              <a:t> </a:t>
            </a:r>
            <a:r>
              <a:rPr lang="cs-CZ" sz="2800"/>
              <a:t>+ </a:t>
            </a:r>
            <a:endParaRPr lang="en-US" sz="2800"/>
          </a:p>
          <a:p>
            <a:pPr eaLnBrk="1" hangingPunct="1">
              <a:buFontTx/>
              <a:buNone/>
            </a:pPr>
            <a:r>
              <a:rPr lang="cs-CZ" sz="2800"/>
              <a:t>+(</a:t>
            </a:r>
            <a:r>
              <a:rPr lang="cs-CZ" sz="2800" i="1">
                <a:solidFill>
                  <a:srgbClr val="006600"/>
                </a:solidFill>
              </a:rPr>
              <a:t>K</a:t>
            </a:r>
            <a:r>
              <a:rPr lang="cs-CZ" sz="2800" i="1" baseline="-25000">
                <a:solidFill>
                  <a:srgbClr val="006600"/>
                </a:solidFill>
              </a:rPr>
              <a:t>BUF</a:t>
            </a:r>
            <a:r>
              <a:rPr lang="cs-CZ" sz="2800"/>
              <a:t> (</a:t>
            </a:r>
            <a:r>
              <a:rPr lang="cs-CZ" sz="2800" u="sng">
                <a:solidFill>
                  <a:schemeClr val="accent2"/>
                </a:solidFill>
              </a:rPr>
              <a:t>SID</a:t>
            </a:r>
            <a:r>
              <a:rPr lang="cs-CZ" sz="2800"/>
              <a:t> - </a:t>
            </a:r>
            <a:r>
              <a:rPr lang="cs-CZ" sz="2800" u="sng">
                <a:solidFill>
                  <a:schemeClr val="accent2"/>
                </a:solidFill>
              </a:rPr>
              <a:t>[Buf</a:t>
            </a:r>
            <a:r>
              <a:rPr lang="cs-CZ" sz="2800" u="sng" baseline="-25000">
                <a:solidFill>
                  <a:schemeClr val="accent2"/>
                </a:solidFill>
              </a:rPr>
              <a:t>TOT</a:t>
            </a:r>
            <a:r>
              <a:rPr lang="cs-CZ" sz="2800" u="sng">
                <a:solidFill>
                  <a:schemeClr val="accent2"/>
                </a:solidFill>
              </a:rPr>
              <a:t>]</a:t>
            </a:r>
            <a:r>
              <a:rPr lang="cs-CZ" sz="2800" u="sng"/>
              <a:t>)</a:t>
            </a:r>
            <a:r>
              <a:rPr lang="cs-CZ" sz="2800"/>
              <a:t>-</a:t>
            </a:r>
            <a:r>
              <a:rPr lang="en-US" sz="2800"/>
              <a:t> </a:t>
            </a:r>
            <a:r>
              <a:rPr lang="cs-CZ" sz="2800" i="1">
                <a:solidFill>
                  <a:srgbClr val="006600"/>
                </a:solidFill>
              </a:rPr>
              <a:t>K'</a:t>
            </a:r>
            <a:r>
              <a:rPr lang="cs-CZ" sz="2800" i="1" baseline="-25000">
                <a:solidFill>
                  <a:srgbClr val="006600"/>
                </a:solidFill>
              </a:rPr>
              <a:t>w</a:t>
            </a:r>
            <a:r>
              <a:rPr lang="en-US" sz="2800"/>
              <a:t>-</a:t>
            </a:r>
            <a:r>
              <a:rPr lang="cs-CZ" sz="2800" i="1">
                <a:solidFill>
                  <a:srgbClr val="006600"/>
                </a:solidFill>
              </a:rPr>
              <a:t>M</a:t>
            </a:r>
            <a:r>
              <a:rPr lang="cs-CZ" sz="2800"/>
              <a:t>×</a:t>
            </a:r>
            <a:r>
              <a:rPr lang="cs-CZ" sz="2800" u="sng">
                <a:solidFill>
                  <a:schemeClr val="accent2"/>
                </a:solidFill>
              </a:rPr>
              <a:t>pCO</a:t>
            </a:r>
            <a:r>
              <a:rPr lang="cs-CZ" sz="2800" u="sng" baseline="-25000">
                <a:solidFill>
                  <a:schemeClr val="accent2"/>
                </a:solidFill>
              </a:rPr>
              <a:t>2</a:t>
            </a:r>
            <a:r>
              <a:rPr lang="cs-CZ" sz="2800"/>
              <a:t>)</a:t>
            </a:r>
            <a:r>
              <a:rPr lang="cs-CZ" sz="2800" b="1"/>
              <a:t>[H</a:t>
            </a:r>
            <a:r>
              <a:rPr lang="en-US" sz="2800" b="1" baseline="30000"/>
              <a:t>+</a:t>
            </a:r>
            <a:r>
              <a:rPr lang="cs-CZ" sz="2800" b="1"/>
              <a:t>]</a:t>
            </a:r>
            <a:r>
              <a:rPr lang="cs-CZ" sz="2800" b="1" baseline="30000"/>
              <a:t>2</a:t>
            </a:r>
            <a:r>
              <a:rPr lang="en-US" sz="2800" b="1" baseline="30000"/>
              <a:t> </a:t>
            </a:r>
            <a:endParaRPr lang="en-US" sz="2800"/>
          </a:p>
          <a:p>
            <a:pPr eaLnBrk="1" hangingPunct="1">
              <a:buFontTx/>
              <a:buNone/>
            </a:pPr>
            <a:r>
              <a:rPr lang="cs-CZ" sz="2800"/>
              <a:t>- (</a:t>
            </a:r>
            <a:r>
              <a:rPr lang="cs-CZ" sz="2800" i="1">
                <a:solidFill>
                  <a:srgbClr val="006600"/>
                </a:solidFill>
              </a:rPr>
              <a:t>K</a:t>
            </a:r>
            <a:r>
              <a:rPr lang="cs-CZ" sz="2800" i="1" baseline="-25000">
                <a:solidFill>
                  <a:srgbClr val="006600"/>
                </a:solidFill>
              </a:rPr>
              <a:t>BUF</a:t>
            </a:r>
            <a:r>
              <a:rPr lang="cs-CZ" sz="2800"/>
              <a:t>(</a:t>
            </a:r>
            <a:r>
              <a:rPr lang="cs-CZ" sz="2800" i="1">
                <a:solidFill>
                  <a:srgbClr val="006600"/>
                </a:solidFill>
              </a:rPr>
              <a:t>K'</a:t>
            </a:r>
            <a:r>
              <a:rPr lang="cs-CZ" sz="2800" i="1" baseline="-25000">
                <a:solidFill>
                  <a:srgbClr val="006600"/>
                </a:solidFill>
              </a:rPr>
              <a:t>w</a:t>
            </a:r>
            <a:r>
              <a:rPr lang="cs-CZ" sz="2800" i="1" baseline="30000">
                <a:solidFill>
                  <a:srgbClr val="006600"/>
                </a:solidFill>
              </a:rPr>
              <a:t>2</a:t>
            </a:r>
            <a:r>
              <a:rPr lang="cs-CZ" sz="2800"/>
              <a:t> + </a:t>
            </a:r>
            <a:r>
              <a:rPr lang="cs-CZ" sz="2800">
                <a:solidFill>
                  <a:srgbClr val="006600"/>
                </a:solidFill>
              </a:rPr>
              <a:t>M </a:t>
            </a:r>
            <a:r>
              <a:rPr lang="cs-CZ" sz="2800"/>
              <a:t>× </a:t>
            </a:r>
            <a:r>
              <a:rPr lang="cs-CZ" sz="2800" u="sng">
                <a:solidFill>
                  <a:schemeClr val="accent2"/>
                </a:solidFill>
              </a:rPr>
              <a:t>pCO</a:t>
            </a:r>
            <a:r>
              <a:rPr lang="cs-CZ" sz="2800" u="sng" baseline="-25000">
                <a:solidFill>
                  <a:schemeClr val="accent2"/>
                </a:solidFill>
              </a:rPr>
              <a:t>2</a:t>
            </a:r>
            <a:r>
              <a:rPr lang="cs-CZ" sz="2800"/>
              <a:t>)-</a:t>
            </a:r>
            <a:r>
              <a:rPr lang="cs-CZ" sz="2800" i="1">
                <a:solidFill>
                  <a:srgbClr val="006600"/>
                </a:solidFill>
              </a:rPr>
              <a:t>N</a:t>
            </a:r>
            <a:r>
              <a:rPr lang="cs-CZ" sz="2800"/>
              <a:t>×</a:t>
            </a:r>
            <a:r>
              <a:rPr lang="cs-CZ" sz="2800" i="1">
                <a:solidFill>
                  <a:srgbClr val="006600"/>
                </a:solidFill>
              </a:rPr>
              <a:t>M</a:t>
            </a:r>
            <a:r>
              <a:rPr lang="cs-CZ" sz="2800"/>
              <a:t>×</a:t>
            </a:r>
            <a:r>
              <a:rPr lang="cs-CZ" sz="2800" u="sng">
                <a:solidFill>
                  <a:schemeClr val="accent2"/>
                </a:solidFill>
              </a:rPr>
              <a:t>pCO</a:t>
            </a:r>
            <a:r>
              <a:rPr lang="cs-CZ" sz="2800" u="sng" baseline="-25000">
                <a:solidFill>
                  <a:schemeClr val="accent2"/>
                </a:solidFill>
              </a:rPr>
              <a:t>2</a:t>
            </a:r>
            <a:r>
              <a:rPr lang="cs-CZ" sz="2800"/>
              <a:t>)</a:t>
            </a:r>
            <a:r>
              <a:rPr lang="cs-CZ" sz="2800" b="1"/>
              <a:t>[H</a:t>
            </a:r>
            <a:r>
              <a:rPr lang="cs-CZ" sz="2800" b="1" baseline="30000"/>
              <a:t>+</a:t>
            </a:r>
            <a:r>
              <a:rPr lang="cs-CZ" sz="2800" b="1"/>
              <a:t>]</a:t>
            </a:r>
            <a:r>
              <a:rPr lang="en-US" sz="2800" b="1"/>
              <a:t> </a:t>
            </a:r>
            <a:endParaRPr lang="en-US" sz="2800"/>
          </a:p>
          <a:p>
            <a:pPr eaLnBrk="1" hangingPunct="1">
              <a:buFontTx/>
              <a:buNone/>
            </a:pPr>
            <a:r>
              <a:rPr lang="en-US" sz="2800" i="1"/>
              <a:t>- </a:t>
            </a:r>
            <a:r>
              <a:rPr lang="cs-CZ" sz="2800" i="1">
                <a:solidFill>
                  <a:srgbClr val="006600"/>
                </a:solidFill>
              </a:rPr>
              <a:t>K'</a:t>
            </a:r>
            <a:r>
              <a:rPr lang="cs-CZ" sz="2800" i="1" baseline="-25000">
                <a:solidFill>
                  <a:srgbClr val="006600"/>
                </a:solidFill>
              </a:rPr>
              <a:t>w</a:t>
            </a:r>
            <a:r>
              <a:rPr lang="cs-CZ" sz="2800"/>
              <a:t>×</a:t>
            </a:r>
            <a:r>
              <a:rPr lang="cs-CZ" sz="2800" i="1">
                <a:solidFill>
                  <a:srgbClr val="006600"/>
                </a:solidFill>
              </a:rPr>
              <a:t>N</a:t>
            </a:r>
            <a:r>
              <a:rPr lang="cs-CZ" sz="2800"/>
              <a:t>×</a:t>
            </a:r>
            <a:r>
              <a:rPr lang="cs-CZ" sz="2800" i="1">
                <a:solidFill>
                  <a:srgbClr val="006600"/>
                </a:solidFill>
              </a:rPr>
              <a:t>M</a:t>
            </a:r>
            <a:r>
              <a:rPr lang="cs-CZ" sz="2800"/>
              <a:t>×</a:t>
            </a:r>
            <a:r>
              <a:rPr lang="cs-CZ" sz="2800" u="sng">
                <a:solidFill>
                  <a:schemeClr val="accent2"/>
                </a:solidFill>
              </a:rPr>
              <a:t>pCO</a:t>
            </a:r>
            <a:r>
              <a:rPr lang="cs-CZ" sz="2800" u="sng" baseline="-25000">
                <a:solidFill>
                  <a:schemeClr val="accent2"/>
                </a:solidFill>
              </a:rPr>
              <a:t>2</a:t>
            </a:r>
            <a:r>
              <a:rPr lang="cs-CZ" sz="2800">
                <a:solidFill>
                  <a:schemeClr val="accent2"/>
                </a:solidFill>
              </a:rPr>
              <a:t> </a:t>
            </a:r>
            <a:r>
              <a:rPr lang="cs-CZ" sz="2800"/>
              <a:t>= 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4508500"/>
            <a:ext cx="5735638" cy="1368425"/>
            <a:chOff x="748" y="2840"/>
            <a:chExt cx="3613" cy="862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748" y="2976"/>
              <a:ext cx="3583" cy="726"/>
            </a:xfrm>
            <a:prstGeom prst="rect">
              <a:avLst/>
            </a:prstGeom>
            <a:solidFill>
              <a:srgbClr val="F8B20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793" y="2840"/>
              <a:ext cx="3568" cy="67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200" b="1">
                <a:latin typeface="Georgia" pitchFamily="18" charset="0"/>
              </a:endParaRPr>
            </a:p>
            <a:p>
              <a:r>
                <a:rPr lang="en-US" sz="3200" b="1">
                  <a:latin typeface="Georgia" pitchFamily="18" charset="0"/>
                </a:rPr>
                <a:t>pH = </a:t>
              </a:r>
              <a:r>
                <a:rPr lang="en-US" sz="3200" b="1" i="1">
                  <a:latin typeface="Georgia" pitchFamily="18" charset="0"/>
                </a:rPr>
                <a:t>f </a:t>
              </a:r>
              <a:r>
                <a:rPr lang="en-US" sz="3200" b="1">
                  <a:latin typeface="Georgia" pitchFamily="18" charset="0"/>
                </a:rPr>
                <a:t>(pCO2, SID, Buf</a:t>
              </a:r>
              <a:r>
                <a:rPr lang="en-US" sz="3200" b="1" baseline="-25000">
                  <a:latin typeface="Georgia" pitchFamily="18" charset="0"/>
                </a:rPr>
                <a:t>TOT</a:t>
              </a:r>
              <a:r>
                <a:rPr lang="en-US" sz="3200" b="1">
                  <a:latin typeface="Georgia" pitchFamily="18" charset="0"/>
                </a:rPr>
                <a:t>)</a:t>
              </a:r>
              <a:endParaRPr lang="cs-CZ" sz="3200" b="1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cs-CZ" dirty="0" err="1"/>
              <a:t>formation</a:t>
            </a:r>
            <a:r>
              <a:rPr lang="cs-CZ" dirty="0"/>
              <a:t>/</a:t>
            </a:r>
            <a:r>
              <a:rPr lang="cs-CZ" dirty="0" err="1"/>
              <a:t>removal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4114800" cy="360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cs-CZ" dirty="0" err="1"/>
              <a:t>Glucose</a:t>
            </a:r>
            <a:r>
              <a:rPr lang="cs-CZ" dirty="0"/>
              <a:t> -&gt; </a:t>
            </a:r>
            <a:r>
              <a:rPr lang="cs-CZ" dirty="0" err="1"/>
              <a:t>Lactate</a:t>
            </a:r>
            <a:r>
              <a:rPr lang="cs-CZ" baseline="30000" dirty="0"/>
              <a:t>-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b="1" dirty="0">
                <a:solidFill>
                  <a:srgbClr val="FF0000"/>
                </a:solidFill>
              </a:rPr>
              <a:t>H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960240"/>
            <a:ext cx="4608512" cy="38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/>
              <a:t>C</a:t>
            </a:r>
            <a:r>
              <a:rPr lang="cs-CZ" sz="3200" baseline="-25000" dirty="0"/>
              <a:t>16</a:t>
            </a:r>
            <a:r>
              <a:rPr lang="cs-CZ" sz="3200" dirty="0"/>
              <a:t> </a:t>
            </a:r>
            <a:r>
              <a:rPr lang="cs-CZ" sz="3200" dirty="0" err="1"/>
              <a:t>fatty</a:t>
            </a:r>
            <a:r>
              <a:rPr lang="cs-CZ" sz="3200" dirty="0"/>
              <a:t> </a:t>
            </a:r>
            <a:r>
              <a:rPr lang="cs-CZ" sz="3200" dirty="0" err="1"/>
              <a:t>acids</a:t>
            </a:r>
            <a:r>
              <a:rPr lang="cs-CZ" sz="3200" dirty="0"/>
              <a:t>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 4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ketoacids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anions</a:t>
            </a:r>
            <a:r>
              <a:rPr kumimoji="0" lang="cs-CZ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+ 4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2320280"/>
            <a:ext cx="4608512" cy="38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/>
              <a:t>Cysteine -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urea + CO</a:t>
            </a:r>
            <a:r>
              <a:rPr kumimoji="0" lang="cs-CZ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+H</a:t>
            </a:r>
            <a:r>
              <a:rPr kumimoji="0" lang="cs-CZ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O+SO</a:t>
            </a:r>
            <a:r>
              <a:rPr kumimoji="0" lang="cs-CZ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lang="cs-CZ" sz="3200" baseline="30000" dirty="0"/>
              <a:t>2-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2680320"/>
            <a:ext cx="4608512" cy="38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 err="1"/>
              <a:t>Lysine</a:t>
            </a:r>
            <a:r>
              <a:rPr lang="cs-CZ" sz="3200" baseline="30000" dirty="0"/>
              <a:t>+</a:t>
            </a:r>
            <a:r>
              <a:rPr lang="cs-CZ" sz="3200" dirty="0"/>
              <a:t> -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urea + CO</a:t>
            </a:r>
            <a:r>
              <a:rPr kumimoji="0" lang="cs-CZ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23528" y="3789040"/>
            <a:ext cx="411480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Lactate</a:t>
            </a:r>
            <a:r>
              <a:rPr kumimoji="0" lang="cs-CZ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-&gt; </a:t>
            </a:r>
            <a:r>
              <a:rPr lang="cs-CZ" sz="3200" dirty="0" err="1">
                <a:solidFill>
                  <a:schemeClr val="tx1"/>
                </a:solidFill>
              </a:rPr>
              <a:t>Glucose</a:t>
            </a:r>
            <a:endParaRPr kumimoji="0" lang="cs-CZ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3528" y="4149080"/>
            <a:ext cx="411480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Glutamate</a:t>
            </a:r>
            <a:r>
              <a:rPr kumimoji="0" lang="cs-CZ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-&gt; </a:t>
            </a:r>
            <a:r>
              <a:rPr lang="cs-CZ" sz="3200" dirty="0"/>
              <a:t>urea + CO</a:t>
            </a:r>
            <a:r>
              <a:rPr lang="cs-CZ" sz="3200" baseline="-25000" dirty="0"/>
              <a:t>2</a:t>
            </a:r>
            <a:r>
              <a:rPr lang="cs-CZ" sz="3200" dirty="0"/>
              <a:t>+H</a:t>
            </a:r>
            <a:r>
              <a:rPr lang="cs-CZ" sz="3200" baseline="-25000" dirty="0"/>
              <a:t>2</a:t>
            </a:r>
            <a:r>
              <a:rPr lang="cs-CZ" sz="3200" dirty="0"/>
              <a:t>O</a:t>
            </a:r>
            <a:endParaRPr kumimoji="0" lang="cs-CZ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23528" y="4509120"/>
            <a:ext cx="411480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Citrate</a:t>
            </a:r>
            <a:r>
              <a:rPr kumimoji="0" lang="cs-CZ" sz="32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+ 3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-&gt; </a:t>
            </a:r>
            <a:r>
              <a:rPr lang="cs-CZ" sz="3200" dirty="0"/>
              <a:t>CO</a:t>
            </a:r>
            <a:r>
              <a:rPr lang="cs-CZ" sz="3200" baseline="-25000" dirty="0"/>
              <a:t>2</a:t>
            </a:r>
            <a:r>
              <a:rPr lang="cs-CZ" sz="3200" dirty="0"/>
              <a:t>+H</a:t>
            </a:r>
            <a:r>
              <a:rPr lang="cs-CZ" sz="3200" baseline="-25000" dirty="0"/>
              <a:t>2</a:t>
            </a:r>
            <a:r>
              <a:rPr lang="cs-CZ" sz="3200" dirty="0"/>
              <a:t>O</a:t>
            </a:r>
            <a:endParaRPr kumimoji="0" lang="cs-CZ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7544" y="5517232"/>
            <a:ext cx="4114800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Glucose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Glycogen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dirty="0"/>
              <a:t>+ CO</a:t>
            </a:r>
            <a:r>
              <a:rPr lang="cs-CZ" sz="3200" baseline="-25000" dirty="0"/>
              <a:t>2</a:t>
            </a:r>
            <a:r>
              <a:rPr lang="cs-CZ" sz="3200" dirty="0"/>
              <a:t>+H</a:t>
            </a:r>
            <a:r>
              <a:rPr lang="cs-CZ" sz="3200" baseline="-25000" dirty="0"/>
              <a:t>2</a:t>
            </a:r>
            <a:r>
              <a:rPr lang="cs-CZ" sz="3200" dirty="0"/>
              <a:t>O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67544" y="5877272"/>
            <a:ext cx="4114800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Triglyceride -&gt; </a:t>
            </a:r>
            <a:r>
              <a:rPr lang="cs-CZ" sz="3200" dirty="0"/>
              <a:t>CO</a:t>
            </a:r>
            <a:r>
              <a:rPr lang="cs-CZ" sz="3200" baseline="-25000" dirty="0"/>
              <a:t>2</a:t>
            </a:r>
            <a:r>
              <a:rPr lang="cs-CZ" sz="3200" dirty="0"/>
              <a:t>+H</a:t>
            </a:r>
            <a:r>
              <a:rPr lang="cs-CZ" sz="3200" baseline="-25000" dirty="0"/>
              <a:t>2</a:t>
            </a:r>
            <a:r>
              <a:rPr lang="cs-CZ" sz="3200" dirty="0"/>
              <a:t>O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67544" y="6237312"/>
            <a:ext cx="4114800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Alanine -&gt; urea +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glucose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dirty="0"/>
              <a:t>CO</a:t>
            </a:r>
            <a:r>
              <a:rPr lang="cs-CZ" sz="3200" baseline="-25000" dirty="0"/>
              <a:t>2</a:t>
            </a:r>
            <a:r>
              <a:rPr lang="cs-CZ" sz="3200" dirty="0"/>
              <a:t>+H</a:t>
            </a:r>
            <a:r>
              <a:rPr lang="cs-CZ" sz="3200" baseline="-25000" dirty="0"/>
              <a:t>2</a:t>
            </a:r>
            <a:r>
              <a:rPr lang="cs-CZ" sz="3200" dirty="0"/>
              <a:t>O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1196752"/>
            <a:ext cx="742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Reactions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yields</a:t>
            </a:r>
            <a:r>
              <a:rPr lang="cs-CZ" dirty="0"/>
              <a:t> H</a:t>
            </a:r>
            <a:r>
              <a:rPr lang="cs-CZ" baseline="30000" dirty="0"/>
              <a:t>+</a:t>
            </a:r>
            <a:r>
              <a:rPr lang="cs-CZ" dirty="0"/>
              <a:t> (more negative </a:t>
            </a:r>
            <a:r>
              <a:rPr lang="cs-CZ" dirty="0" err="1"/>
              <a:t>charge</a:t>
            </a:r>
            <a:r>
              <a:rPr lang="cs-CZ" dirty="0"/>
              <a:t> in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in </a:t>
            </a:r>
            <a:r>
              <a:rPr lang="cs-CZ" dirty="0" err="1"/>
              <a:t>substrates</a:t>
            </a:r>
            <a:r>
              <a:rPr lang="cs-CZ" dirty="0"/>
              <a:t>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3356992"/>
            <a:ext cx="819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Reactions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removes</a:t>
            </a:r>
            <a:r>
              <a:rPr lang="cs-CZ" dirty="0"/>
              <a:t> H</a:t>
            </a:r>
            <a:r>
              <a:rPr lang="cs-CZ" baseline="30000" dirty="0"/>
              <a:t>+</a:t>
            </a:r>
            <a:r>
              <a:rPr lang="cs-CZ" dirty="0"/>
              <a:t> (more  </a:t>
            </a:r>
            <a:r>
              <a:rPr lang="cs-CZ" dirty="0" err="1"/>
              <a:t>net</a:t>
            </a:r>
            <a:r>
              <a:rPr lang="cs-CZ" dirty="0"/>
              <a:t> positive </a:t>
            </a:r>
            <a:r>
              <a:rPr lang="cs-CZ" dirty="0" err="1"/>
              <a:t>charge</a:t>
            </a:r>
            <a:r>
              <a:rPr lang="cs-CZ" dirty="0"/>
              <a:t> in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in </a:t>
            </a:r>
            <a:r>
              <a:rPr lang="cs-CZ" dirty="0" err="1"/>
              <a:t>substrates</a:t>
            </a:r>
            <a:r>
              <a:rPr lang="cs-CZ" dirty="0"/>
              <a:t>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5085184"/>
            <a:ext cx="57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  <a:r>
              <a:rPr lang="cs-CZ" dirty="0"/>
              <a:t> are </a:t>
            </a:r>
            <a:r>
              <a:rPr lang="cs-CZ" dirty="0" err="1"/>
              <a:t>neither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nor </a:t>
            </a:r>
            <a:r>
              <a:rPr lang="cs-CZ" dirty="0" err="1"/>
              <a:t>removed</a:t>
            </a:r>
            <a:r>
              <a:rPr lang="cs-CZ" dirty="0"/>
              <a:t> (</a:t>
            </a:r>
            <a:r>
              <a:rPr lang="cs-CZ" dirty="0" err="1"/>
              <a:t>neutrals</a:t>
            </a:r>
            <a:r>
              <a:rPr lang="cs-CZ" dirty="0"/>
              <a:t> to </a:t>
            </a:r>
            <a:r>
              <a:rPr lang="cs-CZ" dirty="0" err="1"/>
              <a:t>neutrals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283450" cy="1223963"/>
          </a:xfrm>
        </p:spPr>
        <p:txBody>
          <a:bodyPr>
            <a:normAutofit/>
          </a:bodyPr>
          <a:lstStyle/>
          <a:p>
            <a:r>
              <a:rPr lang="cs-CZ" dirty="0" err="1"/>
              <a:t>Mathematical</a:t>
            </a:r>
            <a:r>
              <a:rPr lang="cs-CZ" dirty="0"/>
              <a:t>  </a:t>
            </a:r>
            <a:r>
              <a:rPr lang="cs-CZ" dirty="0" err="1"/>
              <a:t>wizardry</a:t>
            </a:r>
            <a:endParaRPr 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928938"/>
            <a:ext cx="8229600" cy="41036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800" dirty="0"/>
          </a:p>
          <a:p>
            <a:pPr algn="ctr" eaLnBrk="1" hangingPunct="1">
              <a:buFontTx/>
              <a:buNone/>
            </a:pPr>
            <a:r>
              <a:rPr lang="cs-CZ" dirty="0"/>
              <a:t>    </a:t>
            </a:r>
            <a:r>
              <a:rPr lang="cs-CZ" dirty="0" err="1">
                <a:solidFill>
                  <a:schemeClr val="hlink"/>
                </a:solidFill>
              </a:rPr>
              <a:t>dependency</a:t>
            </a:r>
            <a:r>
              <a:rPr lang="cs-CZ" dirty="0">
                <a:solidFill>
                  <a:schemeClr val="hlink"/>
                </a:solidFill>
              </a:rPr>
              <a:t> </a:t>
            </a:r>
            <a:r>
              <a:rPr lang="cs-CZ" dirty="0" err="1">
                <a:solidFill>
                  <a:schemeClr val="hlink"/>
                </a:solidFill>
              </a:rPr>
              <a:t>of</a:t>
            </a:r>
            <a:r>
              <a:rPr lang="cs-CZ" dirty="0">
                <a:solidFill>
                  <a:schemeClr val="hlink"/>
                </a:solidFill>
              </a:rPr>
              <a:t> </a:t>
            </a:r>
            <a:r>
              <a:rPr lang="cs-CZ" dirty="0" err="1">
                <a:solidFill>
                  <a:schemeClr val="hlink"/>
                </a:solidFill>
              </a:rPr>
              <a:t>variables</a:t>
            </a:r>
            <a:r>
              <a:rPr lang="cs-CZ" dirty="0">
                <a:solidFill>
                  <a:schemeClr val="hlink"/>
                </a:solidFill>
              </a:rPr>
              <a:t> = </a:t>
            </a:r>
            <a:r>
              <a:rPr lang="cs-CZ" dirty="0" err="1">
                <a:solidFill>
                  <a:schemeClr val="hlink"/>
                </a:solidFill>
              </a:rPr>
              <a:t>causality</a:t>
            </a:r>
            <a:endParaRPr lang="cs-CZ" dirty="0">
              <a:solidFill>
                <a:schemeClr val="hlink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47813" y="4581525"/>
            <a:ext cx="5735637" cy="1368425"/>
            <a:chOff x="748" y="2840"/>
            <a:chExt cx="3613" cy="862"/>
          </a:xfrm>
        </p:grpSpPr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748" y="2976"/>
              <a:ext cx="3583" cy="726"/>
            </a:xfrm>
            <a:prstGeom prst="rect">
              <a:avLst/>
            </a:prstGeom>
            <a:solidFill>
              <a:srgbClr val="F8B20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793" y="2840"/>
              <a:ext cx="3568" cy="67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200" b="1">
                <a:latin typeface="Georgia" pitchFamily="18" charset="0"/>
              </a:endParaRPr>
            </a:p>
            <a:p>
              <a:r>
                <a:rPr lang="en-US" sz="3200" b="1">
                  <a:latin typeface="Georgia" pitchFamily="18" charset="0"/>
                </a:rPr>
                <a:t>pH = </a:t>
              </a:r>
              <a:r>
                <a:rPr lang="en-US" sz="3200" b="1" i="1">
                  <a:latin typeface="Georgia" pitchFamily="18" charset="0"/>
                </a:rPr>
                <a:t>f </a:t>
              </a:r>
              <a:r>
                <a:rPr lang="en-US" sz="3200" b="1">
                  <a:latin typeface="Georgia" pitchFamily="18" charset="0"/>
                </a:rPr>
                <a:t>(pCO2, SID, Buf</a:t>
              </a:r>
              <a:r>
                <a:rPr lang="en-US" sz="3200" b="1" baseline="-25000">
                  <a:latin typeface="Georgia" pitchFamily="18" charset="0"/>
                </a:rPr>
                <a:t>TOT</a:t>
              </a:r>
              <a:r>
                <a:rPr lang="en-US" sz="3200" b="1">
                  <a:latin typeface="Georgia" pitchFamily="18" charset="0"/>
                </a:rPr>
                <a:t>)</a:t>
              </a:r>
              <a:endParaRPr lang="cs-CZ" sz="3200" b="1">
                <a:latin typeface="Georgia" pitchFamily="18" charset="0"/>
              </a:endParaRPr>
            </a:p>
          </p:txBody>
        </p:sp>
      </p:grpSp>
      <p:pic>
        <p:nvPicPr>
          <p:cNvPr id="7" name="Picture 10" descr="Dr. Fen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1771650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8" name="TextovéPole 7"/>
          <p:cNvSpPr txBox="1">
            <a:spLocks noChangeArrowheads="1"/>
          </p:cNvSpPr>
          <p:nvPr/>
        </p:nvSpPr>
        <p:spPr bwMode="auto">
          <a:xfrm>
            <a:off x="0" y="2916238"/>
            <a:ext cx="1700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Georgia" pitchFamily="18" charset="0"/>
              </a:rPr>
              <a:t>Vladimír Fencl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258888"/>
            <a:ext cx="471487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-315913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cs-CZ" sz="3600" dirty="0">
                <a:solidFill>
                  <a:schemeClr val="tx2"/>
                </a:solidFill>
                <a:latin typeface="Georgia" pitchFamily="18" charset="0"/>
              </a:rPr>
              <a:t> Stewart‘s „</a:t>
            </a:r>
            <a:r>
              <a:rPr lang="cs-CZ" sz="3600" dirty="0" err="1">
                <a:solidFill>
                  <a:schemeClr val="tx2"/>
                </a:solidFill>
                <a:latin typeface="Georgia" pitchFamily="18" charset="0"/>
              </a:rPr>
              <a:t>modern</a:t>
            </a:r>
            <a:r>
              <a:rPr lang="cs-CZ" sz="36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cs-CZ" sz="3600" dirty="0" err="1">
                <a:solidFill>
                  <a:schemeClr val="tx2"/>
                </a:solidFill>
                <a:latin typeface="Georgia" pitchFamily="18" charset="0"/>
              </a:rPr>
              <a:t>approach</a:t>
            </a:r>
            <a:endParaRPr lang="cs-CZ" sz="36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908050"/>
            <a:ext cx="2479675" cy="1362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dirty="0" err="1">
                <a:latin typeface="Times New Roman" pitchFamily="18" charset="0"/>
                <a:cs typeface="Arial" charset="0"/>
              </a:rPr>
              <a:t>Lungs</a:t>
            </a:r>
            <a:endParaRPr lang="cs-CZ" sz="1200" b="1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Ventilation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Perfusion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endParaRPr lang="cs-CZ" sz="1200" dirty="0">
              <a:latin typeface="Times New Roman" pitchFamily="18" charset="0"/>
              <a:cs typeface="Arial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2471738"/>
            <a:ext cx="2479675" cy="242411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dirty="0" err="1">
                <a:latin typeface="Times New Roman" pitchFamily="18" charset="0"/>
                <a:cs typeface="Arial" charset="0"/>
              </a:rPr>
              <a:t>Tissues</a:t>
            </a:r>
            <a:endParaRPr lang="cs-CZ" sz="1200" b="1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Perfusion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Metabolism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r>
              <a:rPr lang="cs-CZ" sz="1200" dirty="0">
                <a:latin typeface="Times New Roman" pitchFamily="18" charset="0"/>
                <a:cs typeface="Arial" charset="0"/>
              </a:rPr>
              <a:t>Transport</a:t>
            </a:r>
          </a:p>
          <a:p>
            <a:endParaRPr lang="cs-CZ" sz="1200" dirty="0">
              <a:latin typeface="Times New Roman" pitchFamily="18" charset="0"/>
              <a:cs typeface="Arial" charset="0"/>
            </a:endParaRPr>
          </a:p>
          <a:p>
            <a:endParaRPr lang="cs-CZ" sz="1200" b="1" i="1" dirty="0">
              <a:latin typeface="Times New Roman" pitchFamily="18" charset="0"/>
              <a:cs typeface="Arial" charset="0"/>
            </a:endParaRPr>
          </a:p>
          <a:p>
            <a:pPr algn="ctr"/>
            <a:endParaRPr lang="cs-CZ" dirty="0">
              <a:latin typeface="Verdana" pitchFamily="34" charset="0"/>
              <a:cs typeface="Arial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7988" y="3810000"/>
            <a:ext cx="2179637" cy="404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cs-CZ" sz="1200" b="1" i="1">
                <a:latin typeface="Times New Roman" pitchFamily="18" charset="0"/>
                <a:cs typeface="Arial" charset="0"/>
              </a:rPr>
              <a:t>CO</a:t>
            </a:r>
            <a:r>
              <a:rPr lang="cs-CZ" sz="1200" b="1" i="1" baseline="-25000">
                <a:latin typeface="Times New Roman" pitchFamily="18" charset="0"/>
                <a:cs typeface="Arial" charset="0"/>
              </a:rPr>
              <a:t>2</a:t>
            </a:r>
            <a:endParaRPr lang="cs-CZ" sz="1200" b="1" i="1">
              <a:latin typeface="Times New Roman" pitchFamily="18" charset="0"/>
              <a:cs typeface="Arial" charset="0"/>
            </a:endParaRPr>
          </a:p>
          <a:p>
            <a:pPr algn="ctr"/>
            <a:endParaRPr lang="cs-CZ">
              <a:latin typeface="Verdana" pitchFamily="34" charset="0"/>
              <a:cs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07988" y="4333875"/>
            <a:ext cx="2179637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i="1" dirty="0">
                <a:latin typeface="Times New Roman" pitchFamily="18" charset="0"/>
                <a:cs typeface="Arial" charset="0"/>
              </a:rPr>
              <a:t>STRONG IONS</a:t>
            </a:r>
          </a:p>
          <a:p>
            <a:pPr algn="ctr"/>
            <a:endParaRPr lang="cs-CZ" dirty="0">
              <a:latin typeface="Verdana" pitchFamily="34" charset="0"/>
              <a:cs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7988" y="1779588"/>
            <a:ext cx="2179637" cy="404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>
                <a:latin typeface="Times New Roman" pitchFamily="18" charset="0"/>
                <a:cs typeface="Arial" charset="0"/>
              </a:rPr>
              <a:t>    </a:t>
            </a:r>
            <a:r>
              <a:rPr lang="cs-CZ" sz="1200" b="1" i="1">
                <a:latin typeface="Times New Roman" pitchFamily="18" charset="0"/>
                <a:cs typeface="Arial" charset="0"/>
              </a:rPr>
              <a:t>CO</a:t>
            </a:r>
            <a:r>
              <a:rPr lang="cs-CZ" sz="1200" b="1" i="1" baseline="-25000">
                <a:latin typeface="Times New Roman" pitchFamily="18" charset="0"/>
                <a:cs typeface="Arial" charset="0"/>
              </a:rPr>
              <a:t>2</a:t>
            </a:r>
            <a:endParaRPr lang="cs-CZ" sz="1200" b="1" i="1">
              <a:latin typeface="Times New Roman" pitchFamily="18" charset="0"/>
              <a:cs typeface="Arial" charset="0"/>
            </a:endParaRPr>
          </a:p>
          <a:p>
            <a:pPr algn="ctr"/>
            <a:endParaRPr lang="cs-CZ">
              <a:latin typeface="Verdana" pitchFamily="34" charset="0"/>
              <a:cs typeface="Arial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50825" y="5029200"/>
            <a:ext cx="2479675" cy="16224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dirty="0">
                <a:latin typeface="Times New Roman" pitchFamily="18" charset="0"/>
                <a:cs typeface="Arial" charset="0"/>
              </a:rPr>
              <a:t>KIDNEYS</a:t>
            </a: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Filtration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Resorption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Secretion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endParaRPr lang="cs-CZ" sz="1200" dirty="0">
              <a:latin typeface="Times New Roman" pitchFamily="18" charset="0"/>
              <a:cs typeface="Arial" charset="0"/>
            </a:endParaRPr>
          </a:p>
          <a:p>
            <a:endParaRPr lang="cs-CZ" sz="1200" b="1" i="1" dirty="0">
              <a:latin typeface="Times New Roman" pitchFamily="18" charset="0"/>
              <a:cs typeface="Arial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81000" y="6126163"/>
            <a:ext cx="2182813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i="1" dirty="0">
                <a:latin typeface="Times New Roman" pitchFamily="18" charset="0"/>
                <a:cs typeface="Arial" charset="0"/>
              </a:rPr>
              <a:t>STRONG IONS</a:t>
            </a:r>
          </a:p>
          <a:p>
            <a:pPr algn="ctr"/>
            <a:endParaRPr lang="cs-CZ" dirty="0">
              <a:latin typeface="Verdana" pitchFamily="34" charset="0"/>
              <a:cs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373438" y="5233988"/>
            <a:ext cx="2478087" cy="162401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dirty="0">
                <a:latin typeface="Times New Roman" pitchFamily="18" charset="0"/>
                <a:cs typeface="Arial" charset="0"/>
              </a:rPr>
              <a:t>GIT</a:t>
            </a: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Absorbtion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Secretion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endParaRPr lang="cs-CZ" sz="1200" b="1" i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492500" y="6308725"/>
            <a:ext cx="2182813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i="1" dirty="0">
                <a:latin typeface="Times New Roman" pitchFamily="18" charset="0"/>
                <a:cs typeface="Arial" charset="0"/>
              </a:rPr>
              <a:t>STRONG IONS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268663" y="979488"/>
            <a:ext cx="5546725" cy="391636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>
                <a:latin typeface="Times New Roman" pitchFamily="18" charset="0"/>
                <a:cs typeface="Arial" charset="0"/>
              </a:rPr>
              <a:t>KREV</a:t>
            </a:r>
          </a:p>
          <a:p>
            <a:endParaRPr lang="cs-CZ" sz="1200">
              <a:latin typeface="Times New Roman" pitchFamily="18" charset="0"/>
              <a:cs typeface="Arial" charset="0"/>
            </a:endParaRPr>
          </a:p>
          <a:p>
            <a:endParaRPr lang="cs-CZ" sz="1200" b="1" i="1">
              <a:latin typeface="Times New Roman" pitchFamily="18" charset="0"/>
              <a:cs typeface="Arial" charset="0"/>
            </a:endParaRPr>
          </a:p>
          <a:p>
            <a:pPr algn="ctr"/>
            <a:endParaRPr lang="cs-CZ">
              <a:latin typeface="Verdana" pitchFamily="34" charset="0"/>
              <a:cs typeface="Arial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373438" y="1446213"/>
            <a:ext cx="2286000" cy="3306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400" b="1" dirty="0">
                <a:latin typeface="Times New Roman" pitchFamily="18" charset="0"/>
                <a:cs typeface="Arial" charset="0"/>
              </a:rPr>
              <a:t>Independent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variables</a:t>
            </a:r>
            <a:endParaRPr lang="cs-CZ" sz="1400" b="1" dirty="0">
              <a:latin typeface="Times New Roman" pitchFamily="18" charset="0"/>
              <a:cs typeface="Arial" charset="0"/>
            </a:endParaRP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cs-CZ" sz="1400" b="1" dirty="0">
                <a:latin typeface="Times New Roman" pitchFamily="18" charset="0"/>
                <a:cs typeface="Arial" charset="0"/>
              </a:rPr>
              <a:t>PCO</a:t>
            </a:r>
            <a:r>
              <a:rPr lang="cs-CZ" sz="1400" b="1" baseline="-25000" dirty="0">
                <a:latin typeface="Times New Roman" pitchFamily="18" charset="0"/>
                <a:cs typeface="Arial" charset="0"/>
              </a:rPr>
              <a:t>2</a:t>
            </a:r>
            <a:endParaRPr lang="cs-CZ" sz="1400" b="1" dirty="0">
              <a:latin typeface="Times New Roman" pitchFamily="18" charset="0"/>
              <a:cs typeface="Arial" charset="0"/>
            </a:endParaRPr>
          </a:p>
          <a:p>
            <a:pPr algn="ctr"/>
            <a:endParaRPr lang="cs-CZ" sz="1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cs-CZ" sz="1400" b="1" dirty="0">
                <a:latin typeface="Times New Roman" pitchFamily="18" charset="0"/>
                <a:cs typeface="Arial" charset="0"/>
              </a:rPr>
              <a:t>SID</a:t>
            </a:r>
          </a:p>
          <a:p>
            <a:pPr algn="ctr"/>
            <a:endParaRPr lang="cs-CZ" sz="1400" b="1" dirty="0">
              <a:latin typeface="Times New Roman" pitchFamily="18" charset="0"/>
              <a:cs typeface="Arial" charset="0"/>
            </a:endParaRPr>
          </a:p>
          <a:p>
            <a:pPr algn="ctr"/>
            <a:r>
              <a:rPr lang="cs-CZ" sz="1400" b="1" dirty="0">
                <a:latin typeface="Times New Roman" pitchFamily="18" charset="0"/>
                <a:cs typeface="Arial" charset="0"/>
              </a:rPr>
              <a:t>[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Buf</a:t>
            </a:r>
            <a:r>
              <a:rPr lang="cs-CZ" sz="1400" b="1" baseline="-25000" dirty="0" err="1">
                <a:latin typeface="Times New Roman" pitchFamily="18" charset="0"/>
                <a:cs typeface="Arial" charset="0"/>
              </a:rPr>
              <a:t>TOT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]</a:t>
            </a:r>
            <a:endParaRPr lang="cs-CZ" dirty="0">
              <a:latin typeface="Verdana" pitchFamily="34" charset="0"/>
              <a:cs typeface="Arial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335713" y="1420813"/>
            <a:ext cx="2386012" cy="3308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400" b="1" dirty="0" err="1">
                <a:latin typeface="Times New Roman" pitchFamily="18" charset="0"/>
                <a:cs typeface="Arial" charset="0"/>
              </a:rPr>
              <a:t>Dependent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Arial" charset="0"/>
              </a:rPr>
              <a:t>variables</a:t>
            </a:r>
            <a:endParaRPr lang="cs-CZ" sz="1400" b="1" dirty="0">
              <a:latin typeface="Times New Roman" pitchFamily="18" charset="0"/>
              <a:cs typeface="Arial" charset="0"/>
            </a:endParaRP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r>
              <a:rPr lang="cs-CZ" sz="1400" b="1" dirty="0">
                <a:latin typeface="Times New Roman" pitchFamily="18" charset="0"/>
                <a:cs typeface="Arial" charset="0"/>
              </a:rPr>
              <a:t>[HCO</a:t>
            </a:r>
            <a:r>
              <a:rPr lang="cs-CZ" sz="1400" b="1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cs-CZ" sz="1400" b="1" baseline="30000" dirty="0">
                <a:latin typeface="Times New Roman" pitchFamily="18" charset="0"/>
                <a:cs typeface="Arial" charset="0"/>
              </a:rPr>
              <a:t>-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]</a:t>
            </a: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r>
              <a:rPr lang="cs-CZ" sz="1400" b="1" dirty="0">
                <a:latin typeface="Times New Roman" pitchFamily="18" charset="0"/>
                <a:cs typeface="Arial" charset="0"/>
              </a:rPr>
              <a:t>[Buf</a:t>
            </a:r>
            <a:r>
              <a:rPr lang="cs-CZ" sz="1400" b="1" baseline="30000" dirty="0">
                <a:latin typeface="Times New Roman" pitchFamily="18" charset="0"/>
                <a:cs typeface="Arial" charset="0"/>
              </a:rPr>
              <a:t>-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]</a:t>
            </a: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r>
              <a:rPr lang="cs-CZ" sz="1400" b="1" dirty="0">
                <a:latin typeface="Times New Roman" pitchFamily="18" charset="0"/>
                <a:cs typeface="Arial" charset="0"/>
              </a:rPr>
              <a:t>[CO</a:t>
            </a:r>
            <a:r>
              <a:rPr lang="cs-CZ" sz="1400" b="1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cs-CZ" sz="1400" b="1" baseline="30000" dirty="0">
                <a:latin typeface="Times New Roman" pitchFamily="18" charset="0"/>
                <a:cs typeface="Arial" charset="0"/>
              </a:rPr>
              <a:t>2-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]</a:t>
            </a: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r>
              <a:rPr lang="cs-CZ" sz="1400" b="1" dirty="0">
                <a:latin typeface="Times New Roman" pitchFamily="18" charset="0"/>
                <a:cs typeface="Arial" charset="0"/>
              </a:rPr>
              <a:t>[OH</a:t>
            </a:r>
            <a:r>
              <a:rPr lang="cs-CZ" sz="1400" b="1" baseline="30000" dirty="0">
                <a:latin typeface="Times New Roman" pitchFamily="18" charset="0"/>
                <a:cs typeface="Arial" charset="0"/>
              </a:rPr>
              <a:t>-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]</a:t>
            </a:r>
          </a:p>
          <a:p>
            <a:endParaRPr lang="cs-CZ" sz="1400" b="1" dirty="0">
              <a:latin typeface="Times New Roman" pitchFamily="18" charset="0"/>
              <a:cs typeface="Arial" charset="0"/>
            </a:endParaRPr>
          </a:p>
          <a:p>
            <a:r>
              <a:rPr lang="cs-CZ" sz="1400" b="1" dirty="0">
                <a:latin typeface="Times New Roman" pitchFamily="18" charset="0"/>
                <a:cs typeface="Arial" charset="0"/>
              </a:rPr>
              <a:t>[H</a:t>
            </a:r>
            <a:r>
              <a:rPr lang="cs-CZ" sz="1400" b="1" baseline="30000" dirty="0">
                <a:latin typeface="Times New Roman" pitchFamily="18" charset="0"/>
                <a:cs typeface="Arial" charset="0"/>
              </a:rPr>
              <a:t>+</a:t>
            </a:r>
            <a:r>
              <a:rPr lang="cs-CZ" sz="1400" b="1" dirty="0">
                <a:latin typeface="Times New Roman" pitchFamily="18" charset="0"/>
                <a:cs typeface="Arial" charset="0"/>
              </a:rPr>
              <a:t>]   (pH)</a:t>
            </a:r>
            <a:endParaRPr lang="cs-CZ" dirty="0">
              <a:latin typeface="Verdana" pitchFamily="34" charset="0"/>
              <a:cs typeface="Arial" charset="0"/>
            </a:endParaRP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2563813" y="2908300"/>
            <a:ext cx="1754187" cy="3435350"/>
          </a:xfrm>
          <a:custGeom>
            <a:avLst/>
            <a:gdLst>
              <a:gd name="T0" fmla="*/ 0 w 1105"/>
              <a:gd name="T1" fmla="*/ 2147483647 h 2164"/>
              <a:gd name="T2" fmla="*/ 2147483647 w 1105"/>
              <a:gd name="T3" fmla="*/ 2147483647 h 2164"/>
              <a:gd name="T4" fmla="*/ 2147483647 w 1105"/>
              <a:gd name="T5" fmla="*/ 2147483647 h 2164"/>
              <a:gd name="T6" fmla="*/ 2147483647 w 1105"/>
              <a:gd name="T7" fmla="*/ 0 h 2164"/>
              <a:gd name="T8" fmla="*/ 0 60000 65536"/>
              <a:gd name="T9" fmla="*/ 0 60000 65536"/>
              <a:gd name="T10" fmla="*/ 0 60000 65536"/>
              <a:gd name="T11" fmla="*/ 0 60000 65536"/>
              <a:gd name="T12" fmla="*/ 0 w 1105"/>
              <a:gd name="T13" fmla="*/ 0 h 2164"/>
              <a:gd name="T14" fmla="*/ 1105 w 1105"/>
              <a:gd name="T15" fmla="*/ 2164 h 2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5" h="2164">
                <a:moveTo>
                  <a:pt x="0" y="2164"/>
                </a:moveTo>
                <a:lnTo>
                  <a:pt x="315" y="2163"/>
                </a:lnTo>
                <a:lnTo>
                  <a:pt x="323" y="521"/>
                </a:lnTo>
                <a:lnTo>
                  <a:pt x="110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484938" y="5029200"/>
            <a:ext cx="2479675" cy="16224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dirty="0">
                <a:latin typeface="Times New Roman" pitchFamily="18" charset="0"/>
                <a:cs typeface="Arial" charset="0"/>
              </a:rPr>
              <a:t>LIVER</a:t>
            </a: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Synthesis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r>
              <a:rPr lang="cs-CZ" sz="1200" dirty="0" err="1">
                <a:latin typeface="Times New Roman" pitchFamily="18" charset="0"/>
                <a:cs typeface="Arial" charset="0"/>
              </a:rPr>
              <a:t>Degradation</a:t>
            </a:r>
            <a:endParaRPr lang="cs-CZ" sz="1200" dirty="0">
              <a:latin typeface="Times New Roman" pitchFamily="18" charset="0"/>
              <a:cs typeface="Arial" charset="0"/>
            </a:endParaRPr>
          </a:p>
          <a:p>
            <a:endParaRPr lang="cs-CZ" sz="1200" b="1" i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632575" y="6018213"/>
            <a:ext cx="2182813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1200" b="1" i="1" dirty="0">
                <a:latin typeface="Times New Roman" pitchFamily="18" charset="0"/>
                <a:cs typeface="Arial" charset="0"/>
              </a:rPr>
              <a:t>PROTEINS</a:t>
            </a:r>
          </a:p>
          <a:p>
            <a:pPr algn="ctr"/>
            <a:endParaRPr lang="cs-CZ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3154363" y="2924175"/>
            <a:ext cx="1201737" cy="3621088"/>
          </a:xfrm>
          <a:custGeom>
            <a:avLst/>
            <a:gdLst>
              <a:gd name="T0" fmla="*/ 2147483647 w 713"/>
              <a:gd name="T1" fmla="*/ 2147483647 h 2208"/>
              <a:gd name="T2" fmla="*/ 0 w 713"/>
              <a:gd name="T3" fmla="*/ 2147483647 h 2208"/>
              <a:gd name="T4" fmla="*/ 2147483647 w 713"/>
              <a:gd name="T5" fmla="*/ 2147483647 h 2208"/>
              <a:gd name="T6" fmla="*/ 2147483647 w 713"/>
              <a:gd name="T7" fmla="*/ 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713"/>
              <a:gd name="T13" fmla="*/ 0 h 2208"/>
              <a:gd name="T14" fmla="*/ 713 w 713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3" h="2208">
                <a:moveTo>
                  <a:pt x="218" y="2193"/>
                </a:moveTo>
                <a:lnTo>
                  <a:pt x="0" y="2208"/>
                </a:lnTo>
                <a:lnTo>
                  <a:pt x="24" y="763"/>
                </a:lnTo>
                <a:lnTo>
                  <a:pt x="7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2563813" y="2852738"/>
            <a:ext cx="1792287" cy="1674812"/>
          </a:xfrm>
          <a:custGeom>
            <a:avLst/>
            <a:gdLst>
              <a:gd name="T0" fmla="*/ 0 w 1071"/>
              <a:gd name="T1" fmla="*/ 2147483647 h 1013"/>
              <a:gd name="T2" fmla="*/ 2147483647 w 1071"/>
              <a:gd name="T3" fmla="*/ 2147483647 h 1013"/>
              <a:gd name="T4" fmla="*/ 2147483647 w 1071"/>
              <a:gd name="T5" fmla="*/ 2147483647 h 1013"/>
              <a:gd name="T6" fmla="*/ 2147483647 w 1071"/>
              <a:gd name="T7" fmla="*/ 0 h 1013"/>
              <a:gd name="T8" fmla="*/ 0 60000 65536"/>
              <a:gd name="T9" fmla="*/ 0 60000 65536"/>
              <a:gd name="T10" fmla="*/ 0 60000 65536"/>
              <a:gd name="T11" fmla="*/ 0 60000 65536"/>
              <a:gd name="T12" fmla="*/ 0 w 1071"/>
              <a:gd name="T13" fmla="*/ 0 h 1013"/>
              <a:gd name="T14" fmla="*/ 1071 w 1071"/>
              <a:gd name="T15" fmla="*/ 1013 h 10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" h="1013">
                <a:moveTo>
                  <a:pt x="0" y="1013"/>
                </a:moveTo>
                <a:lnTo>
                  <a:pt x="217" y="1005"/>
                </a:lnTo>
                <a:lnTo>
                  <a:pt x="196" y="42"/>
                </a:lnTo>
                <a:lnTo>
                  <a:pt x="107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2124075" y="2500313"/>
            <a:ext cx="2106613" cy="1285875"/>
          </a:xfrm>
          <a:custGeom>
            <a:avLst/>
            <a:gdLst>
              <a:gd name="T0" fmla="*/ 0 w 2187"/>
              <a:gd name="T1" fmla="*/ 2147483647 h 760"/>
              <a:gd name="T2" fmla="*/ 0 w 2187"/>
              <a:gd name="T3" fmla="*/ 2147483647 h 760"/>
              <a:gd name="T4" fmla="*/ 2147483647 w 2187"/>
              <a:gd name="T5" fmla="*/ 0 h 760"/>
              <a:gd name="T6" fmla="*/ 0 60000 65536"/>
              <a:gd name="T7" fmla="*/ 0 60000 65536"/>
              <a:gd name="T8" fmla="*/ 0 60000 65536"/>
              <a:gd name="T9" fmla="*/ 0 w 2187"/>
              <a:gd name="T10" fmla="*/ 0 h 760"/>
              <a:gd name="T11" fmla="*/ 2187 w 2187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7" h="760">
                <a:moveTo>
                  <a:pt x="0" y="760"/>
                </a:moveTo>
                <a:lnTo>
                  <a:pt x="0" y="27"/>
                </a:lnTo>
                <a:lnTo>
                  <a:pt x="218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2587625" y="1958975"/>
            <a:ext cx="1624013" cy="512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4868863" y="3327400"/>
            <a:ext cx="1763712" cy="2905125"/>
          </a:xfrm>
          <a:custGeom>
            <a:avLst/>
            <a:gdLst>
              <a:gd name="T0" fmla="*/ 2147483647 w 1111"/>
              <a:gd name="T1" fmla="*/ 2147483647 h 1830"/>
              <a:gd name="T2" fmla="*/ 2147483647 w 1111"/>
              <a:gd name="T3" fmla="*/ 2147483647 h 1830"/>
              <a:gd name="T4" fmla="*/ 2147483647 w 1111"/>
              <a:gd name="T5" fmla="*/ 2147483647 h 1830"/>
              <a:gd name="T6" fmla="*/ 0 w 1111"/>
              <a:gd name="T7" fmla="*/ 0 h 1830"/>
              <a:gd name="T8" fmla="*/ 0 60000 65536"/>
              <a:gd name="T9" fmla="*/ 0 60000 65536"/>
              <a:gd name="T10" fmla="*/ 0 60000 65536"/>
              <a:gd name="T11" fmla="*/ 0 60000 65536"/>
              <a:gd name="T12" fmla="*/ 0 w 1111"/>
              <a:gd name="T13" fmla="*/ 0 h 1830"/>
              <a:gd name="T14" fmla="*/ 1111 w 1111"/>
              <a:gd name="T15" fmla="*/ 1830 h 18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" h="1830">
                <a:moveTo>
                  <a:pt x="1111" y="1822"/>
                </a:moveTo>
                <a:lnTo>
                  <a:pt x="723" y="1830"/>
                </a:lnTo>
                <a:lnTo>
                  <a:pt x="739" y="59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5659438" y="2889250"/>
            <a:ext cx="676275" cy="358775"/>
          </a:xfrm>
          <a:prstGeom prst="rightArrow">
            <a:avLst>
              <a:gd name="adj1" fmla="val 50000"/>
              <a:gd name="adj2" fmla="val 471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283450" cy="1223963"/>
          </a:xfrm>
        </p:spPr>
        <p:txBody>
          <a:bodyPr/>
          <a:lstStyle/>
          <a:p>
            <a:pPr algn="ctr"/>
            <a:r>
              <a:rPr lang="cs-CZ" dirty="0">
                <a:hlinkClick r:id="rId3" action="ppaction://hlinksldjump"/>
              </a:rPr>
              <a:t>BALANCE THEORY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4" cstate="print"/>
          <a:srcRect l="10440" t="12038" r="11128" b="7854"/>
          <a:stretch>
            <a:fillRect/>
          </a:stretch>
        </p:blipFill>
        <p:spPr bwMode="auto">
          <a:xfrm>
            <a:off x="368300" y="1223963"/>
            <a:ext cx="83058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39552" y="980728"/>
            <a:ext cx="201622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Excretion of CO</a:t>
            </a:r>
            <a:r>
              <a:rPr lang="en-US" sz="1600" baseline="-25000" dirty="0"/>
              <a:t>2</a:t>
            </a:r>
            <a:r>
              <a:rPr lang="en-US" sz="1600" dirty="0"/>
              <a:t> in the lungs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6444208" y="5157192"/>
            <a:ext cx="216024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excretion of strong acids in the kidney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2411760" y="5949280"/>
            <a:ext cx="208823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Metabolic </a:t>
            </a:r>
            <a:r>
              <a:rPr lang="cs-CZ" sz="1600" dirty="0" err="1"/>
              <a:t>production</a:t>
            </a:r>
            <a:r>
              <a:rPr lang="en-US" sz="1600" dirty="0"/>
              <a:t> 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strong</a:t>
            </a:r>
            <a:r>
              <a:rPr lang="cs-CZ" sz="1600" dirty="0"/>
              <a:t> </a:t>
            </a:r>
            <a:r>
              <a:rPr lang="cs-CZ" sz="1600" dirty="0" err="1"/>
              <a:t>acids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467544" y="5877272"/>
            <a:ext cx="180020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CO</a:t>
            </a:r>
            <a:r>
              <a:rPr lang="cs-CZ" sz="1600" baseline="-25000" dirty="0"/>
              <a:t>2</a:t>
            </a:r>
            <a:r>
              <a:rPr lang="en-US" sz="1600" dirty="0"/>
              <a:t> </a:t>
            </a:r>
            <a:r>
              <a:rPr lang="cs-CZ" sz="1600" dirty="0" err="1"/>
              <a:t>production</a:t>
            </a:r>
            <a:r>
              <a:rPr lang="en-US" sz="1600" dirty="0"/>
              <a:t> </a:t>
            </a:r>
            <a:endParaRPr lang="cs-CZ" sz="16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6"/>
          <p:cNvCxnSpPr/>
          <p:nvPr/>
        </p:nvCxnSpPr>
        <p:spPr>
          <a:xfrm flipH="1">
            <a:off x="6372200" y="3600450"/>
            <a:ext cx="576288" cy="836662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305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207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88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pressere</a:t>
            </a:r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4095750" y="2714625"/>
            <a:ext cx="0" cy="363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1447800" y="2736850"/>
            <a:ext cx="263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68538" y="765175"/>
            <a:ext cx="2657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/>
              <a:t>The heart is a pump driven by its inflow (or pressure on its input)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280025" y="1905000"/>
            <a:ext cx="2171700" cy="4429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083" name="Picture 11" descr="j029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437063"/>
            <a:ext cx="16319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771775" y="188913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u="sng"/>
              <a:t>Frank-Starling law</a:t>
            </a:r>
          </a:p>
        </p:txBody>
      </p:sp>
    </p:spTree>
    <p:extLst>
      <p:ext uri="{BB962C8B-B14F-4D97-AF65-F5344CB8AC3E}">
        <p14:creationId xmlns:p14="http://schemas.microsoft.com/office/powerpoint/2010/main" val="10410120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Basic properties of blood vessels</a:t>
            </a:r>
          </a:p>
        </p:txBody>
      </p:sp>
      <p:pic>
        <p:nvPicPr>
          <p:cNvPr id="4099" name="Picture 3" descr="Photo of blood vessel man model without lab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1484313"/>
            <a:ext cx="3838575" cy="5373687"/>
          </a:xfrm>
          <a:noFill/>
        </p:spPr>
      </p:pic>
      <p:pic>
        <p:nvPicPr>
          <p:cNvPr id="4100" name="Picture 4" descr="j02794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8" y="2540000"/>
            <a:ext cx="923925" cy="823913"/>
          </a:xfrm>
          <a:noFill/>
        </p:spPr>
      </p:pic>
    </p:spTree>
    <p:extLst>
      <p:ext uri="{BB962C8B-B14F-4D97-AF65-F5344CB8AC3E}">
        <p14:creationId xmlns:p14="http://schemas.microsoft.com/office/powerpoint/2010/main" val="20696698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3" name="Picture 3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065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4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6156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971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75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80" name="Freeform 17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12" y="137"/>
                </a:moveTo>
                <a:cubicBezTo>
                  <a:pt x="112" y="142"/>
                  <a:pt x="91" y="149"/>
                  <a:pt x="80" y="174"/>
                </a:cubicBezTo>
                <a:cubicBezTo>
                  <a:pt x="69" y="199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72" y="391"/>
                  <a:pt x="65" y="341"/>
                </a:cubicBezTo>
                <a:cubicBezTo>
                  <a:pt x="68" y="294"/>
                  <a:pt x="117" y="225"/>
                  <a:pt x="133" y="184"/>
                </a:cubicBezTo>
                <a:cubicBezTo>
                  <a:pt x="149" y="143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80" y="73"/>
                  <a:pt x="148" y="85"/>
                </a:cubicBezTo>
              </a:path>
            </a:pathLst>
          </a:custGeom>
          <a:solidFill>
            <a:srgbClr val="FF0066"/>
          </a:solidFill>
          <a:ln w="28575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>
            <a:off x="384175" y="6064250"/>
            <a:ext cx="1079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183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18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8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8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767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19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Freeform 17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54" y="142"/>
                </a:moveTo>
                <a:cubicBezTo>
                  <a:pt x="154" y="147"/>
                  <a:pt x="98" y="150"/>
                  <a:pt x="80" y="174"/>
                </a:cubicBezTo>
                <a:cubicBezTo>
                  <a:pt x="62" y="198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63" y="388"/>
                  <a:pt x="65" y="341"/>
                </a:cubicBezTo>
                <a:cubicBezTo>
                  <a:pt x="68" y="294"/>
                  <a:pt x="169" y="241"/>
                  <a:pt x="185" y="200"/>
                </a:cubicBezTo>
                <a:cubicBezTo>
                  <a:pt x="201" y="159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70" y="20"/>
                  <a:pt x="138" y="32"/>
                </a:cubicBezTo>
              </a:path>
            </a:pathLst>
          </a:custGeom>
          <a:solidFill>
            <a:srgbClr val="FF0066"/>
          </a:solidFill>
          <a:ln w="28575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3" name="Freeform 18"/>
          <p:cNvSpPr>
            <a:spLocks/>
          </p:cNvSpPr>
          <p:nvPr/>
        </p:nvSpPr>
        <p:spPr bwMode="auto">
          <a:xfrm>
            <a:off x="384175" y="6059488"/>
            <a:ext cx="255588" cy="4762"/>
          </a:xfrm>
          <a:custGeom>
            <a:avLst/>
            <a:gdLst>
              <a:gd name="T0" fmla="*/ 0 w 161"/>
              <a:gd name="T1" fmla="*/ 2147483647 h 3"/>
              <a:gd name="T2" fmla="*/ 2147483647 w 161"/>
              <a:gd name="T3" fmla="*/ 0 h 3"/>
              <a:gd name="T4" fmla="*/ 0 60000 65536"/>
              <a:gd name="T5" fmla="*/ 0 60000 65536"/>
              <a:gd name="T6" fmla="*/ 0 w 161"/>
              <a:gd name="T7" fmla="*/ 0 h 3"/>
              <a:gd name="T8" fmla="*/ 161 w 16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" h="3">
                <a:moveTo>
                  <a:pt x="0" y="3"/>
                </a:moveTo>
                <a:lnTo>
                  <a:pt x="161" y="0"/>
                </a:lnTo>
              </a:path>
            </a:pathLst>
          </a:custGeom>
          <a:noFill/>
          <a:ln w="28575" cmpd="sng">
            <a:solidFill>
              <a:srgbClr val="FF0066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4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8205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8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1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6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délník 50"/>
          <p:cNvSpPr/>
          <p:nvPr/>
        </p:nvSpPr>
        <p:spPr>
          <a:xfrm>
            <a:off x="2339752" y="260648"/>
            <a:ext cx="5976664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9" name="Obdélník 48"/>
          <p:cNvSpPr/>
          <p:nvPr/>
        </p:nvSpPr>
        <p:spPr>
          <a:xfrm>
            <a:off x="2339752" y="2132856"/>
            <a:ext cx="5976664" cy="15121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539552" y="2132856"/>
            <a:ext cx="1763688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72477" y="0"/>
            <a:ext cx="57137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Diet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1008112"/>
            <a:ext cx="107433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 err="1"/>
              <a:t>Sulfur</a:t>
            </a:r>
            <a:r>
              <a:rPr lang="cs-CZ" dirty="0"/>
              <a:t>-AA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03848" y="1728192"/>
            <a:ext cx="69923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dk1"/>
                </a:solidFill>
              </a:rPr>
              <a:t>SO</a:t>
            </a:r>
            <a:r>
              <a:rPr lang="cs-CZ" baseline="-25000" dirty="0">
                <a:solidFill>
                  <a:schemeClr val="dk1"/>
                </a:solidFill>
              </a:rPr>
              <a:t>4</a:t>
            </a:r>
            <a:r>
              <a:rPr lang="cs-CZ" baseline="30000" dirty="0"/>
              <a:t>2-</a:t>
            </a:r>
            <a:r>
              <a:rPr lang="cs-CZ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75856" y="648072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2 </a:t>
            </a:r>
            <a:r>
              <a:rPr lang="cs-CZ" b="1" dirty="0">
                <a:solidFill>
                  <a:srgbClr val="FF0000"/>
                </a:solidFill>
              </a:rPr>
              <a:t>H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60032" y="1152128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2 </a:t>
            </a:r>
            <a:r>
              <a:rPr lang="cs-CZ" b="1" dirty="0">
                <a:solidFill>
                  <a:srgbClr val="0070C0"/>
                </a:solidFill>
              </a:rPr>
              <a:t>HCO</a:t>
            </a:r>
            <a:r>
              <a:rPr lang="cs-CZ" b="1" baseline="-25000" dirty="0">
                <a:solidFill>
                  <a:srgbClr val="0070C0"/>
                </a:solidFill>
              </a:rPr>
              <a:t>3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04248" y="576064"/>
            <a:ext cx="12614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2CO</a:t>
            </a:r>
            <a:r>
              <a:rPr lang="cs-CZ" baseline="-25000" dirty="0"/>
              <a:t>2</a:t>
            </a:r>
            <a:r>
              <a:rPr lang="cs-CZ" dirty="0"/>
              <a:t>+2H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04248" y="2304256"/>
            <a:ext cx="116448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Glutamine</a:t>
            </a:r>
            <a:endParaRPr lang="cs-CZ" dirty="0"/>
          </a:p>
        </p:txBody>
      </p:sp>
      <p:cxnSp>
        <p:nvCxnSpPr>
          <p:cNvPr id="14" name="Přímá spojovací šipka 13"/>
          <p:cNvCxnSpPr>
            <a:stCxn id="4" idx="2"/>
            <a:endCxn id="5" idx="0"/>
          </p:cNvCxnSpPr>
          <p:nvPr/>
        </p:nvCxnSpPr>
        <p:spPr>
          <a:xfrm flipH="1">
            <a:off x="1652783" y="369332"/>
            <a:ext cx="5382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7" idx="1"/>
          </p:cNvCxnSpPr>
          <p:nvPr/>
        </p:nvCxnSpPr>
        <p:spPr>
          <a:xfrm flipV="1">
            <a:off x="2189949" y="832738"/>
            <a:ext cx="1085907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5" idx="3"/>
            <a:endCxn id="6" idx="1"/>
          </p:cNvCxnSpPr>
          <p:nvPr/>
        </p:nvCxnSpPr>
        <p:spPr>
          <a:xfrm>
            <a:off x="2189949" y="1192778"/>
            <a:ext cx="101389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7" idx="3"/>
            <a:endCxn id="9" idx="1"/>
          </p:cNvCxnSpPr>
          <p:nvPr/>
        </p:nvCxnSpPr>
        <p:spPr>
          <a:xfrm flipV="1">
            <a:off x="3851920" y="760730"/>
            <a:ext cx="29523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8" idx="3"/>
            <a:endCxn id="9" idx="1"/>
          </p:cNvCxnSpPr>
          <p:nvPr/>
        </p:nvCxnSpPr>
        <p:spPr>
          <a:xfrm flipV="1">
            <a:off x="5868144" y="76073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0" idx="1"/>
            <a:endCxn id="8" idx="2"/>
          </p:cNvCxnSpPr>
          <p:nvPr/>
        </p:nvCxnSpPr>
        <p:spPr>
          <a:xfrm flipH="1" flipV="1">
            <a:off x="5364088" y="1521460"/>
            <a:ext cx="1440160" cy="9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4860032" y="3024336"/>
            <a:ext cx="9361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2NH</a:t>
            </a:r>
            <a:r>
              <a:rPr lang="cs-CZ" baseline="-25000" dirty="0">
                <a:solidFill>
                  <a:schemeClr val="dk1"/>
                </a:solidFill>
              </a:rPr>
              <a:t>4</a:t>
            </a:r>
            <a:r>
              <a:rPr lang="cs-CZ" baseline="30000" dirty="0"/>
              <a:t>+</a:t>
            </a:r>
            <a:endParaRPr lang="cs-CZ" dirty="0"/>
          </a:p>
        </p:txBody>
      </p:sp>
      <p:cxnSp>
        <p:nvCxnSpPr>
          <p:cNvPr id="39" name="Přímá spojovací šipka 38"/>
          <p:cNvCxnSpPr>
            <a:stCxn id="10" idx="1"/>
            <a:endCxn id="37" idx="3"/>
          </p:cNvCxnSpPr>
          <p:nvPr/>
        </p:nvCxnSpPr>
        <p:spPr>
          <a:xfrm flipH="1">
            <a:off x="5796136" y="2488922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899592" y="3096344"/>
            <a:ext cx="9361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2NH</a:t>
            </a:r>
            <a:r>
              <a:rPr lang="cs-CZ" baseline="-25000" dirty="0">
                <a:solidFill>
                  <a:schemeClr val="dk1"/>
                </a:solidFill>
              </a:rPr>
              <a:t>4</a:t>
            </a:r>
            <a:r>
              <a:rPr lang="cs-CZ" baseline="30000" dirty="0"/>
              <a:t>+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899592" y="2664296"/>
            <a:ext cx="9361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dk1"/>
                </a:solidFill>
              </a:rPr>
              <a:t>SO</a:t>
            </a:r>
            <a:r>
              <a:rPr lang="cs-CZ" baseline="-25000" dirty="0">
                <a:solidFill>
                  <a:schemeClr val="dk1"/>
                </a:solidFill>
              </a:rPr>
              <a:t>4</a:t>
            </a:r>
            <a:r>
              <a:rPr lang="cs-CZ" baseline="30000" dirty="0"/>
              <a:t>2-</a:t>
            </a:r>
            <a:r>
              <a:rPr lang="cs-CZ" dirty="0"/>
              <a:t> 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11560" y="21328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urine</a:t>
            </a:r>
          </a:p>
        </p:txBody>
      </p:sp>
      <p:cxnSp>
        <p:nvCxnSpPr>
          <p:cNvPr id="45" name="Přímá spojovací šipka 44"/>
          <p:cNvCxnSpPr>
            <a:stCxn id="37" idx="1"/>
            <a:endCxn id="40" idx="3"/>
          </p:cNvCxnSpPr>
          <p:nvPr/>
        </p:nvCxnSpPr>
        <p:spPr>
          <a:xfrm flipH="1">
            <a:off x="1835696" y="3209002"/>
            <a:ext cx="30243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>
            <a:stCxn id="6" idx="1"/>
            <a:endCxn id="41" idx="3"/>
          </p:cNvCxnSpPr>
          <p:nvPr/>
        </p:nvCxnSpPr>
        <p:spPr>
          <a:xfrm flipH="1">
            <a:off x="1835696" y="1912858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308304" y="3240360"/>
            <a:ext cx="80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kidney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5364088" y="332656"/>
            <a:ext cx="5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ECF</a:t>
            </a:r>
          </a:p>
        </p:txBody>
      </p:sp>
      <p:sp>
        <p:nvSpPr>
          <p:cNvPr id="77" name="Obdélník 76"/>
          <p:cNvSpPr/>
          <p:nvPr/>
        </p:nvSpPr>
        <p:spPr>
          <a:xfrm>
            <a:off x="2267744" y="3789040"/>
            <a:ext cx="6048672" cy="2952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Obdélník 77"/>
          <p:cNvSpPr/>
          <p:nvPr/>
        </p:nvSpPr>
        <p:spPr>
          <a:xfrm>
            <a:off x="2267744" y="5589240"/>
            <a:ext cx="6048672" cy="11521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9" name="Obdélník 78"/>
          <p:cNvSpPr/>
          <p:nvPr/>
        </p:nvSpPr>
        <p:spPr>
          <a:xfrm>
            <a:off x="504056" y="5552564"/>
            <a:ext cx="1763688" cy="11888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1331640" y="3789040"/>
            <a:ext cx="57137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Diet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1187624" y="4653136"/>
            <a:ext cx="85151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RNA-P</a:t>
            </a:r>
            <a:r>
              <a:rPr lang="cs-CZ" baseline="30000" dirty="0"/>
              <a:t>-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3053293" y="4976500"/>
            <a:ext cx="8563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HP</a:t>
            </a:r>
            <a:r>
              <a:rPr lang="cs-CZ" dirty="0">
                <a:solidFill>
                  <a:schemeClr val="dk1"/>
                </a:solidFill>
              </a:rPr>
              <a:t>O</a:t>
            </a:r>
            <a:r>
              <a:rPr lang="cs-CZ" baseline="-25000" dirty="0">
                <a:solidFill>
                  <a:schemeClr val="dk1"/>
                </a:solidFill>
              </a:rPr>
              <a:t>4</a:t>
            </a:r>
            <a:r>
              <a:rPr lang="cs-CZ" baseline="30000" dirty="0"/>
              <a:t>2-</a:t>
            </a:r>
            <a:r>
              <a:rPr lang="cs-CZ" dirty="0"/>
              <a:t> 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3203848" y="3923764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H</a:t>
            </a:r>
            <a:r>
              <a:rPr lang="cs-CZ" b="1" baseline="30000" dirty="0">
                <a:solidFill>
                  <a:srgbClr val="FF0000"/>
                </a:solidFill>
              </a:rPr>
              <a:t>+</a:t>
            </a:r>
            <a:endParaRPr lang="cs-CZ" b="1" dirty="0"/>
          </a:p>
        </p:txBody>
      </p:sp>
      <p:sp>
        <p:nvSpPr>
          <p:cNvPr id="84" name="TextovéPole 83"/>
          <p:cNvSpPr txBox="1"/>
          <p:nvPr/>
        </p:nvSpPr>
        <p:spPr>
          <a:xfrm>
            <a:off x="4788024" y="4400436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HCO</a:t>
            </a:r>
            <a:r>
              <a:rPr lang="cs-CZ" b="1" baseline="-25000" dirty="0">
                <a:solidFill>
                  <a:srgbClr val="0070C0"/>
                </a:solidFill>
              </a:rPr>
              <a:t>3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6732240" y="3923764"/>
            <a:ext cx="102739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+H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6732240" y="5552564"/>
            <a:ext cx="102739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+H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cxnSp>
        <p:nvCxnSpPr>
          <p:cNvPr id="87" name="Přímá spojovací šipka 86"/>
          <p:cNvCxnSpPr>
            <a:stCxn id="80" idx="2"/>
            <a:endCxn id="81" idx="0"/>
          </p:cNvCxnSpPr>
          <p:nvPr/>
        </p:nvCxnSpPr>
        <p:spPr>
          <a:xfrm flipH="1">
            <a:off x="1613382" y="4158372"/>
            <a:ext cx="3946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>
            <a:stCxn id="81" idx="3"/>
            <a:endCxn id="83" idx="1"/>
          </p:cNvCxnSpPr>
          <p:nvPr/>
        </p:nvCxnSpPr>
        <p:spPr>
          <a:xfrm flipV="1">
            <a:off x="2039139" y="4108430"/>
            <a:ext cx="1164709" cy="729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šipka 88"/>
          <p:cNvCxnSpPr>
            <a:stCxn id="81" idx="3"/>
            <a:endCxn id="82" idx="1"/>
          </p:cNvCxnSpPr>
          <p:nvPr/>
        </p:nvCxnSpPr>
        <p:spPr>
          <a:xfrm>
            <a:off x="2039139" y="4837802"/>
            <a:ext cx="1014154" cy="32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šipka 89"/>
          <p:cNvCxnSpPr>
            <a:stCxn id="83" idx="3"/>
            <a:endCxn id="85" idx="1"/>
          </p:cNvCxnSpPr>
          <p:nvPr/>
        </p:nvCxnSpPr>
        <p:spPr>
          <a:xfrm>
            <a:off x="3779912" y="4108430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šipka 90"/>
          <p:cNvCxnSpPr>
            <a:stCxn id="84" idx="3"/>
            <a:endCxn id="85" idx="1"/>
          </p:cNvCxnSpPr>
          <p:nvPr/>
        </p:nvCxnSpPr>
        <p:spPr>
          <a:xfrm flipV="1">
            <a:off x="5796136" y="4108430"/>
            <a:ext cx="936104" cy="476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šipka 91"/>
          <p:cNvCxnSpPr>
            <a:stCxn id="86" idx="1"/>
            <a:endCxn id="84" idx="2"/>
          </p:cNvCxnSpPr>
          <p:nvPr/>
        </p:nvCxnSpPr>
        <p:spPr>
          <a:xfrm flipH="1" flipV="1">
            <a:off x="5292080" y="4769768"/>
            <a:ext cx="1440160" cy="9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/>
          <p:cNvSpPr txBox="1"/>
          <p:nvPr/>
        </p:nvSpPr>
        <p:spPr>
          <a:xfrm>
            <a:off x="4860032" y="6272644"/>
            <a:ext cx="8640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  <a:r>
              <a:rPr lang="cs-CZ" baseline="30000" dirty="0"/>
              <a:t>+</a:t>
            </a:r>
            <a:endParaRPr lang="cs-CZ" dirty="0"/>
          </a:p>
        </p:txBody>
      </p:sp>
      <p:cxnSp>
        <p:nvCxnSpPr>
          <p:cNvPr id="94" name="Přímá spojovací šipka 93"/>
          <p:cNvCxnSpPr>
            <a:stCxn id="86" idx="1"/>
            <a:endCxn id="93" idx="3"/>
          </p:cNvCxnSpPr>
          <p:nvPr/>
        </p:nvCxnSpPr>
        <p:spPr>
          <a:xfrm flipH="1">
            <a:off x="5724128" y="5737230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ovéPole 94"/>
          <p:cNvSpPr txBox="1"/>
          <p:nvPr/>
        </p:nvSpPr>
        <p:spPr>
          <a:xfrm>
            <a:off x="827584" y="6272644"/>
            <a:ext cx="9361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HPO</a:t>
            </a:r>
            <a:r>
              <a:rPr lang="cs-CZ" baseline="-25000" dirty="0">
                <a:solidFill>
                  <a:schemeClr val="dk1"/>
                </a:solidFill>
              </a:rPr>
              <a:t>4</a:t>
            </a:r>
            <a:r>
              <a:rPr lang="cs-CZ" baseline="30000" dirty="0"/>
              <a:t>-</a:t>
            </a:r>
            <a:endParaRPr lang="cs-CZ" dirty="0"/>
          </a:p>
        </p:txBody>
      </p:sp>
      <p:sp>
        <p:nvSpPr>
          <p:cNvPr id="96" name="TextovéPole 95"/>
          <p:cNvSpPr txBox="1"/>
          <p:nvPr/>
        </p:nvSpPr>
        <p:spPr>
          <a:xfrm>
            <a:off x="539552" y="558924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urine</a:t>
            </a:r>
          </a:p>
        </p:txBody>
      </p:sp>
      <p:cxnSp>
        <p:nvCxnSpPr>
          <p:cNvPr id="97" name="Přímá spojovací šipka 96"/>
          <p:cNvCxnSpPr>
            <a:stCxn id="93" idx="1"/>
            <a:endCxn id="95" idx="3"/>
          </p:cNvCxnSpPr>
          <p:nvPr/>
        </p:nvCxnSpPr>
        <p:spPr>
          <a:xfrm flipH="1">
            <a:off x="1763688" y="6457310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>
            <a:stCxn id="82" idx="1"/>
          </p:cNvCxnSpPr>
          <p:nvPr/>
        </p:nvCxnSpPr>
        <p:spPr>
          <a:xfrm flipH="1">
            <a:off x="1403648" y="5161166"/>
            <a:ext cx="1649645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ovéPole 98"/>
          <p:cNvSpPr txBox="1"/>
          <p:nvPr/>
        </p:nvSpPr>
        <p:spPr>
          <a:xfrm>
            <a:off x="7236296" y="6237312"/>
            <a:ext cx="80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kidney</a:t>
            </a:r>
            <a:endParaRPr lang="cs-CZ" dirty="0"/>
          </a:p>
        </p:txBody>
      </p:sp>
      <p:sp>
        <p:nvSpPr>
          <p:cNvPr id="100" name="TextovéPole 99"/>
          <p:cNvSpPr txBox="1"/>
          <p:nvPr/>
        </p:nvSpPr>
        <p:spPr>
          <a:xfrm>
            <a:off x="5220072" y="3707740"/>
            <a:ext cx="5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ECF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922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23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Oval 17"/>
          <p:cNvSpPr>
            <a:spLocks noChangeArrowheads="1"/>
          </p:cNvSpPr>
          <p:nvPr/>
        </p:nvSpPr>
        <p:spPr bwMode="auto">
          <a:xfrm rot="1449231">
            <a:off x="1338263" y="3614738"/>
            <a:ext cx="447675" cy="8477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7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9229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03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 rot="1449231">
            <a:off x="1208088" y="3603625"/>
            <a:ext cx="671512" cy="812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V="1">
            <a:off x="1016000" y="5535613"/>
            <a:ext cx="422275" cy="533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Freeform 1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0250" name="Picture 1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2" name="Freeform 1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0254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778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126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21125" y="2876550"/>
            <a:ext cx="2811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 rot="1449231">
            <a:off x="1050925" y="3282950"/>
            <a:ext cx="1008063" cy="127158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5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 flipV="1">
            <a:off x="1016000" y="4995863"/>
            <a:ext cx="854075" cy="10731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7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1278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1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924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229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295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Oval 17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9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444500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3" name="Text Box 22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4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2306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2307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08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0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1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1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444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331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19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27" name="Freeform 23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54" y="142"/>
                </a:moveTo>
                <a:cubicBezTo>
                  <a:pt x="154" y="147"/>
                  <a:pt x="98" y="150"/>
                  <a:pt x="80" y="174"/>
                </a:cubicBezTo>
                <a:cubicBezTo>
                  <a:pt x="62" y="198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63" y="388"/>
                  <a:pt x="65" y="341"/>
                </a:cubicBezTo>
                <a:cubicBezTo>
                  <a:pt x="68" y="294"/>
                  <a:pt x="169" y="241"/>
                  <a:pt x="185" y="200"/>
                </a:cubicBezTo>
                <a:cubicBezTo>
                  <a:pt x="201" y="159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70" y="20"/>
                  <a:pt x="138" y="32"/>
                </a:cubicBezTo>
              </a:path>
            </a:pathLst>
          </a:cu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8" name="Freeform 24"/>
          <p:cNvSpPr>
            <a:spLocks/>
          </p:cNvSpPr>
          <p:nvPr/>
        </p:nvSpPr>
        <p:spPr bwMode="auto">
          <a:xfrm>
            <a:off x="384175" y="6059488"/>
            <a:ext cx="255588" cy="4762"/>
          </a:xfrm>
          <a:custGeom>
            <a:avLst/>
            <a:gdLst>
              <a:gd name="T0" fmla="*/ 0 w 161"/>
              <a:gd name="T1" fmla="*/ 2147483647 h 3"/>
              <a:gd name="T2" fmla="*/ 2147483647 w 161"/>
              <a:gd name="T3" fmla="*/ 0 h 3"/>
              <a:gd name="T4" fmla="*/ 0 60000 65536"/>
              <a:gd name="T5" fmla="*/ 0 60000 65536"/>
              <a:gd name="T6" fmla="*/ 0 w 161"/>
              <a:gd name="T7" fmla="*/ 0 h 3"/>
              <a:gd name="T8" fmla="*/ 161 w 16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" h="3">
                <a:moveTo>
                  <a:pt x="0" y="3"/>
                </a:moveTo>
                <a:lnTo>
                  <a:pt x="161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9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3330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32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3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7" name="Text Box 20"/>
          <p:cNvSpPr txBox="1">
            <a:spLocks noChangeArrowheads="1"/>
          </p:cNvSpPr>
          <p:nvPr/>
        </p:nvSpPr>
        <p:spPr bwMode="auto">
          <a:xfrm>
            <a:off x="444500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838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434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43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 rot="1449231">
            <a:off x="1338263" y="3614738"/>
            <a:ext cx="447675" cy="847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2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3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4354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6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7" name="Text Box 16"/>
          <p:cNvSpPr txBox="1">
            <a:spLocks noChangeArrowheads="1"/>
          </p:cNvSpPr>
          <p:nvPr/>
        </p:nvSpPr>
        <p:spPr bwMode="auto">
          <a:xfrm>
            <a:off x="2062163" y="602138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8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6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884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67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75" name="Oval 24"/>
          <p:cNvSpPr>
            <a:spLocks noChangeArrowheads="1"/>
          </p:cNvSpPr>
          <p:nvPr/>
        </p:nvSpPr>
        <p:spPr bwMode="auto">
          <a:xfrm rot="1449231">
            <a:off x="1208088" y="3603625"/>
            <a:ext cx="671512" cy="812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6" name="Line 25"/>
          <p:cNvSpPr>
            <a:spLocks noChangeShapeType="1"/>
          </p:cNvSpPr>
          <p:nvPr/>
        </p:nvSpPr>
        <p:spPr bwMode="auto">
          <a:xfrm flipV="1">
            <a:off x="1490663" y="5851525"/>
            <a:ext cx="488950" cy="217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7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5378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8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1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4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4029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638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391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6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1474788" y="5584825"/>
            <a:ext cx="1089025" cy="484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0" name="Oval 25"/>
          <p:cNvSpPr>
            <a:spLocks noChangeArrowheads="1"/>
          </p:cNvSpPr>
          <p:nvPr/>
        </p:nvSpPr>
        <p:spPr bwMode="auto">
          <a:xfrm rot="1449231">
            <a:off x="1050925" y="3282950"/>
            <a:ext cx="1008063" cy="12715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401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6402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404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5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5270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741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15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 flipV="1">
            <a:off x="1471613" y="5327650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4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7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7428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3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1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5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179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843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374650" y="6069013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2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3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2908300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46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47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48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0" name="Text Box 28"/>
          <p:cNvSpPr txBox="1">
            <a:spLocks noChangeArrowheads="1"/>
          </p:cNvSpPr>
          <p:nvPr/>
        </p:nvSpPr>
        <p:spPr bwMode="auto">
          <a:xfrm>
            <a:off x="1735138" y="4932363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&lt;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18451" name="Line 29"/>
          <p:cNvSpPr>
            <a:spLocks noChangeShapeType="1"/>
          </p:cNvSpPr>
          <p:nvPr/>
        </p:nvSpPr>
        <p:spPr bwMode="auto">
          <a:xfrm>
            <a:off x="407988" y="5461000"/>
            <a:ext cx="238125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2" name="Line 30"/>
          <p:cNvSpPr>
            <a:spLocks noChangeShapeType="1"/>
          </p:cNvSpPr>
          <p:nvPr/>
        </p:nvSpPr>
        <p:spPr bwMode="auto">
          <a:xfrm>
            <a:off x="1504950" y="5453063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3" name="Line 31"/>
          <p:cNvSpPr>
            <a:spLocks noChangeShapeType="1"/>
          </p:cNvSpPr>
          <p:nvPr/>
        </p:nvSpPr>
        <p:spPr bwMode="auto">
          <a:xfrm>
            <a:off x="2771775" y="5486400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4" name="Line 32"/>
          <p:cNvSpPr>
            <a:spLocks noChangeShapeType="1"/>
          </p:cNvSpPr>
          <p:nvPr/>
        </p:nvSpPr>
        <p:spPr bwMode="auto">
          <a:xfrm>
            <a:off x="1031875" y="5456238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5" name="Line 33"/>
          <p:cNvSpPr>
            <a:spLocks noChangeShapeType="1"/>
          </p:cNvSpPr>
          <p:nvPr/>
        </p:nvSpPr>
        <p:spPr bwMode="auto">
          <a:xfrm flipH="1" flipV="1">
            <a:off x="1016000" y="5786438"/>
            <a:ext cx="455613" cy="190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6" name="Text Box 34"/>
          <p:cNvSpPr txBox="1">
            <a:spLocks noChangeArrowheads="1"/>
          </p:cNvSpPr>
          <p:nvPr/>
        </p:nvSpPr>
        <p:spPr bwMode="auto">
          <a:xfrm>
            <a:off x="928688" y="5532438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12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7" name="Text Box 35"/>
          <p:cNvSpPr txBox="1">
            <a:spLocks noChangeArrowheads="1"/>
          </p:cNvSpPr>
          <p:nvPr/>
        </p:nvSpPr>
        <p:spPr bwMode="auto">
          <a:xfrm>
            <a:off x="1763713" y="5530850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12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 flipH="1" flipV="1">
            <a:off x="1504950" y="5802313"/>
            <a:ext cx="1346200" cy="22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9" name="Line 37"/>
          <p:cNvSpPr>
            <a:spLocks noChangeShapeType="1"/>
          </p:cNvSpPr>
          <p:nvPr/>
        </p:nvSpPr>
        <p:spPr bwMode="auto">
          <a:xfrm>
            <a:off x="577850" y="5462588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0" name="Text Box 38"/>
          <p:cNvSpPr txBox="1">
            <a:spLocks noChangeArrowheads="1"/>
          </p:cNvSpPr>
          <p:nvPr/>
        </p:nvSpPr>
        <p:spPr bwMode="auto">
          <a:xfrm>
            <a:off x="301625" y="568960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latin typeface="Times New Roman" panose="02020603050405020304" pitchFamily="18" charset="0"/>
              </a:rPr>
              <a:t>dP</a:t>
            </a:r>
            <a:endParaRPr lang="en-US" altLang="cs-CZ" sz="1200" b="1" baseline="-25000">
              <a:latin typeface="Times New Roman" panose="02020603050405020304" pitchFamily="18" charset="0"/>
            </a:endParaRPr>
          </a:p>
        </p:txBody>
      </p:sp>
      <p:sp>
        <p:nvSpPr>
          <p:cNvPr id="18461" name="Text Box 39"/>
          <p:cNvSpPr txBox="1">
            <a:spLocks noChangeArrowheads="1"/>
          </p:cNvSpPr>
          <p:nvPr/>
        </p:nvSpPr>
        <p:spPr bwMode="auto">
          <a:xfrm>
            <a:off x="147638" y="6430963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/dP</a:t>
            </a:r>
            <a:r>
              <a:rPr lang="cs-CZ" altLang="cs-CZ" sz="1400" b="1">
                <a:latin typeface="Times New Roman" panose="02020603050405020304" pitchFamily="18" charset="0"/>
              </a:rPr>
              <a:t>&lt;</a:t>
            </a:r>
            <a:r>
              <a:rPr lang="cs-CZ" altLang="cs-CZ" sz="9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/dP</a:t>
            </a:r>
            <a:endParaRPr lang="en-US" altLang="cs-CZ" sz="1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8463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18464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5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6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70" name="Line 24"/>
          <p:cNvSpPr>
            <a:spLocks noChangeShapeType="1"/>
          </p:cNvSpPr>
          <p:nvPr/>
        </p:nvSpPr>
        <p:spPr bwMode="auto">
          <a:xfrm flipV="1">
            <a:off x="1471613" y="5327650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1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2" name="Line 30"/>
          <p:cNvSpPr>
            <a:spLocks noChangeShapeType="1"/>
          </p:cNvSpPr>
          <p:nvPr/>
        </p:nvSpPr>
        <p:spPr bwMode="auto">
          <a:xfrm>
            <a:off x="1476375" y="5445125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92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egrative Physiology&amp;quot;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&quot;/&gt;&lt;property id=&quot;20307&quot; value=&quot;311&quot;/&gt;&lt;/object&gt;&lt;object type=&quot;3&quot; unique_id=&quot;10016&quot;&gt;&lt;property id=&quot;20148&quot; value=&quot;5&quot;/&gt;&lt;property id=&quot;20300&quot; value=&quot;Slide 13 - &amp;quot;Acid-Base Balance&amp;quot;&quot;/&gt;&lt;property id=&quot;20307&quot; value=&quot;256&quot;/&gt;&lt;/object&gt;&lt;object type=&quot;3&quot; unique_id=&quot;10017&quot;&gt;&lt;property id=&quot;20148&quot; value=&quot;5&quot;/&gt;&lt;property id=&quot;20300&quot; value=&quot;Slide 14 - &amp;quot;H+ formation/removal&amp;quot;&quot;/&gt;&lt;property id=&quot;20307&quot; value=&quot;257&quot;/&gt;&lt;/object&gt;&lt;object type=&quot;3&quot; unique_id=&quot;10018&quot;&gt;&lt;property id=&quot;20148&quot; value=&quot;5&quot;/&gt;&lt;property id=&quot;20300&quot; value=&quot;Slide 15&quot;/&gt;&lt;property id=&quot;20307&quot; value=&quot;258&quot;/&gt;&lt;/object&gt;&lt;object type=&quot;3&quot; unique_id=&quot;10019&quot;&gt;&lt;property id=&quot;20148&quot; value=&quot;5&quot;/&gt;&lt;property id=&quot;20300&quot; value=&quot;Slide 16&quot;/&gt;&lt;property id=&quot;20307&quot; value=&quot;259&quot;/&gt;&lt;/object&gt;&lt;object type=&quot;3&quot; unique_id=&quot;10020&quot;&gt;&lt;property id=&quot;20148&quot; value=&quot;5&quot;/&gt;&lt;property id=&quot;20300&quot; value=&quot;Slide 17&quot;/&gt;&lt;property id=&quot;20307&quot; value=&quot;310&quot;/&gt;&lt;/object&gt;&lt;object type=&quot;3&quot; unique_id=&quot;10021&quot;&gt;&lt;property id=&quot;20148&quot; value=&quot;5&quot;/&gt;&lt;property id=&quot;20300&quot; value=&quot;Slide 18&quot;/&gt;&lt;property id=&quot;20307&quot; value=&quot;290&quot;/&gt;&lt;/object&gt;&lt;object type=&quot;3&quot; unique_id=&quot;10022&quot;&gt;&lt;property id=&quot;20148&quot; value=&quot;5&quot;/&gt;&lt;property id=&quot;20300&quot; value=&quot;Slide 19&quot;/&gt;&lt;property id=&quot;20307&quot; value=&quot;291&quot;/&gt;&lt;/object&gt;&lt;object type=&quot;3&quot; unique_id=&quot;10023&quot;&gt;&lt;property id=&quot;20148&quot; value=&quot;5&quot;/&gt;&lt;property id=&quot;20300&quot; value=&quot;Slide 20&quot;/&gt;&lt;property id=&quot;20307&quot; value=&quot;292&quot;/&gt;&lt;/object&gt;&lt;object type=&quot;3&quot; unique_id=&quot;10024&quot;&gt;&lt;property id=&quot;20148&quot; value=&quot;5&quot;/&gt;&lt;property id=&quot;20300&quot; value=&quot;Slide 21&quot;/&gt;&lt;property id=&quot;20307&quot; value=&quot;293&quot;/&gt;&lt;/object&gt;&lt;object type=&quot;3&quot; unique_id=&quot;10025&quot;&gt;&lt;property id=&quot;20148&quot; value=&quot;5&quot;/&gt;&lt;property id=&quot;20300&quot; value=&quot;Slide 22&quot;/&gt;&lt;property id=&quot;20307&quot; value=&quot;294&quot;/&gt;&lt;/object&gt;&lt;object type=&quot;3&quot; unique_id=&quot;10026&quot;&gt;&lt;property id=&quot;20148&quot; value=&quot;5&quot;/&gt;&lt;property id=&quot;20300&quot; value=&quot;Slide 23&quot;/&gt;&lt;property id=&quot;20307&quot; value=&quot;295&quot;/&gt;&lt;/object&gt;&lt;object type=&quot;3&quot; unique_id=&quot;10027&quot;&gt;&lt;property id=&quot;20148&quot; value=&quot;5&quot;/&gt;&lt;property id=&quot;20300&quot; value=&quot;Slide 24&quot;/&gt;&lt;property id=&quot;20307&quot; value=&quot;296&quot;/&gt;&lt;/object&gt;&lt;object type=&quot;3&quot; unique_id=&quot;10028&quot;&gt;&lt;property id=&quot;20148&quot; value=&quot;5&quot;/&gt;&lt;property id=&quot;20300&quot; value=&quot;Slide 25&quot;/&gt;&lt;property id=&quot;20307&quot; value=&quot;297&quot;/&gt;&lt;/object&gt;&lt;object type=&quot;3&quot; unique_id=&quot;10029&quot;&gt;&lt;property id=&quot;20148&quot; value=&quot;5&quot;/&gt;&lt;property id=&quot;20300&quot; value=&quot;Slide 26&quot;/&gt;&lt;property id=&quot;20307&quot; value=&quot;298&quot;/&gt;&lt;/object&gt;&lt;object type=&quot;3&quot; unique_id=&quot;10030&quot;&gt;&lt;property id=&quot;20148&quot; value=&quot;5&quot;/&gt;&lt;property id=&quot;20300&quot; value=&quot;Slide 27&quot;/&gt;&lt;property id=&quot;20307&quot; value=&quot;299&quot;/&gt;&lt;/object&gt;&lt;object type=&quot;3&quot; unique_id=&quot;10033&quot;&gt;&lt;property id=&quot;20148&quot; value=&quot;5&quot;/&gt;&lt;property id=&quot;20300&quot; value=&quot;Slide 28&quot;/&gt;&lt;property id=&quot;20307&quot; value=&quot;302&quot;/&gt;&lt;/object&gt;&lt;object type=&quot;3&quot; unique_id=&quot;10034&quot;&gt;&lt;property id=&quot;20148&quot; value=&quot;5&quot;/&gt;&lt;property id=&quot;20300&quot; value=&quot;Slide 29&quot;/&gt;&lt;property id=&quot;20307&quot; value=&quot;303&quot;/&gt;&lt;/object&gt;&lt;object type=&quot;3&quot; unique_id=&quot;10036&quot;&gt;&lt;property id=&quot;20148&quot; value=&quot;5&quot;/&gt;&lt;property id=&quot;20300&quot; value=&quot;Slide 30&quot;/&gt;&lt;property id=&quot;20307&quot; value=&quot;304&quot;/&gt;&lt;/object&gt;&lt;object type=&quot;3&quot; unique_id=&quot;10037&quot;&gt;&lt;property id=&quot;20148&quot; value=&quot;5&quot;/&gt;&lt;property id=&quot;20300&quot; value=&quot;Slide 31&quot;/&gt;&lt;property id=&quot;20307&quot; value=&quot;330&quot;/&gt;&lt;/object&gt;&lt;object type=&quot;3&quot; unique_id=&quot;10038&quot;&gt;&lt;property id=&quot;20148&quot; value=&quot;5&quot;/&gt;&lt;property id=&quot;20300&quot; value=&quot;Slide 32&quot;/&gt;&lt;property id=&quot;20307&quot; value=&quot;320&quot;/&gt;&lt;/object&gt;&lt;object type=&quot;3&quot; unique_id=&quot;10041&quot;&gt;&lt;property id=&quot;20148&quot; value=&quot;5&quot;/&gt;&lt;property id=&quot;20300&quot; value=&quot;Slide 36&quot;/&gt;&lt;property id=&quot;20307&quot; value=&quot;323&quot;/&gt;&lt;/object&gt;&lt;object type=&quot;3&quot; unique_id=&quot;10042&quot;&gt;&lt;property id=&quot;20148&quot; value=&quot;5&quot;/&gt;&lt;property id=&quot;20300&quot; value=&quot;Slide 37&quot;/&gt;&lt;property id=&quot;20307&quot; value=&quot;312&quot;/&gt;&lt;/object&gt;&lt;object type=&quot;3&quot; unique_id=&quot;10043&quot;&gt;&lt;property id=&quot;20148&quot; value=&quot;5&quot;/&gt;&lt;property id=&quot;20300&quot; value=&quot;Slide 38&quot;/&gt;&lt;property id=&quot;20307&quot; value=&quot;328&quot;/&gt;&lt;/object&gt;&lt;object type=&quot;3&quot; unique_id=&quot;10044&quot;&gt;&lt;property id=&quot;20148&quot; value=&quot;5&quot;/&gt;&lt;property id=&quot;20300&quot; value=&quot;Slide 39&quot;/&gt;&lt;property id=&quot;20307&quot; value=&quot;313&quot;/&gt;&lt;/object&gt;&lt;object type=&quot;3&quot; unique_id=&quot;10045&quot;&gt;&lt;property id=&quot;20148&quot; value=&quot;5&quot;/&gt;&lt;property id=&quot;20300&quot; value=&quot;Slide 40&quot;/&gt;&lt;property id=&quot;20307&quot; value=&quot;324&quot;/&gt;&lt;/object&gt;&lt;object type=&quot;3&quot; unique_id=&quot;10046&quot;&gt;&lt;property id=&quot;20148&quot; value=&quot;5&quot;/&gt;&lt;property id=&quot;20300&quot; value=&quot;Slide 41&quot;/&gt;&lt;property id=&quot;20307&quot; value=&quot;325&quot;/&gt;&lt;/object&gt;&lt;object type=&quot;3&quot; unique_id=&quot;10047&quot;&gt;&lt;property id=&quot;20148&quot; value=&quot;5&quot;/&gt;&lt;property id=&quot;20300&quot; value=&quot;Slide 42&quot;/&gt;&lt;property id=&quot;20307&quot; value=&quot;326&quot;/&gt;&lt;/object&gt;&lt;object type=&quot;3&quot; unique_id=&quot;10048&quot;&gt;&lt;property id=&quot;20148&quot; value=&quot;5&quot;/&gt;&lt;property id=&quot;20300&quot; value=&quot;Slide 43&quot;/&gt;&lt;property id=&quot;20307&quot; value=&quot;327&quot;/&gt;&lt;/object&gt;&lt;object type=&quot;3&quot; unique_id=&quot;10049&quot;&gt;&lt;property id=&quot;20148&quot; value=&quot;5&quot;/&gt;&lt;property id=&quot;20300&quot; value=&quot;Slide 44&quot;/&gt;&lt;property id=&quot;20307&quot; value=&quot;315&quot;/&gt;&lt;/object&gt;&lt;object type=&quot;3&quot; unique_id=&quot;10050&quot;&gt;&lt;property id=&quot;20148&quot; value=&quot;5&quot;/&gt;&lt;property id=&quot;20300&quot; value=&quot;Slide 45&quot;/&gt;&lt;property id=&quot;20307&quot; value=&quot;316&quot;/&gt;&lt;/object&gt;&lt;object type=&quot;3&quot; unique_id=&quot;10051&quot;&gt;&lt;property id=&quot;20148&quot; value=&quot;5&quot;/&gt;&lt;property id=&quot;20300&quot; value=&quot;Slide 46&quot;/&gt;&lt;property id=&quot;20307&quot; value=&quot;317&quot;/&gt;&lt;/object&gt;&lt;object type=&quot;3&quot; unique_id=&quot;10052&quot;&gt;&lt;property id=&quot;20148&quot; value=&quot;5&quot;/&gt;&lt;property id=&quot;20300&quot; value=&quot;Slide 47&quot;/&gt;&lt;property id=&quot;20307&quot; value=&quot;318&quot;/&gt;&lt;/object&gt;&lt;object type=&quot;3&quot; unique_id=&quot;10053&quot;&gt;&lt;property id=&quot;20148&quot; value=&quot;5&quot;/&gt;&lt;property id=&quot;20300&quot; value=&quot;Slide 48&quot;/&gt;&lt;property id=&quot;20307&quot; value=&quot;319&quot;/&gt;&lt;/object&gt;&lt;object type=&quot;3&quot; unique_id=&quot;10054&quot;&gt;&lt;property id=&quot;20148&quot; value=&quot;5&quot;/&gt;&lt;property id=&quot;20300&quot; value=&quot;Slide 49&quot;/&gt;&lt;property id=&quot;20307&quot; value=&quot;331&quot;/&gt;&lt;/object&gt;&lt;object type=&quot;3&quot; unique_id=&quot;10060&quot;&gt;&lt;property id=&quot;20148&quot; value=&quot;5&quot;/&gt;&lt;property id=&quot;20300&quot; value=&quot;Slide 50&quot;/&gt;&lt;property id=&quot;20307&quot; value=&quot;337&quot;/&gt;&lt;/object&gt;&lt;object type=&quot;3&quot; unique_id=&quot;10061&quot;&gt;&lt;property id=&quot;20148&quot; value=&quot;5&quot;/&gt;&lt;property id=&quot;20300&quot; value=&quot;Slide 51&quot;/&gt;&lt;property id=&quot;20307&quot; value=&quot;338&quot;/&gt;&lt;/object&gt;&lt;object type=&quot;3&quot; unique_id=&quot;10062&quot;&gt;&lt;property id=&quot;20148&quot; value=&quot;5&quot;/&gt;&lt;property id=&quot;20300&quot; value=&quot;Slide 52&quot;/&gt;&lt;property id=&quot;20307&quot; value=&quot;339&quot;/&gt;&lt;/object&gt;&lt;object type=&quot;3&quot; unique_id=&quot;10063&quot;&gt;&lt;property id=&quot;20148&quot; value=&quot;5&quot;/&gt;&lt;property id=&quot;20300&quot; value=&quot;Slide 53&quot;/&gt;&lt;property id=&quot;20307&quot; value=&quot;340&quot;/&gt;&lt;/object&gt;&lt;object type=&quot;3&quot; unique_id=&quot;10064&quot;&gt;&lt;property id=&quot;20148&quot; value=&quot;5&quot;/&gt;&lt;property id=&quot;20300&quot; value=&quot;Slide 54&quot;/&gt;&lt;property id=&quot;20307&quot; value=&quot;341&quot;/&gt;&lt;/object&gt;&lt;object type=&quot;3&quot; unique_id=&quot;10983&quot;&gt;&lt;property id=&quot;20148&quot; value=&quot;5&quot;/&gt;&lt;property id=&quot;20300&quot; value=&quot;Slide 33&quot;/&gt;&lt;property id=&quot;20307&quot; value=&quot;342&quot;/&gt;&lt;/object&gt;&lt;object type=&quot;3&quot; unique_id=&quot;12422&quot;&gt;&lt;property id=&quot;20148&quot; value=&quot;5&quot;/&gt;&lt;property id=&quot;20300&quot; value=&quot;Slide 34&quot;/&gt;&lt;property id=&quot;20307&quot; value=&quot;343&quot;/&gt;&lt;/object&gt;&lt;object type=&quot;3&quot; unique_id=&quot;12701&quot;&gt;&lt;property id=&quot;20148&quot; value=&quot;5&quot;/&gt;&lt;property id=&quot;20300&quot; value=&quot;Slide 35&quot;/&gt;&lt;property id=&quot;20307&quot; value=&quot;34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Documents and Settings\Jirka\Dokumenty\FLASH\ABR FLASH\ABR výuka\ABR v Plazmě\ABRvPlazmě verze 1.0.sw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Documents and Settings\Jirka\Dokumenty\FLASH\ABR FLASH\ABR výuka\Ladění.sw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Documents and Settings\Jirka\Dokumenty\FLASH\Kapátko\Kapátko.swf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5951</Words>
  <Application>Microsoft Office PowerPoint</Application>
  <PresentationFormat>On-screen Show (4:3)</PresentationFormat>
  <Paragraphs>3065</Paragraphs>
  <Slides>188</Slides>
  <Notes>150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188</vt:i4>
      </vt:variant>
    </vt:vector>
  </HeadingPairs>
  <TitlesOfParts>
    <vt:vector size="202" baseType="lpstr">
      <vt:lpstr>Arial</vt:lpstr>
      <vt:lpstr>Calibri</vt:lpstr>
      <vt:lpstr>Garamond</vt:lpstr>
      <vt:lpstr>Georgia</vt:lpstr>
      <vt:lpstr>Times New Roman</vt:lpstr>
      <vt:lpstr>Verdana</vt:lpstr>
      <vt:lpstr>Wingdings</vt:lpstr>
      <vt:lpstr>Motiv sady Office</vt:lpstr>
      <vt:lpstr>Clip</vt:lpstr>
      <vt:lpstr>Rastrový obraz</vt:lpstr>
      <vt:lpstr>Rastrový obrázek</vt:lpstr>
      <vt:lpstr>rastrový obrázek</vt:lpstr>
      <vt:lpstr>Bitmap Image</vt:lpstr>
      <vt:lpstr>Flash Document</vt:lpstr>
      <vt:lpstr>PowerPoint Presentation</vt:lpstr>
      <vt:lpstr>PowerPoint Presentation</vt:lpstr>
      <vt:lpstr>PowerPoint Presentation</vt:lpstr>
      <vt:lpstr>Buffering systems of the blood</vt:lpstr>
      <vt:lpstr>Buffering reactions</vt:lpstr>
      <vt:lpstr>PowerPoint Presentation</vt:lpstr>
      <vt:lpstr>Acid-Base Balance</vt:lpstr>
      <vt:lpstr>H+ formation/removal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ACID-BASE BALANCE</vt:lpstr>
      <vt:lpstr>Classical approach of "Danish School"</vt:lpstr>
      <vt:lpstr>Measurement of  Acid-Base parameters</vt:lpstr>
      <vt:lpstr>Measurement of  Acid-Base parameters</vt:lpstr>
      <vt:lpstr>Measurement of  Acid-Base parameters</vt:lpstr>
      <vt:lpstr>Measurement of  Acid-Base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Buffer reactions</vt:lpstr>
      <vt:lpstr>Buffer reactions</vt:lpstr>
      <vt:lpstr>Buffer reactions</vt:lpstr>
      <vt:lpstr>Siggaard-Andersen</vt:lpstr>
      <vt:lpstr>PowerPoint Presentation</vt:lpstr>
      <vt:lpstr>Siggaard-Andersen (1960-1962)</vt:lpstr>
      <vt:lpstr>Siggaard-Andersen (1974-1995)</vt:lpstr>
      <vt:lpstr>Problems of Danish school</vt:lpstr>
      <vt:lpstr>Stewart theory (1983)</vt:lpstr>
      <vt:lpstr>Stewart theory – solution of equations</vt:lpstr>
      <vt:lpstr>Mathematical  wizardry</vt:lpstr>
      <vt:lpstr>PowerPoint Presentation</vt:lpstr>
      <vt:lpstr>BALANCE THEORY</vt:lpstr>
      <vt:lpstr>PowerPoint Presentation</vt:lpstr>
      <vt:lpstr>PowerPoint Presentation</vt:lpstr>
      <vt:lpstr>Basic properties of blood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Guyton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 +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</dc:title>
  <dc:creator>Jirka</dc:creator>
  <cp:lastModifiedBy>Jiří Kofránek</cp:lastModifiedBy>
  <cp:revision>157</cp:revision>
  <dcterms:created xsi:type="dcterms:W3CDTF">2012-05-13T13:08:54Z</dcterms:created>
  <dcterms:modified xsi:type="dcterms:W3CDTF">2022-04-07T08:42:58Z</dcterms:modified>
</cp:coreProperties>
</file>