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sldIdLst>
    <p:sldId id="493" r:id="rId2"/>
    <p:sldId id="516" r:id="rId3"/>
    <p:sldId id="405" r:id="rId4"/>
    <p:sldId id="513" r:id="rId5"/>
    <p:sldId id="514" r:id="rId6"/>
    <p:sldId id="515" r:id="rId7"/>
    <p:sldId id="511" r:id="rId8"/>
    <p:sldId id="406" r:id="rId9"/>
    <p:sldId id="517" r:id="rId10"/>
    <p:sldId id="518" r:id="rId11"/>
    <p:sldId id="407" r:id="rId12"/>
    <p:sldId id="404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32" r:id="rId37"/>
    <p:sldId id="433" r:id="rId38"/>
    <p:sldId id="434" r:id="rId39"/>
    <p:sldId id="435" r:id="rId40"/>
    <p:sldId id="436" r:id="rId41"/>
    <p:sldId id="437" r:id="rId42"/>
    <p:sldId id="438" r:id="rId43"/>
    <p:sldId id="439" r:id="rId44"/>
    <p:sldId id="440" r:id="rId45"/>
    <p:sldId id="441" r:id="rId46"/>
    <p:sldId id="442" r:id="rId47"/>
    <p:sldId id="443" r:id="rId48"/>
    <p:sldId id="444" r:id="rId49"/>
    <p:sldId id="445" r:id="rId50"/>
    <p:sldId id="446" r:id="rId51"/>
    <p:sldId id="447" r:id="rId52"/>
    <p:sldId id="448" r:id="rId53"/>
    <p:sldId id="449" r:id="rId54"/>
    <p:sldId id="450" r:id="rId55"/>
    <p:sldId id="451" r:id="rId56"/>
    <p:sldId id="452" r:id="rId57"/>
    <p:sldId id="453" r:id="rId58"/>
    <p:sldId id="454" r:id="rId59"/>
    <p:sldId id="455" r:id="rId60"/>
    <p:sldId id="456" r:id="rId61"/>
    <p:sldId id="457" r:id="rId62"/>
    <p:sldId id="458" r:id="rId63"/>
    <p:sldId id="459" r:id="rId64"/>
    <p:sldId id="460" r:id="rId65"/>
    <p:sldId id="461" r:id="rId66"/>
    <p:sldId id="462" r:id="rId67"/>
    <p:sldId id="463" r:id="rId68"/>
    <p:sldId id="464" r:id="rId69"/>
    <p:sldId id="465" r:id="rId70"/>
    <p:sldId id="466" r:id="rId71"/>
    <p:sldId id="467" r:id="rId72"/>
    <p:sldId id="468" r:id="rId73"/>
    <p:sldId id="469" r:id="rId74"/>
    <p:sldId id="470" r:id="rId75"/>
    <p:sldId id="471" r:id="rId76"/>
    <p:sldId id="472" r:id="rId77"/>
    <p:sldId id="473" r:id="rId78"/>
    <p:sldId id="474" r:id="rId79"/>
    <p:sldId id="475" r:id="rId80"/>
    <p:sldId id="476" r:id="rId81"/>
    <p:sldId id="477" r:id="rId82"/>
    <p:sldId id="478" r:id="rId83"/>
    <p:sldId id="479" r:id="rId84"/>
    <p:sldId id="480" r:id="rId85"/>
    <p:sldId id="481" r:id="rId86"/>
    <p:sldId id="482" r:id="rId87"/>
    <p:sldId id="483" r:id="rId88"/>
    <p:sldId id="484" r:id="rId89"/>
    <p:sldId id="485" r:id="rId90"/>
    <p:sldId id="486" r:id="rId91"/>
    <p:sldId id="494" r:id="rId92"/>
    <p:sldId id="487" r:id="rId93"/>
    <p:sldId id="488" r:id="rId94"/>
    <p:sldId id="489" r:id="rId95"/>
    <p:sldId id="490" r:id="rId96"/>
    <p:sldId id="495" r:id="rId97"/>
    <p:sldId id="382" r:id="rId98"/>
    <p:sldId id="383" r:id="rId99"/>
    <p:sldId id="384" r:id="rId100"/>
    <p:sldId id="385" r:id="rId101"/>
    <p:sldId id="387" r:id="rId102"/>
    <p:sldId id="388" r:id="rId103"/>
    <p:sldId id="395" r:id="rId104"/>
    <p:sldId id="396" r:id="rId105"/>
    <p:sldId id="389" r:id="rId106"/>
    <p:sldId id="392" r:id="rId107"/>
    <p:sldId id="393" r:id="rId108"/>
    <p:sldId id="394" r:id="rId109"/>
    <p:sldId id="398" r:id="rId110"/>
    <p:sldId id="399" r:id="rId111"/>
    <p:sldId id="400" r:id="rId112"/>
    <p:sldId id="401" r:id="rId113"/>
  </p:sldIdLst>
  <p:sldSz cx="9144000" cy="6858000" type="screen4x3"/>
  <p:notesSz cx="6858000" cy="9144000"/>
  <p:custDataLst>
    <p:tags r:id="rId11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  <a:srgbClr val="273583"/>
    <a:srgbClr val="F2C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05" autoAdjust="0"/>
  </p:normalViewPr>
  <p:slideViewPr>
    <p:cSldViewPr>
      <p:cViewPr varScale="1">
        <p:scale>
          <a:sx n="89" d="100"/>
          <a:sy n="89" d="100"/>
        </p:scale>
        <p:origin x="170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ags" Target="tags/tag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3B208-C7BA-4DAE-81B5-B4A54EC7E6AD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5CCC5-1934-45ED-83E4-E0753DAD90B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39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728169-97B6-4AA6-AE5B-C6082B97E93C}" type="slidenum">
              <a:rPr lang="cs-CZ" altLang="cs-CZ"/>
              <a:pPr eaLnBrk="1" hangingPunct="1"/>
              <a:t>3</a:t>
            </a:fld>
            <a:endParaRPr lang="cs-CZ" altLang="cs-CZ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067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9887E5-592D-43FA-809A-F59A96AA014D}" type="slidenum">
              <a:rPr lang="cs-CZ" altLang="cs-CZ"/>
              <a:pPr eaLnBrk="1" hangingPunct="1"/>
              <a:t>16</a:t>
            </a:fld>
            <a:endParaRPr lang="cs-CZ" altLang="cs-CZ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12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FD6CD0-8DF5-4648-BA15-2B6999C90E46}" type="slidenum">
              <a:rPr lang="cs-CZ" altLang="cs-CZ"/>
              <a:pPr eaLnBrk="1" hangingPunct="1"/>
              <a:t>17</a:t>
            </a:fld>
            <a:endParaRPr lang="cs-CZ" altLang="cs-CZ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6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A2CE8E-304D-4F7B-9397-A9E00A960261}" type="slidenum">
              <a:rPr lang="cs-CZ" altLang="cs-CZ"/>
              <a:pPr eaLnBrk="1" hangingPunct="1"/>
              <a:t>18</a:t>
            </a:fld>
            <a:endParaRPr lang="cs-CZ" altLang="cs-CZ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963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8AAFEE-C26B-4557-847D-8CB24039EF11}" type="slidenum">
              <a:rPr lang="cs-CZ" altLang="cs-CZ"/>
              <a:pPr eaLnBrk="1" hangingPunct="1"/>
              <a:t>19</a:t>
            </a:fld>
            <a:endParaRPr lang="cs-CZ" altLang="cs-CZ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95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B0E41B-1F53-407C-97E9-199F3832A5CC}" type="slidenum">
              <a:rPr lang="cs-CZ" altLang="cs-CZ"/>
              <a:pPr eaLnBrk="1" hangingPunct="1"/>
              <a:t>20</a:t>
            </a:fld>
            <a:endParaRPr lang="cs-CZ" altLang="cs-CZ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39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361838-26AB-4C8D-B854-390497476E99}" type="slidenum">
              <a:rPr lang="cs-CZ" altLang="cs-CZ"/>
              <a:pPr eaLnBrk="1" hangingPunct="1"/>
              <a:t>21</a:t>
            </a:fld>
            <a:endParaRPr lang="cs-CZ" altLang="cs-CZ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61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6B4DC6-5C84-4D02-A3DD-117BAE6C8F96}" type="slidenum">
              <a:rPr lang="cs-CZ" altLang="cs-CZ"/>
              <a:pPr eaLnBrk="1" hangingPunct="1"/>
              <a:t>22</a:t>
            </a:fld>
            <a:endParaRPr lang="cs-CZ" altLang="cs-CZ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49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3DF181-5252-4F7B-921B-8C412B27F3A9}" type="slidenum">
              <a:rPr lang="cs-CZ" altLang="cs-CZ"/>
              <a:pPr eaLnBrk="1" hangingPunct="1"/>
              <a:t>23</a:t>
            </a:fld>
            <a:endParaRPr lang="cs-CZ" altLang="cs-CZ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29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556485-AC6C-4486-8989-8B161FD9371F}" type="slidenum">
              <a:rPr lang="cs-CZ" altLang="cs-CZ"/>
              <a:pPr eaLnBrk="1" hangingPunct="1"/>
              <a:t>24</a:t>
            </a:fld>
            <a:endParaRPr lang="cs-CZ" altLang="cs-CZ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242FE5-F5B3-49A3-8E00-C3800AAFC21D}" type="slidenum">
              <a:rPr lang="cs-CZ" altLang="cs-CZ"/>
              <a:pPr eaLnBrk="1" hangingPunct="1"/>
              <a:t>26</a:t>
            </a:fld>
            <a:endParaRPr lang="cs-CZ" altLang="cs-CZ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8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150169-BBF9-4ED5-A711-861237A560DF}" type="slidenum">
              <a:rPr lang="cs-CZ" altLang="cs-CZ"/>
              <a:pPr eaLnBrk="1" hangingPunct="1"/>
              <a:t>8</a:t>
            </a:fld>
            <a:endParaRPr lang="cs-CZ" altLang="cs-CZ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30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8F3878-73FA-4FF3-A069-D454C6E231C5}" type="slidenum">
              <a:rPr lang="cs-CZ" altLang="cs-CZ"/>
              <a:pPr eaLnBrk="1" hangingPunct="1"/>
              <a:t>27</a:t>
            </a:fld>
            <a:endParaRPr lang="cs-CZ" altLang="cs-CZ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58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7EDAF0-DEB5-4F00-A94E-C262FCA1878F}" type="slidenum">
              <a:rPr lang="cs-CZ" altLang="cs-CZ"/>
              <a:pPr eaLnBrk="1" hangingPunct="1"/>
              <a:t>28</a:t>
            </a:fld>
            <a:endParaRPr lang="cs-CZ" altLang="cs-CZ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18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354670-3526-4DAF-BD67-538686B097B3}" type="slidenum">
              <a:rPr lang="cs-CZ" altLang="cs-CZ"/>
              <a:pPr eaLnBrk="1" hangingPunct="1"/>
              <a:t>29</a:t>
            </a:fld>
            <a:endParaRPr lang="cs-CZ" altLang="cs-CZ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960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7D3115-5C78-4BF4-BD43-894FC757FC75}" type="slidenum">
              <a:rPr lang="cs-CZ" altLang="cs-CZ"/>
              <a:pPr eaLnBrk="1" hangingPunct="1"/>
              <a:t>30</a:t>
            </a:fld>
            <a:endParaRPr lang="cs-CZ" altLang="cs-CZ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86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DE3F5B-0675-487C-B6C0-9834B9E3E65B}" type="slidenum">
              <a:rPr lang="cs-CZ" altLang="cs-CZ"/>
              <a:pPr eaLnBrk="1" hangingPunct="1"/>
              <a:t>31</a:t>
            </a:fld>
            <a:endParaRPr lang="cs-CZ" altLang="cs-CZ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78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6A69B7F-924C-4FCE-B643-AA8BA733EFF5}" type="slidenum">
              <a:rPr lang="cs-CZ" altLang="cs-CZ"/>
              <a:pPr eaLnBrk="1" hangingPunct="1"/>
              <a:t>32</a:t>
            </a:fld>
            <a:endParaRPr lang="cs-CZ" altLang="cs-CZ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15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4283D3-5483-4A30-8E17-CC315F7E672C}" type="slidenum">
              <a:rPr lang="cs-CZ" altLang="cs-CZ"/>
              <a:pPr eaLnBrk="1" hangingPunct="1"/>
              <a:t>33</a:t>
            </a:fld>
            <a:endParaRPr lang="cs-CZ" altLang="cs-CZ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408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864ADD-D03B-45FD-B2FA-A0606401045C}" type="slidenum">
              <a:rPr lang="cs-CZ" altLang="cs-CZ"/>
              <a:pPr eaLnBrk="1" hangingPunct="1"/>
              <a:t>34</a:t>
            </a:fld>
            <a:endParaRPr lang="cs-CZ" altLang="cs-CZ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07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315CD-62B6-4921-A5CC-9DEE465F60BC}" type="slidenum">
              <a:rPr lang="cs-CZ" altLang="cs-CZ"/>
              <a:pPr eaLnBrk="1" hangingPunct="1"/>
              <a:t>35</a:t>
            </a:fld>
            <a:endParaRPr lang="cs-CZ" altLang="cs-CZ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861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685C95-E981-4A6E-A9AF-6B066A40A6BF}" type="slidenum">
              <a:rPr lang="cs-CZ" altLang="cs-CZ"/>
              <a:pPr eaLnBrk="1" hangingPunct="1"/>
              <a:t>36</a:t>
            </a:fld>
            <a:endParaRPr lang="cs-CZ" altLang="cs-CZ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8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150169-BBF9-4ED5-A711-861237A560DF}" type="slidenum">
              <a:rPr lang="cs-CZ" altLang="cs-CZ"/>
              <a:pPr eaLnBrk="1" hangingPunct="1"/>
              <a:t>9</a:t>
            </a:fld>
            <a:endParaRPr lang="cs-CZ" altLang="cs-CZ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689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34FD61-4CF9-40C2-ADA1-27FB1D3D6F75}" type="slidenum">
              <a:rPr lang="cs-CZ" altLang="cs-CZ"/>
              <a:pPr eaLnBrk="1" hangingPunct="1"/>
              <a:t>37</a:t>
            </a:fld>
            <a:endParaRPr lang="cs-CZ" altLang="cs-CZ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155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DA075A-2454-40F0-A06E-CCD1A9DFD5E8}" type="slidenum">
              <a:rPr lang="cs-CZ" altLang="cs-CZ"/>
              <a:pPr eaLnBrk="1" hangingPunct="1"/>
              <a:t>38</a:t>
            </a:fld>
            <a:endParaRPr lang="cs-CZ" altLang="cs-CZ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873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E6E0D4-DED4-46D2-B89A-2D529A69DBC7}" type="slidenum">
              <a:rPr lang="cs-CZ" altLang="cs-CZ"/>
              <a:pPr eaLnBrk="1" hangingPunct="1"/>
              <a:t>39</a:t>
            </a:fld>
            <a:endParaRPr lang="cs-CZ" altLang="cs-CZ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527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50781E-5C28-4795-8ADF-C37CDD37F254}" type="slidenum">
              <a:rPr lang="cs-CZ" altLang="cs-CZ"/>
              <a:pPr eaLnBrk="1" hangingPunct="1"/>
              <a:t>40</a:t>
            </a:fld>
            <a:endParaRPr lang="cs-CZ" altLang="cs-CZ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338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27E5C5-C437-4419-97D2-0D64D2C04285}" type="slidenum">
              <a:rPr lang="cs-CZ" altLang="cs-CZ"/>
              <a:pPr eaLnBrk="1" hangingPunct="1"/>
              <a:t>41</a:t>
            </a:fld>
            <a:endParaRPr lang="cs-CZ" altLang="cs-CZ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25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A88E02-21ED-4E87-98E8-AA63A13E2CDF}" type="slidenum">
              <a:rPr lang="cs-CZ" altLang="cs-CZ"/>
              <a:pPr eaLnBrk="1" hangingPunct="1"/>
              <a:t>42</a:t>
            </a:fld>
            <a:endParaRPr lang="cs-CZ" altLang="cs-CZ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360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3E6159-3B16-46EA-9390-BD0270833055}" type="slidenum">
              <a:rPr lang="cs-CZ" altLang="cs-CZ"/>
              <a:pPr eaLnBrk="1" hangingPunct="1"/>
              <a:t>43</a:t>
            </a:fld>
            <a:endParaRPr lang="cs-CZ" altLang="cs-CZ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806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4C298C-A784-4E73-B33D-D7390CFC34CB}" type="slidenum">
              <a:rPr lang="cs-CZ" altLang="cs-CZ"/>
              <a:pPr eaLnBrk="1" hangingPunct="1"/>
              <a:t>44</a:t>
            </a:fld>
            <a:endParaRPr lang="cs-CZ" altLang="cs-CZ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35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86D674-35B4-43CC-8E79-27B92B966612}" type="slidenum">
              <a:rPr lang="cs-CZ" altLang="cs-CZ"/>
              <a:pPr eaLnBrk="1" hangingPunct="1"/>
              <a:t>45</a:t>
            </a:fld>
            <a:endParaRPr lang="cs-CZ" altLang="cs-CZ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193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F6F630-870E-425E-B224-D901CB2C4F92}" type="slidenum">
              <a:rPr lang="cs-CZ" altLang="cs-CZ"/>
              <a:pPr eaLnBrk="1" hangingPunct="1"/>
              <a:t>46</a:t>
            </a:fld>
            <a:endParaRPr lang="cs-CZ" altLang="cs-CZ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90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150169-BBF9-4ED5-A711-861237A560DF}" type="slidenum">
              <a:rPr lang="cs-CZ" altLang="cs-CZ"/>
              <a:pPr eaLnBrk="1" hangingPunct="1"/>
              <a:t>10</a:t>
            </a:fld>
            <a:endParaRPr lang="cs-CZ" altLang="cs-CZ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535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11AA13-1396-4DD1-AFFA-C6EB427E4CC9}" type="slidenum">
              <a:rPr lang="cs-CZ" altLang="cs-CZ"/>
              <a:pPr eaLnBrk="1" hangingPunct="1"/>
              <a:t>47</a:t>
            </a:fld>
            <a:endParaRPr lang="cs-CZ" altLang="cs-CZ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777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AA53C4-16A5-42F3-9490-AE7106D8739B}" type="slidenum">
              <a:rPr lang="cs-CZ" altLang="cs-CZ"/>
              <a:pPr eaLnBrk="1" hangingPunct="1"/>
              <a:t>48</a:t>
            </a:fld>
            <a:endParaRPr lang="cs-CZ" altLang="cs-CZ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366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D43BAA-4DB7-434D-B5A3-D7E746BFD0B4}" type="slidenum">
              <a:rPr lang="cs-CZ" altLang="cs-CZ"/>
              <a:pPr eaLnBrk="1" hangingPunct="1"/>
              <a:t>49</a:t>
            </a:fld>
            <a:endParaRPr lang="cs-CZ" altLang="cs-CZ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939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63FEE0-47B0-49DD-A38C-8281AE526147}" type="slidenum">
              <a:rPr lang="cs-CZ" altLang="cs-CZ"/>
              <a:pPr eaLnBrk="1" hangingPunct="1"/>
              <a:t>50</a:t>
            </a:fld>
            <a:endParaRPr lang="cs-CZ" altLang="cs-CZ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235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DE0A9E-D51D-4000-9169-1A60C3CCA1FC}" type="slidenum">
              <a:rPr lang="cs-CZ" altLang="cs-CZ"/>
              <a:pPr eaLnBrk="1" hangingPunct="1"/>
              <a:t>51</a:t>
            </a:fld>
            <a:endParaRPr lang="cs-CZ" altLang="cs-CZ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051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8FB458-97E8-4A69-9D27-57ECBED440BD}" type="slidenum">
              <a:rPr lang="cs-CZ" altLang="cs-CZ"/>
              <a:pPr eaLnBrk="1" hangingPunct="1"/>
              <a:t>52</a:t>
            </a:fld>
            <a:endParaRPr lang="cs-CZ" altLang="cs-CZ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8044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CE39FD-0466-4DA7-BD88-05978AD67E5B}" type="slidenum">
              <a:rPr lang="cs-CZ" altLang="cs-CZ"/>
              <a:pPr eaLnBrk="1" hangingPunct="1"/>
              <a:t>53</a:t>
            </a:fld>
            <a:endParaRPr lang="cs-CZ" altLang="cs-CZ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6633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691451-1FEE-44EA-B9FB-A90D902B5112}" type="slidenum">
              <a:rPr lang="cs-CZ" altLang="cs-CZ"/>
              <a:pPr eaLnBrk="1" hangingPunct="1"/>
              <a:t>54</a:t>
            </a:fld>
            <a:endParaRPr lang="cs-CZ" altLang="cs-CZ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313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D1A314-BB41-430F-BED0-22496A0B285B}" type="slidenum">
              <a:rPr lang="cs-CZ" altLang="cs-CZ"/>
              <a:pPr eaLnBrk="1" hangingPunct="1"/>
              <a:t>55</a:t>
            </a:fld>
            <a:endParaRPr lang="cs-CZ" altLang="cs-CZ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4858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BF9BC7-7D7D-4874-BE15-991B151EFE22}" type="slidenum">
              <a:rPr lang="cs-CZ" altLang="cs-CZ"/>
              <a:pPr eaLnBrk="1" hangingPunct="1"/>
              <a:t>56</a:t>
            </a:fld>
            <a:endParaRPr lang="cs-CZ" altLang="cs-CZ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49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7F88CC-C51E-4F26-AAA2-B4D887FAA571}" type="slidenum">
              <a:rPr lang="cs-CZ" altLang="cs-CZ"/>
              <a:pPr eaLnBrk="1" hangingPunct="1"/>
              <a:t>11</a:t>
            </a:fld>
            <a:endParaRPr lang="cs-CZ" altLang="cs-CZ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964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607AF6-E2E5-431E-AC34-8A0FD1762988}" type="slidenum">
              <a:rPr lang="cs-CZ" altLang="cs-CZ"/>
              <a:pPr eaLnBrk="1" hangingPunct="1"/>
              <a:t>57</a:t>
            </a:fld>
            <a:endParaRPr lang="cs-CZ" altLang="cs-CZ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228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6E3D4D-E484-4D8D-AAE2-F86F6CF1AD61}" type="slidenum">
              <a:rPr lang="cs-CZ" altLang="cs-CZ"/>
              <a:pPr eaLnBrk="1" hangingPunct="1"/>
              <a:t>58</a:t>
            </a:fld>
            <a:endParaRPr lang="cs-CZ" altLang="cs-CZ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105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93D464-4040-452F-9BED-014828F53068}" type="slidenum">
              <a:rPr lang="cs-CZ" altLang="cs-CZ"/>
              <a:pPr eaLnBrk="1" hangingPunct="1"/>
              <a:t>59</a:t>
            </a:fld>
            <a:endParaRPr lang="cs-CZ" altLang="cs-CZ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290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9C9DB1-ADD3-4438-B3B7-9D5215F372D3}" type="slidenum">
              <a:rPr lang="cs-CZ" altLang="cs-CZ"/>
              <a:pPr eaLnBrk="1" hangingPunct="1"/>
              <a:t>60</a:t>
            </a:fld>
            <a:endParaRPr lang="cs-CZ" altLang="cs-CZ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826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C30715-06F4-418A-9930-264EFC3ACE9F}" type="slidenum">
              <a:rPr lang="cs-CZ" altLang="cs-CZ"/>
              <a:pPr eaLnBrk="1" hangingPunct="1"/>
              <a:t>61</a:t>
            </a:fld>
            <a:endParaRPr lang="cs-CZ" altLang="cs-CZ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263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ACF9BB-C6DD-462D-8903-DFE21BC6EBF0}" type="slidenum">
              <a:rPr lang="cs-CZ" altLang="cs-CZ"/>
              <a:pPr eaLnBrk="1" hangingPunct="1"/>
              <a:t>62</a:t>
            </a:fld>
            <a:endParaRPr lang="cs-CZ" altLang="cs-CZ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3333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F39C3C-3D90-48BC-9815-C665D73ADB85}" type="slidenum">
              <a:rPr lang="cs-CZ" altLang="cs-CZ"/>
              <a:pPr eaLnBrk="1" hangingPunct="1"/>
              <a:t>63</a:t>
            </a:fld>
            <a:endParaRPr lang="cs-CZ" altLang="cs-CZ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633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FC05E8-B85D-4D6D-BB88-D53B84DC8805}" type="slidenum">
              <a:rPr lang="cs-CZ" altLang="cs-CZ"/>
              <a:pPr eaLnBrk="1" hangingPunct="1"/>
              <a:t>64</a:t>
            </a:fld>
            <a:endParaRPr lang="cs-CZ" altLang="cs-CZ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051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6FFBCF-09EC-43D7-B7B1-8BE3072C900E}" type="slidenum">
              <a:rPr lang="cs-CZ" altLang="cs-CZ"/>
              <a:pPr eaLnBrk="1" hangingPunct="1"/>
              <a:t>65</a:t>
            </a:fld>
            <a:endParaRPr lang="cs-CZ" altLang="cs-CZ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0445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05B972-D0B5-497D-8335-7A86CDE2B262}" type="slidenum">
              <a:rPr lang="cs-CZ" altLang="cs-CZ"/>
              <a:pPr eaLnBrk="1" hangingPunct="1"/>
              <a:t>66</a:t>
            </a:fld>
            <a:endParaRPr lang="cs-CZ" altLang="cs-CZ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38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098FB0-308A-483A-9B92-73796FF29541}" type="slidenum">
              <a:rPr lang="cs-CZ" altLang="cs-CZ"/>
              <a:pPr eaLnBrk="1" hangingPunct="1"/>
              <a:t>12</a:t>
            </a:fld>
            <a:endParaRPr lang="cs-CZ" altLang="cs-CZ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0979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79A7E2-246E-4046-8B5B-A67D26DA3402}" type="slidenum">
              <a:rPr lang="cs-CZ" altLang="cs-CZ"/>
              <a:pPr eaLnBrk="1" hangingPunct="1"/>
              <a:t>67</a:t>
            </a:fld>
            <a:endParaRPr lang="cs-CZ" altLang="cs-CZ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5320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DAEF41-5EB4-4BCB-ACBA-A117CF92B26D}" type="slidenum">
              <a:rPr lang="cs-CZ" altLang="cs-CZ"/>
              <a:pPr eaLnBrk="1" hangingPunct="1"/>
              <a:t>68</a:t>
            </a:fld>
            <a:endParaRPr lang="cs-CZ" altLang="cs-CZ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8257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854A36-BDF3-409C-A1FE-06B5F744032C}" type="slidenum">
              <a:rPr lang="cs-CZ" altLang="cs-CZ"/>
              <a:pPr eaLnBrk="1" hangingPunct="1"/>
              <a:t>69</a:t>
            </a:fld>
            <a:endParaRPr lang="cs-CZ" altLang="cs-CZ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05275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487C3E-848A-48F7-907E-C426FA409024}" type="slidenum">
              <a:rPr lang="cs-CZ" altLang="cs-CZ"/>
              <a:pPr eaLnBrk="1" hangingPunct="1"/>
              <a:t>70</a:t>
            </a:fld>
            <a:endParaRPr lang="cs-CZ" altLang="cs-CZ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9368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24DE3-0E1A-4FC1-A6FB-AE661975B752}" type="slidenum">
              <a:rPr lang="cs-CZ" altLang="cs-CZ"/>
              <a:pPr eaLnBrk="1" hangingPunct="1"/>
              <a:t>71</a:t>
            </a:fld>
            <a:endParaRPr lang="cs-CZ" altLang="cs-CZ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0671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DF1A64-5F38-4414-AED0-8D6588B812DF}" type="slidenum">
              <a:rPr lang="cs-CZ" altLang="cs-CZ"/>
              <a:pPr eaLnBrk="1" hangingPunct="1"/>
              <a:t>72</a:t>
            </a:fld>
            <a:endParaRPr lang="cs-CZ" altLang="cs-CZ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5471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E82383-CC1D-4949-8204-6DCB177D3BCE}" type="slidenum">
              <a:rPr lang="cs-CZ" altLang="cs-CZ"/>
              <a:pPr eaLnBrk="1" hangingPunct="1"/>
              <a:t>73</a:t>
            </a:fld>
            <a:endParaRPr lang="cs-CZ" altLang="cs-CZ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64576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242EA4-4F47-4466-AA6E-4F7C3018870D}" type="slidenum">
              <a:rPr lang="cs-CZ" altLang="cs-CZ"/>
              <a:pPr eaLnBrk="1" hangingPunct="1"/>
              <a:t>74</a:t>
            </a:fld>
            <a:endParaRPr lang="cs-CZ" altLang="cs-CZ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629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9CB951-9D9D-4980-B9DE-5DF0F9E6174C}" type="slidenum">
              <a:rPr lang="cs-CZ" altLang="cs-CZ"/>
              <a:pPr eaLnBrk="1" hangingPunct="1"/>
              <a:t>75</a:t>
            </a:fld>
            <a:endParaRPr lang="cs-CZ" altLang="cs-CZ"/>
          </a:p>
        </p:txBody>
      </p:sp>
      <p:sp>
        <p:nvSpPr>
          <p:cNvPr id="1607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40DC6DA-4743-47BA-BD49-183E7F34A547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75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0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95870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F04C68-90E0-4F73-B3FC-A461BB52FDA0}" type="slidenum">
              <a:rPr lang="cs-CZ" altLang="cs-CZ"/>
              <a:pPr eaLnBrk="1" hangingPunct="1"/>
              <a:t>76</a:t>
            </a:fld>
            <a:endParaRPr lang="cs-CZ" altLang="cs-CZ"/>
          </a:p>
        </p:txBody>
      </p:sp>
      <p:sp>
        <p:nvSpPr>
          <p:cNvPr id="1617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CBB30EF-965F-4077-854A-5EFAE986DF5F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76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1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09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FB43F4-6BC6-40F6-895B-0213A0F595C2}" type="slidenum">
              <a:rPr lang="cs-CZ" altLang="cs-CZ"/>
              <a:pPr eaLnBrk="1" hangingPunct="1"/>
              <a:t>13</a:t>
            </a:fld>
            <a:endParaRPr lang="cs-CZ" altLang="cs-CZ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0727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8CB6C99-669F-4646-B1E5-E970967D169C}" type="slidenum">
              <a:rPr lang="cs-CZ" altLang="cs-CZ"/>
              <a:pPr eaLnBrk="1" hangingPunct="1"/>
              <a:t>77</a:t>
            </a:fld>
            <a:endParaRPr lang="cs-CZ" altLang="cs-CZ"/>
          </a:p>
        </p:txBody>
      </p:sp>
      <p:sp>
        <p:nvSpPr>
          <p:cNvPr id="162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B7B178F-F78C-41D3-866B-03FECE8F5580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77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2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6068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2958ED-8F28-4FE9-9F56-74F32615B48F}" type="slidenum">
              <a:rPr lang="cs-CZ" altLang="cs-CZ"/>
              <a:pPr eaLnBrk="1" hangingPunct="1"/>
              <a:t>78</a:t>
            </a:fld>
            <a:endParaRPr lang="cs-CZ" altLang="cs-CZ"/>
          </a:p>
        </p:txBody>
      </p:sp>
      <p:sp>
        <p:nvSpPr>
          <p:cNvPr id="1638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9CDBE46-7470-45C2-8C4A-94EC9D21EA32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78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3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047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4E00AB-D958-42D7-ACCA-18079C4E8ECD}" type="slidenum">
              <a:rPr lang="cs-CZ" altLang="cs-CZ"/>
              <a:pPr eaLnBrk="1" hangingPunct="1"/>
              <a:t>79</a:t>
            </a:fld>
            <a:endParaRPr lang="cs-CZ" altLang="cs-CZ"/>
          </a:p>
        </p:txBody>
      </p:sp>
      <p:sp>
        <p:nvSpPr>
          <p:cNvPr id="1648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0A4FF4F-0D1F-4C72-AEBF-19E6C9D8D60F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79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4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7872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E83E11-60C5-45DF-B04C-23A8396FDC2D}" type="slidenum">
              <a:rPr lang="cs-CZ" altLang="cs-CZ"/>
              <a:pPr eaLnBrk="1" hangingPunct="1"/>
              <a:t>80</a:t>
            </a:fld>
            <a:endParaRPr lang="cs-CZ" altLang="cs-CZ"/>
          </a:p>
        </p:txBody>
      </p:sp>
      <p:sp>
        <p:nvSpPr>
          <p:cNvPr id="165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A51B16A-D022-4F76-A2E8-FC5DE1B3D57E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80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5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1397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DA24D3-DA2E-424D-B163-E69A993307EC}" type="slidenum">
              <a:rPr lang="cs-CZ" altLang="cs-CZ"/>
              <a:pPr eaLnBrk="1" hangingPunct="1"/>
              <a:t>81</a:t>
            </a:fld>
            <a:endParaRPr lang="cs-CZ" altLang="cs-CZ"/>
          </a:p>
        </p:txBody>
      </p:sp>
      <p:sp>
        <p:nvSpPr>
          <p:cNvPr id="1669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C1CD11B-452C-481F-82CD-3092FBDC6F73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81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6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9382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D24798-3B86-4A00-A386-7D82B2E2B211}" type="slidenum">
              <a:rPr lang="cs-CZ" altLang="cs-CZ"/>
              <a:pPr eaLnBrk="1" hangingPunct="1"/>
              <a:t>82</a:t>
            </a:fld>
            <a:endParaRPr lang="cs-CZ" altLang="cs-CZ"/>
          </a:p>
        </p:txBody>
      </p:sp>
      <p:sp>
        <p:nvSpPr>
          <p:cNvPr id="1679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3DBE5C4-619B-442E-9C64-9C446454C8E1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82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7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5797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D5A3F0-A36E-427B-B3B4-8E2DCC9DD4A9}" type="slidenum">
              <a:rPr lang="cs-CZ" altLang="cs-CZ"/>
              <a:pPr eaLnBrk="1" hangingPunct="1"/>
              <a:t>83</a:t>
            </a:fld>
            <a:endParaRPr lang="cs-CZ" altLang="cs-CZ"/>
          </a:p>
        </p:txBody>
      </p:sp>
      <p:sp>
        <p:nvSpPr>
          <p:cNvPr id="168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76C098A-E532-47B0-ADE6-D0C6D3DDAEF0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83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8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2759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B180B3-09A8-4A1A-AFE6-CD0258DA7EE3}" type="slidenum">
              <a:rPr lang="cs-CZ" altLang="cs-CZ"/>
              <a:pPr eaLnBrk="1" hangingPunct="1"/>
              <a:t>84</a:t>
            </a:fld>
            <a:endParaRPr lang="cs-CZ" altLang="cs-CZ"/>
          </a:p>
        </p:txBody>
      </p:sp>
      <p:sp>
        <p:nvSpPr>
          <p:cNvPr id="169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85D6D8F-4F12-4B85-8342-7BF5866F628C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84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69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2904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0BBB63-F5E7-4DAA-BA2E-D2848E8CE4B6}" type="slidenum">
              <a:rPr lang="cs-CZ" altLang="cs-CZ"/>
              <a:pPr eaLnBrk="1" hangingPunct="1"/>
              <a:t>85</a:t>
            </a:fld>
            <a:endParaRPr lang="cs-CZ" altLang="cs-CZ"/>
          </a:p>
        </p:txBody>
      </p:sp>
      <p:sp>
        <p:nvSpPr>
          <p:cNvPr id="171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4CD3B05-EF6E-42AF-B8E3-91CA03B8515B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85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71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9360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43618F-FC02-44A1-A9BA-2EF1F825ABB4}" type="slidenum">
              <a:rPr lang="cs-CZ" altLang="cs-CZ"/>
              <a:pPr eaLnBrk="1" hangingPunct="1"/>
              <a:t>86</a:t>
            </a:fld>
            <a:endParaRPr lang="cs-CZ" altLang="cs-CZ"/>
          </a:p>
        </p:txBody>
      </p:sp>
      <p:sp>
        <p:nvSpPr>
          <p:cNvPr id="172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88E295D-C771-4A9D-87B0-8F77FB604170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86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17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0B4A49-64DB-410E-851D-FFFC60A9ABEC}" type="slidenum">
              <a:rPr lang="cs-CZ" altLang="cs-CZ"/>
              <a:pPr eaLnBrk="1" hangingPunct="1"/>
              <a:t>14</a:t>
            </a:fld>
            <a:endParaRPr lang="cs-CZ" altLang="cs-CZ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0655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9CEB3B-EFAB-45D8-A06F-CE82702091FA}" type="slidenum">
              <a:rPr lang="cs-CZ" altLang="cs-CZ"/>
              <a:pPr eaLnBrk="1" hangingPunct="1"/>
              <a:t>87</a:t>
            </a:fld>
            <a:endParaRPr lang="cs-CZ" altLang="cs-CZ"/>
          </a:p>
        </p:txBody>
      </p:sp>
      <p:sp>
        <p:nvSpPr>
          <p:cNvPr id="1730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1AE6364-99FF-4846-BED6-D6A8E0693BD6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87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73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2591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43E456-DB8D-47A3-89D6-7AB334917D0B}" type="slidenum">
              <a:rPr lang="cs-CZ" altLang="cs-CZ"/>
              <a:pPr eaLnBrk="1" hangingPunct="1"/>
              <a:t>88</a:t>
            </a:fld>
            <a:endParaRPr lang="cs-CZ" altLang="cs-CZ"/>
          </a:p>
        </p:txBody>
      </p:sp>
      <p:sp>
        <p:nvSpPr>
          <p:cNvPr id="1740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4325248-9501-4880-8318-595E324FEA40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88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74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5877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54AAFA-35C6-4E67-A215-1CA0D84D4884}" type="slidenum">
              <a:rPr lang="cs-CZ" altLang="cs-CZ"/>
              <a:pPr eaLnBrk="1" hangingPunct="1"/>
              <a:t>89</a:t>
            </a:fld>
            <a:endParaRPr lang="cs-CZ" altLang="cs-CZ"/>
          </a:p>
        </p:txBody>
      </p:sp>
      <p:sp>
        <p:nvSpPr>
          <p:cNvPr id="1751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01319ED-4152-40B0-AB17-8BEA5FA8D80B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89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75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53894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1BFAA5-2D92-4429-81B8-BDA4B753038A}" type="slidenum">
              <a:rPr lang="cs-CZ" altLang="cs-CZ"/>
              <a:pPr eaLnBrk="1" hangingPunct="1"/>
              <a:t>90</a:t>
            </a:fld>
            <a:endParaRPr lang="cs-CZ" altLang="cs-CZ"/>
          </a:p>
        </p:txBody>
      </p:sp>
      <p:sp>
        <p:nvSpPr>
          <p:cNvPr id="176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2E8AA69-204F-4548-82AA-4C1E5461A11F}" type="slidenum">
              <a:rPr lang="en-US" altLang="cs-CZ" sz="1200">
                <a:cs typeface="Arial" panose="020B0604020202020204" pitchFamily="34" charset="0"/>
              </a:rPr>
              <a:pPr algn="r" eaLnBrk="1" hangingPunct="1"/>
              <a:t>90</a:t>
            </a:fld>
            <a:endParaRPr lang="en-US" altLang="cs-CZ" sz="1200">
              <a:cs typeface="Arial" panose="020B0604020202020204" pitchFamily="34" charset="0"/>
            </a:endParaRPr>
          </a:p>
        </p:txBody>
      </p:sp>
      <p:sp>
        <p:nvSpPr>
          <p:cNvPr id="176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1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877548-6F9F-4291-B041-8A9D96BE7CA5}" type="slidenum">
              <a:rPr lang="cs-CZ" altLang="cs-CZ"/>
              <a:pPr eaLnBrk="1" hangingPunct="1"/>
              <a:t>15</a:t>
            </a:fld>
            <a:endParaRPr lang="cs-CZ" altLang="cs-CZ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63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04C48-AA0F-43D5-94AA-D3695C2A929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096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348A-F688-4758-8D75-3ECF9381F796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7348A-F688-4758-8D75-3ECF9381F796}" type="datetimeFigureOut">
              <a:rPr lang="cs-CZ" smtClean="0"/>
              <a:pPr/>
              <a:t>05.04.2023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0520-1B1F-4B88-9A7B-10165BCC948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atf-biokyb.lf1.cuni.cz/~tribula/cirkulaceen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patf-biokyb.lf1.cuni.cz/~tribula/cirkulaceen/" TargetMode="External"/><Relationship Id="rId4" Type="http://schemas.openxmlformats.org/officeDocument/2006/relationships/image" Target="../media/image12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1"/>
          <p:cNvSpPr>
            <a:spLocks noChangeArrowheads="1"/>
          </p:cNvSpPr>
          <p:nvPr/>
        </p:nvSpPr>
        <p:spPr bwMode="auto">
          <a:xfrm>
            <a:off x="1619250" y="1052513"/>
            <a:ext cx="1774825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Hemodynamics</a:t>
            </a:r>
            <a:endParaRPr lang="en-US" altLang="cs-CZ" dirty="0"/>
          </a:p>
        </p:txBody>
      </p:sp>
      <p:sp>
        <p:nvSpPr>
          <p:cNvPr id="2051" name="Obdélník 2"/>
          <p:cNvSpPr>
            <a:spLocks noChangeArrowheads="1"/>
          </p:cNvSpPr>
          <p:nvPr/>
        </p:nvSpPr>
        <p:spPr bwMode="auto">
          <a:xfrm>
            <a:off x="5219700" y="2636838"/>
            <a:ext cx="1827213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Volume balance</a:t>
            </a:r>
            <a:endParaRPr lang="en-US" altLang="cs-CZ"/>
          </a:p>
        </p:txBody>
      </p:sp>
      <p:sp>
        <p:nvSpPr>
          <p:cNvPr id="2052" name="Obdélník 3"/>
          <p:cNvSpPr>
            <a:spLocks noChangeArrowheads="1"/>
          </p:cNvSpPr>
          <p:nvPr/>
        </p:nvSpPr>
        <p:spPr bwMode="auto">
          <a:xfrm>
            <a:off x="900113" y="3573463"/>
            <a:ext cx="1954212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Oxygen transport</a:t>
            </a:r>
            <a:endParaRPr lang="en-US" altLang="cs-CZ" dirty="0"/>
          </a:p>
        </p:txBody>
      </p:sp>
      <p:sp>
        <p:nvSpPr>
          <p:cNvPr id="2053" name="Obdélník 4"/>
          <p:cNvSpPr>
            <a:spLocks noChangeArrowheads="1"/>
          </p:cNvSpPr>
          <p:nvPr/>
        </p:nvSpPr>
        <p:spPr bwMode="auto">
          <a:xfrm>
            <a:off x="4427538" y="4508500"/>
            <a:ext cx="2595562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Acid-Base </a:t>
            </a:r>
            <a:r>
              <a:rPr lang="cs-CZ" altLang="cs-CZ" dirty="0" err="1"/>
              <a:t>homeostasis</a:t>
            </a:r>
            <a:endParaRPr lang="en-US" alt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 rot="16200000" flipH="1">
            <a:off x="2843213" y="1844675"/>
            <a:ext cx="2520950" cy="252095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2051" idx="1"/>
          </p:cNvCxnSpPr>
          <p:nvPr/>
        </p:nvCxnSpPr>
        <p:spPr>
          <a:xfrm rot="10800000" flipV="1">
            <a:off x="2484438" y="2820988"/>
            <a:ext cx="2735262" cy="75247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419475" y="1484313"/>
            <a:ext cx="2808288" cy="1036637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5400000">
            <a:off x="1281907" y="2613819"/>
            <a:ext cx="1900237" cy="73025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10800000">
            <a:off x="2627313" y="4076700"/>
            <a:ext cx="1584325" cy="6477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V="1">
            <a:off x="5436394" y="3717132"/>
            <a:ext cx="1368425" cy="71437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oblený obdélník 24"/>
          <p:cNvSpPr/>
          <p:nvPr/>
        </p:nvSpPr>
        <p:spPr>
          <a:xfrm>
            <a:off x="4500563" y="260350"/>
            <a:ext cx="3095625" cy="13684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 err="1">
                <a:solidFill>
                  <a:srgbClr val="FF0000"/>
                </a:solidFill>
              </a:rPr>
              <a:t>Integrative</a:t>
            </a:r>
            <a:r>
              <a:rPr lang="cs-CZ" sz="4000" dirty="0">
                <a:solidFill>
                  <a:srgbClr val="FF0000"/>
                </a:solidFill>
              </a:rPr>
              <a:t> </a:t>
            </a:r>
            <a:r>
              <a:rPr lang="cs-CZ" sz="4000" dirty="0" err="1">
                <a:solidFill>
                  <a:srgbClr val="FF0000"/>
                </a:solidFill>
              </a:rPr>
              <a:t>physiology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2061" name="Obdélník 25"/>
          <p:cNvSpPr>
            <a:spLocks noChangeArrowheads="1"/>
          </p:cNvSpPr>
          <p:nvPr/>
        </p:nvSpPr>
        <p:spPr bwMode="auto">
          <a:xfrm>
            <a:off x="6948488" y="3213100"/>
            <a:ext cx="1851025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osmotic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27" name="Přímá spojovací šipka 26"/>
          <p:cNvCxnSpPr/>
          <p:nvPr/>
        </p:nvCxnSpPr>
        <p:spPr>
          <a:xfrm rot="10800000">
            <a:off x="7164388" y="2924175"/>
            <a:ext cx="792162" cy="28892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25"/>
          <p:cNvSpPr>
            <a:spLocks noChangeArrowheads="1"/>
          </p:cNvSpPr>
          <p:nvPr/>
        </p:nvSpPr>
        <p:spPr bwMode="auto">
          <a:xfrm>
            <a:off x="7175768" y="3685660"/>
            <a:ext cx="1531188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ionic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18" name="Přímá spojovací šipka 26"/>
          <p:cNvCxnSpPr/>
          <p:nvPr/>
        </p:nvCxnSpPr>
        <p:spPr>
          <a:xfrm flipH="1">
            <a:off x="6588224" y="3941763"/>
            <a:ext cx="649190" cy="4953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6"/>
          <p:cNvCxnSpPr/>
          <p:nvPr/>
        </p:nvCxnSpPr>
        <p:spPr>
          <a:xfrm flipH="1">
            <a:off x="6372200" y="3600450"/>
            <a:ext cx="576288" cy="836662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030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23" name="Picture 3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 dirty="0" err="1">
                <a:latin typeface="Times New Roman" panose="02020603050405020304" pitchFamily="18" charset="0"/>
              </a:rPr>
              <a:t>Inlet</a:t>
            </a:r>
            <a:r>
              <a:rPr lang="cs-CZ" altLang="cs-CZ" sz="1400" b="1" dirty="0">
                <a:latin typeface="Times New Roman" panose="02020603050405020304" pitchFamily="18" charset="0"/>
              </a:rPr>
              <a:t> </a:t>
            </a:r>
            <a:r>
              <a:rPr lang="cs-CZ" altLang="cs-CZ" sz="1400" b="1" dirty="0" err="1">
                <a:latin typeface="Times New Roman" panose="02020603050405020304" pitchFamily="18" charset="0"/>
              </a:rPr>
              <a:t>pressure</a:t>
            </a:r>
            <a:endParaRPr lang="en-US" altLang="cs-CZ" sz="1400" b="1" dirty="0">
              <a:latin typeface="Times New Roman" panose="02020603050405020304" pitchFamily="18" charset="0"/>
            </a:endParaRPr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F75DEC9-8225-F7CD-8861-A53DA9A2C17B}"/>
              </a:ext>
            </a:extLst>
          </p:cNvPr>
          <p:cNvSpPr txBox="1"/>
          <p:nvPr/>
        </p:nvSpPr>
        <p:spPr>
          <a:xfrm>
            <a:off x="2175751" y="740609"/>
            <a:ext cx="90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preload</a:t>
            </a:r>
            <a:endParaRPr lang="cs-CZ" dirty="0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03D36A97-0F4B-FDE9-F377-037F3343A0AF}"/>
              </a:ext>
            </a:extLst>
          </p:cNvPr>
          <p:cNvSpPr>
            <a:spLocks/>
          </p:cNvSpPr>
          <p:nvPr/>
        </p:nvSpPr>
        <p:spPr bwMode="auto">
          <a:xfrm rot="695057" flipH="1">
            <a:off x="5043488" y="649287"/>
            <a:ext cx="1209675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EBB29B27-CD13-E618-65A2-E4B8C7F1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9422" y="1541462"/>
            <a:ext cx="13707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 dirty="0">
                <a:latin typeface="Times New Roman" panose="02020603050405020304" pitchFamily="18" charset="0"/>
              </a:rPr>
              <a:t>Outlet </a:t>
            </a:r>
            <a:r>
              <a:rPr lang="cs-CZ" altLang="cs-CZ" sz="1400" b="1" dirty="0" err="1">
                <a:latin typeface="Times New Roman" panose="02020603050405020304" pitchFamily="18" charset="0"/>
              </a:rPr>
              <a:t>pressure</a:t>
            </a:r>
            <a:endParaRPr lang="en-US" altLang="cs-CZ" sz="1400" b="1" dirty="0">
              <a:latin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CDCD49C-2932-F3C7-73EB-6BB656B7340D}"/>
              </a:ext>
            </a:extLst>
          </p:cNvPr>
          <p:cNvSpPr txBox="1"/>
          <p:nvPr/>
        </p:nvSpPr>
        <p:spPr>
          <a:xfrm>
            <a:off x="5313928" y="344487"/>
            <a:ext cx="104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afterload</a:t>
            </a:r>
            <a:endParaRPr lang="cs-CZ" dirty="0"/>
          </a:p>
        </p:txBody>
      </p:sp>
      <p:sp>
        <p:nvSpPr>
          <p:cNvPr id="6" name="Symbol zákazu 5">
            <a:extLst>
              <a:ext uri="{FF2B5EF4-FFF2-40B4-BE49-F238E27FC236}">
                <a16:creationId xmlns:a16="http://schemas.microsoft.com/office/drawing/2014/main" id="{C24D9CAC-B833-BC6E-091B-9C0879B560CD}"/>
              </a:ext>
            </a:extLst>
          </p:cNvPr>
          <p:cNvSpPr/>
          <p:nvPr/>
        </p:nvSpPr>
        <p:spPr>
          <a:xfrm>
            <a:off x="4610707" y="892530"/>
            <a:ext cx="471859" cy="434821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7705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99792" y="2996952"/>
            <a:ext cx="381392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/>
              <a:t>Starling</a:t>
            </a:r>
            <a:r>
              <a:rPr lang="cs-CZ" dirty="0"/>
              <a:t> </a:t>
            </a:r>
            <a:r>
              <a:rPr lang="cs-CZ" dirty="0" err="1"/>
              <a:t>curve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venous</a:t>
            </a:r>
            <a:r>
              <a:rPr lang="cs-CZ" dirty="0"/>
              <a:t> </a:t>
            </a:r>
            <a:r>
              <a:rPr lang="cs-CZ" dirty="0" err="1"/>
              <a:t>return</a:t>
            </a:r>
            <a:r>
              <a:rPr lang="cs-CZ" dirty="0"/>
              <a:t> </a:t>
            </a:r>
            <a:r>
              <a:rPr lang="cs-CZ" dirty="0" err="1"/>
              <a:t>curve</a:t>
            </a:r>
            <a:endParaRPr lang="cs-CZ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G:\Guyton&amp;Hallpdf\AllImagesFromTextbook of Medical Physiology 12E\S9781416045748-020-f004.jpg"/>
          <p:cNvPicPr>
            <a:picLocks noChangeAspect="1" noChangeArrowheads="1"/>
          </p:cNvPicPr>
          <p:nvPr/>
        </p:nvPicPr>
        <p:blipFill>
          <a:blip r:embed="rId2" cstate="print"/>
          <a:srcRect b="4421"/>
          <a:stretch>
            <a:fillRect/>
          </a:stretch>
        </p:blipFill>
        <p:spPr bwMode="auto">
          <a:xfrm>
            <a:off x="1403648" y="332656"/>
            <a:ext cx="5112568" cy="6346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1" name="Picture 3" descr="G:\Guyton&amp;Hallpdf\AllImagesFromTextbook of Medical Physiology 12E\S9781416045748-020-f009.jpg"/>
          <p:cNvPicPr>
            <a:picLocks noChangeAspect="1" noChangeArrowheads="1"/>
          </p:cNvPicPr>
          <p:nvPr/>
        </p:nvPicPr>
        <p:blipFill>
          <a:blip r:embed="rId2" cstate="print"/>
          <a:srcRect b="6452"/>
          <a:stretch>
            <a:fillRect/>
          </a:stretch>
        </p:blipFill>
        <p:spPr bwMode="auto">
          <a:xfrm>
            <a:off x="0" y="1412776"/>
            <a:ext cx="9134519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G:\Guyton&amp;Hallpdf\AllImagesFromTextbook of Medical Physiology 12E\S9781416045748-020-f010.jpg"/>
          <p:cNvPicPr>
            <a:picLocks noChangeAspect="1" noChangeArrowheads="1"/>
          </p:cNvPicPr>
          <p:nvPr/>
        </p:nvPicPr>
        <p:blipFill>
          <a:blip r:embed="rId2" cstate="print"/>
          <a:srcRect b="4421"/>
          <a:stretch>
            <a:fillRect/>
          </a:stretch>
        </p:blipFill>
        <p:spPr bwMode="auto">
          <a:xfrm>
            <a:off x="1115616" y="188640"/>
            <a:ext cx="6558756" cy="6549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G:\Guyton&amp;Hallpdf\AllImagesFromTextbook of Medical Physiology 12E\S9781416045748-020-f011.jpg"/>
          <p:cNvPicPr>
            <a:picLocks noChangeAspect="1" noChangeArrowheads="1"/>
          </p:cNvPicPr>
          <p:nvPr/>
        </p:nvPicPr>
        <p:blipFill>
          <a:blip r:embed="rId2" cstate="print"/>
          <a:srcRect b="6009"/>
          <a:stretch>
            <a:fillRect/>
          </a:stretch>
        </p:blipFill>
        <p:spPr bwMode="auto">
          <a:xfrm>
            <a:off x="179512" y="1340768"/>
            <a:ext cx="871899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G:\Guyton&amp;Hallpdf\AllImagesFromTextbook of Medical Physiology 12E\S9781416045748-020-f012.jpg"/>
          <p:cNvPicPr>
            <a:picLocks noChangeAspect="1" noChangeArrowheads="1"/>
          </p:cNvPicPr>
          <p:nvPr/>
        </p:nvPicPr>
        <p:blipFill>
          <a:blip r:embed="rId2" cstate="print"/>
          <a:srcRect b="3968"/>
          <a:stretch>
            <a:fillRect/>
          </a:stretch>
        </p:blipFill>
        <p:spPr bwMode="auto">
          <a:xfrm>
            <a:off x="1619672" y="120257"/>
            <a:ext cx="5472608" cy="6737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G:\Guyton&amp;Hallpdf\AllImagesFromTextbook of Medical Physiology 12E\S9781416045748-020-f014.jpg"/>
          <p:cNvPicPr>
            <a:picLocks noChangeAspect="1" noChangeArrowheads="1"/>
          </p:cNvPicPr>
          <p:nvPr/>
        </p:nvPicPr>
        <p:blipFill>
          <a:blip r:embed="rId2" cstate="print"/>
          <a:srcRect b="4297"/>
          <a:stretch>
            <a:fillRect/>
          </a:stretch>
        </p:blipFill>
        <p:spPr bwMode="auto">
          <a:xfrm>
            <a:off x="1043608" y="548680"/>
            <a:ext cx="7416824" cy="5997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G:\Guyton&amp;Hallpdf\AllImagesFromTextbook of Medical Physiology 12E\S9781416045748-020-f015.jpg"/>
          <p:cNvPicPr>
            <a:picLocks noChangeAspect="1" noChangeArrowheads="1"/>
          </p:cNvPicPr>
          <p:nvPr/>
        </p:nvPicPr>
        <p:blipFill>
          <a:blip r:embed="rId2" cstate="print"/>
          <a:srcRect b="4186"/>
          <a:stretch>
            <a:fillRect/>
          </a:stretch>
        </p:blipFill>
        <p:spPr bwMode="auto">
          <a:xfrm>
            <a:off x="827584" y="631504"/>
            <a:ext cx="6359921" cy="5965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5" name="Picture 3" descr="G:\Guyton&amp;Hallpdf\AllImagesFromTextbook of Medical Physiology 12E\S9781416045748-021-f002.jpg"/>
          <p:cNvPicPr>
            <a:picLocks noChangeAspect="1" noChangeArrowheads="1"/>
          </p:cNvPicPr>
          <p:nvPr/>
        </p:nvPicPr>
        <p:blipFill>
          <a:blip r:embed="rId2" cstate="print"/>
          <a:srcRect b="5693"/>
          <a:stretch>
            <a:fillRect/>
          </a:stretch>
        </p:blipFill>
        <p:spPr bwMode="auto">
          <a:xfrm>
            <a:off x="320674" y="962024"/>
            <a:ext cx="6930497" cy="477123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275856" y="1412776"/>
            <a:ext cx="192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Strenous</a:t>
            </a:r>
            <a:r>
              <a:rPr lang="cs-CZ" dirty="0"/>
              <a:t> </a:t>
            </a:r>
            <a:r>
              <a:rPr lang="cs-CZ" dirty="0" err="1"/>
              <a:t>excercise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771800" y="3789040"/>
            <a:ext cx="585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Rest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G:\Guyton&amp;Hallpdf\AllImagesFromTextbook of Medical Physiology 12E\S9781416045748-022-f001.jpg"/>
          <p:cNvPicPr>
            <a:picLocks noChangeAspect="1" noChangeArrowheads="1"/>
          </p:cNvPicPr>
          <p:nvPr/>
        </p:nvPicPr>
        <p:blipFill>
          <a:blip r:embed="rId2" cstate="print"/>
          <a:srcRect b="4376"/>
          <a:stretch>
            <a:fillRect/>
          </a:stretch>
        </p:blipFill>
        <p:spPr bwMode="auto">
          <a:xfrm>
            <a:off x="1187624" y="295246"/>
            <a:ext cx="6480720" cy="6562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614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6151" name="Freeform 8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6155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6156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784B3B69-7E73-6845-3D59-35213BB6CBA6}"/>
              </a:ext>
            </a:extLst>
          </p:cNvPr>
          <p:cNvSpPr>
            <a:spLocks/>
          </p:cNvSpPr>
          <p:nvPr/>
        </p:nvSpPr>
        <p:spPr bwMode="auto">
          <a:xfrm rot="695057" flipH="1">
            <a:off x="5043488" y="649287"/>
            <a:ext cx="1209675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7223D91-C715-09D6-8FE1-2AD8064BF514}"/>
              </a:ext>
            </a:extLst>
          </p:cNvPr>
          <p:cNvSpPr txBox="1"/>
          <p:nvPr/>
        </p:nvSpPr>
        <p:spPr>
          <a:xfrm>
            <a:off x="5313928" y="344487"/>
            <a:ext cx="104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afterload</a:t>
            </a:r>
            <a:endParaRPr lang="cs-CZ" dirty="0"/>
          </a:p>
        </p:txBody>
      </p:sp>
      <p:sp>
        <p:nvSpPr>
          <p:cNvPr id="4" name="Symbol zákazu 3">
            <a:extLst>
              <a:ext uri="{FF2B5EF4-FFF2-40B4-BE49-F238E27FC236}">
                <a16:creationId xmlns:a16="http://schemas.microsoft.com/office/drawing/2014/main" id="{FA9A56CA-83CC-83C9-FAFC-C686DA825C34}"/>
              </a:ext>
            </a:extLst>
          </p:cNvPr>
          <p:cNvSpPr/>
          <p:nvPr/>
        </p:nvSpPr>
        <p:spPr>
          <a:xfrm>
            <a:off x="4610707" y="892530"/>
            <a:ext cx="471859" cy="434821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9713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 descr="G:\Guyton&amp;Hallpdf\AllImagesFromTextbook of Medical Physiology 12E\S9781416045748-022-f006.jpg"/>
          <p:cNvPicPr>
            <a:picLocks noChangeAspect="1" noChangeArrowheads="1"/>
          </p:cNvPicPr>
          <p:nvPr/>
        </p:nvPicPr>
        <p:blipFill>
          <a:blip r:embed="rId2" cstate="print"/>
          <a:srcRect b="4819"/>
          <a:stretch>
            <a:fillRect/>
          </a:stretch>
        </p:blipFill>
        <p:spPr bwMode="auto">
          <a:xfrm>
            <a:off x="683568" y="620688"/>
            <a:ext cx="7459175" cy="568863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580112" y="692696"/>
            <a:ext cx="308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Decompensated</a:t>
            </a:r>
            <a:r>
              <a:rPr lang="cs-CZ" dirty="0"/>
              <a:t> </a:t>
            </a:r>
            <a:r>
              <a:rPr lang="cs-CZ" dirty="0" err="1"/>
              <a:t>cardiac</a:t>
            </a:r>
            <a:r>
              <a:rPr lang="cs-CZ" dirty="0"/>
              <a:t> </a:t>
            </a:r>
            <a:r>
              <a:rPr lang="cs-CZ" dirty="0" err="1"/>
              <a:t>failure</a:t>
            </a:r>
            <a:endParaRPr lang="cs-CZ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G:\Guyton&amp;Hallpdf\AllImagesFromTextbook of Medical Physiology 12E\S9781416045748-022-f007.jpg"/>
          <p:cNvPicPr>
            <a:picLocks noChangeAspect="1" noChangeArrowheads="1"/>
          </p:cNvPicPr>
          <p:nvPr/>
        </p:nvPicPr>
        <p:blipFill>
          <a:blip r:embed="rId2" cstate="print"/>
          <a:srcRect b="7029"/>
          <a:stretch>
            <a:fillRect/>
          </a:stretch>
        </p:blipFill>
        <p:spPr bwMode="auto">
          <a:xfrm>
            <a:off x="190862" y="1628800"/>
            <a:ext cx="8953138" cy="4536504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572000" y="692696"/>
            <a:ext cx="438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Treatment</a:t>
            </a:r>
            <a:r>
              <a:rPr lang="cs-CZ" dirty="0"/>
              <a:t> od </a:t>
            </a:r>
            <a:r>
              <a:rPr lang="cs-CZ" dirty="0" err="1"/>
              <a:t>decompensated</a:t>
            </a:r>
            <a:r>
              <a:rPr lang="cs-CZ" dirty="0"/>
              <a:t> </a:t>
            </a:r>
            <a:r>
              <a:rPr lang="cs-CZ" dirty="0" err="1"/>
              <a:t>cardiac</a:t>
            </a:r>
            <a:r>
              <a:rPr lang="cs-CZ" dirty="0"/>
              <a:t> </a:t>
            </a:r>
            <a:r>
              <a:rPr lang="cs-CZ" dirty="0" err="1"/>
              <a:t>failure</a:t>
            </a:r>
            <a:endParaRPr lang="cs-CZ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G:\Guyton&amp;Hallpdf\AllImagesFromTextbook of Medical Physiology 12E\S9781416045748-022-f008.jpg"/>
          <p:cNvPicPr>
            <a:picLocks noChangeAspect="1" noChangeArrowheads="1"/>
          </p:cNvPicPr>
          <p:nvPr/>
        </p:nvPicPr>
        <p:blipFill>
          <a:blip r:embed="rId2" cstate="print"/>
          <a:srcRect b="3912"/>
          <a:stretch>
            <a:fillRect/>
          </a:stretch>
        </p:blipFill>
        <p:spPr bwMode="auto">
          <a:xfrm>
            <a:off x="395536" y="404664"/>
            <a:ext cx="7920880" cy="6136360"/>
          </a:xfrm>
          <a:prstGeom prst="rect">
            <a:avLst/>
          </a:prstGeom>
          <a:noFill/>
        </p:spPr>
      </p:pic>
      <p:sp>
        <p:nvSpPr>
          <p:cNvPr id="3" name="TextovéPole 2">
            <a:hlinkClick r:id="rId3" action="ppaction://hlinksldjump"/>
          </p:cNvPr>
          <p:cNvSpPr txBox="1"/>
          <p:nvPr/>
        </p:nvSpPr>
        <p:spPr>
          <a:xfrm>
            <a:off x="4644008" y="188640"/>
            <a:ext cx="439248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High</a:t>
            </a:r>
            <a:r>
              <a:rPr lang="cs-CZ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cs-CZ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output</a:t>
            </a:r>
            <a:r>
              <a:rPr lang="cs-CZ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cardiac</a:t>
            </a:r>
            <a:r>
              <a:rPr lang="cs-CZ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failure</a:t>
            </a:r>
            <a:endParaRPr lang="cs-CZ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aoblený obdélník 3">
            <a:hlinkClick r:id="rId3" action="ppaction://hlinksldjump"/>
          </p:cNvPr>
          <p:cNvSpPr/>
          <p:nvPr/>
        </p:nvSpPr>
        <p:spPr>
          <a:xfrm>
            <a:off x="7884368" y="6569968"/>
            <a:ext cx="1080120" cy="2880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return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2071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88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pressere</a:t>
            </a:r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4095750" y="2714625"/>
            <a:ext cx="0" cy="3638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>
            <a:off x="1447800" y="2736850"/>
            <a:ext cx="2636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268538" y="765175"/>
            <a:ext cx="2657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 sz="2000"/>
              <a:t>The heart is a pump driven by its inflow (or pressure on its input)</a:t>
            </a: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5280025" y="1905000"/>
            <a:ext cx="2171700" cy="4429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3083" name="Picture 11" descr="j0290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4437063"/>
            <a:ext cx="16319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771775" y="188913"/>
            <a:ext cx="374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 b="1" u="sng"/>
              <a:t>Frank-Starling law</a:t>
            </a:r>
          </a:p>
        </p:txBody>
      </p:sp>
    </p:spTree>
    <p:extLst>
      <p:ext uri="{BB962C8B-B14F-4D97-AF65-F5344CB8AC3E}">
        <p14:creationId xmlns:p14="http://schemas.microsoft.com/office/powerpoint/2010/main" val="104101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reeform 3"/>
          <p:cNvSpPr>
            <a:spLocks/>
          </p:cNvSpPr>
          <p:nvPr/>
        </p:nvSpPr>
        <p:spPr bwMode="auto">
          <a:xfrm>
            <a:off x="6948264" y="1479550"/>
            <a:ext cx="26851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6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7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8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7180" name="Freeform 17"/>
          <p:cNvSpPr>
            <a:spLocks/>
          </p:cNvSpPr>
          <p:nvPr/>
        </p:nvSpPr>
        <p:spPr bwMode="auto">
          <a:xfrm>
            <a:off x="1252538" y="3622675"/>
            <a:ext cx="625475" cy="801688"/>
          </a:xfrm>
          <a:custGeom>
            <a:avLst/>
            <a:gdLst>
              <a:gd name="T0" fmla="*/ 2147483647 w 394"/>
              <a:gd name="T1" fmla="*/ 2147483647 h 505"/>
              <a:gd name="T2" fmla="*/ 2147483647 w 394"/>
              <a:gd name="T3" fmla="*/ 2147483647 h 505"/>
              <a:gd name="T4" fmla="*/ 2147483647 w 394"/>
              <a:gd name="T5" fmla="*/ 2147483647 h 505"/>
              <a:gd name="T6" fmla="*/ 2147483647 w 394"/>
              <a:gd name="T7" fmla="*/ 2147483647 h 505"/>
              <a:gd name="T8" fmla="*/ 2147483647 w 394"/>
              <a:gd name="T9" fmla="*/ 2147483647 h 505"/>
              <a:gd name="T10" fmla="*/ 2147483647 w 394"/>
              <a:gd name="T11" fmla="*/ 2147483647 h 505"/>
              <a:gd name="T12" fmla="*/ 2147483647 w 394"/>
              <a:gd name="T13" fmla="*/ 2147483647 h 505"/>
              <a:gd name="T14" fmla="*/ 2147483647 w 394"/>
              <a:gd name="T15" fmla="*/ 2147483647 h 505"/>
              <a:gd name="T16" fmla="*/ 2147483647 w 394"/>
              <a:gd name="T17" fmla="*/ 2147483647 h 505"/>
              <a:gd name="T18" fmla="*/ 2147483647 w 394"/>
              <a:gd name="T19" fmla="*/ 2147483647 h 505"/>
              <a:gd name="T20" fmla="*/ 2147483647 w 394"/>
              <a:gd name="T21" fmla="*/ 2147483647 h 505"/>
              <a:gd name="T22" fmla="*/ 2147483647 w 394"/>
              <a:gd name="T23" fmla="*/ 2147483647 h 5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4"/>
              <a:gd name="T37" fmla="*/ 0 h 505"/>
              <a:gd name="T38" fmla="*/ 394 w 394"/>
              <a:gd name="T39" fmla="*/ 505 h 5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4" h="505">
                <a:moveTo>
                  <a:pt x="112" y="137"/>
                </a:moveTo>
                <a:cubicBezTo>
                  <a:pt x="112" y="142"/>
                  <a:pt x="91" y="149"/>
                  <a:pt x="80" y="174"/>
                </a:cubicBezTo>
                <a:cubicBezTo>
                  <a:pt x="69" y="199"/>
                  <a:pt x="56" y="259"/>
                  <a:pt x="44" y="289"/>
                </a:cubicBezTo>
                <a:cubicBezTo>
                  <a:pt x="32" y="319"/>
                  <a:pt x="0" y="327"/>
                  <a:pt x="7" y="357"/>
                </a:cubicBezTo>
                <a:cubicBezTo>
                  <a:pt x="10" y="403"/>
                  <a:pt x="57" y="451"/>
                  <a:pt x="85" y="472"/>
                </a:cubicBezTo>
                <a:cubicBezTo>
                  <a:pt x="113" y="493"/>
                  <a:pt x="177" y="505"/>
                  <a:pt x="174" y="483"/>
                </a:cubicBezTo>
                <a:cubicBezTo>
                  <a:pt x="171" y="461"/>
                  <a:pt x="72" y="391"/>
                  <a:pt x="65" y="341"/>
                </a:cubicBezTo>
                <a:cubicBezTo>
                  <a:pt x="68" y="294"/>
                  <a:pt x="117" y="225"/>
                  <a:pt x="133" y="184"/>
                </a:cubicBezTo>
                <a:cubicBezTo>
                  <a:pt x="149" y="143"/>
                  <a:pt x="206" y="66"/>
                  <a:pt x="237" y="43"/>
                </a:cubicBezTo>
                <a:cubicBezTo>
                  <a:pt x="268" y="20"/>
                  <a:pt x="374" y="82"/>
                  <a:pt x="384" y="59"/>
                </a:cubicBezTo>
                <a:cubicBezTo>
                  <a:pt x="394" y="36"/>
                  <a:pt x="320" y="12"/>
                  <a:pt x="279" y="6"/>
                </a:cubicBezTo>
                <a:cubicBezTo>
                  <a:pt x="238" y="0"/>
                  <a:pt x="180" y="73"/>
                  <a:pt x="148" y="85"/>
                </a:cubicBezTo>
              </a:path>
            </a:pathLst>
          </a:custGeom>
          <a:solidFill>
            <a:srgbClr val="FF0066"/>
          </a:solidFill>
          <a:ln w="28575" cmpd="sng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81" name="Line 18"/>
          <p:cNvSpPr>
            <a:spLocks noChangeShapeType="1"/>
          </p:cNvSpPr>
          <p:nvPr/>
        </p:nvSpPr>
        <p:spPr bwMode="auto">
          <a:xfrm>
            <a:off x="384175" y="6064250"/>
            <a:ext cx="10795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5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76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1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2" name="Freeform 17"/>
          <p:cNvSpPr>
            <a:spLocks/>
          </p:cNvSpPr>
          <p:nvPr/>
        </p:nvSpPr>
        <p:spPr bwMode="auto">
          <a:xfrm>
            <a:off x="1252538" y="3622675"/>
            <a:ext cx="625475" cy="801688"/>
          </a:xfrm>
          <a:custGeom>
            <a:avLst/>
            <a:gdLst>
              <a:gd name="T0" fmla="*/ 2147483647 w 394"/>
              <a:gd name="T1" fmla="*/ 2147483647 h 505"/>
              <a:gd name="T2" fmla="*/ 2147483647 w 394"/>
              <a:gd name="T3" fmla="*/ 2147483647 h 505"/>
              <a:gd name="T4" fmla="*/ 2147483647 w 394"/>
              <a:gd name="T5" fmla="*/ 2147483647 h 505"/>
              <a:gd name="T6" fmla="*/ 2147483647 w 394"/>
              <a:gd name="T7" fmla="*/ 2147483647 h 505"/>
              <a:gd name="T8" fmla="*/ 2147483647 w 394"/>
              <a:gd name="T9" fmla="*/ 2147483647 h 505"/>
              <a:gd name="T10" fmla="*/ 2147483647 w 394"/>
              <a:gd name="T11" fmla="*/ 2147483647 h 505"/>
              <a:gd name="T12" fmla="*/ 2147483647 w 394"/>
              <a:gd name="T13" fmla="*/ 2147483647 h 505"/>
              <a:gd name="T14" fmla="*/ 2147483647 w 394"/>
              <a:gd name="T15" fmla="*/ 2147483647 h 505"/>
              <a:gd name="T16" fmla="*/ 2147483647 w 394"/>
              <a:gd name="T17" fmla="*/ 2147483647 h 505"/>
              <a:gd name="T18" fmla="*/ 2147483647 w 394"/>
              <a:gd name="T19" fmla="*/ 2147483647 h 505"/>
              <a:gd name="T20" fmla="*/ 2147483647 w 394"/>
              <a:gd name="T21" fmla="*/ 2147483647 h 505"/>
              <a:gd name="T22" fmla="*/ 2147483647 w 394"/>
              <a:gd name="T23" fmla="*/ 2147483647 h 5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4"/>
              <a:gd name="T37" fmla="*/ 0 h 505"/>
              <a:gd name="T38" fmla="*/ 394 w 394"/>
              <a:gd name="T39" fmla="*/ 505 h 5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4" h="505">
                <a:moveTo>
                  <a:pt x="154" y="142"/>
                </a:moveTo>
                <a:cubicBezTo>
                  <a:pt x="154" y="147"/>
                  <a:pt x="98" y="150"/>
                  <a:pt x="80" y="174"/>
                </a:cubicBezTo>
                <a:cubicBezTo>
                  <a:pt x="62" y="198"/>
                  <a:pt x="56" y="259"/>
                  <a:pt x="44" y="289"/>
                </a:cubicBezTo>
                <a:cubicBezTo>
                  <a:pt x="32" y="319"/>
                  <a:pt x="0" y="327"/>
                  <a:pt x="7" y="357"/>
                </a:cubicBezTo>
                <a:cubicBezTo>
                  <a:pt x="10" y="403"/>
                  <a:pt x="57" y="451"/>
                  <a:pt x="85" y="472"/>
                </a:cubicBezTo>
                <a:cubicBezTo>
                  <a:pt x="113" y="493"/>
                  <a:pt x="177" y="505"/>
                  <a:pt x="174" y="483"/>
                </a:cubicBezTo>
                <a:cubicBezTo>
                  <a:pt x="171" y="461"/>
                  <a:pt x="63" y="388"/>
                  <a:pt x="65" y="341"/>
                </a:cubicBezTo>
                <a:cubicBezTo>
                  <a:pt x="68" y="294"/>
                  <a:pt x="169" y="241"/>
                  <a:pt x="185" y="200"/>
                </a:cubicBezTo>
                <a:cubicBezTo>
                  <a:pt x="201" y="159"/>
                  <a:pt x="206" y="66"/>
                  <a:pt x="237" y="43"/>
                </a:cubicBezTo>
                <a:cubicBezTo>
                  <a:pt x="268" y="20"/>
                  <a:pt x="374" y="82"/>
                  <a:pt x="384" y="59"/>
                </a:cubicBezTo>
                <a:cubicBezTo>
                  <a:pt x="394" y="36"/>
                  <a:pt x="320" y="12"/>
                  <a:pt x="279" y="6"/>
                </a:cubicBezTo>
                <a:cubicBezTo>
                  <a:pt x="238" y="0"/>
                  <a:pt x="170" y="20"/>
                  <a:pt x="138" y="32"/>
                </a:cubicBezTo>
              </a:path>
            </a:pathLst>
          </a:custGeom>
          <a:solidFill>
            <a:srgbClr val="FF0066"/>
          </a:solidFill>
          <a:ln w="28575" cmpd="sng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03" name="Freeform 18"/>
          <p:cNvSpPr>
            <a:spLocks/>
          </p:cNvSpPr>
          <p:nvPr/>
        </p:nvSpPr>
        <p:spPr bwMode="auto">
          <a:xfrm>
            <a:off x="384175" y="6059488"/>
            <a:ext cx="255588" cy="4762"/>
          </a:xfrm>
          <a:custGeom>
            <a:avLst/>
            <a:gdLst>
              <a:gd name="T0" fmla="*/ 0 w 161"/>
              <a:gd name="T1" fmla="*/ 2147483647 h 3"/>
              <a:gd name="T2" fmla="*/ 2147483647 w 161"/>
              <a:gd name="T3" fmla="*/ 0 h 3"/>
              <a:gd name="T4" fmla="*/ 0 60000 65536"/>
              <a:gd name="T5" fmla="*/ 0 60000 65536"/>
              <a:gd name="T6" fmla="*/ 0 w 161"/>
              <a:gd name="T7" fmla="*/ 0 h 3"/>
              <a:gd name="T8" fmla="*/ 161 w 161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" h="3">
                <a:moveTo>
                  <a:pt x="0" y="3"/>
                </a:moveTo>
                <a:lnTo>
                  <a:pt x="161" y="0"/>
                </a:lnTo>
              </a:path>
            </a:pathLst>
          </a:custGeom>
          <a:noFill/>
          <a:ln w="28575" cmpd="sng">
            <a:solidFill>
              <a:srgbClr val="FF0066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8209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C7247804-F7DE-1D55-1235-7248B02F83D8}"/>
              </a:ext>
            </a:extLst>
          </p:cNvPr>
          <p:cNvSpPr>
            <a:spLocks/>
          </p:cNvSpPr>
          <p:nvPr/>
        </p:nvSpPr>
        <p:spPr bwMode="auto">
          <a:xfrm>
            <a:off x="6747234" y="1566863"/>
            <a:ext cx="342181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364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reeform 3"/>
          <p:cNvSpPr>
            <a:spLocks/>
          </p:cNvSpPr>
          <p:nvPr/>
        </p:nvSpPr>
        <p:spPr bwMode="auto">
          <a:xfrm>
            <a:off x="6516216" y="1566863"/>
            <a:ext cx="573199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9224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5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6" name="Oval 17"/>
          <p:cNvSpPr>
            <a:spLocks noChangeArrowheads="1"/>
          </p:cNvSpPr>
          <p:nvPr/>
        </p:nvSpPr>
        <p:spPr bwMode="auto">
          <a:xfrm rot="1449231">
            <a:off x="1338263" y="3614738"/>
            <a:ext cx="447675" cy="847725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9227" name="Line 18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9233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40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6" name="Oval 9"/>
          <p:cNvSpPr>
            <a:spLocks noChangeArrowheads="1"/>
          </p:cNvSpPr>
          <p:nvPr/>
        </p:nvSpPr>
        <p:spPr bwMode="auto">
          <a:xfrm rot="1449231">
            <a:off x="1208088" y="3603625"/>
            <a:ext cx="671512" cy="8128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47" name="Line 10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 flipV="1">
            <a:off x="1016000" y="5535613"/>
            <a:ext cx="422275" cy="533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0258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FB7C492D-440E-6482-6302-240783335E98}"/>
              </a:ext>
            </a:extLst>
          </p:cNvPr>
          <p:cNvSpPr>
            <a:spLocks/>
          </p:cNvSpPr>
          <p:nvPr/>
        </p:nvSpPr>
        <p:spPr bwMode="auto">
          <a:xfrm>
            <a:off x="5948004" y="1566863"/>
            <a:ext cx="1141411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377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3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4" name="Oval 17"/>
          <p:cNvSpPr>
            <a:spLocks noChangeArrowheads="1"/>
          </p:cNvSpPr>
          <p:nvPr/>
        </p:nvSpPr>
        <p:spPr bwMode="auto">
          <a:xfrm rot="1449231">
            <a:off x="1050925" y="3282950"/>
            <a:ext cx="1008063" cy="1271588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275" name="Line 18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6" name="Line 19"/>
          <p:cNvSpPr>
            <a:spLocks noChangeShapeType="1"/>
          </p:cNvSpPr>
          <p:nvPr/>
        </p:nvSpPr>
        <p:spPr bwMode="auto">
          <a:xfrm flipV="1">
            <a:off x="1016000" y="4995863"/>
            <a:ext cx="854075" cy="107315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128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7F0C2A30-233C-FF64-5472-08E4020FFA1D}"/>
              </a:ext>
            </a:extLst>
          </p:cNvPr>
          <p:cNvSpPr>
            <a:spLocks/>
          </p:cNvSpPr>
          <p:nvPr/>
        </p:nvSpPr>
        <p:spPr bwMode="auto">
          <a:xfrm>
            <a:off x="5220072" y="1566863"/>
            <a:ext cx="1869343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492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7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8" name="Oval 17"/>
          <p:cNvSpPr>
            <a:spLocks noChangeArrowheads="1"/>
          </p:cNvSpPr>
          <p:nvPr/>
        </p:nvSpPr>
        <p:spPr bwMode="auto">
          <a:xfrm rot="1449231">
            <a:off x="889000" y="3087688"/>
            <a:ext cx="1228725" cy="1557337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2299" name="Line 18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0" name="Line 19"/>
          <p:cNvSpPr>
            <a:spLocks noChangeShapeType="1"/>
          </p:cNvSpPr>
          <p:nvPr/>
        </p:nvSpPr>
        <p:spPr bwMode="auto">
          <a:xfrm flipV="1">
            <a:off x="1016000" y="4521200"/>
            <a:ext cx="1228725" cy="15478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1" name="Text Box 20"/>
          <p:cNvSpPr txBox="1">
            <a:spLocks noChangeArrowheads="1"/>
          </p:cNvSpPr>
          <p:nvPr/>
        </p:nvSpPr>
        <p:spPr bwMode="auto">
          <a:xfrm>
            <a:off x="444500" y="610235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2" name="Text Box 21"/>
          <p:cNvSpPr txBox="1">
            <a:spLocks noChangeArrowheads="1"/>
          </p:cNvSpPr>
          <p:nvPr/>
        </p:nvSpPr>
        <p:spPr bwMode="auto">
          <a:xfrm>
            <a:off x="2682875" y="5854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2303" name="Text Box 22"/>
          <p:cNvSpPr txBox="1">
            <a:spLocks noChangeArrowheads="1"/>
          </p:cNvSpPr>
          <p:nvPr/>
        </p:nvSpPr>
        <p:spPr bwMode="auto">
          <a:xfrm>
            <a:off x="0" y="38417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2304" name="Text Box 23"/>
          <p:cNvSpPr txBox="1">
            <a:spLocks noChangeArrowheads="1"/>
          </p:cNvSpPr>
          <p:nvPr/>
        </p:nvSpPr>
        <p:spPr bwMode="auto">
          <a:xfrm>
            <a:off x="1489075" y="6461125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compliance C=dV/dP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2307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2308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2310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2311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F32BEE7B-BCB5-2ACC-6251-C92B3670009B}"/>
              </a:ext>
            </a:extLst>
          </p:cNvPr>
          <p:cNvSpPr>
            <a:spLocks/>
          </p:cNvSpPr>
          <p:nvPr/>
        </p:nvSpPr>
        <p:spPr bwMode="auto">
          <a:xfrm>
            <a:off x="4840287" y="1566863"/>
            <a:ext cx="2396009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844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2466975" y="1916832"/>
            <a:ext cx="114300" cy="3659189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15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20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1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2" name="Line 17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3" name="Line 18"/>
          <p:cNvSpPr>
            <a:spLocks noChangeShapeType="1"/>
          </p:cNvSpPr>
          <p:nvPr/>
        </p:nvSpPr>
        <p:spPr bwMode="auto">
          <a:xfrm flipV="1">
            <a:off x="1016000" y="4521200"/>
            <a:ext cx="1228725" cy="15478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24" name="Text Box 19"/>
          <p:cNvSpPr txBox="1">
            <a:spLocks noChangeArrowheads="1"/>
          </p:cNvSpPr>
          <p:nvPr/>
        </p:nvSpPr>
        <p:spPr bwMode="auto">
          <a:xfrm>
            <a:off x="923925" y="610235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5" name="Text Box 20"/>
          <p:cNvSpPr txBox="1">
            <a:spLocks noChangeArrowheads="1"/>
          </p:cNvSpPr>
          <p:nvPr/>
        </p:nvSpPr>
        <p:spPr bwMode="auto">
          <a:xfrm>
            <a:off x="2682875" y="5854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3326" name="Text Box 21"/>
          <p:cNvSpPr txBox="1">
            <a:spLocks noChangeArrowheads="1"/>
          </p:cNvSpPr>
          <p:nvPr/>
        </p:nvSpPr>
        <p:spPr bwMode="auto">
          <a:xfrm>
            <a:off x="0" y="38417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3327" name="Freeform 23"/>
          <p:cNvSpPr>
            <a:spLocks/>
          </p:cNvSpPr>
          <p:nvPr/>
        </p:nvSpPr>
        <p:spPr bwMode="auto">
          <a:xfrm>
            <a:off x="1252538" y="3622675"/>
            <a:ext cx="625475" cy="801688"/>
          </a:xfrm>
          <a:custGeom>
            <a:avLst/>
            <a:gdLst>
              <a:gd name="T0" fmla="*/ 2147483647 w 394"/>
              <a:gd name="T1" fmla="*/ 2147483647 h 505"/>
              <a:gd name="T2" fmla="*/ 2147483647 w 394"/>
              <a:gd name="T3" fmla="*/ 2147483647 h 505"/>
              <a:gd name="T4" fmla="*/ 2147483647 w 394"/>
              <a:gd name="T5" fmla="*/ 2147483647 h 505"/>
              <a:gd name="T6" fmla="*/ 2147483647 w 394"/>
              <a:gd name="T7" fmla="*/ 2147483647 h 505"/>
              <a:gd name="T8" fmla="*/ 2147483647 w 394"/>
              <a:gd name="T9" fmla="*/ 2147483647 h 505"/>
              <a:gd name="T10" fmla="*/ 2147483647 w 394"/>
              <a:gd name="T11" fmla="*/ 2147483647 h 505"/>
              <a:gd name="T12" fmla="*/ 2147483647 w 394"/>
              <a:gd name="T13" fmla="*/ 2147483647 h 505"/>
              <a:gd name="T14" fmla="*/ 2147483647 w 394"/>
              <a:gd name="T15" fmla="*/ 2147483647 h 505"/>
              <a:gd name="T16" fmla="*/ 2147483647 w 394"/>
              <a:gd name="T17" fmla="*/ 2147483647 h 505"/>
              <a:gd name="T18" fmla="*/ 2147483647 w 394"/>
              <a:gd name="T19" fmla="*/ 2147483647 h 505"/>
              <a:gd name="T20" fmla="*/ 2147483647 w 394"/>
              <a:gd name="T21" fmla="*/ 2147483647 h 505"/>
              <a:gd name="T22" fmla="*/ 2147483647 w 394"/>
              <a:gd name="T23" fmla="*/ 2147483647 h 5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4"/>
              <a:gd name="T37" fmla="*/ 0 h 505"/>
              <a:gd name="T38" fmla="*/ 394 w 394"/>
              <a:gd name="T39" fmla="*/ 505 h 5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4" h="505">
                <a:moveTo>
                  <a:pt x="154" y="142"/>
                </a:moveTo>
                <a:cubicBezTo>
                  <a:pt x="154" y="147"/>
                  <a:pt x="98" y="150"/>
                  <a:pt x="80" y="174"/>
                </a:cubicBezTo>
                <a:cubicBezTo>
                  <a:pt x="62" y="198"/>
                  <a:pt x="56" y="259"/>
                  <a:pt x="44" y="289"/>
                </a:cubicBezTo>
                <a:cubicBezTo>
                  <a:pt x="32" y="319"/>
                  <a:pt x="0" y="327"/>
                  <a:pt x="7" y="357"/>
                </a:cubicBezTo>
                <a:cubicBezTo>
                  <a:pt x="10" y="403"/>
                  <a:pt x="57" y="451"/>
                  <a:pt x="85" y="472"/>
                </a:cubicBezTo>
                <a:cubicBezTo>
                  <a:pt x="113" y="493"/>
                  <a:pt x="177" y="505"/>
                  <a:pt x="174" y="483"/>
                </a:cubicBezTo>
                <a:cubicBezTo>
                  <a:pt x="171" y="461"/>
                  <a:pt x="63" y="388"/>
                  <a:pt x="65" y="341"/>
                </a:cubicBezTo>
                <a:cubicBezTo>
                  <a:pt x="68" y="294"/>
                  <a:pt x="169" y="241"/>
                  <a:pt x="185" y="200"/>
                </a:cubicBezTo>
                <a:cubicBezTo>
                  <a:pt x="201" y="159"/>
                  <a:pt x="206" y="66"/>
                  <a:pt x="237" y="43"/>
                </a:cubicBezTo>
                <a:cubicBezTo>
                  <a:pt x="268" y="20"/>
                  <a:pt x="374" y="82"/>
                  <a:pt x="384" y="59"/>
                </a:cubicBezTo>
                <a:cubicBezTo>
                  <a:pt x="394" y="36"/>
                  <a:pt x="320" y="12"/>
                  <a:pt x="279" y="6"/>
                </a:cubicBezTo>
                <a:cubicBezTo>
                  <a:pt x="238" y="0"/>
                  <a:pt x="170" y="20"/>
                  <a:pt x="138" y="32"/>
                </a:cubicBezTo>
              </a:path>
            </a:pathLst>
          </a:custGeom>
          <a:solidFill>
            <a:srgbClr val="0000FF"/>
          </a:solidFill>
          <a:ln w="28575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28" name="Freeform 24"/>
          <p:cNvSpPr>
            <a:spLocks/>
          </p:cNvSpPr>
          <p:nvPr/>
        </p:nvSpPr>
        <p:spPr bwMode="auto">
          <a:xfrm>
            <a:off x="384175" y="6059488"/>
            <a:ext cx="255588" cy="4762"/>
          </a:xfrm>
          <a:custGeom>
            <a:avLst/>
            <a:gdLst>
              <a:gd name="T0" fmla="*/ 0 w 161"/>
              <a:gd name="T1" fmla="*/ 2147483647 h 3"/>
              <a:gd name="T2" fmla="*/ 2147483647 w 161"/>
              <a:gd name="T3" fmla="*/ 0 h 3"/>
              <a:gd name="T4" fmla="*/ 0 60000 65536"/>
              <a:gd name="T5" fmla="*/ 0 60000 65536"/>
              <a:gd name="T6" fmla="*/ 0 w 161"/>
              <a:gd name="T7" fmla="*/ 0 h 3"/>
              <a:gd name="T8" fmla="*/ 161 w 161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1" h="3">
                <a:moveTo>
                  <a:pt x="0" y="3"/>
                </a:moveTo>
                <a:lnTo>
                  <a:pt x="161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1" name="Text Box 23"/>
          <p:cNvSpPr txBox="1">
            <a:spLocks noChangeArrowheads="1"/>
          </p:cNvSpPr>
          <p:nvPr/>
        </p:nvSpPr>
        <p:spPr bwMode="auto">
          <a:xfrm>
            <a:off x="1489075" y="6461125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compliance C=dV/dP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3332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3333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3335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3336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3337" name="Text Box 20"/>
          <p:cNvSpPr txBox="1">
            <a:spLocks noChangeArrowheads="1"/>
          </p:cNvSpPr>
          <p:nvPr/>
        </p:nvSpPr>
        <p:spPr bwMode="auto">
          <a:xfrm>
            <a:off x="444500" y="610235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8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Cj03977380000[1]">
            <a:extLst>
              <a:ext uri="{FF2B5EF4-FFF2-40B4-BE49-F238E27FC236}">
                <a16:creationId xmlns:a16="http://schemas.microsoft.com/office/drawing/2014/main" id="{86A10D06-FDDE-83B9-4ABE-4359BEF1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92696"/>
            <a:ext cx="18256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Skupina 1">
            <a:extLst>
              <a:ext uri="{FF2B5EF4-FFF2-40B4-BE49-F238E27FC236}">
                <a16:creationId xmlns:a16="http://schemas.microsoft.com/office/drawing/2014/main" id="{0DB0589B-C32F-BE13-AD19-3832CDA977B0}"/>
              </a:ext>
            </a:extLst>
          </p:cNvPr>
          <p:cNvGrpSpPr>
            <a:grpSpLocks/>
          </p:cNvGrpSpPr>
          <p:nvPr/>
        </p:nvGrpSpPr>
        <p:grpSpPr bwMode="auto">
          <a:xfrm>
            <a:off x="5724128" y="3748442"/>
            <a:ext cx="2749550" cy="1795463"/>
            <a:chOff x="2800350" y="3860800"/>
            <a:chExt cx="2749550" cy="1795463"/>
          </a:xfrm>
        </p:grpSpPr>
        <p:pic>
          <p:nvPicPr>
            <p:cNvPr id="4" name="Picture 16" descr="MCj02210730000[1]">
              <a:extLst>
                <a:ext uri="{FF2B5EF4-FFF2-40B4-BE49-F238E27FC236}">
                  <a16:creationId xmlns:a16="http://schemas.microsoft.com/office/drawing/2014/main" id="{66399A54-02F5-D7E9-B1C7-86291B52FE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79211">
              <a:off x="4069556" y="3426619"/>
              <a:ext cx="1046163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A956E7D0-AC65-6708-4337-B3E1F18F0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350" y="4221163"/>
              <a:ext cx="841375" cy="1435100"/>
            </a:xfrm>
            <a:custGeom>
              <a:avLst/>
              <a:gdLst>
                <a:gd name="T0" fmla="*/ 2147483647 w 530"/>
                <a:gd name="T1" fmla="*/ 2147483647 h 904"/>
                <a:gd name="T2" fmla="*/ 2147483647 w 530"/>
                <a:gd name="T3" fmla="*/ 2147483647 h 904"/>
                <a:gd name="T4" fmla="*/ 2147483647 w 530"/>
                <a:gd name="T5" fmla="*/ 2147483647 h 904"/>
                <a:gd name="T6" fmla="*/ 2147483647 w 530"/>
                <a:gd name="T7" fmla="*/ 2147483647 h 904"/>
                <a:gd name="T8" fmla="*/ 2147483647 w 530"/>
                <a:gd name="T9" fmla="*/ 2147483647 h 904"/>
                <a:gd name="T10" fmla="*/ 2147483647 w 530"/>
                <a:gd name="T11" fmla="*/ 2147483647 h 904"/>
                <a:gd name="T12" fmla="*/ 2147483647 w 530"/>
                <a:gd name="T13" fmla="*/ 2147483647 h 904"/>
                <a:gd name="T14" fmla="*/ 2147483647 w 530"/>
                <a:gd name="T15" fmla="*/ 2147483647 h 904"/>
                <a:gd name="T16" fmla="*/ 2147483647 w 530"/>
                <a:gd name="T17" fmla="*/ 2147483647 h 904"/>
                <a:gd name="T18" fmla="*/ 2147483647 w 530"/>
                <a:gd name="T19" fmla="*/ 2147483647 h 904"/>
                <a:gd name="T20" fmla="*/ 2147483647 w 530"/>
                <a:gd name="T21" fmla="*/ 0 h 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0"/>
                <a:gd name="T34" fmla="*/ 0 h 904"/>
                <a:gd name="T35" fmla="*/ 530 w 530"/>
                <a:gd name="T36" fmla="*/ 904 h 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0" h="904">
                  <a:moveTo>
                    <a:pt x="507" y="29"/>
                  </a:moveTo>
                  <a:cubicBezTo>
                    <a:pt x="471" y="37"/>
                    <a:pt x="436" y="66"/>
                    <a:pt x="411" y="93"/>
                  </a:cubicBezTo>
                  <a:cubicBezTo>
                    <a:pt x="363" y="142"/>
                    <a:pt x="272" y="227"/>
                    <a:pt x="219" y="322"/>
                  </a:cubicBezTo>
                  <a:cubicBezTo>
                    <a:pt x="166" y="417"/>
                    <a:pt x="119" y="567"/>
                    <a:pt x="91" y="664"/>
                  </a:cubicBezTo>
                  <a:cubicBezTo>
                    <a:pt x="63" y="761"/>
                    <a:pt x="0" y="867"/>
                    <a:pt x="49" y="904"/>
                  </a:cubicBezTo>
                  <a:lnTo>
                    <a:pt x="385" y="888"/>
                  </a:lnTo>
                  <a:lnTo>
                    <a:pt x="380" y="770"/>
                  </a:lnTo>
                  <a:cubicBezTo>
                    <a:pt x="378" y="686"/>
                    <a:pt x="371" y="472"/>
                    <a:pt x="375" y="386"/>
                  </a:cubicBezTo>
                  <a:cubicBezTo>
                    <a:pt x="379" y="300"/>
                    <a:pt x="389" y="297"/>
                    <a:pt x="406" y="253"/>
                  </a:cubicBezTo>
                  <a:cubicBezTo>
                    <a:pt x="423" y="209"/>
                    <a:pt x="455" y="162"/>
                    <a:pt x="476" y="120"/>
                  </a:cubicBezTo>
                  <a:cubicBezTo>
                    <a:pt x="497" y="78"/>
                    <a:pt x="519" y="25"/>
                    <a:pt x="530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6" name="Picture 17" descr="MCj01987350000[1]">
            <a:extLst>
              <a:ext uri="{FF2B5EF4-FFF2-40B4-BE49-F238E27FC236}">
                <a16:creationId xmlns:a16="http://schemas.microsoft.com/office/drawing/2014/main" id="{D5D8173B-1FC7-7A5D-F8DF-1A6AFDF2A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15113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1DBC0-409F-706A-D090-1937ECF60306}"/>
              </a:ext>
            </a:extLst>
          </p:cNvPr>
          <p:cNvSpPr txBox="1"/>
          <p:nvPr/>
        </p:nvSpPr>
        <p:spPr>
          <a:xfrm>
            <a:off x="3854221" y="2551237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Pumpa</a:t>
            </a:r>
          </a:p>
          <a:p>
            <a:pPr algn="ctr"/>
            <a:r>
              <a:rPr lang="cs-CZ" dirty="0"/>
              <a:t>P</a:t>
            </a:r>
            <a:r>
              <a:rPr lang="en-US" dirty="0"/>
              <a:t>ump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FF162-42FC-4827-16A9-6BEE19A975E4}"/>
              </a:ext>
            </a:extLst>
          </p:cNvPr>
          <p:cNvSpPr txBox="1"/>
          <p:nvPr/>
        </p:nvSpPr>
        <p:spPr>
          <a:xfrm>
            <a:off x="2716199" y="4253497"/>
            <a:ext cx="874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Potrubí</a:t>
            </a:r>
          </a:p>
          <a:p>
            <a:pPr algn="ctr"/>
            <a:r>
              <a:rPr lang="cs-CZ" dirty="0" err="1"/>
              <a:t>Pipes</a:t>
            </a:r>
            <a:endParaRPr lang="en-US" dirty="0"/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BCA85B39-93FB-FE03-C2C9-D49A0FBB1E6B}"/>
              </a:ext>
            </a:extLst>
          </p:cNvPr>
          <p:cNvSpPr/>
          <p:nvPr/>
        </p:nvSpPr>
        <p:spPr>
          <a:xfrm rot="2633890">
            <a:off x="3457188" y="2992881"/>
            <a:ext cx="408981" cy="11521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BEE3523F-B235-F95E-4D28-6CEF8A957418}"/>
              </a:ext>
            </a:extLst>
          </p:cNvPr>
          <p:cNvSpPr/>
          <p:nvPr/>
        </p:nvSpPr>
        <p:spPr>
          <a:xfrm rot="18453459">
            <a:off x="4743294" y="3054840"/>
            <a:ext cx="408981" cy="11521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0A281195-1341-D925-FAA8-E794C3BD1593}"/>
              </a:ext>
            </a:extLst>
          </p:cNvPr>
          <p:cNvSpPr/>
          <p:nvPr/>
        </p:nvSpPr>
        <p:spPr>
          <a:xfrm rot="5400000">
            <a:off x="4097118" y="3984294"/>
            <a:ext cx="408981" cy="115212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3EA9C1-B5BD-CE27-BC08-1FAB596BDB2A}"/>
              </a:ext>
            </a:extLst>
          </p:cNvPr>
          <p:cNvSpPr txBox="1"/>
          <p:nvPr/>
        </p:nvSpPr>
        <p:spPr>
          <a:xfrm>
            <a:off x="5148064" y="4293096"/>
            <a:ext cx="74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Náplň</a:t>
            </a:r>
          </a:p>
          <a:p>
            <a:pPr algn="ctr"/>
            <a:r>
              <a:rPr lang="cs-CZ" dirty="0" err="1"/>
              <a:t>Filling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56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4344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5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6" name="Line 17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7" name="Line 18"/>
          <p:cNvSpPr>
            <a:spLocks noChangeShapeType="1"/>
          </p:cNvSpPr>
          <p:nvPr/>
        </p:nvSpPr>
        <p:spPr bwMode="auto">
          <a:xfrm flipV="1">
            <a:off x="1016000" y="4521200"/>
            <a:ext cx="1228725" cy="15478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8" name="Text Box 19"/>
          <p:cNvSpPr txBox="1">
            <a:spLocks noChangeArrowheads="1"/>
          </p:cNvSpPr>
          <p:nvPr/>
        </p:nvSpPr>
        <p:spPr bwMode="auto">
          <a:xfrm>
            <a:off x="923925" y="610235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9" name="Text Box 20"/>
          <p:cNvSpPr txBox="1">
            <a:spLocks noChangeArrowheads="1"/>
          </p:cNvSpPr>
          <p:nvPr/>
        </p:nvSpPr>
        <p:spPr bwMode="auto">
          <a:xfrm>
            <a:off x="2682875" y="5854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4350" name="Text Box 21"/>
          <p:cNvSpPr txBox="1">
            <a:spLocks noChangeArrowheads="1"/>
          </p:cNvSpPr>
          <p:nvPr/>
        </p:nvSpPr>
        <p:spPr bwMode="auto">
          <a:xfrm>
            <a:off x="0" y="38417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4351" name="Oval 23"/>
          <p:cNvSpPr>
            <a:spLocks noChangeArrowheads="1"/>
          </p:cNvSpPr>
          <p:nvPr/>
        </p:nvSpPr>
        <p:spPr bwMode="auto">
          <a:xfrm rot="1449231">
            <a:off x="1338263" y="3614738"/>
            <a:ext cx="447675" cy="847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352" name="Line 24"/>
          <p:cNvSpPr>
            <a:spLocks noChangeShapeType="1"/>
          </p:cNvSpPr>
          <p:nvPr/>
        </p:nvSpPr>
        <p:spPr bwMode="auto">
          <a:xfrm>
            <a:off x="390525" y="6078538"/>
            <a:ext cx="10985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5" name="Text Box 23"/>
          <p:cNvSpPr txBox="1">
            <a:spLocks noChangeArrowheads="1"/>
          </p:cNvSpPr>
          <p:nvPr/>
        </p:nvSpPr>
        <p:spPr bwMode="auto">
          <a:xfrm>
            <a:off x="1489075" y="6461125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compliance C=dV/dP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4356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4357" name="Text Box 16"/>
          <p:cNvSpPr txBox="1">
            <a:spLocks noChangeArrowheads="1"/>
          </p:cNvSpPr>
          <p:nvPr/>
        </p:nvSpPr>
        <p:spPr bwMode="auto">
          <a:xfrm>
            <a:off x="2062163" y="602138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4359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4360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EF60150F-F6F5-31C9-B261-861E3B88137A}"/>
              </a:ext>
            </a:extLst>
          </p:cNvPr>
          <p:cNvSpPr>
            <a:spLocks/>
          </p:cNvSpPr>
          <p:nvPr/>
        </p:nvSpPr>
        <p:spPr bwMode="auto">
          <a:xfrm>
            <a:off x="2466974" y="1916832"/>
            <a:ext cx="755361" cy="3659189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388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8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9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0" name="Line 17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1" name="Line 18"/>
          <p:cNvSpPr>
            <a:spLocks noChangeShapeType="1"/>
          </p:cNvSpPr>
          <p:nvPr/>
        </p:nvSpPr>
        <p:spPr bwMode="auto">
          <a:xfrm flipV="1">
            <a:off x="1016000" y="4521200"/>
            <a:ext cx="1228725" cy="15478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2" name="Text Box 19"/>
          <p:cNvSpPr txBox="1">
            <a:spLocks noChangeArrowheads="1"/>
          </p:cNvSpPr>
          <p:nvPr/>
        </p:nvSpPr>
        <p:spPr bwMode="auto">
          <a:xfrm>
            <a:off x="923925" y="610235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3" name="Text Box 20"/>
          <p:cNvSpPr txBox="1">
            <a:spLocks noChangeArrowheads="1"/>
          </p:cNvSpPr>
          <p:nvPr/>
        </p:nvSpPr>
        <p:spPr bwMode="auto">
          <a:xfrm>
            <a:off x="2682875" y="5854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5374" name="Text Box 21"/>
          <p:cNvSpPr txBox="1">
            <a:spLocks noChangeArrowheads="1"/>
          </p:cNvSpPr>
          <p:nvPr/>
        </p:nvSpPr>
        <p:spPr bwMode="auto">
          <a:xfrm>
            <a:off x="0" y="38417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5375" name="Oval 24"/>
          <p:cNvSpPr>
            <a:spLocks noChangeArrowheads="1"/>
          </p:cNvSpPr>
          <p:nvPr/>
        </p:nvSpPr>
        <p:spPr bwMode="auto">
          <a:xfrm rot="1449231">
            <a:off x="1208088" y="3603625"/>
            <a:ext cx="671512" cy="8128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5376" name="Line 25"/>
          <p:cNvSpPr>
            <a:spLocks noChangeShapeType="1"/>
          </p:cNvSpPr>
          <p:nvPr/>
        </p:nvSpPr>
        <p:spPr bwMode="auto">
          <a:xfrm flipV="1">
            <a:off x="1490663" y="5851525"/>
            <a:ext cx="488950" cy="2174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79" name="Text Box 23"/>
          <p:cNvSpPr txBox="1">
            <a:spLocks noChangeArrowheads="1"/>
          </p:cNvSpPr>
          <p:nvPr/>
        </p:nvSpPr>
        <p:spPr bwMode="auto">
          <a:xfrm>
            <a:off x="1489075" y="6461125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compliance C=dV/dP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5380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538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538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5384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5385" name="Line 24"/>
          <p:cNvSpPr>
            <a:spLocks noChangeShapeType="1"/>
          </p:cNvSpPr>
          <p:nvPr/>
        </p:nvSpPr>
        <p:spPr bwMode="auto">
          <a:xfrm>
            <a:off x="390525" y="6078538"/>
            <a:ext cx="10985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7BDD594E-7AC5-0929-3518-D2DB9BCF2097}"/>
              </a:ext>
            </a:extLst>
          </p:cNvPr>
          <p:cNvSpPr>
            <a:spLocks/>
          </p:cNvSpPr>
          <p:nvPr/>
        </p:nvSpPr>
        <p:spPr bwMode="auto">
          <a:xfrm>
            <a:off x="2466974" y="1916832"/>
            <a:ext cx="1624012" cy="4032448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402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6392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3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4" name="Line 17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5" name="Line 18"/>
          <p:cNvSpPr>
            <a:spLocks noChangeShapeType="1"/>
          </p:cNvSpPr>
          <p:nvPr/>
        </p:nvSpPr>
        <p:spPr bwMode="auto">
          <a:xfrm flipV="1">
            <a:off x="1016000" y="4521200"/>
            <a:ext cx="1228725" cy="15478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96" name="Text Box 19"/>
          <p:cNvSpPr txBox="1">
            <a:spLocks noChangeArrowheads="1"/>
          </p:cNvSpPr>
          <p:nvPr/>
        </p:nvSpPr>
        <p:spPr bwMode="auto">
          <a:xfrm>
            <a:off x="923925" y="610235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7" name="Text Box 20"/>
          <p:cNvSpPr txBox="1">
            <a:spLocks noChangeArrowheads="1"/>
          </p:cNvSpPr>
          <p:nvPr/>
        </p:nvSpPr>
        <p:spPr bwMode="auto">
          <a:xfrm>
            <a:off x="2682875" y="5854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6398" name="Text Box 21"/>
          <p:cNvSpPr txBox="1">
            <a:spLocks noChangeArrowheads="1"/>
          </p:cNvSpPr>
          <p:nvPr/>
        </p:nvSpPr>
        <p:spPr bwMode="auto">
          <a:xfrm>
            <a:off x="0" y="38417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6399" name="Line 24"/>
          <p:cNvSpPr>
            <a:spLocks noChangeShapeType="1"/>
          </p:cNvSpPr>
          <p:nvPr/>
        </p:nvSpPr>
        <p:spPr bwMode="auto">
          <a:xfrm flipV="1">
            <a:off x="1474788" y="5584825"/>
            <a:ext cx="1089025" cy="4841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400" name="Oval 25"/>
          <p:cNvSpPr>
            <a:spLocks noChangeArrowheads="1"/>
          </p:cNvSpPr>
          <p:nvPr/>
        </p:nvSpPr>
        <p:spPr bwMode="auto">
          <a:xfrm rot="1449231">
            <a:off x="1050925" y="3282950"/>
            <a:ext cx="1008063" cy="127158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6403" name="Text Box 23"/>
          <p:cNvSpPr txBox="1">
            <a:spLocks noChangeArrowheads="1"/>
          </p:cNvSpPr>
          <p:nvPr/>
        </p:nvSpPr>
        <p:spPr bwMode="auto">
          <a:xfrm>
            <a:off x="1489075" y="6461125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compliance C=dV/dP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6404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6405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6407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6408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6409" name="Line 24"/>
          <p:cNvSpPr>
            <a:spLocks noChangeShapeType="1"/>
          </p:cNvSpPr>
          <p:nvPr/>
        </p:nvSpPr>
        <p:spPr bwMode="auto">
          <a:xfrm>
            <a:off x="390525" y="6078538"/>
            <a:ext cx="10985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2A313650-B4F1-E47A-A8C8-3109EC4F6A0F}"/>
              </a:ext>
            </a:extLst>
          </p:cNvPr>
          <p:cNvSpPr>
            <a:spLocks/>
          </p:cNvSpPr>
          <p:nvPr/>
        </p:nvSpPr>
        <p:spPr bwMode="auto">
          <a:xfrm>
            <a:off x="2484832" y="2093715"/>
            <a:ext cx="1968634" cy="4032448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527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1" name="Freeform 3"/>
          <p:cNvSpPr>
            <a:spLocks/>
          </p:cNvSpPr>
          <p:nvPr/>
        </p:nvSpPr>
        <p:spPr bwMode="auto">
          <a:xfrm>
            <a:off x="5292080" y="1479550"/>
            <a:ext cx="2688084" cy="46228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6" name="Line 13"/>
          <p:cNvSpPr>
            <a:spLocks noChangeShapeType="1"/>
          </p:cNvSpPr>
          <p:nvPr/>
        </p:nvSpPr>
        <p:spPr bwMode="auto">
          <a:xfrm>
            <a:off x="374650" y="6069013"/>
            <a:ext cx="2344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7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8" name="Line 17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9" name="Line 18"/>
          <p:cNvSpPr>
            <a:spLocks noChangeShapeType="1"/>
          </p:cNvSpPr>
          <p:nvPr/>
        </p:nvSpPr>
        <p:spPr bwMode="auto">
          <a:xfrm flipV="1">
            <a:off x="1016000" y="4521200"/>
            <a:ext cx="1228725" cy="15478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0" name="Text Box 19"/>
          <p:cNvSpPr txBox="1">
            <a:spLocks noChangeArrowheads="1"/>
          </p:cNvSpPr>
          <p:nvPr/>
        </p:nvSpPr>
        <p:spPr bwMode="auto">
          <a:xfrm>
            <a:off x="923925" y="610235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1" name="Text Box 20"/>
          <p:cNvSpPr txBox="1">
            <a:spLocks noChangeArrowheads="1"/>
          </p:cNvSpPr>
          <p:nvPr/>
        </p:nvSpPr>
        <p:spPr bwMode="auto">
          <a:xfrm>
            <a:off x="2682875" y="5854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7422" name="Text Box 21"/>
          <p:cNvSpPr txBox="1">
            <a:spLocks noChangeArrowheads="1"/>
          </p:cNvSpPr>
          <p:nvPr/>
        </p:nvSpPr>
        <p:spPr bwMode="auto">
          <a:xfrm>
            <a:off x="0" y="38417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7423" name="Line 24"/>
          <p:cNvSpPr>
            <a:spLocks noChangeShapeType="1"/>
          </p:cNvSpPr>
          <p:nvPr/>
        </p:nvSpPr>
        <p:spPr bwMode="auto">
          <a:xfrm flipV="1">
            <a:off x="1471613" y="5327650"/>
            <a:ext cx="1685925" cy="749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24" name="Oval 25"/>
          <p:cNvSpPr>
            <a:spLocks noChangeArrowheads="1"/>
          </p:cNvSpPr>
          <p:nvPr/>
        </p:nvSpPr>
        <p:spPr bwMode="auto">
          <a:xfrm rot="1449231">
            <a:off x="889000" y="3087688"/>
            <a:ext cx="1228725" cy="15573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7425" name="Text Box 26"/>
          <p:cNvSpPr txBox="1">
            <a:spLocks noChangeArrowheads="1"/>
          </p:cNvSpPr>
          <p:nvPr/>
        </p:nvSpPr>
        <p:spPr bwMode="auto">
          <a:xfrm>
            <a:off x="1173163" y="4946650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2000" b="1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  <a:endParaRPr lang="en-US" altLang="cs-CZ" sz="2000" b="1" baseline="-250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6" name="Text Box 27"/>
          <p:cNvSpPr txBox="1">
            <a:spLocks noChangeArrowheads="1"/>
          </p:cNvSpPr>
          <p:nvPr/>
        </p:nvSpPr>
        <p:spPr bwMode="auto">
          <a:xfrm>
            <a:off x="2052638" y="5038725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29" name="Text Box 23"/>
          <p:cNvSpPr txBox="1">
            <a:spLocks noChangeArrowheads="1"/>
          </p:cNvSpPr>
          <p:nvPr/>
        </p:nvSpPr>
        <p:spPr bwMode="auto">
          <a:xfrm>
            <a:off x="1489075" y="6461125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compliance C=dV/dP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7430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7431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7433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7434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7435" name="Line 24"/>
          <p:cNvSpPr>
            <a:spLocks noChangeShapeType="1"/>
          </p:cNvSpPr>
          <p:nvPr/>
        </p:nvSpPr>
        <p:spPr bwMode="auto">
          <a:xfrm>
            <a:off x="390525" y="6078538"/>
            <a:ext cx="10985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017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/>
          <p:cNvSpPr>
            <a:spLocks/>
          </p:cNvSpPr>
          <p:nvPr/>
        </p:nvSpPr>
        <p:spPr bwMode="auto">
          <a:xfrm>
            <a:off x="5226049" y="1477963"/>
            <a:ext cx="2784475" cy="4624387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435" name="Freeform 3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8440" name="Line 13"/>
          <p:cNvSpPr>
            <a:spLocks noChangeShapeType="1"/>
          </p:cNvSpPr>
          <p:nvPr/>
        </p:nvSpPr>
        <p:spPr bwMode="auto">
          <a:xfrm>
            <a:off x="374650" y="6069013"/>
            <a:ext cx="2492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1" name="Line 14"/>
          <p:cNvSpPr>
            <a:spLocks noChangeShapeType="1"/>
          </p:cNvSpPr>
          <p:nvPr/>
        </p:nvSpPr>
        <p:spPr bwMode="auto">
          <a:xfrm flipV="1">
            <a:off x="374650" y="3914775"/>
            <a:ext cx="0" cy="215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2" name="Line 17"/>
          <p:cNvSpPr>
            <a:spLocks noChangeShapeType="1"/>
          </p:cNvSpPr>
          <p:nvPr/>
        </p:nvSpPr>
        <p:spPr bwMode="auto">
          <a:xfrm>
            <a:off x="390525" y="6069013"/>
            <a:ext cx="6254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3" name="Line 18"/>
          <p:cNvSpPr>
            <a:spLocks noChangeShapeType="1"/>
          </p:cNvSpPr>
          <p:nvPr/>
        </p:nvSpPr>
        <p:spPr bwMode="auto">
          <a:xfrm flipV="1">
            <a:off x="1016000" y="4521200"/>
            <a:ext cx="1228725" cy="1547813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4" name="Text Box 19"/>
          <p:cNvSpPr txBox="1">
            <a:spLocks noChangeArrowheads="1"/>
          </p:cNvSpPr>
          <p:nvPr/>
        </p:nvSpPr>
        <p:spPr bwMode="auto">
          <a:xfrm>
            <a:off x="923925" y="6102350"/>
            <a:ext cx="455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5" name="Text Box 20"/>
          <p:cNvSpPr txBox="1">
            <a:spLocks noChangeArrowheads="1"/>
          </p:cNvSpPr>
          <p:nvPr/>
        </p:nvSpPr>
        <p:spPr bwMode="auto">
          <a:xfrm>
            <a:off x="2908300" y="58547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8446" name="Text Box 21"/>
          <p:cNvSpPr txBox="1">
            <a:spLocks noChangeArrowheads="1"/>
          </p:cNvSpPr>
          <p:nvPr/>
        </p:nvSpPr>
        <p:spPr bwMode="auto">
          <a:xfrm>
            <a:off x="0" y="384175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8447" name="Oval 25"/>
          <p:cNvSpPr>
            <a:spLocks noChangeArrowheads="1"/>
          </p:cNvSpPr>
          <p:nvPr/>
        </p:nvSpPr>
        <p:spPr bwMode="auto">
          <a:xfrm rot="1449231">
            <a:off x="889000" y="3087688"/>
            <a:ext cx="1228725" cy="155733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8448" name="Text Box 26"/>
          <p:cNvSpPr txBox="1">
            <a:spLocks noChangeArrowheads="1"/>
          </p:cNvSpPr>
          <p:nvPr/>
        </p:nvSpPr>
        <p:spPr bwMode="auto">
          <a:xfrm>
            <a:off x="1173163" y="4946650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2000" b="1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  <a:endParaRPr lang="en-US" altLang="cs-CZ" sz="2000" b="1" baseline="-250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9" name="Text Box 27"/>
          <p:cNvSpPr txBox="1">
            <a:spLocks noChangeArrowheads="1"/>
          </p:cNvSpPr>
          <p:nvPr/>
        </p:nvSpPr>
        <p:spPr bwMode="auto">
          <a:xfrm>
            <a:off x="2052638" y="5038725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20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cs-CZ" sz="20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0" name="Text Box 28"/>
          <p:cNvSpPr txBox="1">
            <a:spLocks noChangeArrowheads="1"/>
          </p:cNvSpPr>
          <p:nvPr/>
        </p:nvSpPr>
        <p:spPr bwMode="auto">
          <a:xfrm>
            <a:off x="1735138" y="4932363"/>
            <a:ext cx="387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&lt;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18451" name="Line 29"/>
          <p:cNvSpPr>
            <a:spLocks noChangeShapeType="1"/>
          </p:cNvSpPr>
          <p:nvPr/>
        </p:nvSpPr>
        <p:spPr bwMode="auto">
          <a:xfrm>
            <a:off x="407988" y="5461000"/>
            <a:ext cx="2381250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2" name="Line 30"/>
          <p:cNvSpPr>
            <a:spLocks noChangeShapeType="1"/>
          </p:cNvSpPr>
          <p:nvPr/>
        </p:nvSpPr>
        <p:spPr bwMode="auto">
          <a:xfrm>
            <a:off x="1504950" y="5453063"/>
            <a:ext cx="0" cy="6159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3" name="Line 31"/>
          <p:cNvSpPr>
            <a:spLocks noChangeShapeType="1"/>
          </p:cNvSpPr>
          <p:nvPr/>
        </p:nvSpPr>
        <p:spPr bwMode="auto">
          <a:xfrm>
            <a:off x="2771775" y="5486400"/>
            <a:ext cx="0" cy="6159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4" name="Line 32"/>
          <p:cNvSpPr>
            <a:spLocks noChangeShapeType="1"/>
          </p:cNvSpPr>
          <p:nvPr/>
        </p:nvSpPr>
        <p:spPr bwMode="auto">
          <a:xfrm>
            <a:off x="1031875" y="5456238"/>
            <a:ext cx="0" cy="6159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5" name="Line 33"/>
          <p:cNvSpPr>
            <a:spLocks noChangeShapeType="1"/>
          </p:cNvSpPr>
          <p:nvPr/>
        </p:nvSpPr>
        <p:spPr bwMode="auto">
          <a:xfrm flipH="1" flipV="1">
            <a:off x="1016000" y="5786438"/>
            <a:ext cx="455613" cy="190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6" name="Text Box 34"/>
          <p:cNvSpPr txBox="1">
            <a:spLocks noChangeArrowheads="1"/>
          </p:cNvSpPr>
          <p:nvPr/>
        </p:nvSpPr>
        <p:spPr bwMode="auto">
          <a:xfrm>
            <a:off x="928688" y="5532438"/>
            <a:ext cx="428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1">
                <a:solidFill>
                  <a:srgbClr val="FF0066"/>
                </a:solidFill>
                <a:latin typeface="Times New Roman" panose="02020603050405020304" pitchFamily="18" charset="0"/>
              </a:rPr>
              <a:t>dV</a:t>
            </a:r>
            <a:r>
              <a:rPr lang="cs-CZ" altLang="cs-CZ" sz="1200" b="1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  <a:endParaRPr lang="en-US" altLang="cs-CZ" sz="1200" b="1" baseline="-250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7" name="Text Box 35"/>
          <p:cNvSpPr txBox="1">
            <a:spLocks noChangeArrowheads="1"/>
          </p:cNvSpPr>
          <p:nvPr/>
        </p:nvSpPr>
        <p:spPr bwMode="auto">
          <a:xfrm>
            <a:off x="1763713" y="5530850"/>
            <a:ext cx="4286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1">
                <a:solidFill>
                  <a:srgbClr val="0000FF"/>
                </a:solidFill>
                <a:latin typeface="Times New Roman" panose="02020603050405020304" pitchFamily="18" charset="0"/>
              </a:rPr>
              <a:t>dV</a:t>
            </a:r>
            <a:r>
              <a:rPr lang="cs-CZ" altLang="cs-CZ" sz="12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lang="en-US" altLang="cs-CZ" sz="1200" b="1" baseline="-25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8" name="Line 36"/>
          <p:cNvSpPr>
            <a:spLocks noChangeShapeType="1"/>
          </p:cNvSpPr>
          <p:nvPr/>
        </p:nvSpPr>
        <p:spPr bwMode="auto">
          <a:xfrm flipH="1" flipV="1">
            <a:off x="1504950" y="5802313"/>
            <a:ext cx="1346200" cy="222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59" name="Line 37"/>
          <p:cNvSpPr>
            <a:spLocks noChangeShapeType="1"/>
          </p:cNvSpPr>
          <p:nvPr/>
        </p:nvSpPr>
        <p:spPr bwMode="auto">
          <a:xfrm>
            <a:off x="577850" y="5462588"/>
            <a:ext cx="0" cy="615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60" name="Text Box 38"/>
          <p:cNvSpPr txBox="1">
            <a:spLocks noChangeArrowheads="1"/>
          </p:cNvSpPr>
          <p:nvPr/>
        </p:nvSpPr>
        <p:spPr bwMode="auto">
          <a:xfrm>
            <a:off x="301625" y="5689600"/>
            <a:ext cx="361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1">
                <a:latin typeface="Times New Roman" panose="02020603050405020304" pitchFamily="18" charset="0"/>
              </a:rPr>
              <a:t>dP</a:t>
            </a:r>
            <a:endParaRPr lang="en-US" altLang="cs-CZ" sz="1200" b="1" baseline="-25000">
              <a:latin typeface="Times New Roman" panose="02020603050405020304" pitchFamily="18" charset="0"/>
            </a:endParaRPr>
          </a:p>
        </p:txBody>
      </p:sp>
      <p:sp>
        <p:nvSpPr>
          <p:cNvPr id="18461" name="Text Box 39"/>
          <p:cNvSpPr txBox="1">
            <a:spLocks noChangeArrowheads="1"/>
          </p:cNvSpPr>
          <p:nvPr/>
        </p:nvSpPr>
        <p:spPr bwMode="auto">
          <a:xfrm>
            <a:off x="147638" y="6430963"/>
            <a:ext cx="124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200" b="1">
                <a:solidFill>
                  <a:srgbClr val="FF0066"/>
                </a:solidFill>
                <a:latin typeface="Times New Roman" panose="02020603050405020304" pitchFamily="18" charset="0"/>
              </a:rPr>
              <a:t>dV</a:t>
            </a:r>
            <a:r>
              <a:rPr lang="cs-CZ" altLang="cs-CZ" sz="1200" b="1" baseline="-25000">
                <a:solidFill>
                  <a:srgbClr val="FF0066"/>
                </a:solidFill>
                <a:latin typeface="Times New Roman" panose="02020603050405020304" pitchFamily="18" charset="0"/>
              </a:rPr>
              <a:t>1</a:t>
            </a:r>
            <a:r>
              <a:rPr lang="cs-CZ" altLang="cs-CZ" sz="1200" b="1">
                <a:solidFill>
                  <a:srgbClr val="FF0066"/>
                </a:solidFill>
                <a:latin typeface="Times New Roman" panose="02020603050405020304" pitchFamily="18" charset="0"/>
              </a:rPr>
              <a:t>/dP</a:t>
            </a:r>
            <a:r>
              <a:rPr lang="cs-CZ" altLang="cs-CZ" sz="1400" b="1">
                <a:latin typeface="Times New Roman" panose="02020603050405020304" pitchFamily="18" charset="0"/>
              </a:rPr>
              <a:t>&lt;</a:t>
            </a:r>
            <a:r>
              <a:rPr lang="cs-CZ" altLang="cs-CZ" sz="900" b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1200" b="1">
                <a:solidFill>
                  <a:srgbClr val="0000FF"/>
                </a:solidFill>
                <a:latin typeface="Times New Roman" panose="02020603050405020304" pitchFamily="18" charset="0"/>
              </a:rPr>
              <a:t>dV</a:t>
            </a:r>
            <a:r>
              <a:rPr lang="cs-CZ" altLang="cs-CZ" sz="1200" b="1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cs-CZ" altLang="cs-CZ" sz="1200" b="1">
                <a:solidFill>
                  <a:srgbClr val="0000FF"/>
                </a:solidFill>
                <a:latin typeface="Times New Roman" panose="02020603050405020304" pitchFamily="18" charset="0"/>
              </a:rPr>
              <a:t>/dP</a:t>
            </a:r>
            <a:endParaRPr lang="en-US" altLang="cs-CZ" sz="12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4" name="Text Box 23"/>
          <p:cNvSpPr txBox="1">
            <a:spLocks noChangeArrowheads="1"/>
          </p:cNvSpPr>
          <p:nvPr/>
        </p:nvSpPr>
        <p:spPr bwMode="auto">
          <a:xfrm>
            <a:off x="1489075" y="6461125"/>
            <a:ext cx="260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compliance C=dV/dP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18465" name="Text Box 15"/>
          <p:cNvSpPr txBox="1">
            <a:spLocks noChangeArrowheads="1"/>
          </p:cNvSpPr>
          <p:nvPr/>
        </p:nvSpPr>
        <p:spPr bwMode="auto">
          <a:xfrm>
            <a:off x="0" y="3429000"/>
            <a:ext cx="130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pressure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8466" name="Text Box 16"/>
          <p:cNvSpPr txBox="1">
            <a:spLocks noChangeArrowheads="1"/>
          </p:cNvSpPr>
          <p:nvPr/>
        </p:nvSpPr>
        <p:spPr bwMode="auto">
          <a:xfrm>
            <a:off x="2036763" y="60277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volume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8467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8468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8469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18470" name="Line 24"/>
          <p:cNvSpPr>
            <a:spLocks noChangeShapeType="1"/>
          </p:cNvSpPr>
          <p:nvPr/>
        </p:nvSpPr>
        <p:spPr bwMode="auto">
          <a:xfrm flipV="1">
            <a:off x="1471613" y="5327650"/>
            <a:ext cx="1685925" cy="749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71" name="Line 24"/>
          <p:cNvSpPr>
            <a:spLocks noChangeShapeType="1"/>
          </p:cNvSpPr>
          <p:nvPr/>
        </p:nvSpPr>
        <p:spPr bwMode="auto">
          <a:xfrm>
            <a:off x="390525" y="6078538"/>
            <a:ext cx="109855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72" name="Line 30"/>
          <p:cNvSpPr>
            <a:spLocks noChangeShapeType="1"/>
          </p:cNvSpPr>
          <p:nvPr/>
        </p:nvSpPr>
        <p:spPr bwMode="auto">
          <a:xfrm>
            <a:off x="1476375" y="5445125"/>
            <a:ext cx="0" cy="6159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692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altLang="cs-CZ"/>
              <a:t>Guyton experiments</a:t>
            </a:r>
          </a:p>
        </p:txBody>
      </p:sp>
      <p:pic>
        <p:nvPicPr>
          <p:cNvPr id="20483" name="Obrázek 4" descr="img-110519071331-0001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035050"/>
            <a:ext cx="9110662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843213" y="1073150"/>
            <a:ext cx="3600450" cy="2301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900">
                <a:solidFill>
                  <a:srgbClr val="1155CC"/>
                </a:solidFill>
                <a:cs typeface="Arial" panose="020B0604020202020204" pitchFamily="34" charset="0"/>
                <a:hlinkClick r:id="rId3"/>
              </a:rPr>
              <a:t>http://patf-biokyb.lf1.cuni.cz/~</a:t>
            </a:r>
            <a:r>
              <a:rPr lang="cs-CZ" altLang="cs-CZ" sz="900">
                <a:solidFill>
                  <a:srgbClr val="222222"/>
                </a:solidFill>
                <a:cs typeface="Arial" panose="020B0604020202020204" pitchFamily="34" charset="0"/>
                <a:hlinkClick r:id="rId3"/>
              </a:rPr>
              <a:t>tribula</a:t>
            </a:r>
            <a:r>
              <a:rPr lang="cs-CZ" altLang="cs-CZ" sz="900">
                <a:solidFill>
                  <a:srgbClr val="1155CC"/>
                </a:solidFill>
                <a:cs typeface="Arial" panose="020B0604020202020204" pitchFamily="34" charset="0"/>
                <a:hlinkClick r:id="rId3"/>
              </a:rPr>
              <a:t>/cirkulaceen/</a:t>
            </a:r>
            <a:r>
              <a:rPr lang="cs-CZ" altLang="cs-CZ" sz="600"/>
              <a:t> 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0660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150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21512" name="AutoShape 11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1516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1517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1518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" name="Symbol zákazu 1">
            <a:extLst>
              <a:ext uri="{FF2B5EF4-FFF2-40B4-BE49-F238E27FC236}">
                <a16:creationId xmlns:a16="http://schemas.microsoft.com/office/drawing/2014/main" id="{B994A5DA-E51B-9189-1AD4-F24E8266C462}"/>
              </a:ext>
            </a:extLst>
          </p:cNvPr>
          <p:cNvSpPr/>
          <p:nvPr/>
        </p:nvSpPr>
        <p:spPr>
          <a:xfrm>
            <a:off x="3627439" y="892529"/>
            <a:ext cx="1455128" cy="126329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97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>
            <a:spLocks/>
          </p:cNvSpPr>
          <p:nvPr/>
        </p:nvSpPr>
        <p:spPr bwMode="auto">
          <a:xfrm>
            <a:off x="2225675" y="1976438"/>
            <a:ext cx="3140075" cy="4151312"/>
          </a:xfrm>
          <a:custGeom>
            <a:avLst/>
            <a:gdLst>
              <a:gd name="T0" fmla="*/ 2147483647 w 1978"/>
              <a:gd name="T1" fmla="*/ 0 h 2615"/>
              <a:gd name="T2" fmla="*/ 2147483647 w 1978"/>
              <a:gd name="T3" fmla="*/ 2147483647 h 2615"/>
              <a:gd name="T4" fmla="*/ 2147483647 w 1978"/>
              <a:gd name="T5" fmla="*/ 2147483647 h 2615"/>
              <a:gd name="T6" fmla="*/ 2147483647 w 1978"/>
              <a:gd name="T7" fmla="*/ 2147483647 h 2615"/>
              <a:gd name="T8" fmla="*/ 2147483647 w 1978"/>
              <a:gd name="T9" fmla="*/ 2147483647 h 2615"/>
              <a:gd name="T10" fmla="*/ 2147483647 w 1978"/>
              <a:gd name="T11" fmla="*/ 2147483647 h 2615"/>
              <a:gd name="T12" fmla="*/ 2147483647 w 1978"/>
              <a:gd name="T13" fmla="*/ 2147483647 h 2615"/>
              <a:gd name="T14" fmla="*/ 2147483647 w 1978"/>
              <a:gd name="T15" fmla="*/ 2147483647 h 2615"/>
              <a:gd name="T16" fmla="*/ 2147483647 w 1978"/>
              <a:gd name="T17" fmla="*/ 2147483647 h 2615"/>
              <a:gd name="T18" fmla="*/ 2147483647 w 1978"/>
              <a:gd name="T19" fmla="*/ 2147483647 h 2615"/>
              <a:gd name="T20" fmla="*/ 2147483647 w 1978"/>
              <a:gd name="T21" fmla="*/ 2147483647 h 26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615"/>
              <a:gd name="T35" fmla="*/ 1978 w 1978"/>
              <a:gd name="T36" fmla="*/ 2615 h 26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615">
                <a:moveTo>
                  <a:pt x="312" y="0"/>
                </a:moveTo>
                <a:cubicBezTo>
                  <a:pt x="291" y="30"/>
                  <a:pt x="233" y="12"/>
                  <a:pt x="186" y="178"/>
                </a:cubicBezTo>
                <a:cubicBezTo>
                  <a:pt x="139" y="344"/>
                  <a:pt x="39" y="707"/>
                  <a:pt x="29" y="994"/>
                </a:cubicBezTo>
                <a:cubicBezTo>
                  <a:pt x="19" y="1281"/>
                  <a:pt x="0" y="1669"/>
                  <a:pt x="127" y="1900"/>
                </a:cubicBezTo>
                <a:cubicBezTo>
                  <a:pt x="254" y="2131"/>
                  <a:pt x="499" y="2261"/>
                  <a:pt x="792" y="2377"/>
                </a:cubicBezTo>
                <a:cubicBezTo>
                  <a:pt x="1085" y="2493"/>
                  <a:pt x="1794" y="2581"/>
                  <a:pt x="1886" y="2598"/>
                </a:cubicBezTo>
                <a:cubicBezTo>
                  <a:pt x="1978" y="2615"/>
                  <a:pt x="1548" y="2587"/>
                  <a:pt x="1342" y="2478"/>
                </a:cubicBezTo>
                <a:cubicBezTo>
                  <a:pt x="1136" y="2369"/>
                  <a:pt x="759" y="2191"/>
                  <a:pt x="647" y="1947"/>
                </a:cubicBezTo>
                <a:cubicBezTo>
                  <a:pt x="535" y="1703"/>
                  <a:pt x="670" y="1267"/>
                  <a:pt x="668" y="1015"/>
                </a:cubicBezTo>
                <a:cubicBezTo>
                  <a:pt x="666" y="763"/>
                  <a:pt x="689" y="586"/>
                  <a:pt x="636" y="434"/>
                </a:cubicBezTo>
                <a:cubicBezTo>
                  <a:pt x="583" y="282"/>
                  <a:pt x="408" y="173"/>
                  <a:pt x="348" y="104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5178425" y="1477963"/>
            <a:ext cx="2832100" cy="4648200"/>
          </a:xfrm>
          <a:custGeom>
            <a:avLst/>
            <a:gdLst>
              <a:gd name="T0" fmla="*/ 2147483647 w 1784"/>
              <a:gd name="T1" fmla="*/ 2147483647 h 2928"/>
              <a:gd name="T2" fmla="*/ 2147483647 w 1784"/>
              <a:gd name="T3" fmla="*/ 2147483647 h 2928"/>
              <a:gd name="T4" fmla="*/ 2147483647 w 1784"/>
              <a:gd name="T5" fmla="*/ 2147483647 h 2928"/>
              <a:gd name="T6" fmla="*/ 2147483647 w 1784"/>
              <a:gd name="T7" fmla="*/ 2147483647 h 2928"/>
              <a:gd name="T8" fmla="*/ 2147483647 w 1784"/>
              <a:gd name="T9" fmla="*/ 2147483647 h 2928"/>
              <a:gd name="T10" fmla="*/ 2147483647 w 1784"/>
              <a:gd name="T11" fmla="*/ 2147483647 h 2928"/>
              <a:gd name="T12" fmla="*/ 2147483647 w 1784"/>
              <a:gd name="T13" fmla="*/ 2147483647 h 2928"/>
              <a:gd name="T14" fmla="*/ 2147483647 w 1784"/>
              <a:gd name="T15" fmla="*/ 2147483647 h 2928"/>
              <a:gd name="T16" fmla="*/ 0 w 1784"/>
              <a:gd name="T17" fmla="*/ 2147483647 h 2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28"/>
              <a:gd name="T29" fmla="*/ 1784 w 1784"/>
              <a:gd name="T30" fmla="*/ 2928 h 2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28">
                <a:moveTo>
                  <a:pt x="555" y="2843"/>
                </a:moveTo>
                <a:cubicBezTo>
                  <a:pt x="735" y="2733"/>
                  <a:pt x="1482" y="2575"/>
                  <a:pt x="1633" y="2184"/>
                </a:cubicBezTo>
                <a:cubicBezTo>
                  <a:pt x="1784" y="1793"/>
                  <a:pt x="1604" y="851"/>
                  <a:pt x="1460" y="498"/>
                </a:cubicBezTo>
                <a:cubicBezTo>
                  <a:pt x="1316" y="145"/>
                  <a:pt x="912" y="126"/>
                  <a:pt x="769" y="63"/>
                </a:cubicBezTo>
                <a:cubicBezTo>
                  <a:pt x="626" y="0"/>
                  <a:pt x="550" y="50"/>
                  <a:pt x="602" y="121"/>
                </a:cubicBezTo>
                <a:cubicBezTo>
                  <a:pt x="654" y="192"/>
                  <a:pt x="954" y="200"/>
                  <a:pt x="1083" y="487"/>
                </a:cubicBezTo>
                <a:cubicBezTo>
                  <a:pt x="1212" y="774"/>
                  <a:pt x="1443" y="1472"/>
                  <a:pt x="1377" y="1843"/>
                </a:cubicBezTo>
                <a:cubicBezTo>
                  <a:pt x="1311" y="2214"/>
                  <a:pt x="914" y="2532"/>
                  <a:pt x="685" y="2713"/>
                </a:cubicBezTo>
                <a:cubicBezTo>
                  <a:pt x="456" y="2894"/>
                  <a:pt x="143" y="2883"/>
                  <a:pt x="0" y="292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253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2535" name="AutoShape 11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2536" name="Text Box 12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2537" name="Text Box 13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2538" name="Text Box 14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2539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22540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2541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2542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" name="Symbol zákazu 1">
            <a:extLst>
              <a:ext uri="{FF2B5EF4-FFF2-40B4-BE49-F238E27FC236}">
                <a16:creationId xmlns:a16="http://schemas.microsoft.com/office/drawing/2014/main" id="{3A0569F3-8AD8-1C8C-8CCB-CDE5D9871C24}"/>
              </a:ext>
            </a:extLst>
          </p:cNvPr>
          <p:cNvSpPr/>
          <p:nvPr/>
        </p:nvSpPr>
        <p:spPr>
          <a:xfrm>
            <a:off x="3627439" y="892529"/>
            <a:ext cx="1455128" cy="126329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32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auto">
          <a:xfrm>
            <a:off x="2225675" y="2066925"/>
            <a:ext cx="3140075" cy="4060825"/>
          </a:xfrm>
          <a:custGeom>
            <a:avLst/>
            <a:gdLst>
              <a:gd name="T0" fmla="*/ 2147483647 w 1978"/>
              <a:gd name="T1" fmla="*/ 0 h 2558"/>
              <a:gd name="T2" fmla="*/ 2147483647 w 1978"/>
              <a:gd name="T3" fmla="*/ 2147483647 h 2558"/>
              <a:gd name="T4" fmla="*/ 2147483647 w 1978"/>
              <a:gd name="T5" fmla="*/ 2147483647 h 2558"/>
              <a:gd name="T6" fmla="*/ 2147483647 w 1978"/>
              <a:gd name="T7" fmla="*/ 2147483647 h 2558"/>
              <a:gd name="T8" fmla="*/ 2147483647 w 1978"/>
              <a:gd name="T9" fmla="*/ 2147483647 h 2558"/>
              <a:gd name="T10" fmla="*/ 2147483647 w 1978"/>
              <a:gd name="T11" fmla="*/ 2147483647 h 2558"/>
              <a:gd name="T12" fmla="*/ 2147483647 w 1978"/>
              <a:gd name="T13" fmla="*/ 2147483647 h 2558"/>
              <a:gd name="T14" fmla="*/ 2147483647 w 1978"/>
              <a:gd name="T15" fmla="*/ 2147483647 h 2558"/>
              <a:gd name="T16" fmla="*/ 2147483647 w 1978"/>
              <a:gd name="T17" fmla="*/ 2147483647 h 2558"/>
              <a:gd name="T18" fmla="*/ 2147483647 w 1978"/>
              <a:gd name="T19" fmla="*/ 2147483647 h 2558"/>
              <a:gd name="T20" fmla="*/ 2147483647 w 1978"/>
              <a:gd name="T21" fmla="*/ 2147483647 h 25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78"/>
              <a:gd name="T34" fmla="*/ 0 h 2558"/>
              <a:gd name="T35" fmla="*/ 1978 w 1978"/>
              <a:gd name="T36" fmla="*/ 2558 h 25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78" h="2558">
                <a:moveTo>
                  <a:pt x="292" y="0"/>
                </a:moveTo>
                <a:cubicBezTo>
                  <a:pt x="273" y="26"/>
                  <a:pt x="223" y="8"/>
                  <a:pt x="179" y="164"/>
                </a:cubicBezTo>
                <a:cubicBezTo>
                  <a:pt x="135" y="320"/>
                  <a:pt x="38" y="657"/>
                  <a:pt x="29" y="937"/>
                </a:cubicBezTo>
                <a:cubicBezTo>
                  <a:pt x="20" y="1217"/>
                  <a:pt x="0" y="1612"/>
                  <a:pt x="127" y="1843"/>
                </a:cubicBezTo>
                <a:cubicBezTo>
                  <a:pt x="254" y="2074"/>
                  <a:pt x="499" y="2204"/>
                  <a:pt x="792" y="2320"/>
                </a:cubicBezTo>
                <a:cubicBezTo>
                  <a:pt x="1085" y="2436"/>
                  <a:pt x="1794" y="2524"/>
                  <a:pt x="1886" y="2541"/>
                </a:cubicBezTo>
                <a:cubicBezTo>
                  <a:pt x="1978" y="2558"/>
                  <a:pt x="1548" y="2530"/>
                  <a:pt x="1342" y="2421"/>
                </a:cubicBezTo>
                <a:cubicBezTo>
                  <a:pt x="1136" y="2312"/>
                  <a:pt x="759" y="2134"/>
                  <a:pt x="647" y="1890"/>
                </a:cubicBezTo>
                <a:cubicBezTo>
                  <a:pt x="535" y="1646"/>
                  <a:pt x="670" y="1210"/>
                  <a:pt x="668" y="958"/>
                </a:cubicBezTo>
                <a:cubicBezTo>
                  <a:pt x="666" y="706"/>
                  <a:pt x="689" y="529"/>
                  <a:pt x="636" y="377"/>
                </a:cubicBezTo>
                <a:cubicBezTo>
                  <a:pt x="583" y="225"/>
                  <a:pt x="408" y="116"/>
                  <a:pt x="348" y="47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5178425" y="1554163"/>
            <a:ext cx="2832100" cy="4572000"/>
          </a:xfrm>
          <a:custGeom>
            <a:avLst/>
            <a:gdLst>
              <a:gd name="T0" fmla="*/ 2147483647 w 1784"/>
              <a:gd name="T1" fmla="*/ 2147483647 h 2880"/>
              <a:gd name="T2" fmla="*/ 2147483647 w 1784"/>
              <a:gd name="T3" fmla="*/ 2147483647 h 2880"/>
              <a:gd name="T4" fmla="*/ 2147483647 w 1784"/>
              <a:gd name="T5" fmla="*/ 2147483647 h 2880"/>
              <a:gd name="T6" fmla="*/ 2147483647 w 1784"/>
              <a:gd name="T7" fmla="*/ 2147483647 h 2880"/>
              <a:gd name="T8" fmla="*/ 2147483647 w 1784"/>
              <a:gd name="T9" fmla="*/ 2147483647 h 2880"/>
              <a:gd name="T10" fmla="*/ 2147483647 w 1784"/>
              <a:gd name="T11" fmla="*/ 2147483647 h 2880"/>
              <a:gd name="T12" fmla="*/ 2147483647 w 1784"/>
              <a:gd name="T13" fmla="*/ 2147483647 h 2880"/>
              <a:gd name="T14" fmla="*/ 2147483647 w 1784"/>
              <a:gd name="T15" fmla="*/ 2147483647 h 2880"/>
              <a:gd name="T16" fmla="*/ 0 w 1784"/>
              <a:gd name="T17" fmla="*/ 2147483647 h 28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880"/>
              <a:gd name="T29" fmla="*/ 1784 w 1784"/>
              <a:gd name="T30" fmla="*/ 2880 h 28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880">
                <a:moveTo>
                  <a:pt x="555" y="2795"/>
                </a:moveTo>
                <a:cubicBezTo>
                  <a:pt x="735" y="2685"/>
                  <a:pt x="1482" y="2527"/>
                  <a:pt x="1633" y="2136"/>
                </a:cubicBezTo>
                <a:cubicBezTo>
                  <a:pt x="1784" y="1745"/>
                  <a:pt x="1585" y="795"/>
                  <a:pt x="1460" y="450"/>
                </a:cubicBezTo>
                <a:cubicBezTo>
                  <a:pt x="1335" y="105"/>
                  <a:pt x="1016" y="133"/>
                  <a:pt x="885" y="68"/>
                </a:cubicBezTo>
                <a:cubicBezTo>
                  <a:pt x="754" y="3"/>
                  <a:pt x="640" y="0"/>
                  <a:pt x="673" y="62"/>
                </a:cubicBezTo>
                <a:cubicBezTo>
                  <a:pt x="706" y="124"/>
                  <a:pt x="966" y="150"/>
                  <a:pt x="1083" y="439"/>
                </a:cubicBezTo>
                <a:cubicBezTo>
                  <a:pt x="1200" y="728"/>
                  <a:pt x="1443" y="1424"/>
                  <a:pt x="1377" y="1795"/>
                </a:cubicBezTo>
                <a:cubicBezTo>
                  <a:pt x="1311" y="2166"/>
                  <a:pt x="914" y="2484"/>
                  <a:pt x="685" y="2665"/>
                </a:cubicBezTo>
                <a:cubicBezTo>
                  <a:pt x="456" y="2846"/>
                  <a:pt x="143" y="2835"/>
                  <a:pt x="0" y="288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355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3559" name="AutoShape 11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3561" name="Text Box 13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3562" name="Text Box 14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3565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3566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2" name="Symbol zákazu 1">
            <a:extLst>
              <a:ext uri="{FF2B5EF4-FFF2-40B4-BE49-F238E27FC236}">
                <a16:creationId xmlns:a16="http://schemas.microsoft.com/office/drawing/2014/main" id="{06DA1B04-BB4C-9D80-FE87-209778C8901F}"/>
              </a:ext>
            </a:extLst>
          </p:cNvPr>
          <p:cNvSpPr/>
          <p:nvPr/>
        </p:nvSpPr>
        <p:spPr>
          <a:xfrm>
            <a:off x="3627439" y="892529"/>
            <a:ext cx="1455128" cy="126329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96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auto">
          <a:xfrm>
            <a:off x="2197100" y="2074863"/>
            <a:ext cx="3168650" cy="4052887"/>
          </a:xfrm>
          <a:custGeom>
            <a:avLst/>
            <a:gdLst>
              <a:gd name="T0" fmla="*/ 2147483647 w 1996"/>
              <a:gd name="T1" fmla="*/ 0 h 2553"/>
              <a:gd name="T2" fmla="*/ 2147483647 w 1996"/>
              <a:gd name="T3" fmla="*/ 2147483647 h 2553"/>
              <a:gd name="T4" fmla="*/ 2147483647 w 1996"/>
              <a:gd name="T5" fmla="*/ 2147483647 h 2553"/>
              <a:gd name="T6" fmla="*/ 2147483647 w 1996"/>
              <a:gd name="T7" fmla="*/ 2147483647 h 2553"/>
              <a:gd name="T8" fmla="*/ 2147483647 w 1996"/>
              <a:gd name="T9" fmla="*/ 2147483647 h 2553"/>
              <a:gd name="T10" fmla="*/ 2147483647 w 1996"/>
              <a:gd name="T11" fmla="*/ 2147483647 h 2553"/>
              <a:gd name="T12" fmla="*/ 2147483647 w 1996"/>
              <a:gd name="T13" fmla="*/ 2147483647 h 2553"/>
              <a:gd name="T14" fmla="*/ 2147483647 w 1996"/>
              <a:gd name="T15" fmla="*/ 2147483647 h 2553"/>
              <a:gd name="T16" fmla="*/ 2147483647 w 1996"/>
              <a:gd name="T17" fmla="*/ 2147483647 h 2553"/>
              <a:gd name="T18" fmla="*/ 2147483647 w 1996"/>
              <a:gd name="T19" fmla="*/ 2147483647 h 2553"/>
              <a:gd name="T20" fmla="*/ 2147483647 w 1996"/>
              <a:gd name="T21" fmla="*/ 2147483647 h 25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96"/>
              <a:gd name="T34" fmla="*/ 0 h 2553"/>
              <a:gd name="T35" fmla="*/ 1996 w 1996"/>
              <a:gd name="T36" fmla="*/ 2553 h 255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96" h="2553">
                <a:moveTo>
                  <a:pt x="315" y="0"/>
                </a:moveTo>
                <a:cubicBezTo>
                  <a:pt x="294" y="26"/>
                  <a:pt x="248" y="7"/>
                  <a:pt x="197" y="159"/>
                </a:cubicBezTo>
                <a:cubicBezTo>
                  <a:pt x="146" y="311"/>
                  <a:pt x="18" y="633"/>
                  <a:pt x="9" y="913"/>
                </a:cubicBezTo>
                <a:cubicBezTo>
                  <a:pt x="0" y="1193"/>
                  <a:pt x="12" y="1604"/>
                  <a:pt x="145" y="1838"/>
                </a:cubicBezTo>
                <a:cubicBezTo>
                  <a:pt x="278" y="2072"/>
                  <a:pt x="517" y="2199"/>
                  <a:pt x="810" y="2315"/>
                </a:cubicBezTo>
                <a:cubicBezTo>
                  <a:pt x="1103" y="2431"/>
                  <a:pt x="1812" y="2519"/>
                  <a:pt x="1904" y="2536"/>
                </a:cubicBezTo>
                <a:cubicBezTo>
                  <a:pt x="1996" y="2553"/>
                  <a:pt x="1553" y="2525"/>
                  <a:pt x="1360" y="2416"/>
                </a:cubicBezTo>
                <a:cubicBezTo>
                  <a:pt x="1167" y="2307"/>
                  <a:pt x="838" y="2125"/>
                  <a:pt x="747" y="1882"/>
                </a:cubicBezTo>
                <a:cubicBezTo>
                  <a:pt x="656" y="1639"/>
                  <a:pt x="830" y="1212"/>
                  <a:pt x="815" y="960"/>
                </a:cubicBezTo>
                <a:cubicBezTo>
                  <a:pt x="800" y="708"/>
                  <a:pt x="729" y="525"/>
                  <a:pt x="654" y="372"/>
                </a:cubicBezTo>
                <a:cubicBezTo>
                  <a:pt x="579" y="219"/>
                  <a:pt x="426" y="111"/>
                  <a:pt x="366" y="4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579" name="Freeform 3"/>
          <p:cNvSpPr>
            <a:spLocks/>
          </p:cNvSpPr>
          <p:nvPr/>
        </p:nvSpPr>
        <p:spPr bwMode="auto">
          <a:xfrm>
            <a:off x="5178425" y="1519238"/>
            <a:ext cx="2832100" cy="4606925"/>
          </a:xfrm>
          <a:custGeom>
            <a:avLst/>
            <a:gdLst>
              <a:gd name="T0" fmla="*/ 2147483647 w 1784"/>
              <a:gd name="T1" fmla="*/ 2147483647 h 2902"/>
              <a:gd name="T2" fmla="*/ 2147483647 w 1784"/>
              <a:gd name="T3" fmla="*/ 2147483647 h 2902"/>
              <a:gd name="T4" fmla="*/ 2147483647 w 1784"/>
              <a:gd name="T5" fmla="*/ 2147483647 h 2902"/>
              <a:gd name="T6" fmla="*/ 2147483647 w 1784"/>
              <a:gd name="T7" fmla="*/ 2147483647 h 2902"/>
              <a:gd name="T8" fmla="*/ 2147483647 w 1784"/>
              <a:gd name="T9" fmla="*/ 2147483647 h 2902"/>
              <a:gd name="T10" fmla="*/ 2147483647 w 1784"/>
              <a:gd name="T11" fmla="*/ 2147483647 h 2902"/>
              <a:gd name="T12" fmla="*/ 2147483647 w 1784"/>
              <a:gd name="T13" fmla="*/ 2147483647 h 2902"/>
              <a:gd name="T14" fmla="*/ 2147483647 w 1784"/>
              <a:gd name="T15" fmla="*/ 2147483647 h 2902"/>
              <a:gd name="T16" fmla="*/ 0 w 1784"/>
              <a:gd name="T17" fmla="*/ 2147483647 h 290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84"/>
              <a:gd name="T28" fmla="*/ 0 h 2902"/>
              <a:gd name="T29" fmla="*/ 1784 w 1784"/>
              <a:gd name="T30" fmla="*/ 2902 h 290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84" h="2902">
                <a:moveTo>
                  <a:pt x="555" y="2817"/>
                </a:moveTo>
                <a:cubicBezTo>
                  <a:pt x="735" y="2707"/>
                  <a:pt x="1482" y="2549"/>
                  <a:pt x="1633" y="2158"/>
                </a:cubicBezTo>
                <a:cubicBezTo>
                  <a:pt x="1784" y="1767"/>
                  <a:pt x="1588" y="821"/>
                  <a:pt x="1460" y="472"/>
                </a:cubicBezTo>
                <a:cubicBezTo>
                  <a:pt x="1332" y="123"/>
                  <a:pt x="978" y="128"/>
                  <a:pt x="867" y="64"/>
                </a:cubicBezTo>
                <a:cubicBezTo>
                  <a:pt x="756" y="0"/>
                  <a:pt x="726" y="21"/>
                  <a:pt x="794" y="89"/>
                </a:cubicBezTo>
                <a:cubicBezTo>
                  <a:pt x="862" y="157"/>
                  <a:pt x="1165" y="165"/>
                  <a:pt x="1278" y="473"/>
                </a:cubicBezTo>
                <a:cubicBezTo>
                  <a:pt x="1391" y="781"/>
                  <a:pt x="1571" y="1570"/>
                  <a:pt x="1472" y="1939"/>
                </a:cubicBezTo>
                <a:cubicBezTo>
                  <a:pt x="1373" y="2308"/>
                  <a:pt x="930" y="2527"/>
                  <a:pt x="685" y="2687"/>
                </a:cubicBezTo>
                <a:cubicBezTo>
                  <a:pt x="440" y="2847"/>
                  <a:pt x="143" y="2857"/>
                  <a:pt x="0" y="2902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58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458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4583" name="AutoShape 11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4589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4590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2" name="Symbol zákazu 1">
            <a:extLst>
              <a:ext uri="{FF2B5EF4-FFF2-40B4-BE49-F238E27FC236}">
                <a16:creationId xmlns:a16="http://schemas.microsoft.com/office/drawing/2014/main" id="{540C3574-D966-397B-F0FF-B37AFF3113D6}"/>
              </a:ext>
            </a:extLst>
          </p:cNvPr>
          <p:cNvSpPr/>
          <p:nvPr/>
        </p:nvSpPr>
        <p:spPr>
          <a:xfrm>
            <a:off x="3627439" y="892529"/>
            <a:ext cx="1455128" cy="126329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01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Basic properties of blood vessels</a:t>
            </a:r>
          </a:p>
        </p:txBody>
      </p:sp>
      <p:pic>
        <p:nvPicPr>
          <p:cNvPr id="4099" name="Picture 3" descr="Photo of blood vessel man model without labl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650" y="1484313"/>
            <a:ext cx="3838575" cy="5373687"/>
          </a:xfrm>
          <a:noFill/>
        </p:spPr>
      </p:pic>
      <p:pic>
        <p:nvPicPr>
          <p:cNvPr id="4100" name="Picture 4" descr="j027946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8438" y="2540000"/>
            <a:ext cx="923925" cy="823913"/>
          </a:xfr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5DAFBF-25BB-420E-01B9-5F5B38666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44" y="17463"/>
            <a:ext cx="9209088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1593FF-482F-A376-CB19-F7E2BE3E481F}"/>
              </a:ext>
            </a:extLst>
          </p:cNvPr>
          <p:cNvSpPr txBox="1"/>
          <p:nvPr/>
        </p:nvSpPr>
        <p:spPr>
          <a:xfrm>
            <a:off x="2242867" y="72510"/>
            <a:ext cx="222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Transmural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3D370E-F240-7118-53B6-B404B79967DD}"/>
              </a:ext>
            </a:extLst>
          </p:cNvPr>
          <p:cNvSpPr txBox="1"/>
          <p:nvPr/>
        </p:nvSpPr>
        <p:spPr>
          <a:xfrm>
            <a:off x="5013911" y="6487146"/>
            <a:ext cx="370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</a:t>
            </a:r>
            <a:r>
              <a:rPr lang="en-US" dirty="0"/>
              <a:t>The total volume of the vessel filling</a:t>
            </a:r>
            <a:r>
              <a:rPr lang="cs-CZ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69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>
            <a:off x="2071688" y="2090738"/>
            <a:ext cx="3294062" cy="4037012"/>
          </a:xfrm>
          <a:custGeom>
            <a:avLst/>
            <a:gdLst>
              <a:gd name="T0" fmla="*/ 2147483647 w 2075"/>
              <a:gd name="T1" fmla="*/ 2147483647 h 2543"/>
              <a:gd name="T2" fmla="*/ 2147483647 w 2075"/>
              <a:gd name="T3" fmla="*/ 2147483647 h 2543"/>
              <a:gd name="T4" fmla="*/ 2147483647 w 2075"/>
              <a:gd name="T5" fmla="*/ 2147483647 h 2543"/>
              <a:gd name="T6" fmla="*/ 2147483647 w 2075"/>
              <a:gd name="T7" fmla="*/ 2147483647 h 2543"/>
              <a:gd name="T8" fmla="*/ 2147483647 w 2075"/>
              <a:gd name="T9" fmla="*/ 2147483647 h 2543"/>
              <a:gd name="T10" fmla="*/ 2147483647 w 2075"/>
              <a:gd name="T11" fmla="*/ 2147483647 h 2543"/>
              <a:gd name="T12" fmla="*/ 2147483647 w 2075"/>
              <a:gd name="T13" fmla="*/ 2147483647 h 2543"/>
              <a:gd name="T14" fmla="*/ 2147483647 w 2075"/>
              <a:gd name="T15" fmla="*/ 2147483647 h 2543"/>
              <a:gd name="T16" fmla="*/ 2147483647 w 2075"/>
              <a:gd name="T17" fmla="*/ 2147483647 h 2543"/>
              <a:gd name="T18" fmla="*/ 2147483647 w 2075"/>
              <a:gd name="T19" fmla="*/ 2147483647 h 2543"/>
              <a:gd name="T20" fmla="*/ 2147483647 w 2075"/>
              <a:gd name="T21" fmla="*/ 2147483647 h 25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5"/>
              <a:gd name="T34" fmla="*/ 0 h 2543"/>
              <a:gd name="T35" fmla="*/ 2075 w 2075"/>
              <a:gd name="T36" fmla="*/ 2543 h 25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5" h="2543">
                <a:moveTo>
                  <a:pt x="389" y="9"/>
                </a:moveTo>
                <a:cubicBezTo>
                  <a:pt x="370" y="31"/>
                  <a:pt x="339" y="0"/>
                  <a:pt x="276" y="149"/>
                </a:cubicBezTo>
                <a:cubicBezTo>
                  <a:pt x="213" y="298"/>
                  <a:pt x="18" y="623"/>
                  <a:pt x="9" y="903"/>
                </a:cubicBezTo>
                <a:cubicBezTo>
                  <a:pt x="0" y="1183"/>
                  <a:pt x="77" y="1594"/>
                  <a:pt x="224" y="1828"/>
                </a:cubicBezTo>
                <a:cubicBezTo>
                  <a:pt x="371" y="2062"/>
                  <a:pt x="596" y="2189"/>
                  <a:pt x="889" y="2305"/>
                </a:cubicBezTo>
                <a:cubicBezTo>
                  <a:pt x="1182" y="2421"/>
                  <a:pt x="1891" y="2509"/>
                  <a:pt x="1983" y="2526"/>
                </a:cubicBezTo>
                <a:cubicBezTo>
                  <a:pt x="2075" y="2543"/>
                  <a:pt x="1632" y="2515"/>
                  <a:pt x="1439" y="2406"/>
                </a:cubicBezTo>
                <a:cubicBezTo>
                  <a:pt x="1246" y="2297"/>
                  <a:pt x="904" y="2113"/>
                  <a:pt x="826" y="1872"/>
                </a:cubicBezTo>
                <a:cubicBezTo>
                  <a:pt x="748" y="1631"/>
                  <a:pt x="983" y="1213"/>
                  <a:pt x="968" y="961"/>
                </a:cubicBezTo>
                <a:cubicBezTo>
                  <a:pt x="953" y="709"/>
                  <a:pt x="820" y="517"/>
                  <a:pt x="733" y="362"/>
                </a:cubicBezTo>
                <a:cubicBezTo>
                  <a:pt x="646" y="207"/>
                  <a:pt x="505" y="101"/>
                  <a:pt x="445" y="3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3" name="Freeform 3"/>
          <p:cNvSpPr>
            <a:spLocks/>
          </p:cNvSpPr>
          <p:nvPr/>
        </p:nvSpPr>
        <p:spPr bwMode="auto">
          <a:xfrm>
            <a:off x="5170488" y="1560513"/>
            <a:ext cx="2767012" cy="4540250"/>
          </a:xfrm>
          <a:custGeom>
            <a:avLst/>
            <a:gdLst>
              <a:gd name="T0" fmla="*/ 2147483647 w 1743"/>
              <a:gd name="T1" fmla="*/ 2147483647 h 2860"/>
              <a:gd name="T2" fmla="*/ 2147483647 w 1743"/>
              <a:gd name="T3" fmla="*/ 2147483647 h 2860"/>
              <a:gd name="T4" fmla="*/ 2147483647 w 1743"/>
              <a:gd name="T5" fmla="*/ 2147483647 h 2860"/>
              <a:gd name="T6" fmla="*/ 2147483647 w 1743"/>
              <a:gd name="T7" fmla="*/ 2147483647 h 2860"/>
              <a:gd name="T8" fmla="*/ 2147483647 w 1743"/>
              <a:gd name="T9" fmla="*/ 2147483647 h 2860"/>
              <a:gd name="T10" fmla="*/ 2147483647 w 1743"/>
              <a:gd name="T11" fmla="*/ 2147483647 h 2860"/>
              <a:gd name="T12" fmla="*/ 2147483647 w 1743"/>
              <a:gd name="T13" fmla="*/ 2147483647 h 2860"/>
              <a:gd name="T14" fmla="*/ 2147483647 w 1743"/>
              <a:gd name="T15" fmla="*/ 2147483647 h 2860"/>
              <a:gd name="T16" fmla="*/ 0 w 1743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3"/>
              <a:gd name="T28" fmla="*/ 0 h 2860"/>
              <a:gd name="T29" fmla="*/ 1743 w 1743"/>
              <a:gd name="T30" fmla="*/ 2860 h 2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3" h="2860">
                <a:moveTo>
                  <a:pt x="560" y="2791"/>
                </a:moveTo>
                <a:cubicBezTo>
                  <a:pt x="732" y="2682"/>
                  <a:pt x="1441" y="2529"/>
                  <a:pt x="1592" y="2138"/>
                </a:cubicBezTo>
                <a:cubicBezTo>
                  <a:pt x="1743" y="1747"/>
                  <a:pt x="1579" y="790"/>
                  <a:pt x="1465" y="446"/>
                </a:cubicBezTo>
                <a:cubicBezTo>
                  <a:pt x="1351" y="102"/>
                  <a:pt x="1019" y="140"/>
                  <a:pt x="906" y="75"/>
                </a:cubicBezTo>
                <a:cubicBezTo>
                  <a:pt x="793" y="10"/>
                  <a:pt x="701" y="0"/>
                  <a:pt x="790" y="58"/>
                </a:cubicBezTo>
                <a:cubicBezTo>
                  <a:pt x="879" y="116"/>
                  <a:pt x="1300" y="102"/>
                  <a:pt x="1440" y="426"/>
                </a:cubicBezTo>
                <a:cubicBezTo>
                  <a:pt x="1580" y="750"/>
                  <a:pt x="1738" y="1625"/>
                  <a:pt x="1629" y="2002"/>
                </a:cubicBezTo>
                <a:cubicBezTo>
                  <a:pt x="1520" y="2379"/>
                  <a:pt x="1056" y="2545"/>
                  <a:pt x="785" y="2688"/>
                </a:cubicBezTo>
                <a:cubicBezTo>
                  <a:pt x="514" y="2831"/>
                  <a:pt x="164" y="2824"/>
                  <a:pt x="0" y="286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5605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5608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 </a:t>
            </a:r>
            <a:r>
              <a:rPr lang="cs-CZ" altLang="cs-CZ" sz="2400" b="1">
                <a:latin typeface="Times New Roman" panose="02020603050405020304" pitchFamily="18" charset="0"/>
              </a:rPr>
              <a:t>= Pm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5609" name="Text Box 13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5610" name="Text Box 14"/>
          <p:cNvSpPr txBox="1">
            <a:spLocks noChangeArrowheads="1"/>
          </p:cNvSpPr>
          <p:nvPr/>
        </p:nvSpPr>
        <p:spPr bwMode="auto">
          <a:xfrm>
            <a:off x="392113" y="3794125"/>
            <a:ext cx="18081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P</a:t>
            </a:r>
            <a:r>
              <a:rPr lang="cs-CZ" altLang="cs-CZ" sz="24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400" b="1">
                <a:latin typeface="Times New Roman" panose="02020603050405020304" pitchFamily="18" charset="0"/>
              </a:rPr>
              <a:t> = P</a:t>
            </a:r>
            <a:r>
              <a:rPr lang="cs-CZ" altLang="cs-CZ" sz="2400" b="1" baseline="-25000">
                <a:latin typeface="Times New Roman" panose="02020603050405020304" pitchFamily="18" charset="0"/>
              </a:rPr>
              <a:t>a</a:t>
            </a:r>
            <a:r>
              <a:rPr lang="cs-CZ" altLang="cs-CZ" sz="2400" b="1">
                <a:latin typeface="Times New Roman" panose="02020603050405020304" pitchFamily="18" charset="0"/>
              </a:rPr>
              <a:t> </a:t>
            </a:r>
            <a:r>
              <a:rPr lang="cs-CZ" altLang="cs-CZ" sz="2800" b="1">
                <a:latin typeface="Times New Roman" panose="02020603050405020304" pitchFamily="18" charset="0"/>
              </a:rPr>
              <a:t>= </a:t>
            </a:r>
            <a:r>
              <a:rPr lang="cs-CZ" altLang="cs-CZ" sz="2400" b="1">
                <a:latin typeface="Times New Roman" panose="02020603050405020304" pitchFamily="18" charset="0"/>
              </a:rPr>
              <a:t>P</a:t>
            </a:r>
            <a:r>
              <a:rPr lang="cs-CZ" altLang="cs-CZ" sz="2400" b="1" baseline="-25000">
                <a:latin typeface="Times New Roman" panose="02020603050405020304" pitchFamily="18" charset="0"/>
              </a:rPr>
              <a:t>m</a:t>
            </a:r>
            <a:endParaRPr lang="en-US" altLang="cs-CZ" sz="2400" b="1" baseline="-25000">
              <a:latin typeface="Times New Roman" panose="02020603050405020304" pitchFamily="18" charset="0"/>
            </a:endParaRPr>
          </a:p>
        </p:txBody>
      </p:sp>
      <p:sp>
        <p:nvSpPr>
          <p:cNvPr id="25611" name="Line 15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2" name="Line 16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3" name="Text Box 17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 err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 dirty="0" err="1">
                <a:latin typeface="Times New Roman" panose="02020603050405020304" pitchFamily="18" charset="0"/>
              </a:rPr>
              <a:t>v</a:t>
            </a:r>
            <a:endParaRPr lang="en-US" altLang="cs-CZ" sz="2000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25614" name="Text Box 18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latin typeface="Times New Roman" panose="02020603050405020304" pitchFamily="18" charset="0"/>
              </a:rPr>
              <a:t>Q</a:t>
            </a:r>
            <a:endParaRPr lang="en-US" altLang="cs-CZ" sz="2000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25615" name="Text Box 19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 err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 dirty="0" err="1">
                <a:latin typeface="Times New Roman" panose="02020603050405020304" pitchFamily="18" charset="0"/>
              </a:rPr>
              <a:t>m</a:t>
            </a:r>
            <a:endParaRPr lang="en-US" altLang="cs-CZ" sz="2000" b="1" baseline="-25000" dirty="0">
              <a:latin typeface="Times New Roman" panose="02020603050405020304" pitchFamily="18" charset="0"/>
            </a:endParaRPr>
          </a:p>
        </p:txBody>
      </p:sp>
      <p:sp>
        <p:nvSpPr>
          <p:cNvPr id="25616" name="Line 20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617" name="Text Box 21"/>
          <p:cNvSpPr txBox="1">
            <a:spLocks noChangeArrowheads="1"/>
          </p:cNvSpPr>
          <p:nvPr/>
        </p:nvSpPr>
        <p:spPr bwMode="auto">
          <a:xfrm>
            <a:off x="4543425" y="6156325"/>
            <a:ext cx="390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 </a:t>
            </a:r>
            <a:r>
              <a:rPr lang="cs-CZ" altLang="cs-CZ" sz="2000" b="1">
                <a:latin typeface="Times New Roman" panose="02020603050405020304" pitchFamily="18" charset="0"/>
              </a:rPr>
              <a:t>– „mean circulatory pressure“ </a:t>
            </a:r>
          </a:p>
        </p:txBody>
      </p:sp>
      <p:sp>
        <p:nvSpPr>
          <p:cNvPr id="25618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5619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5620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5621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2" name="Symbol zákazu 1">
            <a:extLst>
              <a:ext uri="{FF2B5EF4-FFF2-40B4-BE49-F238E27FC236}">
                <a16:creationId xmlns:a16="http://schemas.microsoft.com/office/drawing/2014/main" id="{6754F744-0083-A7DC-0A9C-E797A2F45B75}"/>
              </a:ext>
            </a:extLst>
          </p:cNvPr>
          <p:cNvSpPr/>
          <p:nvPr/>
        </p:nvSpPr>
        <p:spPr>
          <a:xfrm>
            <a:off x="3627439" y="892529"/>
            <a:ext cx="1455128" cy="126329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BFC578EE-4E3A-3189-ACF6-D1A5576B3032}"/>
              </a:ext>
            </a:extLst>
          </p:cNvPr>
          <p:cNvGrpSpPr/>
          <p:nvPr/>
        </p:nvGrpSpPr>
        <p:grpSpPr>
          <a:xfrm>
            <a:off x="3687578" y="2254978"/>
            <a:ext cx="3784114" cy="2272572"/>
            <a:chOff x="3687578" y="2254978"/>
            <a:chExt cx="3784114" cy="2272572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9FD388D4-6C6A-58F3-6188-B2D686BB47BD}"/>
                </a:ext>
              </a:extLst>
            </p:cNvPr>
            <p:cNvGrpSpPr/>
            <p:nvPr/>
          </p:nvGrpSpPr>
          <p:grpSpPr>
            <a:xfrm>
              <a:off x="4371618" y="2420898"/>
              <a:ext cx="3100074" cy="2106652"/>
              <a:chOff x="4371618" y="2420898"/>
              <a:chExt cx="3100074" cy="2106652"/>
            </a:xfrm>
          </p:grpSpPr>
          <p:sp>
            <p:nvSpPr>
              <p:cNvPr id="3" name="Line 16">
                <a:extLst>
                  <a:ext uri="{FF2B5EF4-FFF2-40B4-BE49-F238E27FC236}">
                    <a16:creationId xmlns:a16="http://schemas.microsoft.com/office/drawing/2014/main" id="{F58C0058-99FB-6022-3C72-5BA51CCE9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9913" y="2420898"/>
                <a:ext cx="1" cy="18923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" name="Line 15">
                <a:extLst>
                  <a:ext uri="{FF2B5EF4-FFF2-40B4-BE49-F238E27FC236}">
                    <a16:creationId xmlns:a16="http://schemas.microsoft.com/office/drawing/2014/main" id="{A38E7EFD-CF87-9818-EDD0-3E0A9370A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913" y="4313238"/>
                <a:ext cx="27123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" name="Text Box 18">
                <a:extLst>
                  <a:ext uri="{FF2B5EF4-FFF2-40B4-BE49-F238E27FC236}">
                    <a16:creationId xmlns:a16="http://schemas.microsoft.com/office/drawing/2014/main" id="{1E64CC7C-61A4-F064-39D2-9878620F85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0692" y="4130675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>
                    <a:latin typeface="Times New Roman" panose="02020603050405020304" pitchFamily="18" charset="0"/>
                  </a:rPr>
                  <a:t>Q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" name="Line 20">
                <a:extLst>
                  <a:ext uri="{FF2B5EF4-FFF2-40B4-BE49-F238E27FC236}">
                    <a16:creationId xmlns:a16="http://schemas.microsoft.com/office/drawing/2014/main" id="{4124FABA-41B1-D1F6-C28C-0C8F283B0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1618" y="3344592"/>
                <a:ext cx="2003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 Box 19">
                <a:extLst>
                  <a:ext uri="{FF2B5EF4-FFF2-40B4-BE49-F238E27FC236}">
                    <a16:creationId xmlns:a16="http://schemas.microsoft.com/office/drawing/2014/main" id="{D1A45075-A221-AC93-4155-FDC143EFBF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168" y="3032125"/>
                <a:ext cx="4778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 err="1">
                    <a:latin typeface="Times New Roman" panose="02020603050405020304" pitchFamily="18" charset="0"/>
                  </a:rPr>
                  <a:t>P</a:t>
                </a:r>
                <a:r>
                  <a:rPr lang="cs-CZ" altLang="cs-CZ" sz="2000" b="1" baseline="-25000" dirty="0" err="1">
                    <a:latin typeface="Times New Roman" panose="02020603050405020304" pitchFamily="18" charset="0"/>
                  </a:rPr>
                  <a:t>m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0" name="Text Box 17">
              <a:extLst>
                <a:ext uri="{FF2B5EF4-FFF2-40B4-BE49-F238E27FC236}">
                  <a16:creationId xmlns:a16="http://schemas.microsoft.com/office/drawing/2014/main" id="{CEF7AA32-DCD5-1859-13AD-F4E25641C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98" y="2284769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v</a:t>
              </a:r>
              <a:endParaRPr lang="en-US" altLang="cs-CZ" sz="2000" b="1" baseline="-25000" dirty="0">
                <a:solidFill>
                  <a:srgbClr val="4A7EBB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Text Box 17">
              <a:extLst>
                <a:ext uri="{FF2B5EF4-FFF2-40B4-BE49-F238E27FC236}">
                  <a16:creationId xmlns:a16="http://schemas.microsoft.com/office/drawing/2014/main" id="{207F3C43-FC1F-19C3-8C58-F58B14A1E6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578" y="2254978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4985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auto">
          <a:xfrm>
            <a:off x="2171700" y="2028825"/>
            <a:ext cx="3194050" cy="4098925"/>
          </a:xfrm>
          <a:custGeom>
            <a:avLst/>
            <a:gdLst>
              <a:gd name="T0" fmla="*/ 2147483647 w 2012"/>
              <a:gd name="T1" fmla="*/ 2147483647 h 2582"/>
              <a:gd name="T2" fmla="*/ 2147483647 w 2012"/>
              <a:gd name="T3" fmla="*/ 2147483647 h 2582"/>
              <a:gd name="T4" fmla="*/ 2147483647 w 2012"/>
              <a:gd name="T5" fmla="*/ 2147483647 h 2582"/>
              <a:gd name="T6" fmla="*/ 2147483647 w 2012"/>
              <a:gd name="T7" fmla="*/ 2147483647 h 2582"/>
              <a:gd name="T8" fmla="*/ 2147483647 w 2012"/>
              <a:gd name="T9" fmla="*/ 2147483647 h 2582"/>
              <a:gd name="T10" fmla="*/ 2147483647 w 2012"/>
              <a:gd name="T11" fmla="*/ 2147483647 h 2582"/>
              <a:gd name="T12" fmla="*/ 2147483647 w 2012"/>
              <a:gd name="T13" fmla="*/ 2147483647 h 2582"/>
              <a:gd name="T14" fmla="*/ 2147483647 w 2012"/>
              <a:gd name="T15" fmla="*/ 2147483647 h 2582"/>
              <a:gd name="T16" fmla="*/ 2147483647 w 2012"/>
              <a:gd name="T17" fmla="*/ 2147483647 h 2582"/>
              <a:gd name="T18" fmla="*/ 2147483647 w 2012"/>
              <a:gd name="T19" fmla="*/ 2147483647 h 2582"/>
              <a:gd name="T20" fmla="*/ 2147483647 w 2012"/>
              <a:gd name="T21" fmla="*/ 0 h 25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12"/>
              <a:gd name="T34" fmla="*/ 0 h 2582"/>
              <a:gd name="T35" fmla="*/ 2012 w 2012"/>
              <a:gd name="T36" fmla="*/ 2582 h 25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12" h="2582">
                <a:moveTo>
                  <a:pt x="234" y="57"/>
                </a:moveTo>
                <a:cubicBezTo>
                  <a:pt x="230" y="79"/>
                  <a:pt x="250" y="40"/>
                  <a:pt x="213" y="188"/>
                </a:cubicBezTo>
                <a:cubicBezTo>
                  <a:pt x="176" y="336"/>
                  <a:pt x="18" y="667"/>
                  <a:pt x="9" y="947"/>
                </a:cubicBezTo>
                <a:cubicBezTo>
                  <a:pt x="0" y="1227"/>
                  <a:pt x="25" y="1634"/>
                  <a:pt x="161" y="1867"/>
                </a:cubicBezTo>
                <a:cubicBezTo>
                  <a:pt x="297" y="2100"/>
                  <a:pt x="533" y="2228"/>
                  <a:pt x="826" y="2344"/>
                </a:cubicBezTo>
                <a:cubicBezTo>
                  <a:pt x="1119" y="2460"/>
                  <a:pt x="1828" y="2548"/>
                  <a:pt x="1920" y="2565"/>
                </a:cubicBezTo>
                <a:cubicBezTo>
                  <a:pt x="2012" y="2582"/>
                  <a:pt x="1569" y="2554"/>
                  <a:pt x="1376" y="2445"/>
                </a:cubicBezTo>
                <a:cubicBezTo>
                  <a:pt x="1183" y="2336"/>
                  <a:pt x="863" y="2149"/>
                  <a:pt x="763" y="1911"/>
                </a:cubicBezTo>
                <a:cubicBezTo>
                  <a:pt x="663" y="1673"/>
                  <a:pt x="794" y="1268"/>
                  <a:pt x="779" y="1016"/>
                </a:cubicBezTo>
                <a:cubicBezTo>
                  <a:pt x="764" y="764"/>
                  <a:pt x="741" y="570"/>
                  <a:pt x="670" y="401"/>
                </a:cubicBezTo>
                <a:cubicBezTo>
                  <a:pt x="599" y="232"/>
                  <a:pt x="417" y="84"/>
                  <a:pt x="350" y="0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6627" name="Freeform 3"/>
          <p:cNvSpPr>
            <a:spLocks/>
          </p:cNvSpPr>
          <p:nvPr/>
        </p:nvSpPr>
        <p:spPr bwMode="auto">
          <a:xfrm>
            <a:off x="5170488" y="1493838"/>
            <a:ext cx="2801937" cy="4606925"/>
          </a:xfrm>
          <a:custGeom>
            <a:avLst/>
            <a:gdLst>
              <a:gd name="T0" fmla="*/ 2147483647 w 1765"/>
              <a:gd name="T1" fmla="*/ 2147483647 h 2902"/>
              <a:gd name="T2" fmla="*/ 2147483647 w 1765"/>
              <a:gd name="T3" fmla="*/ 2147483647 h 2902"/>
              <a:gd name="T4" fmla="*/ 2147483647 w 1765"/>
              <a:gd name="T5" fmla="*/ 2147483647 h 2902"/>
              <a:gd name="T6" fmla="*/ 2147483647 w 1765"/>
              <a:gd name="T7" fmla="*/ 2147483647 h 2902"/>
              <a:gd name="T8" fmla="*/ 2147483647 w 1765"/>
              <a:gd name="T9" fmla="*/ 2147483647 h 2902"/>
              <a:gd name="T10" fmla="*/ 2147483647 w 1765"/>
              <a:gd name="T11" fmla="*/ 2147483647 h 2902"/>
              <a:gd name="T12" fmla="*/ 2147483647 w 1765"/>
              <a:gd name="T13" fmla="*/ 2147483647 h 2902"/>
              <a:gd name="T14" fmla="*/ 2147483647 w 1765"/>
              <a:gd name="T15" fmla="*/ 2147483647 h 2902"/>
              <a:gd name="T16" fmla="*/ 2147483647 w 1765"/>
              <a:gd name="T17" fmla="*/ 2147483647 h 2902"/>
              <a:gd name="T18" fmla="*/ 0 w 1765"/>
              <a:gd name="T19" fmla="*/ 2147483647 h 29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65"/>
              <a:gd name="T31" fmla="*/ 0 h 2902"/>
              <a:gd name="T32" fmla="*/ 1765 w 1765"/>
              <a:gd name="T33" fmla="*/ 2902 h 29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65" h="2902">
                <a:moveTo>
                  <a:pt x="560" y="2833"/>
                </a:moveTo>
                <a:cubicBezTo>
                  <a:pt x="732" y="2724"/>
                  <a:pt x="1419" y="2570"/>
                  <a:pt x="1592" y="2180"/>
                </a:cubicBezTo>
                <a:cubicBezTo>
                  <a:pt x="1765" y="1790"/>
                  <a:pt x="1723" y="847"/>
                  <a:pt x="1597" y="494"/>
                </a:cubicBezTo>
                <a:cubicBezTo>
                  <a:pt x="1471" y="141"/>
                  <a:pt x="998" y="118"/>
                  <a:pt x="833" y="59"/>
                </a:cubicBezTo>
                <a:cubicBezTo>
                  <a:pt x="668" y="0"/>
                  <a:pt x="510" y="66"/>
                  <a:pt x="607" y="138"/>
                </a:cubicBezTo>
                <a:cubicBezTo>
                  <a:pt x="704" y="210"/>
                  <a:pt x="1259" y="175"/>
                  <a:pt x="1414" y="489"/>
                </a:cubicBezTo>
                <a:cubicBezTo>
                  <a:pt x="1569" y="803"/>
                  <a:pt x="1576" y="1692"/>
                  <a:pt x="1534" y="2023"/>
                </a:cubicBezTo>
                <a:cubicBezTo>
                  <a:pt x="1492" y="2354"/>
                  <a:pt x="1297" y="2367"/>
                  <a:pt x="1162" y="2478"/>
                </a:cubicBezTo>
                <a:cubicBezTo>
                  <a:pt x="1027" y="2589"/>
                  <a:pt x="917" y="2617"/>
                  <a:pt x="723" y="2688"/>
                </a:cubicBezTo>
                <a:cubicBezTo>
                  <a:pt x="529" y="2759"/>
                  <a:pt x="151" y="2857"/>
                  <a:pt x="0" y="2902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662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662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6633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6634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5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36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6637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6638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6639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0" name="Freeform 20"/>
          <p:cNvSpPr>
            <a:spLocks/>
          </p:cNvSpPr>
          <p:nvPr/>
        </p:nvSpPr>
        <p:spPr bwMode="auto">
          <a:xfrm>
            <a:off x="1771650" y="6059488"/>
            <a:ext cx="873125" cy="623887"/>
          </a:xfrm>
          <a:custGeom>
            <a:avLst/>
            <a:gdLst>
              <a:gd name="T0" fmla="*/ 2147483647 w 550"/>
              <a:gd name="T1" fmla="*/ 2147483647 h 393"/>
              <a:gd name="T2" fmla="*/ 0 w 550"/>
              <a:gd name="T3" fmla="*/ 0 h 393"/>
              <a:gd name="T4" fmla="*/ 0 60000 65536"/>
              <a:gd name="T5" fmla="*/ 0 60000 65536"/>
              <a:gd name="T6" fmla="*/ 0 w 550"/>
              <a:gd name="T7" fmla="*/ 0 h 393"/>
              <a:gd name="T8" fmla="*/ 550 w 550"/>
              <a:gd name="T9" fmla="*/ 393 h 3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0" h="393">
                <a:moveTo>
                  <a:pt x="550" y="393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1" name="Line 21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2" name="Line 22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3" name="Line 23"/>
          <p:cNvSpPr>
            <a:spLocks noChangeShapeType="1"/>
          </p:cNvSpPr>
          <p:nvPr/>
        </p:nvSpPr>
        <p:spPr bwMode="auto">
          <a:xfrm flipV="1">
            <a:off x="1601788" y="35433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44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6645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6646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6647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740B02A3-048F-1FEC-D019-95219E3C83D9}"/>
              </a:ext>
            </a:extLst>
          </p:cNvPr>
          <p:cNvGrpSpPr/>
          <p:nvPr/>
        </p:nvGrpSpPr>
        <p:grpSpPr>
          <a:xfrm>
            <a:off x="3687578" y="2254978"/>
            <a:ext cx="3784114" cy="2272572"/>
            <a:chOff x="3687578" y="2254978"/>
            <a:chExt cx="3784114" cy="2272572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691A5ED4-8E3F-E7AB-FEAE-D4FFF9BF08DE}"/>
                </a:ext>
              </a:extLst>
            </p:cNvPr>
            <p:cNvGrpSpPr/>
            <p:nvPr/>
          </p:nvGrpSpPr>
          <p:grpSpPr>
            <a:xfrm>
              <a:off x="4371618" y="2420898"/>
              <a:ext cx="3100074" cy="2106652"/>
              <a:chOff x="4371618" y="2420898"/>
              <a:chExt cx="3100074" cy="2106652"/>
            </a:xfrm>
          </p:grpSpPr>
          <p:sp>
            <p:nvSpPr>
              <p:cNvPr id="8" name="Line 16">
                <a:extLst>
                  <a:ext uri="{FF2B5EF4-FFF2-40B4-BE49-F238E27FC236}">
                    <a16:creationId xmlns:a16="http://schemas.microsoft.com/office/drawing/2014/main" id="{81CDC823-E02C-369E-82B5-B1EBA399B9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9913" y="2420898"/>
                <a:ext cx="1" cy="18923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" name="Line 15">
                <a:extLst>
                  <a:ext uri="{FF2B5EF4-FFF2-40B4-BE49-F238E27FC236}">
                    <a16:creationId xmlns:a16="http://schemas.microsoft.com/office/drawing/2014/main" id="{4B622927-4BC0-04AD-1E2A-510A16FCC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913" y="4313238"/>
                <a:ext cx="27123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" name="Text Box 18">
                <a:extLst>
                  <a:ext uri="{FF2B5EF4-FFF2-40B4-BE49-F238E27FC236}">
                    <a16:creationId xmlns:a16="http://schemas.microsoft.com/office/drawing/2014/main" id="{1513E231-DEA9-C582-699E-8CA4622C45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0692" y="4130675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>
                    <a:latin typeface="Times New Roman" panose="02020603050405020304" pitchFamily="18" charset="0"/>
                  </a:rPr>
                  <a:t>Q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Line 20">
                <a:extLst>
                  <a:ext uri="{FF2B5EF4-FFF2-40B4-BE49-F238E27FC236}">
                    <a16:creationId xmlns:a16="http://schemas.microsoft.com/office/drawing/2014/main" id="{79E29BF9-6F25-DE1C-9B6B-DC9C7F9C4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1618" y="3344592"/>
                <a:ext cx="2003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" name="Text Box 19">
                <a:extLst>
                  <a:ext uri="{FF2B5EF4-FFF2-40B4-BE49-F238E27FC236}">
                    <a16:creationId xmlns:a16="http://schemas.microsoft.com/office/drawing/2014/main" id="{3CF12834-1737-0945-44F0-FBD65EB249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168" y="3032125"/>
                <a:ext cx="4778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 err="1">
                    <a:latin typeface="Times New Roman" panose="02020603050405020304" pitchFamily="18" charset="0"/>
                  </a:rPr>
                  <a:t>P</a:t>
                </a:r>
                <a:r>
                  <a:rPr lang="cs-CZ" altLang="cs-CZ" sz="2000" b="1" baseline="-25000" dirty="0" err="1">
                    <a:latin typeface="Times New Roman" panose="02020603050405020304" pitchFamily="18" charset="0"/>
                  </a:rPr>
                  <a:t>m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Text Box 17">
              <a:extLst>
                <a:ext uri="{FF2B5EF4-FFF2-40B4-BE49-F238E27FC236}">
                  <a16:creationId xmlns:a16="http://schemas.microsoft.com/office/drawing/2014/main" id="{10C25077-E31C-7866-AF66-17EF0D78B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98" y="2284769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v</a:t>
              </a:r>
              <a:endParaRPr lang="en-US" altLang="cs-CZ" sz="2000" b="1" baseline="-25000" dirty="0">
                <a:solidFill>
                  <a:srgbClr val="4A7EBB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Text Box 17">
              <a:extLst>
                <a:ext uri="{FF2B5EF4-FFF2-40B4-BE49-F238E27FC236}">
                  <a16:creationId xmlns:a16="http://schemas.microsoft.com/office/drawing/2014/main" id="{E7548747-6901-32A3-766B-6C73D8E5B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578" y="2254978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BEA3E841-4617-D94A-D131-AFC7FA7DBE89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4371618" y="3344593"/>
            <a:ext cx="430570" cy="3724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AA6E7A97-CE8C-8B76-FEFD-81E85EC4F202}"/>
              </a:ext>
            </a:extLst>
          </p:cNvPr>
          <p:cNvCxnSpPr>
            <a:cxnSpLocks/>
          </p:cNvCxnSpPr>
          <p:nvPr/>
        </p:nvCxnSpPr>
        <p:spPr>
          <a:xfrm flipV="1">
            <a:off x="4402525" y="2924944"/>
            <a:ext cx="457507" cy="4084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533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2395538" y="2028825"/>
            <a:ext cx="2970212" cy="4098925"/>
          </a:xfrm>
          <a:custGeom>
            <a:avLst/>
            <a:gdLst>
              <a:gd name="T0" fmla="*/ 2147483647 w 1871"/>
              <a:gd name="T1" fmla="*/ 2147483647 h 2582"/>
              <a:gd name="T2" fmla="*/ 2147483647 w 1871"/>
              <a:gd name="T3" fmla="*/ 2147483647 h 2582"/>
              <a:gd name="T4" fmla="*/ 2147483647 w 1871"/>
              <a:gd name="T5" fmla="*/ 2147483647 h 2582"/>
              <a:gd name="T6" fmla="*/ 2147483647 w 1871"/>
              <a:gd name="T7" fmla="*/ 2147483647 h 2582"/>
              <a:gd name="T8" fmla="*/ 2147483647 w 1871"/>
              <a:gd name="T9" fmla="*/ 2147483647 h 2582"/>
              <a:gd name="T10" fmla="*/ 2147483647 w 1871"/>
              <a:gd name="T11" fmla="*/ 2147483647 h 2582"/>
              <a:gd name="T12" fmla="*/ 2147483647 w 1871"/>
              <a:gd name="T13" fmla="*/ 2147483647 h 2582"/>
              <a:gd name="T14" fmla="*/ 2147483647 w 1871"/>
              <a:gd name="T15" fmla="*/ 2147483647 h 2582"/>
              <a:gd name="T16" fmla="*/ 2147483647 w 1871"/>
              <a:gd name="T17" fmla="*/ 2147483647 h 2582"/>
              <a:gd name="T18" fmla="*/ 2147483647 w 1871"/>
              <a:gd name="T19" fmla="*/ 2147483647 h 2582"/>
              <a:gd name="T20" fmla="*/ 2147483647 w 1871"/>
              <a:gd name="T21" fmla="*/ 2147483647 h 2582"/>
              <a:gd name="T22" fmla="*/ 2147483647 w 1871"/>
              <a:gd name="T23" fmla="*/ 2147483647 h 2582"/>
              <a:gd name="T24" fmla="*/ 2147483647 w 1871"/>
              <a:gd name="T25" fmla="*/ 0 h 25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71"/>
              <a:gd name="T40" fmla="*/ 0 h 2582"/>
              <a:gd name="T41" fmla="*/ 1871 w 1871"/>
              <a:gd name="T42" fmla="*/ 2582 h 258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71" h="2582">
                <a:moveTo>
                  <a:pt x="93" y="57"/>
                </a:moveTo>
                <a:cubicBezTo>
                  <a:pt x="89" y="79"/>
                  <a:pt x="85" y="46"/>
                  <a:pt x="72" y="188"/>
                </a:cubicBezTo>
                <a:cubicBezTo>
                  <a:pt x="59" y="330"/>
                  <a:pt x="24" y="718"/>
                  <a:pt x="15" y="911"/>
                </a:cubicBezTo>
                <a:cubicBezTo>
                  <a:pt x="6" y="1104"/>
                  <a:pt x="0" y="1186"/>
                  <a:pt x="20" y="1345"/>
                </a:cubicBezTo>
                <a:cubicBezTo>
                  <a:pt x="40" y="1504"/>
                  <a:pt x="24" y="1698"/>
                  <a:pt x="135" y="1864"/>
                </a:cubicBezTo>
                <a:cubicBezTo>
                  <a:pt x="246" y="2030"/>
                  <a:pt x="411" y="2227"/>
                  <a:pt x="685" y="2344"/>
                </a:cubicBezTo>
                <a:cubicBezTo>
                  <a:pt x="959" y="2461"/>
                  <a:pt x="1687" y="2548"/>
                  <a:pt x="1779" y="2565"/>
                </a:cubicBezTo>
                <a:cubicBezTo>
                  <a:pt x="1871" y="2582"/>
                  <a:pt x="1428" y="2554"/>
                  <a:pt x="1235" y="2445"/>
                </a:cubicBezTo>
                <a:cubicBezTo>
                  <a:pt x="1042" y="2336"/>
                  <a:pt x="750" y="2138"/>
                  <a:pt x="622" y="1911"/>
                </a:cubicBezTo>
                <a:cubicBezTo>
                  <a:pt x="494" y="1684"/>
                  <a:pt x="497" y="1260"/>
                  <a:pt x="465" y="1084"/>
                </a:cubicBezTo>
                <a:cubicBezTo>
                  <a:pt x="433" y="908"/>
                  <a:pt x="445" y="966"/>
                  <a:pt x="428" y="853"/>
                </a:cubicBezTo>
                <a:cubicBezTo>
                  <a:pt x="411" y="740"/>
                  <a:pt x="396" y="550"/>
                  <a:pt x="360" y="408"/>
                </a:cubicBezTo>
                <a:cubicBezTo>
                  <a:pt x="324" y="266"/>
                  <a:pt x="240" y="85"/>
                  <a:pt x="209" y="0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5170488" y="1493838"/>
            <a:ext cx="2800350" cy="4606925"/>
          </a:xfrm>
          <a:custGeom>
            <a:avLst/>
            <a:gdLst>
              <a:gd name="T0" fmla="*/ 2147483647 w 1764"/>
              <a:gd name="T1" fmla="*/ 2147483647 h 2902"/>
              <a:gd name="T2" fmla="*/ 2147483647 w 1764"/>
              <a:gd name="T3" fmla="*/ 2147483647 h 2902"/>
              <a:gd name="T4" fmla="*/ 2147483647 w 1764"/>
              <a:gd name="T5" fmla="*/ 2147483647 h 2902"/>
              <a:gd name="T6" fmla="*/ 2147483647 w 1764"/>
              <a:gd name="T7" fmla="*/ 2147483647 h 2902"/>
              <a:gd name="T8" fmla="*/ 2147483647 w 1764"/>
              <a:gd name="T9" fmla="*/ 2147483647 h 2902"/>
              <a:gd name="T10" fmla="*/ 2147483647 w 1764"/>
              <a:gd name="T11" fmla="*/ 2147483647 h 2902"/>
              <a:gd name="T12" fmla="*/ 2147483647 w 1764"/>
              <a:gd name="T13" fmla="*/ 2147483647 h 2902"/>
              <a:gd name="T14" fmla="*/ 2147483647 w 1764"/>
              <a:gd name="T15" fmla="*/ 2147483647 h 2902"/>
              <a:gd name="T16" fmla="*/ 2147483647 w 1764"/>
              <a:gd name="T17" fmla="*/ 2147483647 h 2902"/>
              <a:gd name="T18" fmla="*/ 0 w 1764"/>
              <a:gd name="T19" fmla="*/ 2147483647 h 29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64"/>
              <a:gd name="T31" fmla="*/ 0 h 2902"/>
              <a:gd name="T32" fmla="*/ 1764 w 1764"/>
              <a:gd name="T33" fmla="*/ 2902 h 29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64" h="2902">
                <a:moveTo>
                  <a:pt x="566" y="2813"/>
                </a:moveTo>
                <a:cubicBezTo>
                  <a:pt x="737" y="2707"/>
                  <a:pt x="1420" y="2566"/>
                  <a:pt x="1592" y="2180"/>
                </a:cubicBezTo>
                <a:cubicBezTo>
                  <a:pt x="1764" y="1794"/>
                  <a:pt x="1723" y="847"/>
                  <a:pt x="1597" y="494"/>
                </a:cubicBezTo>
                <a:cubicBezTo>
                  <a:pt x="1471" y="141"/>
                  <a:pt x="998" y="118"/>
                  <a:pt x="833" y="59"/>
                </a:cubicBezTo>
                <a:cubicBezTo>
                  <a:pt x="668" y="0"/>
                  <a:pt x="549" y="32"/>
                  <a:pt x="607" y="138"/>
                </a:cubicBezTo>
                <a:cubicBezTo>
                  <a:pt x="665" y="244"/>
                  <a:pt x="1073" y="388"/>
                  <a:pt x="1178" y="693"/>
                </a:cubicBezTo>
                <a:cubicBezTo>
                  <a:pt x="1283" y="998"/>
                  <a:pt x="1266" y="1680"/>
                  <a:pt x="1236" y="1970"/>
                </a:cubicBezTo>
                <a:cubicBezTo>
                  <a:pt x="1206" y="2260"/>
                  <a:pt x="1085" y="2324"/>
                  <a:pt x="995" y="2436"/>
                </a:cubicBezTo>
                <a:cubicBezTo>
                  <a:pt x="905" y="2548"/>
                  <a:pt x="862" y="2563"/>
                  <a:pt x="696" y="2641"/>
                </a:cubicBezTo>
                <a:cubicBezTo>
                  <a:pt x="530" y="2719"/>
                  <a:pt x="145" y="2848"/>
                  <a:pt x="0" y="2902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765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7657" name="Line 13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8" name="Line 14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9" name="Text Box 15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7660" name="Text Box 16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7661" name="Text Box 17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7662" name="Line 18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3" name="Freeform 19"/>
          <p:cNvSpPr>
            <a:spLocks/>
          </p:cNvSpPr>
          <p:nvPr/>
        </p:nvSpPr>
        <p:spPr bwMode="auto">
          <a:xfrm>
            <a:off x="981075" y="5507038"/>
            <a:ext cx="1663700" cy="1176337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4" name="Text Box 20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7665" name="Line 21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6" name="Line 22"/>
          <p:cNvSpPr>
            <a:spLocks noChangeShapeType="1"/>
          </p:cNvSpPr>
          <p:nvPr/>
        </p:nvSpPr>
        <p:spPr bwMode="auto">
          <a:xfrm flipV="1">
            <a:off x="1601788" y="35433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7" name="Line 23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8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7669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7670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7671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19CA079A-1093-530A-1BBE-88C8F19EEF52}"/>
              </a:ext>
            </a:extLst>
          </p:cNvPr>
          <p:cNvGrpSpPr/>
          <p:nvPr/>
        </p:nvGrpSpPr>
        <p:grpSpPr>
          <a:xfrm>
            <a:off x="3687578" y="2254978"/>
            <a:ext cx="3784114" cy="2272572"/>
            <a:chOff x="3687578" y="2254978"/>
            <a:chExt cx="3784114" cy="2272572"/>
          </a:xfrm>
        </p:grpSpPr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9D64AE3A-9C6F-B55B-D1F1-A4EFCEE42907}"/>
                </a:ext>
              </a:extLst>
            </p:cNvPr>
            <p:cNvGrpSpPr/>
            <p:nvPr/>
          </p:nvGrpSpPr>
          <p:grpSpPr>
            <a:xfrm>
              <a:off x="4371618" y="2420898"/>
              <a:ext cx="3100074" cy="2106652"/>
              <a:chOff x="4371618" y="2420898"/>
              <a:chExt cx="3100074" cy="2106652"/>
            </a:xfrm>
          </p:grpSpPr>
          <p:sp>
            <p:nvSpPr>
              <p:cNvPr id="7" name="Line 16">
                <a:extLst>
                  <a:ext uri="{FF2B5EF4-FFF2-40B4-BE49-F238E27FC236}">
                    <a16:creationId xmlns:a16="http://schemas.microsoft.com/office/drawing/2014/main" id="{3653082F-D2AF-8DC0-3B7D-C8FAF316D8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9913" y="2420898"/>
                <a:ext cx="1" cy="18923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Line 15">
                <a:extLst>
                  <a:ext uri="{FF2B5EF4-FFF2-40B4-BE49-F238E27FC236}">
                    <a16:creationId xmlns:a16="http://schemas.microsoft.com/office/drawing/2014/main" id="{693E27D6-510F-2846-71F5-05A065FAC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913" y="4313238"/>
                <a:ext cx="27123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" name="Text Box 18">
                <a:extLst>
                  <a:ext uri="{FF2B5EF4-FFF2-40B4-BE49-F238E27FC236}">
                    <a16:creationId xmlns:a16="http://schemas.microsoft.com/office/drawing/2014/main" id="{6CBE5D0A-B096-BF6F-BCA3-4B785EE6DC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0692" y="4130675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>
                    <a:latin typeface="Times New Roman" panose="02020603050405020304" pitchFamily="18" charset="0"/>
                  </a:rPr>
                  <a:t>Q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Line 20">
                <a:extLst>
                  <a:ext uri="{FF2B5EF4-FFF2-40B4-BE49-F238E27FC236}">
                    <a16:creationId xmlns:a16="http://schemas.microsoft.com/office/drawing/2014/main" id="{D3F47DA7-80A1-527E-ADC1-BAD82D004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1618" y="3344592"/>
                <a:ext cx="2003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Text Box 19">
                <a:extLst>
                  <a:ext uri="{FF2B5EF4-FFF2-40B4-BE49-F238E27FC236}">
                    <a16:creationId xmlns:a16="http://schemas.microsoft.com/office/drawing/2014/main" id="{52899A40-600F-E2D1-42D1-40C7354FF1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168" y="3032125"/>
                <a:ext cx="4778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 err="1">
                    <a:latin typeface="Times New Roman" panose="02020603050405020304" pitchFamily="18" charset="0"/>
                  </a:rPr>
                  <a:t>P</a:t>
                </a:r>
                <a:r>
                  <a:rPr lang="cs-CZ" altLang="cs-CZ" sz="2000" b="1" baseline="-25000" dirty="0" err="1">
                    <a:latin typeface="Times New Roman" panose="02020603050405020304" pitchFamily="18" charset="0"/>
                  </a:rPr>
                  <a:t>m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" name="Text Box 17">
              <a:extLst>
                <a:ext uri="{FF2B5EF4-FFF2-40B4-BE49-F238E27FC236}">
                  <a16:creationId xmlns:a16="http://schemas.microsoft.com/office/drawing/2014/main" id="{05E7470D-1CD6-4918-2917-E47B99C00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98" y="2284769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v</a:t>
              </a:r>
              <a:endParaRPr lang="en-US" altLang="cs-CZ" sz="2000" b="1" baseline="-25000" dirty="0">
                <a:solidFill>
                  <a:srgbClr val="4A7EBB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7">
              <a:extLst>
                <a:ext uri="{FF2B5EF4-FFF2-40B4-BE49-F238E27FC236}">
                  <a16:creationId xmlns:a16="http://schemas.microsoft.com/office/drawing/2014/main" id="{7970F552-468A-359B-15E7-54F99B48D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578" y="2254978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067323D9-E110-0D78-A051-01907EB2A6E4}"/>
              </a:ext>
            </a:extLst>
          </p:cNvPr>
          <p:cNvCxnSpPr>
            <a:cxnSpLocks/>
          </p:cNvCxnSpPr>
          <p:nvPr/>
        </p:nvCxnSpPr>
        <p:spPr>
          <a:xfrm>
            <a:off x="4371618" y="3344593"/>
            <a:ext cx="631387" cy="5431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9130714C-D754-92C0-F9AB-731A7CCA1AFA}"/>
              </a:ext>
            </a:extLst>
          </p:cNvPr>
          <p:cNvCxnSpPr>
            <a:cxnSpLocks/>
          </p:cNvCxnSpPr>
          <p:nvPr/>
        </p:nvCxnSpPr>
        <p:spPr>
          <a:xfrm flipV="1">
            <a:off x="4402525" y="2780928"/>
            <a:ext cx="600480" cy="5524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681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/>
          <p:cNvSpPr>
            <a:spLocks/>
          </p:cNvSpPr>
          <p:nvPr/>
        </p:nvSpPr>
        <p:spPr bwMode="auto">
          <a:xfrm>
            <a:off x="2501900" y="2028825"/>
            <a:ext cx="2852738" cy="4100513"/>
          </a:xfrm>
          <a:custGeom>
            <a:avLst/>
            <a:gdLst>
              <a:gd name="T0" fmla="*/ 2147483647 w 1797"/>
              <a:gd name="T1" fmla="*/ 2147483647 h 2583"/>
              <a:gd name="T2" fmla="*/ 2147483647 w 1797"/>
              <a:gd name="T3" fmla="*/ 2147483647 h 2583"/>
              <a:gd name="T4" fmla="*/ 2147483647 w 1797"/>
              <a:gd name="T5" fmla="*/ 2147483647 h 2583"/>
              <a:gd name="T6" fmla="*/ 2147483647 w 1797"/>
              <a:gd name="T7" fmla="*/ 2147483647 h 2583"/>
              <a:gd name="T8" fmla="*/ 2147483647 w 1797"/>
              <a:gd name="T9" fmla="*/ 2147483647 h 2583"/>
              <a:gd name="T10" fmla="*/ 2147483647 w 1797"/>
              <a:gd name="T11" fmla="*/ 2147483647 h 2583"/>
              <a:gd name="T12" fmla="*/ 2147483647 w 1797"/>
              <a:gd name="T13" fmla="*/ 2147483647 h 2583"/>
              <a:gd name="T14" fmla="*/ 2147483647 w 1797"/>
              <a:gd name="T15" fmla="*/ 2147483647 h 2583"/>
              <a:gd name="T16" fmla="*/ 2147483647 w 1797"/>
              <a:gd name="T17" fmla="*/ 2147483647 h 2583"/>
              <a:gd name="T18" fmla="*/ 2147483647 w 1797"/>
              <a:gd name="T19" fmla="*/ 2147483647 h 2583"/>
              <a:gd name="T20" fmla="*/ 2147483647 w 1797"/>
              <a:gd name="T21" fmla="*/ 2147483647 h 2583"/>
              <a:gd name="T22" fmla="*/ 2147483647 w 1797"/>
              <a:gd name="T23" fmla="*/ 2147483647 h 2583"/>
              <a:gd name="T24" fmla="*/ 2147483647 w 1797"/>
              <a:gd name="T25" fmla="*/ 0 h 25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97"/>
              <a:gd name="T40" fmla="*/ 0 h 2583"/>
              <a:gd name="T41" fmla="*/ 1797 w 1797"/>
              <a:gd name="T42" fmla="*/ 2583 h 25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97" h="2583">
                <a:moveTo>
                  <a:pt x="26" y="57"/>
                </a:moveTo>
                <a:cubicBezTo>
                  <a:pt x="22" y="79"/>
                  <a:pt x="0" y="52"/>
                  <a:pt x="5" y="188"/>
                </a:cubicBezTo>
                <a:cubicBezTo>
                  <a:pt x="10" y="324"/>
                  <a:pt x="45" y="682"/>
                  <a:pt x="58" y="874"/>
                </a:cubicBezTo>
                <a:cubicBezTo>
                  <a:pt x="71" y="1066"/>
                  <a:pt x="53" y="1179"/>
                  <a:pt x="84" y="1340"/>
                </a:cubicBezTo>
                <a:cubicBezTo>
                  <a:pt x="115" y="1501"/>
                  <a:pt x="150" y="1677"/>
                  <a:pt x="246" y="1843"/>
                </a:cubicBezTo>
                <a:cubicBezTo>
                  <a:pt x="342" y="2009"/>
                  <a:pt x="416" y="2215"/>
                  <a:pt x="660" y="2335"/>
                </a:cubicBezTo>
                <a:cubicBezTo>
                  <a:pt x="904" y="2455"/>
                  <a:pt x="1627" y="2547"/>
                  <a:pt x="1712" y="2565"/>
                </a:cubicBezTo>
                <a:cubicBezTo>
                  <a:pt x="1797" y="2583"/>
                  <a:pt x="1374" y="2542"/>
                  <a:pt x="1168" y="2445"/>
                </a:cubicBezTo>
                <a:cubicBezTo>
                  <a:pt x="962" y="2348"/>
                  <a:pt x="635" y="2203"/>
                  <a:pt x="477" y="1984"/>
                </a:cubicBezTo>
                <a:cubicBezTo>
                  <a:pt x="319" y="1765"/>
                  <a:pt x="275" y="1340"/>
                  <a:pt x="220" y="1131"/>
                </a:cubicBezTo>
                <a:cubicBezTo>
                  <a:pt x="165" y="922"/>
                  <a:pt x="160" y="857"/>
                  <a:pt x="147" y="728"/>
                </a:cubicBezTo>
                <a:cubicBezTo>
                  <a:pt x="134" y="599"/>
                  <a:pt x="143" y="477"/>
                  <a:pt x="142" y="356"/>
                </a:cubicBezTo>
                <a:cubicBezTo>
                  <a:pt x="141" y="235"/>
                  <a:pt x="142" y="74"/>
                  <a:pt x="142" y="0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675" name="Freeform 3"/>
          <p:cNvSpPr>
            <a:spLocks/>
          </p:cNvSpPr>
          <p:nvPr/>
        </p:nvSpPr>
        <p:spPr bwMode="auto">
          <a:xfrm>
            <a:off x="5170488" y="1493838"/>
            <a:ext cx="2916237" cy="4606925"/>
          </a:xfrm>
          <a:custGeom>
            <a:avLst/>
            <a:gdLst>
              <a:gd name="T0" fmla="*/ 2147483647 w 1837"/>
              <a:gd name="T1" fmla="*/ 2147483647 h 2902"/>
              <a:gd name="T2" fmla="*/ 2147483647 w 1837"/>
              <a:gd name="T3" fmla="*/ 2147483647 h 2902"/>
              <a:gd name="T4" fmla="*/ 2147483647 w 1837"/>
              <a:gd name="T5" fmla="*/ 2147483647 h 2902"/>
              <a:gd name="T6" fmla="*/ 2147483647 w 1837"/>
              <a:gd name="T7" fmla="*/ 2147483647 h 2902"/>
              <a:gd name="T8" fmla="*/ 2147483647 w 1837"/>
              <a:gd name="T9" fmla="*/ 2147483647 h 2902"/>
              <a:gd name="T10" fmla="*/ 2147483647 w 1837"/>
              <a:gd name="T11" fmla="*/ 2147483647 h 2902"/>
              <a:gd name="T12" fmla="*/ 2147483647 w 1837"/>
              <a:gd name="T13" fmla="*/ 2147483647 h 2902"/>
              <a:gd name="T14" fmla="*/ 2147483647 w 1837"/>
              <a:gd name="T15" fmla="*/ 2147483647 h 2902"/>
              <a:gd name="T16" fmla="*/ 2147483647 w 1837"/>
              <a:gd name="T17" fmla="*/ 2147483647 h 2902"/>
              <a:gd name="T18" fmla="*/ 0 w 1837"/>
              <a:gd name="T19" fmla="*/ 2147483647 h 29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37"/>
              <a:gd name="T31" fmla="*/ 0 h 2902"/>
              <a:gd name="T32" fmla="*/ 1837 w 1837"/>
              <a:gd name="T33" fmla="*/ 2902 h 29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37" h="2902">
                <a:moveTo>
                  <a:pt x="566" y="2813"/>
                </a:moveTo>
                <a:cubicBezTo>
                  <a:pt x="749" y="2715"/>
                  <a:pt x="1493" y="2613"/>
                  <a:pt x="1665" y="2227"/>
                </a:cubicBezTo>
                <a:cubicBezTo>
                  <a:pt x="1837" y="1841"/>
                  <a:pt x="1736" y="855"/>
                  <a:pt x="1597" y="494"/>
                </a:cubicBezTo>
                <a:cubicBezTo>
                  <a:pt x="1458" y="133"/>
                  <a:pt x="998" y="118"/>
                  <a:pt x="833" y="59"/>
                </a:cubicBezTo>
                <a:cubicBezTo>
                  <a:pt x="668" y="0"/>
                  <a:pt x="572" y="23"/>
                  <a:pt x="607" y="138"/>
                </a:cubicBezTo>
                <a:cubicBezTo>
                  <a:pt x="642" y="253"/>
                  <a:pt x="960" y="445"/>
                  <a:pt x="1042" y="750"/>
                </a:cubicBezTo>
                <a:cubicBezTo>
                  <a:pt x="1124" y="1055"/>
                  <a:pt x="1117" y="1685"/>
                  <a:pt x="1100" y="1965"/>
                </a:cubicBezTo>
                <a:cubicBezTo>
                  <a:pt x="1083" y="2245"/>
                  <a:pt x="1004" y="2318"/>
                  <a:pt x="937" y="2431"/>
                </a:cubicBezTo>
                <a:cubicBezTo>
                  <a:pt x="870" y="2544"/>
                  <a:pt x="852" y="2563"/>
                  <a:pt x="696" y="2641"/>
                </a:cubicBezTo>
                <a:cubicBezTo>
                  <a:pt x="540" y="2719"/>
                  <a:pt x="145" y="2848"/>
                  <a:pt x="0" y="2902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867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8680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8681" name="Line 13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2" name="Line 14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3" name="Text Box 15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8684" name="Text Box 16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8685" name="Text Box 17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8686" name="Line 18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7" name="Freeform 19"/>
          <p:cNvSpPr>
            <a:spLocks/>
          </p:cNvSpPr>
          <p:nvPr/>
        </p:nvSpPr>
        <p:spPr bwMode="auto">
          <a:xfrm>
            <a:off x="623888" y="5265738"/>
            <a:ext cx="2020887" cy="1417637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8" name="Text Box 20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8689" name="Line 21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0" name="Line 22"/>
          <p:cNvSpPr>
            <a:spLocks noChangeShapeType="1"/>
          </p:cNvSpPr>
          <p:nvPr/>
        </p:nvSpPr>
        <p:spPr bwMode="auto">
          <a:xfrm flipV="1">
            <a:off x="1601788" y="35433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869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869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8695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17B1B749-7FC7-6945-F4E5-23D7DCA61CB2}"/>
              </a:ext>
            </a:extLst>
          </p:cNvPr>
          <p:cNvGrpSpPr/>
          <p:nvPr/>
        </p:nvGrpSpPr>
        <p:grpSpPr>
          <a:xfrm>
            <a:off x="3687578" y="2254978"/>
            <a:ext cx="3784114" cy="2272572"/>
            <a:chOff x="3687578" y="2254978"/>
            <a:chExt cx="3784114" cy="2272572"/>
          </a:xfrm>
        </p:grpSpPr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7346563E-CD40-6422-370D-686C2060541E}"/>
                </a:ext>
              </a:extLst>
            </p:cNvPr>
            <p:cNvGrpSpPr/>
            <p:nvPr/>
          </p:nvGrpSpPr>
          <p:grpSpPr>
            <a:xfrm>
              <a:off x="4371618" y="2420898"/>
              <a:ext cx="3100074" cy="2106652"/>
              <a:chOff x="4371618" y="2420898"/>
              <a:chExt cx="3100074" cy="2106652"/>
            </a:xfrm>
          </p:grpSpPr>
          <p:sp>
            <p:nvSpPr>
              <p:cNvPr id="7" name="Line 16">
                <a:extLst>
                  <a:ext uri="{FF2B5EF4-FFF2-40B4-BE49-F238E27FC236}">
                    <a16:creationId xmlns:a16="http://schemas.microsoft.com/office/drawing/2014/main" id="{0DDFFA3E-FB55-E74C-A2FB-93A9926FD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9913" y="2420898"/>
                <a:ext cx="1" cy="18923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Line 15">
                <a:extLst>
                  <a:ext uri="{FF2B5EF4-FFF2-40B4-BE49-F238E27FC236}">
                    <a16:creationId xmlns:a16="http://schemas.microsoft.com/office/drawing/2014/main" id="{8655419C-31A2-A9CD-55CC-5E89962EF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913" y="4313238"/>
                <a:ext cx="27123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" name="Text Box 18">
                <a:extLst>
                  <a:ext uri="{FF2B5EF4-FFF2-40B4-BE49-F238E27FC236}">
                    <a16:creationId xmlns:a16="http://schemas.microsoft.com/office/drawing/2014/main" id="{627347E6-8019-E9A0-C8A8-F0003F3E47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0692" y="4130675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>
                    <a:latin typeface="Times New Roman" panose="02020603050405020304" pitchFamily="18" charset="0"/>
                  </a:rPr>
                  <a:t>Q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Line 20">
                <a:extLst>
                  <a:ext uri="{FF2B5EF4-FFF2-40B4-BE49-F238E27FC236}">
                    <a16:creationId xmlns:a16="http://schemas.microsoft.com/office/drawing/2014/main" id="{72C5C4A1-0F32-0993-A606-18FC4D946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1618" y="3344592"/>
                <a:ext cx="2003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" name="Text Box 19">
                <a:extLst>
                  <a:ext uri="{FF2B5EF4-FFF2-40B4-BE49-F238E27FC236}">
                    <a16:creationId xmlns:a16="http://schemas.microsoft.com/office/drawing/2014/main" id="{791E5221-D8F9-93BE-2E81-A3A342182D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168" y="3032125"/>
                <a:ext cx="4778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 err="1">
                    <a:latin typeface="Times New Roman" panose="02020603050405020304" pitchFamily="18" charset="0"/>
                  </a:rPr>
                  <a:t>P</a:t>
                </a:r>
                <a:r>
                  <a:rPr lang="cs-CZ" altLang="cs-CZ" sz="2000" b="1" baseline="-25000" dirty="0" err="1">
                    <a:latin typeface="Times New Roman" panose="02020603050405020304" pitchFamily="18" charset="0"/>
                  </a:rPr>
                  <a:t>m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" name="Text Box 17">
              <a:extLst>
                <a:ext uri="{FF2B5EF4-FFF2-40B4-BE49-F238E27FC236}">
                  <a16:creationId xmlns:a16="http://schemas.microsoft.com/office/drawing/2014/main" id="{C36543B3-659F-B59F-0795-75786D441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98" y="2284769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v</a:t>
              </a:r>
              <a:endParaRPr lang="en-US" altLang="cs-CZ" sz="2000" b="1" baseline="-25000" dirty="0">
                <a:solidFill>
                  <a:srgbClr val="4A7EBB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7">
              <a:extLst>
                <a:ext uri="{FF2B5EF4-FFF2-40B4-BE49-F238E27FC236}">
                  <a16:creationId xmlns:a16="http://schemas.microsoft.com/office/drawing/2014/main" id="{3855306D-23ED-EC1A-3F99-E2CBCBC09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578" y="2254978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F9BC016-42E5-08B1-FFAB-A17C849E7478}"/>
              </a:ext>
            </a:extLst>
          </p:cNvPr>
          <p:cNvCxnSpPr>
            <a:cxnSpLocks/>
          </p:cNvCxnSpPr>
          <p:nvPr/>
        </p:nvCxnSpPr>
        <p:spPr>
          <a:xfrm>
            <a:off x="4371618" y="3344593"/>
            <a:ext cx="920462" cy="8044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B073DC2-C056-8E67-481F-9CE3A23D7708}"/>
              </a:ext>
            </a:extLst>
          </p:cNvPr>
          <p:cNvCxnSpPr>
            <a:cxnSpLocks/>
          </p:cNvCxnSpPr>
          <p:nvPr/>
        </p:nvCxnSpPr>
        <p:spPr>
          <a:xfrm flipV="1">
            <a:off x="4402525" y="2497139"/>
            <a:ext cx="895951" cy="8362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457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2"/>
          <p:cNvSpPr>
            <a:spLocks/>
          </p:cNvSpPr>
          <p:nvPr/>
        </p:nvSpPr>
        <p:spPr bwMode="auto">
          <a:xfrm>
            <a:off x="2493963" y="2028825"/>
            <a:ext cx="2857500" cy="4108450"/>
          </a:xfrm>
          <a:custGeom>
            <a:avLst/>
            <a:gdLst>
              <a:gd name="T0" fmla="*/ 2147483647 w 1800"/>
              <a:gd name="T1" fmla="*/ 2147483647 h 2588"/>
              <a:gd name="T2" fmla="*/ 2147483647 w 1800"/>
              <a:gd name="T3" fmla="*/ 2147483647 h 2588"/>
              <a:gd name="T4" fmla="*/ 2147483647 w 1800"/>
              <a:gd name="T5" fmla="*/ 2147483647 h 2588"/>
              <a:gd name="T6" fmla="*/ 2147483647 w 1800"/>
              <a:gd name="T7" fmla="*/ 2147483647 h 2588"/>
              <a:gd name="T8" fmla="*/ 2147483647 w 1800"/>
              <a:gd name="T9" fmla="*/ 2147483647 h 2588"/>
              <a:gd name="T10" fmla="*/ 2147483647 w 1800"/>
              <a:gd name="T11" fmla="*/ 2147483647 h 2588"/>
              <a:gd name="T12" fmla="*/ 2147483647 w 1800"/>
              <a:gd name="T13" fmla="*/ 2147483647 h 2588"/>
              <a:gd name="T14" fmla="*/ 2147483647 w 1800"/>
              <a:gd name="T15" fmla="*/ 2147483647 h 2588"/>
              <a:gd name="T16" fmla="*/ 2147483647 w 1800"/>
              <a:gd name="T17" fmla="*/ 2147483647 h 2588"/>
              <a:gd name="T18" fmla="*/ 2147483647 w 1800"/>
              <a:gd name="T19" fmla="*/ 2147483647 h 2588"/>
              <a:gd name="T20" fmla="*/ 2147483647 w 1800"/>
              <a:gd name="T21" fmla="*/ 2147483647 h 2588"/>
              <a:gd name="T22" fmla="*/ 2147483647 w 1800"/>
              <a:gd name="T23" fmla="*/ 2147483647 h 2588"/>
              <a:gd name="T24" fmla="*/ 2147483647 w 1800"/>
              <a:gd name="T25" fmla="*/ 2147483647 h 2588"/>
              <a:gd name="T26" fmla="*/ 2147483647 w 1800"/>
              <a:gd name="T27" fmla="*/ 0 h 2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00"/>
              <a:gd name="T43" fmla="*/ 0 h 2588"/>
              <a:gd name="T44" fmla="*/ 1800 w 1800"/>
              <a:gd name="T45" fmla="*/ 2588 h 258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00" h="2588">
                <a:moveTo>
                  <a:pt x="31" y="57"/>
                </a:moveTo>
                <a:cubicBezTo>
                  <a:pt x="27" y="79"/>
                  <a:pt x="0" y="83"/>
                  <a:pt x="10" y="188"/>
                </a:cubicBezTo>
                <a:cubicBezTo>
                  <a:pt x="20" y="293"/>
                  <a:pt x="72" y="542"/>
                  <a:pt x="94" y="686"/>
                </a:cubicBezTo>
                <a:cubicBezTo>
                  <a:pt x="116" y="830"/>
                  <a:pt x="125" y="940"/>
                  <a:pt x="141" y="1052"/>
                </a:cubicBezTo>
                <a:cubicBezTo>
                  <a:pt x="157" y="1164"/>
                  <a:pt x="159" y="1231"/>
                  <a:pt x="188" y="1361"/>
                </a:cubicBezTo>
                <a:cubicBezTo>
                  <a:pt x="217" y="1491"/>
                  <a:pt x="233" y="1675"/>
                  <a:pt x="314" y="1832"/>
                </a:cubicBezTo>
                <a:cubicBezTo>
                  <a:pt x="395" y="1989"/>
                  <a:pt x="441" y="2182"/>
                  <a:pt x="675" y="2304"/>
                </a:cubicBezTo>
                <a:cubicBezTo>
                  <a:pt x="909" y="2426"/>
                  <a:pt x="1634" y="2542"/>
                  <a:pt x="1717" y="2565"/>
                </a:cubicBezTo>
                <a:cubicBezTo>
                  <a:pt x="1800" y="2588"/>
                  <a:pt x="1381" y="2539"/>
                  <a:pt x="1173" y="2445"/>
                </a:cubicBezTo>
                <a:cubicBezTo>
                  <a:pt x="965" y="2351"/>
                  <a:pt x="629" y="2219"/>
                  <a:pt x="471" y="2000"/>
                </a:cubicBezTo>
                <a:cubicBezTo>
                  <a:pt x="313" y="1781"/>
                  <a:pt x="278" y="1343"/>
                  <a:pt x="225" y="1131"/>
                </a:cubicBezTo>
                <a:cubicBezTo>
                  <a:pt x="172" y="919"/>
                  <a:pt x="174" y="857"/>
                  <a:pt x="152" y="728"/>
                </a:cubicBezTo>
                <a:cubicBezTo>
                  <a:pt x="130" y="599"/>
                  <a:pt x="95" y="477"/>
                  <a:pt x="94" y="356"/>
                </a:cubicBezTo>
                <a:cubicBezTo>
                  <a:pt x="93" y="235"/>
                  <a:pt x="136" y="74"/>
                  <a:pt x="147" y="0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699" name="Freeform 3"/>
          <p:cNvSpPr>
            <a:spLocks/>
          </p:cNvSpPr>
          <p:nvPr/>
        </p:nvSpPr>
        <p:spPr bwMode="auto">
          <a:xfrm>
            <a:off x="5170488" y="1489075"/>
            <a:ext cx="2943225" cy="4611688"/>
          </a:xfrm>
          <a:custGeom>
            <a:avLst/>
            <a:gdLst>
              <a:gd name="T0" fmla="*/ 2147483647 w 1854"/>
              <a:gd name="T1" fmla="*/ 2147483647 h 2905"/>
              <a:gd name="T2" fmla="*/ 2147483647 w 1854"/>
              <a:gd name="T3" fmla="*/ 2147483647 h 2905"/>
              <a:gd name="T4" fmla="*/ 2147483647 w 1854"/>
              <a:gd name="T5" fmla="*/ 2147483647 h 2905"/>
              <a:gd name="T6" fmla="*/ 2147483647 w 1854"/>
              <a:gd name="T7" fmla="*/ 2147483647 h 2905"/>
              <a:gd name="T8" fmla="*/ 2147483647 w 1854"/>
              <a:gd name="T9" fmla="*/ 2147483647 h 2905"/>
              <a:gd name="T10" fmla="*/ 2147483647 w 1854"/>
              <a:gd name="T11" fmla="*/ 2147483647 h 2905"/>
              <a:gd name="T12" fmla="*/ 2147483647 w 1854"/>
              <a:gd name="T13" fmla="*/ 2147483647 h 2905"/>
              <a:gd name="T14" fmla="*/ 2147483647 w 1854"/>
              <a:gd name="T15" fmla="*/ 2147483647 h 2905"/>
              <a:gd name="T16" fmla="*/ 2147483647 w 1854"/>
              <a:gd name="T17" fmla="*/ 2147483647 h 2905"/>
              <a:gd name="T18" fmla="*/ 0 w 1854"/>
              <a:gd name="T19" fmla="*/ 2147483647 h 29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54"/>
              <a:gd name="T31" fmla="*/ 0 h 2905"/>
              <a:gd name="T32" fmla="*/ 1854 w 1854"/>
              <a:gd name="T33" fmla="*/ 2905 h 29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54" h="2905">
                <a:moveTo>
                  <a:pt x="566" y="2816"/>
                </a:moveTo>
                <a:cubicBezTo>
                  <a:pt x="749" y="2718"/>
                  <a:pt x="1476" y="2614"/>
                  <a:pt x="1665" y="2230"/>
                </a:cubicBezTo>
                <a:cubicBezTo>
                  <a:pt x="1854" y="1846"/>
                  <a:pt x="1841" y="873"/>
                  <a:pt x="1702" y="512"/>
                </a:cubicBezTo>
                <a:cubicBezTo>
                  <a:pt x="1563" y="151"/>
                  <a:pt x="1015" y="124"/>
                  <a:pt x="833" y="62"/>
                </a:cubicBezTo>
                <a:cubicBezTo>
                  <a:pt x="651" y="0"/>
                  <a:pt x="583" y="19"/>
                  <a:pt x="607" y="141"/>
                </a:cubicBezTo>
                <a:cubicBezTo>
                  <a:pt x="631" y="263"/>
                  <a:pt x="897" y="490"/>
                  <a:pt x="979" y="795"/>
                </a:cubicBezTo>
                <a:cubicBezTo>
                  <a:pt x="1061" y="1100"/>
                  <a:pt x="1107" y="1695"/>
                  <a:pt x="1100" y="1968"/>
                </a:cubicBezTo>
                <a:cubicBezTo>
                  <a:pt x="1093" y="2241"/>
                  <a:pt x="1004" y="2321"/>
                  <a:pt x="937" y="2434"/>
                </a:cubicBezTo>
                <a:cubicBezTo>
                  <a:pt x="870" y="2547"/>
                  <a:pt x="852" y="2566"/>
                  <a:pt x="696" y="2644"/>
                </a:cubicBezTo>
                <a:cubicBezTo>
                  <a:pt x="540" y="2722"/>
                  <a:pt x="145" y="2851"/>
                  <a:pt x="0" y="2905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2970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9703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9704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9705" name="Line 13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6" name="Line 14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7" name="Text Box 15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9708" name="Text Box 16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9709" name="Text Box 17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29710" name="Line 18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1" name="Freeform 19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2" name="Text Box 20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29713" name="Line 21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4" name="Text Box 22"/>
          <p:cNvSpPr txBox="1">
            <a:spLocks noChangeArrowheads="1"/>
          </p:cNvSpPr>
          <p:nvPr/>
        </p:nvSpPr>
        <p:spPr bwMode="auto">
          <a:xfrm>
            <a:off x="784225" y="3794125"/>
            <a:ext cx="90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=0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29715" name="Line 23"/>
          <p:cNvSpPr>
            <a:spLocks noChangeShapeType="1"/>
          </p:cNvSpPr>
          <p:nvPr/>
        </p:nvSpPr>
        <p:spPr bwMode="auto">
          <a:xfrm flipV="1">
            <a:off x="1601788" y="35433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6" name="Line 24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7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9718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9719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29720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0A7A209C-8600-B527-68BB-41D053B739EC}"/>
              </a:ext>
            </a:extLst>
          </p:cNvPr>
          <p:cNvGrpSpPr/>
          <p:nvPr/>
        </p:nvGrpSpPr>
        <p:grpSpPr>
          <a:xfrm>
            <a:off x="3687578" y="2254978"/>
            <a:ext cx="3784114" cy="2272572"/>
            <a:chOff x="3687578" y="2254978"/>
            <a:chExt cx="3784114" cy="2272572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3F5FB614-D936-1F9C-3AB7-B49F7096636C}"/>
                </a:ext>
              </a:extLst>
            </p:cNvPr>
            <p:cNvGrpSpPr/>
            <p:nvPr/>
          </p:nvGrpSpPr>
          <p:grpSpPr>
            <a:xfrm>
              <a:off x="4371618" y="2420898"/>
              <a:ext cx="3100074" cy="2106652"/>
              <a:chOff x="4371618" y="2420898"/>
              <a:chExt cx="3100074" cy="2106652"/>
            </a:xfrm>
          </p:grpSpPr>
          <p:sp>
            <p:nvSpPr>
              <p:cNvPr id="6" name="Line 16">
                <a:extLst>
                  <a:ext uri="{FF2B5EF4-FFF2-40B4-BE49-F238E27FC236}">
                    <a16:creationId xmlns:a16="http://schemas.microsoft.com/office/drawing/2014/main" id="{1FB8B6DE-BDDD-9335-F177-8461EDC05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9913" y="2420898"/>
                <a:ext cx="1" cy="18923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" name="Line 15">
                <a:extLst>
                  <a:ext uri="{FF2B5EF4-FFF2-40B4-BE49-F238E27FC236}">
                    <a16:creationId xmlns:a16="http://schemas.microsoft.com/office/drawing/2014/main" id="{6DAA0861-7B29-76B0-3A91-3577EAE64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913" y="4313238"/>
                <a:ext cx="27123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 Box 18">
                <a:extLst>
                  <a:ext uri="{FF2B5EF4-FFF2-40B4-BE49-F238E27FC236}">
                    <a16:creationId xmlns:a16="http://schemas.microsoft.com/office/drawing/2014/main" id="{C3165A5D-590D-65DA-9CEF-00474A64AF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0692" y="4130675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>
                    <a:latin typeface="Times New Roman" panose="02020603050405020304" pitchFamily="18" charset="0"/>
                  </a:rPr>
                  <a:t>Q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20">
                <a:extLst>
                  <a:ext uri="{FF2B5EF4-FFF2-40B4-BE49-F238E27FC236}">
                    <a16:creationId xmlns:a16="http://schemas.microsoft.com/office/drawing/2014/main" id="{42A98DA6-6DD4-7A05-71BC-249BE81547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1618" y="3344592"/>
                <a:ext cx="2003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" name="Text Box 19">
                <a:extLst>
                  <a:ext uri="{FF2B5EF4-FFF2-40B4-BE49-F238E27FC236}">
                    <a16:creationId xmlns:a16="http://schemas.microsoft.com/office/drawing/2014/main" id="{381234C7-D806-2175-2A44-0203CBD4DC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168" y="3032125"/>
                <a:ext cx="4778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 err="1">
                    <a:latin typeface="Times New Roman" panose="02020603050405020304" pitchFamily="18" charset="0"/>
                  </a:rPr>
                  <a:t>P</a:t>
                </a:r>
                <a:r>
                  <a:rPr lang="cs-CZ" altLang="cs-CZ" sz="2000" b="1" baseline="-25000" dirty="0" err="1">
                    <a:latin typeface="Times New Roman" panose="02020603050405020304" pitchFamily="18" charset="0"/>
                  </a:rPr>
                  <a:t>m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" name="Text Box 17">
              <a:extLst>
                <a:ext uri="{FF2B5EF4-FFF2-40B4-BE49-F238E27FC236}">
                  <a16:creationId xmlns:a16="http://schemas.microsoft.com/office/drawing/2014/main" id="{8EE802D5-2B4C-BFDD-76B1-CB5DA9688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98" y="2284769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v</a:t>
              </a:r>
              <a:endParaRPr lang="en-US" altLang="cs-CZ" sz="2000" b="1" baseline="-25000" dirty="0">
                <a:solidFill>
                  <a:srgbClr val="4A7EBB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17">
              <a:extLst>
                <a:ext uri="{FF2B5EF4-FFF2-40B4-BE49-F238E27FC236}">
                  <a16:creationId xmlns:a16="http://schemas.microsoft.com/office/drawing/2014/main" id="{F4857956-29DC-9E13-3566-2F582D9A5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578" y="2254978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C71F7C0A-94C2-14F4-E7B5-506827E587E4}"/>
              </a:ext>
            </a:extLst>
          </p:cNvPr>
          <p:cNvCxnSpPr>
            <a:cxnSpLocks/>
          </p:cNvCxnSpPr>
          <p:nvPr/>
        </p:nvCxnSpPr>
        <p:spPr>
          <a:xfrm>
            <a:off x="4371618" y="3344593"/>
            <a:ext cx="1136486" cy="968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CD4B6A35-7EB5-6503-AC4F-9DDE32D9F298}"/>
              </a:ext>
            </a:extLst>
          </p:cNvPr>
          <p:cNvCxnSpPr>
            <a:cxnSpLocks/>
          </p:cNvCxnSpPr>
          <p:nvPr/>
        </p:nvCxnSpPr>
        <p:spPr>
          <a:xfrm flipV="1">
            <a:off x="4402525" y="2147888"/>
            <a:ext cx="1169600" cy="11854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777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auto">
          <a:xfrm>
            <a:off x="2493963" y="2028825"/>
            <a:ext cx="2857500" cy="4108450"/>
          </a:xfrm>
          <a:custGeom>
            <a:avLst/>
            <a:gdLst>
              <a:gd name="T0" fmla="*/ 2147483647 w 1800"/>
              <a:gd name="T1" fmla="*/ 2147483647 h 2588"/>
              <a:gd name="T2" fmla="*/ 2147483647 w 1800"/>
              <a:gd name="T3" fmla="*/ 2147483647 h 2588"/>
              <a:gd name="T4" fmla="*/ 2147483647 w 1800"/>
              <a:gd name="T5" fmla="*/ 2147483647 h 2588"/>
              <a:gd name="T6" fmla="*/ 2147483647 w 1800"/>
              <a:gd name="T7" fmla="*/ 2147483647 h 2588"/>
              <a:gd name="T8" fmla="*/ 2147483647 w 1800"/>
              <a:gd name="T9" fmla="*/ 2147483647 h 2588"/>
              <a:gd name="T10" fmla="*/ 2147483647 w 1800"/>
              <a:gd name="T11" fmla="*/ 2147483647 h 2588"/>
              <a:gd name="T12" fmla="*/ 2147483647 w 1800"/>
              <a:gd name="T13" fmla="*/ 2147483647 h 2588"/>
              <a:gd name="T14" fmla="*/ 2147483647 w 1800"/>
              <a:gd name="T15" fmla="*/ 2147483647 h 2588"/>
              <a:gd name="T16" fmla="*/ 2147483647 w 1800"/>
              <a:gd name="T17" fmla="*/ 2147483647 h 2588"/>
              <a:gd name="T18" fmla="*/ 2147483647 w 1800"/>
              <a:gd name="T19" fmla="*/ 2147483647 h 2588"/>
              <a:gd name="T20" fmla="*/ 2147483647 w 1800"/>
              <a:gd name="T21" fmla="*/ 2147483647 h 2588"/>
              <a:gd name="T22" fmla="*/ 2147483647 w 1800"/>
              <a:gd name="T23" fmla="*/ 2147483647 h 2588"/>
              <a:gd name="T24" fmla="*/ 2147483647 w 1800"/>
              <a:gd name="T25" fmla="*/ 2147483647 h 2588"/>
              <a:gd name="T26" fmla="*/ 2147483647 w 1800"/>
              <a:gd name="T27" fmla="*/ 0 h 258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800"/>
              <a:gd name="T43" fmla="*/ 0 h 2588"/>
              <a:gd name="T44" fmla="*/ 1800 w 1800"/>
              <a:gd name="T45" fmla="*/ 2588 h 258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800" h="2588">
                <a:moveTo>
                  <a:pt x="31" y="57"/>
                </a:moveTo>
                <a:cubicBezTo>
                  <a:pt x="27" y="79"/>
                  <a:pt x="0" y="83"/>
                  <a:pt x="10" y="188"/>
                </a:cubicBezTo>
                <a:cubicBezTo>
                  <a:pt x="20" y="293"/>
                  <a:pt x="66" y="542"/>
                  <a:pt x="94" y="686"/>
                </a:cubicBezTo>
                <a:cubicBezTo>
                  <a:pt x="122" y="830"/>
                  <a:pt x="155" y="940"/>
                  <a:pt x="179" y="1054"/>
                </a:cubicBezTo>
                <a:cubicBezTo>
                  <a:pt x="203" y="1168"/>
                  <a:pt x="215" y="1238"/>
                  <a:pt x="240" y="1369"/>
                </a:cubicBezTo>
                <a:cubicBezTo>
                  <a:pt x="265" y="1500"/>
                  <a:pt x="257" y="1684"/>
                  <a:pt x="329" y="1840"/>
                </a:cubicBezTo>
                <a:cubicBezTo>
                  <a:pt x="401" y="1996"/>
                  <a:pt x="444" y="2183"/>
                  <a:pt x="675" y="2304"/>
                </a:cubicBezTo>
                <a:cubicBezTo>
                  <a:pt x="906" y="2425"/>
                  <a:pt x="1634" y="2542"/>
                  <a:pt x="1717" y="2565"/>
                </a:cubicBezTo>
                <a:cubicBezTo>
                  <a:pt x="1800" y="2588"/>
                  <a:pt x="1381" y="2539"/>
                  <a:pt x="1173" y="2445"/>
                </a:cubicBezTo>
                <a:cubicBezTo>
                  <a:pt x="965" y="2351"/>
                  <a:pt x="629" y="2219"/>
                  <a:pt x="471" y="2000"/>
                </a:cubicBezTo>
                <a:cubicBezTo>
                  <a:pt x="313" y="1781"/>
                  <a:pt x="279" y="1345"/>
                  <a:pt x="225" y="1131"/>
                </a:cubicBezTo>
                <a:cubicBezTo>
                  <a:pt x="171" y="917"/>
                  <a:pt x="170" y="874"/>
                  <a:pt x="147" y="717"/>
                </a:cubicBezTo>
                <a:cubicBezTo>
                  <a:pt x="124" y="560"/>
                  <a:pt x="89" y="307"/>
                  <a:pt x="89" y="188"/>
                </a:cubicBezTo>
                <a:cubicBezTo>
                  <a:pt x="89" y="69"/>
                  <a:pt x="135" y="39"/>
                  <a:pt x="147" y="0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3" name="Freeform 3"/>
          <p:cNvSpPr>
            <a:spLocks/>
          </p:cNvSpPr>
          <p:nvPr/>
        </p:nvSpPr>
        <p:spPr bwMode="auto">
          <a:xfrm>
            <a:off x="5170488" y="1489075"/>
            <a:ext cx="2943225" cy="4611688"/>
          </a:xfrm>
          <a:custGeom>
            <a:avLst/>
            <a:gdLst>
              <a:gd name="T0" fmla="*/ 2147483647 w 1854"/>
              <a:gd name="T1" fmla="*/ 2147483647 h 2905"/>
              <a:gd name="T2" fmla="*/ 2147483647 w 1854"/>
              <a:gd name="T3" fmla="*/ 2147483647 h 2905"/>
              <a:gd name="T4" fmla="*/ 2147483647 w 1854"/>
              <a:gd name="T5" fmla="*/ 2147483647 h 2905"/>
              <a:gd name="T6" fmla="*/ 2147483647 w 1854"/>
              <a:gd name="T7" fmla="*/ 2147483647 h 2905"/>
              <a:gd name="T8" fmla="*/ 2147483647 w 1854"/>
              <a:gd name="T9" fmla="*/ 2147483647 h 2905"/>
              <a:gd name="T10" fmla="*/ 2147483647 w 1854"/>
              <a:gd name="T11" fmla="*/ 2147483647 h 2905"/>
              <a:gd name="T12" fmla="*/ 2147483647 w 1854"/>
              <a:gd name="T13" fmla="*/ 2147483647 h 2905"/>
              <a:gd name="T14" fmla="*/ 2147483647 w 1854"/>
              <a:gd name="T15" fmla="*/ 2147483647 h 2905"/>
              <a:gd name="T16" fmla="*/ 2147483647 w 1854"/>
              <a:gd name="T17" fmla="*/ 2147483647 h 2905"/>
              <a:gd name="T18" fmla="*/ 0 w 1854"/>
              <a:gd name="T19" fmla="*/ 2147483647 h 29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54"/>
              <a:gd name="T31" fmla="*/ 0 h 2905"/>
              <a:gd name="T32" fmla="*/ 1854 w 1854"/>
              <a:gd name="T33" fmla="*/ 2905 h 29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54" h="2905">
                <a:moveTo>
                  <a:pt x="566" y="2816"/>
                </a:moveTo>
                <a:cubicBezTo>
                  <a:pt x="749" y="2718"/>
                  <a:pt x="1476" y="2614"/>
                  <a:pt x="1665" y="2230"/>
                </a:cubicBezTo>
                <a:cubicBezTo>
                  <a:pt x="1854" y="1846"/>
                  <a:pt x="1841" y="873"/>
                  <a:pt x="1702" y="512"/>
                </a:cubicBezTo>
                <a:cubicBezTo>
                  <a:pt x="1563" y="151"/>
                  <a:pt x="1015" y="124"/>
                  <a:pt x="833" y="62"/>
                </a:cubicBezTo>
                <a:cubicBezTo>
                  <a:pt x="651" y="0"/>
                  <a:pt x="583" y="19"/>
                  <a:pt x="607" y="141"/>
                </a:cubicBezTo>
                <a:cubicBezTo>
                  <a:pt x="631" y="263"/>
                  <a:pt x="897" y="490"/>
                  <a:pt x="979" y="795"/>
                </a:cubicBezTo>
                <a:cubicBezTo>
                  <a:pt x="1061" y="1100"/>
                  <a:pt x="1107" y="1695"/>
                  <a:pt x="1100" y="1968"/>
                </a:cubicBezTo>
                <a:cubicBezTo>
                  <a:pt x="1093" y="2241"/>
                  <a:pt x="1004" y="2321"/>
                  <a:pt x="937" y="2434"/>
                </a:cubicBezTo>
                <a:cubicBezTo>
                  <a:pt x="870" y="2547"/>
                  <a:pt x="852" y="2566"/>
                  <a:pt x="696" y="2644"/>
                </a:cubicBezTo>
                <a:cubicBezTo>
                  <a:pt x="540" y="2722"/>
                  <a:pt x="145" y="2851"/>
                  <a:pt x="0" y="2905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0725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27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0728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0729" name="Text Box 13"/>
          <p:cNvSpPr txBox="1">
            <a:spLocks noChangeArrowheads="1"/>
          </p:cNvSpPr>
          <p:nvPr/>
        </p:nvSpPr>
        <p:spPr bwMode="auto">
          <a:xfrm>
            <a:off x="784225" y="3794125"/>
            <a:ext cx="90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&lt;0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30730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1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2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0733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0734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0735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6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7" name="Text Box 21"/>
          <p:cNvSpPr txBox="1">
            <a:spLocks noChangeArrowheads="1"/>
          </p:cNvSpPr>
          <p:nvPr/>
        </p:nvSpPr>
        <p:spPr bwMode="auto">
          <a:xfrm>
            <a:off x="4554538" y="0"/>
            <a:ext cx="181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 </a:t>
            </a:r>
            <a:r>
              <a:rPr lang="cs-CZ" altLang="cs-CZ" sz="2000" b="1">
                <a:latin typeface="Times New Roman" panose="02020603050405020304" pitchFamily="18" charset="0"/>
              </a:rPr>
              <a:t>cannot rise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0738" name="Line 22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9" name="Line 23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0" name="Text Box 24"/>
          <p:cNvSpPr txBox="1">
            <a:spLocks noChangeArrowheads="1"/>
          </p:cNvSpPr>
          <p:nvPr/>
        </p:nvSpPr>
        <p:spPr bwMode="auto">
          <a:xfrm>
            <a:off x="2768600" y="2311400"/>
            <a:ext cx="757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000" b="1">
                <a:latin typeface="Times New Roman" panose="02020603050405020304" pitchFamily="18" charset="0"/>
              </a:rPr>
              <a:t>&lt; 0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0741" name="Line 25"/>
          <p:cNvSpPr>
            <a:spLocks noChangeShapeType="1"/>
          </p:cNvSpPr>
          <p:nvPr/>
        </p:nvSpPr>
        <p:spPr bwMode="auto">
          <a:xfrm flipV="1">
            <a:off x="1601788" y="35433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42" name="Text Box 26"/>
          <p:cNvSpPr txBox="1">
            <a:spLocks noChangeArrowheads="1"/>
          </p:cNvSpPr>
          <p:nvPr/>
        </p:nvSpPr>
        <p:spPr bwMode="auto">
          <a:xfrm>
            <a:off x="2719388" y="2978150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latin typeface="Times New Roman" panose="02020603050405020304" pitchFamily="18" charset="0"/>
              </a:rPr>
              <a:t>Elastic veins collapses</a:t>
            </a:r>
            <a:endParaRPr lang="en-US" altLang="cs-CZ" b="1">
              <a:latin typeface="Times New Roman" panose="02020603050405020304" pitchFamily="18" charset="0"/>
            </a:endParaRPr>
          </a:p>
        </p:txBody>
      </p:sp>
      <p:sp>
        <p:nvSpPr>
          <p:cNvPr id="30743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0744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0745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0746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A676441B-0ADB-9FCD-E5BB-CA32645159D3}"/>
              </a:ext>
            </a:extLst>
          </p:cNvPr>
          <p:cNvGrpSpPr/>
          <p:nvPr/>
        </p:nvGrpSpPr>
        <p:grpSpPr>
          <a:xfrm>
            <a:off x="3687578" y="2254978"/>
            <a:ext cx="3784114" cy="2272572"/>
            <a:chOff x="3687578" y="2254978"/>
            <a:chExt cx="3784114" cy="2272572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78ED2345-CD51-1B35-89A3-7C202F03418A}"/>
                </a:ext>
              </a:extLst>
            </p:cNvPr>
            <p:cNvGrpSpPr/>
            <p:nvPr/>
          </p:nvGrpSpPr>
          <p:grpSpPr>
            <a:xfrm>
              <a:off x="4371618" y="2420898"/>
              <a:ext cx="3100074" cy="2106652"/>
              <a:chOff x="4371618" y="2420898"/>
              <a:chExt cx="3100074" cy="2106652"/>
            </a:xfrm>
          </p:grpSpPr>
          <p:sp>
            <p:nvSpPr>
              <p:cNvPr id="6" name="Line 16">
                <a:extLst>
                  <a:ext uri="{FF2B5EF4-FFF2-40B4-BE49-F238E27FC236}">
                    <a16:creationId xmlns:a16="http://schemas.microsoft.com/office/drawing/2014/main" id="{1CBC048C-7B0D-382A-5A14-7107527A6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9913" y="2420898"/>
                <a:ext cx="1" cy="18923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" name="Line 15">
                <a:extLst>
                  <a:ext uri="{FF2B5EF4-FFF2-40B4-BE49-F238E27FC236}">
                    <a16:creationId xmlns:a16="http://schemas.microsoft.com/office/drawing/2014/main" id="{A54CF81C-D51E-2AB2-2367-4D67BE64B8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913" y="4313238"/>
                <a:ext cx="27123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 Box 18">
                <a:extLst>
                  <a:ext uri="{FF2B5EF4-FFF2-40B4-BE49-F238E27FC236}">
                    <a16:creationId xmlns:a16="http://schemas.microsoft.com/office/drawing/2014/main" id="{8F657349-5F47-F02A-AF0D-710FFC67F2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0692" y="4130675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>
                    <a:latin typeface="Times New Roman" panose="02020603050405020304" pitchFamily="18" charset="0"/>
                  </a:rPr>
                  <a:t>Q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20">
                <a:extLst>
                  <a:ext uri="{FF2B5EF4-FFF2-40B4-BE49-F238E27FC236}">
                    <a16:creationId xmlns:a16="http://schemas.microsoft.com/office/drawing/2014/main" id="{61AE721F-0387-2649-AF60-DE8EF4B98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1618" y="3344592"/>
                <a:ext cx="2003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" name="Text Box 19">
                <a:extLst>
                  <a:ext uri="{FF2B5EF4-FFF2-40B4-BE49-F238E27FC236}">
                    <a16:creationId xmlns:a16="http://schemas.microsoft.com/office/drawing/2014/main" id="{0EB6F6F0-7189-64BF-014C-33EA83E703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168" y="3032125"/>
                <a:ext cx="4778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 err="1">
                    <a:latin typeface="Times New Roman" panose="02020603050405020304" pitchFamily="18" charset="0"/>
                  </a:rPr>
                  <a:t>P</a:t>
                </a:r>
                <a:r>
                  <a:rPr lang="cs-CZ" altLang="cs-CZ" sz="2000" b="1" baseline="-25000" dirty="0" err="1">
                    <a:latin typeface="Times New Roman" panose="02020603050405020304" pitchFamily="18" charset="0"/>
                  </a:rPr>
                  <a:t>m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" name="Text Box 17">
              <a:extLst>
                <a:ext uri="{FF2B5EF4-FFF2-40B4-BE49-F238E27FC236}">
                  <a16:creationId xmlns:a16="http://schemas.microsoft.com/office/drawing/2014/main" id="{64076D59-945D-2EBA-6409-27F0B5E90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98" y="2284769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v</a:t>
              </a:r>
              <a:endParaRPr lang="en-US" altLang="cs-CZ" sz="2000" b="1" baseline="-25000" dirty="0">
                <a:solidFill>
                  <a:srgbClr val="4A7EBB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17">
              <a:extLst>
                <a:ext uri="{FF2B5EF4-FFF2-40B4-BE49-F238E27FC236}">
                  <a16:creationId xmlns:a16="http://schemas.microsoft.com/office/drawing/2014/main" id="{C6217DC7-0646-5593-7015-BAE533FD8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578" y="2254978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35E3C62D-E2BB-DEC6-F925-009E7A9F4112}"/>
              </a:ext>
            </a:extLst>
          </p:cNvPr>
          <p:cNvCxnSpPr>
            <a:cxnSpLocks/>
          </p:cNvCxnSpPr>
          <p:nvPr/>
        </p:nvCxnSpPr>
        <p:spPr>
          <a:xfrm>
            <a:off x="4371618" y="3344593"/>
            <a:ext cx="1136486" cy="968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97459B47-015C-DFDF-65A9-81B52C1AD8F8}"/>
              </a:ext>
            </a:extLst>
          </p:cNvPr>
          <p:cNvCxnSpPr>
            <a:cxnSpLocks/>
          </p:cNvCxnSpPr>
          <p:nvPr/>
        </p:nvCxnSpPr>
        <p:spPr>
          <a:xfrm flipV="1">
            <a:off x="4402525" y="2147888"/>
            <a:ext cx="1169600" cy="11854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417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reeform 2"/>
          <p:cNvSpPr>
            <a:spLocks/>
          </p:cNvSpPr>
          <p:nvPr/>
        </p:nvSpPr>
        <p:spPr bwMode="auto">
          <a:xfrm>
            <a:off x="2071688" y="2082800"/>
            <a:ext cx="3294062" cy="4044950"/>
          </a:xfrm>
          <a:custGeom>
            <a:avLst/>
            <a:gdLst>
              <a:gd name="T0" fmla="*/ 2147483647 w 2075"/>
              <a:gd name="T1" fmla="*/ 0 h 2548"/>
              <a:gd name="T2" fmla="*/ 2147483647 w 2075"/>
              <a:gd name="T3" fmla="*/ 2147483647 h 2548"/>
              <a:gd name="T4" fmla="*/ 2147483647 w 2075"/>
              <a:gd name="T5" fmla="*/ 2147483647 h 2548"/>
              <a:gd name="T6" fmla="*/ 2147483647 w 2075"/>
              <a:gd name="T7" fmla="*/ 2147483647 h 2548"/>
              <a:gd name="T8" fmla="*/ 2147483647 w 2075"/>
              <a:gd name="T9" fmla="*/ 2147483647 h 2548"/>
              <a:gd name="T10" fmla="*/ 2147483647 w 2075"/>
              <a:gd name="T11" fmla="*/ 2147483647 h 2548"/>
              <a:gd name="T12" fmla="*/ 2147483647 w 2075"/>
              <a:gd name="T13" fmla="*/ 2147483647 h 2548"/>
              <a:gd name="T14" fmla="*/ 2147483647 w 2075"/>
              <a:gd name="T15" fmla="*/ 2147483647 h 2548"/>
              <a:gd name="T16" fmla="*/ 2147483647 w 2075"/>
              <a:gd name="T17" fmla="*/ 2147483647 h 2548"/>
              <a:gd name="T18" fmla="*/ 2147483647 w 2075"/>
              <a:gd name="T19" fmla="*/ 2147483647 h 2548"/>
              <a:gd name="T20" fmla="*/ 2147483647 w 2075"/>
              <a:gd name="T21" fmla="*/ 2147483647 h 25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5"/>
              <a:gd name="T34" fmla="*/ 0 h 2548"/>
              <a:gd name="T35" fmla="*/ 2075 w 2075"/>
              <a:gd name="T36" fmla="*/ 2548 h 25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5" h="2548">
                <a:moveTo>
                  <a:pt x="370" y="0"/>
                </a:moveTo>
                <a:cubicBezTo>
                  <a:pt x="353" y="26"/>
                  <a:pt x="336" y="3"/>
                  <a:pt x="276" y="154"/>
                </a:cubicBezTo>
                <a:cubicBezTo>
                  <a:pt x="216" y="305"/>
                  <a:pt x="18" y="628"/>
                  <a:pt x="9" y="908"/>
                </a:cubicBezTo>
                <a:cubicBezTo>
                  <a:pt x="0" y="1188"/>
                  <a:pt x="77" y="1599"/>
                  <a:pt x="224" y="1833"/>
                </a:cubicBezTo>
                <a:cubicBezTo>
                  <a:pt x="371" y="2067"/>
                  <a:pt x="596" y="2194"/>
                  <a:pt x="889" y="2310"/>
                </a:cubicBezTo>
                <a:cubicBezTo>
                  <a:pt x="1182" y="2426"/>
                  <a:pt x="1891" y="2514"/>
                  <a:pt x="1983" y="2531"/>
                </a:cubicBezTo>
                <a:cubicBezTo>
                  <a:pt x="2075" y="2548"/>
                  <a:pt x="1632" y="2520"/>
                  <a:pt x="1439" y="2411"/>
                </a:cubicBezTo>
                <a:cubicBezTo>
                  <a:pt x="1246" y="2302"/>
                  <a:pt x="904" y="2118"/>
                  <a:pt x="826" y="1877"/>
                </a:cubicBezTo>
                <a:cubicBezTo>
                  <a:pt x="748" y="1636"/>
                  <a:pt x="983" y="1218"/>
                  <a:pt x="968" y="966"/>
                </a:cubicBezTo>
                <a:cubicBezTo>
                  <a:pt x="953" y="714"/>
                  <a:pt x="820" y="522"/>
                  <a:pt x="733" y="367"/>
                </a:cubicBezTo>
                <a:cubicBezTo>
                  <a:pt x="646" y="212"/>
                  <a:pt x="505" y="106"/>
                  <a:pt x="445" y="37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747" name="Freeform 3"/>
          <p:cNvSpPr>
            <a:spLocks/>
          </p:cNvSpPr>
          <p:nvPr/>
        </p:nvSpPr>
        <p:spPr bwMode="auto">
          <a:xfrm>
            <a:off x="5170488" y="1560513"/>
            <a:ext cx="2767012" cy="4540250"/>
          </a:xfrm>
          <a:custGeom>
            <a:avLst/>
            <a:gdLst>
              <a:gd name="T0" fmla="*/ 2147483647 w 1743"/>
              <a:gd name="T1" fmla="*/ 2147483647 h 2860"/>
              <a:gd name="T2" fmla="*/ 2147483647 w 1743"/>
              <a:gd name="T3" fmla="*/ 2147483647 h 2860"/>
              <a:gd name="T4" fmla="*/ 2147483647 w 1743"/>
              <a:gd name="T5" fmla="*/ 2147483647 h 2860"/>
              <a:gd name="T6" fmla="*/ 2147483647 w 1743"/>
              <a:gd name="T7" fmla="*/ 2147483647 h 2860"/>
              <a:gd name="T8" fmla="*/ 2147483647 w 1743"/>
              <a:gd name="T9" fmla="*/ 2147483647 h 2860"/>
              <a:gd name="T10" fmla="*/ 2147483647 w 1743"/>
              <a:gd name="T11" fmla="*/ 2147483647 h 2860"/>
              <a:gd name="T12" fmla="*/ 2147483647 w 1743"/>
              <a:gd name="T13" fmla="*/ 2147483647 h 2860"/>
              <a:gd name="T14" fmla="*/ 2147483647 w 1743"/>
              <a:gd name="T15" fmla="*/ 2147483647 h 2860"/>
              <a:gd name="T16" fmla="*/ 0 w 1743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3"/>
              <a:gd name="T28" fmla="*/ 0 h 2860"/>
              <a:gd name="T29" fmla="*/ 1743 w 1743"/>
              <a:gd name="T30" fmla="*/ 2860 h 2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3" h="2860">
                <a:moveTo>
                  <a:pt x="560" y="2791"/>
                </a:moveTo>
                <a:cubicBezTo>
                  <a:pt x="732" y="2682"/>
                  <a:pt x="1441" y="2529"/>
                  <a:pt x="1592" y="2138"/>
                </a:cubicBezTo>
                <a:cubicBezTo>
                  <a:pt x="1743" y="1747"/>
                  <a:pt x="1579" y="790"/>
                  <a:pt x="1465" y="446"/>
                </a:cubicBezTo>
                <a:cubicBezTo>
                  <a:pt x="1351" y="102"/>
                  <a:pt x="1019" y="140"/>
                  <a:pt x="906" y="75"/>
                </a:cubicBezTo>
                <a:cubicBezTo>
                  <a:pt x="793" y="10"/>
                  <a:pt x="696" y="0"/>
                  <a:pt x="785" y="58"/>
                </a:cubicBezTo>
                <a:cubicBezTo>
                  <a:pt x="874" y="116"/>
                  <a:pt x="1299" y="102"/>
                  <a:pt x="1440" y="426"/>
                </a:cubicBezTo>
                <a:cubicBezTo>
                  <a:pt x="1581" y="750"/>
                  <a:pt x="1738" y="1625"/>
                  <a:pt x="1629" y="2002"/>
                </a:cubicBezTo>
                <a:cubicBezTo>
                  <a:pt x="1520" y="2379"/>
                  <a:pt x="1056" y="2545"/>
                  <a:pt x="785" y="2688"/>
                </a:cubicBezTo>
                <a:cubicBezTo>
                  <a:pt x="514" y="2831"/>
                  <a:pt x="164" y="2824"/>
                  <a:pt x="0" y="286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174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174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751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1753" name="Text Box 13"/>
          <p:cNvSpPr txBox="1">
            <a:spLocks noChangeArrowheads="1"/>
          </p:cNvSpPr>
          <p:nvPr/>
        </p:nvSpPr>
        <p:spPr bwMode="auto">
          <a:xfrm>
            <a:off x="784225" y="3794125"/>
            <a:ext cx="1233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 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m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31754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5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6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1757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1758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1759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0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1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2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3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4" name="Text Box 24"/>
          <p:cNvSpPr txBox="1">
            <a:spLocks noChangeArrowheads="1"/>
          </p:cNvSpPr>
          <p:nvPr/>
        </p:nvSpPr>
        <p:spPr bwMode="auto">
          <a:xfrm>
            <a:off x="7805738" y="2379663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 </a:t>
            </a:r>
            <a:r>
              <a:rPr lang="cs-CZ" altLang="cs-CZ" sz="2400" b="1">
                <a:latin typeface="Times New Roman" panose="02020603050405020304" pitchFamily="18" charset="0"/>
              </a:rPr>
              <a:t>= Pm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1765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1766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1767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1768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E9B9898B-0C2F-0F31-D7B0-D9CCA4F151AA}"/>
              </a:ext>
            </a:extLst>
          </p:cNvPr>
          <p:cNvGrpSpPr/>
          <p:nvPr/>
        </p:nvGrpSpPr>
        <p:grpSpPr>
          <a:xfrm>
            <a:off x="3687578" y="2254978"/>
            <a:ext cx="3784114" cy="2272572"/>
            <a:chOff x="3687578" y="2254978"/>
            <a:chExt cx="3784114" cy="2272572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B5898255-7F5E-2460-19C7-8421B596C71C}"/>
                </a:ext>
              </a:extLst>
            </p:cNvPr>
            <p:cNvGrpSpPr/>
            <p:nvPr/>
          </p:nvGrpSpPr>
          <p:grpSpPr>
            <a:xfrm>
              <a:off x="4371618" y="2420898"/>
              <a:ext cx="3100074" cy="2106652"/>
              <a:chOff x="4371618" y="2420898"/>
              <a:chExt cx="3100074" cy="2106652"/>
            </a:xfrm>
          </p:grpSpPr>
          <p:sp>
            <p:nvSpPr>
              <p:cNvPr id="6" name="Line 16">
                <a:extLst>
                  <a:ext uri="{FF2B5EF4-FFF2-40B4-BE49-F238E27FC236}">
                    <a16:creationId xmlns:a16="http://schemas.microsoft.com/office/drawing/2014/main" id="{19AE900D-40A1-58E7-0814-4695B0616C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9913" y="2420898"/>
                <a:ext cx="1" cy="18923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" name="Line 15">
                <a:extLst>
                  <a:ext uri="{FF2B5EF4-FFF2-40B4-BE49-F238E27FC236}">
                    <a16:creationId xmlns:a16="http://schemas.microsoft.com/office/drawing/2014/main" id="{99E08FBB-A975-9A96-2057-E24F63BDB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913" y="4313238"/>
                <a:ext cx="27123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 Box 18">
                <a:extLst>
                  <a:ext uri="{FF2B5EF4-FFF2-40B4-BE49-F238E27FC236}">
                    <a16:creationId xmlns:a16="http://schemas.microsoft.com/office/drawing/2014/main" id="{B4B1374F-73E2-AF91-8F30-AA6A401BD9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0692" y="4130675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>
                    <a:latin typeface="Times New Roman" panose="02020603050405020304" pitchFamily="18" charset="0"/>
                  </a:rPr>
                  <a:t>Q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20">
                <a:extLst>
                  <a:ext uri="{FF2B5EF4-FFF2-40B4-BE49-F238E27FC236}">
                    <a16:creationId xmlns:a16="http://schemas.microsoft.com/office/drawing/2014/main" id="{C50552A1-26C4-7202-8496-41DC66FAD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1618" y="3344592"/>
                <a:ext cx="2003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" name="Text Box 19">
                <a:extLst>
                  <a:ext uri="{FF2B5EF4-FFF2-40B4-BE49-F238E27FC236}">
                    <a16:creationId xmlns:a16="http://schemas.microsoft.com/office/drawing/2014/main" id="{DFE58A9F-590C-C499-5498-75744990A2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168" y="3032125"/>
                <a:ext cx="4778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 err="1">
                    <a:latin typeface="Times New Roman" panose="02020603050405020304" pitchFamily="18" charset="0"/>
                  </a:rPr>
                  <a:t>P</a:t>
                </a:r>
                <a:r>
                  <a:rPr lang="cs-CZ" altLang="cs-CZ" sz="2000" b="1" baseline="-25000" dirty="0" err="1">
                    <a:latin typeface="Times New Roman" panose="02020603050405020304" pitchFamily="18" charset="0"/>
                  </a:rPr>
                  <a:t>m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" name="Text Box 17">
              <a:extLst>
                <a:ext uri="{FF2B5EF4-FFF2-40B4-BE49-F238E27FC236}">
                  <a16:creationId xmlns:a16="http://schemas.microsoft.com/office/drawing/2014/main" id="{08592619-AF38-150A-29CC-4E640A1E3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98" y="2284769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v</a:t>
              </a:r>
              <a:endParaRPr lang="en-US" altLang="cs-CZ" sz="2000" b="1" baseline="-25000" dirty="0">
                <a:solidFill>
                  <a:srgbClr val="4A7EBB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17">
              <a:extLst>
                <a:ext uri="{FF2B5EF4-FFF2-40B4-BE49-F238E27FC236}">
                  <a16:creationId xmlns:a16="http://schemas.microsoft.com/office/drawing/2014/main" id="{B88A5ECA-8081-BD1A-7600-2ABC2FCCB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578" y="2254978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255BBDF5-639A-31B9-78AF-489725B43B9D}"/>
              </a:ext>
            </a:extLst>
          </p:cNvPr>
          <p:cNvCxnSpPr>
            <a:cxnSpLocks/>
          </p:cNvCxnSpPr>
          <p:nvPr/>
        </p:nvCxnSpPr>
        <p:spPr>
          <a:xfrm>
            <a:off x="4371618" y="3344593"/>
            <a:ext cx="1136486" cy="968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623AEA2-4EC9-1D16-DC7D-7DCF117F3892}"/>
              </a:ext>
            </a:extLst>
          </p:cNvPr>
          <p:cNvCxnSpPr>
            <a:cxnSpLocks/>
          </p:cNvCxnSpPr>
          <p:nvPr/>
        </p:nvCxnSpPr>
        <p:spPr>
          <a:xfrm flipV="1">
            <a:off x="4402525" y="2147888"/>
            <a:ext cx="1169600" cy="11854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334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auto">
          <a:xfrm>
            <a:off x="2105025" y="1944688"/>
            <a:ext cx="3244850" cy="4116387"/>
          </a:xfrm>
          <a:custGeom>
            <a:avLst/>
            <a:gdLst>
              <a:gd name="T0" fmla="*/ 2147483647 w 2044"/>
              <a:gd name="T1" fmla="*/ 0 h 2593"/>
              <a:gd name="T2" fmla="*/ 2147483647 w 2044"/>
              <a:gd name="T3" fmla="*/ 2147483647 h 2593"/>
              <a:gd name="T4" fmla="*/ 2147483647 w 2044"/>
              <a:gd name="T5" fmla="*/ 2147483647 h 2593"/>
              <a:gd name="T6" fmla="*/ 2147483647 w 2044"/>
              <a:gd name="T7" fmla="*/ 2147483647 h 2593"/>
              <a:gd name="T8" fmla="*/ 2147483647 w 2044"/>
              <a:gd name="T9" fmla="*/ 2147483647 h 2593"/>
              <a:gd name="T10" fmla="*/ 2147483647 w 2044"/>
              <a:gd name="T11" fmla="*/ 2147483647 h 2593"/>
              <a:gd name="T12" fmla="*/ 2147483647 w 2044"/>
              <a:gd name="T13" fmla="*/ 2147483647 h 2593"/>
              <a:gd name="T14" fmla="*/ 2147483647 w 2044"/>
              <a:gd name="T15" fmla="*/ 2147483647 h 2593"/>
              <a:gd name="T16" fmla="*/ 2147483647 w 2044"/>
              <a:gd name="T17" fmla="*/ 2147483647 h 2593"/>
              <a:gd name="T18" fmla="*/ 2147483647 w 2044"/>
              <a:gd name="T19" fmla="*/ 2147483647 h 2593"/>
              <a:gd name="T20" fmla="*/ 2147483647 w 2044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44"/>
              <a:gd name="T34" fmla="*/ 0 h 2593"/>
              <a:gd name="T35" fmla="*/ 2044 w 2044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44" h="2593">
                <a:moveTo>
                  <a:pt x="371" y="0"/>
                </a:moveTo>
                <a:cubicBezTo>
                  <a:pt x="350" y="32"/>
                  <a:pt x="305" y="42"/>
                  <a:pt x="245" y="199"/>
                </a:cubicBezTo>
                <a:cubicBezTo>
                  <a:pt x="185" y="356"/>
                  <a:pt x="18" y="663"/>
                  <a:pt x="9" y="943"/>
                </a:cubicBezTo>
                <a:cubicBezTo>
                  <a:pt x="0" y="1223"/>
                  <a:pt x="52" y="1643"/>
                  <a:pt x="193" y="1878"/>
                </a:cubicBezTo>
                <a:cubicBezTo>
                  <a:pt x="334" y="2113"/>
                  <a:pt x="565" y="2239"/>
                  <a:pt x="858" y="2355"/>
                </a:cubicBezTo>
                <a:cubicBezTo>
                  <a:pt x="1151" y="2471"/>
                  <a:pt x="1860" y="2559"/>
                  <a:pt x="1952" y="2576"/>
                </a:cubicBezTo>
                <a:cubicBezTo>
                  <a:pt x="2044" y="2593"/>
                  <a:pt x="1601" y="2565"/>
                  <a:pt x="1408" y="2456"/>
                </a:cubicBezTo>
                <a:cubicBezTo>
                  <a:pt x="1215" y="2347"/>
                  <a:pt x="888" y="2162"/>
                  <a:pt x="795" y="1922"/>
                </a:cubicBezTo>
                <a:cubicBezTo>
                  <a:pt x="702" y="1682"/>
                  <a:pt x="868" y="1268"/>
                  <a:pt x="852" y="1016"/>
                </a:cubicBezTo>
                <a:cubicBezTo>
                  <a:pt x="836" y="764"/>
                  <a:pt x="775" y="568"/>
                  <a:pt x="702" y="412"/>
                </a:cubicBezTo>
                <a:cubicBezTo>
                  <a:pt x="629" y="256"/>
                  <a:pt x="474" y="151"/>
                  <a:pt x="414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2771" name="Freeform 3"/>
          <p:cNvSpPr>
            <a:spLocks/>
          </p:cNvSpPr>
          <p:nvPr/>
        </p:nvSpPr>
        <p:spPr bwMode="auto">
          <a:xfrm>
            <a:off x="5162550" y="1490663"/>
            <a:ext cx="2774950" cy="4554537"/>
          </a:xfrm>
          <a:custGeom>
            <a:avLst/>
            <a:gdLst>
              <a:gd name="T0" fmla="*/ 2147483647 w 1748"/>
              <a:gd name="T1" fmla="*/ 2147483647 h 2869"/>
              <a:gd name="T2" fmla="*/ 2147483647 w 1748"/>
              <a:gd name="T3" fmla="*/ 2147483647 h 2869"/>
              <a:gd name="T4" fmla="*/ 2147483647 w 1748"/>
              <a:gd name="T5" fmla="*/ 2147483647 h 2869"/>
              <a:gd name="T6" fmla="*/ 2147483647 w 1748"/>
              <a:gd name="T7" fmla="*/ 2147483647 h 2869"/>
              <a:gd name="T8" fmla="*/ 2147483647 w 1748"/>
              <a:gd name="T9" fmla="*/ 2147483647 h 2869"/>
              <a:gd name="T10" fmla="*/ 2147483647 w 1748"/>
              <a:gd name="T11" fmla="*/ 2147483647 h 2869"/>
              <a:gd name="T12" fmla="*/ 2147483647 w 1748"/>
              <a:gd name="T13" fmla="*/ 2147483647 h 2869"/>
              <a:gd name="T14" fmla="*/ 2147483647 w 1748"/>
              <a:gd name="T15" fmla="*/ 2147483647 h 2869"/>
              <a:gd name="T16" fmla="*/ 0 w 1748"/>
              <a:gd name="T17" fmla="*/ 2147483647 h 28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8"/>
              <a:gd name="T28" fmla="*/ 0 h 2869"/>
              <a:gd name="T29" fmla="*/ 1748 w 1748"/>
              <a:gd name="T30" fmla="*/ 2869 h 28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8" h="2869">
                <a:moveTo>
                  <a:pt x="565" y="2835"/>
                </a:moveTo>
                <a:cubicBezTo>
                  <a:pt x="737" y="2726"/>
                  <a:pt x="1446" y="2573"/>
                  <a:pt x="1597" y="2182"/>
                </a:cubicBezTo>
                <a:cubicBezTo>
                  <a:pt x="1748" y="1791"/>
                  <a:pt x="1595" y="843"/>
                  <a:pt x="1470" y="490"/>
                </a:cubicBezTo>
                <a:cubicBezTo>
                  <a:pt x="1345" y="137"/>
                  <a:pt x="994" y="122"/>
                  <a:pt x="848" y="61"/>
                </a:cubicBezTo>
                <a:cubicBezTo>
                  <a:pt x="702" y="0"/>
                  <a:pt x="499" y="51"/>
                  <a:pt x="591" y="124"/>
                </a:cubicBezTo>
                <a:cubicBezTo>
                  <a:pt x="683" y="197"/>
                  <a:pt x="1238" y="181"/>
                  <a:pt x="1398" y="501"/>
                </a:cubicBezTo>
                <a:cubicBezTo>
                  <a:pt x="1558" y="821"/>
                  <a:pt x="1651" y="1674"/>
                  <a:pt x="1550" y="2046"/>
                </a:cubicBezTo>
                <a:cubicBezTo>
                  <a:pt x="1449" y="2418"/>
                  <a:pt x="1048" y="2595"/>
                  <a:pt x="790" y="2732"/>
                </a:cubicBezTo>
                <a:cubicBezTo>
                  <a:pt x="532" y="2869"/>
                  <a:pt x="165" y="2840"/>
                  <a:pt x="0" y="286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277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2777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2778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79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0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2781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2782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2783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4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5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6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7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8" name="Line 25"/>
          <p:cNvSpPr>
            <a:spLocks noChangeShapeType="1"/>
          </p:cNvSpPr>
          <p:nvPr/>
        </p:nvSpPr>
        <p:spPr bwMode="auto">
          <a:xfrm flipH="1" flipV="1">
            <a:off x="2160588" y="6492875"/>
            <a:ext cx="449262" cy="1905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89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90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2791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2792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2793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32794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B6E41356-FF0A-395A-6B19-18E254D83558}"/>
              </a:ext>
            </a:extLst>
          </p:cNvPr>
          <p:cNvGrpSpPr/>
          <p:nvPr/>
        </p:nvGrpSpPr>
        <p:grpSpPr>
          <a:xfrm>
            <a:off x="3687578" y="2254978"/>
            <a:ext cx="3784114" cy="2272572"/>
            <a:chOff x="3687578" y="2254978"/>
            <a:chExt cx="3784114" cy="2272572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C30FE96E-9DDA-3B94-958C-3BD28B2A9B61}"/>
                </a:ext>
              </a:extLst>
            </p:cNvPr>
            <p:cNvGrpSpPr/>
            <p:nvPr/>
          </p:nvGrpSpPr>
          <p:grpSpPr>
            <a:xfrm>
              <a:off x="4371618" y="2420898"/>
              <a:ext cx="3100074" cy="2106652"/>
              <a:chOff x="4371618" y="2420898"/>
              <a:chExt cx="3100074" cy="2106652"/>
            </a:xfrm>
          </p:grpSpPr>
          <p:sp>
            <p:nvSpPr>
              <p:cNvPr id="6" name="Line 16">
                <a:extLst>
                  <a:ext uri="{FF2B5EF4-FFF2-40B4-BE49-F238E27FC236}">
                    <a16:creationId xmlns:a16="http://schemas.microsoft.com/office/drawing/2014/main" id="{8F1D27B4-6B53-5912-D4F8-89B230782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9913" y="2420898"/>
                <a:ext cx="1" cy="18923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" name="Line 15">
                <a:extLst>
                  <a:ext uri="{FF2B5EF4-FFF2-40B4-BE49-F238E27FC236}">
                    <a16:creationId xmlns:a16="http://schemas.microsoft.com/office/drawing/2014/main" id="{94B54D2D-822E-30C3-9CAD-2A71A1E80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913" y="4313238"/>
                <a:ext cx="27123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 Box 18">
                <a:extLst>
                  <a:ext uri="{FF2B5EF4-FFF2-40B4-BE49-F238E27FC236}">
                    <a16:creationId xmlns:a16="http://schemas.microsoft.com/office/drawing/2014/main" id="{0FAEBE33-8E9F-3D76-9754-E3D0A909A6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0692" y="4130675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>
                    <a:latin typeface="Times New Roman" panose="02020603050405020304" pitchFamily="18" charset="0"/>
                  </a:rPr>
                  <a:t>Q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20">
                <a:extLst>
                  <a:ext uri="{FF2B5EF4-FFF2-40B4-BE49-F238E27FC236}">
                    <a16:creationId xmlns:a16="http://schemas.microsoft.com/office/drawing/2014/main" id="{A07F15A9-5633-F4D0-DD57-3C6F2CC59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1618" y="3344592"/>
                <a:ext cx="2003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" name="Text Box 19">
                <a:extLst>
                  <a:ext uri="{FF2B5EF4-FFF2-40B4-BE49-F238E27FC236}">
                    <a16:creationId xmlns:a16="http://schemas.microsoft.com/office/drawing/2014/main" id="{E9AABE5E-C385-8736-FCC2-52FF3BA183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168" y="3032125"/>
                <a:ext cx="4778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 err="1">
                    <a:latin typeface="Times New Roman" panose="02020603050405020304" pitchFamily="18" charset="0"/>
                  </a:rPr>
                  <a:t>P</a:t>
                </a:r>
                <a:r>
                  <a:rPr lang="cs-CZ" altLang="cs-CZ" sz="2000" b="1" baseline="-25000" dirty="0" err="1">
                    <a:latin typeface="Times New Roman" panose="02020603050405020304" pitchFamily="18" charset="0"/>
                  </a:rPr>
                  <a:t>m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" name="Text Box 17">
              <a:extLst>
                <a:ext uri="{FF2B5EF4-FFF2-40B4-BE49-F238E27FC236}">
                  <a16:creationId xmlns:a16="http://schemas.microsoft.com/office/drawing/2014/main" id="{CBB9F049-3329-76E3-FAB9-1D8E780D5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98" y="2284769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v</a:t>
              </a:r>
              <a:endParaRPr lang="en-US" altLang="cs-CZ" sz="2000" b="1" baseline="-25000" dirty="0">
                <a:solidFill>
                  <a:srgbClr val="4A7EBB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17">
              <a:extLst>
                <a:ext uri="{FF2B5EF4-FFF2-40B4-BE49-F238E27FC236}">
                  <a16:creationId xmlns:a16="http://schemas.microsoft.com/office/drawing/2014/main" id="{7E69A777-FA57-DB6B-75F2-188D576D0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578" y="2254978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1717596F-D4D3-EC8D-5FCD-7D9E91B8EFE1}"/>
              </a:ext>
            </a:extLst>
          </p:cNvPr>
          <p:cNvCxnSpPr>
            <a:cxnSpLocks/>
          </p:cNvCxnSpPr>
          <p:nvPr/>
        </p:nvCxnSpPr>
        <p:spPr>
          <a:xfrm>
            <a:off x="4371618" y="3344593"/>
            <a:ext cx="1136486" cy="968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D4D25C4-A049-4928-7E5C-63779C902870}"/>
              </a:ext>
            </a:extLst>
          </p:cNvPr>
          <p:cNvCxnSpPr>
            <a:cxnSpLocks/>
          </p:cNvCxnSpPr>
          <p:nvPr/>
        </p:nvCxnSpPr>
        <p:spPr>
          <a:xfrm flipV="1">
            <a:off x="4402525" y="2147888"/>
            <a:ext cx="1169600" cy="11854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F2747F1C-7317-A919-EDA6-B17C4901FDBB}"/>
              </a:ext>
            </a:extLst>
          </p:cNvPr>
          <p:cNvCxnSpPr>
            <a:cxnSpLocks/>
          </p:cNvCxnSpPr>
          <p:nvPr/>
        </p:nvCxnSpPr>
        <p:spPr>
          <a:xfrm>
            <a:off x="4395040" y="3381132"/>
            <a:ext cx="191998" cy="2920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1FDE12A8-CC47-2FE6-98FC-D6052501C3D7}"/>
              </a:ext>
            </a:extLst>
          </p:cNvPr>
          <p:cNvCxnSpPr>
            <a:cxnSpLocks/>
            <a:stCxn id="9" idx="1"/>
          </p:cNvCxnSpPr>
          <p:nvPr/>
        </p:nvCxnSpPr>
        <p:spPr>
          <a:xfrm flipV="1">
            <a:off x="4371618" y="2924944"/>
            <a:ext cx="215420" cy="41964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268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auto">
          <a:xfrm>
            <a:off x="2206625" y="1944688"/>
            <a:ext cx="3143250" cy="4116387"/>
          </a:xfrm>
          <a:custGeom>
            <a:avLst/>
            <a:gdLst>
              <a:gd name="T0" fmla="*/ 2147483647 w 1980"/>
              <a:gd name="T1" fmla="*/ 0 h 2593"/>
              <a:gd name="T2" fmla="*/ 2147483647 w 1980"/>
              <a:gd name="T3" fmla="*/ 2147483647 h 2593"/>
              <a:gd name="T4" fmla="*/ 2147483647 w 1980"/>
              <a:gd name="T5" fmla="*/ 2147483647 h 2593"/>
              <a:gd name="T6" fmla="*/ 2147483647 w 1980"/>
              <a:gd name="T7" fmla="*/ 2147483647 h 2593"/>
              <a:gd name="T8" fmla="*/ 2147483647 w 1980"/>
              <a:gd name="T9" fmla="*/ 2147483647 h 2593"/>
              <a:gd name="T10" fmla="*/ 2147483647 w 1980"/>
              <a:gd name="T11" fmla="*/ 2147483647 h 2593"/>
              <a:gd name="T12" fmla="*/ 2147483647 w 1980"/>
              <a:gd name="T13" fmla="*/ 2147483647 h 2593"/>
              <a:gd name="T14" fmla="*/ 2147483647 w 1980"/>
              <a:gd name="T15" fmla="*/ 2147483647 h 2593"/>
              <a:gd name="T16" fmla="*/ 2147483647 w 1980"/>
              <a:gd name="T17" fmla="*/ 2147483647 h 2593"/>
              <a:gd name="T18" fmla="*/ 2147483647 w 1980"/>
              <a:gd name="T19" fmla="*/ 2147483647 h 2593"/>
              <a:gd name="T20" fmla="*/ 2147483647 w 1980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80"/>
              <a:gd name="T34" fmla="*/ 0 h 2593"/>
              <a:gd name="T35" fmla="*/ 1980 w 1980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80" h="2593">
                <a:moveTo>
                  <a:pt x="307" y="0"/>
                </a:moveTo>
                <a:cubicBezTo>
                  <a:pt x="286" y="32"/>
                  <a:pt x="229" y="42"/>
                  <a:pt x="181" y="199"/>
                </a:cubicBezTo>
                <a:cubicBezTo>
                  <a:pt x="133" y="356"/>
                  <a:pt x="28" y="663"/>
                  <a:pt x="19" y="943"/>
                </a:cubicBezTo>
                <a:cubicBezTo>
                  <a:pt x="10" y="1223"/>
                  <a:pt x="0" y="1643"/>
                  <a:pt x="129" y="1878"/>
                </a:cubicBezTo>
                <a:cubicBezTo>
                  <a:pt x="258" y="2113"/>
                  <a:pt x="501" y="2239"/>
                  <a:pt x="794" y="2355"/>
                </a:cubicBezTo>
                <a:cubicBezTo>
                  <a:pt x="1087" y="2471"/>
                  <a:pt x="1796" y="2559"/>
                  <a:pt x="1888" y="2576"/>
                </a:cubicBezTo>
                <a:cubicBezTo>
                  <a:pt x="1980" y="2593"/>
                  <a:pt x="1537" y="2565"/>
                  <a:pt x="1344" y="2456"/>
                </a:cubicBezTo>
                <a:cubicBezTo>
                  <a:pt x="1151" y="2347"/>
                  <a:pt x="848" y="2162"/>
                  <a:pt x="731" y="1922"/>
                </a:cubicBezTo>
                <a:cubicBezTo>
                  <a:pt x="614" y="1682"/>
                  <a:pt x="668" y="1264"/>
                  <a:pt x="642" y="1016"/>
                </a:cubicBezTo>
                <a:cubicBezTo>
                  <a:pt x="616" y="768"/>
                  <a:pt x="623" y="591"/>
                  <a:pt x="574" y="435"/>
                </a:cubicBezTo>
                <a:cubicBezTo>
                  <a:pt x="525" y="279"/>
                  <a:pt x="397" y="156"/>
                  <a:pt x="350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5" name="Freeform 3"/>
          <p:cNvSpPr>
            <a:spLocks/>
          </p:cNvSpPr>
          <p:nvPr/>
        </p:nvSpPr>
        <p:spPr bwMode="auto">
          <a:xfrm>
            <a:off x="5162550" y="1490663"/>
            <a:ext cx="2916238" cy="4564062"/>
          </a:xfrm>
          <a:custGeom>
            <a:avLst/>
            <a:gdLst>
              <a:gd name="T0" fmla="*/ 2147483647 w 1837"/>
              <a:gd name="T1" fmla="*/ 2147483647 h 2875"/>
              <a:gd name="T2" fmla="*/ 2147483647 w 1837"/>
              <a:gd name="T3" fmla="*/ 2147483647 h 2875"/>
              <a:gd name="T4" fmla="*/ 2147483647 w 1837"/>
              <a:gd name="T5" fmla="*/ 2147483647 h 2875"/>
              <a:gd name="T6" fmla="*/ 2147483647 w 1837"/>
              <a:gd name="T7" fmla="*/ 2147483647 h 2875"/>
              <a:gd name="T8" fmla="*/ 2147483647 w 1837"/>
              <a:gd name="T9" fmla="*/ 2147483647 h 2875"/>
              <a:gd name="T10" fmla="*/ 2147483647 w 1837"/>
              <a:gd name="T11" fmla="*/ 2147483647 h 2875"/>
              <a:gd name="T12" fmla="*/ 2147483647 w 1837"/>
              <a:gd name="T13" fmla="*/ 2147483647 h 2875"/>
              <a:gd name="T14" fmla="*/ 2147483647 w 1837"/>
              <a:gd name="T15" fmla="*/ 2147483647 h 2875"/>
              <a:gd name="T16" fmla="*/ 0 w 1837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37"/>
              <a:gd name="T28" fmla="*/ 0 h 2875"/>
              <a:gd name="T29" fmla="*/ 1837 w 1837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37" h="2875">
                <a:moveTo>
                  <a:pt x="565" y="2835"/>
                </a:moveTo>
                <a:cubicBezTo>
                  <a:pt x="752" y="2730"/>
                  <a:pt x="1535" y="2594"/>
                  <a:pt x="1686" y="2203"/>
                </a:cubicBezTo>
                <a:cubicBezTo>
                  <a:pt x="1837" y="1812"/>
                  <a:pt x="1610" y="847"/>
                  <a:pt x="1470" y="490"/>
                </a:cubicBezTo>
                <a:cubicBezTo>
                  <a:pt x="1330" y="133"/>
                  <a:pt x="994" y="122"/>
                  <a:pt x="848" y="61"/>
                </a:cubicBezTo>
                <a:cubicBezTo>
                  <a:pt x="702" y="0"/>
                  <a:pt x="519" y="44"/>
                  <a:pt x="591" y="124"/>
                </a:cubicBezTo>
                <a:cubicBezTo>
                  <a:pt x="663" y="204"/>
                  <a:pt x="1142" y="229"/>
                  <a:pt x="1283" y="543"/>
                </a:cubicBezTo>
                <a:cubicBezTo>
                  <a:pt x="1424" y="857"/>
                  <a:pt x="1522" y="1644"/>
                  <a:pt x="1440" y="2009"/>
                </a:cubicBezTo>
                <a:cubicBezTo>
                  <a:pt x="1358" y="2374"/>
                  <a:pt x="1030" y="2589"/>
                  <a:pt x="790" y="2732"/>
                </a:cubicBezTo>
                <a:cubicBezTo>
                  <a:pt x="550" y="2875"/>
                  <a:pt x="165" y="2840"/>
                  <a:pt x="0" y="286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379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3799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3800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3801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3802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3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4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3805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3806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3807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8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9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0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1" name="Line 23"/>
          <p:cNvSpPr>
            <a:spLocks noChangeShapeType="1"/>
          </p:cNvSpPr>
          <p:nvPr/>
        </p:nvSpPr>
        <p:spPr bwMode="auto">
          <a:xfrm flipV="1">
            <a:off x="4500563" y="5300663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2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3" name="Freeform 25"/>
          <p:cNvSpPr>
            <a:spLocks/>
          </p:cNvSpPr>
          <p:nvPr/>
        </p:nvSpPr>
        <p:spPr bwMode="auto">
          <a:xfrm>
            <a:off x="1579563" y="6272213"/>
            <a:ext cx="1031875" cy="41116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4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5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33816" name="Text Box 11"/>
          <p:cNvSpPr txBox="1">
            <a:spLocks noChangeArrowheads="1"/>
          </p:cNvSpPr>
          <p:nvPr/>
        </p:nvSpPr>
        <p:spPr bwMode="auto">
          <a:xfrm>
            <a:off x="7491413" y="14001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3817" name="Text Box 12"/>
          <p:cNvSpPr txBox="1">
            <a:spLocks noChangeArrowheads="1"/>
          </p:cNvSpPr>
          <p:nvPr/>
        </p:nvSpPr>
        <p:spPr bwMode="auto">
          <a:xfrm>
            <a:off x="979488" y="21415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3818" name="Text Box 7"/>
          <p:cNvSpPr txBox="1">
            <a:spLocks noChangeArrowheads="1"/>
          </p:cNvSpPr>
          <p:nvPr/>
        </p:nvSpPr>
        <p:spPr bwMode="auto">
          <a:xfrm>
            <a:off x="4017963" y="1524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33819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7BDBD1FA-F4B5-E7E8-FE22-B74AD62977C0}"/>
              </a:ext>
            </a:extLst>
          </p:cNvPr>
          <p:cNvGrpSpPr/>
          <p:nvPr/>
        </p:nvGrpSpPr>
        <p:grpSpPr>
          <a:xfrm>
            <a:off x="3687578" y="2254978"/>
            <a:ext cx="3784114" cy="2272572"/>
            <a:chOff x="3687578" y="2254978"/>
            <a:chExt cx="3784114" cy="2272572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42C9D35C-1E6C-ACC6-2F0D-F32C17FBBFD0}"/>
                </a:ext>
              </a:extLst>
            </p:cNvPr>
            <p:cNvGrpSpPr/>
            <p:nvPr/>
          </p:nvGrpSpPr>
          <p:grpSpPr>
            <a:xfrm>
              <a:off x="4371618" y="2420898"/>
              <a:ext cx="3100074" cy="2106652"/>
              <a:chOff x="4371618" y="2420898"/>
              <a:chExt cx="3100074" cy="2106652"/>
            </a:xfrm>
          </p:grpSpPr>
          <p:sp>
            <p:nvSpPr>
              <p:cNvPr id="6" name="Line 16">
                <a:extLst>
                  <a:ext uri="{FF2B5EF4-FFF2-40B4-BE49-F238E27FC236}">
                    <a16:creationId xmlns:a16="http://schemas.microsoft.com/office/drawing/2014/main" id="{915F9A7E-72C0-7C41-295A-0B335E139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9913" y="2420898"/>
                <a:ext cx="1" cy="18923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" name="Line 15">
                <a:extLst>
                  <a:ext uri="{FF2B5EF4-FFF2-40B4-BE49-F238E27FC236}">
                    <a16:creationId xmlns:a16="http://schemas.microsoft.com/office/drawing/2014/main" id="{D7A65A07-2BC9-556E-41B3-173475FE9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913" y="4313238"/>
                <a:ext cx="27123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 Box 18">
                <a:extLst>
                  <a:ext uri="{FF2B5EF4-FFF2-40B4-BE49-F238E27FC236}">
                    <a16:creationId xmlns:a16="http://schemas.microsoft.com/office/drawing/2014/main" id="{D24BF2EA-49A8-6B2A-6D8C-5FBD4458C5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0692" y="4130675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>
                    <a:latin typeface="Times New Roman" panose="02020603050405020304" pitchFamily="18" charset="0"/>
                  </a:rPr>
                  <a:t>Q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20">
                <a:extLst>
                  <a:ext uri="{FF2B5EF4-FFF2-40B4-BE49-F238E27FC236}">
                    <a16:creationId xmlns:a16="http://schemas.microsoft.com/office/drawing/2014/main" id="{C2B9C5CC-38B5-ED2F-1330-11D2057E3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1618" y="3344592"/>
                <a:ext cx="2003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" name="Text Box 19">
                <a:extLst>
                  <a:ext uri="{FF2B5EF4-FFF2-40B4-BE49-F238E27FC236}">
                    <a16:creationId xmlns:a16="http://schemas.microsoft.com/office/drawing/2014/main" id="{DA1785E0-36FF-4BC6-7B6F-0FC4A5C93F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168" y="3032125"/>
                <a:ext cx="4778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 err="1">
                    <a:latin typeface="Times New Roman" panose="02020603050405020304" pitchFamily="18" charset="0"/>
                  </a:rPr>
                  <a:t>P</a:t>
                </a:r>
                <a:r>
                  <a:rPr lang="cs-CZ" altLang="cs-CZ" sz="2000" b="1" baseline="-25000" dirty="0" err="1">
                    <a:latin typeface="Times New Roman" panose="02020603050405020304" pitchFamily="18" charset="0"/>
                  </a:rPr>
                  <a:t>m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" name="Text Box 17">
              <a:extLst>
                <a:ext uri="{FF2B5EF4-FFF2-40B4-BE49-F238E27FC236}">
                  <a16:creationId xmlns:a16="http://schemas.microsoft.com/office/drawing/2014/main" id="{F1DC334F-4E26-4458-5CDD-1E40E16E7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98" y="2284769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v</a:t>
              </a:r>
              <a:endParaRPr lang="en-US" altLang="cs-CZ" sz="2000" b="1" baseline="-25000" dirty="0">
                <a:solidFill>
                  <a:srgbClr val="4A7EBB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17">
              <a:extLst>
                <a:ext uri="{FF2B5EF4-FFF2-40B4-BE49-F238E27FC236}">
                  <a16:creationId xmlns:a16="http://schemas.microsoft.com/office/drawing/2014/main" id="{9780B159-9561-5716-A788-C54DA8448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578" y="2254978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9BE61174-4538-3C45-9495-A023FC545D3C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4371618" y="3344593"/>
            <a:ext cx="1152020" cy="968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9C8187E-2850-6CB8-7B9B-A05AD13CB026}"/>
              </a:ext>
            </a:extLst>
          </p:cNvPr>
          <p:cNvCxnSpPr>
            <a:cxnSpLocks/>
            <a:stCxn id="9" idx="1"/>
          </p:cNvCxnSpPr>
          <p:nvPr/>
        </p:nvCxnSpPr>
        <p:spPr>
          <a:xfrm flipV="1">
            <a:off x="4371618" y="2147888"/>
            <a:ext cx="1200507" cy="11967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68107DAC-B283-22CD-AA6B-DBC214B44061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4371618" y="3344593"/>
            <a:ext cx="414113" cy="5760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AF3CF091-2303-91E4-F256-9865A1D7C440}"/>
              </a:ext>
            </a:extLst>
          </p:cNvPr>
          <p:cNvCxnSpPr>
            <a:cxnSpLocks/>
            <a:stCxn id="9" idx="1"/>
          </p:cNvCxnSpPr>
          <p:nvPr/>
        </p:nvCxnSpPr>
        <p:spPr>
          <a:xfrm flipV="1">
            <a:off x="4371618" y="2684879"/>
            <a:ext cx="344398" cy="6597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664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2"/>
          <p:cNvSpPr>
            <a:spLocks/>
          </p:cNvSpPr>
          <p:nvPr/>
        </p:nvSpPr>
        <p:spPr bwMode="auto">
          <a:xfrm>
            <a:off x="2352675" y="1944688"/>
            <a:ext cx="2997200" cy="4116387"/>
          </a:xfrm>
          <a:custGeom>
            <a:avLst/>
            <a:gdLst>
              <a:gd name="T0" fmla="*/ 2147483647 w 1888"/>
              <a:gd name="T1" fmla="*/ 0 h 2593"/>
              <a:gd name="T2" fmla="*/ 2147483647 w 1888"/>
              <a:gd name="T3" fmla="*/ 2147483647 h 2593"/>
              <a:gd name="T4" fmla="*/ 2147483647 w 1888"/>
              <a:gd name="T5" fmla="*/ 2147483647 h 2593"/>
              <a:gd name="T6" fmla="*/ 2147483647 w 1888"/>
              <a:gd name="T7" fmla="*/ 2147483647 h 2593"/>
              <a:gd name="T8" fmla="*/ 2147483647 w 1888"/>
              <a:gd name="T9" fmla="*/ 2147483647 h 2593"/>
              <a:gd name="T10" fmla="*/ 2147483647 w 1888"/>
              <a:gd name="T11" fmla="*/ 2147483647 h 2593"/>
              <a:gd name="T12" fmla="*/ 2147483647 w 1888"/>
              <a:gd name="T13" fmla="*/ 2147483647 h 2593"/>
              <a:gd name="T14" fmla="*/ 2147483647 w 1888"/>
              <a:gd name="T15" fmla="*/ 2147483647 h 2593"/>
              <a:gd name="T16" fmla="*/ 2147483647 w 1888"/>
              <a:gd name="T17" fmla="*/ 2147483647 h 2593"/>
              <a:gd name="T18" fmla="*/ 2147483647 w 1888"/>
              <a:gd name="T19" fmla="*/ 2147483647 h 2593"/>
              <a:gd name="T20" fmla="*/ 2147483647 w 1888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88"/>
              <a:gd name="T34" fmla="*/ 0 h 2593"/>
              <a:gd name="T35" fmla="*/ 1888 w 1888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88" h="2593">
                <a:moveTo>
                  <a:pt x="215" y="0"/>
                </a:moveTo>
                <a:cubicBezTo>
                  <a:pt x="194" y="32"/>
                  <a:pt x="122" y="32"/>
                  <a:pt x="89" y="199"/>
                </a:cubicBezTo>
                <a:cubicBezTo>
                  <a:pt x="56" y="366"/>
                  <a:pt x="0" y="715"/>
                  <a:pt x="16" y="1000"/>
                </a:cubicBezTo>
                <a:cubicBezTo>
                  <a:pt x="32" y="1285"/>
                  <a:pt x="74" y="1680"/>
                  <a:pt x="188" y="1906"/>
                </a:cubicBezTo>
                <a:cubicBezTo>
                  <a:pt x="302" y="2132"/>
                  <a:pt x="434" y="2243"/>
                  <a:pt x="702" y="2355"/>
                </a:cubicBezTo>
                <a:cubicBezTo>
                  <a:pt x="970" y="2467"/>
                  <a:pt x="1704" y="2559"/>
                  <a:pt x="1796" y="2576"/>
                </a:cubicBezTo>
                <a:cubicBezTo>
                  <a:pt x="1888" y="2593"/>
                  <a:pt x="1445" y="2565"/>
                  <a:pt x="1252" y="2456"/>
                </a:cubicBezTo>
                <a:cubicBezTo>
                  <a:pt x="1059" y="2347"/>
                  <a:pt x="766" y="2161"/>
                  <a:pt x="639" y="1922"/>
                </a:cubicBezTo>
                <a:cubicBezTo>
                  <a:pt x="512" y="1683"/>
                  <a:pt x="523" y="1270"/>
                  <a:pt x="487" y="1021"/>
                </a:cubicBezTo>
                <a:cubicBezTo>
                  <a:pt x="451" y="772"/>
                  <a:pt x="462" y="586"/>
                  <a:pt x="424" y="430"/>
                </a:cubicBezTo>
                <a:cubicBezTo>
                  <a:pt x="386" y="274"/>
                  <a:pt x="293" y="155"/>
                  <a:pt x="25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4819" name="Freeform 3"/>
          <p:cNvSpPr>
            <a:spLocks/>
          </p:cNvSpPr>
          <p:nvPr/>
        </p:nvSpPr>
        <p:spPr bwMode="auto">
          <a:xfrm>
            <a:off x="5162550" y="1492250"/>
            <a:ext cx="3090863" cy="4565650"/>
          </a:xfrm>
          <a:custGeom>
            <a:avLst/>
            <a:gdLst>
              <a:gd name="T0" fmla="*/ 2147483647 w 1947"/>
              <a:gd name="T1" fmla="*/ 2147483647 h 2876"/>
              <a:gd name="T2" fmla="*/ 2147483647 w 1947"/>
              <a:gd name="T3" fmla="*/ 2147483647 h 2876"/>
              <a:gd name="T4" fmla="*/ 2147483647 w 1947"/>
              <a:gd name="T5" fmla="*/ 2147483647 h 2876"/>
              <a:gd name="T6" fmla="*/ 2147483647 w 1947"/>
              <a:gd name="T7" fmla="*/ 2147483647 h 2876"/>
              <a:gd name="T8" fmla="*/ 2147483647 w 1947"/>
              <a:gd name="T9" fmla="*/ 2147483647 h 2876"/>
              <a:gd name="T10" fmla="*/ 2147483647 w 1947"/>
              <a:gd name="T11" fmla="*/ 2147483647 h 2876"/>
              <a:gd name="T12" fmla="*/ 2147483647 w 1947"/>
              <a:gd name="T13" fmla="*/ 2147483647 h 2876"/>
              <a:gd name="T14" fmla="*/ 2147483647 w 1947"/>
              <a:gd name="T15" fmla="*/ 2147483647 h 2876"/>
              <a:gd name="T16" fmla="*/ 0 w 1947"/>
              <a:gd name="T17" fmla="*/ 2147483647 h 28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47"/>
              <a:gd name="T28" fmla="*/ 0 h 2876"/>
              <a:gd name="T29" fmla="*/ 1947 w 1947"/>
              <a:gd name="T30" fmla="*/ 2876 h 28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47" h="2876">
                <a:moveTo>
                  <a:pt x="565" y="2834"/>
                </a:moveTo>
                <a:cubicBezTo>
                  <a:pt x="768" y="2735"/>
                  <a:pt x="1623" y="2630"/>
                  <a:pt x="1785" y="2238"/>
                </a:cubicBezTo>
                <a:cubicBezTo>
                  <a:pt x="1947" y="1846"/>
                  <a:pt x="1690" y="847"/>
                  <a:pt x="1534" y="484"/>
                </a:cubicBezTo>
                <a:cubicBezTo>
                  <a:pt x="1378" y="121"/>
                  <a:pt x="1005" y="120"/>
                  <a:pt x="848" y="60"/>
                </a:cubicBezTo>
                <a:cubicBezTo>
                  <a:pt x="691" y="0"/>
                  <a:pt x="532" y="29"/>
                  <a:pt x="591" y="123"/>
                </a:cubicBezTo>
                <a:cubicBezTo>
                  <a:pt x="650" y="217"/>
                  <a:pt x="1075" y="314"/>
                  <a:pt x="1204" y="626"/>
                </a:cubicBezTo>
                <a:cubicBezTo>
                  <a:pt x="1333" y="938"/>
                  <a:pt x="1435" y="1647"/>
                  <a:pt x="1366" y="1998"/>
                </a:cubicBezTo>
                <a:cubicBezTo>
                  <a:pt x="1297" y="2349"/>
                  <a:pt x="1018" y="2586"/>
                  <a:pt x="790" y="2731"/>
                </a:cubicBezTo>
                <a:cubicBezTo>
                  <a:pt x="562" y="2876"/>
                  <a:pt x="165" y="2839"/>
                  <a:pt x="0" y="2867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482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482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4823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4824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4825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4826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7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8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4829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4830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4831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2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3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4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5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6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7" name="Freeform 25"/>
          <p:cNvSpPr>
            <a:spLocks/>
          </p:cNvSpPr>
          <p:nvPr/>
        </p:nvSpPr>
        <p:spPr bwMode="auto">
          <a:xfrm>
            <a:off x="855663" y="5997575"/>
            <a:ext cx="1755775" cy="685800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8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39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4840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4841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4842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67CB9AF8-96B0-5FEB-495E-33C5C94D6DE5}"/>
              </a:ext>
            </a:extLst>
          </p:cNvPr>
          <p:cNvGrpSpPr/>
          <p:nvPr/>
        </p:nvGrpSpPr>
        <p:grpSpPr>
          <a:xfrm>
            <a:off x="3687578" y="2254978"/>
            <a:ext cx="3784114" cy="2272572"/>
            <a:chOff x="3687578" y="2254978"/>
            <a:chExt cx="3784114" cy="2272572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A9782EB2-AD7D-FC0B-C8C0-742D98ECD535}"/>
                </a:ext>
              </a:extLst>
            </p:cNvPr>
            <p:cNvGrpSpPr/>
            <p:nvPr/>
          </p:nvGrpSpPr>
          <p:grpSpPr>
            <a:xfrm>
              <a:off x="4371618" y="2420898"/>
              <a:ext cx="3100074" cy="2106652"/>
              <a:chOff x="4371618" y="2420898"/>
              <a:chExt cx="3100074" cy="2106652"/>
            </a:xfrm>
          </p:grpSpPr>
          <p:sp>
            <p:nvSpPr>
              <p:cNvPr id="6" name="Line 16">
                <a:extLst>
                  <a:ext uri="{FF2B5EF4-FFF2-40B4-BE49-F238E27FC236}">
                    <a16:creationId xmlns:a16="http://schemas.microsoft.com/office/drawing/2014/main" id="{0B81C600-7482-33A5-D149-71F04706BB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9913" y="2420898"/>
                <a:ext cx="1" cy="18923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" name="Line 15">
                <a:extLst>
                  <a:ext uri="{FF2B5EF4-FFF2-40B4-BE49-F238E27FC236}">
                    <a16:creationId xmlns:a16="http://schemas.microsoft.com/office/drawing/2014/main" id="{BDFA93F8-6F2D-6965-1911-BE5751BB91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913" y="4313238"/>
                <a:ext cx="27123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 Box 18">
                <a:extLst>
                  <a:ext uri="{FF2B5EF4-FFF2-40B4-BE49-F238E27FC236}">
                    <a16:creationId xmlns:a16="http://schemas.microsoft.com/office/drawing/2014/main" id="{BA660AD6-0C31-EA23-8F56-EB86AAD46B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0692" y="4130675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>
                    <a:latin typeface="Times New Roman" panose="02020603050405020304" pitchFamily="18" charset="0"/>
                  </a:rPr>
                  <a:t>Q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20">
                <a:extLst>
                  <a:ext uri="{FF2B5EF4-FFF2-40B4-BE49-F238E27FC236}">
                    <a16:creationId xmlns:a16="http://schemas.microsoft.com/office/drawing/2014/main" id="{7DF7C81B-6926-2B20-C469-01D86A061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1618" y="3344592"/>
                <a:ext cx="2003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" name="Text Box 19">
                <a:extLst>
                  <a:ext uri="{FF2B5EF4-FFF2-40B4-BE49-F238E27FC236}">
                    <a16:creationId xmlns:a16="http://schemas.microsoft.com/office/drawing/2014/main" id="{F242BF49-F8A3-9769-C93E-BEB4761EEA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168" y="3032125"/>
                <a:ext cx="4778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 err="1">
                    <a:latin typeface="Times New Roman" panose="02020603050405020304" pitchFamily="18" charset="0"/>
                  </a:rPr>
                  <a:t>P</a:t>
                </a:r>
                <a:r>
                  <a:rPr lang="cs-CZ" altLang="cs-CZ" sz="2000" b="1" baseline="-25000" dirty="0" err="1">
                    <a:latin typeface="Times New Roman" panose="02020603050405020304" pitchFamily="18" charset="0"/>
                  </a:rPr>
                  <a:t>m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" name="Text Box 17">
              <a:extLst>
                <a:ext uri="{FF2B5EF4-FFF2-40B4-BE49-F238E27FC236}">
                  <a16:creationId xmlns:a16="http://schemas.microsoft.com/office/drawing/2014/main" id="{AD885913-CF23-611A-44E2-40B8D9487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98" y="2284769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v</a:t>
              </a:r>
              <a:endParaRPr lang="en-US" altLang="cs-CZ" sz="2000" b="1" baseline="-25000" dirty="0">
                <a:solidFill>
                  <a:srgbClr val="4A7EBB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17">
              <a:extLst>
                <a:ext uri="{FF2B5EF4-FFF2-40B4-BE49-F238E27FC236}">
                  <a16:creationId xmlns:a16="http://schemas.microsoft.com/office/drawing/2014/main" id="{FB575A3C-6411-EE6E-0937-93C3989196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578" y="2254978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B703B65C-2144-329A-F0CF-3B6E4EFEB8EC}"/>
              </a:ext>
            </a:extLst>
          </p:cNvPr>
          <p:cNvCxnSpPr>
            <a:cxnSpLocks/>
          </p:cNvCxnSpPr>
          <p:nvPr/>
        </p:nvCxnSpPr>
        <p:spPr>
          <a:xfrm>
            <a:off x="4371618" y="3344593"/>
            <a:ext cx="1152020" cy="968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34A4C10-BDC4-A5EF-CDC9-769B0C597E11}"/>
              </a:ext>
            </a:extLst>
          </p:cNvPr>
          <p:cNvCxnSpPr>
            <a:cxnSpLocks/>
          </p:cNvCxnSpPr>
          <p:nvPr/>
        </p:nvCxnSpPr>
        <p:spPr>
          <a:xfrm flipV="1">
            <a:off x="4371618" y="2147888"/>
            <a:ext cx="1200507" cy="11967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B10F002D-BFDD-679E-B241-6D5A1F7FA593}"/>
              </a:ext>
            </a:extLst>
          </p:cNvPr>
          <p:cNvCxnSpPr>
            <a:cxnSpLocks/>
          </p:cNvCxnSpPr>
          <p:nvPr/>
        </p:nvCxnSpPr>
        <p:spPr>
          <a:xfrm>
            <a:off x="4371618" y="3344593"/>
            <a:ext cx="556014" cy="7733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2D10A006-4F62-30D5-7A01-B7D581ECF812}"/>
              </a:ext>
            </a:extLst>
          </p:cNvPr>
          <p:cNvCxnSpPr>
            <a:cxnSpLocks/>
          </p:cNvCxnSpPr>
          <p:nvPr/>
        </p:nvCxnSpPr>
        <p:spPr>
          <a:xfrm flipV="1">
            <a:off x="4371618" y="2409008"/>
            <a:ext cx="488414" cy="9355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03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Obrázek 1">
            <a:extLst>
              <a:ext uri="{FF2B5EF4-FFF2-40B4-BE49-F238E27FC236}">
                <a16:creationId xmlns:a16="http://schemas.microsoft.com/office/drawing/2014/main" id="{7F53FFB6-B6E9-1847-17DD-9E1D19436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7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ovéPole 2">
            <a:extLst>
              <a:ext uri="{FF2B5EF4-FFF2-40B4-BE49-F238E27FC236}">
                <a16:creationId xmlns:a16="http://schemas.microsoft.com/office/drawing/2014/main" id="{BE987319-19C3-6FBA-F2B0-1DDB60B13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8" y="44624"/>
            <a:ext cx="3675506" cy="461665"/>
          </a:xfrm>
          <a:prstGeom prst="rect">
            <a:avLst/>
          </a:prstGeom>
          <a:solidFill>
            <a:srgbClr val="FFF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en-US" sz="2400" dirty="0" err="1"/>
              <a:t>Transmurální</a:t>
            </a:r>
            <a:r>
              <a:rPr lang="cs-CZ" altLang="en-US" sz="2400" dirty="0"/>
              <a:t> tlak</a:t>
            </a:r>
          </a:p>
        </p:txBody>
      </p:sp>
      <p:sp>
        <p:nvSpPr>
          <p:cNvPr id="9" name="TextovéPole 7">
            <a:extLst>
              <a:ext uri="{FF2B5EF4-FFF2-40B4-BE49-F238E27FC236}">
                <a16:creationId xmlns:a16="http://schemas.microsoft.com/office/drawing/2014/main" id="{5F482D1A-9C04-7262-EE14-EF2E89F8CD3C}"/>
              </a:ext>
            </a:extLst>
          </p:cNvPr>
          <p:cNvSpPr txBox="1"/>
          <p:nvPr/>
        </p:nvSpPr>
        <p:spPr>
          <a:xfrm>
            <a:off x="2123728" y="5547957"/>
            <a:ext cx="1553238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cs-CZ" sz="1400" dirty="0"/>
              <a:t>Reziduální objem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31EA10-5CAB-DA85-B7B4-A2F274073EB6}"/>
              </a:ext>
            </a:extLst>
          </p:cNvPr>
          <p:cNvSpPr/>
          <p:nvPr/>
        </p:nvSpPr>
        <p:spPr>
          <a:xfrm>
            <a:off x="6516216" y="2996952"/>
            <a:ext cx="909638" cy="5905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dirty="0">
                <a:solidFill>
                  <a:schemeClr val="tx1"/>
                </a:solidFill>
              </a:rPr>
              <a:t>Zvýšení objemu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460DC1-C2D0-001F-B791-70D751597BB5}"/>
              </a:ext>
            </a:extLst>
          </p:cNvPr>
          <p:cNvSpPr/>
          <p:nvPr/>
        </p:nvSpPr>
        <p:spPr>
          <a:xfrm>
            <a:off x="4449068" y="2731145"/>
            <a:ext cx="987028" cy="5905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dirty="0">
                <a:solidFill>
                  <a:schemeClr val="tx1"/>
                </a:solidFill>
              </a:rPr>
              <a:t>Zvýšení venózního tonu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86A9735-BA02-19FC-6384-3478089F50E5}"/>
              </a:ext>
            </a:extLst>
          </p:cNvPr>
          <p:cNvSpPr/>
          <p:nvPr/>
        </p:nvSpPr>
        <p:spPr>
          <a:xfrm>
            <a:off x="1123329" y="6093297"/>
            <a:ext cx="496343" cy="372090"/>
          </a:xfrm>
          <a:prstGeom prst="ellipse">
            <a:avLst/>
          </a:prstGeom>
          <a:solidFill>
            <a:srgbClr val="F2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6E64E3-34D9-1694-4B0B-797900BDE656}"/>
              </a:ext>
            </a:extLst>
          </p:cNvPr>
          <p:cNvSpPr txBox="1"/>
          <p:nvPr/>
        </p:nvSpPr>
        <p:spPr>
          <a:xfrm>
            <a:off x="1187624" y="6048509"/>
            <a:ext cx="58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7">
            <a:extLst>
              <a:ext uri="{FF2B5EF4-FFF2-40B4-BE49-F238E27FC236}">
                <a16:creationId xmlns:a16="http://schemas.microsoft.com/office/drawing/2014/main" id="{4FD901FF-CD3D-733F-A88A-D7A1DD586C50}"/>
              </a:ext>
            </a:extLst>
          </p:cNvPr>
          <p:cNvSpPr txBox="1"/>
          <p:nvPr/>
        </p:nvSpPr>
        <p:spPr>
          <a:xfrm>
            <a:off x="218163" y="5698507"/>
            <a:ext cx="1553238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cs-CZ" sz="1400" dirty="0"/>
              <a:t>Reziduální objem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10F1BE-841F-4F42-8306-E8FC0043BACE}"/>
              </a:ext>
            </a:extLst>
          </p:cNvPr>
          <p:cNvSpPr/>
          <p:nvPr/>
        </p:nvSpPr>
        <p:spPr>
          <a:xfrm>
            <a:off x="5292080" y="1700808"/>
            <a:ext cx="496343" cy="372090"/>
          </a:xfrm>
          <a:prstGeom prst="ellipse">
            <a:avLst/>
          </a:prstGeom>
          <a:solidFill>
            <a:srgbClr val="F2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42B30-8132-DFC0-CDEF-FBB9F3BE4B64}"/>
              </a:ext>
            </a:extLst>
          </p:cNvPr>
          <p:cNvSpPr txBox="1"/>
          <p:nvPr/>
        </p:nvSpPr>
        <p:spPr>
          <a:xfrm>
            <a:off x="5220072" y="1656020"/>
            <a:ext cx="58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9BCC63-8F1C-65E4-5A39-CDDF04746607}"/>
              </a:ext>
            </a:extLst>
          </p:cNvPr>
          <p:cNvSpPr/>
          <p:nvPr/>
        </p:nvSpPr>
        <p:spPr>
          <a:xfrm>
            <a:off x="4644007" y="6442"/>
            <a:ext cx="4404873" cy="3278542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4235E0-4D75-5650-0726-FFC3CA6DD52C}"/>
              </a:ext>
            </a:extLst>
          </p:cNvPr>
          <p:cNvSpPr/>
          <p:nvPr/>
        </p:nvSpPr>
        <p:spPr>
          <a:xfrm>
            <a:off x="3995936" y="1300738"/>
            <a:ext cx="2028609" cy="2075854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7A481C-A97F-678B-6451-BF436A28C1C9}"/>
              </a:ext>
            </a:extLst>
          </p:cNvPr>
          <p:cNvSpPr/>
          <p:nvPr/>
        </p:nvSpPr>
        <p:spPr>
          <a:xfrm rot="2020756">
            <a:off x="1613481" y="2227508"/>
            <a:ext cx="2028609" cy="3055124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63C4CB-C14B-6C2D-0C79-8DAF0EB2FCDE}"/>
              </a:ext>
            </a:extLst>
          </p:cNvPr>
          <p:cNvSpPr/>
          <p:nvPr/>
        </p:nvSpPr>
        <p:spPr>
          <a:xfrm>
            <a:off x="395536" y="4894946"/>
            <a:ext cx="1910548" cy="1789089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9B615-59D2-C901-4DC5-D8F119E06319}"/>
              </a:ext>
            </a:extLst>
          </p:cNvPr>
          <p:cNvSpPr/>
          <p:nvPr/>
        </p:nvSpPr>
        <p:spPr>
          <a:xfrm rot="2417852">
            <a:off x="5424373" y="1532779"/>
            <a:ext cx="2757072" cy="2292249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7" name="TextovéPole 3">
            <a:extLst>
              <a:ext uri="{FF2B5EF4-FFF2-40B4-BE49-F238E27FC236}">
                <a16:creationId xmlns:a16="http://schemas.microsoft.com/office/drawing/2014/main" id="{5CA2F1E8-B13A-8E8B-3B9A-7D9C6DCF1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230" y="6021288"/>
            <a:ext cx="1027282" cy="461665"/>
          </a:xfrm>
          <a:prstGeom prst="rect">
            <a:avLst/>
          </a:prstGeom>
          <a:solidFill>
            <a:srgbClr val="FFF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en-US" sz="2400" dirty="0"/>
              <a:t>Objem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F1D032-7E01-9EEE-3A45-7155EC65880D}"/>
              </a:ext>
            </a:extLst>
          </p:cNvPr>
          <p:cNvSpPr/>
          <p:nvPr/>
        </p:nvSpPr>
        <p:spPr>
          <a:xfrm>
            <a:off x="323528" y="6259612"/>
            <a:ext cx="2255195" cy="372090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D903FC-9AA2-734A-6F73-D65AFBC624AA}"/>
              </a:ext>
            </a:extLst>
          </p:cNvPr>
          <p:cNvCxnSpPr>
            <a:cxnSpLocks/>
          </p:cNvCxnSpPr>
          <p:nvPr/>
        </p:nvCxnSpPr>
        <p:spPr>
          <a:xfrm flipH="1" flipV="1">
            <a:off x="251520" y="6279341"/>
            <a:ext cx="2327203" cy="7147"/>
          </a:xfrm>
          <a:prstGeom prst="line">
            <a:avLst/>
          </a:prstGeom>
          <a:ln w="76200">
            <a:solidFill>
              <a:srgbClr val="273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5445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2"/>
          <p:cNvSpPr>
            <a:spLocks/>
          </p:cNvSpPr>
          <p:nvPr/>
        </p:nvSpPr>
        <p:spPr bwMode="auto">
          <a:xfrm>
            <a:off x="2479675" y="1944688"/>
            <a:ext cx="2881313" cy="4114800"/>
          </a:xfrm>
          <a:custGeom>
            <a:avLst/>
            <a:gdLst>
              <a:gd name="T0" fmla="*/ 2147483647 w 1815"/>
              <a:gd name="T1" fmla="*/ 0 h 2592"/>
              <a:gd name="T2" fmla="*/ 2147483647 w 1815"/>
              <a:gd name="T3" fmla="*/ 2147483647 h 2592"/>
              <a:gd name="T4" fmla="*/ 2147483647 w 1815"/>
              <a:gd name="T5" fmla="*/ 2147483647 h 2592"/>
              <a:gd name="T6" fmla="*/ 2147483647 w 1815"/>
              <a:gd name="T7" fmla="*/ 2147483647 h 2592"/>
              <a:gd name="T8" fmla="*/ 2147483647 w 1815"/>
              <a:gd name="T9" fmla="*/ 2147483647 h 2592"/>
              <a:gd name="T10" fmla="*/ 2147483647 w 1815"/>
              <a:gd name="T11" fmla="*/ 2147483647 h 2592"/>
              <a:gd name="T12" fmla="*/ 2147483647 w 1815"/>
              <a:gd name="T13" fmla="*/ 2147483647 h 2592"/>
              <a:gd name="T14" fmla="*/ 2147483647 w 1815"/>
              <a:gd name="T15" fmla="*/ 2147483647 h 2592"/>
              <a:gd name="T16" fmla="*/ 2147483647 w 1815"/>
              <a:gd name="T17" fmla="*/ 2147483647 h 2592"/>
              <a:gd name="T18" fmla="*/ 2147483647 w 1815"/>
              <a:gd name="T19" fmla="*/ 2147483647 h 2592"/>
              <a:gd name="T20" fmla="*/ 2147483647 w 1815"/>
              <a:gd name="T21" fmla="*/ 2147483647 h 2592"/>
              <a:gd name="T22" fmla="*/ 2147483647 w 1815"/>
              <a:gd name="T23" fmla="*/ 2147483647 h 25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5"/>
              <a:gd name="T37" fmla="*/ 0 h 2592"/>
              <a:gd name="T38" fmla="*/ 1815 w 1815"/>
              <a:gd name="T39" fmla="*/ 2592 h 25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5" h="2592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1" y="1635"/>
                  <a:pt x="224" y="1864"/>
                </a:cubicBezTo>
                <a:cubicBezTo>
                  <a:pt x="307" y="2093"/>
                  <a:pt x="331" y="2243"/>
                  <a:pt x="580" y="2362"/>
                </a:cubicBezTo>
                <a:cubicBezTo>
                  <a:pt x="829" y="2481"/>
                  <a:pt x="1617" y="2560"/>
                  <a:pt x="1716" y="2576"/>
                </a:cubicBezTo>
                <a:cubicBezTo>
                  <a:pt x="1815" y="2592"/>
                  <a:pt x="1386" y="2532"/>
                  <a:pt x="1172" y="2456"/>
                </a:cubicBezTo>
                <a:cubicBezTo>
                  <a:pt x="958" y="2380"/>
                  <a:pt x="588" y="2283"/>
                  <a:pt x="433" y="2121"/>
                </a:cubicBezTo>
                <a:cubicBezTo>
                  <a:pt x="278" y="1959"/>
                  <a:pt x="283" y="1668"/>
                  <a:pt x="239" y="1482"/>
                </a:cubicBezTo>
                <a:cubicBezTo>
                  <a:pt x="195" y="1296"/>
                  <a:pt x="179" y="1174"/>
                  <a:pt x="166" y="1006"/>
                </a:cubicBezTo>
                <a:cubicBezTo>
                  <a:pt x="153" y="838"/>
                  <a:pt x="159" y="626"/>
                  <a:pt x="161" y="472"/>
                </a:cubicBezTo>
                <a:cubicBezTo>
                  <a:pt x="163" y="318"/>
                  <a:pt x="174" y="163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43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49" y="20"/>
                  <a:pt x="591" y="122"/>
                </a:cubicBezTo>
                <a:cubicBezTo>
                  <a:pt x="633" y="224"/>
                  <a:pt x="970" y="360"/>
                  <a:pt x="1099" y="672"/>
                </a:cubicBezTo>
                <a:cubicBezTo>
                  <a:pt x="1228" y="984"/>
                  <a:pt x="1417" y="1654"/>
                  <a:pt x="1366" y="1997"/>
                </a:cubicBezTo>
                <a:cubicBezTo>
                  <a:pt x="1315" y="2340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844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5845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5847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5849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5850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1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2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5853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5854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5855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6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7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8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59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60" name="Freeform 25"/>
          <p:cNvSpPr>
            <a:spLocks/>
          </p:cNvSpPr>
          <p:nvPr/>
        </p:nvSpPr>
        <p:spPr bwMode="auto">
          <a:xfrm>
            <a:off x="539750" y="5872163"/>
            <a:ext cx="2071688" cy="81121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61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6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586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586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5865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35866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5A2CD5C1-2BE9-BD94-0269-3E81781BF6DE}"/>
              </a:ext>
            </a:extLst>
          </p:cNvPr>
          <p:cNvGrpSpPr/>
          <p:nvPr/>
        </p:nvGrpSpPr>
        <p:grpSpPr>
          <a:xfrm>
            <a:off x="3687578" y="2254978"/>
            <a:ext cx="3784114" cy="2272572"/>
            <a:chOff x="3687578" y="2254978"/>
            <a:chExt cx="3784114" cy="2272572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7234AFF6-E5F3-60EF-1AB7-072A64F0CED8}"/>
                </a:ext>
              </a:extLst>
            </p:cNvPr>
            <p:cNvGrpSpPr/>
            <p:nvPr/>
          </p:nvGrpSpPr>
          <p:grpSpPr>
            <a:xfrm>
              <a:off x="4371618" y="2420898"/>
              <a:ext cx="3100074" cy="2106652"/>
              <a:chOff x="4371618" y="2420898"/>
              <a:chExt cx="3100074" cy="2106652"/>
            </a:xfrm>
          </p:grpSpPr>
          <p:sp>
            <p:nvSpPr>
              <p:cNvPr id="6" name="Line 16">
                <a:extLst>
                  <a:ext uri="{FF2B5EF4-FFF2-40B4-BE49-F238E27FC236}">
                    <a16:creationId xmlns:a16="http://schemas.microsoft.com/office/drawing/2014/main" id="{011096E4-0C85-16B7-A2E4-6F1C504B8E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9913" y="2420898"/>
                <a:ext cx="1" cy="18923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" name="Line 15">
                <a:extLst>
                  <a:ext uri="{FF2B5EF4-FFF2-40B4-BE49-F238E27FC236}">
                    <a16:creationId xmlns:a16="http://schemas.microsoft.com/office/drawing/2014/main" id="{982C8F7C-3092-C534-97F4-D731C10AE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913" y="4313238"/>
                <a:ext cx="27123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 Box 18">
                <a:extLst>
                  <a:ext uri="{FF2B5EF4-FFF2-40B4-BE49-F238E27FC236}">
                    <a16:creationId xmlns:a16="http://schemas.microsoft.com/office/drawing/2014/main" id="{B8C029D2-DC33-FF3D-9E73-3F9467279D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0692" y="4130675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>
                    <a:latin typeface="Times New Roman" panose="02020603050405020304" pitchFamily="18" charset="0"/>
                  </a:rPr>
                  <a:t>Q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20">
                <a:extLst>
                  <a:ext uri="{FF2B5EF4-FFF2-40B4-BE49-F238E27FC236}">
                    <a16:creationId xmlns:a16="http://schemas.microsoft.com/office/drawing/2014/main" id="{6F05EED5-4BE3-A8CE-72CC-78AAAF7C8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1618" y="3344592"/>
                <a:ext cx="2003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" name="Text Box 19">
                <a:extLst>
                  <a:ext uri="{FF2B5EF4-FFF2-40B4-BE49-F238E27FC236}">
                    <a16:creationId xmlns:a16="http://schemas.microsoft.com/office/drawing/2014/main" id="{BA2E32ED-AB9B-7943-A44C-7632813AB0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168" y="3032125"/>
                <a:ext cx="4778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 err="1">
                    <a:latin typeface="Times New Roman" panose="02020603050405020304" pitchFamily="18" charset="0"/>
                  </a:rPr>
                  <a:t>P</a:t>
                </a:r>
                <a:r>
                  <a:rPr lang="cs-CZ" altLang="cs-CZ" sz="2000" b="1" baseline="-25000" dirty="0" err="1">
                    <a:latin typeface="Times New Roman" panose="02020603050405020304" pitchFamily="18" charset="0"/>
                  </a:rPr>
                  <a:t>m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" name="Text Box 17">
              <a:extLst>
                <a:ext uri="{FF2B5EF4-FFF2-40B4-BE49-F238E27FC236}">
                  <a16:creationId xmlns:a16="http://schemas.microsoft.com/office/drawing/2014/main" id="{EA1041E3-3B6E-774F-E1E0-3EBF7E4142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98" y="2284769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v</a:t>
              </a:r>
              <a:endParaRPr lang="en-US" altLang="cs-CZ" sz="2000" b="1" baseline="-25000" dirty="0">
                <a:solidFill>
                  <a:srgbClr val="4A7EBB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17">
              <a:extLst>
                <a:ext uri="{FF2B5EF4-FFF2-40B4-BE49-F238E27FC236}">
                  <a16:creationId xmlns:a16="http://schemas.microsoft.com/office/drawing/2014/main" id="{BD40F9E1-5513-DB18-2551-14FB7E6E4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578" y="2254978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27D99AA7-5DD8-BFA1-3D52-3E9A068F8CD8}"/>
              </a:ext>
            </a:extLst>
          </p:cNvPr>
          <p:cNvCxnSpPr>
            <a:cxnSpLocks/>
          </p:cNvCxnSpPr>
          <p:nvPr/>
        </p:nvCxnSpPr>
        <p:spPr>
          <a:xfrm>
            <a:off x="4371618" y="3344593"/>
            <a:ext cx="1152020" cy="968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A34A87DF-2A85-E6C4-EFCC-E53BFE9EB435}"/>
              </a:ext>
            </a:extLst>
          </p:cNvPr>
          <p:cNvCxnSpPr>
            <a:cxnSpLocks/>
          </p:cNvCxnSpPr>
          <p:nvPr/>
        </p:nvCxnSpPr>
        <p:spPr>
          <a:xfrm flipV="1">
            <a:off x="4371618" y="2147888"/>
            <a:ext cx="1200507" cy="11967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5E8BBCA-3197-8B0C-0FEB-ABAA1FFD9745}"/>
              </a:ext>
            </a:extLst>
          </p:cNvPr>
          <p:cNvCxnSpPr>
            <a:cxnSpLocks/>
          </p:cNvCxnSpPr>
          <p:nvPr/>
        </p:nvCxnSpPr>
        <p:spPr>
          <a:xfrm>
            <a:off x="4371618" y="3344593"/>
            <a:ext cx="619928" cy="8622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025E998F-BEE2-C04D-9513-5F210E113492}"/>
              </a:ext>
            </a:extLst>
          </p:cNvPr>
          <p:cNvCxnSpPr>
            <a:cxnSpLocks/>
          </p:cNvCxnSpPr>
          <p:nvPr/>
        </p:nvCxnSpPr>
        <p:spPr>
          <a:xfrm flipV="1">
            <a:off x="4371618" y="2292350"/>
            <a:ext cx="549314" cy="10522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6449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2"/>
          <p:cNvSpPr>
            <a:spLocks/>
          </p:cNvSpPr>
          <p:nvPr/>
        </p:nvSpPr>
        <p:spPr bwMode="auto">
          <a:xfrm>
            <a:off x="2479675" y="1944688"/>
            <a:ext cx="2882900" cy="4125912"/>
          </a:xfrm>
          <a:custGeom>
            <a:avLst/>
            <a:gdLst>
              <a:gd name="T0" fmla="*/ 2147483647 w 1816"/>
              <a:gd name="T1" fmla="*/ 0 h 2599"/>
              <a:gd name="T2" fmla="*/ 2147483647 w 1816"/>
              <a:gd name="T3" fmla="*/ 2147483647 h 2599"/>
              <a:gd name="T4" fmla="*/ 2147483647 w 1816"/>
              <a:gd name="T5" fmla="*/ 2147483647 h 2599"/>
              <a:gd name="T6" fmla="*/ 2147483647 w 1816"/>
              <a:gd name="T7" fmla="*/ 2147483647 h 2599"/>
              <a:gd name="T8" fmla="*/ 2147483647 w 1816"/>
              <a:gd name="T9" fmla="*/ 2147483647 h 2599"/>
              <a:gd name="T10" fmla="*/ 2147483647 w 1816"/>
              <a:gd name="T11" fmla="*/ 2147483647 h 2599"/>
              <a:gd name="T12" fmla="*/ 2147483647 w 1816"/>
              <a:gd name="T13" fmla="*/ 2147483647 h 2599"/>
              <a:gd name="T14" fmla="*/ 2147483647 w 1816"/>
              <a:gd name="T15" fmla="*/ 2147483647 h 2599"/>
              <a:gd name="T16" fmla="*/ 2147483647 w 1816"/>
              <a:gd name="T17" fmla="*/ 2147483647 h 2599"/>
              <a:gd name="T18" fmla="*/ 2147483647 w 1816"/>
              <a:gd name="T19" fmla="*/ 2147483647 h 2599"/>
              <a:gd name="T20" fmla="*/ 2147483647 w 1816"/>
              <a:gd name="T21" fmla="*/ 2147483647 h 2599"/>
              <a:gd name="T22" fmla="*/ 2147483647 w 1816"/>
              <a:gd name="T23" fmla="*/ 2147483647 h 25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6"/>
              <a:gd name="T37" fmla="*/ 0 h 2599"/>
              <a:gd name="T38" fmla="*/ 1816 w 1816"/>
              <a:gd name="T39" fmla="*/ 2599 h 25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6" h="2599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3" y="1642"/>
                  <a:pt x="224" y="1864"/>
                </a:cubicBezTo>
                <a:cubicBezTo>
                  <a:pt x="305" y="2086"/>
                  <a:pt x="320" y="2201"/>
                  <a:pt x="569" y="2320"/>
                </a:cubicBezTo>
                <a:cubicBezTo>
                  <a:pt x="818" y="2439"/>
                  <a:pt x="1616" y="2553"/>
                  <a:pt x="1716" y="2576"/>
                </a:cubicBezTo>
                <a:cubicBezTo>
                  <a:pt x="1816" y="2599"/>
                  <a:pt x="1386" y="2532"/>
                  <a:pt x="1172" y="2456"/>
                </a:cubicBezTo>
                <a:cubicBezTo>
                  <a:pt x="958" y="2380"/>
                  <a:pt x="588" y="2283"/>
                  <a:pt x="433" y="2121"/>
                </a:cubicBezTo>
                <a:cubicBezTo>
                  <a:pt x="278" y="1959"/>
                  <a:pt x="283" y="1668"/>
                  <a:pt x="239" y="1482"/>
                </a:cubicBezTo>
                <a:cubicBezTo>
                  <a:pt x="195" y="1296"/>
                  <a:pt x="185" y="1166"/>
                  <a:pt x="166" y="1006"/>
                </a:cubicBezTo>
                <a:cubicBezTo>
                  <a:pt x="147" y="846"/>
                  <a:pt x="122" y="678"/>
                  <a:pt x="124" y="524"/>
                </a:cubicBezTo>
                <a:cubicBezTo>
                  <a:pt x="126" y="370"/>
                  <a:pt x="167" y="174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6867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68" y="15"/>
                  <a:pt x="591" y="122"/>
                </a:cubicBezTo>
                <a:cubicBezTo>
                  <a:pt x="614" y="229"/>
                  <a:pt x="855" y="391"/>
                  <a:pt x="984" y="703"/>
                </a:cubicBezTo>
                <a:cubicBezTo>
                  <a:pt x="1113" y="1015"/>
                  <a:pt x="1398" y="1659"/>
                  <a:pt x="1366" y="1997"/>
                </a:cubicBezTo>
                <a:cubicBezTo>
                  <a:pt x="1334" y="2335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686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686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6871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6872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6873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6874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5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6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6877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6878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6879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0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1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2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3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4" name="Freeform 25"/>
          <p:cNvSpPr>
            <a:spLocks/>
          </p:cNvSpPr>
          <p:nvPr/>
        </p:nvSpPr>
        <p:spPr bwMode="auto">
          <a:xfrm>
            <a:off x="392113" y="5813425"/>
            <a:ext cx="2219325" cy="869950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5" name="Text Box 26"/>
          <p:cNvSpPr txBox="1">
            <a:spLocks noChangeArrowheads="1"/>
          </p:cNvSpPr>
          <p:nvPr/>
        </p:nvSpPr>
        <p:spPr bwMode="auto">
          <a:xfrm>
            <a:off x="784225" y="3794125"/>
            <a:ext cx="90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=0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36886" name="Line 27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87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6888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6889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6890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36891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EBE04BD4-EA8E-D679-82C2-7B91AD3B3468}"/>
              </a:ext>
            </a:extLst>
          </p:cNvPr>
          <p:cNvGrpSpPr/>
          <p:nvPr/>
        </p:nvGrpSpPr>
        <p:grpSpPr>
          <a:xfrm>
            <a:off x="3687578" y="2254978"/>
            <a:ext cx="3784114" cy="2272572"/>
            <a:chOff x="3687578" y="2254978"/>
            <a:chExt cx="3784114" cy="2272572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7DD99A0B-1FBA-2E1B-252A-5B57DB755613}"/>
                </a:ext>
              </a:extLst>
            </p:cNvPr>
            <p:cNvGrpSpPr/>
            <p:nvPr/>
          </p:nvGrpSpPr>
          <p:grpSpPr>
            <a:xfrm>
              <a:off x="4371618" y="2420898"/>
              <a:ext cx="3100074" cy="2106652"/>
              <a:chOff x="4371618" y="2420898"/>
              <a:chExt cx="3100074" cy="2106652"/>
            </a:xfrm>
          </p:grpSpPr>
          <p:sp>
            <p:nvSpPr>
              <p:cNvPr id="6" name="Line 16">
                <a:extLst>
                  <a:ext uri="{FF2B5EF4-FFF2-40B4-BE49-F238E27FC236}">
                    <a16:creationId xmlns:a16="http://schemas.microsoft.com/office/drawing/2014/main" id="{AD604B2C-2A39-4FA8-8949-E3C835AD3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9913" y="2420898"/>
                <a:ext cx="1" cy="18923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" name="Line 15">
                <a:extLst>
                  <a:ext uri="{FF2B5EF4-FFF2-40B4-BE49-F238E27FC236}">
                    <a16:creationId xmlns:a16="http://schemas.microsoft.com/office/drawing/2014/main" id="{5B2E5229-9986-F261-1535-5B28EDC6E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913" y="4313238"/>
                <a:ext cx="27123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 Box 18">
                <a:extLst>
                  <a:ext uri="{FF2B5EF4-FFF2-40B4-BE49-F238E27FC236}">
                    <a16:creationId xmlns:a16="http://schemas.microsoft.com/office/drawing/2014/main" id="{8F4FD94B-A0C9-D82E-23C4-A46F839B04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0692" y="4130675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>
                    <a:latin typeface="Times New Roman" panose="02020603050405020304" pitchFamily="18" charset="0"/>
                  </a:rPr>
                  <a:t>Q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20">
                <a:extLst>
                  <a:ext uri="{FF2B5EF4-FFF2-40B4-BE49-F238E27FC236}">
                    <a16:creationId xmlns:a16="http://schemas.microsoft.com/office/drawing/2014/main" id="{1740A4A5-4E28-0DD9-4CAD-6B205BDD70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1618" y="3344592"/>
                <a:ext cx="2003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" name="Text Box 19">
                <a:extLst>
                  <a:ext uri="{FF2B5EF4-FFF2-40B4-BE49-F238E27FC236}">
                    <a16:creationId xmlns:a16="http://schemas.microsoft.com/office/drawing/2014/main" id="{74246B8F-1D45-5FBA-0A6A-8490F2E8BA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168" y="3032125"/>
                <a:ext cx="4778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 err="1">
                    <a:latin typeface="Times New Roman" panose="02020603050405020304" pitchFamily="18" charset="0"/>
                  </a:rPr>
                  <a:t>P</a:t>
                </a:r>
                <a:r>
                  <a:rPr lang="cs-CZ" altLang="cs-CZ" sz="2000" b="1" baseline="-25000" dirty="0" err="1">
                    <a:latin typeface="Times New Roman" panose="02020603050405020304" pitchFamily="18" charset="0"/>
                  </a:rPr>
                  <a:t>m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" name="Text Box 17">
              <a:extLst>
                <a:ext uri="{FF2B5EF4-FFF2-40B4-BE49-F238E27FC236}">
                  <a16:creationId xmlns:a16="http://schemas.microsoft.com/office/drawing/2014/main" id="{3E9F25B5-2F41-03F9-5814-ADE6EA5A9C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98" y="2284769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v</a:t>
              </a:r>
              <a:endParaRPr lang="en-US" altLang="cs-CZ" sz="2000" b="1" baseline="-25000" dirty="0">
                <a:solidFill>
                  <a:srgbClr val="4A7EBB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17">
              <a:extLst>
                <a:ext uri="{FF2B5EF4-FFF2-40B4-BE49-F238E27FC236}">
                  <a16:creationId xmlns:a16="http://schemas.microsoft.com/office/drawing/2014/main" id="{EE94B7DE-7193-1F83-3CB0-344EFC27F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578" y="2254978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F0808BA-A9CE-F624-8602-52DF416E0E5B}"/>
              </a:ext>
            </a:extLst>
          </p:cNvPr>
          <p:cNvCxnSpPr>
            <a:cxnSpLocks/>
          </p:cNvCxnSpPr>
          <p:nvPr/>
        </p:nvCxnSpPr>
        <p:spPr>
          <a:xfrm>
            <a:off x="4371618" y="3344593"/>
            <a:ext cx="1152020" cy="968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DA399F8-3C52-0900-FE70-4A4E44DDFD66}"/>
              </a:ext>
            </a:extLst>
          </p:cNvPr>
          <p:cNvCxnSpPr>
            <a:cxnSpLocks/>
          </p:cNvCxnSpPr>
          <p:nvPr/>
        </p:nvCxnSpPr>
        <p:spPr>
          <a:xfrm flipV="1">
            <a:off x="4371618" y="2147888"/>
            <a:ext cx="1200507" cy="11967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91A4E064-B8D0-0467-7609-E019C81C5AF3}"/>
              </a:ext>
            </a:extLst>
          </p:cNvPr>
          <p:cNvCxnSpPr>
            <a:cxnSpLocks/>
          </p:cNvCxnSpPr>
          <p:nvPr/>
        </p:nvCxnSpPr>
        <p:spPr>
          <a:xfrm>
            <a:off x="4371618" y="3344593"/>
            <a:ext cx="696396" cy="968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0AFD0934-FB0A-E9DD-F8EC-2ABE4AC01D83}"/>
              </a:ext>
            </a:extLst>
          </p:cNvPr>
          <p:cNvCxnSpPr>
            <a:cxnSpLocks/>
          </p:cNvCxnSpPr>
          <p:nvPr/>
        </p:nvCxnSpPr>
        <p:spPr>
          <a:xfrm flipV="1">
            <a:off x="4371618" y="2132856"/>
            <a:ext cx="632576" cy="12117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2115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/>
          <p:cNvSpPr>
            <a:spLocks/>
          </p:cNvSpPr>
          <p:nvPr/>
        </p:nvSpPr>
        <p:spPr bwMode="auto">
          <a:xfrm>
            <a:off x="2479675" y="1944688"/>
            <a:ext cx="2882900" cy="4125912"/>
          </a:xfrm>
          <a:custGeom>
            <a:avLst/>
            <a:gdLst>
              <a:gd name="T0" fmla="*/ 2147483647 w 1816"/>
              <a:gd name="T1" fmla="*/ 0 h 2599"/>
              <a:gd name="T2" fmla="*/ 2147483647 w 1816"/>
              <a:gd name="T3" fmla="*/ 2147483647 h 2599"/>
              <a:gd name="T4" fmla="*/ 2147483647 w 1816"/>
              <a:gd name="T5" fmla="*/ 2147483647 h 2599"/>
              <a:gd name="T6" fmla="*/ 2147483647 w 1816"/>
              <a:gd name="T7" fmla="*/ 2147483647 h 2599"/>
              <a:gd name="T8" fmla="*/ 2147483647 w 1816"/>
              <a:gd name="T9" fmla="*/ 2147483647 h 2599"/>
              <a:gd name="T10" fmla="*/ 2147483647 w 1816"/>
              <a:gd name="T11" fmla="*/ 2147483647 h 2599"/>
              <a:gd name="T12" fmla="*/ 2147483647 w 1816"/>
              <a:gd name="T13" fmla="*/ 2147483647 h 2599"/>
              <a:gd name="T14" fmla="*/ 2147483647 w 1816"/>
              <a:gd name="T15" fmla="*/ 2147483647 h 2599"/>
              <a:gd name="T16" fmla="*/ 2147483647 w 1816"/>
              <a:gd name="T17" fmla="*/ 2147483647 h 2599"/>
              <a:gd name="T18" fmla="*/ 2147483647 w 1816"/>
              <a:gd name="T19" fmla="*/ 2147483647 h 2599"/>
              <a:gd name="T20" fmla="*/ 2147483647 w 1816"/>
              <a:gd name="T21" fmla="*/ 2147483647 h 2599"/>
              <a:gd name="T22" fmla="*/ 2147483647 w 1816"/>
              <a:gd name="T23" fmla="*/ 2147483647 h 25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6"/>
              <a:gd name="T37" fmla="*/ 0 h 2599"/>
              <a:gd name="T38" fmla="*/ 1816 w 1816"/>
              <a:gd name="T39" fmla="*/ 2599 h 25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6" h="2599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3" y="1642"/>
                  <a:pt x="224" y="1864"/>
                </a:cubicBezTo>
                <a:cubicBezTo>
                  <a:pt x="305" y="2086"/>
                  <a:pt x="320" y="2201"/>
                  <a:pt x="569" y="2320"/>
                </a:cubicBezTo>
                <a:cubicBezTo>
                  <a:pt x="818" y="2439"/>
                  <a:pt x="1616" y="2553"/>
                  <a:pt x="1716" y="2576"/>
                </a:cubicBezTo>
                <a:cubicBezTo>
                  <a:pt x="1816" y="2599"/>
                  <a:pt x="1386" y="2532"/>
                  <a:pt x="1172" y="2456"/>
                </a:cubicBezTo>
                <a:cubicBezTo>
                  <a:pt x="958" y="2380"/>
                  <a:pt x="602" y="2282"/>
                  <a:pt x="433" y="2121"/>
                </a:cubicBezTo>
                <a:cubicBezTo>
                  <a:pt x="264" y="1960"/>
                  <a:pt x="210" y="1670"/>
                  <a:pt x="155" y="1489"/>
                </a:cubicBezTo>
                <a:cubicBezTo>
                  <a:pt x="100" y="1308"/>
                  <a:pt x="113" y="1197"/>
                  <a:pt x="100" y="1035"/>
                </a:cubicBezTo>
                <a:cubicBezTo>
                  <a:pt x="87" y="873"/>
                  <a:pt x="64" y="678"/>
                  <a:pt x="77" y="519"/>
                </a:cubicBezTo>
                <a:cubicBezTo>
                  <a:pt x="90" y="360"/>
                  <a:pt x="157" y="173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891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68" y="15"/>
                  <a:pt x="591" y="122"/>
                </a:cubicBezTo>
                <a:cubicBezTo>
                  <a:pt x="614" y="229"/>
                  <a:pt x="855" y="391"/>
                  <a:pt x="984" y="703"/>
                </a:cubicBezTo>
                <a:cubicBezTo>
                  <a:pt x="1113" y="1015"/>
                  <a:pt x="1398" y="1659"/>
                  <a:pt x="1366" y="1997"/>
                </a:cubicBezTo>
                <a:cubicBezTo>
                  <a:pt x="1334" y="2335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789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7896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7897" name="Line 13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898" name="Line 14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899" name="Text Box 15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7900" name="Text Box 16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7901" name="Text Box 17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7902" name="Line 18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3" name="Freeform 19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4" name="Line 20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5" name="Line 21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6" name="Freeform 23"/>
          <p:cNvSpPr>
            <a:spLocks/>
          </p:cNvSpPr>
          <p:nvPr/>
        </p:nvSpPr>
        <p:spPr bwMode="auto">
          <a:xfrm>
            <a:off x="392113" y="5813425"/>
            <a:ext cx="2219325" cy="869950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07" name="Text Box 24"/>
          <p:cNvSpPr txBox="1">
            <a:spLocks noChangeArrowheads="1"/>
          </p:cNvSpPr>
          <p:nvPr/>
        </p:nvSpPr>
        <p:spPr bwMode="auto">
          <a:xfrm>
            <a:off x="784225" y="3794125"/>
            <a:ext cx="90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&lt;0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37908" name="Text Box 25"/>
          <p:cNvSpPr txBox="1">
            <a:spLocks noChangeArrowheads="1"/>
          </p:cNvSpPr>
          <p:nvPr/>
        </p:nvSpPr>
        <p:spPr bwMode="auto">
          <a:xfrm>
            <a:off x="4554538" y="0"/>
            <a:ext cx="1755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 </a:t>
            </a:r>
            <a:r>
              <a:rPr lang="cs-CZ" altLang="cs-CZ" sz="2000" b="1">
                <a:latin typeface="Times New Roman" panose="02020603050405020304" pitchFamily="18" charset="0"/>
              </a:rPr>
              <a:t>cannot rise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7909" name="Line 26"/>
          <p:cNvSpPr>
            <a:spLocks noChangeShapeType="1"/>
          </p:cNvSpPr>
          <p:nvPr/>
        </p:nvSpPr>
        <p:spPr bwMode="auto">
          <a:xfrm flipH="1">
            <a:off x="0" y="5818188"/>
            <a:ext cx="392113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910" name="Text Box 27"/>
          <p:cNvSpPr txBox="1">
            <a:spLocks noChangeArrowheads="1"/>
          </p:cNvSpPr>
          <p:nvPr/>
        </p:nvSpPr>
        <p:spPr bwMode="auto">
          <a:xfrm>
            <a:off x="2719388" y="2978150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latin typeface="Times New Roman" panose="02020603050405020304" pitchFamily="18" charset="0"/>
              </a:rPr>
              <a:t>Elastic veins collapes</a:t>
            </a:r>
            <a:endParaRPr lang="en-US" altLang="cs-CZ" b="1">
              <a:latin typeface="Times New Roman" panose="02020603050405020304" pitchFamily="18" charset="0"/>
            </a:endParaRPr>
          </a:p>
        </p:txBody>
      </p:sp>
      <p:sp>
        <p:nvSpPr>
          <p:cNvPr id="37911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7912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7913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3791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7915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88ADABC0-B236-CF46-7572-C4F97D65D6B2}"/>
              </a:ext>
            </a:extLst>
          </p:cNvPr>
          <p:cNvGrpSpPr/>
          <p:nvPr/>
        </p:nvGrpSpPr>
        <p:grpSpPr>
          <a:xfrm>
            <a:off x="3687578" y="2254978"/>
            <a:ext cx="3784114" cy="2272572"/>
            <a:chOff x="3687578" y="2254978"/>
            <a:chExt cx="3784114" cy="2272572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1EE30B83-27F0-48EF-F09C-4AA8D586B222}"/>
                </a:ext>
              </a:extLst>
            </p:cNvPr>
            <p:cNvGrpSpPr/>
            <p:nvPr/>
          </p:nvGrpSpPr>
          <p:grpSpPr>
            <a:xfrm>
              <a:off x="4371618" y="2420898"/>
              <a:ext cx="3100074" cy="2106652"/>
              <a:chOff x="4371618" y="2420898"/>
              <a:chExt cx="3100074" cy="2106652"/>
            </a:xfrm>
          </p:grpSpPr>
          <p:sp>
            <p:nvSpPr>
              <p:cNvPr id="6" name="Line 16">
                <a:extLst>
                  <a:ext uri="{FF2B5EF4-FFF2-40B4-BE49-F238E27FC236}">
                    <a16:creationId xmlns:a16="http://schemas.microsoft.com/office/drawing/2014/main" id="{BD43DBB2-9CD5-3D07-84D9-A7C93359E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9913" y="2420898"/>
                <a:ext cx="1" cy="18923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" name="Line 15">
                <a:extLst>
                  <a:ext uri="{FF2B5EF4-FFF2-40B4-BE49-F238E27FC236}">
                    <a16:creationId xmlns:a16="http://schemas.microsoft.com/office/drawing/2014/main" id="{90837595-7840-516B-6FD7-99A4FA602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913" y="4313238"/>
                <a:ext cx="27123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 Box 18">
                <a:extLst>
                  <a:ext uri="{FF2B5EF4-FFF2-40B4-BE49-F238E27FC236}">
                    <a16:creationId xmlns:a16="http://schemas.microsoft.com/office/drawing/2014/main" id="{FC82F6E2-4A8D-D963-28DE-6959CA98E0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0692" y="4130675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>
                    <a:latin typeface="Times New Roman" panose="02020603050405020304" pitchFamily="18" charset="0"/>
                  </a:rPr>
                  <a:t>Q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20">
                <a:extLst>
                  <a:ext uri="{FF2B5EF4-FFF2-40B4-BE49-F238E27FC236}">
                    <a16:creationId xmlns:a16="http://schemas.microsoft.com/office/drawing/2014/main" id="{78E02FC4-38D2-246E-76BB-D2D5F0302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1618" y="3344592"/>
                <a:ext cx="2003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" name="Text Box 19">
                <a:extLst>
                  <a:ext uri="{FF2B5EF4-FFF2-40B4-BE49-F238E27FC236}">
                    <a16:creationId xmlns:a16="http://schemas.microsoft.com/office/drawing/2014/main" id="{9B6399C3-2233-3F74-F82F-D34436A486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168" y="3032125"/>
                <a:ext cx="4778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 err="1">
                    <a:latin typeface="Times New Roman" panose="02020603050405020304" pitchFamily="18" charset="0"/>
                  </a:rPr>
                  <a:t>P</a:t>
                </a:r>
                <a:r>
                  <a:rPr lang="cs-CZ" altLang="cs-CZ" sz="2000" b="1" baseline="-25000" dirty="0" err="1">
                    <a:latin typeface="Times New Roman" panose="02020603050405020304" pitchFamily="18" charset="0"/>
                  </a:rPr>
                  <a:t>m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" name="Text Box 17">
              <a:extLst>
                <a:ext uri="{FF2B5EF4-FFF2-40B4-BE49-F238E27FC236}">
                  <a16:creationId xmlns:a16="http://schemas.microsoft.com/office/drawing/2014/main" id="{E21D6BAE-822D-77F0-20DA-CFDA7640A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98" y="2284769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v</a:t>
              </a:r>
              <a:endParaRPr lang="en-US" altLang="cs-CZ" sz="2000" b="1" baseline="-25000" dirty="0">
                <a:solidFill>
                  <a:srgbClr val="4A7EBB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17">
              <a:extLst>
                <a:ext uri="{FF2B5EF4-FFF2-40B4-BE49-F238E27FC236}">
                  <a16:creationId xmlns:a16="http://schemas.microsoft.com/office/drawing/2014/main" id="{9B03242A-32E1-A4C0-9920-41FFC475C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578" y="2254978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17919AFB-44ED-0779-7357-AD93F0B0C8E4}"/>
              </a:ext>
            </a:extLst>
          </p:cNvPr>
          <p:cNvCxnSpPr>
            <a:cxnSpLocks/>
          </p:cNvCxnSpPr>
          <p:nvPr/>
        </p:nvCxnSpPr>
        <p:spPr>
          <a:xfrm>
            <a:off x="4379605" y="3344593"/>
            <a:ext cx="1152020" cy="968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9F18AC2-7203-2749-0D8D-FBBE7B8FD7D6}"/>
              </a:ext>
            </a:extLst>
          </p:cNvPr>
          <p:cNvCxnSpPr>
            <a:cxnSpLocks/>
          </p:cNvCxnSpPr>
          <p:nvPr/>
        </p:nvCxnSpPr>
        <p:spPr>
          <a:xfrm flipV="1">
            <a:off x="4379605" y="2147888"/>
            <a:ext cx="1200507" cy="11967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61AD630-6C37-A564-7335-C0CB3E75ECE7}"/>
              </a:ext>
            </a:extLst>
          </p:cNvPr>
          <p:cNvCxnSpPr>
            <a:cxnSpLocks/>
          </p:cNvCxnSpPr>
          <p:nvPr/>
        </p:nvCxnSpPr>
        <p:spPr>
          <a:xfrm>
            <a:off x="4379605" y="3344593"/>
            <a:ext cx="696396" cy="968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ADEF49DE-C72A-E2FC-D312-030CEA20A106}"/>
              </a:ext>
            </a:extLst>
          </p:cNvPr>
          <p:cNvCxnSpPr>
            <a:cxnSpLocks/>
          </p:cNvCxnSpPr>
          <p:nvPr/>
        </p:nvCxnSpPr>
        <p:spPr>
          <a:xfrm flipV="1">
            <a:off x="4379605" y="2132856"/>
            <a:ext cx="632576" cy="12117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9317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2"/>
          <p:cNvSpPr>
            <a:spLocks/>
          </p:cNvSpPr>
          <p:nvPr/>
        </p:nvSpPr>
        <p:spPr bwMode="auto">
          <a:xfrm>
            <a:off x="2071688" y="2082800"/>
            <a:ext cx="3294062" cy="4044950"/>
          </a:xfrm>
          <a:custGeom>
            <a:avLst/>
            <a:gdLst>
              <a:gd name="T0" fmla="*/ 2147483647 w 2075"/>
              <a:gd name="T1" fmla="*/ 0 h 2548"/>
              <a:gd name="T2" fmla="*/ 2147483647 w 2075"/>
              <a:gd name="T3" fmla="*/ 2147483647 h 2548"/>
              <a:gd name="T4" fmla="*/ 2147483647 w 2075"/>
              <a:gd name="T5" fmla="*/ 2147483647 h 2548"/>
              <a:gd name="T6" fmla="*/ 2147483647 w 2075"/>
              <a:gd name="T7" fmla="*/ 2147483647 h 2548"/>
              <a:gd name="T8" fmla="*/ 2147483647 w 2075"/>
              <a:gd name="T9" fmla="*/ 2147483647 h 2548"/>
              <a:gd name="T10" fmla="*/ 2147483647 w 2075"/>
              <a:gd name="T11" fmla="*/ 2147483647 h 2548"/>
              <a:gd name="T12" fmla="*/ 2147483647 w 2075"/>
              <a:gd name="T13" fmla="*/ 2147483647 h 2548"/>
              <a:gd name="T14" fmla="*/ 2147483647 w 2075"/>
              <a:gd name="T15" fmla="*/ 2147483647 h 2548"/>
              <a:gd name="T16" fmla="*/ 2147483647 w 2075"/>
              <a:gd name="T17" fmla="*/ 2147483647 h 2548"/>
              <a:gd name="T18" fmla="*/ 2147483647 w 2075"/>
              <a:gd name="T19" fmla="*/ 2147483647 h 2548"/>
              <a:gd name="T20" fmla="*/ 2147483647 w 2075"/>
              <a:gd name="T21" fmla="*/ 2147483647 h 25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5"/>
              <a:gd name="T34" fmla="*/ 0 h 2548"/>
              <a:gd name="T35" fmla="*/ 2075 w 2075"/>
              <a:gd name="T36" fmla="*/ 2548 h 25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5" h="2548">
                <a:moveTo>
                  <a:pt x="370" y="0"/>
                </a:moveTo>
                <a:cubicBezTo>
                  <a:pt x="353" y="26"/>
                  <a:pt x="336" y="3"/>
                  <a:pt x="276" y="154"/>
                </a:cubicBezTo>
                <a:cubicBezTo>
                  <a:pt x="216" y="305"/>
                  <a:pt x="18" y="628"/>
                  <a:pt x="9" y="908"/>
                </a:cubicBezTo>
                <a:cubicBezTo>
                  <a:pt x="0" y="1188"/>
                  <a:pt x="77" y="1599"/>
                  <a:pt x="224" y="1833"/>
                </a:cubicBezTo>
                <a:cubicBezTo>
                  <a:pt x="371" y="2067"/>
                  <a:pt x="596" y="2194"/>
                  <a:pt x="889" y="2310"/>
                </a:cubicBezTo>
                <a:cubicBezTo>
                  <a:pt x="1182" y="2426"/>
                  <a:pt x="1891" y="2514"/>
                  <a:pt x="1983" y="2531"/>
                </a:cubicBezTo>
                <a:cubicBezTo>
                  <a:pt x="2075" y="2548"/>
                  <a:pt x="1632" y="2520"/>
                  <a:pt x="1439" y="2411"/>
                </a:cubicBezTo>
                <a:cubicBezTo>
                  <a:pt x="1246" y="2302"/>
                  <a:pt x="904" y="2118"/>
                  <a:pt x="826" y="1877"/>
                </a:cubicBezTo>
                <a:cubicBezTo>
                  <a:pt x="748" y="1636"/>
                  <a:pt x="983" y="1218"/>
                  <a:pt x="968" y="966"/>
                </a:cubicBezTo>
                <a:cubicBezTo>
                  <a:pt x="953" y="714"/>
                  <a:pt x="820" y="522"/>
                  <a:pt x="733" y="367"/>
                </a:cubicBezTo>
                <a:cubicBezTo>
                  <a:pt x="646" y="212"/>
                  <a:pt x="505" y="106"/>
                  <a:pt x="445" y="37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15" name="Freeform 3"/>
          <p:cNvSpPr>
            <a:spLocks/>
          </p:cNvSpPr>
          <p:nvPr/>
        </p:nvSpPr>
        <p:spPr bwMode="auto">
          <a:xfrm>
            <a:off x="5170488" y="1560513"/>
            <a:ext cx="2767012" cy="4540250"/>
          </a:xfrm>
          <a:custGeom>
            <a:avLst/>
            <a:gdLst>
              <a:gd name="T0" fmla="*/ 2147483647 w 1743"/>
              <a:gd name="T1" fmla="*/ 2147483647 h 2860"/>
              <a:gd name="T2" fmla="*/ 2147483647 w 1743"/>
              <a:gd name="T3" fmla="*/ 2147483647 h 2860"/>
              <a:gd name="T4" fmla="*/ 2147483647 w 1743"/>
              <a:gd name="T5" fmla="*/ 2147483647 h 2860"/>
              <a:gd name="T6" fmla="*/ 2147483647 w 1743"/>
              <a:gd name="T7" fmla="*/ 2147483647 h 2860"/>
              <a:gd name="T8" fmla="*/ 2147483647 w 1743"/>
              <a:gd name="T9" fmla="*/ 2147483647 h 2860"/>
              <a:gd name="T10" fmla="*/ 2147483647 w 1743"/>
              <a:gd name="T11" fmla="*/ 2147483647 h 2860"/>
              <a:gd name="T12" fmla="*/ 2147483647 w 1743"/>
              <a:gd name="T13" fmla="*/ 2147483647 h 2860"/>
              <a:gd name="T14" fmla="*/ 2147483647 w 1743"/>
              <a:gd name="T15" fmla="*/ 2147483647 h 2860"/>
              <a:gd name="T16" fmla="*/ 0 w 1743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3"/>
              <a:gd name="T28" fmla="*/ 0 h 2860"/>
              <a:gd name="T29" fmla="*/ 1743 w 1743"/>
              <a:gd name="T30" fmla="*/ 2860 h 2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3" h="2860">
                <a:moveTo>
                  <a:pt x="560" y="2791"/>
                </a:moveTo>
                <a:cubicBezTo>
                  <a:pt x="732" y="2682"/>
                  <a:pt x="1441" y="2529"/>
                  <a:pt x="1592" y="2138"/>
                </a:cubicBezTo>
                <a:cubicBezTo>
                  <a:pt x="1743" y="1747"/>
                  <a:pt x="1579" y="790"/>
                  <a:pt x="1465" y="446"/>
                </a:cubicBezTo>
                <a:cubicBezTo>
                  <a:pt x="1351" y="102"/>
                  <a:pt x="1019" y="140"/>
                  <a:pt x="906" y="75"/>
                </a:cubicBezTo>
                <a:cubicBezTo>
                  <a:pt x="793" y="10"/>
                  <a:pt x="696" y="0"/>
                  <a:pt x="785" y="58"/>
                </a:cubicBezTo>
                <a:cubicBezTo>
                  <a:pt x="874" y="116"/>
                  <a:pt x="1299" y="102"/>
                  <a:pt x="1440" y="426"/>
                </a:cubicBezTo>
                <a:cubicBezTo>
                  <a:pt x="1581" y="750"/>
                  <a:pt x="1738" y="1625"/>
                  <a:pt x="1629" y="2002"/>
                </a:cubicBezTo>
                <a:cubicBezTo>
                  <a:pt x="1520" y="2379"/>
                  <a:pt x="1056" y="2545"/>
                  <a:pt x="785" y="2688"/>
                </a:cubicBezTo>
                <a:cubicBezTo>
                  <a:pt x="514" y="2831"/>
                  <a:pt x="164" y="2824"/>
                  <a:pt x="0" y="286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891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8919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8920" name="Text Box 12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8921" name="Text Box 13"/>
          <p:cNvSpPr txBox="1">
            <a:spLocks noChangeArrowheads="1"/>
          </p:cNvSpPr>
          <p:nvPr/>
        </p:nvSpPr>
        <p:spPr bwMode="auto">
          <a:xfrm>
            <a:off x="784225" y="3794125"/>
            <a:ext cx="1233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 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m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38922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3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4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8925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8926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8927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8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29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30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931" name="Text Box 24"/>
          <p:cNvSpPr txBox="1">
            <a:spLocks noChangeArrowheads="1"/>
          </p:cNvSpPr>
          <p:nvPr/>
        </p:nvSpPr>
        <p:spPr bwMode="auto">
          <a:xfrm>
            <a:off x="7805738" y="2379663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 </a:t>
            </a:r>
            <a:r>
              <a:rPr lang="cs-CZ" altLang="cs-CZ" sz="2400" b="1">
                <a:latin typeface="Times New Roman" panose="02020603050405020304" pitchFamily="18" charset="0"/>
              </a:rPr>
              <a:t>= Pm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893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893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893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8935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D812EB78-D247-C290-5698-C15476A0B4BC}"/>
              </a:ext>
            </a:extLst>
          </p:cNvPr>
          <p:cNvGrpSpPr/>
          <p:nvPr/>
        </p:nvGrpSpPr>
        <p:grpSpPr>
          <a:xfrm>
            <a:off x="3687578" y="2254978"/>
            <a:ext cx="3784114" cy="2272572"/>
            <a:chOff x="3687578" y="2254978"/>
            <a:chExt cx="3784114" cy="2272572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E2B32D30-E2A6-6A30-89FF-DAE68AEF7B94}"/>
                </a:ext>
              </a:extLst>
            </p:cNvPr>
            <p:cNvGrpSpPr/>
            <p:nvPr/>
          </p:nvGrpSpPr>
          <p:grpSpPr>
            <a:xfrm>
              <a:off x="4371618" y="2420898"/>
              <a:ext cx="3100074" cy="2106652"/>
              <a:chOff x="4371618" y="2420898"/>
              <a:chExt cx="3100074" cy="2106652"/>
            </a:xfrm>
          </p:grpSpPr>
          <p:sp>
            <p:nvSpPr>
              <p:cNvPr id="6" name="Line 16">
                <a:extLst>
                  <a:ext uri="{FF2B5EF4-FFF2-40B4-BE49-F238E27FC236}">
                    <a16:creationId xmlns:a16="http://schemas.microsoft.com/office/drawing/2014/main" id="{1D0095EB-DCAE-2861-32B7-E0005A439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9913" y="2420898"/>
                <a:ext cx="1" cy="18923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" name="Line 15">
                <a:extLst>
                  <a:ext uri="{FF2B5EF4-FFF2-40B4-BE49-F238E27FC236}">
                    <a16:creationId xmlns:a16="http://schemas.microsoft.com/office/drawing/2014/main" id="{E5F4485C-B91A-BE62-DCAF-4A73FF9414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913" y="4313238"/>
                <a:ext cx="27123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 Box 18">
                <a:extLst>
                  <a:ext uri="{FF2B5EF4-FFF2-40B4-BE49-F238E27FC236}">
                    <a16:creationId xmlns:a16="http://schemas.microsoft.com/office/drawing/2014/main" id="{F83353D9-0A88-4E3F-01F7-CE6AFDCCCA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0692" y="4130675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>
                    <a:latin typeface="Times New Roman" panose="02020603050405020304" pitchFamily="18" charset="0"/>
                  </a:rPr>
                  <a:t>Q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20">
                <a:extLst>
                  <a:ext uri="{FF2B5EF4-FFF2-40B4-BE49-F238E27FC236}">
                    <a16:creationId xmlns:a16="http://schemas.microsoft.com/office/drawing/2014/main" id="{DA3C7F32-4C5C-1485-7813-2691B116E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1618" y="3344592"/>
                <a:ext cx="2003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" name="Text Box 19">
                <a:extLst>
                  <a:ext uri="{FF2B5EF4-FFF2-40B4-BE49-F238E27FC236}">
                    <a16:creationId xmlns:a16="http://schemas.microsoft.com/office/drawing/2014/main" id="{A139768E-0C04-C2E6-8116-F1CEF73C30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168" y="3032125"/>
                <a:ext cx="4778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 err="1">
                    <a:latin typeface="Times New Roman" panose="02020603050405020304" pitchFamily="18" charset="0"/>
                  </a:rPr>
                  <a:t>P</a:t>
                </a:r>
                <a:r>
                  <a:rPr lang="cs-CZ" altLang="cs-CZ" sz="2000" b="1" baseline="-25000" dirty="0" err="1">
                    <a:latin typeface="Times New Roman" panose="02020603050405020304" pitchFamily="18" charset="0"/>
                  </a:rPr>
                  <a:t>m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" name="Text Box 17">
              <a:extLst>
                <a:ext uri="{FF2B5EF4-FFF2-40B4-BE49-F238E27FC236}">
                  <a16:creationId xmlns:a16="http://schemas.microsoft.com/office/drawing/2014/main" id="{F2592AE0-C438-39A2-4F3A-61E9603994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98" y="2284769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v</a:t>
              </a:r>
              <a:endParaRPr lang="en-US" altLang="cs-CZ" sz="2000" b="1" baseline="-25000" dirty="0">
                <a:solidFill>
                  <a:srgbClr val="4A7EBB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17">
              <a:extLst>
                <a:ext uri="{FF2B5EF4-FFF2-40B4-BE49-F238E27FC236}">
                  <a16:creationId xmlns:a16="http://schemas.microsoft.com/office/drawing/2014/main" id="{3AADCD23-EFF4-E70D-D83D-1D675F118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578" y="2254978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46E3B89-71A9-1E59-7923-575BBAC25EBE}"/>
              </a:ext>
            </a:extLst>
          </p:cNvPr>
          <p:cNvCxnSpPr>
            <a:cxnSpLocks/>
          </p:cNvCxnSpPr>
          <p:nvPr/>
        </p:nvCxnSpPr>
        <p:spPr>
          <a:xfrm>
            <a:off x="4379605" y="3344593"/>
            <a:ext cx="1152020" cy="968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DFF63B8-D943-3682-8822-2E706103F025}"/>
              </a:ext>
            </a:extLst>
          </p:cNvPr>
          <p:cNvCxnSpPr>
            <a:cxnSpLocks/>
          </p:cNvCxnSpPr>
          <p:nvPr/>
        </p:nvCxnSpPr>
        <p:spPr>
          <a:xfrm flipV="1">
            <a:off x="4379605" y="2147888"/>
            <a:ext cx="1200507" cy="11967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05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2"/>
          <p:cNvSpPr>
            <a:spLocks/>
          </p:cNvSpPr>
          <p:nvPr/>
        </p:nvSpPr>
        <p:spPr bwMode="auto">
          <a:xfrm>
            <a:off x="2071688" y="2082800"/>
            <a:ext cx="3294062" cy="4044950"/>
          </a:xfrm>
          <a:custGeom>
            <a:avLst/>
            <a:gdLst>
              <a:gd name="T0" fmla="*/ 2147483647 w 2075"/>
              <a:gd name="T1" fmla="*/ 0 h 2548"/>
              <a:gd name="T2" fmla="*/ 2147483647 w 2075"/>
              <a:gd name="T3" fmla="*/ 2147483647 h 2548"/>
              <a:gd name="T4" fmla="*/ 2147483647 w 2075"/>
              <a:gd name="T5" fmla="*/ 2147483647 h 2548"/>
              <a:gd name="T6" fmla="*/ 2147483647 w 2075"/>
              <a:gd name="T7" fmla="*/ 2147483647 h 2548"/>
              <a:gd name="T8" fmla="*/ 2147483647 w 2075"/>
              <a:gd name="T9" fmla="*/ 2147483647 h 2548"/>
              <a:gd name="T10" fmla="*/ 2147483647 w 2075"/>
              <a:gd name="T11" fmla="*/ 2147483647 h 2548"/>
              <a:gd name="T12" fmla="*/ 2147483647 w 2075"/>
              <a:gd name="T13" fmla="*/ 2147483647 h 2548"/>
              <a:gd name="T14" fmla="*/ 2147483647 w 2075"/>
              <a:gd name="T15" fmla="*/ 2147483647 h 2548"/>
              <a:gd name="T16" fmla="*/ 2147483647 w 2075"/>
              <a:gd name="T17" fmla="*/ 2147483647 h 2548"/>
              <a:gd name="T18" fmla="*/ 2147483647 w 2075"/>
              <a:gd name="T19" fmla="*/ 2147483647 h 2548"/>
              <a:gd name="T20" fmla="*/ 2147483647 w 2075"/>
              <a:gd name="T21" fmla="*/ 2147483647 h 25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5"/>
              <a:gd name="T34" fmla="*/ 0 h 2548"/>
              <a:gd name="T35" fmla="*/ 2075 w 2075"/>
              <a:gd name="T36" fmla="*/ 2548 h 25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5" h="2548">
                <a:moveTo>
                  <a:pt x="370" y="0"/>
                </a:moveTo>
                <a:cubicBezTo>
                  <a:pt x="353" y="26"/>
                  <a:pt x="336" y="3"/>
                  <a:pt x="276" y="154"/>
                </a:cubicBezTo>
                <a:cubicBezTo>
                  <a:pt x="216" y="305"/>
                  <a:pt x="18" y="628"/>
                  <a:pt x="9" y="908"/>
                </a:cubicBezTo>
                <a:cubicBezTo>
                  <a:pt x="0" y="1188"/>
                  <a:pt x="77" y="1599"/>
                  <a:pt x="224" y="1833"/>
                </a:cubicBezTo>
                <a:cubicBezTo>
                  <a:pt x="371" y="2067"/>
                  <a:pt x="596" y="2194"/>
                  <a:pt x="889" y="2310"/>
                </a:cubicBezTo>
                <a:cubicBezTo>
                  <a:pt x="1182" y="2426"/>
                  <a:pt x="1891" y="2514"/>
                  <a:pt x="1983" y="2531"/>
                </a:cubicBezTo>
                <a:cubicBezTo>
                  <a:pt x="2075" y="2548"/>
                  <a:pt x="1632" y="2520"/>
                  <a:pt x="1439" y="2411"/>
                </a:cubicBezTo>
                <a:cubicBezTo>
                  <a:pt x="1246" y="2302"/>
                  <a:pt x="904" y="2118"/>
                  <a:pt x="826" y="1877"/>
                </a:cubicBezTo>
                <a:cubicBezTo>
                  <a:pt x="748" y="1636"/>
                  <a:pt x="983" y="1218"/>
                  <a:pt x="968" y="966"/>
                </a:cubicBezTo>
                <a:cubicBezTo>
                  <a:pt x="953" y="714"/>
                  <a:pt x="820" y="522"/>
                  <a:pt x="733" y="367"/>
                </a:cubicBezTo>
                <a:cubicBezTo>
                  <a:pt x="646" y="212"/>
                  <a:pt x="505" y="106"/>
                  <a:pt x="445" y="37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39" name="Freeform 3"/>
          <p:cNvSpPr>
            <a:spLocks/>
          </p:cNvSpPr>
          <p:nvPr/>
        </p:nvSpPr>
        <p:spPr bwMode="auto">
          <a:xfrm>
            <a:off x="5170488" y="1560513"/>
            <a:ext cx="2767012" cy="4540250"/>
          </a:xfrm>
          <a:custGeom>
            <a:avLst/>
            <a:gdLst>
              <a:gd name="T0" fmla="*/ 2147483647 w 1743"/>
              <a:gd name="T1" fmla="*/ 2147483647 h 2860"/>
              <a:gd name="T2" fmla="*/ 2147483647 w 1743"/>
              <a:gd name="T3" fmla="*/ 2147483647 h 2860"/>
              <a:gd name="T4" fmla="*/ 2147483647 w 1743"/>
              <a:gd name="T5" fmla="*/ 2147483647 h 2860"/>
              <a:gd name="T6" fmla="*/ 2147483647 w 1743"/>
              <a:gd name="T7" fmla="*/ 2147483647 h 2860"/>
              <a:gd name="T8" fmla="*/ 2147483647 w 1743"/>
              <a:gd name="T9" fmla="*/ 2147483647 h 2860"/>
              <a:gd name="T10" fmla="*/ 2147483647 w 1743"/>
              <a:gd name="T11" fmla="*/ 2147483647 h 2860"/>
              <a:gd name="T12" fmla="*/ 2147483647 w 1743"/>
              <a:gd name="T13" fmla="*/ 2147483647 h 2860"/>
              <a:gd name="T14" fmla="*/ 2147483647 w 1743"/>
              <a:gd name="T15" fmla="*/ 2147483647 h 2860"/>
              <a:gd name="T16" fmla="*/ 0 w 1743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3"/>
              <a:gd name="T28" fmla="*/ 0 h 2860"/>
              <a:gd name="T29" fmla="*/ 1743 w 1743"/>
              <a:gd name="T30" fmla="*/ 2860 h 2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3" h="2860">
                <a:moveTo>
                  <a:pt x="560" y="2791"/>
                </a:moveTo>
                <a:cubicBezTo>
                  <a:pt x="732" y="2682"/>
                  <a:pt x="1441" y="2529"/>
                  <a:pt x="1592" y="2138"/>
                </a:cubicBezTo>
                <a:cubicBezTo>
                  <a:pt x="1743" y="1747"/>
                  <a:pt x="1579" y="790"/>
                  <a:pt x="1465" y="446"/>
                </a:cubicBezTo>
                <a:cubicBezTo>
                  <a:pt x="1351" y="102"/>
                  <a:pt x="1019" y="140"/>
                  <a:pt x="906" y="75"/>
                </a:cubicBezTo>
                <a:cubicBezTo>
                  <a:pt x="793" y="10"/>
                  <a:pt x="696" y="0"/>
                  <a:pt x="785" y="58"/>
                </a:cubicBezTo>
                <a:cubicBezTo>
                  <a:pt x="874" y="116"/>
                  <a:pt x="1299" y="102"/>
                  <a:pt x="1440" y="426"/>
                </a:cubicBezTo>
                <a:cubicBezTo>
                  <a:pt x="1581" y="750"/>
                  <a:pt x="1738" y="1625"/>
                  <a:pt x="1629" y="2002"/>
                </a:cubicBezTo>
                <a:cubicBezTo>
                  <a:pt x="1520" y="2379"/>
                  <a:pt x="1056" y="2545"/>
                  <a:pt x="785" y="2688"/>
                </a:cubicBezTo>
                <a:cubicBezTo>
                  <a:pt x="514" y="2831"/>
                  <a:pt x="164" y="2824"/>
                  <a:pt x="0" y="286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4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3994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9943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9944" name="Text Box 12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39945" name="Text Box 13"/>
          <p:cNvSpPr txBox="1">
            <a:spLocks noChangeArrowheads="1"/>
          </p:cNvSpPr>
          <p:nvPr/>
        </p:nvSpPr>
        <p:spPr bwMode="auto">
          <a:xfrm>
            <a:off x="784225" y="3794125"/>
            <a:ext cx="1233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 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m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39946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7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48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9949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9950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39951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2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3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4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5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956" name="Text Box 24"/>
          <p:cNvSpPr txBox="1">
            <a:spLocks noChangeArrowheads="1"/>
          </p:cNvSpPr>
          <p:nvPr/>
        </p:nvSpPr>
        <p:spPr bwMode="auto">
          <a:xfrm>
            <a:off x="7805738" y="2379663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 </a:t>
            </a:r>
            <a:r>
              <a:rPr lang="cs-CZ" altLang="cs-CZ" sz="2400" b="1">
                <a:latin typeface="Times New Roman" panose="02020603050405020304" pitchFamily="18" charset="0"/>
              </a:rPr>
              <a:t>= Pm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9957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9958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9959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39960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A97E78D9-2338-43C8-E750-67C0B78BD21D}"/>
              </a:ext>
            </a:extLst>
          </p:cNvPr>
          <p:cNvGrpSpPr/>
          <p:nvPr/>
        </p:nvGrpSpPr>
        <p:grpSpPr>
          <a:xfrm>
            <a:off x="3687578" y="2254978"/>
            <a:ext cx="3784114" cy="2272572"/>
            <a:chOff x="3687578" y="2254978"/>
            <a:chExt cx="3784114" cy="2272572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669F2EB7-A521-70B2-2635-5F75D55DF9F6}"/>
                </a:ext>
              </a:extLst>
            </p:cNvPr>
            <p:cNvGrpSpPr/>
            <p:nvPr/>
          </p:nvGrpSpPr>
          <p:grpSpPr>
            <a:xfrm>
              <a:off x="4371618" y="2420898"/>
              <a:ext cx="3100074" cy="2106652"/>
              <a:chOff x="4371618" y="2420898"/>
              <a:chExt cx="3100074" cy="2106652"/>
            </a:xfrm>
          </p:grpSpPr>
          <p:sp>
            <p:nvSpPr>
              <p:cNvPr id="6" name="Line 16">
                <a:extLst>
                  <a:ext uri="{FF2B5EF4-FFF2-40B4-BE49-F238E27FC236}">
                    <a16:creationId xmlns:a16="http://schemas.microsoft.com/office/drawing/2014/main" id="{98D1B75A-D02D-8061-8F47-2A868F6A25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9913" y="2420898"/>
                <a:ext cx="1" cy="18923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" name="Line 15">
                <a:extLst>
                  <a:ext uri="{FF2B5EF4-FFF2-40B4-BE49-F238E27FC236}">
                    <a16:creationId xmlns:a16="http://schemas.microsoft.com/office/drawing/2014/main" id="{08BB470D-111A-AE98-B390-A435D1C1A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913" y="4313238"/>
                <a:ext cx="27123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 Box 18">
                <a:extLst>
                  <a:ext uri="{FF2B5EF4-FFF2-40B4-BE49-F238E27FC236}">
                    <a16:creationId xmlns:a16="http://schemas.microsoft.com/office/drawing/2014/main" id="{E0DF55B1-5BFC-925B-B761-748F99CC70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0692" y="4130675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>
                    <a:latin typeface="Times New Roman" panose="02020603050405020304" pitchFamily="18" charset="0"/>
                  </a:rPr>
                  <a:t>Q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20">
                <a:extLst>
                  <a:ext uri="{FF2B5EF4-FFF2-40B4-BE49-F238E27FC236}">
                    <a16:creationId xmlns:a16="http://schemas.microsoft.com/office/drawing/2014/main" id="{C7B7DAAD-E961-D27D-9BED-4E23F1557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1618" y="3344592"/>
                <a:ext cx="2003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" name="Text Box 19">
                <a:extLst>
                  <a:ext uri="{FF2B5EF4-FFF2-40B4-BE49-F238E27FC236}">
                    <a16:creationId xmlns:a16="http://schemas.microsoft.com/office/drawing/2014/main" id="{D2182450-1243-7284-D6CD-2606D8D2F5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168" y="3032125"/>
                <a:ext cx="4778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 err="1">
                    <a:latin typeface="Times New Roman" panose="02020603050405020304" pitchFamily="18" charset="0"/>
                  </a:rPr>
                  <a:t>P</a:t>
                </a:r>
                <a:r>
                  <a:rPr lang="cs-CZ" altLang="cs-CZ" sz="2000" b="1" baseline="-25000" dirty="0" err="1">
                    <a:latin typeface="Times New Roman" panose="02020603050405020304" pitchFamily="18" charset="0"/>
                  </a:rPr>
                  <a:t>m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" name="Text Box 17">
              <a:extLst>
                <a:ext uri="{FF2B5EF4-FFF2-40B4-BE49-F238E27FC236}">
                  <a16:creationId xmlns:a16="http://schemas.microsoft.com/office/drawing/2014/main" id="{B56E1D4B-4098-A874-3901-3B2ED3F10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98" y="2284769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v</a:t>
              </a:r>
              <a:endParaRPr lang="en-US" altLang="cs-CZ" sz="2000" b="1" baseline="-25000" dirty="0">
                <a:solidFill>
                  <a:srgbClr val="4A7EBB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17">
              <a:extLst>
                <a:ext uri="{FF2B5EF4-FFF2-40B4-BE49-F238E27FC236}">
                  <a16:creationId xmlns:a16="http://schemas.microsoft.com/office/drawing/2014/main" id="{204A4FFB-4D4D-D161-C1BC-FB53EF9A2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578" y="2254978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AD99EAA2-F7D3-DA01-3CE8-5B64B92C1D4A}"/>
              </a:ext>
            </a:extLst>
          </p:cNvPr>
          <p:cNvCxnSpPr>
            <a:cxnSpLocks/>
          </p:cNvCxnSpPr>
          <p:nvPr/>
        </p:nvCxnSpPr>
        <p:spPr>
          <a:xfrm>
            <a:off x="4379605" y="3344593"/>
            <a:ext cx="1152020" cy="968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046EAE08-6FC7-612B-0896-635F0E8267DD}"/>
              </a:ext>
            </a:extLst>
          </p:cNvPr>
          <p:cNvCxnSpPr>
            <a:cxnSpLocks/>
          </p:cNvCxnSpPr>
          <p:nvPr/>
        </p:nvCxnSpPr>
        <p:spPr>
          <a:xfrm flipV="1">
            <a:off x="4379605" y="2147888"/>
            <a:ext cx="1200507" cy="11967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66027A98-EF57-1E72-3D56-6A9C77E5A903}"/>
              </a:ext>
            </a:extLst>
          </p:cNvPr>
          <p:cNvCxnSpPr>
            <a:cxnSpLocks/>
          </p:cNvCxnSpPr>
          <p:nvPr/>
        </p:nvCxnSpPr>
        <p:spPr>
          <a:xfrm>
            <a:off x="4379605" y="3344593"/>
            <a:ext cx="552435" cy="2284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3637C40B-C31C-54BB-9647-9801E658CACE}"/>
              </a:ext>
            </a:extLst>
          </p:cNvPr>
          <p:cNvCxnSpPr>
            <a:cxnSpLocks/>
          </p:cNvCxnSpPr>
          <p:nvPr/>
        </p:nvCxnSpPr>
        <p:spPr>
          <a:xfrm flipV="1">
            <a:off x="4379605" y="2996952"/>
            <a:ext cx="480427" cy="3476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2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reeform 2"/>
          <p:cNvSpPr>
            <a:spLocks/>
          </p:cNvSpPr>
          <p:nvPr/>
        </p:nvSpPr>
        <p:spPr bwMode="auto">
          <a:xfrm>
            <a:off x="2105025" y="1944688"/>
            <a:ext cx="3244850" cy="4116387"/>
          </a:xfrm>
          <a:custGeom>
            <a:avLst/>
            <a:gdLst>
              <a:gd name="T0" fmla="*/ 2147483647 w 2044"/>
              <a:gd name="T1" fmla="*/ 0 h 2593"/>
              <a:gd name="T2" fmla="*/ 2147483647 w 2044"/>
              <a:gd name="T3" fmla="*/ 2147483647 h 2593"/>
              <a:gd name="T4" fmla="*/ 2147483647 w 2044"/>
              <a:gd name="T5" fmla="*/ 2147483647 h 2593"/>
              <a:gd name="T6" fmla="*/ 2147483647 w 2044"/>
              <a:gd name="T7" fmla="*/ 2147483647 h 2593"/>
              <a:gd name="T8" fmla="*/ 2147483647 w 2044"/>
              <a:gd name="T9" fmla="*/ 2147483647 h 2593"/>
              <a:gd name="T10" fmla="*/ 2147483647 w 2044"/>
              <a:gd name="T11" fmla="*/ 2147483647 h 2593"/>
              <a:gd name="T12" fmla="*/ 2147483647 w 2044"/>
              <a:gd name="T13" fmla="*/ 2147483647 h 2593"/>
              <a:gd name="T14" fmla="*/ 2147483647 w 2044"/>
              <a:gd name="T15" fmla="*/ 2147483647 h 2593"/>
              <a:gd name="T16" fmla="*/ 2147483647 w 2044"/>
              <a:gd name="T17" fmla="*/ 2147483647 h 2593"/>
              <a:gd name="T18" fmla="*/ 2147483647 w 2044"/>
              <a:gd name="T19" fmla="*/ 2147483647 h 2593"/>
              <a:gd name="T20" fmla="*/ 2147483647 w 2044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44"/>
              <a:gd name="T34" fmla="*/ 0 h 2593"/>
              <a:gd name="T35" fmla="*/ 2044 w 2044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44" h="2593">
                <a:moveTo>
                  <a:pt x="371" y="0"/>
                </a:moveTo>
                <a:cubicBezTo>
                  <a:pt x="350" y="32"/>
                  <a:pt x="305" y="42"/>
                  <a:pt x="245" y="199"/>
                </a:cubicBezTo>
                <a:cubicBezTo>
                  <a:pt x="185" y="356"/>
                  <a:pt x="18" y="663"/>
                  <a:pt x="9" y="943"/>
                </a:cubicBezTo>
                <a:cubicBezTo>
                  <a:pt x="0" y="1223"/>
                  <a:pt x="52" y="1643"/>
                  <a:pt x="193" y="1878"/>
                </a:cubicBezTo>
                <a:cubicBezTo>
                  <a:pt x="334" y="2113"/>
                  <a:pt x="565" y="2239"/>
                  <a:pt x="858" y="2355"/>
                </a:cubicBezTo>
                <a:cubicBezTo>
                  <a:pt x="1151" y="2471"/>
                  <a:pt x="1860" y="2559"/>
                  <a:pt x="1952" y="2576"/>
                </a:cubicBezTo>
                <a:cubicBezTo>
                  <a:pt x="2044" y="2593"/>
                  <a:pt x="1601" y="2565"/>
                  <a:pt x="1408" y="2456"/>
                </a:cubicBezTo>
                <a:cubicBezTo>
                  <a:pt x="1215" y="2347"/>
                  <a:pt x="888" y="2162"/>
                  <a:pt x="795" y="1922"/>
                </a:cubicBezTo>
                <a:cubicBezTo>
                  <a:pt x="702" y="1682"/>
                  <a:pt x="868" y="1268"/>
                  <a:pt x="852" y="1016"/>
                </a:cubicBezTo>
                <a:cubicBezTo>
                  <a:pt x="836" y="764"/>
                  <a:pt x="775" y="568"/>
                  <a:pt x="702" y="412"/>
                </a:cubicBezTo>
                <a:cubicBezTo>
                  <a:pt x="629" y="256"/>
                  <a:pt x="474" y="151"/>
                  <a:pt x="414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0963" name="Freeform 3"/>
          <p:cNvSpPr>
            <a:spLocks/>
          </p:cNvSpPr>
          <p:nvPr/>
        </p:nvSpPr>
        <p:spPr bwMode="auto">
          <a:xfrm>
            <a:off x="5162550" y="1490663"/>
            <a:ext cx="2774950" cy="4554537"/>
          </a:xfrm>
          <a:custGeom>
            <a:avLst/>
            <a:gdLst>
              <a:gd name="T0" fmla="*/ 2147483647 w 1748"/>
              <a:gd name="T1" fmla="*/ 2147483647 h 2869"/>
              <a:gd name="T2" fmla="*/ 2147483647 w 1748"/>
              <a:gd name="T3" fmla="*/ 2147483647 h 2869"/>
              <a:gd name="T4" fmla="*/ 2147483647 w 1748"/>
              <a:gd name="T5" fmla="*/ 2147483647 h 2869"/>
              <a:gd name="T6" fmla="*/ 2147483647 w 1748"/>
              <a:gd name="T7" fmla="*/ 2147483647 h 2869"/>
              <a:gd name="T8" fmla="*/ 2147483647 w 1748"/>
              <a:gd name="T9" fmla="*/ 2147483647 h 2869"/>
              <a:gd name="T10" fmla="*/ 2147483647 w 1748"/>
              <a:gd name="T11" fmla="*/ 2147483647 h 2869"/>
              <a:gd name="T12" fmla="*/ 2147483647 w 1748"/>
              <a:gd name="T13" fmla="*/ 2147483647 h 2869"/>
              <a:gd name="T14" fmla="*/ 2147483647 w 1748"/>
              <a:gd name="T15" fmla="*/ 2147483647 h 2869"/>
              <a:gd name="T16" fmla="*/ 0 w 1748"/>
              <a:gd name="T17" fmla="*/ 2147483647 h 28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8"/>
              <a:gd name="T28" fmla="*/ 0 h 2869"/>
              <a:gd name="T29" fmla="*/ 1748 w 1748"/>
              <a:gd name="T30" fmla="*/ 2869 h 28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8" h="2869">
                <a:moveTo>
                  <a:pt x="565" y="2835"/>
                </a:moveTo>
                <a:cubicBezTo>
                  <a:pt x="737" y="2726"/>
                  <a:pt x="1446" y="2573"/>
                  <a:pt x="1597" y="2182"/>
                </a:cubicBezTo>
                <a:cubicBezTo>
                  <a:pt x="1748" y="1791"/>
                  <a:pt x="1595" y="843"/>
                  <a:pt x="1470" y="490"/>
                </a:cubicBezTo>
                <a:cubicBezTo>
                  <a:pt x="1345" y="137"/>
                  <a:pt x="994" y="122"/>
                  <a:pt x="848" y="61"/>
                </a:cubicBezTo>
                <a:cubicBezTo>
                  <a:pt x="702" y="0"/>
                  <a:pt x="499" y="51"/>
                  <a:pt x="591" y="124"/>
                </a:cubicBezTo>
                <a:cubicBezTo>
                  <a:pt x="683" y="197"/>
                  <a:pt x="1238" y="181"/>
                  <a:pt x="1398" y="501"/>
                </a:cubicBezTo>
                <a:cubicBezTo>
                  <a:pt x="1558" y="821"/>
                  <a:pt x="1651" y="1674"/>
                  <a:pt x="1550" y="2046"/>
                </a:cubicBezTo>
                <a:cubicBezTo>
                  <a:pt x="1449" y="2418"/>
                  <a:pt x="1048" y="2595"/>
                  <a:pt x="790" y="2732"/>
                </a:cubicBezTo>
                <a:cubicBezTo>
                  <a:pt x="532" y="2869"/>
                  <a:pt x="165" y="2840"/>
                  <a:pt x="0" y="286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0965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0967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0968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0969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0970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1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2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0973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0974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0975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6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7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8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79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80" name="Line 25"/>
          <p:cNvSpPr>
            <a:spLocks noChangeShapeType="1"/>
          </p:cNvSpPr>
          <p:nvPr/>
        </p:nvSpPr>
        <p:spPr bwMode="auto">
          <a:xfrm flipH="1" flipV="1">
            <a:off x="2111375" y="6165850"/>
            <a:ext cx="498475" cy="51752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81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8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098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098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0985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0986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692C8DB3-8B06-9584-BDF4-08430C893A5B}"/>
              </a:ext>
            </a:extLst>
          </p:cNvPr>
          <p:cNvGrpSpPr/>
          <p:nvPr/>
        </p:nvGrpSpPr>
        <p:grpSpPr>
          <a:xfrm>
            <a:off x="3687578" y="2254978"/>
            <a:ext cx="3784114" cy="2272572"/>
            <a:chOff x="3687578" y="2254978"/>
            <a:chExt cx="3784114" cy="2272572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1C56D7A1-29E6-677A-FF5B-F94EAA622190}"/>
                </a:ext>
              </a:extLst>
            </p:cNvPr>
            <p:cNvGrpSpPr/>
            <p:nvPr/>
          </p:nvGrpSpPr>
          <p:grpSpPr>
            <a:xfrm>
              <a:off x="4371618" y="2420898"/>
              <a:ext cx="3100074" cy="2106652"/>
              <a:chOff x="4371618" y="2420898"/>
              <a:chExt cx="3100074" cy="2106652"/>
            </a:xfrm>
          </p:grpSpPr>
          <p:sp>
            <p:nvSpPr>
              <p:cNvPr id="6" name="Line 16">
                <a:extLst>
                  <a:ext uri="{FF2B5EF4-FFF2-40B4-BE49-F238E27FC236}">
                    <a16:creationId xmlns:a16="http://schemas.microsoft.com/office/drawing/2014/main" id="{6F695F1C-58E2-2873-0DF0-A7DA62BB6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9913" y="2420898"/>
                <a:ext cx="1" cy="18923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" name="Line 15">
                <a:extLst>
                  <a:ext uri="{FF2B5EF4-FFF2-40B4-BE49-F238E27FC236}">
                    <a16:creationId xmlns:a16="http://schemas.microsoft.com/office/drawing/2014/main" id="{0005929B-1787-1610-8BCD-6FFD91B834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913" y="4313238"/>
                <a:ext cx="27123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 Box 18">
                <a:extLst>
                  <a:ext uri="{FF2B5EF4-FFF2-40B4-BE49-F238E27FC236}">
                    <a16:creationId xmlns:a16="http://schemas.microsoft.com/office/drawing/2014/main" id="{A9B95156-D1F5-83AB-4115-E6DEC66CA5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0692" y="4130675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>
                    <a:latin typeface="Times New Roman" panose="02020603050405020304" pitchFamily="18" charset="0"/>
                  </a:rPr>
                  <a:t>Q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20">
                <a:extLst>
                  <a:ext uri="{FF2B5EF4-FFF2-40B4-BE49-F238E27FC236}">
                    <a16:creationId xmlns:a16="http://schemas.microsoft.com/office/drawing/2014/main" id="{D65FE9C4-5EE5-0FC1-44EA-2E9A80717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1618" y="3344592"/>
                <a:ext cx="2003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" name="Text Box 19">
                <a:extLst>
                  <a:ext uri="{FF2B5EF4-FFF2-40B4-BE49-F238E27FC236}">
                    <a16:creationId xmlns:a16="http://schemas.microsoft.com/office/drawing/2014/main" id="{D674B87B-D269-18CE-5F04-69DC966528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168" y="3032125"/>
                <a:ext cx="4778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 err="1">
                    <a:latin typeface="Times New Roman" panose="02020603050405020304" pitchFamily="18" charset="0"/>
                  </a:rPr>
                  <a:t>P</a:t>
                </a:r>
                <a:r>
                  <a:rPr lang="cs-CZ" altLang="cs-CZ" sz="2000" b="1" baseline="-25000" dirty="0" err="1">
                    <a:latin typeface="Times New Roman" panose="02020603050405020304" pitchFamily="18" charset="0"/>
                  </a:rPr>
                  <a:t>m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" name="Text Box 17">
              <a:extLst>
                <a:ext uri="{FF2B5EF4-FFF2-40B4-BE49-F238E27FC236}">
                  <a16:creationId xmlns:a16="http://schemas.microsoft.com/office/drawing/2014/main" id="{E62C5BD2-F77E-56E9-8631-65F825449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98" y="2284769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v</a:t>
              </a:r>
              <a:endParaRPr lang="en-US" altLang="cs-CZ" sz="2000" b="1" baseline="-25000" dirty="0">
                <a:solidFill>
                  <a:srgbClr val="4A7EBB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17">
              <a:extLst>
                <a:ext uri="{FF2B5EF4-FFF2-40B4-BE49-F238E27FC236}">
                  <a16:creationId xmlns:a16="http://schemas.microsoft.com/office/drawing/2014/main" id="{2D990389-1ACF-B416-428E-39A1A8325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578" y="2254978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100B1B64-043C-1681-BF74-83BB60BF92B3}"/>
              </a:ext>
            </a:extLst>
          </p:cNvPr>
          <p:cNvCxnSpPr>
            <a:cxnSpLocks/>
          </p:cNvCxnSpPr>
          <p:nvPr/>
        </p:nvCxnSpPr>
        <p:spPr>
          <a:xfrm>
            <a:off x="4379605" y="3344593"/>
            <a:ext cx="1152020" cy="968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3FEF50D1-6A7C-93C0-9E61-E671E00B741C}"/>
              </a:ext>
            </a:extLst>
          </p:cNvPr>
          <p:cNvCxnSpPr>
            <a:cxnSpLocks/>
          </p:cNvCxnSpPr>
          <p:nvPr/>
        </p:nvCxnSpPr>
        <p:spPr>
          <a:xfrm flipV="1">
            <a:off x="4379605" y="2147888"/>
            <a:ext cx="1200507" cy="11967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B618CAA8-1F70-39E1-A232-9DD00D618429}"/>
              </a:ext>
            </a:extLst>
          </p:cNvPr>
          <p:cNvCxnSpPr>
            <a:cxnSpLocks/>
          </p:cNvCxnSpPr>
          <p:nvPr/>
        </p:nvCxnSpPr>
        <p:spPr>
          <a:xfrm>
            <a:off x="4379605" y="3344593"/>
            <a:ext cx="696451" cy="3004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82DF693C-A738-6043-29B0-F4F36B8384E7}"/>
              </a:ext>
            </a:extLst>
          </p:cNvPr>
          <p:cNvCxnSpPr>
            <a:cxnSpLocks/>
          </p:cNvCxnSpPr>
          <p:nvPr/>
        </p:nvCxnSpPr>
        <p:spPr>
          <a:xfrm flipV="1">
            <a:off x="4379605" y="2898775"/>
            <a:ext cx="651183" cy="4458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7646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/>
          </p:cNvSpPr>
          <p:nvPr/>
        </p:nvSpPr>
        <p:spPr bwMode="auto">
          <a:xfrm>
            <a:off x="2206625" y="1944688"/>
            <a:ext cx="3143250" cy="4116387"/>
          </a:xfrm>
          <a:custGeom>
            <a:avLst/>
            <a:gdLst>
              <a:gd name="T0" fmla="*/ 2147483647 w 1980"/>
              <a:gd name="T1" fmla="*/ 0 h 2593"/>
              <a:gd name="T2" fmla="*/ 2147483647 w 1980"/>
              <a:gd name="T3" fmla="*/ 2147483647 h 2593"/>
              <a:gd name="T4" fmla="*/ 2147483647 w 1980"/>
              <a:gd name="T5" fmla="*/ 2147483647 h 2593"/>
              <a:gd name="T6" fmla="*/ 2147483647 w 1980"/>
              <a:gd name="T7" fmla="*/ 2147483647 h 2593"/>
              <a:gd name="T8" fmla="*/ 2147483647 w 1980"/>
              <a:gd name="T9" fmla="*/ 2147483647 h 2593"/>
              <a:gd name="T10" fmla="*/ 2147483647 w 1980"/>
              <a:gd name="T11" fmla="*/ 2147483647 h 2593"/>
              <a:gd name="T12" fmla="*/ 2147483647 w 1980"/>
              <a:gd name="T13" fmla="*/ 2147483647 h 2593"/>
              <a:gd name="T14" fmla="*/ 2147483647 w 1980"/>
              <a:gd name="T15" fmla="*/ 2147483647 h 2593"/>
              <a:gd name="T16" fmla="*/ 2147483647 w 1980"/>
              <a:gd name="T17" fmla="*/ 2147483647 h 2593"/>
              <a:gd name="T18" fmla="*/ 2147483647 w 1980"/>
              <a:gd name="T19" fmla="*/ 2147483647 h 2593"/>
              <a:gd name="T20" fmla="*/ 2147483647 w 1980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80"/>
              <a:gd name="T34" fmla="*/ 0 h 2593"/>
              <a:gd name="T35" fmla="*/ 1980 w 1980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80" h="2593">
                <a:moveTo>
                  <a:pt x="307" y="0"/>
                </a:moveTo>
                <a:cubicBezTo>
                  <a:pt x="286" y="32"/>
                  <a:pt x="229" y="42"/>
                  <a:pt x="181" y="199"/>
                </a:cubicBezTo>
                <a:cubicBezTo>
                  <a:pt x="133" y="356"/>
                  <a:pt x="28" y="663"/>
                  <a:pt x="19" y="943"/>
                </a:cubicBezTo>
                <a:cubicBezTo>
                  <a:pt x="10" y="1223"/>
                  <a:pt x="0" y="1643"/>
                  <a:pt x="129" y="1878"/>
                </a:cubicBezTo>
                <a:cubicBezTo>
                  <a:pt x="258" y="2113"/>
                  <a:pt x="501" y="2239"/>
                  <a:pt x="794" y="2355"/>
                </a:cubicBezTo>
                <a:cubicBezTo>
                  <a:pt x="1087" y="2471"/>
                  <a:pt x="1796" y="2559"/>
                  <a:pt x="1888" y="2576"/>
                </a:cubicBezTo>
                <a:cubicBezTo>
                  <a:pt x="1980" y="2593"/>
                  <a:pt x="1537" y="2565"/>
                  <a:pt x="1344" y="2456"/>
                </a:cubicBezTo>
                <a:cubicBezTo>
                  <a:pt x="1151" y="2347"/>
                  <a:pt x="848" y="2162"/>
                  <a:pt x="731" y="1922"/>
                </a:cubicBezTo>
                <a:cubicBezTo>
                  <a:pt x="614" y="1682"/>
                  <a:pt x="668" y="1264"/>
                  <a:pt x="642" y="1016"/>
                </a:cubicBezTo>
                <a:cubicBezTo>
                  <a:pt x="616" y="768"/>
                  <a:pt x="623" y="591"/>
                  <a:pt x="574" y="435"/>
                </a:cubicBezTo>
                <a:cubicBezTo>
                  <a:pt x="525" y="279"/>
                  <a:pt x="397" y="156"/>
                  <a:pt x="350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987" name="Freeform 3"/>
          <p:cNvSpPr>
            <a:spLocks/>
          </p:cNvSpPr>
          <p:nvPr/>
        </p:nvSpPr>
        <p:spPr bwMode="auto">
          <a:xfrm>
            <a:off x="5162550" y="1490663"/>
            <a:ext cx="2916238" cy="4564062"/>
          </a:xfrm>
          <a:custGeom>
            <a:avLst/>
            <a:gdLst>
              <a:gd name="T0" fmla="*/ 2147483647 w 1837"/>
              <a:gd name="T1" fmla="*/ 2147483647 h 2875"/>
              <a:gd name="T2" fmla="*/ 2147483647 w 1837"/>
              <a:gd name="T3" fmla="*/ 2147483647 h 2875"/>
              <a:gd name="T4" fmla="*/ 2147483647 w 1837"/>
              <a:gd name="T5" fmla="*/ 2147483647 h 2875"/>
              <a:gd name="T6" fmla="*/ 2147483647 w 1837"/>
              <a:gd name="T7" fmla="*/ 2147483647 h 2875"/>
              <a:gd name="T8" fmla="*/ 2147483647 w 1837"/>
              <a:gd name="T9" fmla="*/ 2147483647 h 2875"/>
              <a:gd name="T10" fmla="*/ 2147483647 w 1837"/>
              <a:gd name="T11" fmla="*/ 2147483647 h 2875"/>
              <a:gd name="T12" fmla="*/ 2147483647 w 1837"/>
              <a:gd name="T13" fmla="*/ 2147483647 h 2875"/>
              <a:gd name="T14" fmla="*/ 2147483647 w 1837"/>
              <a:gd name="T15" fmla="*/ 2147483647 h 2875"/>
              <a:gd name="T16" fmla="*/ 0 w 1837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37"/>
              <a:gd name="T28" fmla="*/ 0 h 2875"/>
              <a:gd name="T29" fmla="*/ 1837 w 1837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37" h="2875">
                <a:moveTo>
                  <a:pt x="565" y="2835"/>
                </a:moveTo>
                <a:cubicBezTo>
                  <a:pt x="752" y="2730"/>
                  <a:pt x="1535" y="2594"/>
                  <a:pt x="1686" y="2203"/>
                </a:cubicBezTo>
                <a:cubicBezTo>
                  <a:pt x="1837" y="1812"/>
                  <a:pt x="1610" y="847"/>
                  <a:pt x="1470" y="490"/>
                </a:cubicBezTo>
                <a:cubicBezTo>
                  <a:pt x="1330" y="133"/>
                  <a:pt x="994" y="122"/>
                  <a:pt x="848" y="61"/>
                </a:cubicBezTo>
                <a:cubicBezTo>
                  <a:pt x="702" y="0"/>
                  <a:pt x="519" y="44"/>
                  <a:pt x="591" y="124"/>
                </a:cubicBezTo>
                <a:cubicBezTo>
                  <a:pt x="663" y="204"/>
                  <a:pt x="1142" y="229"/>
                  <a:pt x="1283" y="543"/>
                </a:cubicBezTo>
                <a:cubicBezTo>
                  <a:pt x="1424" y="857"/>
                  <a:pt x="1522" y="1644"/>
                  <a:pt x="1440" y="2009"/>
                </a:cubicBezTo>
                <a:cubicBezTo>
                  <a:pt x="1358" y="2374"/>
                  <a:pt x="1030" y="2589"/>
                  <a:pt x="790" y="2732"/>
                </a:cubicBezTo>
                <a:cubicBezTo>
                  <a:pt x="550" y="2875"/>
                  <a:pt x="165" y="2840"/>
                  <a:pt x="0" y="286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98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198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991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1993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1994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5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996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1997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1998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1999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0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1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2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3" name="Line 23"/>
          <p:cNvSpPr>
            <a:spLocks noChangeShapeType="1"/>
          </p:cNvSpPr>
          <p:nvPr/>
        </p:nvSpPr>
        <p:spPr bwMode="auto">
          <a:xfrm flipV="1">
            <a:off x="4500563" y="5300663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4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5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006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2007" name="Text Box 11"/>
          <p:cNvSpPr txBox="1">
            <a:spLocks noChangeArrowheads="1"/>
          </p:cNvSpPr>
          <p:nvPr/>
        </p:nvSpPr>
        <p:spPr bwMode="auto">
          <a:xfrm>
            <a:off x="7491413" y="14001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2008" name="Text Box 12"/>
          <p:cNvSpPr txBox="1">
            <a:spLocks noChangeArrowheads="1"/>
          </p:cNvSpPr>
          <p:nvPr/>
        </p:nvSpPr>
        <p:spPr bwMode="auto">
          <a:xfrm>
            <a:off x="979488" y="21415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2009" name="Text Box 7"/>
          <p:cNvSpPr txBox="1">
            <a:spLocks noChangeArrowheads="1"/>
          </p:cNvSpPr>
          <p:nvPr/>
        </p:nvSpPr>
        <p:spPr bwMode="auto">
          <a:xfrm>
            <a:off x="4017963" y="1524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2010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2011" name="Freeform 25"/>
          <p:cNvSpPr>
            <a:spLocks/>
          </p:cNvSpPr>
          <p:nvPr/>
        </p:nvSpPr>
        <p:spPr bwMode="auto">
          <a:xfrm>
            <a:off x="1849438" y="5900738"/>
            <a:ext cx="762000" cy="782637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8F8744B8-1D64-832D-D7E7-40D9F7CC7211}"/>
              </a:ext>
            </a:extLst>
          </p:cNvPr>
          <p:cNvGrpSpPr/>
          <p:nvPr/>
        </p:nvGrpSpPr>
        <p:grpSpPr>
          <a:xfrm>
            <a:off x="3687578" y="2254978"/>
            <a:ext cx="3784114" cy="2272572"/>
            <a:chOff x="3687578" y="2254978"/>
            <a:chExt cx="3784114" cy="2272572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A8F66ED2-93D3-D7FB-10DF-54E056493447}"/>
                </a:ext>
              </a:extLst>
            </p:cNvPr>
            <p:cNvGrpSpPr/>
            <p:nvPr/>
          </p:nvGrpSpPr>
          <p:grpSpPr>
            <a:xfrm>
              <a:off x="4371618" y="2420898"/>
              <a:ext cx="3100074" cy="2106652"/>
              <a:chOff x="4371618" y="2420898"/>
              <a:chExt cx="3100074" cy="2106652"/>
            </a:xfrm>
          </p:grpSpPr>
          <p:sp>
            <p:nvSpPr>
              <p:cNvPr id="6" name="Line 16">
                <a:extLst>
                  <a:ext uri="{FF2B5EF4-FFF2-40B4-BE49-F238E27FC236}">
                    <a16:creationId xmlns:a16="http://schemas.microsoft.com/office/drawing/2014/main" id="{16C377FC-95FB-2383-D1D8-74F2CCC24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9913" y="2420898"/>
                <a:ext cx="1" cy="18923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" name="Line 15">
                <a:extLst>
                  <a:ext uri="{FF2B5EF4-FFF2-40B4-BE49-F238E27FC236}">
                    <a16:creationId xmlns:a16="http://schemas.microsoft.com/office/drawing/2014/main" id="{FAA0BDB3-345C-51F5-F583-2C0B210FD0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913" y="4313238"/>
                <a:ext cx="27123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 Box 18">
                <a:extLst>
                  <a:ext uri="{FF2B5EF4-FFF2-40B4-BE49-F238E27FC236}">
                    <a16:creationId xmlns:a16="http://schemas.microsoft.com/office/drawing/2014/main" id="{CD3B7C33-AA83-ADF6-C5EE-9EAA3AA3F1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0692" y="4130675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>
                    <a:latin typeface="Times New Roman" panose="02020603050405020304" pitchFamily="18" charset="0"/>
                  </a:rPr>
                  <a:t>Q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20">
                <a:extLst>
                  <a:ext uri="{FF2B5EF4-FFF2-40B4-BE49-F238E27FC236}">
                    <a16:creationId xmlns:a16="http://schemas.microsoft.com/office/drawing/2014/main" id="{EE2BF7BA-01AE-F2AD-31F6-4FD5FB4E6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1618" y="3344592"/>
                <a:ext cx="2003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" name="Text Box 19">
                <a:extLst>
                  <a:ext uri="{FF2B5EF4-FFF2-40B4-BE49-F238E27FC236}">
                    <a16:creationId xmlns:a16="http://schemas.microsoft.com/office/drawing/2014/main" id="{54754FCE-34AB-C95C-E2E4-C085EA1EDA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168" y="3032125"/>
                <a:ext cx="4778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 err="1">
                    <a:latin typeface="Times New Roman" panose="02020603050405020304" pitchFamily="18" charset="0"/>
                  </a:rPr>
                  <a:t>P</a:t>
                </a:r>
                <a:r>
                  <a:rPr lang="cs-CZ" altLang="cs-CZ" sz="2000" b="1" baseline="-25000" dirty="0" err="1">
                    <a:latin typeface="Times New Roman" panose="02020603050405020304" pitchFamily="18" charset="0"/>
                  </a:rPr>
                  <a:t>m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" name="Text Box 17">
              <a:extLst>
                <a:ext uri="{FF2B5EF4-FFF2-40B4-BE49-F238E27FC236}">
                  <a16:creationId xmlns:a16="http://schemas.microsoft.com/office/drawing/2014/main" id="{E467BA7D-5887-2D73-83FF-4D316D3783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98" y="2284769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v</a:t>
              </a:r>
              <a:endParaRPr lang="en-US" altLang="cs-CZ" sz="2000" b="1" baseline="-25000" dirty="0">
                <a:solidFill>
                  <a:srgbClr val="4A7EBB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17">
              <a:extLst>
                <a:ext uri="{FF2B5EF4-FFF2-40B4-BE49-F238E27FC236}">
                  <a16:creationId xmlns:a16="http://schemas.microsoft.com/office/drawing/2014/main" id="{7A0A5F24-E22B-D182-CC83-1509DC784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578" y="2254978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7110EA02-D23B-6D61-2797-B9A7C977AEDD}"/>
              </a:ext>
            </a:extLst>
          </p:cNvPr>
          <p:cNvCxnSpPr>
            <a:cxnSpLocks/>
          </p:cNvCxnSpPr>
          <p:nvPr/>
        </p:nvCxnSpPr>
        <p:spPr>
          <a:xfrm>
            <a:off x="4379605" y="3344593"/>
            <a:ext cx="1152020" cy="968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44B8CFA-72C8-01D9-858E-4C772088BD55}"/>
              </a:ext>
            </a:extLst>
          </p:cNvPr>
          <p:cNvCxnSpPr>
            <a:cxnSpLocks/>
          </p:cNvCxnSpPr>
          <p:nvPr/>
        </p:nvCxnSpPr>
        <p:spPr>
          <a:xfrm flipV="1">
            <a:off x="4379605" y="2147888"/>
            <a:ext cx="1200507" cy="11967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20C067FC-CE5F-73DF-F5BB-D171F8248577}"/>
              </a:ext>
            </a:extLst>
          </p:cNvPr>
          <p:cNvCxnSpPr>
            <a:cxnSpLocks/>
          </p:cNvCxnSpPr>
          <p:nvPr/>
        </p:nvCxnSpPr>
        <p:spPr>
          <a:xfrm>
            <a:off x="4379605" y="3344593"/>
            <a:ext cx="912475" cy="4444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CFF5D854-A282-5527-B55B-E59FDFE83E1D}"/>
              </a:ext>
            </a:extLst>
          </p:cNvPr>
          <p:cNvCxnSpPr>
            <a:cxnSpLocks/>
          </p:cNvCxnSpPr>
          <p:nvPr/>
        </p:nvCxnSpPr>
        <p:spPr>
          <a:xfrm flipV="1">
            <a:off x="4379605" y="2780928"/>
            <a:ext cx="840467" cy="5636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776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auto">
          <a:xfrm>
            <a:off x="2352675" y="1944688"/>
            <a:ext cx="2997200" cy="4116387"/>
          </a:xfrm>
          <a:custGeom>
            <a:avLst/>
            <a:gdLst>
              <a:gd name="T0" fmla="*/ 2147483647 w 1888"/>
              <a:gd name="T1" fmla="*/ 0 h 2593"/>
              <a:gd name="T2" fmla="*/ 2147483647 w 1888"/>
              <a:gd name="T3" fmla="*/ 2147483647 h 2593"/>
              <a:gd name="T4" fmla="*/ 2147483647 w 1888"/>
              <a:gd name="T5" fmla="*/ 2147483647 h 2593"/>
              <a:gd name="T6" fmla="*/ 2147483647 w 1888"/>
              <a:gd name="T7" fmla="*/ 2147483647 h 2593"/>
              <a:gd name="T8" fmla="*/ 2147483647 w 1888"/>
              <a:gd name="T9" fmla="*/ 2147483647 h 2593"/>
              <a:gd name="T10" fmla="*/ 2147483647 w 1888"/>
              <a:gd name="T11" fmla="*/ 2147483647 h 2593"/>
              <a:gd name="T12" fmla="*/ 2147483647 w 1888"/>
              <a:gd name="T13" fmla="*/ 2147483647 h 2593"/>
              <a:gd name="T14" fmla="*/ 2147483647 w 1888"/>
              <a:gd name="T15" fmla="*/ 2147483647 h 2593"/>
              <a:gd name="T16" fmla="*/ 2147483647 w 1888"/>
              <a:gd name="T17" fmla="*/ 2147483647 h 2593"/>
              <a:gd name="T18" fmla="*/ 2147483647 w 1888"/>
              <a:gd name="T19" fmla="*/ 2147483647 h 2593"/>
              <a:gd name="T20" fmla="*/ 2147483647 w 1888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88"/>
              <a:gd name="T34" fmla="*/ 0 h 2593"/>
              <a:gd name="T35" fmla="*/ 1888 w 1888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88" h="2593">
                <a:moveTo>
                  <a:pt x="215" y="0"/>
                </a:moveTo>
                <a:cubicBezTo>
                  <a:pt x="194" y="32"/>
                  <a:pt x="122" y="32"/>
                  <a:pt x="89" y="199"/>
                </a:cubicBezTo>
                <a:cubicBezTo>
                  <a:pt x="56" y="366"/>
                  <a:pt x="0" y="715"/>
                  <a:pt x="16" y="1000"/>
                </a:cubicBezTo>
                <a:cubicBezTo>
                  <a:pt x="32" y="1285"/>
                  <a:pt x="74" y="1680"/>
                  <a:pt x="188" y="1906"/>
                </a:cubicBezTo>
                <a:cubicBezTo>
                  <a:pt x="302" y="2132"/>
                  <a:pt x="434" y="2243"/>
                  <a:pt x="702" y="2355"/>
                </a:cubicBezTo>
                <a:cubicBezTo>
                  <a:pt x="970" y="2467"/>
                  <a:pt x="1704" y="2559"/>
                  <a:pt x="1796" y="2576"/>
                </a:cubicBezTo>
                <a:cubicBezTo>
                  <a:pt x="1888" y="2593"/>
                  <a:pt x="1445" y="2565"/>
                  <a:pt x="1252" y="2456"/>
                </a:cubicBezTo>
                <a:cubicBezTo>
                  <a:pt x="1059" y="2347"/>
                  <a:pt x="766" y="2161"/>
                  <a:pt x="639" y="1922"/>
                </a:cubicBezTo>
                <a:cubicBezTo>
                  <a:pt x="512" y="1683"/>
                  <a:pt x="523" y="1270"/>
                  <a:pt x="487" y="1021"/>
                </a:cubicBezTo>
                <a:cubicBezTo>
                  <a:pt x="451" y="772"/>
                  <a:pt x="462" y="586"/>
                  <a:pt x="424" y="430"/>
                </a:cubicBezTo>
                <a:cubicBezTo>
                  <a:pt x="386" y="274"/>
                  <a:pt x="293" y="155"/>
                  <a:pt x="25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3011" name="Freeform 3"/>
          <p:cNvSpPr>
            <a:spLocks/>
          </p:cNvSpPr>
          <p:nvPr/>
        </p:nvSpPr>
        <p:spPr bwMode="auto">
          <a:xfrm>
            <a:off x="5162550" y="1492250"/>
            <a:ext cx="3090863" cy="4565650"/>
          </a:xfrm>
          <a:custGeom>
            <a:avLst/>
            <a:gdLst>
              <a:gd name="T0" fmla="*/ 2147483647 w 1947"/>
              <a:gd name="T1" fmla="*/ 2147483647 h 2876"/>
              <a:gd name="T2" fmla="*/ 2147483647 w 1947"/>
              <a:gd name="T3" fmla="*/ 2147483647 h 2876"/>
              <a:gd name="T4" fmla="*/ 2147483647 w 1947"/>
              <a:gd name="T5" fmla="*/ 2147483647 h 2876"/>
              <a:gd name="T6" fmla="*/ 2147483647 w 1947"/>
              <a:gd name="T7" fmla="*/ 2147483647 h 2876"/>
              <a:gd name="T8" fmla="*/ 2147483647 w 1947"/>
              <a:gd name="T9" fmla="*/ 2147483647 h 2876"/>
              <a:gd name="T10" fmla="*/ 2147483647 w 1947"/>
              <a:gd name="T11" fmla="*/ 2147483647 h 2876"/>
              <a:gd name="T12" fmla="*/ 2147483647 w 1947"/>
              <a:gd name="T13" fmla="*/ 2147483647 h 2876"/>
              <a:gd name="T14" fmla="*/ 2147483647 w 1947"/>
              <a:gd name="T15" fmla="*/ 2147483647 h 2876"/>
              <a:gd name="T16" fmla="*/ 0 w 1947"/>
              <a:gd name="T17" fmla="*/ 2147483647 h 28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47"/>
              <a:gd name="T28" fmla="*/ 0 h 2876"/>
              <a:gd name="T29" fmla="*/ 1947 w 1947"/>
              <a:gd name="T30" fmla="*/ 2876 h 28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47" h="2876">
                <a:moveTo>
                  <a:pt x="565" y="2834"/>
                </a:moveTo>
                <a:cubicBezTo>
                  <a:pt x="768" y="2735"/>
                  <a:pt x="1623" y="2630"/>
                  <a:pt x="1785" y="2238"/>
                </a:cubicBezTo>
                <a:cubicBezTo>
                  <a:pt x="1947" y="1846"/>
                  <a:pt x="1690" y="847"/>
                  <a:pt x="1534" y="484"/>
                </a:cubicBezTo>
                <a:cubicBezTo>
                  <a:pt x="1378" y="121"/>
                  <a:pt x="1005" y="120"/>
                  <a:pt x="848" y="60"/>
                </a:cubicBezTo>
                <a:cubicBezTo>
                  <a:pt x="691" y="0"/>
                  <a:pt x="532" y="29"/>
                  <a:pt x="591" y="123"/>
                </a:cubicBezTo>
                <a:cubicBezTo>
                  <a:pt x="650" y="217"/>
                  <a:pt x="1075" y="314"/>
                  <a:pt x="1204" y="626"/>
                </a:cubicBezTo>
                <a:cubicBezTo>
                  <a:pt x="1333" y="938"/>
                  <a:pt x="1435" y="1647"/>
                  <a:pt x="1366" y="1998"/>
                </a:cubicBezTo>
                <a:cubicBezTo>
                  <a:pt x="1297" y="2349"/>
                  <a:pt x="1018" y="2586"/>
                  <a:pt x="790" y="2731"/>
                </a:cubicBezTo>
                <a:cubicBezTo>
                  <a:pt x="562" y="2876"/>
                  <a:pt x="165" y="2839"/>
                  <a:pt x="0" y="2867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301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301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3015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3016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3017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3018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19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0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3021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3022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3023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4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5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6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7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8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29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030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3031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3032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3033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3034" name="Freeform 25"/>
          <p:cNvSpPr>
            <a:spLocks/>
          </p:cNvSpPr>
          <p:nvPr/>
        </p:nvSpPr>
        <p:spPr bwMode="auto">
          <a:xfrm>
            <a:off x="1258888" y="5302250"/>
            <a:ext cx="1352550" cy="1381125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B4788D60-DFA8-F116-82CA-9FDEA8388382}"/>
              </a:ext>
            </a:extLst>
          </p:cNvPr>
          <p:cNvGrpSpPr/>
          <p:nvPr/>
        </p:nvGrpSpPr>
        <p:grpSpPr>
          <a:xfrm>
            <a:off x="3687578" y="2254978"/>
            <a:ext cx="3784114" cy="2272572"/>
            <a:chOff x="3687578" y="2254978"/>
            <a:chExt cx="3784114" cy="2272572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367B008D-3093-0A26-3F5B-E502ACD265D8}"/>
                </a:ext>
              </a:extLst>
            </p:cNvPr>
            <p:cNvGrpSpPr/>
            <p:nvPr/>
          </p:nvGrpSpPr>
          <p:grpSpPr>
            <a:xfrm>
              <a:off x="4371618" y="2420898"/>
              <a:ext cx="3100074" cy="2106652"/>
              <a:chOff x="4371618" y="2420898"/>
              <a:chExt cx="3100074" cy="2106652"/>
            </a:xfrm>
          </p:grpSpPr>
          <p:sp>
            <p:nvSpPr>
              <p:cNvPr id="6" name="Line 16">
                <a:extLst>
                  <a:ext uri="{FF2B5EF4-FFF2-40B4-BE49-F238E27FC236}">
                    <a16:creationId xmlns:a16="http://schemas.microsoft.com/office/drawing/2014/main" id="{F9CA3457-BF53-8E30-2B4E-92FCD12EE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9913" y="2420898"/>
                <a:ext cx="1" cy="18923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" name="Line 15">
                <a:extLst>
                  <a:ext uri="{FF2B5EF4-FFF2-40B4-BE49-F238E27FC236}">
                    <a16:creationId xmlns:a16="http://schemas.microsoft.com/office/drawing/2014/main" id="{CF3D2AF8-6688-B201-47CA-0847456BCC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913" y="4313238"/>
                <a:ext cx="27123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 Box 18">
                <a:extLst>
                  <a:ext uri="{FF2B5EF4-FFF2-40B4-BE49-F238E27FC236}">
                    <a16:creationId xmlns:a16="http://schemas.microsoft.com/office/drawing/2014/main" id="{D886436D-A31C-928E-5B65-3D6EB29227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0692" y="4130675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>
                    <a:latin typeface="Times New Roman" panose="02020603050405020304" pitchFamily="18" charset="0"/>
                  </a:rPr>
                  <a:t>Q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20">
                <a:extLst>
                  <a:ext uri="{FF2B5EF4-FFF2-40B4-BE49-F238E27FC236}">
                    <a16:creationId xmlns:a16="http://schemas.microsoft.com/office/drawing/2014/main" id="{7E1EF86F-438F-8186-2506-61373B58C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1618" y="3344592"/>
                <a:ext cx="2003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" name="Text Box 19">
                <a:extLst>
                  <a:ext uri="{FF2B5EF4-FFF2-40B4-BE49-F238E27FC236}">
                    <a16:creationId xmlns:a16="http://schemas.microsoft.com/office/drawing/2014/main" id="{1FAEAB7A-8276-7807-FDDB-DF539B9EDC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168" y="3032125"/>
                <a:ext cx="4778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 err="1">
                    <a:latin typeface="Times New Roman" panose="02020603050405020304" pitchFamily="18" charset="0"/>
                  </a:rPr>
                  <a:t>P</a:t>
                </a:r>
                <a:r>
                  <a:rPr lang="cs-CZ" altLang="cs-CZ" sz="2000" b="1" baseline="-25000" dirty="0" err="1">
                    <a:latin typeface="Times New Roman" panose="02020603050405020304" pitchFamily="18" charset="0"/>
                  </a:rPr>
                  <a:t>m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" name="Text Box 17">
              <a:extLst>
                <a:ext uri="{FF2B5EF4-FFF2-40B4-BE49-F238E27FC236}">
                  <a16:creationId xmlns:a16="http://schemas.microsoft.com/office/drawing/2014/main" id="{A25461FD-5A39-A20D-DA43-52DDCEEB0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98" y="2284769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v</a:t>
              </a:r>
              <a:endParaRPr lang="en-US" altLang="cs-CZ" sz="2000" b="1" baseline="-25000" dirty="0">
                <a:solidFill>
                  <a:srgbClr val="4A7EBB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17">
              <a:extLst>
                <a:ext uri="{FF2B5EF4-FFF2-40B4-BE49-F238E27FC236}">
                  <a16:creationId xmlns:a16="http://schemas.microsoft.com/office/drawing/2014/main" id="{DB1114B2-57FA-2CA5-B5FA-29C4D7AAD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578" y="2254978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B3A3E5E-B943-6C94-4032-C45F9C9F8A32}"/>
              </a:ext>
            </a:extLst>
          </p:cNvPr>
          <p:cNvCxnSpPr>
            <a:cxnSpLocks/>
          </p:cNvCxnSpPr>
          <p:nvPr/>
        </p:nvCxnSpPr>
        <p:spPr>
          <a:xfrm>
            <a:off x="4379605" y="3344593"/>
            <a:ext cx="1152020" cy="968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ACCDFB1-EC9E-9009-79DB-CD5A99AB2A29}"/>
              </a:ext>
            </a:extLst>
          </p:cNvPr>
          <p:cNvCxnSpPr>
            <a:cxnSpLocks/>
          </p:cNvCxnSpPr>
          <p:nvPr/>
        </p:nvCxnSpPr>
        <p:spPr>
          <a:xfrm flipV="1">
            <a:off x="4379605" y="2147888"/>
            <a:ext cx="1200507" cy="11967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1780ED95-BEF8-7C0B-26C5-3F5363C967A2}"/>
              </a:ext>
            </a:extLst>
          </p:cNvPr>
          <p:cNvCxnSpPr>
            <a:cxnSpLocks/>
          </p:cNvCxnSpPr>
          <p:nvPr/>
        </p:nvCxnSpPr>
        <p:spPr>
          <a:xfrm>
            <a:off x="4379605" y="3344593"/>
            <a:ext cx="1344523" cy="6604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A2161447-246B-E8CD-F5B4-E1E95B8C5139}"/>
              </a:ext>
            </a:extLst>
          </p:cNvPr>
          <p:cNvCxnSpPr>
            <a:cxnSpLocks/>
          </p:cNvCxnSpPr>
          <p:nvPr/>
        </p:nvCxnSpPr>
        <p:spPr>
          <a:xfrm flipV="1">
            <a:off x="4379605" y="2544762"/>
            <a:ext cx="1200507" cy="7998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042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reeform 2"/>
          <p:cNvSpPr>
            <a:spLocks/>
          </p:cNvSpPr>
          <p:nvPr/>
        </p:nvSpPr>
        <p:spPr bwMode="auto">
          <a:xfrm>
            <a:off x="2479675" y="1944688"/>
            <a:ext cx="2881313" cy="4114800"/>
          </a:xfrm>
          <a:custGeom>
            <a:avLst/>
            <a:gdLst>
              <a:gd name="T0" fmla="*/ 2147483647 w 1815"/>
              <a:gd name="T1" fmla="*/ 0 h 2592"/>
              <a:gd name="T2" fmla="*/ 2147483647 w 1815"/>
              <a:gd name="T3" fmla="*/ 2147483647 h 2592"/>
              <a:gd name="T4" fmla="*/ 2147483647 w 1815"/>
              <a:gd name="T5" fmla="*/ 2147483647 h 2592"/>
              <a:gd name="T6" fmla="*/ 2147483647 w 1815"/>
              <a:gd name="T7" fmla="*/ 2147483647 h 2592"/>
              <a:gd name="T8" fmla="*/ 2147483647 w 1815"/>
              <a:gd name="T9" fmla="*/ 2147483647 h 2592"/>
              <a:gd name="T10" fmla="*/ 2147483647 w 1815"/>
              <a:gd name="T11" fmla="*/ 2147483647 h 2592"/>
              <a:gd name="T12" fmla="*/ 2147483647 w 1815"/>
              <a:gd name="T13" fmla="*/ 2147483647 h 2592"/>
              <a:gd name="T14" fmla="*/ 2147483647 w 1815"/>
              <a:gd name="T15" fmla="*/ 2147483647 h 2592"/>
              <a:gd name="T16" fmla="*/ 2147483647 w 1815"/>
              <a:gd name="T17" fmla="*/ 2147483647 h 2592"/>
              <a:gd name="T18" fmla="*/ 2147483647 w 1815"/>
              <a:gd name="T19" fmla="*/ 2147483647 h 2592"/>
              <a:gd name="T20" fmla="*/ 2147483647 w 1815"/>
              <a:gd name="T21" fmla="*/ 2147483647 h 2592"/>
              <a:gd name="T22" fmla="*/ 2147483647 w 1815"/>
              <a:gd name="T23" fmla="*/ 2147483647 h 25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5"/>
              <a:gd name="T37" fmla="*/ 0 h 2592"/>
              <a:gd name="T38" fmla="*/ 1815 w 1815"/>
              <a:gd name="T39" fmla="*/ 2592 h 25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5" h="2592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1" y="1635"/>
                  <a:pt x="224" y="1864"/>
                </a:cubicBezTo>
                <a:cubicBezTo>
                  <a:pt x="307" y="2093"/>
                  <a:pt x="331" y="2243"/>
                  <a:pt x="580" y="2362"/>
                </a:cubicBezTo>
                <a:cubicBezTo>
                  <a:pt x="829" y="2481"/>
                  <a:pt x="1617" y="2560"/>
                  <a:pt x="1716" y="2576"/>
                </a:cubicBezTo>
                <a:cubicBezTo>
                  <a:pt x="1815" y="2592"/>
                  <a:pt x="1386" y="2532"/>
                  <a:pt x="1172" y="2456"/>
                </a:cubicBezTo>
                <a:cubicBezTo>
                  <a:pt x="958" y="2380"/>
                  <a:pt x="588" y="2283"/>
                  <a:pt x="433" y="2121"/>
                </a:cubicBezTo>
                <a:cubicBezTo>
                  <a:pt x="278" y="1959"/>
                  <a:pt x="283" y="1668"/>
                  <a:pt x="239" y="1482"/>
                </a:cubicBezTo>
                <a:cubicBezTo>
                  <a:pt x="195" y="1296"/>
                  <a:pt x="179" y="1174"/>
                  <a:pt x="166" y="1006"/>
                </a:cubicBezTo>
                <a:cubicBezTo>
                  <a:pt x="153" y="838"/>
                  <a:pt x="159" y="626"/>
                  <a:pt x="161" y="472"/>
                </a:cubicBezTo>
                <a:cubicBezTo>
                  <a:pt x="163" y="318"/>
                  <a:pt x="174" y="163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49" y="20"/>
                  <a:pt x="591" y="122"/>
                </a:cubicBezTo>
                <a:cubicBezTo>
                  <a:pt x="633" y="224"/>
                  <a:pt x="970" y="360"/>
                  <a:pt x="1099" y="672"/>
                </a:cubicBezTo>
                <a:cubicBezTo>
                  <a:pt x="1228" y="984"/>
                  <a:pt x="1417" y="1654"/>
                  <a:pt x="1366" y="1997"/>
                </a:cubicBezTo>
                <a:cubicBezTo>
                  <a:pt x="1315" y="2340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403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403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4039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4040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4041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4042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43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44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4045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4046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4047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48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49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50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51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52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53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4054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4055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4056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4057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58" name="Freeform 25"/>
          <p:cNvSpPr>
            <a:spLocks/>
          </p:cNvSpPr>
          <p:nvPr/>
        </p:nvSpPr>
        <p:spPr bwMode="auto">
          <a:xfrm>
            <a:off x="827088" y="4868863"/>
            <a:ext cx="1784350" cy="181451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743DCA6F-70FE-7C20-C77C-E141DC563D91}"/>
              </a:ext>
            </a:extLst>
          </p:cNvPr>
          <p:cNvGrpSpPr/>
          <p:nvPr/>
        </p:nvGrpSpPr>
        <p:grpSpPr>
          <a:xfrm>
            <a:off x="3687578" y="2254978"/>
            <a:ext cx="3784114" cy="2272572"/>
            <a:chOff x="3687578" y="2254978"/>
            <a:chExt cx="3784114" cy="2272572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D24F19E2-DB33-AFF0-501F-FAF70F75FFC9}"/>
                </a:ext>
              </a:extLst>
            </p:cNvPr>
            <p:cNvGrpSpPr/>
            <p:nvPr/>
          </p:nvGrpSpPr>
          <p:grpSpPr>
            <a:xfrm>
              <a:off x="4371618" y="2420898"/>
              <a:ext cx="3100074" cy="2106652"/>
              <a:chOff x="4371618" y="2420898"/>
              <a:chExt cx="3100074" cy="2106652"/>
            </a:xfrm>
          </p:grpSpPr>
          <p:sp>
            <p:nvSpPr>
              <p:cNvPr id="6" name="Line 16">
                <a:extLst>
                  <a:ext uri="{FF2B5EF4-FFF2-40B4-BE49-F238E27FC236}">
                    <a16:creationId xmlns:a16="http://schemas.microsoft.com/office/drawing/2014/main" id="{D3219BE0-31CF-2E6B-E4E0-828237084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9913" y="2420898"/>
                <a:ext cx="1" cy="18923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" name="Line 15">
                <a:extLst>
                  <a:ext uri="{FF2B5EF4-FFF2-40B4-BE49-F238E27FC236}">
                    <a16:creationId xmlns:a16="http://schemas.microsoft.com/office/drawing/2014/main" id="{F5ACF109-C0CE-FCA5-5FDF-864509471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913" y="4313238"/>
                <a:ext cx="27123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 Box 18">
                <a:extLst>
                  <a:ext uri="{FF2B5EF4-FFF2-40B4-BE49-F238E27FC236}">
                    <a16:creationId xmlns:a16="http://schemas.microsoft.com/office/drawing/2014/main" id="{D706CFD8-E986-D0A5-80A1-453324D04F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0692" y="4130675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>
                    <a:latin typeface="Times New Roman" panose="02020603050405020304" pitchFamily="18" charset="0"/>
                  </a:rPr>
                  <a:t>Q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20">
                <a:extLst>
                  <a:ext uri="{FF2B5EF4-FFF2-40B4-BE49-F238E27FC236}">
                    <a16:creationId xmlns:a16="http://schemas.microsoft.com/office/drawing/2014/main" id="{79423814-C781-FCCC-359C-EBBA0ED48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1618" y="3344592"/>
                <a:ext cx="2003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" name="Text Box 19">
                <a:extLst>
                  <a:ext uri="{FF2B5EF4-FFF2-40B4-BE49-F238E27FC236}">
                    <a16:creationId xmlns:a16="http://schemas.microsoft.com/office/drawing/2014/main" id="{A0DC2216-EF01-D437-9F25-B5E18FF039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168" y="3032125"/>
                <a:ext cx="4778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 err="1">
                    <a:latin typeface="Times New Roman" panose="02020603050405020304" pitchFamily="18" charset="0"/>
                  </a:rPr>
                  <a:t>P</a:t>
                </a:r>
                <a:r>
                  <a:rPr lang="cs-CZ" altLang="cs-CZ" sz="2000" b="1" baseline="-25000" dirty="0" err="1">
                    <a:latin typeface="Times New Roman" panose="02020603050405020304" pitchFamily="18" charset="0"/>
                  </a:rPr>
                  <a:t>m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" name="Text Box 17">
              <a:extLst>
                <a:ext uri="{FF2B5EF4-FFF2-40B4-BE49-F238E27FC236}">
                  <a16:creationId xmlns:a16="http://schemas.microsoft.com/office/drawing/2014/main" id="{563F6AEA-09D4-BE83-F5F3-1A2FF868B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98" y="2284769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v</a:t>
              </a:r>
              <a:endParaRPr lang="en-US" altLang="cs-CZ" sz="2000" b="1" baseline="-25000" dirty="0">
                <a:solidFill>
                  <a:srgbClr val="4A7EBB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17">
              <a:extLst>
                <a:ext uri="{FF2B5EF4-FFF2-40B4-BE49-F238E27FC236}">
                  <a16:creationId xmlns:a16="http://schemas.microsoft.com/office/drawing/2014/main" id="{D60A7521-55C9-8EBA-963B-4E61BB725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578" y="2254978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742B0D66-66E5-E01D-5866-224AC32AF445}"/>
              </a:ext>
            </a:extLst>
          </p:cNvPr>
          <p:cNvCxnSpPr>
            <a:cxnSpLocks/>
          </p:cNvCxnSpPr>
          <p:nvPr/>
        </p:nvCxnSpPr>
        <p:spPr>
          <a:xfrm>
            <a:off x="4379605" y="3344593"/>
            <a:ext cx="1152020" cy="968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D366DD4-A8F9-2BD6-CA13-872FB439AA54}"/>
              </a:ext>
            </a:extLst>
          </p:cNvPr>
          <p:cNvCxnSpPr>
            <a:cxnSpLocks/>
          </p:cNvCxnSpPr>
          <p:nvPr/>
        </p:nvCxnSpPr>
        <p:spPr>
          <a:xfrm flipV="1">
            <a:off x="4379605" y="2147888"/>
            <a:ext cx="1200507" cy="11967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5EF2B95-320D-C796-6E44-F20ADFA9917C}"/>
              </a:ext>
            </a:extLst>
          </p:cNvPr>
          <p:cNvCxnSpPr>
            <a:cxnSpLocks/>
          </p:cNvCxnSpPr>
          <p:nvPr/>
        </p:nvCxnSpPr>
        <p:spPr>
          <a:xfrm>
            <a:off x="4371618" y="3344592"/>
            <a:ext cx="1560547" cy="7324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F53D0D3C-CD30-2AFD-F291-40E5DA3FC497}"/>
              </a:ext>
            </a:extLst>
          </p:cNvPr>
          <p:cNvCxnSpPr>
            <a:cxnSpLocks/>
          </p:cNvCxnSpPr>
          <p:nvPr/>
        </p:nvCxnSpPr>
        <p:spPr>
          <a:xfrm flipV="1">
            <a:off x="4379605" y="2420898"/>
            <a:ext cx="1416531" cy="923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7943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2"/>
          <p:cNvSpPr>
            <a:spLocks/>
          </p:cNvSpPr>
          <p:nvPr/>
        </p:nvSpPr>
        <p:spPr bwMode="auto">
          <a:xfrm>
            <a:off x="2479675" y="1944688"/>
            <a:ext cx="2882900" cy="4125912"/>
          </a:xfrm>
          <a:custGeom>
            <a:avLst/>
            <a:gdLst>
              <a:gd name="T0" fmla="*/ 2147483647 w 1816"/>
              <a:gd name="T1" fmla="*/ 0 h 2599"/>
              <a:gd name="T2" fmla="*/ 2147483647 w 1816"/>
              <a:gd name="T3" fmla="*/ 2147483647 h 2599"/>
              <a:gd name="T4" fmla="*/ 2147483647 w 1816"/>
              <a:gd name="T5" fmla="*/ 2147483647 h 2599"/>
              <a:gd name="T6" fmla="*/ 2147483647 w 1816"/>
              <a:gd name="T7" fmla="*/ 2147483647 h 2599"/>
              <a:gd name="T8" fmla="*/ 2147483647 w 1816"/>
              <a:gd name="T9" fmla="*/ 2147483647 h 2599"/>
              <a:gd name="T10" fmla="*/ 2147483647 w 1816"/>
              <a:gd name="T11" fmla="*/ 2147483647 h 2599"/>
              <a:gd name="T12" fmla="*/ 2147483647 w 1816"/>
              <a:gd name="T13" fmla="*/ 2147483647 h 2599"/>
              <a:gd name="T14" fmla="*/ 2147483647 w 1816"/>
              <a:gd name="T15" fmla="*/ 2147483647 h 2599"/>
              <a:gd name="T16" fmla="*/ 2147483647 w 1816"/>
              <a:gd name="T17" fmla="*/ 2147483647 h 2599"/>
              <a:gd name="T18" fmla="*/ 2147483647 w 1816"/>
              <a:gd name="T19" fmla="*/ 2147483647 h 2599"/>
              <a:gd name="T20" fmla="*/ 2147483647 w 1816"/>
              <a:gd name="T21" fmla="*/ 2147483647 h 2599"/>
              <a:gd name="T22" fmla="*/ 2147483647 w 1816"/>
              <a:gd name="T23" fmla="*/ 2147483647 h 25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6"/>
              <a:gd name="T37" fmla="*/ 0 h 2599"/>
              <a:gd name="T38" fmla="*/ 1816 w 1816"/>
              <a:gd name="T39" fmla="*/ 2599 h 25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6" h="2599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3" y="1642"/>
                  <a:pt x="224" y="1864"/>
                </a:cubicBezTo>
                <a:cubicBezTo>
                  <a:pt x="305" y="2086"/>
                  <a:pt x="320" y="2201"/>
                  <a:pt x="569" y="2320"/>
                </a:cubicBezTo>
                <a:cubicBezTo>
                  <a:pt x="818" y="2439"/>
                  <a:pt x="1616" y="2553"/>
                  <a:pt x="1716" y="2576"/>
                </a:cubicBezTo>
                <a:cubicBezTo>
                  <a:pt x="1816" y="2599"/>
                  <a:pt x="1386" y="2532"/>
                  <a:pt x="1172" y="2456"/>
                </a:cubicBezTo>
                <a:cubicBezTo>
                  <a:pt x="958" y="2380"/>
                  <a:pt x="588" y="2283"/>
                  <a:pt x="433" y="2121"/>
                </a:cubicBezTo>
                <a:cubicBezTo>
                  <a:pt x="278" y="1959"/>
                  <a:pt x="283" y="1668"/>
                  <a:pt x="239" y="1482"/>
                </a:cubicBezTo>
                <a:cubicBezTo>
                  <a:pt x="195" y="1296"/>
                  <a:pt x="185" y="1166"/>
                  <a:pt x="166" y="1006"/>
                </a:cubicBezTo>
                <a:cubicBezTo>
                  <a:pt x="147" y="846"/>
                  <a:pt x="122" y="678"/>
                  <a:pt x="124" y="524"/>
                </a:cubicBezTo>
                <a:cubicBezTo>
                  <a:pt x="126" y="370"/>
                  <a:pt x="167" y="174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59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68" y="15"/>
                  <a:pt x="591" y="122"/>
                </a:cubicBezTo>
                <a:cubicBezTo>
                  <a:pt x="614" y="229"/>
                  <a:pt x="855" y="391"/>
                  <a:pt x="984" y="703"/>
                </a:cubicBezTo>
                <a:cubicBezTo>
                  <a:pt x="1113" y="1015"/>
                  <a:pt x="1398" y="1659"/>
                  <a:pt x="1366" y="1997"/>
                </a:cubicBezTo>
                <a:cubicBezTo>
                  <a:pt x="1334" y="2335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6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506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5063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5064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5065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5066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67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68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5069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5070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5071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72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73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74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75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76" name="Text Box 26"/>
          <p:cNvSpPr txBox="1">
            <a:spLocks noChangeArrowheads="1"/>
          </p:cNvSpPr>
          <p:nvPr/>
        </p:nvSpPr>
        <p:spPr bwMode="auto">
          <a:xfrm>
            <a:off x="784225" y="3794125"/>
            <a:ext cx="90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=0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45077" name="Line 27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78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5079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5080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5081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5082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83" name="Freeform 25"/>
          <p:cNvSpPr>
            <a:spLocks/>
          </p:cNvSpPr>
          <p:nvPr/>
        </p:nvSpPr>
        <p:spPr bwMode="auto">
          <a:xfrm>
            <a:off x="392113" y="4437063"/>
            <a:ext cx="2219325" cy="224631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E1CC7D77-BA2D-5F65-6497-669398F95E02}"/>
              </a:ext>
            </a:extLst>
          </p:cNvPr>
          <p:cNvGrpSpPr/>
          <p:nvPr/>
        </p:nvGrpSpPr>
        <p:grpSpPr>
          <a:xfrm>
            <a:off x="3687578" y="2254978"/>
            <a:ext cx="3784114" cy="2272572"/>
            <a:chOff x="3687578" y="2254978"/>
            <a:chExt cx="3784114" cy="2272572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EB13EB5F-D84E-0E8D-4CB0-ABDF79BD61F6}"/>
                </a:ext>
              </a:extLst>
            </p:cNvPr>
            <p:cNvGrpSpPr/>
            <p:nvPr/>
          </p:nvGrpSpPr>
          <p:grpSpPr>
            <a:xfrm>
              <a:off x="4371618" y="2420898"/>
              <a:ext cx="3100074" cy="2106652"/>
              <a:chOff x="4371618" y="2420898"/>
              <a:chExt cx="3100074" cy="2106652"/>
            </a:xfrm>
          </p:grpSpPr>
          <p:sp>
            <p:nvSpPr>
              <p:cNvPr id="6" name="Line 16">
                <a:extLst>
                  <a:ext uri="{FF2B5EF4-FFF2-40B4-BE49-F238E27FC236}">
                    <a16:creationId xmlns:a16="http://schemas.microsoft.com/office/drawing/2014/main" id="{CE83596D-F2AF-4058-25F2-2836D058E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9913" y="2420898"/>
                <a:ext cx="1" cy="18923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" name="Line 15">
                <a:extLst>
                  <a:ext uri="{FF2B5EF4-FFF2-40B4-BE49-F238E27FC236}">
                    <a16:creationId xmlns:a16="http://schemas.microsoft.com/office/drawing/2014/main" id="{7EA31C5D-D454-2D49-5A6B-7DDA5F2D60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913" y="4313238"/>
                <a:ext cx="27123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 Box 18">
                <a:extLst>
                  <a:ext uri="{FF2B5EF4-FFF2-40B4-BE49-F238E27FC236}">
                    <a16:creationId xmlns:a16="http://schemas.microsoft.com/office/drawing/2014/main" id="{5E571C8B-A1FC-223F-CDCB-6B312A4F3D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0692" y="4130675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>
                    <a:latin typeface="Times New Roman" panose="02020603050405020304" pitchFamily="18" charset="0"/>
                  </a:rPr>
                  <a:t>Q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20">
                <a:extLst>
                  <a:ext uri="{FF2B5EF4-FFF2-40B4-BE49-F238E27FC236}">
                    <a16:creationId xmlns:a16="http://schemas.microsoft.com/office/drawing/2014/main" id="{D5B7D300-B42E-A2AA-77C9-8320F59216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1618" y="3344592"/>
                <a:ext cx="2003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" name="Text Box 19">
                <a:extLst>
                  <a:ext uri="{FF2B5EF4-FFF2-40B4-BE49-F238E27FC236}">
                    <a16:creationId xmlns:a16="http://schemas.microsoft.com/office/drawing/2014/main" id="{E6F5F0E0-AFDE-26DE-C1EF-6638F30420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168" y="3032125"/>
                <a:ext cx="4778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 err="1">
                    <a:latin typeface="Times New Roman" panose="02020603050405020304" pitchFamily="18" charset="0"/>
                  </a:rPr>
                  <a:t>P</a:t>
                </a:r>
                <a:r>
                  <a:rPr lang="cs-CZ" altLang="cs-CZ" sz="2000" b="1" baseline="-25000" dirty="0" err="1">
                    <a:latin typeface="Times New Roman" panose="02020603050405020304" pitchFamily="18" charset="0"/>
                  </a:rPr>
                  <a:t>m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" name="Text Box 17">
              <a:extLst>
                <a:ext uri="{FF2B5EF4-FFF2-40B4-BE49-F238E27FC236}">
                  <a16:creationId xmlns:a16="http://schemas.microsoft.com/office/drawing/2014/main" id="{4086FAC3-6B11-8A10-1B71-6D6D4E127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98" y="2284769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v</a:t>
              </a:r>
              <a:endParaRPr lang="en-US" altLang="cs-CZ" sz="2000" b="1" baseline="-25000" dirty="0">
                <a:solidFill>
                  <a:srgbClr val="4A7EBB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17">
              <a:extLst>
                <a:ext uri="{FF2B5EF4-FFF2-40B4-BE49-F238E27FC236}">
                  <a16:creationId xmlns:a16="http://schemas.microsoft.com/office/drawing/2014/main" id="{3046B556-7ACB-B968-3B4F-FB212CE96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578" y="2254978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86947108-FECE-128B-3E1F-297BB1F84425}"/>
              </a:ext>
            </a:extLst>
          </p:cNvPr>
          <p:cNvCxnSpPr>
            <a:cxnSpLocks/>
          </p:cNvCxnSpPr>
          <p:nvPr/>
        </p:nvCxnSpPr>
        <p:spPr>
          <a:xfrm>
            <a:off x="4379605" y="3344593"/>
            <a:ext cx="1152020" cy="968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09808398-7A65-C31A-CFED-7A70529B016C}"/>
              </a:ext>
            </a:extLst>
          </p:cNvPr>
          <p:cNvCxnSpPr>
            <a:cxnSpLocks/>
          </p:cNvCxnSpPr>
          <p:nvPr/>
        </p:nvCxnSpPr>
        <p:spPr>
          <a:xfrm flipV="1">
            <a:off x="4379605" y="2147888"/>
            <a:ext cx="1200507" cy="11967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FACE2F88-EFC5-AFD4-E2B7-F77FA0D4074E}"/>
              </a:ext>
            </a:extLst>
          </p:cNvPr>
          <p:cNvCxnSpPr>
            <a:cxnSpLocks/>
          </p:cNvCxnSpPr>
          <p:nvPr/>
        </p:nvCxnSpPr>
        <p:spPr>
          <a:xfrm>
            <a:off x="4371618" y="3344592"/>
            <a:ext cx="2072590" cy="9686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FC4305E4-CD91-151E-651A-34D46FD653D3}"/>
              </a:ext>
            </a:extLst>
          </p:cNvPr>
          <p:cNvCxnSpPr>
            <a:cxnSpLocks/>
          </p:cNvCxnSpPr>
          <p:nvPr/>
        </p:nvCxnSpPr>
        <p:spPr>
          <a:xfrm flipV="1">
            <a:off x="4379605" y="2147888"/>
            <a:ext cx="1704563" cy="11967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12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Obrázek 1">
            <a:extLst>
              <a:ext uri="{FF2B5EF4-FFF2-40B4-BE49-F238E27FC236}">
                <a16:creationId xmlns:a16="http://schemas.microsoft.com/office/drawing/2014/main" id="{7F53FFB6-B6E9-1847-17DD-9E1D19436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7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ovéPole 2">
            <a:extLst>
              <a:ext uri="{FF2B5EF4-FFF2-40B4-BE49-F238E27FC236}">
                <a16:creationId xmlns:a16="http://schemas.microsoft.com/office/drawing/2014/main" id="{BE987319-19C3-6FBA-F2B0-1DDB60B13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8" y="44624"/>
            <a:ext cx="3675506" cy="461665"/>
          </a:xfrm>
          <a:prstGeom prst="rect">
            <a:avLst/>
          </a:prstGeom>
          <a:solidFill>
            <a:srgbClr val="FFF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en-US" sz="2400" dirty="0" err="1"/>
              <a:t>Transmurální</a:t>
            </a:r>
            <a:r>
              <a:rPr lang="cs-CZ" altLang="en-US" sz="2400" dirty="0"/>
              <a:t> tlak</a:t>
            </a:r>
          </a:p>
        </p:txBody>
      </p:sp>
      <p:sp>
        <p:nvSpPr>
          <p:cNvPr id="9" name="TextovéPole 7">
            <a:extLst>
              <a:ext uri="{FF2B5EF4-FFF2-40B4-BE49-F238E27FC236}">
                <a16:creationId xmlns:a16="http://schemas.microsoft.com/office/drawing/2014/main" id="{5F482D1A-9C04-7262-EE14-EF2E89F8CD3C}"/>
              </a:ext>
            </a:extLst>
          </p:cNvPr>
          <p:cNvSpPr txBox="1"/>
          <p:nvPr/>
        </p:nvSpPr>
        <p:spPr>
          <a:xfrm>
            <a:off x="2123728" y="5547957"/>
            <a:ext cx="1553238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cs-CZ" sz="1400" dirty="0"/>
              <a:t>Reziduální objem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31EA10-5CAB-DA85-B7B4-A2F274073EB6}"/>
              </a:ext>
            </a:extLst>
          </p:cNvPr>
          <p:cNvSpPr/>
          <p:nvPr/>
        </p:nvSpPr>
        <p:spPr>
          <a:xfrm>
            <a:off x="6516216" y="2996952"/>
            <a:ext cx="909638" cy="5905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dirty="0">
                <a:solidFill>
                  <a:schemeClr val="tx1"/>
                </a:solidFill>
              </a:rPr>
              <a:t>Zvýšení objemu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460DC1-C2D0-001F-B791-70D751597BB5}"/>
              </a:ext>
            </a:extLst>
          </p:cNvPr>
          <p:cNvSpPr/>
          <p:nvPr/>
        </p:nvSpPr>
        <p:spPr>
          <a:xfrm>
            <a:off x="4449068" y="2731145"/>
            <a:ext cx="987028" cy="5905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dirty="0">
                <a:solidFill>
                  <a:schemeClr val="tx1"/>
                </a:solidFill>
              </a:rPr>
              <a:t>Zvýšení venózního tonu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86A9735-BA02-19FC-6384-3478089F50E5}"/>
              </a:ext>
            </a:extLst>
          </p:cNvPr>
          <p:cNvSpPr/>
          <p:nvPr/>
        </p:nvSpPr>
        <p:spPr>
          <a:xfrm>
            <a:off x="1123329" y="6093297"/>
            <a:ext cx="496343" cy="372090"/>
          </a:xfrm>
          <a:prstGeom prst="ellipse">
            <a:avLst/>
          </a:prstGeom>
          <a:solidFill>
            <a:srgbClr val="F2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6E64E3-34D9-1694-4B0B-797900BDE656}"/>
              </a:ext>
            </a:extLst>
          </p:cNvPr>
          <p:cNvSpPr txBox="1"/>
          <p:nvPr/>
        </p:nvSpPr>
        <p:spPr>
          <a:xfrm>
            <a:off x="1187624" y="6048509"/>
            <a:ext cx="58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7">
            <a:extLst>
              <a:ext uri="{FF2B5EF4-FFF2-40B4-BE49-F238E27FC236}">
                <a16:creationId xmlns:a16="http://schemas.microsoft.com/office/drawing/2014/main" id="{4FD901FF-CD3D-733F-A88A-D7A1DD586C50}"/>
              </a:ext>
            </a:extLst>
          </p:cNvPr>
          <p:cNvSpPr txBox="1"/>
          <p:nvPr/>
        </p:nvSpPr>
        <p:spPr>
          <a:xfrm>
            <a:off x="218163" y="5698507"/>
            <a:ext cx="1553238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cs-CZ" sz="1400" dirty="0"/>
              <a:t>Reziduální objem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10F1BE-841F-4F42-8306-E8FC0043BACE}"/>
              </a:ext>
            </a:extLst>
          </p:cNvPr>
          <p:cNvSpPr/>
          <p:nvPr/>
        </p:nvSpPr>
        <p:spPr>
          <a:xfrm>
            <a:off x="5292080" y="1700808"/>
            <a:ext cx="496343" cy="372090"/>
          </a:xfrm>
          <a:prstGeom prst="ellipse">
            <a:avLst/>
          </a:prstGeom>
          <a:solidFill>
            <a:srgbClr val="F2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42B30-8132-DFC0-CDEF-FBB9F3BE4B64}"/>
              </a:ext>
            </a:extLst>
          </p:cNvPr>
          <p:cNvSpPr txBox="1"/>
          <p:nvPr/>
        </p:nvSpPr>
        <p:spPr>
          <a:xfrm>
            <a:off x="5220072" y="1656020"/>
            <a:ext cx="58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4235E0-4D75-5650-0726-FFC3CA6DD52C}"/>
              </a:ext>
            </a:extLst>
          </p:cNvPr>
          <p:cNvSpPr/>
          <p:nvPr/>
        </p:nvSpPr>
        <p:spPr>
          <a:xfrm>
            <a:off x="3947547" y="1278273"/>
            <a:ext cx="2028609" cy="2075854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7A481C-A97F-678B-6451-BF436A28C1C9}"/>
              </a:ext>
            </a:extLst>
          </p:cNvPr>
          <p:cNvSpPr/>
          <p:nvPr/>
        </p:nvSpPr>
        <p:spPr>
          <a:xfrm rot="2020756">
            <a:off x="1613481" y="2227508"/>
            <a:ext cx="2028609" cy="3055124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63C4CB-C14B-6C2D-0C79-8DAF0EB2FCDE}"/>
              </a:ext>
            </a:extLst>
          </p:cNvPr>
          <p:cNvSpPr/>
          <p:nvPr/>
        </p:nvSpPr>
        <p:spPr>
          <a:xfrm>
            <a:off x="395536" y="4894946"/>
            <a:ext cx="1910548" cy="1789089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7" name="TextovéPole 3">
            <a:extLst>
              <a:ext uri="{FF2B5EF4-FFF2-40B4-BE49-F238E27FC236}">
                <a16:creationId xmlns:a16="http://schemas.microsoft.com/office/drawing/2014/main" id="{5CA2F1E8-B13A-8E8B-3B9A-7D9C6DCF1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230" y="6021288"/>
            <a:ext cx="1027282" cy="461665"/>
          </a:xfrm>
          <a:prstGeom prst="rect">
            <a:avLst/>
          </a:prstGeom>
          <a:solidFill>
            <a:srgbClr val="FFF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en-US" sz="2400" dirty="0"/>
              <a:t>Objem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F1D032-7E01-9EEE-3A45-7155EC65880D}"/>
              </a:ext>
            </a:extLst>
          </p:cNvPr>
          <p:cNvSpPr/>
          <p:nvPr/>
        </p:nvSpPr>
        <p:spPr>
          <a:xfrm>
            <a:off x="323528" y="6259612"/>
            <a:ext cx="2255195" cy="372090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D903FC-9AA2-734A-6F73-D65AFBC624AA}"/>
              </a:ext>
            </a:extLst>
          </p:cNvPr>
          <p:cNvCxnSpPr>
            <a:cxnSpLocks/>
          </p:cNvCxnSpPr>
          <p:nvPr/>
        </p:nvCxnSpPr>
        <p:spPr>
          <a:xfrm flipH="1" flipV="1">
            <a:off x="251520" y="6279341"/>
            <a:ext cx="2327203" cy="7147"/>
          </a:xfrm>
          <a:prstGeom prst="line">
            <a:avLst/>
          </a:prstGeom>
          <a:ln w="76200">
            <a:solidFill>
              <a:srgbClr val="273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D086F51-EA80-291E-9A2E-1E897A1D9403}"/>
              </a:ext>
            </a:extLst>
          </p:cNvPr>
          <p:cNvSpPr/>
          <p:nvPr/>
        </p:nvSpPr>
        <p:spPr>
          <a:xfrm>
            <a:off x="4545898" y="44624"/>
            <a:ext cx="2028609" cy="2607203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621086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2"/>
          <p:cNvSpPr>
            <a:spLocks/>
          </p:cNvSpPr>
          <p:nvPr/>
        </p:nvSpPr>
        <p:spPr bwMode="auto">
          <a:xfrm>
            <a:off x="2479675" y="1944688"/>
            <a:ext cx="2882900" cy="4125912"/>
          </a:xfrm>
          <a:custGeom>
            <a:avLst/>
            <a:gdLst>
              <a:gd name="T0" fmla="*/ 2147483647 w 1816"/>
              <a:gd name="T1" fmla="*/ 0 h 2599"/>
              <a:gd name="T2" fmla="*/ 2147483647 w 1816"/>
              <a:gd name="T3" fmla="*/ 2147483647 h 2599"/>
              <a:gd name="T4" fmla="*/ 2147483647 w 1816"/>
              <a:gd name="T5" fmla="*/ 2147483647 h 2599"/>
              <a:gd name="T6" fmla="*/ 2147483647 w 1816"/>
              <a:gd name="T7" fmla="*/ 2147483647 h 2599"/>
              <a:gd name="T8" fmla="*/ 2147483647 w 1816"/>
              <a:gd name="T9" fmla="*/ 2147483647 h 2599"/>
              <a:gd name="T10" fmla="*/ 2147483647 w 1816"/>
              <a:gd name="T11" fmla="*/ 2147483647 h 2599"/>
              <a:gd name="T12" fmla="*/ 2147483647 w 1816"/>
              <a:gd name="T13" fmla="*/ 2147483647 h 2599"/>
              <a:gd name="T14" fmla="*/ 2147483647 w 1816"/>
              <a:gd name="T15" fmla="*/ 2147483647 h 2599"/>
              <a:gd name="T16" fmla="*/ 2147483647 w 1816"/>
              <a:gd name="T17" fmla="*/ 2147483647 h 2599"/>
              <a:gd name="T18" fmla="*/ 2147483647 w 1816"/>
              <a:gd name="T19" fmla="*/ 2147483647 h 2599"/>
              <a:gd name="T20" fmla="*/ 2147483647 w 1816"/>
              <a:gd name="T21" fmla="*/ 2147483647 h 2599"/>
              <a:gd name="T22" fmla="*/ 2147483647 w 1816"/>
              <a:gd name="T23" fmla="*/ 2147483647 h 25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6"/>
              <a:gd name="T37" fmla="*/ 0 h 2599"/>
              <a:gd name="T38" fmla="*/ 1816 w 1816"/>
              <a:gd name="T39" fmla="*/ 2599 h 25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6" h="2599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3" y="1642"/>
                  <a:pt x="224" y="1864"/>
                </a:cubicBezTo>
                <a:cubicBezTo>
                  <a:pt x="305" y="2086"/>
                  <a:pt x="320" y="2201"/>
                  <a:pt x="569" y="2320"/>
                </a:cubicBezTo>
                <a:cubicBezTo>
                  <a:pt x="818" y="2439"/>
                  <a:pt x="1616" y="2553"/>
                  <a:pt x="1716" y="2576"/>
                </a:cubicBezTo>
                <a:cubicBezTo>
                  <a:pt x="1816" y="2599"/>
                  <a:pt x="1386" y="2532"/>
                  <a:pt x="1172" y="2456"/>
                </a:cubicBezTo>
                <a:cubicBezTo>
                  <a:pt x="958" y="2380"/>
                  <a:pt x="602" y="2282"/>
                  <a:pt x="433" y="2121"/>
                </a:cubicBezTo>
                <a:cubicBezTo>
                  <a:pt x="264" y="1960"/>
                  <a:pt x="210" y="1670"/>
                  <a:pt x="155" y="1489"/>
                </a:cubicBezTo>
                <a:cubicBezTo>
                  <a:pt x="100" y="1308"/>
                  <a:pt x="113" y="1197"/>
                  <a:pt x="100" y="1035"/>
                </a:cubicBezTo>
                <a:cubicBezTo>
                  <a:pt x="87" y="873"/>
                  <a:pt x="64" y="678"/>
                  <a:pt x="77" y="519"/>
                </a:cubicBezTo>
                <a:cubicBezTo>
                  <a:pt x="90" y="360"/>
                  <a:pt x="157" y="173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6083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68" y="15"/>
                  <a:pt x="591" y="122"/>
                </a:cubicBezTo>
                <a:cubicBezTo>
                  <a:pt x="614" y="229"/>
                  <a:pt x="855" y="391"/>
                  <a:pt x="984" y="703"/>
                </a:cubicBezTo>
                <a:cubicBezTo>
                  <a:pt x="1113" y="1015"/>
                  <a:pt x="1398" y="1659"/>
                  <a:pt x="1366" y="1997"/>
                </a:cubicBezTo>
                <a:cubicBezTo>
                  <a:pt x="1334" y="2335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6084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6085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6087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6088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6089" name="Line 13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0" name="Line 14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1" name="Text Box 15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6092" name="Text Box 16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6093" name="Text Box 17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6094" name="Line 18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5" name="Freeform 19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6" name="Line 20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7" name="Line 21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8" name="Text Box 24"/>
          <p:cNvSpPr txBox="1">
            <a:spLocks noChangeArrowheads="1"/>
          </p:cNvSpPr>
          <p:nvPr/>
        </p:nvSpPr>
        <p:spPr bwMode="auto">
          <a:xfrm>
            <a:off x="784225" y="3794125"/>
            <a:ext cx="90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&lt;0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46099" name="Text Box 25"/>
          <p:cNvSpPr txBox="1">
            <a:spLocks noChangeArrowheads="1"/>
          </p:cNvSpPr>
          <p:nvPr/>
        </p:nvSpPr>
        <p:spPr bwMode="auto">
          <a:xfrm>
            <a:off x="4554538" y="0"/>
            <a:ext cx="1755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 </a:t>
            </a:r>
            <a:r>
              <a:rPr lang="cs-CZ" altLang="cs-CZ" sz="2000" b="1">
                <a:latin typeface="Times New Roman" panose="02020603050405020304" pitchFamily="18" charset="0"/>
              </a:rPr>
              <a:t>cannot rise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6100" name="Line 26"/>
          <p:cNvSpPr>
            <a:spLocks noChangeShapeType="1"/>
          </p:cNvSpPr>
          <p:nvPr/>
        </p:nvSpPr>
        <p:spPr bwMode="auto">
          <a:xfrm flipH="1">
            <a:off x="0" y="4467225"/>
            <a:ext cx="392113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01" name="Text Box 27"/>
          <p:cNvSpPr txBox="1">
            <a:spLocks noChangeArrowheads="1"/>
          </p:cNvSpPr>
          <p:nvPr/>
        </p:nvSpPr>
        <p:spPr bwMode="auto">
          <a:xfrm>
            <a:off x="2719388" y="2978150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latin typeface="Times New Roman" panose="02020603050405020304" pitchFamily="18" charset="0"/>
              </a:rPr>
              <a:t>Elastic veins collapes</a:t>
            </a:r>
            <a:endParaRPr lang="en-US" altLang="cs-CZ" b="1">
              <a:latin typeface="Times New Roman" panose="02020603050405020304" pitchFamily="18" charset="0"/>
            </a:endParaRPr>
          </a:p>
        </p:txBody>
      </p:sp>
      <p:sp>
        <p:nvSpPr>
          <p:cNvPr id="4610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610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6104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6105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6106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07" name="Freeform 25"/>
          <p:cNvSpPr>
            <a:spLocks/>
          </p:cNvSpPr>
          <p:nvPr/>
        </p:nvSpPr>
        <p:spPr bwMode="auto">
          <a:xfrm>
            <a:off x="392113" y="4437063"/>
            <a:ext cx="2219325" cy="224631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5C9589C9-EA88-6558-AA55-E52921C7D9AA}"/>
              </a:ext>
            </a:extLst>
          </p:cNvPr>
          <p:cNvGrpSpPr/>
          <p:nvPr/>
        </p:nvGrpSpPr>
        <p:grpSpPr>
          <a:xfrm>
            <a:off x="3687578" y="2254978"/>
            <a:ext cx="3784114" cy="2272572"/>
            <a:chOff x="3687578" y="2254978"/>
            <a:chExt cx="3784114" cy="2272572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EA8E1A84-1A01-0E4A-063F-30DBE284FBE8}"/>
                </a:ext>
              </a:extLst>
            </p:cNvPr>
            <p:cNvGrpSpPr/>
            <p:nvPr/>
          </p:nvGrpSpPr>
          <p:grpSpPr>
            <a:xfrm>
              <a:off x="4371618" y="2420898"/>
              <a:ext cx="3100074" cy="2106652"/>
              <a:chOff x="4371618" y="2420898"/>
              <a:chExt cx="3100074" cy="2106652"/>
            </a:xfrm>
          </p:grpSpPr>
          <p:sp>
            <p:nvSpPr>
              <p:cNvPr id="6" name="Line 16">
                <a:extLst>
                  <a:ext uri="{FF2B5EF4-FFF2-40B4-BE49-F238E27FC236}">
                    <a16:creationId xmlns:a16="http://schemas.microsoft.com/office/drawing/2014/main" id="{82C33382-3CEE-6D8F-D2D1-37429566EC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9913" y="2420898"/>
                <a:ext cx="1" cy="18923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" name="Line 15">
                <a:extLst>
                  <a:ext uri="{FF2B5EF4-FFF2-40B4-BE49-F238E27FC236}">
                    <a16:creationId xmlns:a16="http://schemas.microsoft.com/office/drawing/2014/main" id="{ADD0913D-101A-DD9F-ED3A-FB3B91060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913" y="4313238"/>
                <a:ext cx="27123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 Box 18">
                <a:extLst>
                  <a:ext uri="{FF2B5EF4-FFF2-40B4-BE49-F238E27FC236}">
                    <a16:creationId xmlns:a16="http://schemas.microsoft.com/office/drawing/2014/main" id="{939D7CA7-8560-6E8F-6571-49B44B2526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0692" y="4130675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>
                    <a:latin typeface="Times New Roman" panose="02020603050405020304" pitchFamily="18" charset="0"/>
                  </a:rPr>
                  <a:t>Q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20">
                <a:extLst>
                  <a:ext uri="{FF2B5EF4-FFF2-40B4-BE49-F238E27FC236}">
                    <a16:creationId xmlns:a16="http://schemas.microsoft.com/office/drawing/2014/main" id="{25536EBC-1016-5636-B72C-99421190D2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1618" y="3344592"/>
                <a:ext cx="2003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" name="Text Box 19">
                <a:extLst>
                  <a:ext uri="{FF2B5EF4-FFF2-40B4-BE49-F238E27FC236}">
                    <a16:creationId xmlns:a16="http://schemas.microsoft.com/office/drawing/2014/main" id="{C592ACAF-1E5E-A755-0523-348F3F62A8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168" y="3032125"/>
                <a:ext cx="4778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 err="1">
                    <a:latin typeface="Times New Roman" panose="02020603050405020304" pitchFamily="18" charset="0"/>
                  </a:rPr>
                  <a:t>P</a:t>
                </a:r>
                <a:r>
                  <a:rPr lang="cs-CZ" altLang="cs-CZ" sz="2000" b="1" baseline="-25000" dirty="0" err="1">
                    <a:latin typeface="Times New Roman" panose="02020603050405020304" pitchFamily="18" charset="0"/>
                  </a:rPr>
                  <a:t>m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" name="Text Box 17">
              <a:extLst>
                <a:ext uri="{FF2B5EF4-FFF2-40B4-BE49-F238E27FC236}">
                  <a16:creationId xmlns:a16="http://schemas.microsoft.com/office/drawing/2014/main" id="{C4F47F5A-F2EB-5058-D19A-95BF5C36E4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98" y="2284769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v</a:t>
              </a:r>
              <a:endParaRPr lang="en-US" altLang="cs-CZ" sz="2000" b="1" baseline="-25000" dirty="0">
                <a:solidFill>
                  <a:srgbClr val="4A7EBB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17">
              <a:extLst>
                <a:ext uri="{FF2B5EF4-FFF2-40B4-BE49-F238E27FC236}">
                  <a16:creationId xmlns:a16="http://schemas.microsoft.com/office/drawing/2014/main" id="{C02F128E-69DB-EC70-1E97-A7BFF5271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578" y="2254978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CD3385D1-1228-A127-2419-7E8228E02742}"/>
              </a:ext>
            </a:extLst>
          </p:cNvPr>
          <p:cNvCxnSpPr>
            <a:cxnSpLocks/>
          </p:cNvCxnSpPr>
          <p:nvPr/>
        </p:nvCxnSpPr>
        <p:spPr>
          <a:xfrm>
            <a:off x="4379605" y="3344593"/>
            <a:ext cx="1152020" cy="968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8BBABEF-19A0-6660-14AE-33C4A3B400AF}"/>
              </a:ext>
            </a:extLst>
          </p:cNvPr>
          <p:cNvCxnSpPr>
            <a:cxnSpLocks/>
          </p:cNvCxnSpPr>
          <p:nvPr/>
        </p:nvCxnSpPr>
        <p:spPr>
          <a:xfrm flipV="1">
            <a:off x="4379605" y="2147888"/>
            <a:ext cx="1200507" cy="11967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0E9A34A3-C3C3-433F-F5C3-3C081603C8D8}"/>
              </a:ext>
            </a:extLst>
          </p:cNvPr>
          <p:cNvCxnSpPr>
            <a:cxnSpLocks/>
          </p:cNvCxnSpPr>
          <p:nvPr/>
        </p:nvCxnSpPr>
        <p:spPr>
          <a:xfrm>
            <a:off x="4371618" y="3344592"/>
            <a:ext cx="2072590" cy="9686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0EC26F6-70D4-9371-3598-F2B8BF9536B6}"/>
              </a:ext>
            </a:extLst>
          </p:cNvPr>
          <p:cNvCxnSpPr>
            <a:cxnSpLocks/>
          </p:cNvCxnSpPr>
          <p:nvPr/>
        </p:nvCxnSpPr>
        <p:spPr>
          <a:xfrm flipV="1">
            <a:off x="4379605" y="2147888"/>
            <a:ext cx="1704563" cy="11967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1286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/>
          <p:cNvSpPr>
            <a:spLocks/>
          </p:cNvSpPr>
          <p:nvPr/>
        </p:nvSpPr>
        <p:spPr bwMode="auto">
          <a:xfrm>
            <a:off x="2071688" y="2082800"/>
            <a:ext cx="3294062" cy="4044950"/>
          </a:xfrm>
          <a:custGeom>
            <a:avLst/>
            <a:gdLst>
              <a:gd name="T0" fmla="*/ 2147483647 w 2075"/>
              <a:gd name="T1" fmla="*/ 0 h 2548"/>
              <a:gd name="T2" fmla="*/ 2147483647 w 2075"/>
              <a:gd name="T3" fmla="*/ 2147483647 h 2548"/>
              <a:gd name="T4" fmla="*/ 2147483647 w 2075"/>
              <a:gd name="T5" fmla="*/ 2147483647 h 2548"/>
              <a:gd name="T6" fmla="*/ 2147483647 w 2075"/>
              <a:gd name="T7" fmla="*/ 2147483647 h 2548"/>
              <a:gd name="T8" fmla="*/ 2147483647 w 2075"/>
              <a:gd name="T9" fmla="*/ 2147483647 h 2548"/>
              <a:gd name="T10" fmla="*/ 2147483647 w 2075"/>
              <a:gd name="T11" fmla="*/ 2147483647 h 2548"/>
              <a:gd name="T12" fmla="*/ 2147483647 w 2075"/>
              <a:gd name="T13" fmla="*/ 2147483647 h 2548"/>
              <a:gd name="T14" fmla="*/ 2147483647 w 2075"/>
              <a:gd name="T15" fmla="*/ 2147483647 h 2548"/>
              <a:gd name="T16" fmla="*/ 2147483647 w 2075"/>
              <a:gd name="T17" fmla="*/ 2147483647 h 2548"/>
              <a:gd name="T18" fmla="*/ 2147483647 w 2075"/>
              <a:gd name="T19" fmla="*/ 2147483647 h 2548"/>
              <a:gd name="T20" fmla="*/ 2147483647 w 2075"/>
              <a:gd name="T21" fmla="*/ 2147483647 h 25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5"/>
              <a:gd name="T34" fmla="*/ 0 h 2548"/>
              <a:gd name="T35" fmla="*/ 2075 w 2075"/>
              <a:gd name="T36" fmla="*/ 2548 h 25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5" h="2548">
                <a:moveTo>
                  <a:pt x="370" y="0"/>
                </a:moveTo>
                <a:cubicBezTo>
                  <a:pt x="353" y="26"/>
                  <a:pt x="336" y="3"/>
                  <a:pt x="276" y="154"/>
                </a:cubicBezTo>
                <a:cubicBezTo>
                  <a:pt x="216" y="305"/>
                  <a:pt x="18" y="628"/>
                  <a:pt x="9" y="908"/>
                </a:cubicBezTo>
                <a:cubicBezTo>
                  <a:pt x="0" y="1188"/>
                  <a:pt x="77" y="1599"/>
                  <a:pt x="224" y="1833"/>
                </a:cubicBezTo>
                <a:cubicBezTo>
                  <a:pt x="371" y="2067"/>
                  <a:pt x="596" y="2194"/>
                  <a:pt x="889" y="2310"/>
                </a:cubicBezTo>
                <a:cubicBezTo>
                  <a:pt x="1182" y="2426"/>
                  <a:pt x="1891" y="2514"/>
                  <a:pt x="1983" y="2531"/>
                </a:cubicBezTo>
                <a:cubicBezTo>
                  <a:pt x="2075" y="2548"/>
                  <a:pt x="1632" y="2520"/>
                  <a:pt x="1439" y="2411"/>
                </a:cubicBezTo>
                <a:cubicBezTo>
                  <a:pt x="1246" y="2302"/>
                  <a:pt x="904" y="2118"/>
                  <a:pt x="826" y="1877"/>
                </a:cubicBezTo>
                <a:cubicBezTo>
                  <a:pt x="748" y="1636"/>
                  <a:pt x="983" y="1218"/>
                  <a:pt x="968" y="966"/>
                </a:cubicBezTo>
                <a:cubicBezTo>
                  <a:pt x="953" y="714"/>
                  <a:pt x="820" y="522"/>
                  <a:pt x="733" y="367"/>
                </a:cubicBezTo>
                <a:cubicBezTo>
                  <a:pt x="646" y="212"/>
                  <a:pt x="505" y="106"/>
                  <a:pt x="445" y="37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07" name="Freeform 3"/>
          <p:cNvSpPr>
            <a:spLocks/>
          </p:cNvSpPr>
          <p:nvPr/>
        </p:nvSpPr>
        <p:spPr bwMode="auto">
          <a:xfrm>
            <a:off x="5170488" y="1560513"/>
            <a:ext cx="2767012" cy="4540250"/>
          </a:xfrm>
          <a:custGeom>
            <a:avLst/>
            <a:gdLst>
              <a:gd name="T0" fmla="*/ 2147483647 w 1743"/>
              <a:gd name="T1" fmla="*/ 2147483647 h 2860"/>
              <a:gd name="T2" fmla="*/ 2147483647 w 1743"/>
              <a:gd name="T3" fmla="*/ 2147483647 h 2860"/>
              <a:gd name="T4" fmla="*/ 2147483647 w 1743"/>
              <a:gd name="T5" fmla="*/ 2147483647 h 2860"/>
              <a:gd name="T6" fmla="*/ 2147483647 w 1743"/>
              <a:gd name="T7" fmla="*/ 2147483647 h 2860"/>
              <a:gd name="T8" fmla="*/ 2147483647 w 1743"/>
              <a:gd name="T9" fmla="*/ 2147483647 h 2860"/>
              <a:gd name="T10" fmla="*/ 2147483647 w 1743"/>
              <a:gd name="T11" fmla="*/ 2147483647 h 2860"/>
              <a:gd name="T12" fmla="*/ 2147483647 w 1743"/>
              <a:gd name="T13" fmla="*/ 2147483647 h 2860"/>
              <a:gd name="T14" fmla="*/ 2147483647 w 1743"/>
              <a:gd name="T15" fmla="*/ 2147483647 h 2860"/>
              <a:gd name="T16" fmla="*/ 0 w 1743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3"/>
              <a:gd name="T28" fmla="*/ 0 h 2860"/>
              <a:gd name="T29" fmla="*/ 1743 w 1743"/>
              <a:gd name="T30" fmla="*/ 2860 h 2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3" h="2860">
                <a:moveTo>
                  <a:pt x="560" y="2791"/>
                </a:moveTo>
                <a:cubicBezTo>
                  <a:pt x="732" y="2682"/>
                  <a:pt x="1441" y="2529"/>
                  <a:pt x="1592" y="2138"/>
                </a:cubicBezTo>
                <a:cubicBezTo>
                  <a:pt x="1743" y="1747"/>
                  <a:pt x="1579" y="790"/>
                  <a:pt x="1465" y="446"/>
                </a:cubicBezTo>
                <a:cubicBezTo>
                  <a:pt x="1351" y="102"/>
                  <a:pt x="1019" y="140"/>
                  <a:pt x="906" y="75"/>
                </a:cubicBezTo>
                <a:cubicBezTo>
                  <a:pt x="793" y="10"/>
                  <a:pt x="696" y="0"/>
                  <a:pt x="785" y="58"/>
                </a:cubicBezTo>
                <a:cubicBezTo>
                  <a:pt x="874" y="116"/>
                  <a:pt x="1299" y="102"/>
                  <a:pt x="1440" y="426"/>
                </a:cubicBezTo>
                <a:cubicBezTo>
                  <a:pt x="1581" y="750"/>
                  <a:pt x="1738" y="1625"/>
                  <a:pt x="1629" y="2002"/>
                </a:cubicBezTo>
                <a:cubicBezTo>
                  <a:pt x="1520" y="2379"/>
                  <a:pt x="1056" y="2545"/>
                  <a:pt x="785" y="2688"/>
                </a:cubicBezTo>
                <a:cubicBezTo>
                  <a:pt x="514" y="2831"/>
                  <a:pt x="164" y="2824"/>
                  <a:pt x="0" y="286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710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7111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7112" name="Text Box 12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7113" name="Text Box 13"/>
          <p:cNvSpPr txBox="1">
            <a:spLocks noChangeArrowheads="1"/>
          </p:cNvSpPr>
          <p:nvPr/>
        </p:nvSpPr>
        <p:spPr bwMode="auto">
          <a:xfrm>
            <a:off x="784225" y="3794125"/>
            <a:ext cx="1233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 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m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47114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15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16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7117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7118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7119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0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1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2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3" name="Text Box 24"/>
          <p:cNvSpPr txBox="1">
            <a:spLocks noChangeArrowheads="1"/>
          </p:cNvSpPr>
          <p:nvPr/>
        </p:nvSpPr>
        <p:spPr bwMode="auto">
          <a:xfrm>
            <a:off x="7805738" y="2379663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 </a:t>
            </a:r>
            <a:r>
              <a:rPr lang="cs-CZ" altLang="cs-CZ" sz="2400" b="1">
                <a:latin typeface="Times New Roman" panose="02020603050405020304" pitchFamily="18" charset="0"/>
              </a:rPr>
              <a:t>= Pm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7124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7125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7126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7127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6E20EC95-6C75-BDAA-AD90-A95F99E12087}"/>
              </a:ext>
            </a:extLst>
          </p:cNvPr>
          <p:cNvGrpSpPr/>
          <p:nvPr/>
        </p:nvGrpSpPr>
        <p:grpSpPr>
          <a:xfrm>
            <a:off x="3687578" y="2254978"/>
            <a:ext cx="3784114" cy="2272572"/>
            <a:chOff x="3687578" y="2254978"/>
            <a:chExt cx="3784114" cy="2272572"/>
          </a:xfrm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97AE8AC2-67F4-19A7-E905-599DDF04D432}"/>
                </a:ext>
              </a:extLst>
            </p:cNvPr>
            <p:cNvGrpSpPr/>
            <p:nvPr/>
          </p:nvGrpSpPr>
          <p:grpSpPr>
            <a:xfrm>
              <a:off x="4371618" y="2420898"/>
              <a:ext cx="3100074" cy="2106652"/>
              <a:chOff x="4371618" y="2420898"/>
              <a:chExt cx="3100074" cy="2106652"/>
            </a:xfrm>
          </p:grpSpPr>
          <p:sp>
            <p:nvSpPr>
              <p:cNvPr id="6" name="Line 16">
                <a:extLst>
                  <a:ext uri="{FF2B5EF4-FFF2-40B4-BE49-F238E27FC236}">
                    <a16:creationId xmlns:a16="http://schemas.microsoft.com/office/drawing/2014/main" id="{FEABA9DF-0148-66E0-5DCA-F069548C5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79913" y="2420898"/>
                <a:ext cx="1" cy="18923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" name="Line 15">
                <a:extLst>
                  <a:ext uri="{FF2B5EF4-FFF2-40B4-BE49-F238E27FC236}">
                    <a16:creationId xmlns:a16="http://schemas.microsoft.com/office/drawing/2014/main" id="{511087EA-7123-58A4-6FA0-D1F459D5B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9913" y="4313238"/>
                <a:ext cx="271236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" name="Text Box 18">
                <a:extLst>
                  <a:ext uri="{FF2B5EF4-FFF2-40B4-BE49-F238E27FC236}">
                    <a16:creationId xmlns:a16="http://schemas.microsoft.com/office/drawing/2014/main" id="{B19BAAF5-1B5E-312E-2777-A76878D54F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90692" y="4130675"/>
                <a:ext cx="3810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>
                    <a:latin typeface="Times New Roman" panose="02020603050405020304" pitchFamily="18" charset="0"/>
                  </a:rPr>
                  <a:t>Q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20">
                <a:extLst>
                  <a:ext uri="{FF2B5EF4-FFF2-40B4-BE49-F238E27FC236}">
                    <a16:creationId xmlns:a16="http://schemas.microsoft.com/office/drawing/2014/main" id="{BDD8F2F7-EE7F-D70C-D868-92E3D5D51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71618" y="3344592"/>
                <a:ext cx="2003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" name="Text Box 19">
                <a:extLst>
                  <a:ext uri="{FF2B5EF4-FFF2-40B4-BE49-F238E27FC236}">
                    <a16:creationId xmlns:a16="http://schemas.microsoft.com/office/drawing/2014/main" id="{12368051-9A9F-8C80-23F7-2252C44EA2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5168" y="3032125"/>
                <a:ext cx="477837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2000" b="1" dirty="0" err="1">
                    <a:latin typeface="Times New Roman" panose="02020603050405020304" pitchFamily="18" charset="0"/>
                  </a:rPr>
                  <a:t>P</a:t>
                </a:r>
                <a:r>
                  <a:rPr lang="cs-CZ" altLang="cs-CZ" sz="2000" b="1" baseline="-25000" dirty="0" err="1">
                    <a:latin typeface="Times New Roman" panose="02020603050405020304" pitchFamily="18" charset="0"/>
                  </a:rPr>
                  <a:t>m</a:t>
                </a:r>
                <a:endParaRPr lang="en-US" altLang="cs-CZ" sz="2000" b="1" baseline="-25000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" name="Text Box 17">
              <a:extLst>
                <a:ext uri="{FF2B5EF4-FFF2-40B4-BE49-F238E27FC236}">
                  <a16:creationId xmlns:a16="http://schemas.microsoft.com/office/drawing/2014/main" id="{8DEB64C8-5A8C-38E4-20DE-4BFAE0C497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4898" y="2284769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 err="1">
                  <a:solidFill>
                    <a:srgbClr val="4A7EBB"/>
                  </a:solidFill>
                  <a:latin typeface="Times New Roman" panose="02020603050405020304" pitchFamily="18" charset="0"/>
                </a:rPr>
                <a:t>v</a:t>
              </a:r>
              <a:endParaRPr lang="en-US" altLang="cs-CZ" sz="2000" b="1" baseline="-25000" dirty="0">
                <a:solidFill>
                  <a:srgbClr val="4A7EBB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Text Box 17">
              <a:extLst>
                <a:ext uri="{FF2B5EF4-FFF2-40B4-BE49-F238E27FC236}">
                  <a16:creationId xmlns:a16="http://schemas.microsoft.com/office/drawing/2014/main" id="{C2BE9F2F-5CFE-1800-546C-7556E3B07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7578" y="2254978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P</a:t>
              </a:r>
              <a:r>
                <a:rPr lang="cs-CZ" altLang="cs-CZ" sz="20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cs-CZ" sz="2000" b="1" baseline="-25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3E1C6553-B634-82F0-E3F8-52DBC18A05C4}"/>
              </a:ext>
            </a:extLst>
          </p:cNvPr>
          <p:cNvCxnSpPr>
            <a:cxnSpLocks/>
          </p:cNvCxnSpPr>
          <p:nvPr/>
        </p:nvCxnSpPr>
        <p:spPr>
          <a:xfrm>
            <a:off x="4379605" y="3344593"/>
            <a:ext cx="1152020" cy="968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58C61AB-E218-1AFC-C84D-F4848EED35C0}"/>
              </a:ext>
            </a:extLst>
          </p:cNvPr>
          <p:cNvCxnSpPr>
            <a:cxnSpLocks/>
          </p:cNvCxnSpPr>
          <p:nvPr/>
        </p:nvCxnSpPr>
        <p:spPr>
          <a:xfrm flipV="1">
            <a:off x="4379605" y="2147888"/>
            <a:ext cx="1200507" cy="11967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3142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2"/>
          <p:cNvSpPr>
            <a:spLocks/>
          </p:cNvSpPr>
          <p:nvPr/>
        </p:nvSpPr>
        <p:spPr bwMode="auto">
          <a:xfrm>
            <a:off x="2071688" y="2082800"/>
            <a:ext cx="3294062" cy="4044950"/>
          </a:xfrm>
          <a:custGeom>
            <a:avLst/>
            <a:gdLst>
              <a:gd name="T0" fmla="*/ 2147483647 w 2075"/>
              <a:gd name="T1" fmla="*/ 0 h 2548"/>
              <a:gd name="T2" fmla="*/ 2147483647 w 2075"/>
              <a:gd name="T3" fmla="*/ 2147483647 h 2548"/>
              <a:gd name="T4" fmla="*/ 2147483647 w 2075"/>
              <a:gd name="T5" fmla="*/ 2147483647 h 2548"/>
              <a:gd name="T6" fmla="*/ 2147483647 w 2075"/>
              <a:gd name="T7" fmla="*/ 2147483647 h 2548"/>
              <a:gd name="T8" fmla="*/ 2147483647 w 2075"/>
              <a:gd name="T9" fmla="*/ 2147483647 h 2548"/>
              <a:gd name="T10" fmla="*/ 2147483647 w 2075"/>
              <a:gd name="T11" fmla="*/ 2147483647 h 2548"/>
              <a:gd name="T12" fmla="*/ 2147483647 w 2075"/>
              <a:gd name="T13" fmla="*/ 2147483647 h 2548"/>
              <a:gd name="T14" fmla="*/ 2147483647 w 2075"/>
              <a:gd name="T15" fmla="*/ 2147483647 h 2548"/>
              <a:gd name="T16" fmla="*/ 2147483647 w 2075"/>
              <a:gd name="T17" fmla="*/ 2147483647 h 2548"/>
              <a:gd name="T18" fmla="*/ 2147483647 w 2075"/>
              <a:gd name="T19" fmla="*/ 2147483647 h 2548"/>
              <a:gd name="T20" fmla="*/ 2147483647 w 2075"/>
              <a:gd name="T21" fmla="*/ 2147483647 h 25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5"/>
              <a:gd name="T34" fmla="*/ 0 h 2548"/>
              <a:gd name="T35" fmla="*/ 2075 w 2075"/>
              <a:gd name="T36" fmla="*/ 2548 h 25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5" h="2548">
                <a:moveTo>
                  <a:pt x="370" y="0"/>
                </a:moveTo>
                <a:cubicBezTo>
                  <a:pt x="353" y="26"/>
                  <a:pt x="336" y="3"/>
                  <a:pt x="276" y="154"/>
                </a:cubicBezTo>
                <a:cubicBezTo>
                  <a:pt x="216" y="305"/>
                  <a:pt x="18" y="628"/>
                  <a:pt x="9" y="908"/>
                </a:cubicBezTo>
                <a:cubicBezTo>
                  <a:pt x="0" y="1188"/>
                  <a:pt x="77" y="1599"/>
                  <a:pt x="224" y="1833"/>
                </a:cubicBezTo>
                <a:cubicBezTo>
                  <a:pt x="371" y="2067"/>
                  <a:pt x="596" y="2194"/>
                  <a:pt x="889" y="2310"/>
                </a:cubicBezTo>
                <a:cubicBezTo>
                  <a:pt x="1182" y="2426"/>
                  <a:pt x="1891" y="2514"/>
                  <a:pt x="1983" y="2531"/>
                </a:cubicBezTo>
                <a:cubicBezTo>
                  <a:pt x="2075" y="2548"/>
                  <a:pt x="1632" y="2520"/>
                  <a:pt x="1439" y="2411"/>
                </a:cubicBezTo>
                <a:cubicBezTo>
                  <a:pt x="1246" y="2302"/>
                  <a:pt x="904" y="2118"/>
                  <a:pt x="826" y="1877"/>
                </a:cubicBezTo>
                <a:cubicBezTo>
                  <a:pt x="748" y="1636"/>
                  <a:pt x="983" y="1218"/>
                  <a:pt x="968" y="966"/>
                </a:cubicBezTo>
                <a:cubicBezTo>
                  <a:pt x="953" y="714"/>
                  <a:pt x="820" y="522"/>
                  <a:pt x="733" y="367"/>
                </a:cubicBezTo>
                <a:cubicBezTo>
                  <a:pt x="646" y="212"/>
                  <a:pt x="505" y="106"/>
                  <a:pt x="445" y="37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31" name="Freeform 3"/>
          <p:cNvSpPr>
            <a:spLocks/>
          </p:cNvSpPr>
          <p:nvPr/>
        </p:nvSpPr>
        <p:spPr bwMode="auto">
          <a:xfrm>
            <a:off x="5170488" y="1560513"/>
            <a:ext cx="2767012" cy="4540250"/>
          </a:xfrm>
          <a:custGeom>
            <a:avLst/>
            <a:gdLst>
              <a:gd name="T0" fmla="*/ 2147483647 w 1743"/>
              <a:gd name="T1" fmla="*/ 2147483647 h 2860"/>
              <a:gd name="T2" fmla="*/ 2147483647 w 1743"/>
              <a:gd name="T3" fmla="*/ 2147483647 h 2860"/>
              <a:gd name="T4" fmla="*/ 2147483647 w 1743"/>
              <a:gd name="T5" fmla="*/ 2147483647 h 2860"/>
              <a:gd name="T6" fmla="*/ 2147483647 w 1743"/>
              <a:gd name="T7" fmla="*/ 2147483647 h 2860"/>
              <a:gd name="T8" fmla="*/ 2147483647 w 1743"/>
              <a:gd name="T9" fmla="*/ 2147483647 h 2860"/>
              <a:gd name="T10" fmla="*/ 2147483647 w 1743"/>
              <a:gd name="T11" fmla="*/ 2147483647 h 2860"/>
              <a:gd name="T12" fmla="*/ 2147483647 w 1743"/>
              <a:gd name="T13" fmla="*/ 2147483647 h 2860"/>
              <a:gd name="T14" fmla="*/ 2147483647 w 1743"/>
              <a:gd name="T15" fmla="*/ 2147483647 h 2860"/>
              <a:gd name="T16" fmla="*/ 0 w 1743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3"/>
              <a:gd name="T28" fmla="*/ 0 h 2860"/>
              <a:gd name="T29" fmla="*/ 1743 w 1743"/>
              <a:gd name="T30" fmla="*/ 2860 h 2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3" h="2860">
                <a:moveTo>
                  <a:pt x="560" y="2791"/>
                </a:moveTo>
                <a:cubicBezTo>
                  <a:pt x="732" y="2682"/>
                  <a:pt x="1441" y="2529"/>
                  <a:pt x="1592" y="2138"/>
                </a:cubicBezTo>
                <a:cubicBezTo>
                  <a:pt x="1743" y="1747"/>
                  <a:pt x="1579" y="790"/>
                  <a:pt x="1465" y="446"/>
                </a:cubicBezTo>
                <a:cubicBezTo>
                  <a:pt x="1351" y="102"/>
                  <a:pt x="1019" y="140"/>
                  <a:pt x="906" y="75"/>
                </a:cubicBezTo>
                <a:cubicBezTo>
                  <a:pt x="793" y="10"/>
                  <a:pt x="696" y="0"/>
                  <a:pt x="785" y="58"/>
                </a:cubicBezTo>
                <a:cubicBezTo>
                  <a:pt x="874" y="116"/>
                  <a:pt x="1299" y="102"/>
                  <a:pt x="1440" y="426"/>
                </a:cubicBezTo>
                <a:cubicBezTo>
                  <a:pt x="1581" y="750"/>
                  <a:pt x="1738" y="1625"/>
                  <a:pt x="1629" y="2002"/>
                </a:cubicBezTo>
                <a:cubicBezTo>
                  <a:pt x="1520" y="2379"/>
                  <a:pt x="1056" y="2545"/>
                  <a:pt x="785" y="2688"/>
                </a:cubicBezTo>
                <a:cubicBezTo>
                  <a:pt x="514" y="2831"/>
                  <a:pt x="164" y="2824"/>
                  <a:pt x="0" y="286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13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813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8135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8136" name="Text Box 12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8137" name="Text Box 13"/>
          <p:cNvSpPr txBox="1">
            <a:spLocks noChangeArrowheads="1"/>
          </p:cNvSpPr>
          <p:nvPr/>
        </p:nvSpPr>
        <p:spPr bwMode="auto">
          <a:xfrm>
            <a:off x="784225" y="3794125"/>
            <a:ext cx="1233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 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m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48138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39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0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8141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8142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8143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4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5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6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7" name="Text Box 24"/>
          <p:cNvSpPr txBox="1">
            <a:spLocks noChangeArrowheads="1"/>
          </p:cNvSpPr>
          <p:nvPr/>
        </p:nvSpPr>
        <p:spPr bwMode="auto">
          <a:xfrm>
            <a:off x="7805738" y="2379663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 </a:t>
            </a:r>
            <a:r>
              <a:rPr lang="cs-CZ" altLang="cs-CZ" sz="2400" b="1">
                <a:latin typeface="Times New Roman" panose="02020603050405020304" pitchFamily="18" charset="0"/>
              </a:rPr>
              <a:t>= Pm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8148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8149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8150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8151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8152" name="TextovéPole 3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5" name="Šipka doprava 4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 doprava 33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 doprava 34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prava 35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8158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Šipka doprava 39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Šipka doprava 40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2" name="Šipka doprava 41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8164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8165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8435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reeform 2"/>
          <p:cNvSpPr>
            <a:spLocks/>
          </p:cNvSpPr>
          <p:nvPr/>
        </p:nvSpPr>
        <p:spPr bwMode="auto">
          <a:xfrm>
            <a:off x="2071688" y="2082800"/>
            <a:ext cx="3294062" cy="4044950"/>
          </a:xfrm>
          <a:custGeom>
            <a:avLst/>
            <a:gdLst>
              <a:gd name="T0" fmla="*/ 2147483647 w 2075"/>
              <a:gd name="T1" fmla="*/ 0 h 2548"/>
              <a:gd name="T2" fmla="*/ 2147483647 w 2075"/>
              <a:gd name="T3" fmla="*/ 2147483647 h 2548"/>
              <a:gd name="T4" fmla="*/ 2147483647 w 2075"/>
              <a:gd name="T5" fmla="*/ 2147483647 h 2548"/>
              <a:gd name="T6" fmla="*/ 2147483647 w 2075"/>
              <a:gd name="T7" fmla="*/ 2147483647 h 2548"/>
              <a:gd name="T8" fmla="*/ 2147483647 w 2075"/>
              <a:gd name="T9" fmla="*/ 2147483647 h 2548"/>
              <a:gd name="T10" fmla="*/ 2147483647 w 2075"/>
              <a:gd name="T11" fmla="*/ 2147483647 h 2548"/>
              <a:gd name="T12" fmla="*/ 2147483647 w 2075"/>
              <a:gd name="T13" fmla="*/ 2147483647 h 2548"/>
              <a:gd name="T14" fmla="*/ 2147483647 w 2075"/>
              <a:gd name="T15" fmla="*/ 2147483647 h 2548"/>
              <a:gd name="T16" fmla="*/ 2147483647 w 2075"/>
              <a:gd name="T17" fmla="*/ 2147483647 h 2548"/>
              <a:gd name="T18" fmla="*/ 2147483647 w 2075"/>
              <a:gd name="T19" fmla="*/ 2147483647 h 2548"/>
              <a:gd name="T20" fmla="*/ 2147483647 w 2075"/>
              <a:gd name="T21" fmla="*/ 2147483647 h 25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5"/>
              <a:gd name="T34" fmla="*/ 0 h 2548"/>
              <a:gd name="T35" fmla="*/ 2075 w 2075"/>
              <a:gd name="T36" fmla="*/ 2548 h 25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5" h="2548">
                <a:moveTo>
                  <a:pt x="370" y="0"/>
                </a:moveTo>
                <a:cubicBezTo>
                  <a:pt x="353" y="26"/>
                  <a:pt x="336" y="3"/>
                  <a:pt x="276" y="154"/>
                </a:cubicBezTo>
                <a:cubicBezTo>
                  <a:pt x="216" y="305"/>
                  <a:pt x="18" y="628"/>
                  <a:pt x="9" y="908"/>
                </a:cubicBezTo>
                <a:cubicBezTo>
                  <a:pt x="0" y="1188"/>
                  <a:pt x="77" y="1599"/>
                  <a:pt x="224" y="1833"/>
                </a:cubicBezTo>
                <a:cubicBezTo>
                  <a:pt x="371" y="2067"/>
                  <a:pt x="596" y="2194"/>
                  <a:pt x="889" y="2310"/>
                </a:cubicBezTo>
                <a:cubicBezTo>
                  <a:pt x="1182" y="2426"/>
                  <a:pt x="1891" y="2514"/>
                  <a:pt x="1983" y="2531"/>
                </a:cubicBezTo>
                <a:cubicBezTo>
                  <a:pt x="2075" y="2548"/>
                  <a:pt x="1632" y="2520"/>
                  <a:pt x="1439" y="2411"/>
                </a:cubicBezTo>
                <a:cubicBezTo>
                  <a:pt x="1246" y="2302"/>
                  <a:pt x="904" y="2118"/>
                  <a:pt x="826" y="1877"/>
                </a:cubicBezTo>
                <a:cubicBezTo>
                  <a:pt x="748" y="1636"/>
                  <a:pt x="983" y="1218"/>
                  <a:pt x="968" y="966"/>
                </a:cubicBezTo>
                <a:cubicBezTo>
                  <a:pt x="953" y="714"/>
                  <a:pt x="820" y="522"/>
                  <a:pt x="733" y="367"/>
                </a:cubicBezTo>
                <a:cubicBezTo>
                  <a:pt x="646" y="212"/>
                  <a:pt x="505" y="106"/>
                  <a:pt x="445" y="37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55" name="Freeform 3"/>
          <p:cNvSpPr>
            <a:spLocks/>
          </p:cNvSpPr>
          <p:nvPr/>
        </p:nvSpPr>
        <p:spPr bwMode="auto">
          <a:xfrm>
            <a:off x="5170488" y="1560513"/>
            <a:ext cx="2767012" cy="4540250"/>
          </a:xfrm>
          <a:custGeom>
            <a:avLst/>
            <a:gdLst>
              <a:gd name="T0" fmla="*/ 2147483647 w 1743"/>
              <a:gd name="T1" fmla="*/ 2147483647 h 2860"/>
              <a:gd name="T2" fmla="*/ 2147483647 w 1743"/>
              <a:gd name="T3" fmla="*/ 2147483647 h 2860"/>
              <a:gd name="T4" fmla="*/ 2147483647 w 1743"/>
              <a:gd name="T5" fmla="*/ 2147483647 h 2860"/>
              <a:gd name="T6" fmla="*/ 2147483647 w 1743"/>
              <a:gd name="T7" fmla="*/ 2147483647 h 2860"/>
              <a:gd name="T8" fmla="*/ 2147483647 w 1743"/>
              <a:gd name="T9" fmla="*/ 2147483647 h 2860"/>
              <a:gd name="T10" fmla="*/ 2147483647 w 1743"/>
              <a:gd name="T11" fmla="*/ 2147483647 h 2860"/>
              <a:gd name="T12" fmla="*/ 2147483647 w 1743"/>
              <a:gd name="T13" fmla="*/ 2147483647 h 2860"/>
              <a:gd name="T14" fmla="*/ 2147483647 w 1743"/>
              <a:gd name="T15" fmla="*/ 2147483647 h 2860"/>
              <a:gd name="T16" fmla="*/ 0 w 1743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3"/>
              <a:gd name="T28" fmla="*/ 0 h 2860"/>
              <a:gd name="T29" fmla="*/ 1743 w 1743"/>
              <a:gd name="T30" fmla="*/ 2860 h 2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3" h="2860">
                <a:moveTo>
                  <a:pt x="560" y="2791"/>
                </a:moveTo>
                <a:cubicBezTo>
                  <a:pt x="732" y="2682"/>
                  <a:pt x="1441" y="2529"/>
                  <a:pt x="1592" y="2138"/>
                </a:cubicBezTo>
                <a:cubicBezTo>
                  <a:pt x="1743" y="1747"/>
                  <a:pt x="1579" y="790"/>
                  <a:pt x="1465" y="446"/>
                </a:cubicBezTo>
                <a:cubicBezTo>
                  <a:pt x="1351" y="102"/>
                  <a:pt x="1019" y="140"/>
                  <a:pt x="906" y="75"/>
                </a:cubicBezTo>
                <a:cubicBezTo>
                  <a:pt x="793" y="10"/>
                  <a:pt x="696" y="0"/>
                  <a:pt x="785" y="58"/>
                </a:cubicBezTo>
                <a:cubicBezTo>
                  <a:pt x="874" y="116"/>
                  <a:pt x="1299" y="102"/>
                  <a:pt x="1440" y="426"/>
                </a:cubicBezTo>
                <a:cubicBezTo>
                  <a:pt x="1581" y="750"/>
                  <a:pt x="1738" y="1625"/>
                  <a:pt x="1629" y="2002"/>
                </a:cubicBezTo>
                <a:cubicBezTo>
                  <a:pt x="1520" y="2379"/>
                  <a:pt x="1056" y="2545"/>
                  <a:pt x="785" y="2688"/>
                </a:cubicBezTo>
                <a:cubicBezTo>
                  <a:pt x="514" y="2831"/>
                  <a:pt x="164" y="2824"/>
                  <a:pt x="0" y="286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915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915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9159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9160" name="Text Box 12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49161" name="Text Box 13"/>
          <p:cNvSpPr txBox="1">
            <a:spLocks noChangeArrowheads="1"/>
          </p:cNvSpPr>
          <p:nvPr/>
        </p:nvSpPr>
        <p:spPr bwMode="auto">
          <a:xfrm>
            <a:off x="784225" y="3794125"/>
            <a:ext cx="1233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 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m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49162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3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4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9165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9166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9167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8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9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70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71" name="Text Box 24"/>
          <p:cNvSpPr txBox="1">
            <a:spLocks noChangeArrowheads="1"/>
          </p:cNvSpPr>
          <p:nvPr/>
        </p:nvSpPr>
        <p:spPr bwMode="auto">
          <a:xfrm>
            <a:off x="7805738" y="2379663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 </a:t>
            </a:r>
            <a:r>
              <a:rPr lang="cs-CZ" altLang="cs-CZ" sz="2400" b="1">
                <a:latin typeface="Times New Roman" panose="02020603050405020304" pitchFamily="18" charset="0"/>
              </a:rPr>
              <a:t>= Pm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917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917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917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49175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49176" name="TextovéPole 3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5" name="Šipka doprava 4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 doprava 33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 doprava 34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prava 35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9182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Šipka doprava 39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Šipka doprava 40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2" name="Šipka doprava 41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9188" name="TextovéPole 42"/>
          <p:cNvSpPr txBox="1">
            <a:spLocks noChangeArrowheads="1"/>
          </p:cNvSpPr>
          <p:nvPr/>
        </p:nvSpPr>
        <p:spPr bwMode="auto">
          <a:xfrm>
            <a:off x="4521200" y="3924300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Blood Volume</a:t>
            </a:r>
          </a:p>
        </p:txBody>
      </p:sp>
      <p:sp>
        <p:nvSpPr>
          <p:cNvPr id="49189" name="Line 23"/>
          <p:cNvSpPr>
            <a:spLocks noChangeShapeType="1"/>
          </p:cNvSpPr>
          <p:nvPr/>
        </p:nvSpPr>
        <p:spPr bwMode="auto">
          <a:xfrm flipV="1">
            <a:off x="4492625" y="3768725"/>
            <a:ext cx="7938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90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49191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7198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reeform 2"/>
          <p:cNvSpPr>
            <a:spLocks/>
          </p:cNvSpPr>
          <p:nvPr/>
        </p:nvSpPr>
        <p:spPr bwMode="auto">
          <a:xfrm>
            <a:off x="2071688" y="2082800"/>
            <a:ext cx="3294062" cy="4044950"/>
          </a:xfrm>
          <a:custGeom>
            <a:avLst/>
            <a:gdLst>
              <a:gd name="T0" fmla="*/ 2147483647 w 2075"/>
              <a:gd name="T1" fmla="*/ 0 h 2548"/>
              <a:gd name="T2" fmla="*/ 2147483647 w 2075"/>
              <a:gd name="T3" fmla="*/ 2147483647 h 2548"/>
              <a:gd name="T4" fmla="*/ 2147483647 w 2075"/>
              <a:gd name="T5" fmla="*/ 2147483647 h 2548"/>
              <a:gd name="T6" fmla="*/ 2147483647 w 2075"/>
              <a:gd name="T7" fmla="*/ 2147483647 h 2548"/>
              <a:gd name="T8" fmla="*/ 2147483647 w 2075"/>
              <a:gd name="T9" fmla="*/ 2147483647 h 2548"/>
              <a:gd name="T10" fmla="*/ 2147483647 w 2075"/>
              <a:gd name="T11" fmla="*/ 2147483647 h 2548"/>
              <a:gd name="T12" fmla="*/ 2147483647 w 2075"/>
              <a:gd name="T13" fmla="*/ 2147483647 h 2548"/>
              <a:gd name="T14" fmla="*/ 2147483647 w 2075"/>
              <a:gd name="T15" fmla="*/ 2147483647 h 2548"/>
              <a:gd name="T16" fmla="*/ 2147483647 w 2075"/>
              <a:gd name="T17" fmla="*/ 2147483647 h 2548"/>
              <a:gd name="T18" fmla="*/ 2147483647 w 2075"/>
              <a:gd name="T19" fmla="*/ 2147483647 h 2548"/>
              <a:gd name="T20" fmla="*/ 2147483647 w 2075"/>
              <a:gd name="T21" fmla="*/ 2147483647 h 25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75"/>
              <a:gd name="T34" fmla="*/ 0 h 2548"/>
              <a:gd name="T35" fmla="*/ 2075 w 2075"/>
              <a:gd name="T36" fmla="*/ 2548 h 25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75" h="2548">
                <a:moveTo>
                  <a:pt x="370" y="0"/>
                </a:moveTo>
                <a:cubicBezTo>
                  <a:pt x="353" y="26"/>
                  <a:pt x="336" y="3"/>
                  <a:pt x="276" y="154"/>
                </a:cubicBezTo>
                <a:cubicBezTo>
                  <a:pt x="216" y="305"/>
                  <a:pt x="18" y="628"/>
                  <a:pt x="9" y="908"/>
                </a:cubicBezTo>
                <a:cubicBezTo>
                  <a:pt x="0" y="1188"/>
                  <a:pt x="77" y="1599"/>
                  <a:pt x="224" y="1833"/>
                </a:cubicBezTo>
                <a:cubicBezTo>
                  <a:pt x="371" y="2067"/>
                  <a:pt x="596" y="2194"/>
                  <a:pt x="889" y="2310"/>
                </a:cubicBezTo>
                <a:cubicBezTo>
                  <a:pt x="1182" y="2426"/>
                  <a:pt x="1891" y="2514"/>
                  <a:pt x="1983" y="2531"/>
                </a:cubicBezTo>
                <a:cubicBezTo>
                  <a:pt x="2075" y="2548"/>
                  <a:pt x="1632" y="2520"/>
                  <a:pt x="1439" y="2411"/>
                </a:cubicBezTo>
                <a:cubicBezTo>
                  <a:pt x="1246" y="2302"/>
                  <a:pt x="904" y="2118"/>
                  <a:pt x="826" y="1877"/>
                </a:cubicBezTo>
                <a:cubicBezTo>
                  <a:pt x="748" y="1636"/>
                  <a:pt x="983" y="1218"/>
                  <a:pt x="968" y="966"/>
                </a:cubicBezTo>
                <a:cubicBezTo>
                  <a:pt x="953" y="714"/>
                  <a:pt x="820" y="522"/>
                  <a:pt x="733" y="367"/>
                </a:cubicBezTo>
                <a:cubicBezTo>
                  <a:pt x="646" y="212"/>
                  <a:pt x="505" y="106"/>
                  <a:pt x="445" y="37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0179" name="Freeform 3"/>
          <p:cNvSpPr>
            <a:spLocks/>
          </p:cNvSpPr>
          <p:nvPr/>
        </p:nvSpPr>
        <p:spPr bwMode="auto">
          <a:xfrm>
            <a:off x="5170488" y="1560513"/>
            <a:ext cx="2767012" cy="4540250"/>
          </a:xfrm>
          <a:custGeom>
            <a:avLst/>
            <a:gdLst>
              <a:gd name="T0" fmla="*/ 2147483647 w 1743"/>
              <a:gd name="T1" fmla="*/ 2147483647 h 2860"/>
              <a:gd name="T2" fmla="*/ 2147483647 w 1743"/>
              <a:gd name="T3" fmla="*/ 2147483647 h 2860"/>
              <a:gd name="T4" fmla="*/ 2147483647 w 1743"/>
              <a:gd name="T5" fmla="*/ 2147483647 h 2860"/>
              <a:gd name="T6" fmla="*/ 2147483647 w 1743"/>
              <a:gd name="T7" fmla="*/ 2147483647 h 2860"/>
              <a:gd name="T8" fmla="*/ 2147483647 w 1743"/>
              <a:gd name="T9" fmla="*/ 2147483647 h 2860"/>
              <a:gd name="T10" fmla="*/ 2147483647 w 1743"/>
              <a:gd name="T11" fmla="*/ 2147483647 h 2860"/>
              <a:gd name="T12" fmla="*/ 2147483647 w 1743"/>
              <a:gd name="T13" fmla="*/ 2147483647 h 2860"/>
              <a:gd name="T14" fmla="*/ 2147483647 w 1743"/>
              <a:gd name="T15" fmla="*/ 2147483647 h 2860"/>
              <a:gd name="T16" fmla="*/ 0 w 1743"/>
              <a:gd name="T17" fmla="*/ 2147483647 h 2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3"/>
              <a:gd name="T28" fmla="*/ 0 h 2860"/>
              <a:gd name="T29" fmla="*/ 1743 w 1743"/>
              <a:gd name="T30" fmla="*/ 2860 h 28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3" h="2860">
                <a:moveTo>
                  <a:pt x="560" y="2791"/>
                </a:moveTo>
                <a:cubicBezTo>
                  <a:pt x="732" y="2682"/>
                  <a:pt x="1441" y="2529"/>
                  <a:pt x="1592" y="2138"/>
                </a:cubicBezTo>
                <a:cubicBezTo>
                  <a:pt x="1743" y="1747"/>
                  <a:pt x="1579" y="790"/>
                  <a:pt x="1465" y="446"/>
                </a:cubicBezTo>
                <a:cubicBezTo>
                  <a:pt x="1351" y="102"/>
                  <a:pt x="1019" y="140"/>
                  <a:pt x="906" y="75"/>
                </a:cubicBezTo>
                <a:cubicBezTo>
                  <a:pt x="793" y="10"/>
                  <a:pt x="696" y="0"/>
                  <a:pt x="785" y="58"/>
                </a:cubicBezTo>
                <a:cubicBezTo>
                  <a:pt x="874" y="116"/>
                  <a:pt x="1299" y="102"/>
                  <a:pt x="1440" y="426"/>
                </a:cubicBezTo>
                <a:cubicBezTo>
                  <a:pt x="1581" y="750"/>
                  <a:pt x="1738" y="1625"/>
                  <a:pt x="1629" y="2002"/>
                </a:cubicBezTo>
                <a:cubicBezTo>
                  <a:pt x="1520" y="2379"/>
                  <a:pt x="1056" y="2545"/>
                  <a:pt x="785" y="2688"/>
                </a:cubicBezTo>
                <a:cubicBezTo>
                  <a:pt x="514" y="2831"/>
                  <a:pt x="164" y="2824"/>
                  <a:pt x="0" y="2860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018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018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0183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0184" name="Text Box 12"/>
          <p:cNvSpPr txBox="1">
            <a:spLocks noChangeArrowheads="1"/>
          </p:cNvSpPr>
          <p:nvPr/>
        </p:nvSpPr>
        <p:spPr bwMode="auto">
          <a:xfrm>
            <a:off x="4554538" y="0"/>
            <a:ext cx="841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Q=0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0185" name="Text Box 13"/>
          <p:cNvSpPr txBox="1">
            <a:spLocks noChangeArrowheads="1"/>
          </p:cNvSpPr>
          <p:nvPr/>
        </p:nvSpPr>
        <p:spPr bwMode="auto">
          <a:xfrm>
            <a:off x="784225" y="3794125"/>
            <a:ext cx="1233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 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m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50186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87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88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0189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0190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0191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92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93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94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195" name="Text Box 24"/>
          <p:cNvSpPr txBox="1">
            <a:spLocks noChangeArrowheads="1"/>
          </p:cNvSpPr>
          <p:nvPr/>
        </p:nvSpPr>
        <p:spPr bwMode="auto">
          <a:xfrm>
            <a:off x="7805738" y="2379663"/>
            <a:ext cx="1271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 </a:t>
            </a:r>
            <a:r>
              <a:rPr lang="cs-CZ" altLang="cs-CZ" sz="2400" b="1">
                <a:latin typeface="Times New Roman" panose="02020603050405020304" pitchFamily="18" charset="0"/>
              </a:rPr>
              <a:t>= Pm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0196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0197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0198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0199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0200" name="TextovéPole 24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26" name="Šipka doprava 25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Šipka doprava 26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Šipka doprava 27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Šipka doprava 28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Šipka doprava 29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0206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" name="Šipka doprava 31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 doprava 33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 doprava 34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prava 35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0212" name="TextovéPole 36"/>
          <p:cNvSpPr txBox="1">
            <a:spLocks noChangeArrowheads="1"/>
          </p:cNvSpPr>
          <p:nvPr/>
        </p:nvSpPr>
        <p:spPr bwMode="auto">
          <a:xfrm>
            <a:off x="4521200" y="3924300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Blood Volume</a:t>
            </a:r>
          </a:p>
        </p:txBody>
      </p:sp>
      <p:sp>
        <p:nvSpPr>
          <p:cNvPr id="50213" name="Line 23"/>
          <p:cNvSpPr>
            <a:spLocks noChangeShapeType="1"/>
          </p:cNvSpPr>
          <p:nvPr/>
        </p:nvSpPr>
        <p:spPr bwMode="auto">
          <a:xfrm flipV="1">
            <a:off x="4492625" y="3768725"/>
            <a:ext cx="7938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214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0215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1799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reeform 2"/>
          <p:cNvSpPr>
            <a:spLocks/>
          </p:cNvSpPr>
          <p:nvPr/>
        </p:nvSpPr>
        <p:spPr bwMode="auto">
          <a:xfrm>
            <a:off x="2105025" y="1944688"/>
            <a:ext cx="3244850" cy="4116387"/>
          </a:xfrm>
          <a:custGeom>
            <a:avLst/>
            <a:gdLst>
              <a:gd name="T0" fmla="*/ 2147483647 w 2044"/>
              <a:gd name="T1" fmla="*/ 0 h 2593"/>
              <a:gd name="T2" fmla="*/ 2147483647 w 2044"/>
              <a:gd name="T3" fmla="*/ 2147483647 h 2593"/>
              <a:gd name="T4" fmla="*/ 2147483647 w 2044"/>
              <a:gd name="T5" fmla="*/ 2147483647 h 2593"/>
              <a:gd name="T6" fmla="*/ 2147483647 w 2044"/>
              <a:gd name="T7" fmla="*/ 2147483647 h 2593"/>
              <a:gd name="T8" fmla="*/ 2147483647 w 2044"/>
              <a:gd name="T9" fmla="*/ 2147483647 h 2593"/>
              <a:gd name="T10" fmla="*/ 2147483647 w 2044"/>
              <a:gd name="T11" fmla="*/ 2147483647 h 2593"/>
              <a:gd name="T12" fmla="*/ 2147483647 w 2044"/>
              <a:gd name="T13" fmla="*/ 2147483647 h 2593"/>
              <a:gd name="T14" fmla="*/ 2147483647 w 2044"/>
              <a:gd name="T15" fmla="*/ 2147483647 h 2593"/>
              <a:gd name="T16" fmla="*/ 2147483647 w 2044"/>
              <a:gd name="T17" fmla="*/ 2147483647 h 2593"/>
              <a:gd name="T18" fmla="*/ 2147483647 w 2044"/>
              <a:gd name="T19" fmla="*/ 2147483647 h 2593"/>
              <a:gd name="T20" fmla="*/ 2147483647 w 2044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44"/>
              <a:gd name="T34" fmla="*/ 0 h 2593"/>
              <a:gd name="T35" fmla="*/ 2044 w 2044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44" h="2593">
                <a:moveTo>
                  <a:pt x="371" y="0"/>
                </a:moveTo>
                <a:cubicBezTo>
                  <a:pt x="350" y="32"/>
                  <a:pt x="305" y="42"/>
                  <a:pt x="245" y="199"/>
                </a:cubicBezTo>
                <a:cubicBezTo>
                  <a:pt x="185" y="356"/>
                  <a:pt x="18" y="663"/>
                  <a:pt x="9" y="943"/>
                </a:cubicBezTo>
                <a:cubicBezTo>
                  <a:pt x="0" y="1223"/>
                  <a:pt x="52" y="1643"/>
                  <a:pt x="193" y="1878"/>
                </a:cubicBezTo>
                <a:cubicBezTo>
                  <a:pt x="334" y="2113"/>
                  <a:pt x="565" y="2239"/>
                  <a:pt x="858" y="2355"/>
                </a:cubicBezTo>
                <a:cubicBezTo>
                  <a:pt x="1151" y="2471"/>
                  <a:pt x="1860" y="2559"/>
                  <a:pt x="1952" y="2576"/>
                </a:cubicBezTo>
                <a:cubicBezTo>
                  <a:pt x="2044" y="2593"/>
                  <a:pt x="1601" y="2565"/>
                  <a:pt x="1408" y="2456"/>
                </a:cubicBezTo>
                <a:cubicBezTo>
                  <a:pt x="1215" y="2347"/>
                  <a:pt x="888" y="2162"/>
                  <a:pt x="795" y="1922"/>
                </a:cubicBezTo>
                <a:cubicBezTo>
                  <a:pt x="702" y="1682"/>
                  <a:pt x="868" y="1268"/>
                  <a:pt x="852" y="1016"/>
                </a:cubicBezTo>
                <a:cubicBezTo>
                  <a:pt x="836" y="764"/>
                  <a:pt x="775" y="568"/>
                  <a:pt x="702" y="412"/>
                </a:cubicBezTo>
                <a:cubicBezTo>
                  <a:pt x="629" y="256"/>
                  <a:pt x="474" y="151"/>
                  <a:pt x="414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03" name="Freeform 3"/>
          <p:cNvSpPr>
            <a:spLocks/>
          </p:cNvSpPr>
          <p:nvPr/>
        </p:nvSpPr>
        <p:spPr bwMode="auto">
          <a:xfrm>
            <a:off x="5162550" y="1490663"/>
            <a:ext cx="2774950" cy="4554537"/>
          </a:xfrm>
          <a:custGeom>
            <a:avLst/>
            <a:gdLst>
              <a:gd name="T0" fmla="*/ 2147483647 w 1748"/>
              <a:gd name="T1" fmla="*/ 2147483647 h 2869"/>
              <a:gd name="T2" fmla="*/ 2147483647 w 1748"/>
              <a:gd name="T3" fmla="*/ 2147483647 h 2869"/>
              <a:gd name="T4" fmla="*/ 2147483647 w 1748"/>
              <a:gd name="T5" fmla="*/ 2147483647 h 2869"/>
              <a:gd name="T6" fmla="*/ 2147483647 w 1748"/>
              <a:gd name="T7" fmla="*/ 2147483647 h 2869"/>
              <a:gd name="T8" fmla="*/ 2147483647 w 1748"/>
              <a:gd name="T9" fmla="*/ 2147483647 h 2869"/>
              <a:gd name="T10" fmla="*/ 2147483647 w 1748"/>
              <a:gd name="T11" fmla="*/ 2147483647 h 2869"/>
              <a:gd name="T12" fmla="*/ 2147483647 w 1748"/>
              <a:gd name="T13" fmla="*/ 2147483647 h 2869"/>
              <a:gd name="T14" fmla="*/ 2147483647 w 1748"/>
              <a:gd name="T15" fmla="*/ 2147483647 h 2869"/>
              <a:gd name="T16" fmla="*/ 0 w 1748"/>
              <a:gd name="T17" fmla="*/ 2147483647 h 28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48"/>
              <a:gd name="T28" fmla="*/ 0 h 2869"/>
              <a:gd name="T29" fmla="*/ 1748 w 1748"/>
              <a:gd name="T30" fmla="*/ 2869 h 28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48" h="2869">
                <a:moveTo>
                  <a:pt x="565" y="2835"/>
                </a:moveTo>
                <a:cubicBezTo>
                  <a:pt x="737" y="2726"/>
                  <a:pt x="1446" y="2573"/>
                  <a:pt x="1597" y="2182"/>
                </a:cubicBezTo>
                <a:cubicBezTo>
                  <a:pt x="1748" y="1791"/>
                  <a:pt x="1595" y="843"/>
                  <a:pt x="1470" y="490"/>
                </a:cubicBezTo>
                <a:cubicBezTo>
                  <a:pt x="1345" y="137"/>
                  <a:pt x="994" y="122"/>
                  <a:pt x="848" y="61"/>
                </a:cubicBezTo>
                <a:cubicBezTo>
                  <a:pt x="702" y="0"/>
                  <a:pt x="499" y="51"/>
                  <a:pt x="591" y="124"/>
                </a:cubicBezTo>
                <a:cubicBezTo>
                  <a:pt x="683" y="197"/>
                  <a:pt x="1238" y="181"/>
                  <a:pt x="1398" y="501"/>
                </a:cubicBezTo>
                <a:cubicBezTo>
                  <a:pt x="1558" y="821"/>
                  <a:pt x="1651" y="1674"/>
                  <a:pt x="1550" y="2046"/>
                </a:cubicBezTo>
                <a:cubicBezTo>
                  <a:pt x="1449" y="2418"/>
                  <a:pt x="1048" y="2595"/>
                  <a:pt x="790" y="2732"/>
                </a:cubicBezTo>
                <a:cubicBezTo>
                  <a:pt x="532" y="2869"/>
                  <a:pt x="165" y="2840"/>
                  <a:pt x="0" y="286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04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205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207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1208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1209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1210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11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12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1213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1214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1215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16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17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18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19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20" name="Line 25"/>
          <p:cNvSpPr>
            <a:spLocks noChangeShapeType="1"/>
          </p:cNvSpPr>
          <p:nvPr/>
        </p:nvSpPr>
        <p:spPr bwMode="auto">
          <a:xfrm flipH="1" flipV="1">
            <a:off x="2339975" y="6151563"/>
            <a:ext cx="730250" cy="51752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21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2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122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1224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1225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1226" name="TextovéPole 27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29" name="Šipka doprava 28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Šipka doprava 29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Šipka doprava 30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 doprava 31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232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" name="Šipka doprava 34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prava 35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7" name="Šipka doprava 36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238" name="TextovéPole 39"/>
          <p:cNvSpPr txBox="1">
            <a:spLocks noChangeArrowheads="1"/>
          </p:cNvSpPr>
          <p:nvPr/>
        </p:nvSpPr>
        <p:spPr bwMode="auto">
          <a:xfrm>
            <a:off x="4521200" y="3924300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Blood Volume</a:t>
            </a:r>
          </a:p>
        </p:txBody>
      </p:sp>
      <p:sp>
        <p:nvSpPr>
          <p:cNvPr id="51239" name="Line 23"/>
          <p:cNvSpPr>
            <a:spLocks noChangeShapeType="1"/>
          </p:cNvSpPr>
          <p:nvPr/>
        </p:nvSpPr>
        <p:spPr bwMode="auto">
          <a:xfrm flipV="1">
            <a:off x="4492625" y="3768725"/>
            <a:ext cx="7938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40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1241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1408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reeform 2"/>
          <p:cNvSpPr>
            <a:spLocks/>
          </p:cNvSpPr>
          <p:nvPr/>
        </p:nvSpPr>
        <p:spPr bwMode="auto">
          <a:xfrm>
            <a:off x="2206625" y="1944688"/>
            <a:ext cx="3143250" cy="4116387"/>
          </a:xfrm>
          <a:custGeom>
            <a:avLst/>
            <a:gdLst>
              <a:gd name="T0" fmla="*/ 2147483647 w 1980"/>
              <a:gd name="T1" fmla="*/ 0 h 2593"/>
              <a:gd name="T2" fmla="*/ 2147483647 w 1980"/>
              <a:gd name="T3" fmla="*/ 2147483647 h 2593"/>
              <a:gd name="T4" fmla="*/ 2147483647 w 1980"/>
              <a:gd name="T5" fmla="*/ 2147483647 h 2593"/>
              <a:gd name="T6" fmla="*/ 2147483647 w 1980"/>
              <a:gd name="T7" fmla="*/ 2147483647 h 2593"/>
              <a:gd name="T8" fmla="*/ 2147483647 w 1980"/>
              <a:gd name="T9" fmla="*/ 2147483647 h 2593"/>
              <a:gd name="T10" fmla="*/ 2147483647 w 1980"/>
              <a:gd name="T11" fmla="*/ 2147483647 h 2593"/>
              <a:gd name="T12" fmla="*/ 2147483647 w 1980"/>
              <a:gd name="T13" fmla="*/ 2147483647 h 2593"/>
              <a:gd name="T14" fmla="*/ 2147483647 w 1980"/>
              <a:gd name="T15" fmla="*/ 2147483647 h 2593"/>
              <a:gd name="T16" fmla="*/ 2147483647 w 1980"/>
              <a:gd name="T17" fmla="*/ 2147483647 h 2593"/>
              <a:gd name="T18" fmla="*/ 2147483647 w 1980"/>
              <a:gd name="T19" fmla="*/ 2147483647 h 2593"/>
              <a:gd name="T20" fmla="*/ 2147483647 w 1980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80"/>
              <a:gd name="T34" fmla="*/ 0 h 2593"/>
              <a:gd name="T35" fmla="*/ 1980 w 1980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80" h="2593">
                <a:moveTo>
                  <a:pt x="307" y="0"/>
                </a:moveTo>
                <a:cubicBezTo>
                  <a:pt x="286" y="32"/>
                  <a:pt x="229" y="42"/>
                  <a:pt x="181" y="199"/>
                </a:cubicBezTo>
                <a:cubicBezTo>
                  <a:pt x="133" y="356"/>
                  <a:pt x="28" y="663"/>
                  <a:pt x="19" y="943"/>
                </a:cubicBezTo>
                <a:cubicBezTo>
                  <a:pt x="10" y="1223"/>
                  <a:pt x="0" y="1643"/>
                  <a:pt x="129" y="1878"/>
                </a:cubicBezTo>
                <a:cubicBezTo>
                  <a:pt x="258" y="2113"/>
                  <a:pt x="501" y="2239"/>
                  <a:pt x="794" y="2355"/>
                </a:cubicBezTo>
                <a:cubicBezTo>
                  <a:pt x="1087" y="2471"/>
                  <a:pt x="1796" y="2559"/>
                  <a:pt x="1888" y="2576"/>
                </a:cubicBezTo>
                <a:cubicBezTo>
                  <a:pt x="1980" y="2593"/>
                  <a:pt x="1537" y="2565"/>
                  <a:pt x="1344" y="2456"/>
                </a:cubicBezTo>
                <a:cubicBezTo>
                  <a:pt x="1151" y="2347"/>
                  <a:pt x="848" y="2162"/>
                  <a:pt x="731" y="1922"/>
                </a:cubicBezTo>
                <a:cubicBezTo>
                  <a:pt x="614" y="1682"/>
                  <a:pt x="668" y="1264"/>
                  <a:pt x="642" y="1016"/>
                </a:cubicBezTo>
                <a:cubicBezTo>
                  <a:pt x="616" y="768"/>
                  <a:pt x="623" y="591"/>
                  <a:pt x="574" y="435"/>
                </a:cubicBezTo>
                <a:cubicBezTo>
                  <a:pt x="525" y="279"/>
                  <a:pt x="397" y="156"/>
                  <a:pt x="350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227" name="Freeform 3"/>
          <p:cNvSpPr>
            <a:spLocks/>
          </p:cNvSpPr>
          <p:nvPr/>
        </p:nvSpPr>
        <p:spPr bwMode="auto">
          <a:xfrm>
            <a:off x="5162550" y="1490663"/>
            <a:ext cx="2916238" cy="4564062"/>
          </a:xfrm>
          <a:custGeom>
            <a:avLst/>
            <a:gdLst>
              <a:gd name="T0" fmla="*/ 2147483647 w 1837"/>
              <a:gd name="T1" fmla="*/ 2147483647 h 2875"/>
              <a:gd name="T2" fmla="*/ 2147483647 w 1837"/>
              <a:gd name="T3" fmla="*/ 2147483647 h 2875"/>
              <a:gd name="T4" fmla="*/ 2147483647 w 1837"/>
              <a:gd name="T5" fmla="*/ 2147483647 h 2875"/>
              <a:gd name="T6" fmla="*/ 2147483647 w 1837"/>
              <a:gd name="T7" fmla="*/ 2147483647 h 2875"/>
              <a:gd name="T8" fmla="*/ 2147483647 w 1837"/>
              <a:gd name="T9" fmla="*/ 2147483647 h 2875"/>
              <a:gd name="T10" fmla="*/ 2147483647 w 1837"/>
              <a:gd name="T11" fmla="*/ 2147483647 h 2875"/>
              <a:gd name="T12" fmla="*/ 2147483647 w 1837"/>
              <a:gd name="T13" fmla="*/ 2147483647 h 2875"/>
              <a:gd name="T14" fmla="*/ 2147483647 w 1837"/>
              <a:gd name="T15" fmla="*/ 2147483647 h 2875"/>
              <a:gd name="T16" fmla="*/ 0 w 1837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37"/>
              <a:gd name="T28" fmla="*/ 0 h 2875"/>
              <a:gd name="T29" fmla="*/ 1837 w 1837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37" h="2875">
                <a:moveTo>
                  <a:pt x="565" y="2835"/>
                </a:moveTo>
                <a:cubicBezTo>
                  <a:pt x="752" y="2730"/>
                  <a:pt x="1535" y="2594"/>
                  <a:pt x="1686" y="2203"/>
                </a:cubicBezTo>
                <a:cubicBezTo>
                  <a:pt x="1837" y="1812"/>
                  <a:pt x="1610" y="847"/>
                  <a:pt x="1470" y="490"/>
                </a:cubicBezTo>
                <a:cubicBezTo>
                  <a:pt x="1330" y="133"/>
                  <a:pt x="994" y="122"/>
                  <a:pt x="848" y="61"/>
                </a:cubicBezTo>
                <a:cubicBezTo>
                  <a:pt x="702" y="0"/>
                  <a:pt x="519" y="44"/>
                  <a:pt x="591" y="124"/>
                </a:cubicBezTo>
                <a:cubicBezTo>
                  <a:pt x="663" y="204"/>
                  <a:pt x="1142" y="229"/>
                  <a:pt x="1283" y="543"/>
                </a:cubicBezTo>
                <a:cubicBezTo>
                  <a:pt x="1424" y="857"/>
                  <a:pt x="1522" y="1644"/>
                  <a:pt x="1440" y="2009"/>
                </a:cubicBezTo>
                <a:cubicBezTo>
                  <a:pt x="1358" y="2374"/>
                  <a:pt x="1030" y="2589"/>
                  <a:pt x="790" y="2732"/>
                </a:cubicBezTo>
                <a:cubicBezTo>
                  <a:pt x="550" y="2875"/>
                  <a:pt x="165" y="2840"/>
                  <a:pt x="0" y="2868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228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2229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2231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2232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2233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2234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35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36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2237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2238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2239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0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1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2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3" name="Line 23"/>
          <p:cNvSpPr>
            <a:spLocks noChangeShapeType="1"/>
          </p:cNvSpPr>
          <p:nvPr/>
        </p:nvSpPr>
        <p:spPr bwMode="auto">
          <a:xfrm flipV="1">
            <a:off x="4500563" y="5300663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4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5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6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2247" name="Text Box 11"/>
          <p:cNvSpPr txBox="1">
            <a:spLocks noChangeArrowheads="1"/>
          </p:cNvSpPr>
          <p:nvPr/>
        </p:nvSpPr>
        <p:spPr bwMode="auto">
          <a:xfrm>
            <a:off x="7491413" y="14001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2248" name="Text Box 12"/>
          <p:cNvSpPr txBox="1">
            <a:spLocks noChangeArrowheads="1"/>
          </p:cNvSpPr>
          <p:nvPr/>
        </p:nvSpPr>
        <p:spPr bwMode="auto">
          <a:xfrm>
            <a:off x="979488" y="21415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2249" name="Text Box 7"/>
          <p:cNvSpPr txBox="1">
            <a:spLocks noChangeArrowheads="1"/>
          </p:cNvSpPr>
          <p:nvPr/>
        </p:nvSpPr>
        <p:spPr bwMode="auto">
          <a:xfrm>
            <a:off x="4017963" y="1524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2250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2251" name="Freeform 25"/>
          <p:cNvSpPr>
            <a:spLocks/>
          </p:cNvSpPr>
          <p:nvPr/>
        </p:nvSpPr>
        <p:spPr bwMode="auto">
          <a:xfrm>
            <a:off x="2162175" y="6007100"/>
            <a:ext cx="908050" cy="661988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2" name="TextovéPole 28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31" name="Šipka doprava 30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 doprava 31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 doprava 33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 doprava 34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2258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" name="Šipka doprava 36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Šipka doprava 39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Šipka doprava 40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2264" name="TextovéPole 41"/>
          <p:cNvSpPr txBox="1">
            <a:spLocks noChangeArrowheads="1"/>
          </p:cNvSpPr>
          <p:nvPr/>
        </p:nvSpPr>
        <p:spPr bwMode="auto">
          <a:xfrm>
            <a:off x="4521200" y="3924300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Blood Volume</a:t>
            </a:r>
          </a:p>
        </p:txBody>
      </p:sp>
      <p:sp>
        <p:nvSpPr>
          <p:cNvPr id="52265" name="Line 23"/>
          <p:cNvSpPr>
            <a:spLocks noChangeShapeType="1"/>
          </p:cNvSpPr>
          <p:nvPr/>
        </p:nvSpPr>
        <p:spPr bwMode="auto">
          <a:xfrm flipV="1">
            <a:off x="4492625" y="3768725"/>
            <a:ext cx="7938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66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2267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4592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auto">
          <a:xfrm>
            <a:off x="2352675" y="1944688"/>
            <a:ext cx="2997200" cy="4116387"/>
          </a:xfrm>
          <a:custGeom>
            <a:avLst/>
            <a:gdLst>
              <a:gd name="T0" fmla="*/ 2147483647 w 1888"/>
              <a:gd name="T1" fmla="*/ 0 h 2593"/>
              <a:gd name="T2" fmla="*/ 2147483647 w 1888"/>
              <a:gd name="T3" fmla="*/ 2147483647 h 2593"/>
              <a:gd name="T4" fmla="*/ 2147483647 w 1888"/>
              <a:gd name="T5" fmla="*/ 2147483647 h 2593"/>
              <a:gd name="T6" fmla="*/ 2147483647 w 1888"/>
              <a:gd name="T7" fmla="*/ 2147483647 h 2593"/>
              <a:gd name="T8" fmla="*/ 2147483647 w 1888"/>
              <a:gd name="T9" fmla="*/ 2147483647 h 2593"/>
              <a:gd name="T10" fmla="*/ 2147483647 w 1888"/>
              <a:gd name="T11" fmla="*/ 2147483647 h 2593"/>
              <a:gd name="T12" fmla="*/ 2147483647 w 1888"/>
              <a:gd name="T13" fmla="*/ 2147483647 h 2593"/>
              <a:gd name="T14" fmla="*/ 2147483647 w 1888"/>
              <a:gd name="T15" fmla="*/ 2147483647 h 2593"/>
              <a:gd name="T16" fmla="*/ 2147483647 w 1888"/>
              <a:gd name="T17" fmla="*/ 2147483647 h 2593"/>
              <a:gd name="T18" fmla="*/ 2147483647 w 1888"/>
              <a:gd name="T19" fmla="*/ 2147483647 h 2593"/>
              <a:gd name="T20" fmla="*/ 2147483647 w 1888"/>
              <a:gd name="T21" fmla="*/ 2147483647 h 25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88"/>
              <a:gd name="T34" fmla="*/ 0 h 2593"/>
              <a:gd name="T35" fmla="*/ 1888 w 1888"/>
              <a:gd name="T36" fmla="*/ 2593 h 259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88" h="2593">
                <a:moveTo>
                  <a:pt x="215" y="0"/>
                </a:moveTo>
                <a:cubicBezTo>
                  <a:pt x="194" y="32"/>
                  <a:pt x="122" y="32"/>
                  <a:pt x="89" y="199"/>
                </a:cubicBezTo>
                <a:cubicBezTo>
                  <a:pt x="56" y="366"/>
                  <a:pt x="0" y="715"/>
                  <a:pt x="16" y="1000"/>
                </a:cubicBezTo>
                <a:cubicBezTo>
                  <a:pt x="32" y="1285"/>
                  <a:pt x="74" y="1680"/>
                  <a:pt x="188" y="1906"/>
                </a:cubicBezTo>
                <a:cubicBezTo>
                  <a:pt x="302" y="2132"/>
                  <a:pt x="434" y="2243"/>
                  <a:pt x="702" y="2355"/>
                </a:cubicBezTo>
                <a:cubicBezTo>
                  <a:pt x="970" y="2467"/>
                  <a:pt x="1704" y="2559"/>
                  <a:pt x="1796" y="2576"/>
                </a:cubicBezTo>
                <a:cubicBezTo>
                  <a:pt x="1888" y="2593"/>
                  <a:pt x="1445" y="2565"/>
                  <a:pt x="1252" y="2456"/>
                </a:cubicBezTo>
                <a:cubicBezTo>
                  <a:pt x="1059" y="2347"/>
                  <a:pt x="766" y="2161"/>
                  <a:pt x="639" y="1922"/>
                </a:cubicBezTo>
                <a:cubicBezTo>
                  <a:pt x="512" y="1683"/>
                  <a:pt x="523" y="1270"/>
                  <a:pt x="487" y="1021"/>
                </a:cubicBezTo>
                <a:cubicBezTo>
                  <a:pt x="451" y="772"/>
                  <a:pt x="462" y="586"/>
                  <a:pt x="424" y="430"/>
                </a:cubicBezTo>
                <a:cubicBezTo>
                  <a:pt x="386" y="274"/>
                  <a:pt x="293" y="155"/>
                  <a:pt x="25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3251" name="Freeform 3"/>
          <p:cNvSpPr>
            <a:spLocks/>
          </p:cNvSpPr>
          <p:nvPr/>
        </p:nvSpPr>
        <p:spPr bwMode="auto">
          <a:xfrm>
            <a:off x="5162550" y="1492250"/>
            <a:ext cx="3090863" cy="4565650"/>
          </a:xfrm>
          <a:custGeom>
            <a:avLst/>
            <a:gdLst>
              <a:gd name="T0" fmla="*/ 2147483647 w 1947"/>
              <a:gd name="T1" fmla="*/ 2147483647 h 2876"/>
              <a:gd name="T2" fmla="*/ 2147483647 w 1947"/>
              <a:gd name="T3" fmla="*/ 2147483647 h 2876"/>
              <a:gd name="T4" fmla="*/ 2147483647 w 1947"/>
              <a:gd name="T5" fmla="*/ 2147483647 h 2876"/>
              <a:gd name="T6" fmla="*/ 2147483647 w 1947"/>
              <a:gd name="T7" fmla="*/ 2147483647 h 2876"/>
              <a:gd name="T8" fmla="*/ 2147483647 w 1947"/>
              <a:gd name="T9" fmla="*/ 2147483647 h 2876"/>
              <a:gd name="T10" fmla="*/ 2147483647 w 1947"/>
              <a:gd name="T11" fmla="*/ 2147483647 h 2876"/>
              <a:gd name="T12" fmla="*/ 2147483647 w 1947"/>
              <a:gd name="T13" fmla="*/ 2147483647 h 2876"/>
              <a:gd name="T14" fmla="*/ 2147483647 w 1947"/>
              <a:gd name="T15" fmla="*/ 2147483647 h 2876"/>
              <a:gd name="T16" fmla="*/ 0 w 1947"/>
              <a:gd name="T17" fmla="*/ 2147483647 h 28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47"/>
              <a:gd name="T28" fmla="*/ 0 h 2876"/>
              <a:gd name="T29" fmla="*/ 1947 w 1947"/>
              <a:gd name="T30" fmla="*/ 2876 h 28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47" h="2876">
                <a:moveTo>
                  <a:pt x="565" y="2834"/>
                </a:moveTo>
                <a:cubicBezTo>
                  <a:pt x="768" y="2735"/>
                  <a:pt x="1623" y="2630"/>
                  <a:pt x="1785" y="2238"/>
                </a:cubicBezTo>
                <a:cubicBezTo>
                  <a:pt x="1947" y="1846"/>
                  <a:pt x="1690" y="847"/>
                  <a:pt x="1534" y="484"/>
                </a:cubicBezTo>
                <a:cubicBezTo>
                  <a:pt x="1378" y="121"/>
                  <a:pt x="1005" y="120"/>
                  <a:pt x="848" y="60"/>
                </a:cubicBezTo>
                <a:cubicBezTo>
                  <a:pt x="691" y="0"/>
                  <a:pt x="532" y="29"/>
                  <a:pt x="591" y="123"/>
                </a:cubicBezTo>
                <a:cubicBezTo>
                  <a:pt x="650" y="217"/>
                  <a:pt x="1075" y="314"/>
                  <a:pt x="1204" y="626"/>
                </a:cubicBezTo>
                <a:cubicBezTo>
                  <a:pt x="1333" y="938"/>
                  <a:pt x="1435" y="1647"/>
                  <a:pt x="1366" y="1998"/>
                </a:cubicBezTo>
                <a:cubicBezTo>
                  <a:pt x="1297" y="2349"/>
                  <a:pt x="1018" y="2586"/>
                  <a:pt x="790" y="2731"/>
                </a:cubicBezTo>
                <a:cubicBezTo>
                  <a:pt x="562" y="2876"/>
                  <a:pt x="165" y="2839"/>
                  <a:pt x="0" y="2867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3252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3253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3256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3257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3258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59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0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3261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3262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3263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4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5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6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7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8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69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70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3271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3272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3273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3274" name="Freeform 25"/>
          <p:cNvSpPr>
            <a:spLocks/>
          </p:cNvSpPr>
          <p:nvPr/>
        </p:nvSpPr>
        <p:spPr bwMode="auto">
          <a:xfrm>
            <a:off x="1435100" y="5516563"/>
            <a:ext cx="1639888" cy="116681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75" name="TextovéPole 26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29" name="Šipka doprava 28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Šipka doprava 29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Šipka doprava 30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 doprava 31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3281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" name="Šipka doprava 34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prava 35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7" name="Šipka doprava 36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3287" name="TextovéPole 39"/>
          <p:cNvSpPr txBox="1">
            <a:spLocks noChangeArrowheads="1"/>
          </p:cNvSpPr>
          <p:nvPr/>
        </p:nvSpPr>
        <p:spPr bwMode="auto">
          <a:xfrm>
            <a:off x="4521200" y="3924300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Blood Volume</a:t>
            </a:r>
          </a:p>
        </p:txBody>
      </p:sp>
      <p:sp>
        <p:nvSpPr>
          <p:cNvPr id="53288" name="Line 23"/>
          <p:cNvSpPr>
            <a:spLocks noChangeShapeType="1"/>
          </p:cNvSpPr>
          <p:nvPr/>
        </p:nvSpPr>
        <p:spPr bwMode="auto">
          <a:xfrm flipV="1">
            <a:off x="4492625" y="3768725"/>
            <a:ext cx="7938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89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3290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6514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reeform 2"/>
          <p:cNvSpPr>
            <a:spLocks/>
          </p:cNvSpPr>
          <p:nvPr/>
        </p:nvSpPr>
        <p:spPr bwMode="auto">
          <a:xfrm>
            <a:off x="2479675" y="1944688"/>
            <a:ext cx="2881313" cy="4114800"/>
          </a:xfrm>
          <a:custGeom>
            <a:avLst/>
            <a:gdLst>
              <a:gd name="T0" fmla="*/ 2147483647 w 1815"/>
              <a:gd name="T1" fmla="*/ 0 h 2592"/>
              <a:gd name="T2" fmla="*/ 2147483647 w 1815"/>
              <a:gd name="T3" fmla="*/ 2147483647 h 2592"/>
              <a:gd name="T4" fmla="*/ 2147483647 w 1815"/>
              <a:gd name="T5" fmla="*/ 2147483647 h 2592"/>
              <a:gd name="T6" fmla="*/ 2147483647 w 1815"/>
              <a:gd name="T7" fmla="*/ 2147483647 h 2592"/>
              <a:gd name="T8" fmla="*/ 2147483647 w 1815"/>
              <a:gd name="T9" fmla="*/ 2147483647 h 2592"/>
              <a:gd name="T10" fmla="*/ 2147483647 w 1815"/>
              <a:gd name="T11" fmla="*/ 2147483647 h 2592"/>
              <a:gd name="T12" fmla="*/ 2147483647 w 1815"/>
              <a:gd name="T13" fmla="*/ 2147483647 h 2592"/>
              <a:gd name="T14" fmla="*/ 2147483647 w 1815"/>
              <a:gd name="T15" fmla="*/ 2147483647 h 2592"/>
              <a:gd name="T16" fmla="*/ 2147483647 w 1815"/>
              <a:gd name="T17" fmla="*/ 2147483647 h 2592"/>
              <a:gd name="T18" fmla="*/ 2147483647 w 1815"/>
              <a:gd name="T19" fmla="*/ 2147483647 h 2592"/>
              <a:gd name="T20" fmla="*/ 2147483647 w 1815"/>
              <a:gd name="T21" fmla="*/ 2147483647 h 2592"/>
              <a:gd name="T22" fmla="*/ 2147483647 w 1815"/>
              <a:gd name="T23" fmla="*/ 2147483647 h 25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5"/>
              <a:gd name="T37" fmla="*/ 0 h 2592"/>
              <a:gd name="T38" fmla="*/ 1815 w 1815"/>
              <a:gd name="T39" fmla="*/ 2592 h 25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5" h="2592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1" y="1635"/>
                  <a:pt x="224" y="1864"/>
                </a:cubicBezTo>
                <a:cubicBezTo>
                  <a:pt x="307" y="2093"/>
                  <a:pt x="331" y="2243"/>
                  <a:pt x="580" y="2362"/>
                </a:cubicBezTo>
                <a:cubicBezTo>
                  <a:pt x="829" y="2481"/>
                  <a:pt x="1617" y="2560"/>
                  <a:pt x="1716" y="2576"/>
                </a:cubicBezTo>
                <a:cubicBezTo>
                  <a:pt x="1815" y="2592"/>
                  <a:pt x="1386" y="2532"/>
                  <a:pt x="1172" y="2456"/>
                </a:cubicBezTo>
                <a:cubicBezTo>
                  <a:pt x="958" y="2380"/>
                  <a:pt x="588" y="2283"/>
                  <a:pt x="433" y="2121"/>
                </a:cubicBezTo>
                <a:cubicBezTo>
                  <a:pt x="278" y="1959"/>
                  <a:pt x="283" y="1668"/>
                  <a:pt x="239" y="1482"/>
                </a:cubicBezTo>
                <a:cubicBezTo>
                  <a:pt x="195" y="1296"/>
                  <a:pt x="179" y="1174"/>
                  <a:pt x="166" y="1006"/>
                </a:cubicBezTo>
                <a:cubicBezTo>
                  <a:pt x="153" y="838"/>
                  <a:pt x="159" y="626"/>
                  <a:pt x="161" y="472"/>
                </a:cubicBezTo>
                <a:cubicBezTo>
                  <a:pt x="163" y="318"/>
                  <a:pt x="174" y="163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275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49" y="20"/>
                  <a:pt x="591" y="122"/>
                </a:cubicBezTo>
                <a:cubicBezTo>
                  <a:pt x="633" y="224"/>
                  <a:pt x="970" y="360"/>
                  <a:pt x="1099" y="672"/>
                </a:cubicBezTo>
                <a:cubicBezTo>
                  <a:pt x="1228" y="984"/>
                  <a:pt x="1417" y="1654"/>
                  <a:pt x="1366" y="1997"/>
                </a:cubicBezTo>
                <a:cubicBezTo>
                  <a:pt x="1315" y="2340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276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4277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4279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4280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4281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4282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83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84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4285" name="Text Box 17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4286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4287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88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89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90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91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92" name="Line 26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93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4294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4295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4296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4297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98" name="Freeform 25"/>
          <p:cNvSpPr>
            <a:spLocks/>
          </p:cNvSpPr>
          <p:nvPr/>
        </p:nvSpPr>
        <p:spPr bwMode="auto">
          <a:xfrm>
            <a:off x="900113" y="5097463"/>
            <a:ext cx="2159000" cy="158591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299" name="TextovéPole 27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30" name="Šipka doprava 29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Šipka doprava 30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 doprava 31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 doprava 33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305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" name="Šipka doprava 35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7" name="Šipka doprava 36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Šipka doprava 39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311" name="TextovéPole 40"/>
          <p:cNvSpPr txBox="1">
            <a:spLocks noChangeArrowheads="1"/>
          </p:cNvSpPr>
          <p:nvPr/>
        </p:nvSpPr>
        <p:spPr bwMode="auto">
          <a:xfrm>
            <a:off x="4521200" y="3924300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Blood Volume</a:t>
            </a:r>
          </a:p>
        </p:txBody>
      </p:sp>
      <p:sp>
        <p:nvSpPr>
          <p:cNvPr id="54312" name="Line 23"/>
          <p:cNvSpPr>
            <a:spLocks noChangeShapeType="1"/>
          </p:cNvSpPr>
          <p:nvPr/>
        </p:nvSpPr>
        <p:spPr bwMode="auto">
          <a:xfrm flipV="1">
            <a:off x="4492625" y="3768725"/>
            <a:ext cx="7938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313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4314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8900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reeform 2"/>
          <p:cNvSpPr>
            <a:spLocks/>
          </p:cNvSpPr>
          <p:nvPr/>
        </p:nvSpPr>
        <p:spPr bwMode="auto">
          <a:xfrm>
            <a:off x="2479675" y="1944688"/>
            <a:ext cx="2882900" cy="4125912"/>
          </a:xfrm>
          <a:custGeom>
            <a:avLst/>
            <a:gdLst>
              <a:gd name="T0" fmla="*/ 2147483647 w 1816"/>
              <a:gd name="T1" fmla="*/ 0 h 2599"/>
              <a:gd name="T2" fmla="*/ 2147483647 w 1816"/>
              <a:gd name="T3" fmla="*/ 2147483647 h 2599"/>
              <a:gd name="T4" fmla="*/ 2147483647 w 1816"/>
              <a:gd name="T5" fmla="*/ 2147483647 h 2599"/>
              <a:gd name="T6" fmla="*/ 2147483647 w 1816"/>
              <a:gd name="T7" fmla="*/ 2147483647 h 2599"/>
              <a:gd name="T8" fmla="*/ 2147483647 w 1816"/>
              <a:gd name="T9" fmla="*/ 2147483647 h 2599"/>
              <a:gd name="T10" fmla="*/ 2147483647 w 1816"/>
              <a:gd name="T11" fmla="*/ 2147483647 h 2599"/>
              <a:gd name="T12" fmla="*/ 2147483647 w 1816"/>
              <a:gd name="T13" fmla="*/ 2147483647 h 2599"/>
              <a:gd name="T14" fmla="*/ 2147483647 w 1816"/>
              <a:gd name="T15" fmla="*/ 2147483647 h 2599"/>
              <a:gd name="T16" fmla="*/ 2147483647 w 1816"/>
              <a:gd name="T17" fmla="*/ 2147483647 h 2599"/>
              <a:gd name="T18" fmla="*/ 2147483647 w 1816"/>
              <a:gd name="T19" fmla="*/ 2147483647 h 2599"/>
              <a:gd name="T20" fmla="*/ 2147483647 w 1816"/>
              <a:gd name="T21" fmla="*/ 2147483647 h 2599"/>
              <a:gd name="T22" fmla="*/ 2147483647 w 1816"/>
              <a:gd name="T23" fmla="*/ 2147483647 h 25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6"/>
              <a:gd name="T37" fmla="*/ 0 h 2599"/>
              <a:gd name="T38" fmla="*/ 1816 w 1816"/>
              <a:gd name="T39" fmla="*/ 2599 h 25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6" h="2599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3" y="1642"/>
                  <a:pt x="224" y="1864"/>
                </a:cubicBezTo>
                <a:cubicBezTo>
                  <a:pt x="305" y="2086"/>
                  <a:pt x="320" y="2201"/>
                  <a:pt x="569" y="2320"/>
                </a:cubicBezTo>
                <a:cubicBezTo>
                  <a:pt x="818" y="2439"/>
                  <a:pt x="1616" y="2553"/>
                  <a:pt x="1716" y="2576"/>
                </a:cubicBezTo>
                <a:cubicBezTo>
                  <a:pt x="1816" y="2599"/>
                  <a:pt x="1386" y="2532"/>
                  <a:pt x="1172" y="2456"/>
                </a:cubicBezTo>
                <a:cubicBezTo>
                  <a:pt x="958" y="2380"/>
                  <a:pt x="588" y="2283"/>
                  <a:pt x="433" y="2121"/>
                </a:cubicBezTo>
                <a:cubicBezTo>
                  <a:pt x="278" y="1959"/>
                  <a:pt x="283" y="1668"/>
                  <a:pt x="239" y="1482"/>
                </a:cubicBezTo>
                <a:cubicBezTo>
                  <a:pt x="195" y="1296"/>
                  <a:pt x="185" y="1166"/>
                  <a:pt x="166" y="1006"/>
                </a:cubicBezTo>
                <a:cubicBezTo>
                  <a:pt x="147" y="846"/>
                  <a:pt x="122" y="678"/>
                  <a:pt x="124" y="524"/>
                </a:cubicBezTo>
                <a:cubicBezTo>
                  <a:pt x="126" y="370"/>
                  <a:pt x="167" y="174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299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68" y="15"/>
                  <a:pt x="591" y="122"/>
                </a:cubicBezTo>
                <a:cubicBezTo>
                  <a:pt x="614" y="229"/>
                  <a:pt x="855" y="391"/>
                  <a:pt x="984" y="703"/>
                </a:cubicBezTo>
                <a:cubicBezTo>
                  <a:pt x="1113" y="1015"/>
                  <a:pt x="1398" y="1659"/>
                  <a:pt x="1366" y="1997"/>
                </a:cubicBezTo>
                <a:cubicBezTo>
                  <a:pt x="1334" y="2335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5300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5301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5303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5304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5305" name="Text Box 13"/>
          <p:cNvSpPr txBox="1">
            <a:spLocks noChangeArrowheads="1"/>
          </p:cNvSpPr>
          <p:nvPr/>
        </p:nvSpPr>
        <p:spPr bwMode="auto">
          <a:xfrm>
            <a:off x="4554538" y="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5306" name="Line 14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07" name="Line 15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08" name="Text Box 16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5309" name="Text Box 17"/>
          <p:cNvSpPr txBox="1">
            <a:spLocks noChangeArrowheads="1"/>
          </p:cNvSpPr>
          <p:nvPr/>
        </p:nvSpPr>
        <p:spPr bwMode="auto">
          <a:xfrm>
            <a:off x="0" y="412273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5310" name="Text Box 18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5311" name="Line 19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2" name="Freeform 20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3" name="Line 21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4" name="Line 22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5" name="Line 24"/>
          <p:cNvSpPr>
            <a:spLocks noChangeShapeType="1"/>
          </p:cNvSpPr>
          <p:nvPr/>
        </p:nvSpPr>
        <p:spPr bwMode="auto">
          <a:xfrm flipV="1">
            <a:off x="5030788" y="13970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6" name="Text Box 26"/>
          <p:cNvSpPr txBox="1">
            <a:spLocks noChangeArrowheads="1"/>
          </p:cNvSpPr>
          <p:nvPr/>
        </p:nvSpPr>
        <p:spPr bwMode="auto">
          <a:xfrm>
            <a:off x="784225" y="3794125"/>
            <a:ext cx="90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=0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55317" name="Line 27"/>
          <p:cNvSpPr>
            <a:spLocks noChangeShapeType="1"/>
          </p:cNvSpPr>
          <p:nvPr/>
        </p:nvSpPr>
        <p:spPr bwMode="auto">
          <a:xfrm flipV="1">
            <a:off x="8289925" y="2482850"/>
            <a:ext cx="0" cy="2746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18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5319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5320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5321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5322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23" name="Freeform 25"/>
          <p:cNvSpPr>
            <a:spLocks/>
          </p:cNvSpPr>
          <p:nvPr/>
        </p:nvSpPr>
        <p:spPr bwMode="auto">
          <a:xfrm>
            <a:off x="381000" y="4786313"/>
            <a:ext cx="2695575" cy="189706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24" name="TextovéPole 28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31" name="Šipka doprava 30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Šipka doprava 31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 doprava 33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 doprava 34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5330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" name="Šipka doprava 36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Šipka doprava 39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Šipka doprava 40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5336" name="TextovéPole 41"/>
          <p:cNvSpPr txBox="1">
            <a:spLocks noChangeArrowheads="1"/>
          </p:cNvSpPr>
          <p:nvPr/>
        </p:nvSpPr>
        <p:spPr bwMode="auto">
          <a:xfrm>
            <a:off x="4521200" y="3924300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Blood Volume</a:t>
            </a:r>
          </a:p>
        </p:txBody>
      </p:sp>
      <p:sp>
        <p:nvSpPr>
          <p:cNvPr id="55337" name="Line 23"/>
          <p:cNvSpPr>
            <a:spLocks noChangeShapeType="1"/>
          </p:cNvSpPr>
          <p:nvPr/>
        </p:nvSpPr>
        <p:spPr bwMode="auto">
          <a:xfrm flipV="1">
            <a:off x="4492625" y="3768725"/>
            <a:ext cx="7938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338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5339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17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Obrázek 1">
            <a:extLst>
              <a:ext uri="{FF2B5EF4-FFF2-40B4-BE49-F238E27FC236}">
                <a16:creationId xmlns:a16="http://schemas.microsoft.com/office/drawing/2014/main" id="{7F53FFB6-B6E9-1847-17DD-9E1D19436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7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ovéPole 2">
            <a:extLst>
              <a:ext uri="{FF2B5EF4-FFF2-40B4-BE49-F238E27FC236}">
                <a16:creationId xmlns:a16="http://schemas.microsoft.com/office/drawing/2014/main" id="{BE987319-19C3-6FBA-F2B0-1DDB60B13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8" y="44624"/>
            <a:ext cx="3675506" cy="461665"/>
          </a:xfrm>
          <a:prstGeom prst="rect">
            <a:avLst/>
          </a:prstGeom>
          <a:solidFill>
            <a:srgbClr val="FFF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en-US" sz="2400" dirty="0" err="1"/>
              <a:t>Transmurální</a:t>
            </a:r>
            <a:r>
              <a:rPr lang="cs-CZ" altLang="en-US" sz="2400" dirty="0"/>
              <a:t> tlak</a:t>
            </a:r>
          </a:p>
        </p:txBody>
      </p:sp>
      <p:sp>
        <p:nvSpPr>
          <p:cNvPr id="9" name="TextovéPole 7">
            <a:extLst>
              <a:ext uri="{FF2B5EF4-FFF2-40B4-BE49-F238E27FC236}">
                <a16:creationId xmlns:a16="http://schemas.microsoft.com/office/drawing/2014/main" id="{5F482D1A-9C04-7262-EE14-EF2E89F8CD3C}"/>
              </a:ext>
            </a:extLst>
          </p:cNvPr>
          <p:cNvSpPr txBox="1"/>
          <p:nvPr/>
        </p:nvSpPr>
        <p:spPr>
          <a:xfrm>
            <a:off x="2123728" y="5547957"/>
            <a:ext cx="1553238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cs-CZ" sz="1400" dirty="0"/>
              <a:t>Reziduální objem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31EA10-5CAB-DA85-B7B4-A2F274073EB6}"/>
              </a:ext>
            </a:extLst>
          </p:cNvPr>
          <p:cNvSpPr/>
          <p:nvPr/>
        </p:nvSpPr>
        <p:spPr>
          <a:xfrm>
            <a:off x="6516216" y="2996952"/>
            <a:ext cx="909638" cy="5905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dirty="0">
                <a:solidFill>
                  <a:schemeClr val="tx1"/>
                </a:solidFill>
              </a:rPr>
              <a:t>Zvýšení objemu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86A9735-BA02-19FC-6384-3478089F50E5}"/>
              </a:ext>
            </a:extLst>
          </p:cNvPr>
          <p:cNvSpPr/>
          <p:nvPr/>
        </p:nvSpPr>
        <p:spPr>
          <a:xfrm>
            <a:off x="1123329" y="6093297"/>
            <a:ext cx="496343" cy="372090"/>
          </a:xfrm>
          <a:prstGeom prst="ellipse">
            <a:avLst/>
          </a:prstGeom>
          <a:solidFill>
            <a:srgbClr val="F2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6E64E3-34D9-1694-4B0B-797900BDE656}"/>
              </a:ext>
            </a:extLst>
          </p:cNvPr>
          <p:cNvSpPr txBox="1"/>
          <p:nvPr/>
        </p:nvSpPr>
        <p:spPr>
          <a:xfrm>
            <a:off x="1187624" y="6048509"/>
            <a:ext cx="58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7">
            <a:extLst>
              <a:ext uri="{FF2B5EF4-FFF2-40B4-BE49-F238E27FC236}">
                <a16:creationId xmlns:a16="http://schemas.microsoft.com/office/drawing/2014/main" id="{4FD901FF-CD3D-733F-A88A-D7A1DD586C50}"/>
              </a:ext>
            </a:extLst>
          </p:cNvPr>
          <p:cNvSpPr txBox="1"/>
          <p:nvPr/>
        </p:nvSpPr>
        <p:spPr>
          <a:xfrm>
            <a:off x="218163" y="5698507"/>
            <a:ext cx="1553238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cs-CZ" sz="1400" dirty="0"/>
              <a:t>Reziduální objem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10F1BE-841F-4F42-8306-E8FC0043BACE}"/>
              </a:ext>
            </a:extLst>
          </p:cNvPr>
          <p:cNvSpPr/>
          <p:nvPr/>
        </p:nvSpPr>
        <p:spPr>
          <a:xfrm>
            <a:off x="5292080" y="1700808"/>
            <a:ext cx="496343" cy="372090"/>
          </a:xfrm>
          <a:prstGeom prst="ellipse">
            <a:avLst/>
          </a:prstGeom>
          <a:solidFill>
            <a:srgbClr val="F2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42B30-8132-DFC0-CDEF-FBB9F3BE4B64}"/>
              </a:ext>
            </a:extLst>
          </p:cNvPr>
          <p:cNvSpPr txBox="1"/>
          <p:nvPr/>
        </p:nvSpPr>
        <p:spPr>
          <a:xfrm>
            <a:off x="5220072" y="1656020"/>
            <a:ext cx="58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7A481C-A97F-678B-6451-BF436A28C1C9}"/>
              </a:ext>
            </a:extLst>
          </p:cNvPr>
          <p:cNvSpPr/>
          <p:nvPr/>
        </p:nvSpPr>
        <p:spPr>
          <a:xfrm rot="2491008">
            <a:off x="1947966" y="1322418"/>
            <a:ext cx="2028609" cy="4084400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63C4CB-C14B-6C2D-0C79-8DAF0EB2FCDE}"/>
              </a:ext>
            </a:extLst>
          </p:cNvPr>
          <p:cNvSpPr/>
          <p:nvPr/>
        </p:nvSpPr>
        <p:spPr>
          <a:xfrm>
            <a:off x="395536" y="4894946"/>
            <a:ext cx="1910548" cy="1789089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17" name="TextovéPole 3">
            <a:extLst>
              <a:ext uri="{FF2B5EF4-FFF2-40B4-BE49-F238E27FC236}">
                <a16:creationId xmlns:a16="http://schemas.microsoft.com/office/drawing/2014/main" id="{5CA2F1E8-B13A-8E8B-3B9A-7D9C6DCF1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230" y="6021288"/>
            <a:ext cx="1027282" cy="461665"/>
          </a:xfrm>
          <a:prstGeom prst="rect">
            <a:avLst/>
          </a:prstGeom>
          <a:solidFill>
            <a:srgbClr val="FFF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en-US" sz="2400" dirty="0"/>
              <a:t>Objem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F1D032-7E01-9EEE-3A45-7155EC65880D}"/>
              </a:ext>
            </a:extLst>
          </p:cNvPr>
          <p:cNvSpPr/>
          <p:nvPr/>
        </p:nvSpPr>
        <p:spPr>
          <a:xfrm>
            <a:off x="323528" y="6259612"/>
            <a:ext cx="2255195" cy="372090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D903FC-9AA2-734A-6F73-D65AFBC624AA}"/>
              </a:ext>
            </a:extLst>
          </p:cNvPr>
          <p:cNvCxnSpPr>
            <a:cxnSpLocks/>
          </p:cNvCxnSpPr>
          <p:nvPr/>
        </p:nvCxnSpPr>
        <p:spPr>
          <a:xfrm flipH="1" flipV="1">
            <a:off x="251520" y="6279341"/>
            <a:ext cx="2327203" cy="7147"/>
          </a:xfrm>
          <a:prstGeom prst="line">
            <a:avLst/>
          </a:prstGeom>
          <a:ln w="76200">
            <a:solidFill>
              <a:srgbClr val="273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460DC1-C2D0-001F-B791-70D751597BB5}"/>
              </a:ext>
            </a:extLst>
          </p:cNvPr>
          <p:cNvSpPr/>
          <p:nvPr/>
        </p:nvSpPr>
        <p:spPr>
          <a:xfrm>
            <a:off x="4449068" y="2731145"/>
            <a:ext cx="987028" cy="5905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dirty="0">
                <a:solidFill>
                  <a:schemeClr val="tx1"/>
                </a:solidFill>
              </a:rPr>
              <a:t>Zvýšení venózního tonu</a:t>
            </a:r>
          </a:p>
        </p:txBody>
      </p:sp>
    </p:spTree>
    <p:extLst>
      <p:ext uri="{BB962C8B-B14F-4D97-AF65-F5344CB8AC3E}">
        <p14:creationId xmlns:p14="http://schemas.microsoft.com/office/powerpoint/2010/main" val="29259645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reeform 2"/>
          <p:cNvSpPr>
            <a:spLocks/>
          </p:cNvSpPr>
          <p:nvPr/>
        </p:nvSpPr>
        <p:spPr bwMode="auto">
          <a:xfrm>
            <a:off x="2479675" y="1944688"/>
            <a:ext cx="2882900" cy="4125912"/>
          </a:xfrm>
          <a:custGeom>
            <a:avLst/>
            <a:gdLst>
              <a:gd name="T0" fmla="*/ 2147483647 w 1816"/>
              <a:gd name="T1" fmla="*/ 0 h 2599"/>
              <a:gd name="T2" fmla="*/ 2147483647 w 1816"/>
              <a:gd name="T3" fmla="*/ 2147483647 h 2599"/>
              <a:gd name="T4" fmla="*/ 2147483647 w 1816"/>
              <a:gd name="T5" fmla="*/ 2147483647 h 2599"/>
              <a:gd name="T6" fmla="*/ 2147483647 w 1816"/>
              <a:gd name="T7" fmla="*/ 2147483647 h 2599"/>
              <a:gd name="T8" fmla="*/ 2147483647 w 1816"/>
              <a:gd name="T9" fmla="*/ 2147483647 h 2599"/>
              <a:gd name="T10" fmla="*/ 2147483647 w 1816"/>
              <a:gd name="T11" fmla="*/ 2147483647 h 2599"/>
              <a:gd name="T12" fmla="*/ 2147483647 w 1816"/>
              <a:gd name="T13" fmla="*/ 2147483647 h 2599"/>
              <a:gd name="T14" fmla="*/ 2147483647 w 1816"/>
              <a:gd name="T15" fmla="*/ 2147483647 h 2599"/>
              <a:gd name="T16" fmla="*/ 2147483647 w 1816"/>
              <a:gd name="T17" fmla="*/ 2147483647 h 2599"/>
              <a:gd name="T18" fmla="*/ 2147483647 w 1816"/>
              <a:gd name="T19" fmla="*/ 2147483647 h 2599"/>
              <a:gd name="T20" fmla="*/ 2147483647 w 1816"/>
              <a:gd name="T21" fmla="*/ 2147483647 h 2599"/>
              <a:gd name="T22" fmla="*/ 2147483647 w 1816"/>
              <a:gd name="T23" fmla="*/ 2147483647 h 25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16"/>
              <a:gd name="T37" fmla="*/ 0 h 2599"/>
              <a:gd name="T38" fmla="*/ 1816 w 1816"/>
              <a:gd name="T39" fmla="*/ 2599 h 25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16" h="2599">
                <a:moveTo>
                  <a:pt x="135" y="0"/>
                </a:moveTo>
                <a:cubicBezTo>
                  <a:pt x="114" y="32"/>
                  <a:pt x="18" y="35"/>
                  <a:pt x="9" y="199"/>
                </a:cubicBezTo>
                <a:cubicBezTo>
                  <a:pt x="0" y="363"/>
                  <a:pt x="46" y="708"/>
                  <a:pt x="82" y="985"/>
                </a:cubicBezTo>
                <a:cubicBezTo>
                  <a:pt x="118" y="1262"/>
                  <a:pt x="143" y="1642"/>
                  <a:pt x="224" y="1864"/>
                </a:cubicBezTo>
                <a:cubicBezTo>
                  <a:pt x="305" y="2086"/>
                  <a:pt x="320" y="2201"/>
                  <a:pt x="569" y="2320"/>
                </a:cubicBezTo>
                <a:cubicBezTo>
                  <a:pt x="818" y="2439"/>
                  <a:pt x="1616" y="2553"/>
                  <a:pt x="1716" y="2576"/>
                </a:cubicBezTo>
                <a:cubicBezTo>
                  <a:pt x="1816" y="2599"/>
                  <a:pt x="1386" y="2532"/>
                  <a:pt x="1172" y="2456"/>
                </a:cubicBezTo>
                <a:cubicBezTo>
                  <a:pt x="958" y="2380"/>
                  <a:pt x="602" y="2282"/>
                  <a:pt x="433" y="2121"/>
                </a:cubicBezTo>
                <a:cubicBezTo>
                  <a:pt x="264" y="1960"/>
                  <a:pt x="210" y="1670"/>
                  <a:pt x="155" y="1489"/>
                </a:cubicBezTo>
                <a:cubicBezTo>
                  <a:pt x="100" y="1308"/>
                  <a:pt x="113" y="1197"/>
                  <a:pt x="100" y="1035"/>
                </a:cubicBezTo>
                <a:cubicBezTo>
                  <a:pt x="87" y="873"/>
                  <a:pt x="64" y="678"/>
                  <a:pt x="77" y="519"/>
                </a:cubicBezTo>
                <a:cubicBezTo>
                  <a:pt x="90" y="360"/>
                  <a:pt x="157" y="173"/>
                  <a:pt x="178" y="82"/>
                </a:cubicBezTo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6323" name="Freeform 3"/>
          <p:cNvSpPr>
            <a:spLocks/>
          </p:cNvSpPr>
          <p:nvPr/>
        </p:nvSpPr>
        <p:spPr bwMode="auto">
          <a:xfrm>
            <a:off x="5162550" y="1493838"/>
            <a:ext cx="3262313" cy="4564062"/>
          </a:xfrm>
          <a:custGeom>
            <a:avLst/>
            <a:gdLst>
              <a:gd name="T0" fmla="*/ 2147483647 w 2055"/>
              <a:gd name="T1" fmla="*/ 2147483647 h 2875"/>
              <a:gd name="T2" fmla="*/ 2147483647 w 2055"/>
              <a:gd name="T3" fmla="*/ 2147483647 h 2875"/>
              <a:gd name="T4" fmla="*/ 2147483647 w 2055"/>
              <a:gd name="T5" fmla="*/ 2147483647 h 2875"/>
              <a:gd name="T6" fmla="*/ 2147483647 w 2055"/>
              <a:gd name="T7" fmla="*/ 2147483647 h 2875"/>
              <a:gd name="T8" fmla="*/ 2147483647 w 2055"/>
              <a:gd name="T9" fmla="*/ 2147483647 h 2875"/>
              <a:gd name="T10" fmla="*/ 2147483647 w 2055"/>
              <a:gd name="T11" fmla="*/ 2147483647 h 2875"/>
              <a:gd name="T12" fmla="*/ 2147483647 w 2055"/>
              <a:gd name="T13" fmla="*/ 2147483647 h 2875"/>
              <a:gd name="T14" fmla="*/ 2147483647 w 2055"/>
              <a:gd name="T15" fmla="*/ 2147483647 h 2875"/>
              <a:gd name="T16" fmla="*/ 0 w 2055"/>
              <a:gd name="T17" fmla="*/ 2147483647 h 28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55"/>
              <a:gd name="T28" fmla="*/ 0 h 2875"/>
              <a:gd name="T29" fmla="*/ 2055 w 2055"/>
              <a:gd name="T30" fmla="*/ 2875 h 28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55" h="2875">
                <a:moveTo>
                  <a:pt x="565" y="2833"/>
                </a:moveTo>
                <a:cubicBezTo>
                  <a:pt x="784" y="2732"/>
                  <a:pt x="1705" y="2619"/>
                  <a:pt x="1880" y="2227"/>
                </a:cubicBezTo>
                <a:cubicBezTo>
                  <a:pt x="2055" y="1835"/>
                  <a:pt x="1785" y="839"/>
                  <a:pt x="1613" y="478"/>
                </a:cubicBezTo>
                <a:cubicBezTo>
                  <a:pt x="1441" y="117"/>
                  <a:pt x="1018" y="118"/>
                  <a:pt x="848" y="59"/>
                </a:cubicBezTo>
                <a:cubicBezTo>
                  <a:pt x="678" y="0"/>
                  <a:pt x="568" y="15"/>
                  <a:pt x="591" y="122"/>
                </a:cubicBezTo>
                <a:cubicBezTo>
                  <a:pt x="614" y="229"/>
                  <a:pt x="855" y="391"/>
                  <a:pt x="984" y="703"/>
                </a:cubicBezTo>
                <a:cubicBezTo>
                  <a:pt x="1113" y="1015"/>
                  <a:pt x="1398" y="1659"/>
                  <a:pt x="1366" y="1997"/>
                </a:cubicBezTo>
                <a:cubicBezTo>
                  <a:pt x="1334" y="2335"/>
                  <a:pt x="1018" y="2585"/>
                  <a:pt x="790" y="2730"/>
                </a:cubicBezTo>
                <a:cubicBezTo>
                  <a:pt x="562" y="2875"/>
                  <a:pt x="165" y="2838"/>
                  <a:pt x="0" y="2866"/>
                </a:cubicBezTo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6324" name="Freeform 4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6325" name="Picture 5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AutoShape 10"/>
          <p:cNvSpPr>
            <a:spLocks noChangeArrowheads="1"/>
          </p:cNvSpPr>
          <p:nvPr/>
        </p:nvSpPr>
        <p:spPr bwMode="auto">
          <a:xfrm>
            <a:off x="4040188" y="307975"/>
            <a:ext cx="339725" cy="698500"/>
          </a:xfrm>
          <a:prstGeom prst="downArrow">
            <a:avLst>
              <a:gd name="adj1" fmla="val 50000"/>
              <a:gd name="adj2" fmla="val 514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6327" name="Text Box 11"/>
          <p:cNvSpPr txBox="1">
            <a:spLocks noChangeArrowheads="1"/>
          </p:cNvSpPr>
          <p:nvPr/>
        </p:nvSpPr>
        <p:spPr bwMode="auto">
          <a:xfrm>
            <a:off x="1589088" y="3368675"/>
            <a:ext cx="5222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6328" name="Text Box 12"/>
          <p:cNvSpPr txBox="1">
            <a:spLocks noChangeArrowheads="1"/>
          </p:cNvSpPr>
          <p:nvPr/>
        </p:nvSpPr>
        <p:spPr bwMode="auto">
          <a:xfrm>
            <a:off x="7805738" y="2379663"/>
            <a:ext cx="5222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a</a:t>
            </a:r>
            <a:endParaRPr lang="en-US" altLang="cs-CZ" sz="2800" b="1" baseline="-25000">
              <a:latin typeface="Times New Roman" panose="02020603050405020304" pitchFamily="18" charset="0"/>
            </a:endParaRPr>
          </a:p>
        </p:txBody>
      </p:sp>
      <p:sp>
        <p:nvSpPr>
          <p:cNvPr id="56329" name="Line 13"/>
          <p:cNvSpPr>
            <a:spLocks noChangeShapeType="1"/>
          </p:cNvSpPr>
          <p:nvPr/>
        </p:nvSpPr>
        <p:spPr bwMode="auto">
          <a:xfrm>
            <a:off x="401638" y="6683375"/>
            <a:ext cx="2990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30" name="Line 14"/>
          <p:cNvSpPr>
            <a:spLocks noChangeShapeType="1"/>
          </p:cNvSpPr>
          <p:nvPr/>
        </p:nvSpPr>
        <p:spPr bwMode="auto">
          <a:xfrm flipV="1">
            <a:off x="401638" y="4206875"/>
            <a:ext cx="0" cy="247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31" name="Text Box 15"/>
          <p:cNvSpPr txBox="1">
            <a:spLocks noChangeArrowheads="1"/>
          </p:cNvSpPr>
          <p:nvPr/>
        </p:nvSpPr>
        <p:spPr bwMode="auto">
          <a:xfrm>
            <a:off x="3400425" y="6461125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v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6332" name="Text Box 16"/>
          <p:cNvSpPr txBox="1">
            <a:spLocks noChangeArrowheads="1"/>
          </p:cNvSpPr>
          <p:nvPr/>
        </p:nvSpPr>
        <p:spPr bwMode="auto">
          <a:xfrm>
            <a:off x="0" y="4117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Q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6333" name="Text Box 17"/>
          <p:cNvSpPr txBox="1">
            <a:spLocks noChangeArrowheads="1"/>
          </p:cNvSpPr>
          <p:nvPr/>
        </p:nvSpPr>
        <p:spPr bwMode="auto">
          <a:xfrm>
            <a:off x="2420938" y="6046788"/>
            <a:ext cx="4778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6334" name="Line 18"/>
          <p:cNvSpPr>
            <a:spLocks noChangeShapeType="1"/>
          </p:cNvSpPr>
          <p:nvPr/>
        </p:nvSpPr>
        <p:spPr bwMode="auto">
          <a:xfrm>
            <a:off x="2627313" y="64420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35" name="Freeform 19"/>
          <p:cNvSpPr>
            <a:spLocks/>
          </p:cNvSpPr>
          <p:nvPr/>
        </p:nvSpPr>
        <p:spPr bwMode="auto">
          <a:xfrm>
            <a:off x="392113" y="5116513"/>
            <a:ext cx="2252662" cy="1566862"/>
          </a:xfrm>
          <a:custGeom>
            <a:avLst/>
            <a:gdLst>
              <a:gd name="T0" fmla="*/ 2147483647 w 1048"/>
              <a:gd name="T1" fmla="*/ 2147483647 h 741"/>
              <a:gd name="T2" fmla="*/ 0 w 1048"/>
              <a:gd name="T3" fmla="*/ 0 h 741"/>
              <a:gd name="T4" fmla="*/ 0 60000 65536"/>
              <a:gd name="T5" fmla="*/ 0 60000 65536"/>
              <a:gd name="T6" fmla="*/ 0 w 1048"/>
              <a:gd name="T7" fmla="*/ 0 h 741"/>
              <a:gd name="T8" fmla="*/ 1048 w 1048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741">
                <a:moveTo>
                  <a:pt x="1048" y="741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36" name="Line 20"/>
          <p:cNvSpPr>
            <a:spLocks noChangeShapeType="1"/>
          </p:cNvSpPr>
          <p:nvPr/>
        </p:nvSpPr>
        <p:spPr bwMode="auto">
          <a:xfrm flipH="1">
            <a:off x="0" y="5127625"/>
            <a:ext cx="3921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37" name="Line 21"/>
          <p:cNvSpPr>
            <a:spLocks noChangeShapeType="1"/>
          </p:cNvSpPr>
          <p:nvPr/>
        </p:nvSpPr>
        <p:spPr bwMode="auto">
          <a:xfrm flipH="1">
            <a:off x="0" y="6683375"/>
            <a:ext cx="392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38" name="Text Box 24"/>
          <p:cNvSpPr txBox="1">
            <a:spLocks noChangeArrowheads="1"/>
          </p:cNvSpPr>
          <p:nvPr/>
        </p:nvSpPr>
        <p:spPr bwMode="auto">
          <a:xfrm>
            <a:off x="784225" y="3794125"/>
            <a:ext cx="903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P</a:t>
            </a:r>
            <a:r>
              <a:rPr lang="cs-CZ" altLang="cs-CZ" sz="2800" b="1" baseline="-25000">
                <a:latin typeface="Times New Roman" panose="02020603050405020304" pitchFamily="18" charset="0"/>
              </a:rPr>
              <a:t>v</a:t>
            </a:r>
            <a:r>
              <a:rPr lang="cs-CZ" altLang="cs-CZ" sz="2800" b="1">
                <a:latin typeface="Times New Roman" panose="02020603050405020304" pitchFamily="18" charset="0"/>
              </a:rPr>
              <a:t>&lt;0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sp>
        <p:nvSpPr>
          <p:cNvPr id="56339" name="Text Box 25"/>
          <p:cNvSpPr txBox="1">
            <a:spLocks noChangeArrowheads="1"/>
          </p:cNvSpPr>
          <p:nvPr/>
        </p:nvSpPr>
        <p:spPr bwMode="auto">
          <a:xfrm>
            <a:off x="4554538" y="0"/>
            <a:ext cx="1755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800" b="1">
                <a:latin typeface="Times New Roman" panose="02020603050405020304" pitchFamily="18" charset="0"/>
              </a:rPr>
              <a:t>Q </a:t>
            </a:r>
            <a:r>
              <a:rPr lang="cs-CZ" altLang="cs-CZ" sz="2000" b="1">
                <a:latin typeface="Times New Roman" panose="02020603050405020304" pitchFamily="18" charset="0"/>
              </a:rPr>
              <a:t>cannot rise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6340" name="Line 26"/>
          <p:cNvSpPr>
            <a:spLocks noChangeShapeType="1"/>
          </p:cNvSpPr>
          <p:nvPr/>
        </p:nvSpPr>
        <p:spPr bwMode="auto">
          <a:xfrm flipH="1">
            <a:off x="0" y="4797425"/>
            <a:ext cx="392113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41" name="Text Box 27"/>
          <p:cNvSpPr txBox="1">
            <a:spLocks noChangeArrowheads="1"/>
          </p:cNvSpPr>
          <p:nvPr/>
        </p:nvSpPr>
        <p:spPr bwMode="auto">
          <a:xfrm>
            <a:off x="2719388" y="2978150"/>
            <a:ext cx="157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>
                <a:latin typeface="Times New Roman" panose="02020603050405020304" pitchFamily="18" charset="0"/>
              </a:rPr>
              <a:t>Elastic veins collapes</a:t>
            </a:r>
            <a:endParaRPr lang="en-US" altLang="cs-CZ" b="1">
              <a:latin typeface="Times New Roman" panose="02020603050405020304" pitchFamily="18" charset="0"/>
            </a:endParaRPr>
          </a:p>
        </p:txBody>
      </p:sp>
      <p:sp>
        <p:nvSpPr>
          <p:cNvPr id="56342" name="Text Box 11"/>
          <p:cNvSpPr txBox="1">
            <a:spLocks noChangeArrowheads="1"/>
          </p:cNvSpPr>
          <p:nvPr/>
        </p:nvSpPr>
        <p:spPr bwMode="auto">
          <a:xfrm>
            <a:off x="7339013" y="1247775"/>
            <a:ext cx="1804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Elastic arteries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6343" name="Text Box 12"/>
          <p:cNvSpPr txBox="1">
            <a:spLocks noChangeArrowheads="1"/>
          </p:cNvSpPr>
          <p:nvPr/>
        </p:nvSpPr>
        <p:spPr bwMode="auto">
          <a:xfrm>
            <a:off x="827088" y="1989138"/>
            <a:ext cx="1377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cs-CZ" altLang="cs-CZ" sz="2400" b="1">
                <a:latin typeface="Times New Roman" panose="02020603050405020304" pitchFamily="18" charset="0"/>
              </a:rPr>
              <a:t>Elastic veins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6344" name="Text Box 7"/>
          <p:cNvSpPr txBox="1">
            <a:spLocks noChangeArrowheads="1"/>
          </p:cNvSpPr>
          <p:nvPr/>
        </p:nvSpPr>
        <p:spPr bwMode="auto">
          <a:xfrm>
            <a:off x="3865563" y="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6345" name="Text Box 10"/>
          <p:cNvSpPr txBox="1">
            <a:spLocks noChangeArrowheads="1"/>
          </p:cNvSpPr>
          <p:nvPr/>
        </p:nvSpPr>
        <p:spPr bwMode="auto">
          <a:xfrm>
            <a:off x="4572000" y="4868863"/>
            <a:ext cx="16557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Capillary and arteriolar resistances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6346" name="Line 23"/>
          <p:cNvSpPr>
            <a:spLocks noChangeShapeType="1"/>
          </p:cNvSpPr>
          <p:nvPr/>
        </p:nvSpPr>
        <p:spPr bwMode="auto">
          <a:xfrm flipV="1">
            <a:off x="4500563" y="5302250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47" name="TextovéPole 30"/>
          <p:cNvSpPr txBox="1">
            <a:spLocks noChangeArrowheads="1"/>
          </p:cNvSpPr>
          <p:nvPr/>
        </p:nvSpPr>
        <p:spPr bwMode="auto">
          <a:xfrm>
            <a:off x="4160838" y="2898775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Venotonus</a:t>
            </a:r>
          </a:p>
        </p:txBody>
      </p:sp>
      <p:sp>
        <p:nvSpPr>
          <p:cNvPr id="32" name="Šipka doprava 31"/>
          <p:cNvSpPr/>
          <p:nvPr/>
        </p:nvSpPr>
        <p:spPr>
          <a:xfrm flipH="1">
            <a:off x="3471863" y="289877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Šipka doprava 32"/>
          <p:cNvSpPr/>
          <p:nvPr/>
        </p:nvSpPr>
        <p:spPr>
          <a:xfrm flipH="1">
            <a:off x="3624263" y="33162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Šipka doprava 33"/>
          <p:cNvSpPr/>
          <p:nvPr/>
        </p:nvSpPr>
        <p:spPr>
          <a:xfrm flipH="1">
            <a:off x="3635375" y="3819525"/>
            <a:ext cx="428625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Šipka doprava 34"/>
          <p:cNvSpPr/>
          <p:nvPr/>
        </p:nvSpPr>
        <p:spPr>
          <a:xfrm flipH="1">
            <a:off x="3492500" y="4395788"/>
            <a:ext cx="428625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Šipka doprava 35"/>
          <p:cNvSpPr/>
          <p:nvPr/>
        </p:nvSpPr>
        <p:spPr>
          <a:xfrm flipH="1">
            <a:off x="3422650" y="4941888"/>
            <a:ext cx="428625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353" name="Line 23"/>
          <p:cNvSpPr>
            <a:spLocks noChangeShapeType="1"/>
          </p:cNvSpPr>
          <p:nvPr/>
        </p:nvSpPr>
        <p:spPr bwMode="auto">
          <a:xfrm flipV="1">
            <a:off x="4132263" y="2744788"/>
            <a:ext cx="7937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" name="Šipka doprava 37"/>
          <p:cNvSpPr/>
          <p:nvPr/>
        </p:nvSpPr>
        <p:spPr>
          <a:xfrm>
            <a:off x="1758950" y="28194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Šipka doprava 38"/>
          <p:cNvSpPr/>
          <p:nvPr/>
        </p:nvSpPr>
        <p:spPr>
          <a:xfrm>
            <a:off x="1692275" y="3171825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Šipka doprava 39"/>
          <p:cNvSpPr/>
          <p:nvPr/>
        </p:nvSpPr>
        <p:spPr>
          <a:xfrm>
            <a:off x="1703388" y="3819525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Šipka doprava 40"/>
          <p:cNvSpPr/>
          <p:nvPr/>
        </p:nvSpPr>
        <p:spPr>
          <a:xfrm>
            <a:off x="1774825" y="4292600"/>
            <a:ext cx="420688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2" name="Šipka doprava 41"/>
          <p:cNvSpPr/>
          <p:nvPr/>
        </p:nvSpPr>
        <p:spPr>
          <a:xfrm>
            <a:off x="1919288" y="4724400"/>
            <a:ext cx="420687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359" name="TextovéPole 42"/>
          <p:cNvSpPr txBox="1">
            <a:spLocks noChangeArrowheads="1"/>
          </p:cNvSpPr>
          <p:nvPr/>
        </p:nvSpPr>
        <p:spPr bwMode="auto">
          <a:xfrm>
            <a:off x="4521200" y="3924300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Blood Volume</a:t>
            </a:r>
          </a:p>
        </p:txBody>
      </p:sp>
      <p:sp>
        <p:nvSpPr>
          <p:cNvPr id="56360" name="Line 23"/>
          <p:cNvSpPr>
            <a:spLocks noChangeShapeType="1"/>
          </p:cNvSpPr>
          <p:nvPr/>
        </p:nvSpPr>
        <p:spPr bwMode="auto">
          <a:xfrm flipV="1">
            <a:off x="4492625" y="3768725"/>
            <a:ext cx="7938" cy="523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61" name="Text Box 18"/>
          <p:cNvSpPr txBox="1">
            <a:spLocks noChangeArrowheads="1"/>
          </p:cNvSpPr>
          <p:nvPr/>
        </p:nvSpPr>
        <p:spPr bwMode="auto">
          <a:xfrm>
            <a:off x="2870200" y="6021388"/>
            <a:ext cx="477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latin typeface="Times New Roman" panose="02020603050405020304" pitchFamily="18" charset="0"/>
              </a:rPr>
              <a:t>P</a:t>
            </a:r>
            <a:r>
              <a:rPr lang="cs-CZ" altLang="cs-CZ" sz="2000" b="1" baseline="-25000">
                <a:latin typeface="Times New Roman" panose="02020603050405020304" pitchFamily="18" charset="0"/>
              </a:rPr>
              <a:t>m</a:t>
            </a:r>
            <a:endParaRPr lang="en-US" altLang="cs-CZ" sz="2000" b="1" baseline="-25000">
              <a:latin typeface="Times New Roman" panose="02020603050405020304" pitchFamily="18" charset="0"/>
            </a:endParaRPr>
          </a:p>
        </p:txBody>
      </p:sp>
      <p:sp>
        <p:nvSpPr>
          <p:cNvPr id="56362" name="Line 19"/>
          <p:cNvSpPr>
            <a:spLocks noChangeShapeType="1"/>
          </p:cNvSpPr>
          <p:nvPr/>
        </p:nvSpPr>
        <p:spPr bwMode="auto">
          <a:xfrm>
            <a:off x="3076575" y="6416675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6363" name="Freeform 25"/>
          <p:cNvSpPr>
            <a:spLocks/>
          </p:cNvSpPr>
          <p:nvPr/>
        </p:nvSpPr>
        <p:spPr bwMode="auto">
          <a:xfrm>
            <a:off x="381000" y="4786313"/>
            <a:ext cx="2695575" cy="1897062"/>
          </a:xfrm>
          <a:custGeom>
            <a:avLst/>
            <a:gdLst>
              <a:gd name="T0" fmla="*/ 2147483647 w 650"/>
              <a:gd name="T1" fmla="*/ 2147483647 h 259"/>
              <a:gd name="T2" fmla="*/ 0 w 650"/>
              <a:gd name="T3" fmla="*/ 0 h 259"/>
              <a:gd name="T4" fmla="*/ 0 60000 65536"/>
              <a:gd name="T5" fmla="*/ 0 60000 65536"/>
              <a:gd name="T6" fmla="*/ 0 w 650"/>
              <a:gd name="T7" fmla="*/ 0 h 259"/>
              <a:gd name="T8" fmla="*/ 650 w 650"/>
              <a:gd name="T9" fmla="*/ 259 h 2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0" h="259">
                <a:moveTo>
                  <a:pt x="650" y="259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0066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7018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Heart + Vessels</a:t>
            </a:r>
          </a:p>
        </p:txBody>
      </p:sp>
      <p:pic>
        <p:nvPicPr>
          <p:cNvPr id="57347" name="Picture 3" descr="circulation%20new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00213"/>
            <a:ext cx="4532312" cy="4826000"/>
          </a:xfrm>
          <a:noFill/>
        </p:spPr>
      </p:pic>
      <p:pic>
        <p:nvPicPr>
          <p:cNvPr id="57348" name="Picture 4" descr="RWJU_hospital_hi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357563"/>
            <a:ext cx="4103687" cy="2735262"/>
          </a:xfrm>
          <a:noFill/>
        </p:spPr>
      </p:pic>
      <p:sp>
        <p:nvSpPr>
          <p:cNvPr id="57349" name="TextovéPole 4"/>
          <p:cNvSpPr txBox="1">
            <a:spLocks noChangeArrowheads="1"/>
          </p:cNvSpPr>
          <p:nvPr/>
        </p:nvSpPr>
        <p:spPr bwMode="auto">
          <a:xfrm>
            <a:off x="1403350" y="1196975"/>
            <a:ext cx="626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hlinkClick r:id="rId5"/>
              </a:rPr>
              <a:t>http://patf-biokyb.lf1.cuni.cz/~tribula/cirkulaceen/</a:t>
            </a: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2094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  <p:sp>
        <p:nvSpPr>
          <p:cNvPr id="93190" name="Freeform 6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3840163" y="9890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H="1" flipV="1">
            <a:off x="3086100" y="1047750"/>
            <a:ext cx="49213" cy="54117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951163" y="63436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0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4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9396" name="Freeform 6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59397" name="Line 7"/>
          <p:cNvSpPr>
            <a:spLocks noChangeShapeType="1"/>
          </p:cNvSpPr>
          <p:nvPr/>
        </p:nvSpPr>
        <p:spPr bwMode="auto">
          <a:xfrm>
            <a:off x="3840163" y="9890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398" name="Line 8"/>
          <p:cNvSpPr>
            <a:spLocks noChangeShapeType="1"/>
          </p:cNvSpPr>
          <p:nvPr/>
        </p:nvSpPr>
        <p:spPr bwMode="auto">
          <a:xfrm flipH="1" flipV="1">
            <a:off x="3086100" y="1047750"/>
            <a:ext cx="49213" cy="54117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399" name="Text Box 9"/>
          <p:cNvSpPr txBox="1">
            <a:spLocks noChangeArrowheads="1"/>
          </p:cNvSpPr>
          <p:nvPr/>
        </p:nvSpPr>
        <p:spPr bwMode="auto">
          <a:xfrm>
            <a:off x="2951163" y="63436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0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9400" name="Text Box 10"/>
          <p:cNvSpPr txBox="1">
            <a:spLocks noChangeArrowheads="1"/>
          </p:cNvSpPr>
          <p:nvPr/>
        </p:nvSpPr>
        <p:spPr bwMode="auto">
          <a:xfrm>
            <a:off x="3082925" y="5213350"/>
            <a:ext cx="1920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66FF"/>
                </a:solidFill>
                <a:latin typeface="Times New Roman" panose="02020603050405020304" pitchFamily="18" charset="0"/>
              </a:rPr>
              <a:t>Increase of peripheral resistance</a:t>
            </a:r>
            <a:endParaRPr lang="en-US" altLang="cs-CZ" sz="20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50975" y="2755900"/>
            <a:ext cx="4783138" cy="3540125"/>
            <a:chOff x="914" y="1736"/>
            <a:chExt cx="3013" cy="2230"/>
          </a:xfrm>
        </p:grpSpPr>
        <p:sp>
          <p:nvSpPr>
            <p:cNvPr id="59404" name="Freeform 12"/>
            <p:cNvSpPr>
              <a:spLocks/>
            </p:cNvSpPr>
            <p:nvPr/>
          </p:nvSpPr>
          <p:spPr bwMode="auto">
            <a:xfrm>
              <a:off x="914" y="1736"/>
              <a:ext cx="3013" cy="2230"/>
            </a:xfrm>
            <a:custGeom>
              <a:avLst/>
              <a:gdLst>
                <a:gd name="T0" fmla="*/ 3013 w 3013"/>
                <a:gd name="T1" fmla="*/ 2230 h 2230"/>
                <a:gd name="T2" fmla="*/ 2090 w 3013"/>
                <a:gd name="T3" fmla="*/ 726 h 2230"/>
                <a:gd name="T4" fmla="*/ 1268 w 3013"/>
                <a:gd name="T5" fmla="*/ 114 h 2230"/>
                <a:gd name="T6" fmla="*/ 0 w 3013"/>
                <a:gd name="T7" fmla="*/ 42 h 2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13"/>
                <a:gd name="T13" fmla="*/ 0 h 2230"/>
                <a:gd name="T14" fmla="*/ 3013 w 3013"/>
                <a:gd name="T15" fmla="*/ 2230 h 2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13" h="2230">
                  <a:moveTo>
                    <a:pt x="3013" y="2230"/>
                  </a:moveTo>
                  <a:cubicBezTo>
                    <a:pt x="2860" y="1979"/>
                    <a:pt x="2381" y="1079"/>
                    <a:pt x="2090" y="726"/>
                  </a:cubicBezTo>
                  <a:cubicBezTo>
                    <a:pt x="1799" y="373"/>
                    <a:pt x="1616" y="228"/>
                    <a:pt x="1268" y="114"/>
                  </a:cubicBezTo>
                  <a:cubicBezTo>
                    <a:pt x="920" y="0"/>
                    <a:pt x="264" y="57"/>
                    <a:pt x="0" y="42"/>
                  </a:cubicBezTo>
                </a:path>
              </a:pathLst>
            </a:custGeom>
            <a:noFill/>
            <a:ln w="19050" cmpd="sng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9405" name="Line 13"/>
            <p:cNvSpPr>
              <a:spLocks noChangeShapeType="1"/>
            </p:cNvSpPr>
            <p:nvPr/>
          </p:nvSpPr>
          <p:spPr bwMode="auto">
            <a:xfrm flipV="1">
              <a:off x="2399" y="2420"/>
              <a:ext cx="558" cy="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9402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59403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239928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0420" name="Freeform 6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0421" name="Line 7"/>
          <p:cNvSpPr>
            <a:spLocks noChangeShapeType="1"/>
          </p:cNvSpPr>
          <p:nvPr/>
        </p:nvSpPr>
        <p:spPr bwMode="auto">
          <a:xfrm>
            <a:off x="3840163" y="9890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422" name="Line 8"/>
          <p:cNvSpPr>
            <a:spLocks noChangeShapeType="1"/>
          </p:cNvSpPr>
          <p:nvPr/>
        </p:nvSpPr>
        <p:spPr bwMode="auto">
          <a:xfrm flipH="1" flipV="1">
            <a:off x="3086100" y="1047750"/>
            <a:ext cx="49213" cy="54117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423" name="Text Box 9"/>
          <p:cNvSpPr txBox="1">
            <a:spLocks noChangeArrowheads="1"/>
          </p:cNvSpPr>
          <p:nvPr/>
        </p:nvSpPr>
        <p:spPr bwMode="auto">
          <a:xfrm>
            <a:off x="2951163" y="63436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0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60424" name="Text Box 10"/>
          <p:cNvSpPr txBox="1">
            <a:spLocks noChangeArrowheads="1"/>
          </p:cNvSpPr>
          <p:nvPr/>
        </p:nvSpPr>
        <p:spPr bwMode="auto">
          <a:xfrm>
            <a:off x="3082925" y="5213350"/>
            <a:ext cx="1920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66FF"/>
                </a:solidFill>
                <a:latin typeface="Times New Roman" panose="02020603050405020304" pitchFamily="18" charset="0"/>
              </a:rPr>
              <a:t>Increase of peripheral resistance</a:t>
            </a:r>
            <a:endParaRPr lang="en-US" altLang="cs-CZ" sz="20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50975" y="2755900"/>
            <a:ext cx="4783138" cy="3540125"/>
            <a:chOff x="914" y="1736"/>
            <a:chExt cx="3013" cy="2230"/>
          </a:xfrm>
        </p:grpSpPr>
        <p:sp>
          <p:nvSpPr>
            <p:cNvPr id="60431" name="Freeform 12"/>
            <p:cNvSpPr>
              <a:spLocks/>
            </p:cNvSpPr>
            <p:nvPr/>
          </p:nvSpPr>
          <p:spPr bwMode="auto">
            <a:xfrm>
              <a:off x="914" y="1736"/>
              <a:ext cx="3013" cy="2230"/>
            </a:xfrm>
            <a:custGeom>
              <a:avLst/>
              <a:gdLst>
                <a:gd name="T0" fmla="*/ 3013 w 3013"/>
                <a:gd name="T1" fmla="*/ 2230 h 2230"/>
                <a:gd name="T2" fmla="*/ 2090 w 3013"/>
                <a:gd name="T3" fmla="*/ 726 h 2230"/>
                <a:gd name="T4" fmla="*/ 1268 w 3013"/>
                <a:gd name="T5" fmla="*/ 114 h 2230"/>
                <a:gd name="T6" fmla="*/ 0 w 3013"/>
                <a:gd name="T7" fmla="*/ 42 h 2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13"/>
                <a:gd name="T13" fmla="*/ 0 h 2230"/>
                <a:gd name="T14" fmla="*/ 3013 w 3013"/>
                <a:gd name="T15" fmla="*/ 2230 h 2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13" h="2230">
                  <a:moveTo>
                    <a:pt x="3013" y="2230"/>
                  </a:moveTo>
                  <a:cubicBezTo>
                    <a:pt x="2860" y="1979"/>
                    <a:pt x="2381" y="1079"/>
                    <a:pt x="2090" y="726"/>
                  </a:cubicBezTo>
                  <a:cubicBezTo>
                    <a:pt x="1799" y="373"/>
                    <a:pt x="1616" y="228"/>
                    <a:pt x="1268" y="114"/>
                  </a:cubicBezTo>
                  <a:cubicBezTo>
                    <a:pt x="920" y="0"/>
                    <a:pt x="264" y="57"/>
                    <a:pt x="0" y="42"/>
                  </a:cubicBezTo>
                </a:path>
              </a:pathLst>
            </a:custGeom>
            <a:noFill/>
            <a:ln w="19050" cmpd="sng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0432" name="Line 13"/>
            <p:cNvSpPr>
              <a:spLocks noChangeShapeType="1"/>
            </p:cNvSpPr>
            <p:nvPr/>
          </p:nvSpPr>
          <p:spPr bwMode="auto">
            <a:xfrm flipV="1">
              <a:off x="2399" y="2420"/>
              <a:ext cx="558" cy="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0426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0427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  <p:sp>
        <p:nvSpPr>
          <p:cNvPr id="60428" name="Freeform 6"/>
          <p:cNvSpPr>
            <a:spLocks/>
          </p:cNvSpPr>
          <p:nvPr/>
        </p:nvSpPr>
        <p:spPr bwMode="auto">
          <a:xfrm>
            <a:off x="1498600" y="1628775"/>
            <a:ext cx="4787900" cy="46958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H="1">
            <a:off x="5364163" y="3214688"/>
            <a:ext cx="863600" cy="836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0430" name="Text Box 10"/>
          <p:cNvSpPr txBox="1">
            <a:spLocks noChangeArrowheads="1"/>
          </p:cNvSpPr>
          <p:nvPr/>
        </p:nvSpPr>
        <p:spPr bwMode="auto">
          <a:xfrm>
            <a:off x="6443663" y="2708275"/>
            <a:ext cx="1920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66FF"/>
                </a:solidFill>
                <a:latin typeface="Times New Roman" panose="02020603050405020304" pitchFamily="18" charset="0"/>
              </a:rPr>
              <a:t>Decrease of peripheral resistance</a:t>
            </a:r>
            <a:endParaRPr lang="en-US" altLang="cs-CZ" sz="20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6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444" name="Freeform 6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445" name="Line 7"/>
          <p:cNvSpPr>
            <a:spLocks noChangeShapeType="1"/>
          </p:cNvSpPr>
          <p:nvPr/>
        </p:nvSpPr>
        <p:spPr bwMode="auto">
          <a:xfrm>
            <a:off x="3840163" y="9890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46" name="Line 8"/>
          <p:cNvSpPr>
            <a:spLocks noChangeShapeType="1"/>
          </p:cNvSpPr>
          <p:nvPr/>
        </p:nvSpPr>
        <p:spPr bwMode="auto">
          <a:xfrm flipH="1" flipV="1">
            <a:off x="1547813" y="2781300"/>
            <a:ext cx="49212" cy="54117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47" name="Text Box 9"/>
          <p:cNvSpPr txBox="1">
            <a:spLocks noChangeArrowheads="1"/>
          </p:cNvSpPr>
          <p:nvPr/>
        </p:nvSpPr>
        <p:spPr bwMode="auto">
          <a:xfrm>
            <a:off x="2951163" y="63436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0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61448" name="Line 12"/>
          <p:cNvSpPr>
            <a:spLocks noChangeShapeType="1"/>
          </p:cNvSpPr>
          <p:nvPr/>
        </p:nvSpPr>
        <p:spPr bwMode="auto">
          <a:xfrm flipV="1">
            <a:off x="3808413" y="3841750"/>
            <a:ext cx="88582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49" name="Text Box 13"/>
          <p:cNvSpPr txBox="1">
            <a:spLocks noChangeArrowheads="1"/>
          </p:cNvSpPr>
          <p:nvPr/>
        </p:nvSpPr>
        <p:spPr bwMode="auto">
          <a:xfrm>
            <a:off x="4719638" y="292100"/>
            <a:ext cx="2936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b="1">
                <a:solidFill>
                  <a:srgbClr val="FF9933"/>
                </a:solidFill>
                <a:latin typeface="Times New Roman" panose="02020603050405020304" pitchFamily="18" charset="0"/>
              </a:rPr>
              <a:t>Increase blood volume</a:t>
            </a:r>
          </a:p>
          <a:p>
            <a:pPr algn="ctr"/>
            <a:r>
              <a:rPr lang="cs-CZ" altLang="cs-CZ" sz="2000" b="1">
                <a:latin typeface="Times New Roman" panose="02020603050405020304" pitchFamily="18" charset="0"/>
              </a:rPr>
              <a:t>or</a:t>
            </a:r>
            <a:r>
              <a:rPr lang="cs-CZ" altLang="cs-CZ" sz="2000" b="1">
                <a:solidFill>
                  <a:srgbClr val="FF9933"/>
                </a:solidFill>
                <a:latin typeface="Times New Roman" panose="02020603050405020304" pitchFamily="18" charset="0"/>
              </a:rPr>
              <a:t>  </a:t>
            </a:r>
            <a:r>
              <a:rPr lang="cs-CZ" altLang="cs-CZ" sz="2000" b="1">
                <a:latin typeface="Times New Roman" panose="02020603050405020304" pitchFamily="18" charset="0"/>
              </a:rPr>
              <a:t>(increase of venotone)</a:t>
            </a:r>
            <a:endParaRPr lang="en-US" altLang="cs-CZ" sz="2000" b="1">
              <a:latin typeface="Times New Roman" panose="02020603050405020304" pitchFamily="18" charset="0"/>
            </a:endParaRPr>
          </a:p>
        </p:txBody>
      </p:sp>
      <p:grpSp>
        <p:nvGrpSpPr>
          <p:cNvPr id="61450" name="Group 14"/>
          <p:cNvGrpSpPr>
            <a:grpSpLocks/>
          </p:cNvGrpSpPr>
          <p:nvPr/>
        </p:nvGrpSpPr>
        <p:grpSpPr bwMode="auto">
          <a:xfrm>
            <a:off x="1425575" y="1147763"/>
            <a:ext cx="5554663" cy="5195887"/>
            <a:chOff x="898" y="723"/>
            <a:chExt cx="3499" cy="3273"/>
          </a:xfrm>
        </p:grpSpPr>
        <p:sp>
          <p:nvSpPr>
            <p:cNvPr id="61459" name="Freeform 15"/>
            <p:cNvSpPr>
              <a:spLocks/>
            </p:cNvSpPr>
            <p:nvPr/>
          </p:nvSpPr>
          <p:spPr bwMode="auto">
            <a:xfrm>
              <a:off x="898" y="1026"/>
              <a:ext cx="3499" cy="2970"/>
            </a:xfrm>
            <a:custGeom>
              <a:avLst/>
              <a:gdLst>
                <a:gd name="T0" fmla="*/ 9897 w 3016"/>
                <a:gd name="T1" fmla="*/ 8636 h 2550"/>
                <a:gd name="T2" fmla="*/ 6968 w 3016"/>
                <a:gd name="T3" fmla="*/ 2716 h 2550"/>
                <a:gd name="T4" fmla="*/ 4330 w 3016"/>
                <a:gd name="T5" fmla="*/ 429 h 2550"/>
                <a:gd name="T6" fmla="*/ 0 w 3016"/>
                <a:gd name="T7" fmla="*/ 125 h 25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16"/>
                <a:gd name="T13" fmla="*/ 0 h 2550"/>
                <a:gd name="T14" fmla="*/ 3016 w 3016"/>
                <a:gd name="T15" fmla="*/ 2550 h 25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16" h="2550">
                  <a:moveTo>
                    <a:pt x="3016" y="2550"/>
                  </a:moveTo>
                  <a:cubicBezTo>
                    <a:pt x="2869" y="2259"/>
                    <a:pt x="2406" y="1206"/>
                    <a:pt x="2123" y="802"/>
                  </a:cubicBezTo>
                  <a:cubicBezTo>
                    <a:pt x="1840" y="398"/>
                    <a:pt x="1674" y="254"/>
                    <a:pt x="1320" y="127"/>
                  </a:cubicBezTo>
                  <a:cubicBezTo>
                    <a:pt x="966" y="0"/>
                    <a:pt x="275" y="56"/>
                    <a:pt x="0" y="37"/>
                  </a:cubicBezTo>
                </a:path>
              </a:pathLst>
            </a:custGeom>
            <a:noFill/>
            <a:ln w="19050" cmpd="sng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1460" name="Line 16"/>
            <p:cNvSpPr>
              <a:spLocks noChangeShapeType="1"/>
            </p:cNvSpPr>
            <p:nvPr/>
          </p:nvSpPr>
          <p:spPr bwMode="auto">
            <a:xfrm flipV="1">
              <a:off x="3172" y="723"/>
              <a:ext cx="558" cy="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1451" name="Text Box 10"/>
          <p:cNvSpPr txBox="1">
            <a:spLocks noChangeArrowheads="1"/>
          </p:cNvSpPr>
          <p:nvPr/>
        </p:nvSpPr>
        <p:spPr bwMode="auto">
          <a:xfrm>
            <a:off x="3082925" y="5213350"/>
            <a:ext cx="1920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66FF"/>
                </a:solidFill>
                <a:latin typeface="Times New Roman" panose="02020603050405020304" pitchFamily="18" charset="0"/>
              </a:rPr>
              <a:t>Increase of peripheral resistance</a:t>
            </a:r>
            <a:endParaRPr lang="en-US" altLang="cs-CZ" sz="20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52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1453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  <p:grpSp>
        <p:nvGrpSpPr>
          <p:cNvPr id="61454" name="Group 11"/>
          <p:cNvGrpSpPr>
            <a:grpSpLocks/>
          </p:cNvGrpSpPr>
          <p:nvPr/>
        </p:nvGrpSpPr>
        <p:grpSpPr bwMode="auto">
          <a:xfrm>
            <a:off x="1476375" y="2852738"/>
            <a:ext cx="4783138" cy="3433762"/>
            <a:chOff x="914" y="1736"/>
            <a:chExt cx="3013" cy="2230"/>
          </a:xfrm>
        </p:grpSpPr>
        <p:sp>
          <p:nvSpPr>
            <p:cNvPr id="61457" name="Freeform 12"/>
            <p:cNvSpPr>
              <a:spLocks/>
            </p:cNvSpPr>
            <p:nvPr/>
          </p:nvSpPr>
          <p:spPr bwMode="auto">
            <a:xfrm>
              <a:off x="914" y="1736"/>
              <a:ext cx="3013" cy="2230"/>
            </a:xfrm>
            <a:custGeom>
              <a:avLst/>
              <a:gdLst>
                <a:gd name="T0" fmla="*/ 3013 w 3013"/>
                <a:gd name="T1" fmla="*/ 2230 h 2230"/>
                <a:gd name="T2" fmla="*/ 2090 w 3013"/>
                <a:gd name="T3" fmla="*/ 726 h 2230"/>
                <a:gd name="T4" fmla="*/ 1268 w 3013"/>
                <a:gd name="T5" fmla="*/ 114 h 2230"/>
                <a:gd name="T6" fmla="*/ 0 w 3013"/>
                <a:gd name="T7" fmla="*/ 42 h 2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13"/>
                <a:gd name="T13" fmla="*/ 0 h 2230"/>
                <a:gd name="T14" fmla="*/ 3013 w 3013"/>
                <a:gd name="T15" fmla="*/ 2230 h 2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13" h="2230">
                  <a:moveTo>
                    <a:pt x="3013" y="2230"/>
                  </a:moveTo>
                  <a:cubicBezTo>
                    <a:pt x="2860" y="1979"/>
                    <a:pt x="2381" y="1079"/>
                    <a:pt x="2090" y="726"/>
                  </a:cubicBezTo>
                  <a:cubicBezTo>
                    <a:pt x="1799" y="373"/>
                    <a:pt x="1616" y="228"/>
                    <a:pt x="1268" y="114"/>
                  </a:cubicBezTo>
                  <a:cubicBezTo>
                    <a:pt x="920" y="0"/>
                    <a:pt x="264" y="57"/>
                    <a:pt x="0" y="42"/>
                  </a:cubicBezTo>
                </a:path>
              </a:pathLst>
            </a:custGeom>
            <a:noFill/>
            <a:ln w="19050" cmpd="sng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1458" name="Line 13"/>
            <p:cNvSpPr>
              <a:spLocks noChangeShapeType="1"/>
            </p:cNvSpPr>
            <p:nvPr/>
          </p:nvSpPr>
          <p:spPr bwMode="auto">
            <a:xfrm flipH="1">
              <a:off x="3319" y="1918"/>
              <a:ext cx="544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1455" name="Freeform 6"/>
          <p:cNvSpPr>
            <a:spLocks/>
          </p:cNvSpPr>
          <p:nvPr/>
        </p:nvSpPr>
        <p:spPr bwMode="auto">
          <a:xfrm>
            <a:off x="1498600" y="1628775"/>
            <a:ext cx="4787900" cy="46958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456" name="Text Box 10"/>
          <p:cNvSpPr txBox="1">
            <a:spLocks noChangeArrowheads="1"/>
          </p:cNvSpPr>
          <p:nvPr/>
        </p:nvSpPr>
        <p:spPr bwMode="auto">
          <a:xfrm>
            <a:off x="6443663" y="2708275"/>
            <a:ext cx="1920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66FF"/>
                </a:solidFill>
                <a:latin typeface="Times New Roman" panose="02020603050405020304" pitchFamily="18" charset="0"/>
              </a:rPr>
              <a:t>Decrease of peripheral resistance</a:t>
            </a:r>
            <a:endParaRPr lang="en-US" altLang="cs-CZ" sz="20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856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468" name="Freeform 6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469" name="Line 7"/>
          <p:cNvSpPr>
            <a:spLocks noChangeShapeType="1"/>
          </p:cNvSpPr>
          <p:nvPr/>
        </p:nvSpPr>
        <p:spPr bwMode="auto">
          <a:xfrm>
            <a:off x="3840163" y="9890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470" name="Line 8"/>
          <p:cNvSpPr>
            <a:spLocks noChangeShapeType="1"/>
          </p:cNvSpPr>
          <p:nvPr/>
        </p:nvSpPr>
        <p:spPr bwMode="auto">
          <a:xfrm flipH="1" flipV="1">
            <a:off x="1547813" y="2781300"/>
            <a:ext cx="49212" cy="5411788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471" name="Text Box 9"/>
          <p:cNvSpPr txBox="1">
            <a:spLocks noChangeArrowheads="1"/>
          </p:cNvSpPr>
          <p:nvPr/>
        </p:nvSpPr>
        <p:spPr bwMode="auto">
          <a:xfrm>
            <a:off x="2951163" y="63436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>
                <a:latin typeface="Times New Roman" panose="02020603050405020304" pitchFamily="18" charset="0"/>
              </a:rPr>
              <a:t>0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62472" name="Line 12"/>
          <p:cNvSpPr>
            <a:spLocks noChangeShapeType="1"/>
          </p:cNvSpPr>
          <p:nvPr/>
        </p:nvSpPr>
        <p:spPr bwMode="auto">
          <a:xfrm flipV="1">
            <a:off x="3808413" y="3841750"/>
            <a:ext cx="88582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2473" name="Text Box 13"/>
          <p:cNvSpPr txBox="1">
            <a:spLocks noChangeArrowheads="1"/>
          </p:cNvSpPr>
          <p:nvPr/>
        </p:nvSpPr>
        <p:spPr bwMode="auto">
          <a:xfrm>
            <a:off x="4719638" y="292100"/>
            <a:ext cx="2936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b="1">
                <a:solidFill>
                  <a:srgbClr val="FF9933"/>
                </a:solidFill>
                <a:latin typeface="Times New Roman" panose="02020603050405020304" pitchFamily="18" charset="0"/>
              </a:rPr>
              <a:t>Increase blood volume</a:t>
            </a:r>
          </a:p>
          <a:p>
            <a:pPr algn="ctr"/>
            <a:r>
              <a:rPr lang="cs-CZ" altLang="cs-CZ" sz="2000" b="1">
                <a:latin typeface="Times New Roman" panose="02020603050405020304" pitchFamily="18" charset="0"/>
              </a:rPr>
              <a:t>or</a:t>
            </a:r>
            <a:r>
              <a:rPr lang="cs-CZ" altLang="cs-CZ" sz="2000" b="1">
                <a:solidFill>
                  <a:srgbClr val="FF9933"/>
                </a:solidFill>
                <a:latin typeface="Times New Roman" panose="02020603050405020304" pitchFamily="18" charset="0"/>
              </a:rPr>
              <a:t>  </a:t>
            </a:r>
            <a:r>
              <a:rPr lang="cs-CZ" altLang="cs-CZ" sz="2000" b="1">
                <a:latin typeface="Times New Roman" panose="02020603050405020304" pitchFamily="18" charset="0"/>
              </a:rPr>
              <a:t>(increase of venotone)</a:t>
            </a:r>
            <a:endParaRPr lang="en-US" altLang="cs-CZ" sz="2000" b="1">
              <a:latin typeface="Times New Roman" panose="02020603050405020304" pitchFamily="18" charset="0"/>
            </a:endParaRPr>
          </a:p>
        </p:txBody>
      </p:sp>
      <p:grpSp>
        <p:nvGrpSpPr>
          <p:cNvPr id="62474" name="Group 14"/>
          <p:cNvGrpSpPr>
            <a:grpSpLocks/>
          </p:cNvGrpSpPr>
          <p:nvPr/>
        </p:nvGrpSpPr>
        <p:grpSpPr bwMode="auto">
          <a:xfrm>
            <a:off x="1425575" y="1147763"/>
            <a:ext cx="5554663" cy="5195887"/>
            <a:chOff x="898" y="723"/>
            <a:chExt cx="3499" cy="3273"/>
          </a:xfrm>
        </p:grpSpPr>
        <p:sp>
          <p:nvSpPr>
            <p:cNvPr id="62487" name="Freeform 15"/>
            <p:cNvSpPr>
              <a:spLocks/>
            </p:cNvSpPr>
            <p:nvPr/>
          </p:nvSpPr>
          <p:spPr bwMode="auto">
            <a:xfrm>
              <a:off x="898" y="1026"/>
              <a:ext cx="3499" cy="2970"/>
            </a:xfrm>
            <a:custGeom>
              <a:avLst/>
              <a:gdLst>
                <a:gd name="T0" fmla="*/ 9897 w 3016"/>
                <a:gd name="T1" fmla="*/ 8636 h 2550"/>
                <a:gd name="T2" fmla="*/ 6968 w 3016"/>
                <a:gd name="T3" fmla="*/ 2716 h 2550"/>
                <a:gd name="T4" fmla="*/ 4330 w 3016"/>
                <a:gd name="T5" fmla="*/ 429 h 2550"/>
                <a:gd name="T6" fmla="*/ 0 w 3016"/>
                <a:gd name="T7" fmla="*/ 125 h 25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16"/>
                <a:gd name="T13" fmla="*/ 0 h 2550"/>
                <a:gd name="T14" fmla="*/ 3016 w 3016"/>
                <a:gd name="T15" fmla="*/ 2550 h 25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16" h="2550">
                  <a:moveTo>
                    <a:pt x="3016" y="2550"/>
                  </a:moveTo>
                  <a:cubicBezTo>
                    <a:pt x="2869" y="2259"/>
                    <a:pt x="2406" y="1206"/>
                    <a:pt x="2123" y="802"/>
                  </a:cubicBezTo>
                  <a:cubicBezTo>
                    <a:pt x="1840" y="398"/>
                    <a:pt x="1674" y="254"/>
                    <a:pt x="1320" y="127"/>
                  </a:cubicBezTo>
                  <a:cubicBezTo>
                    <a:pt x="966" y="0"/>
                    <a:pt x="275" y="56"/>
                    <a:pt x="0" y="37"/>
                  </a:cubicBezTo>
                </a:path>
              </a:pathLst>
            </a:custGeom>
            <a:noFill/>
            <a:ln w="19050" cmpd="sng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2488" name="Line 16"/>
            <p:cNvSpPr>
              <a:spLocks noChangeShapeType="1"/>
            </p:cNvSpPr>
            <p:nvPr/>
          </p:nvSpPr>
          <p:spPr bwMode="auto">
            <a:xfrm flipV="1">
              <a:off x="3172" y="723"/>
              <a:ext cx="558" cy="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2475" name="Text Box 10"/>
          <p:cNvSpPr txBox="1">
            <a:spLocks noChangeArrowheads="1"/>
          </p:cNvSpPr>
          <p:nvPr/>
        </p:nvSpPr>
        <p:spPr bwMode="auto">
          <a:xfrm>
            <a:off x="3082925" y="5213350"/>
            <a:ext cx="1920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66FF"/>
                </a:solidFill>
                <a:latin typeface="Times New Roman" panose="02020603050405020304" pitchFamily="18" charset="0"/>
              </a:rPr>
              <a:t>Increase of peripheral resistance</a:t>
            </a:r>
            <a:endParaRPr lang="en-US" altLang="cs-CZ" sz="20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6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2477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  <p:grpSp>
        <p:nvGrpSpPr>
          <p:cNvPr id="62478" name="Group 11"/>
          <p:cNvGrpSpPr>
            <a:grpSpLocks/>
          </p:cNvGrpSpPr>
          <p:nvPr/>
        </p:nvGrpSpPr>
        <p:grpSpPr bwMode="auto">
          <a:xfrm>
            <a:off x="1476375" y="2852738"/>
            <a:ext cx="4783138" cy="3433762"/>
            <a:chOff x="914" y="1736"/>
            <a:chExt cx="3013" cy="2230"/>
          </a:xfrm>
        </p:grpSpPr>
        <p:sp>
          <p:nvSpPr>
            <p:cNvPr id="62485" name="Freeform 12"/>
            <p:cNvSpPr>
              <a:spLocks/>
            </p:cNvSpPr>
            <p:nvPr/>
          </p:nvSpPr>
          <p:spPr bwMode="auto">
            <a:xfrm>
              <a:off x="914" y="1736"/>
              <a:ext cx="3013" cy="2230"/>
            </a:xfrm>
            <a:custGeom>
              <a:avLst/>
              <a:gdLst>
                <a:gd name="T0" fmla="*/ 3013 w 3013"/>
                <a:gd name="T1" fmla="*/ 2230 h 2230"/>
                <a:gd name="T2" fmla="*/ 2090 w 3013"/>
                <a:gd name="T3" fmla="*/ 726 h 2230"/>
                <a:gd name="T4" fmla="*/ 1268 w 3013"/>
                <a:gd name="T5" fmla="*/ 114 h 2230"/>
                <a:gd name="T6" fmla="*/ 0 w 3013"/>
                <a:gd name="T7" fmla="*/ 42 h 2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13"/>
                <a:gd name="T13" fmla="*/ 0 h 2230"/>
                <a:gd name="T14" fmla="*/ 3013 w 3013"/>
                <a:gd name="T15" fmla="*/ 2230 h 2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13" h="2230">
                  <a:moveTo>
                    <a:pt x="3013" y="2230"/>
                  </a:moveTo>
                  <a:cubicBezTo>
                    <a:pt x="2860" y="1979"/>
                    <a:pt x="2381" y="1079"/>
                    <a:pt x="2090" y="726"/>
                  </a:cubicBezTo>
                  <a:cubicBezTo>
                    <a:pt x="1799" y="373"/>
                    <a:pt x="1616" y="228"/>
                    <a:pt x="1268" y="114"/>
                  </a:cubicBezTo>
                  <a:cubicBezTo>
                    <a:pt x="920" y="0"/>
                    <a:pt x="264" y="57"/>
                    <a:pt x="0" y="42"/>
                  </a:cubicBezTo>
                </a:path>
              </a:pathLst>
            </a:custGeom>
            <a:noFill/>
            <a:ln w="19050" cmpd="sng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2486" name="Line 13"/>
            <p:cNvSpPr>
              <a:spLocks noChangeShapeType="1"/>
            </p:cNvSpPr>
            <p:nvPr/>
          </p:nvSpPr>
          <p:spPr bwMode="auto">
            <a:xfrm flipH="1">
              <a:off x="3319" y="1918"/>
              <a:ext cx="544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2479" name="Freeform 6"/>
          <p:cNvSpPr>
            <a:spLocks/>
          </p:cNvSpPr>
          <p:nvPr/>
        </p:nvSpPr>
        <p:spPr bwMode="auto">
          <a:xfrm>
            <a:off x="1498600" y="1628775"/>
            <a:ext cx="4787900" cy="46958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2480" name="Text Box 10"/>
          <p:cNvSpPr txBox="1">
            <a:spLocks noChangeArrowheads="1"/>
          </p:cNvSpPr>
          <p:nvPr/>
        </p:nvSpPr>
        <p:spPr bwMode="auto">
          <a:xfrm>
            <a:off x="6443663" y="2708275"/>
            <a:ext cx="1920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66FF"/>
                </a:solidFill>
                <a:latin typeface="Times New Roman" panose="02020603050405020304" pitchFamily="18" charset="0"/>
              </a:rPr>
              <a:t>Decrease of peripheral resistance</a:t>
            </a:r>
            <a:endParaRPr lang="en-US" altLang="cs-CZ" sz="20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2481" name="Group 14"/>
          <p:cNvGrpSpPr>
            <a:grpSpLocks/>
          </p:cNvGrpSpPr>
          <p:nvPr/>
        </p:nvGrpSpPr>
        <p:grpSpPr bwMode="auto">
          <a:xfrm>
            <a:off x="1476375" y="3244850"/>
            <a:ext cx="3887788" cy="3136900"/>
            <a:chOff x="898" y="1026"/>
            <a:chExt cx="3499" cy="2970"/>
          </a:xfrm>
        </p:grpSpPr>
        <p:sp>
          <p:nvSpPr>
            <p:cNvPr id="62483" name="Freeform 15"/>
            <p:cNvSpPr>
              <a:spLocks/>
            </p:cNvSpPr>
            <p:nvPr/>
          </p:nvSpPr>
          <p:spPr bwMode="auto">
            <a:xfrm>
              <a:off x="898" y="1026"/>
              <a:ext cx="3499" cy="2970"/>
            </a:xfrm>
            <a:custGeom>
              <a:avLst/>
              <a:gdLst>
                <a:gd name="T0" fmla="*/ 9897 w 3016"/>
                <a:gd name="T1" fmla="*/ 8636 h 2550"/>
                <a:gd name="T2" fmla="*/ 6968 w 3016"/>
                <a:gd name="T3" fmla="*/ 2716 h 2550"/>
                <a:gd name="T4" fmla="*/ 4330 w 3016"/>
                <a:gd name="T5" fmla="*/ 429 h 2550"/>
                <a:gd name="T6" fmla="*/ 0 w 3016"/>
                <a:gd name="T7" fmla="*/ 125 h 25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16"/>
                <a:gd name="T13" fmla="*/ 0 h 2550"/>
                <a:gd name="T14" fmla="*/ 3016 w 3016"/>
                <a:gd name="T15" fmla="*/ 2550 h 25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16" h="2550">
                  <a:moveTo>
                    <a:pt x="3016" y="2550"/>
                  </a:moveTo>
                  <a:cubicBezTo>
                    <a:pt x="2869" y="2259"/>
                    <a:pt x="2406" y="1206"/>
                    <a:pt x="2123" y="802"/>
                  </a:cubicBezTo>
                  <a:cubicBezTo>
                    <a:pt x="1840" y="398"/>
                    <a:pt x="1674" y="254"/>
                    <a:pt x="1320" y="127"/>
                  </a:cubicBezTo>
                  <a:cubicBezTo>
                    <a:pt x="966" y="0"/>
                    <a:pt x="275" y="56"/>
                    <a:pt x="0" y="37"/>
                  </a:cubicBezTo>
                </a:path>
              </a:pathLst>
            </a:custGeom>
            <a:noFill/>
            <a:ln w="19050" cmpd="sng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2484" name="Line 16"/>
            <p:cNvSpPr>
              <a:spLocks noChangeShapeType="1"/>
            </p:cNvSpPr>
            <p:nvPr/>
          </p:nvSpPr>
          <p:spPr bwMode="auto">
            <a:xfrm flipH="1">
              <a:off x="2064" y="1200"/>
              <a:ext cx="389" cy="6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2482" name="Text Box 13"/>
          <p:cNvSpPr txBox="1">
            <a:spLocks noChangeArrowheads="1"/>
          </p:cNvSpPr>
          <p:nvPr/>
        </p:nvSpPr>
        <p:spPr bwMode="auto">
          <a:xfrm>
            <a:off x="1376363" y="4076700"/>
            <a:ext cx="2979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b="1">
                <a:solidFill>
                  <a:srgbClr val="FF9933"/>
                </a:solidFill>
                <a:latin typeface="Times New Roman" panose="02020603050405020304" pitchFamily="18" charset="0"/>
              </a:rPr>
              <a:t>Decrease blood volume</a:t>
            </a:r>
          </a:p>
          <a:p>
            <a:pPr algn="ctr"/>
            <a:r>
              <a:rPr lang="cs-CZ" altLang="cs-CZ" sz="2000" b="1">
                <a:latin typeface="Times New Roman" panose="02020603050405020304" pitchFamily="18" charset="0"/>
              </a:rPr>
              <a:t>or</a:t>
            </a:r>
            <a:r>
              <a:rPr lang="cs-CZ" altLang="cs-CZ" sz="2000" b="1">
                <a:solidFill>
                  <a:srgbClr val="FF9933"/>
                </a:solidFill>
                <a:latin typeface="Times New Roman" panose="02020603050405020304" pitchFamily="18" charset="0"/>
              </a:rPr>
              <a:t>  </a:t>
            </a:r>
            <a:r>
              <a:rPr lang="cs-CZ" altLang="cs-CZ" sz="2000" b="1">
                <a:latin typeface="Times New Roman" panose="02020603050405020304" pitchFamily="18" charset="0"/>
              </a:rPr>
              <a:t>(decrease of venotone)</a:t>
            </a:r>
            <a:endParaRPr lang="en-US" altLang="cs-CZ" sz="20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865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9334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3493" name="Freeform 7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9336" name="Oval 8"/>
          <p:cNvSpPr>
            <a:spLocks noChangeArrowheads="1"/>
          </p:cNvSpPr>
          <p:nvPr/>
        </p:nvSpPr>
        <p:spPr bwMode="auto">
          <a:xfrm>
            <a:off x="3989388" y="264318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3495" name="Line 9"/>
          <p:cNvSpPr>
            <a:spLocks noChangeShapeType="1"/>
          </p:cNvSpPr>
          <p:nvPr/>
        </p:nvSpPr>
        <p:spPr bwMode="auto">
          <a:xfrm>
            <a:off x="4062413" y="2847975"/>
            <a:ext cx="0" cy="35004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3496" name="Line 10"/>
          <p:cNvSpPr>
            <a:spLocks noChangeShapeType="1"/>
          </p:cNvSpPr>
          <p:nvPr/>
        </p:nvSpPr>
        <p:spPr bwMode="auto">
          <a:xfrm flipH="1">
            <a:off x="1458913" y="2770188"/>
            <a:ext cx="25590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3497" name="Text Box 11"/>
          <p:cNvSpPr txBox="1">
            <a:spLocks noChangeArrowheads="1"/>
          </p:cNvSpPr>
          <p:nvPr/>
        </p:nvSpPr>
        <p:spPr bwMode="auto">
          <a:xfrm>
            <a:off x="1473200" y="2054225"/>
            <a:ext cx="1974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0000FF"/>
                </a:solidFill>
                <a:latin typeface="Times New Roman" panose="02020603050405020304" pitchFamily="18" charset="0"/>
              </a:rPr>
              <a:t>Venous return curve</a:t>
            </a:r>
            <a:endParaRPr lang="en-US" altLang="cs-CZ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8" name="Text Box 12"/>
          <p:cNvSpPr txBox="1">
            <a:spLocks noChangeArrowheads="1"/>
          </p:cNvSpPr>
          <p:nvPr/>
        </p:nvSpPr>
        <p:spPr bwMode="auto">
          <a:xfrm>
            <a:off x="6399213" y="598488"/>
            <a:ext cx="205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FF0066"/>
                </a:solidFill>
                <a:latin typeface="Times New Roman" panose="02020603050405020304" pitchFamily="18" charset="0"/>
              </a:rPr>
              <a:t>Frank-Starling curve</a:t>
            </a:r>
            <a:endParaRPr lang="en-US" altLang="cs-CZ" sz="1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9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3500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53976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 animBg="1"/>
      <p:bldP spid="9933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516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517" name="Freeform 7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4518" name="Oval 8"/>
          <p:cNvSpPr>
            <a:spLocks noChangeArrowheads="1"/>
          </p:cNvSpPr>
          <p:nvPr/>
        </p:nvSpPr>
        <p:spPr bwMode="auto">
          <a:xfrm>
            <a:off x="3989388" y="264318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4519" name="Line 9"/>
          <p:cNvSpPr>
            <a:spLocks noChangeShapeType="1"/>
          </p:cNvSpPr>
          <p:nvPr/>
        </p:nvSpPr>
        <p:spPr bwMode="auto">
          <a:xfrm>
            <a:off x="4062413" y="2847975"/>
            <a:ext cx="0" cy="35004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520" name="Line 10"/>
          <p:cNvSpPr>
            <a:spLocks noChangeShapeType="1"/>
          </p:cNvSpPr>
          <p:nvPr/>
        </p:nvSpPr>
        <p:spPr bwMode="auto">
          <a:xfrm flipH="1" flipV="1">
            <a:off x="1458913" y="2754313"/>
            <a:ext cx="2536825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85" name="Freeform 13"/>
          <p:cNvSpPr>
            <a:spLocks/>
          </p:cNvSpPr>
          <p:nvPr/>
        </p:nvSpPr>
        <p:spPr bwMode="auto">
          <a:xfrm>
            <a:off x="1493838" y="311150"/>
            <a:ext cx="6335712" cy="5975350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3652838" y="2543175"/>
            <a:ext cx="0" cy="38163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87" name="Oval 15"/>
          <p:cNvSpPr>
            <a:spLocks noChangeArrowheads="1"/>
          </p:cNvSpPr>
          <p:nvPr/>
        </p:nvSpPr>
        <p:spPr bwMode="auto">
          <a:xfrm>
            <a:off x="3581400" y="2398713"/>
            <a:ext cx="179388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 flipH="1" flipV="1">
            <a:off x="1476375" y="2492375"/>
            <a:ext cx="2105025" cy="34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5489" name="AutoShape 17"/>
          <p:cNvSpPr>
            <a:spLocks noChangeArrowheads="1"/>
          </p:cNvSpPr>
          <p:nvPr/>
        </p:nvSpPr>
        <p:spPr bwMode="auto">
          <a:xfrm rot="2647115">
            <a:off x="4879975" y="1381125"/>
            <a:ext cx="652463" cy="244475"/>
          </a:xfrm>
          <a:prstGeom prst="leftArrow">
            <a:avLst>
              <a:gd name="adj1" fmla="val 50000"/>
              <a:gd name="adj2" fmla="val 667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5490" name="AutoShape 18"/>
          <p:cNvSpPr>
            <a:spLocks noChangeArrowheads="1"/>
          </p:cNvSpPr>
          <p:nvPr/>
        </p:nvSpPr>
        <p:spPr bwMode="auto">
          <a:xfrm>
            <a:off x="3635375" y="5876925"/>
            <a:ext cx="431800" cy="244475"/>
          </a:xfrm>
          <a:prstGeom prst="leftArrow">
            <a:avLst>
              <a:gd name="adj1" fmla="val 50000"/>
              <a:gd name="adj2" fmla="val 441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4527" name="Text Box 11"/>
          <p:cNvSpPr txBox="1">
            <a:spLocks noChangeArrowheads="1"/>
          </p:cNvSpPr>
          <p:nvPr/>
        </p:nvSpPr>
        <p:spPr bwMode="auto">
          <a:xfrm>
            <a:off x="1473200" y="2054225"/>
            <a:ext cx="1974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0000FF"/>
                </a:solidFill>
                <a:latin typeface="Times New Roman" panose="02020603050405020304" pitchFamily="18" charset="0"/>
              </a:rPr>
              <a:t>Venous return curve</a:t>
            </a:r>
            <a:endParaRPr lang="en-US" altLang="cs-CZ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28" name="Text Box 12"/>
          <p:cNvSpPr txBox="1">
            <a:spLocks noChangeArrowheads="1"/>
          </p:cNvSpPr>
          <p:nvPr/>
        </p:nvSpPr>
        <p:spPr bwMode="auto">
          <a:xfrm>
            <a:off x="6399213" y="598488"/>
            <a:ext cx="205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FF0066"/>
                </a:solidFill>
                <a:latin typeface="Times New Roman" panose="02020603050405020304" pitchFamily="18" charset="0"/>
              </a:rPr>
              <a:t>Frank-Starling curve</a:t>
            </a:r>
            <a:endParaRPr lang="en-US" altLang="cs-CZ" sz="1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29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4530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207090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5" grpId="0" animBg="1"/>
      <p:bldP spid="105486" grpId="0" animBg="1"/>
      <p:bldP spid="105487" grpId="0" animBg="1"/>
      <p:bldP spid="105488" grpId="0" animBg="1"/>
      <p:bldP spid="105489" grpId="0" animBg="1"/>
      <p:bldP spid="10549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5539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5540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5541" name="Freeform 7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5542" name="Oval 8"/>
          <p:cNvSpPr>
            <a:spLocks noChangeArrowheads="1"/>
          </p:cNvSpPr>
          <p:nvPr/>
        </p:nvSpPr>
        <p:spPr bwMode="auto">
          <a:xfrm>
            <a:off x="3989388" y="264318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5543" name="Line 9"/>
          <p:cNvSpPr>
            <a:spLocks noChangeShapeType="1"/>
          </p:cNvSpPr>
          <p:nvPr/>
        </p:nvSpPr>
        <p:spPr bwMode="auto">
          <a:xfrm>
            <a:off x="4062413" y="2847975"/>
            <a:ext cx="0" cy="35004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5544" name="Line 10"/>
          <p:cNvSpPr>
            <a:spLocks noChangeShapeType="1"/>
          </p:cNvSpPr>
          <p:nvPr/>
        </p:nvSpPr>
        <p:spPr bwMode="auto">
          <a:xfrm flipH="1" flipV="1">
            <a:off x="1458913" y="2754313"/>
            <a:ext cx="2536825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33" name="Freeform 13"/>
          <p:cNvSpPr>
            <a:spLocks/>
          </p:cNvSpPr>
          <p:nvPr/>
        </p:nvSpPr>
        <p:spPr bwMode="auto">
          <a:xfrm>
            <a:off x="1493838" y="1989138"/>
            <a:ext cx="6335712" cy="4297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7534" name="Line 14"/>
          <p:cNvSpPr>
            <a:spLocks noChangeShapeType="1"/>
          </p:cNvSpPr>
          <p:nvPr/>
        </p:nvSpPr>
        <p:spPr bwMode="auto">
          <a:xfrm>
            <a:off x="3652838" y="2543175"/>
            <a:ext cx="0" cy="38163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35" name="Oval 15"/>
          <p:cNvSpPr>
            <a:spLocks noChangeArrowheads="1"/>
          </p:cNvSpPr>
          <p:nvPr/>
        </p:nvSpPr>
        <p:spPr bwMode="auto">
          <a:xfrm>
            <a:off x="4356100" y="2924175"/>
            <a:ext cx="179388" cy="20161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7536" name="Line 16"/>
          <p:cNvSpPr>
            <a:spLocks noChangeShapeType="1"/>
          </p:cNvSpPr>
          <p:nvPr/>
        </p:nvSpPr>
        <p:spPr bwMode="auto">
          <a:xfrm flipH="1" flipV="1">
            <a:off x="1476375" y="2997200"/>
            <a:ext cx="2752725" cy="34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537" name="AutoShape 17"/>
          <p:cNvSpPr>
            <a:spLocks noChangeArrowheads="1"/>
          </p:cNvSpPr>
          <p:nvPr/>
        </p:nvSpPr>
        <p:spPr bwMode="auto">
          <a:xfrm rot="-7341966">
            <a:off x="5231607" y="1977231"/>
            <a:ext cx="652462" cy="244475"/>
          </a:xfrm>
          <a:prstGeom prst="leftArrow">
            <a:avLst>
              <a:gd name="adj1" fmla="val 50000"/>
              <a:gd name="adj2" fmla="val 667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7538" name="AutoShape 18"/>
          <p:cNvSpPr>
            <a:spLocks noChangeArrowheads="1"/>
          </p:cNvSpPr>
          <p:nvPr/>
        </p:nvSpPr>
        <p:spPr bwMode="auto">
          <a:xfrm flipH="1">
            <a:off x="3708400" y="5589588"/>
            <a:ext cx="360363" cy="244475"/>
          </a:xfrm>
          <a:prstGeom prst="leftArrow">
            <a:avLst>
              <a:gd name="adj1" fmla="val 50000"/>
              <a:gd name="adj2" fmla="val 368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5551" name="Text Box 11"/>
          <p:cNvSpPr txBox="1">
            <a:spLocks noChangeArrowheads="1"/>
          </p:cNvSpPr>
          <p:nvPr/>
        </p:nvSpPr>
        <p:spPr bwMode="auto">
          <a:xfrm>
            <a:off x="1473200" y="2054225"/>
            <a:ext cx="1974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0000FF"/>
                </a:solidFill>
                <a:latin typeface="Times New Roman" panose="02020603050405020304" pitchFamily="18" charset="0"/>
              </a:rPr>
              <a:t>Venous return curve</a:t>
            </a:r>
            <a:endParaRPr lang="en-US" altLang="cs-CZ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52" name="Text Box 12"/>
          <p:cNvSpPr txBox="1">
            <a:spLocks noChangeArrowheads="1"/>
          </p:cNvSpPr>
          <p:nvPr/>
        </p:nvSpPr>
        <p:spPr bwMode="auto">
          <a:xfrm>
            <a:off x="6399213" y="598488"/>
            <a:ext cx="205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FF0066"/>
                </a:solidFill>
                <a:latin typeface="Times New Roman" panose="02020603050405020304" pitchFamily="18" charset="0"/>
              </a:rPr>
              <a:t>Frank-Starling curve</a:t>
            </a:r>
            <a:endParaRPr lang="en-US" altLang="cs-CZ" sz="1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53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5554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29530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3" grpId="0" animBg="1"/>
      <p:bldP spid="107534" grpId="0" animBg="1"/>
      <p:bldP spid="107535" grpId="0" animBg="1"/>
      <p:bldP spid="107536" grpId="0" animBg="1"/>
      <p:bldP spid="107537" grpId="0" animBg="1"/>
      <p:bldP spid="1075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Obrázek 1">
            <a:extLst>
              <a:ext uri="{FF2B5EF4-FFF2-40B4-BE49-F238E27FC236}">
                <a16:creationId xmlns:a16="http://schemas.microsoft.com/office/drawing/2014/main" id="{7F53FFB6-B6E9-1847-17DD-9E1D19436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" y="31613"/>
            <a:ext cx="9134520" cy="682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ovéPole 2">
            <a:extLst>
              <a:ext uri="{FF2B5EF4-FFF2-40B4-BE49-F238E27FC236}">
                <a16:creationId xmlns:a16="http://schemas.microsoft.com/office/drawing/2014/main" id="{BE987319-19C3-6FBA-F2B0-1DDB60B13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0"/>
            <a:ext cx="3675506" cy="461665"/>
          </a:xfrm>
          <a:prstGeom prst="rect">
            <a:avLst/>
          </a:prstGeom>
          <a:solidFill>
            <a:srgbClr val="FFF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en-US" sz="2400" dirty="0" err="1"/>
              <a:t>Transmural</a:t>
            </a:r>
            <a:r>
              <a:rPr lang="cs-CZ" altLang="en-US" sz="2400" dirty="0"/>
              <a:t> </a:t>
            </a:r>
            <a:r>
              <a:rPr lang="cs-CZ" altLang="en-US" sz="2400" dirty="0" err="1"/>
              <a:t>pressure</a:t>
            </a:r>
            <a:endParaRPr lang="cs-CZ" altLang="en-US" sz="2400" dirty="0"/>
          </a:p>
        </p:txBody>
      </p:sp>
      <p:sp>
        <p:nvSpPr>
          <p:cNvPr id="79876" name="TextovéPole 3">
            <a:extLst>
              <a:ext uri="{FF2B5EF4-FFF2-40B4-BE49-F238E27FC236}">
                <a16:creationId xmlns:a16="http://schemas.microsoft.com/office/drawing/2014/main" id="{325454E0-D795-126D-EA9A-C46431FE0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392" y="6096442"/>
            <a:ext cx="1152128" cy="461665"/>
          </a:xfrm>
          <a:prstGeom prst="rect">
            <a:avLst/>
          </a:prstGeom>
          <a:solidFill>
            <a:srgbClr val="FFF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en-US" sz="2400" dirty="0" err="1"/>
              <a:t>Volume</a:t>
            </a:r>
            <a:endParaRPr lang="cs-CZ" altLang="en-US" sz="2400" dirty="0"/>
          </a:p>
        </p:txBody>
      </p:sp>
      <p:sp>
        <p:nvSpPr>
          <p:cNvPr id="9" name="TextovéPole 7">
            <a:extLst>
              <a:ext uri="{FF2B5EF4-FFF2-40B4-BE49-F238E27FC236}">
                <a16:creationId xmlns:a16="http://schemas.microsoft.com/office/drawing/2014/main" id="{5F482D1A-9C04-7262-EE14-EF2E89F8CD3C}"/>
              </a:ext>
            </a:extLst>
          </p:cNvPr>
          <p:cNvSpPr txBox="1"/>
          <p:nvPr/>
        </p:nvSpPr>
        <p:spPr>
          <a:xfrm>
            <a:off x="2123728" y="5547957"/>
            <a:ext cx="1553238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cs-CZ" sz="1400" dirty="0"/>
              <a:t>Reziduální objem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31EA10-5CAB-DA85-B7B4-A2F274073EB6}"/>
              </a:ext>
            </a:extLst>
          </p:cNvPr>
          <p:cNvSpPr/>
          <p:nvPr/>
        </p:nvSpPr>
        <p:spPr>
          <a:xfrm>
            <a:off x="6516216" y="2996952"/>
            <a:ext cx="909638" cy="5905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dirty="0" err="1">
                <a:solidFill>
                  <a:schemeClr val="tx1"/>
                </a:solidFill>
              </a:rPr>
              <a:t>Volume</a:t>
            </a:r>
            <a:r>
              <a:rPr lang="cs-CZ" sz="1350" dirty="0">
                <a:solidFill>
                  <a:schemeClr val="tx1"/>
                </a:solidFill>
              </a:rPr>
              <a:t> </a:t>
            </a:r>
            <a:r>
              <a:rPr lang="cs-CZ" sz="1350" dirty="0" err="1">
                <a:solidFill>
                  <a:schemeClr val="tx1"/>
                </a:solidFill>
              </a:rPr>
              <a:t>increase</a:t>
            </a:r>
            <a:endParaRPr lang="cs-CZ" sz="135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8460DC1-C2D0-001F-B791-70D751597BB5}"/>
              </a:ext>
            </a:extLst>
          </p:cNvPr>
          <p:cNvSpPr/>
          <p:nvPr/>
        </p:nvSpPr>
        <p:spPr>
          <a:xfrm>
            <a:off x="4449068" y="2731145"/>
            <a:ext cx="987028" cy="59055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solidFill>
                  <a:schemeClr val="tx1"/>
                </a:solidFill>
              </a:rPr>
              <a:t> </a:t>
            </a:r>
            <a:r>
              <a:rPr lang="cs-CZ" sz="1350" dirty="0">
                <a:solidFill>
                  <a:schemeClr val="tx1"/>
                </a:solidFill>
              </a:rPr>
              <a:t>I</a:t>
            </a:r>
            <a:r>
              <a:rPr lang="en-US" sz="1350" dirty="0" err="1">
                <a:solidFill>
                  <a:schemeClr val="tx1"/>
                </a:solidFill>
              </a:rPr>
              <a:t>ncrease</a:t>
            </a:r>
            <a:r>
              <a:rPr lang="en-US" sz="1350" dirty="0">
                <a:solidFill>
                  <a:schemeClr val="tx1"/>
                </a:solidFill>
              </a:rPr>
              <a:t> in venous ton</a:t>
            </a:r>
            <a:r>
              <a:rPr lang="cs-CZ" sz="135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86A9735-BA02-19FC-6384-3478089F50E5}"/>
              </a:ext>
            </a:extLst>
          </p:cNvPr>
          <p:cNvSpPr/>
          <p:nvPr/>
        </p:nvSpPr>
        <p:spPr>
          <a:xfrm>
            <a:off x="1123329" y="6093297"/>
            <a:ext cx="496343" cy="372090"/>
          </a:xfrm>
          <a:prstGeom prst="ellipse">
            <a:avLst/>
          </a:prstGeom>
          <a:solidFill>
            <a:srgbClr val="F2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6E64E3-34D9-1694-4B0B-797900BDE656}"/>
              </a:ext>
            </a:extLst>
          </p:cNvPr>
          <p:cNvSpPr txBox="1"/>
          <p:nvPr/>
        </p:nvSpPr>
        <p:spPr>
          <a:xfrm>
            <a:off x="1187624" y="6048509"/>
            <a:ext cx="58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ovéPole 7">
            <a:extLst>
              <a:ext uri="{FF2B5EF4-FFF2-40B4-BE49-F238E27FC236}">
                <a16:creationId xmlns:a16="http://schemas.microsoft.com/office/drawing/2014/main" id="{4FD901FF-CD3D-733F-A88A-D7A1DD586C50}"/>
              </a:ext>
            </a:extLst>
          </p:cNvPr>
          <p:cNvSpPr txBox="1"/>
          <p:nvPr/>
        </p:nvSpPr>
        <p:spPr>
          <a:xfrm>
            <a:off x="218163" y="5698507"/>
            <a:ext cx="1553238" cy="30777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cs-CZ" sz="1400" dirty="0"/>
              <a:t>Reziduální objem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10F1BE-841F-4F42-8306-E8FC0043BACE}"/>
              </a:ext>
            </a:extLst>
          </p:cNvPr>
          <p:cNvSpPr/>
          <p:nvPr/>
        </p:nvSpPr>
        <p:spPr>
          <a:xfrm>
            <a:off x="5292080" y="1700808"/>
            <a:ext cx="496343" cy="372090"/>
          </a:xfrm>
          <a:prstGeom prst="ellipse">
            <a:avLst/>
          </a:prstGeom>
          <a:solidFill>
            <a:srgbClr val="F2C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42B30-8132-DFC0-CDEF-FBB9F3BE4B64}"/>
              </a:ext>
            </a:extLst>
          </p:cNvPr>
          <p:cNvSpPr txBox="1"/>
          <p:nvPr/>
        </p:nvSpPr>
        <p:spPr>
          <a:xfrm>
            <a:off x="5220072" y="1656020"/>
            <a:ext cx="58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839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563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564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565" name="Freeform 7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6566" name="Oval 8"/>
          <p:cNvSpPr>
            <a:spLocks noChangeArrowheads="1"/>
          </p:cNvSpPr>
          <p:nvPr/>
        </p:nvSpPr>
        <p:spPr bwMode="auto">
          <a:xfrm>
            <a:off x="3989388" y="264318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6567" name="Line 9"/>
          <p:cNvSpPr>
            <a:spLocks noChangeShapeType="1"/>
          </p:cNvSpPr>
          <p:nvPr/>
        </p:nvSpPr>
        <p:spPr bwMode="auto">
          <a:xfrm>
            <a:off x="4067175" y="2830513"/>
            <a:ext cx="0" cy="35004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568" name="Line 10"/>
          <p:cNvSpPr>
            <a:spLocks noChangeShapeType="1"/>
          </p:cNvSpPr>
          <p:nvPr/>
        </p:nvSpPr>
        <p:spPr bwMode="auto">
          <a:xfrm flipH="1" flipV="1">
            <a:off x="1458913" y="2754313"/>
            <a:ext cx="2536825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85" name="AutoShape 17"/>
          <p:cNvSpPr>
            <a:spLocks noChangeArrowheads="1"/>
          </p:cNvSpPr>
          <p:nvPr/>
        </p:nvSpPr>
        <p:spPr bwMode="auto">
          <a:xfrm rot="-5613270">
            <a:off x="2428082" y="2910681"/>
            <a:ext cx="506412" cy="244475"/>
          </a:xfrm>
          <a:prstGeom prst="leftArrow">
            <a:avLst>
              <a:gd name="adj1" fmla="val 50000"/>
              <a:gd name="adj2" fmla="val 517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9586" name="AutoShape 18"/>
          <p:cNvSpPr>
            <a:spLocks noChangeArrowheads="1"/>
          </p:cNvSpPr>
          <p:nvPr/>
        </p:nvSpPr>
        <p:spPr bwMode="auto">
          <a:xfrm>
            <a:off x="3563938" y="5876925"/>
            <a:ext cx="503237" cy="244475"/>
          </a:xfrm>
          <a:prstGeom prst="leftArrow">
            <a:avLst>
              <a:gd name="adj1" fmla="val 50000"/>
              <a:gd name="adj2" fmla="val 514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9587" name="Freeform 19"/>
          <p:cNvSpPr>
            <a:spLocks/>
          </p:cNvSpPr>
          <p:nvPr/>
        </p:nvSpPr>
        <p:spPr bwMode="auto">
          <a:xfrm>
            <a:off x="1425575" y="2835275"/>
            <a:ext cx="4835525" cy="3529013"/>
          </a:xfrm>
          <a:custGeom>
            <a:avLst/>
            <a:gdLst>
              <a:gd name="T0" fmla="*/ 2147483647 w 3046"/>
              <a:gd name="T1" fmla="*/ 2147483647 h 2223"/>
              <a:gd name="T2" fmla="*/ 2147483647 w 3046"/>
              <a:gd name="T3" fmla="*/ 2147483647 h 2223"/>
              <a:gd name="T4" fmla="*/ 2147483647 w 3046"/>
              <a:gd name="T5" fmla="*/ 2147483647 h 2223"/>
              <a:gd name="T6" fmla="*/ 2147483647 w 3046"/>
              <a:gd name="T7" fmla="*/ 2147483647 h 2223"/>
              <a:gd name="T8" fmla="*/ 0 w 3046"/>
              <a:gd name="T9" fmla="*/ 0 h 2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6"/>
              <a:gd name="T16" fmla="*/ 0 h 2223"/>
              <a:gd name="T17" fmla="*/ 3046 w 3046"/>
              <a:gd name="T18" fmla="*/ 2223 h 22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6" h="2223">
                <a:moveTo>
                  <a:pt x="3046" y="2223"/>
                </a:moveTo>
                <a:cubicBezTo>
                  <a:pt x="2891" y="1993"/>
                  <a:pt x="2405" y="1166"/>
                  <a:pt x="2116" y="840"/>
                </a:cubicBezTo>
                <a:cubicBezTo>
                  <a:pt x="1827" y="514"/>
                  <a:pt x="1570" y="396"/>
                  <a:pt x="1312" y="267"/>
                </a:cubicBezTo>
                <a:cubicBezTo>
                  <a:pt x="1054" y="138"/>
                  <a:pt x="790" y="111"/>
                  <a:pt x="571" y="67"/>
                </a:cubicBezTo>
                <a:cubicBezTo>
                  <a:pt x="352" y="23"/>
                  <a:pt x="119" y="14"/>
                  <a:pt x="0" y="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9588" name="Line 20"/>
          <p:cNvSpPr>
            <a:spLocks noChangeShapeType="1"/>
          </p:cNvSpPr>
          <p:nvPr/>
        </p:nvSpPr>
        <p:spPr bwMode="auto">
          <a:xfrm>
            <a:off x="3563938" y="3284538"/>
            <a:ext cx="1587" cy="30686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89" name="Line 21"/>
          <p:cNvSpPr>
            <a:spLocks noChangeShapeType="1"/>
          </p:cNvSpPr>
          <p:nvPr/>
        </p:nvSpPr>
        <p:spPr bwMode="auto">
          <a:xfrm flipH="1" flipV="1">
            <a:off x="1476375" y="3273425"/>
            <a:ext cx="2016125" cy="111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83" name="Oval 15"/>
          <p:cNvSpPr>
            <a:spLocks noChangeArrowheads="1"/>
          </p:cNvSpPr>
          <p:nvPr/>
        </p:nvSpPr>
        <p:spPr bwMode="auto">
          <a:xfrm>
            <a:off x="3455988" y="3141663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6575" name="Text Box 11"/>
          <p:cNvSpPr txBox="1">
            <a:spLocks noChangeArrowheads="1"/>
          </p:cNvSpPr>
          <p:nvPr/>
        </p:nvSpPr>
        <p:spPr bwMode="auto">
          <a:xfrm>
            <a:off x="1473200" y="2054225"/>
            <a:ext cx="1974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0000FF"/>
                </a:solidFill>
                <a:latin typeface="Times New Roman" panose="02020603050405020304" pitchFamily="18" charset="0"/>
              </a:rPr>
              <a:t>Venous return curve</a:t>
            </a:r>
            <a:endParaRPr lang="en-US" altLang="cs-CZ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6" name="Text Box 12"/>
          <p:cNvSpPr txBox="1">
            <a:spLocks noChangeArrowheads="1"/>
          </p:cNvSpPr>
          <p:nvPr/>
        </p:nvSpPr>
        <p:spPr bwMode="auto">
          <a:xfrm>
            <a:off x="6399213" y="598488"/>
            <a:ext cx="205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FF0066"/>
                </a:solidFill>
                <a:latin typeface="Times New Roman" panose="02020603050405020304" pitchFamily="18" charset="0"/>
              </a:rPr>
              <a:t>Frank-Starling curve</a:t>
            </a:r>
            <a:endParaRPr lang="en-US" altLang="cs-CZ" sz="1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77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6578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262947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5" grpId="0" animBg="1"/>
      <p:bldP spid="109586" grpId="0" animBg="1"/>
      <p:bldP spid="109587" grpId="0" animBg="1"/>
      <p:bldP spid="109588" grpId="0" animBg="1"/>
      <p:bldP spid="109589" grpId="0" animBg="1"/>
      <p:bldP spid="10958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88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89" name="Freeform 7"/>
          <p:cNvSpPr>
            <a:spLocks/>
          </p:cNvSpPr>
          <p:nvPr/>
        </p:nvSpPr>
        <p:spPr bwMode="auto">
          <a:xfrm>
            <a:off x="1447800" y="2276475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7590" name="Oval 8"/>
          <p:cNvSpPr>
            <a:spLocks noChangeArrowheads="1"/>
          </p:cNvSpPr>
          <p:nvPr/>
        </p:nvSpPr>
        <p:spPr bwMode="auto">
          <a:xfrm>
            <a:off x="3989388" y="264318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7591" name="Line 9"/>
          <p:cNvSpPr>
            <a:spLocks noChangeShapeType="1"/>
          </p:cNvSpPr>
          <p:nvPr/>
        </p:nvSpPr>
        <p:spPr bwMode="auto">
          <a:xfrm>
            <a:off x="4067175" y="2830513"/>
            <a:ext cx="0" cy="35004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7592" name="Line 10"/>
          <p:cNvSpPr>
            <a:spLocks noChangeShapeType="1"/>
          </p:cNvSpPr>
          <p:nvPr/>
        </p:nvSpPr>
        <p:spPr bwMode="auto">
          <a:xfrm flipH="1" flipV="1">
            <a:off x="1458913" y="2754313"/>
            <a:ext cx="2536825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29" name="AutoShape 13"/>
          <p:cNvSpPr>
            <a:spLocks noChangeArrowheads="1"/>
          </p:cNvSpPr>
          <p:nvPr/>
        </p:nvSpPr>
        <p:spPr bwMode="auto">
          <a:xfrm rot="5400000">
            <a:off x="2209801" y="2479675"/>
            <a:ext cx="361950" cy="244475"/>
          </a:xfrm>
          <a:prstGeom prst="leftArrow">
            <a:avLst>
              <a:gd name="adj1" fmla="val 50000"/>
              <a:gd name="adj2" fmla="val 370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1630" name="AutoShape 14"/>
          <p:cNvSpPr>
            <a:spLocks noChangeArrowheads="1"/>
          </p:cNvSpPr>
          <p:nvPr/>
        </p:nvSpPr>
        <p:spPr bwMode="auto">
          <a:xfrm flipH="1">
            <a:off x="4067175" y="5876925"/>
            <a:ext cx="360363" cy="244475"/>
          </a:xfrm>
          <a:prstGeom prst="leftArrow">
            <a:avLst>
              <a:gd name="adj1" fmla="val 50000"/>
              <a:gd name="adj2" fmla="val 368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1631" name="Freeform 15"/>
          <p:cNvSpPr>
            <a:spLocks/>
          </p:cNvSpPr>
          <p:nvPr/>
        </p:nvSpPr>
        <p:spPr bwMode="auto">
          <a:xfrm>
            <a:off x="1455738" y="981075"/>
            <a:ext cx="4813300" cy="5383213"/>
          </a:xfrm>
          <a:custGeom>
            <a:avLst/>
            <a:gdLst>
              <a:gd name="T0" fmla="*/ 2147483647 w 3032"/>
              <a:gd name="T1" fmla="*/ 2147483647 h 3391"/>
              <a:gd name="T2" fmla="*/ 2147483647 w 3032"/>
              <a:gd name="T3" fmla="*/ 2147483647 h 3391"/>
              <a:gd name="T4" fmla="*/ 2147483647 w 3032"/>
              <a:gd name="T5" fmla="*/ 2147483647 h 3391"/>
              <a:gd name="T6" fmla="*/ 2147483647 w 3032"/>
              <a:gd name="T7" fmla="*/ 2147483647 h 3391"/>
              <a:gd name="T8" fmla="*/ 0 w 3032"/>
              <a:gd name="T9" fmla="*/ 2147483647 h 33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32"/>
              <a:gd name="T16" fmla="*/ 0 h 3391"/>
              <a:gd name="T17" fmla="*/ 3032 w 3032"/>
              <a:gd name="T18" fmla="*/ 3391 h 33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32" h="3391">
                <a:moveTo>
                  <a:pt x="3032" y="3391"/>
                </a:moveTo>
                <a:cubicBezTo>
                  <a:pt x="2878" y="3035"/>
                  <a:pt x="2395" y="1757"/>
                  <a:pt x="2108" y="1253"/>
                </a:cubicBezTo>
                <a:cubicBezTo>
                  <a:pt x="1821" y="749"/>
                  <a:pt x="1566" y="566"/>
                  <a:pt x="1310" y="367"/>
                </a:cubicBezTo>
                <a:cubicBezTo>
                  <a:pt x="1054" y="167"/>
                  <a:pt x="792" y="116"/>
                  <a:pt x="574" y="58"/>
                </a:cubicBezTo>
                <a:cubicBezTo>
                  <a:pt x="356" y="0"/>
                  <a:pt x="120" y="28"/>
                  <a:pt x="0" y="20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1632" name="Line 16"/>
          <p:cNvSpPr>
            <a:spLocks noChangeShapeType="1"/>
          </p:cNvSpPr>
          <p:nvPr/>
        </p:nvSpPr>
        <p:spPr bwMode="auto">
          <a:xfrm>
            <a:off x="4427538" y="2520950"/>
            <a:ext cx="1587" cy="37877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33" name="Line 17"/>
          <p:cNvSpPr>
            <a:spLocks noChangeShapeType="1"/>
          </p:cNvSpPr>
          <p:nvPr/>
        </p:nvSpPr>
        <p:spPr bwMode="auto">
          <a:xfrm flipH="1" flipV="1">
            <a:off x="1476375" y="2420938"/>
            <a:ext cx="2879725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1634" name="Oval 18"/>
          <p:cNvSpPr>
            <a:spLocks noChangeArrowheads="1"/>
          </p:cNvSpPr>
          <p:nvPr/>
        </p:nvSpPr>
        <p:spPr bwMode="auto">
          <a:xfrm>
            <a:off x="4392613" y="2349500"/>
            <a:ext cx="179387" cy="20161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7599" name="Text Box 11"/>
          <p:cNvSpPr txBox="1">
            <a:spLocks noChangeArrowheads="1"/>
          </p:cNvSpPr>
          <p:nvPr/>
        </p:nvSpPr>
        <p:spPr bwMode="auto">
          <a:xfrm>
            <a:off x="1473200" y="2054225"/>
            <a:ext cx="1974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0000FF"/>
                </a:solidFill>
                <a:latin typeface="Times New Roman" panose="02020603050405020304" pitchFamily="18" charset="0"/>
              </a:rPr>
              <a:t>Venous return curve</a:t>
            </a:r>
            <a:endParaRPr lang="en-US" altLang="cs-CZ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00" name="Text Box 12"/>
          <p:cNvSpPr txBox="1">
            <a:spLocks noChangeArrowheads="1"/>
          </p:cNvSpPr>
          <p:nvPr/>
        </p:nvSpPr>
        <p:spPr bwMode="auto">
          <a:xfrm>
            <a:off x="6399213" y="598488"/>
            <a:ext cx="205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FF0066"/>
                </a:solidFill>
                <a:latin typeface="Times New Roman" panose="02020603050405020304" pitchFamily="18" charset="0"/>
              </a:rPr>
              <a:t>Frank-Starling curve</a:t>
            </a:r>
            <a:endParaRPr lang="en-US" altLang="cs-CZ" sz="1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601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7602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155339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9" grpId="0" animBg="1"/>
      <p:bldP spid="111630" grpId="0" animBg="1"/>
      <p:bldP spid="111631" grpId="0" animBg="1"/>
      <p:bldP spid="111632" grpId="0" animBg="1"/>
      <p:bldP spid="111633" grpId="0" animBg="1"/>
      <p:bldP spid="11163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612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613" name="Freeform 7"/>
          <p:cNvSpPr>
            <a:spLocks/>
          </p:cNvSpPr>
          <p:nvPr/>
        </p:nvSpPr>
        <p:spPr bwMode="auto">
          <a:xfrm>
            <a:off x="1447800" y="2276475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614" name="Oval 8"/>
          <p:cNvSpPr>
            <a:spLocks noChangeArrowheads="1"/>
          </p:cNvSpPr>
          <p:nvPr/>
        </p:nvSpPr>
        <p:spPr bwMode="auto">
          <a:xfrm>
            <a:off x="3989388" y="264318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8615" name="Line 9"/>
          <p:cNvSpPr>
            <a:spLocks noChangeShapeType="1"/>
          </p:cNvSpPr>
          <p:nvPr/>
        </p:nvSpPr>
        <p:spPr bwMode="auto">
          <a:xfrm>
            <a:off x="4067175" y="2830513"/>
            <a:ext cx="0" cy="35004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8616" name="Line 10"/>
          <p:cNvSpPr>
            <a:spLocks noChangeShapeType="1"/>
          </p:cNvSpPr>
          <p:nvPr/>
        </p:nvSpPr>
        <p:spPr bwMode="auto">
          <a:xfrm flipH="1" flipV="1">
            <a:off x="1458913" y="2754313"/>
            <a:ext cx="2536825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77" name="AutoShape 13"/>
          <p:cNvSpPr>
            <a:spLocks noChangeArrowheads="1"/>
          </p:cNvSpPr>
          <p:nvPr/>
        </p:nvSpPr>
        <p:spPr bwMode="auto">
          <a:xfrm rot="5400000">
            <a:off x="1309688" y="2300287"/>
            <a:ext cx="577850" cy="244475"/>
          </a:xfrm>
          <a:prstGeom prst="leftArrow">
            <a:avLst>
              <a:gd name="adj1" fmla="val 50000"/>
              <a:gd name="adj2" fmla="val 590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3678" name="AutoShape 14"/>
          <p:cNvSpPr>
            <a:spLocks noChangeArrowheads="1"/>
          </p:cNvSpPr>
          <p:nvPr/>
        </p:nvSpPr>
        <p:spPr bwMode="auto">
          <a:xfrm flipH="1">
            <a:off x="4067175" y="5876925"/>
            <a:ext cx="720725" cy="244475"/>
          </a:xfrm>
          <a:prstGeom prst="leftArrow">
            <a:avLst>
              <a:gd name="adj1" fmla="val 50000"/>
              <a:gd name="adj2" fmla="val 737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3680" name="Line 16"/>
          <p:cNvSpPr>
            <a:spLocks noChangeShapeType="1"/>
          </p:cNvSpPr>
          <p:nvPr/>
        </p:nvSpPr>
        <p:spPr bwMode="auto">
          <a:xfrm>
            <a:off x="4787900" y="2276475"/>
            <a:ext cx="1588" cy="40322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 flipH="1" flipV="1">
            <a:off x="1476375" y="2133600"/>
            <a:ext cx="3167063" cy="111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3682" name="Oval 18"/>
          <p:cNvSpPr>
            <a:spLocks noChangeArrowheads="1"/>
          </p:cNvSpPr>
          <p:nvPr/>
        </p:nvSpPr>
        <p:spPr bwMode="auto">
          <a:xfrm>
            <a:off x="4716463" y="2060575"/>
            <a:ext cx="179387" cy="201613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3683" name="Freeform 19"/>
          <p:cNvSpPr>
            <a:spLocks/>
          </p:cNvSpPr>
          <p:nvPr/>
        </p:nvSpPr>
        <p:spPr bwMode="auto">
          <a:xfrm>
            <a:off x="1417638" y="1473200"/>
            <a:ext cx="6034087" cy="4800600"/>
          </a:xfrm>
          <a:custGeom>
            <a:avLst/>
            <a:gdLst>
              <a:gd name="T0" fmla="*/ 2147483647 w 3801"/>
              <a:gd name="T1" fmla="*/ 2147483647 h 3024"/>
              <a:gd name="T2" fmla="*/ 2147483647 w 3801"/>
              <a:gd name="T3" fmla="*/ 2147483647 h 3024"/>
              <a:gd name="T4" fmla="*/ 2147483647 w 3801"/>
              <a:gd name="T5" fmla="*/ 2147483647 h 3024"/>
              <a:gd name="T6" fmla="*/ 0 w 3801"/>
              <a:gd name="T7" fmla="*/ 2147483647 h 3024"/>
              <a:gd name="T8" fmla="*/ 0 60000 65536"/>
              <a:gd name="T9" fmla="*/ 0 60000 65536"/>
              <a:gd name="T10" fmla="*/ 0 60000 65536"/>
              <a:gd name="T11" fmla="*/ 0 60000 65536"/>
              <a:gd name="T12" fmla="*/ 0 w 3801"/>
              <a:gd name="T13" fmla="*/ 0 h 3024"/>
              <a:gd name="T14" fmla="*/ 3801 w 3801"/>
              <a:gd name="T15" fmla="*/ 3024 h 30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01" h="3024">
                <a:moveTo>
                  <a:pt x="3801" y="3024"/>
                </a:moveTo>
                <a:cubicBezTo>
                  <a:pt x="3598" y="2680"/>
                  <a:pt x="2945" y="1441"/>
                  <a:pt x="2582" y="963"/>
                </a:cubicBezTo>
                <a:cubicBezTo>
                  <a:pt x="2218" y="485"/>
                  <a:pt x="2049" y="316"/>
                  <a:pt x="1619" y="158"/>
                </a:cubicBezTo>
                <a:cubicBezTo>
                  <a:pt x="1189" y="0"/>
                  <a:pt x="337" y="43"/>
                  <a:pt x="0" y="13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623" name="Text Box 11"/>
          <p:cNvSpPr txBox="1">
            <a:spLocks noChangeArrowheads="1"/>
          </p:cNvSpPr>
          <p:nvPr/>
        </p:nvSpPr>
        <p:spPr bwMode="auto">
          <a:xfrm>
            <a:off x="1473200" y="2054225"/>
            <a:ext cx="1974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0000FF"/>
                </a:solidFill>
                <a:latin typeface="Times New Roman" panose="02020603050405020304" pitchFamily="18" charset="0"/>
              </a:rPr>
              <a:t>Venous return curve</a:t>
            </a:r>
            <a:endParaRPr lang="en-US" altLang="cs-CZ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24" name="Text Box 12"/>
          <p:cNvSpPr txBox="1">
            <a:spLocks noChangeArrowheads="1"/>
          </p:cNvSpPr>
          <p:nvPr/>
        </p:nvSpPr>
        <p:spPr bwMode="auto">
          <a:xfrm>
            <a:off x="6399213" y="598488"/>
            <a:ext cx="205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FF0066"/>
                </a:solidFill>
                <a:latin typeface="Times New Roman" panose="02020603050405020304" pitchFamily="18" charset="0"/>
              </a:rPr>
              <a:t>Frank-Starling curve</a:t>
            </a:r>
            <a:endParaRPr lang="en-US" altLang="cs-CZ" sz="1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25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8626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18467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7" grpId="0" animBg="1"/>
      <p:bldP spid="113678" grpId="0" animBg="1"/>
      <p:bldP spid="113680" grpId="0" animBg="1"/>
      <p:bldP spid="113681" grpId="0" animBg="1"/>
      <p:bldP spid="113682" grpId="0" animBg="1"/>
      <p:bldP spid="11368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9636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9637" name="Freeform 7"/>
          <p:cNvSpPr>
            <a:spLocks/>
          </p:cNvSpPr>
          <p:nvPr/>
        </p:nvSpPr>
        <p:spPr bwMode="auto">
          <a:xfrm>
            <a:off x="1447800" y="2276475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9638" name="Oval 8"/>
          <p:cNvSpPr>
            <a:spLocks noChangeArrowheads="1"/>
          </p:cNvSpPr>
          <p:nvPr/>
        </p:nvSpPr>
        <p:spPr bwMode="auto">
          <a:xfrm>
            <a:off x="3989388" y="264318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69639" name="Line 9"/>
          <p:cNvSpPr>
            <a:spLocks noChangeShapeType="1"/>
          </p:cNvSpPr>
          <p:nvPr/>
        </p:nvSpPr>
        <p:spPr bwMode="auto">
          <a:xfrm>
            <a:off x="4067175" y="2830513"/>
            <a:ext cx="0" cy="35004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40" name="Line 10"/>
          <p:cNvSpPr>
            <a:spLocks noChangeShapeType="1"/>
          </p:cNvSpPr>
          <p:nvPr/>
        </p:nvSpPr>
        <p:spPr bwMode="auto">
          <a:xfrm flipH="1" flipV="1">
            <a:off x="1458913" y="2754313"/>
            <a:ext cx="2536825" cy="11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7773" name="AutoShape 13"/>
          <p:cNvSpPr>
            <a:spLocks noChangeArrowheads="1"/>
          </p:cNvSpPr>
          <p:nvPr/>
        </p:nvSpPr>
        <p:spPr bwMode="auto">
          <a:xfrm rot="16200000" flipV="1">
            <a:off x="1424781" y="2947194"/>
            <a:ext cx="576263" cy="244475"/>
          </a:xfrm>
          <a:prstGeom prst="leftArrow">
            <a:avLst>
              <a:gd name="adj1" fmla="val 50000"/>
              <a:gd name="adj2" fmla="val 589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7774" name="AutoShape 14"/>
          <p:cNvSpPr>
            <a:spLocks noChangeArrowheads="1"/>
          </p:cNvSpPr>
          <p:nvPr/>
        </p:nvSpPr>
        <p:spPr bwMode="auto">
          <a:xfrm>
            <a:off x="3419475" y="5876925"/>
            <a:ext cx="647700" cy="244475"/>
          </a:xfrm>
          <a:prstGeom prst="leftArrow">
            <a:avLst>
              <a:gd name="adj1" fmla="val 50000"/>
              <a:gd name="adj2" fmla="val 662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>
            <a:off x="3419475" y="3357563"/>
            <a:ext cx="1588" cy="29511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 flipH="1" flipV="1">
            <a:off x="1403350" y="3357563"/>
            <a:ext cx="2016125" cy="63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7777" name="Oval 17"/>
          <p:cNvSpPr>
            <a:spLocks noChangeArrowheads="1"/>
          </p:cNvSpPr>
          <p:nvPr/>
        </p:nvSpPr>
        <p:spPr bwMode="auto">
          <a:xfrm>
            <a:off x="3348038" y="328453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7778" name="Freeform 18"/>
          <p:cNvSpPr>
            <a:spLocks/>
          </p:cNvSpPr>
          <p:nvPr/>
        </p:nvSpPr>
        <p:spPr bwMode="auto">
          <a:xfrm>
            <a:off x="1476375" y="3032125"/>
            <a:ext cx="3887788" cy="3349625"/>
          </a:xfrm>
          <a:custGeom>
            <a:avLst/>
            <a:gdLst>
              <a:gd name="T0" fmla="*/ 2147483647 w 3801"/>
              <a:gd name="T1" fmla="*/ 2147483647 h 3024"/>
              <a:gd name="T2" fmla="*/ 2147483647 w 3801"/>
              <a:gd name="T3" fmla="*/ 2147483647 h 3024"/>
              <a:gd name="T4" fmla="*/ 2147483647 w 3801"/>
              <a:gd name="T5" fmla="*/ 2147483647 h 3024"/>
              <a:gd name="T6" fmla="*/ 0 w 3801"/>
              <a:gd name="T7" fmla="*/ 2147483647 h 3024"/>
              <a:gd name="T8" fmla="*/ 0 60000 65536"/>
              <a:gd name="T9" fmla="*/ 0 60000 65536"/>
              <a:gd name="T10" fmla="*/ 0 60000 65536"/>
              <a:gd name="T11" fmla="*/ 0 60000 65536"/>
              <a:gd name="T12" fmla="*/ 0 w 3801"/>
              <a:gd name="T13" fmla="*/ 0 h 3024"/>
              <a:gd name="T14" fmla="*/ 3801 w 3801"/>
              <a:gd name="T15" fmla="*/ 3024 h 30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01" h="3024">
                <a:moveTo>
                  <a:pt x="3801" y="3024"/>
                </a:moveTo>
                <a:cubicBezTo>
                  <a:pt x="3598" y="2680"/>
                  <a:pt x="2945" y="1441"/>
                  <a:pt x="2582" y="963"/>
                </a:cubicBezTo>
                <a:cubicBezTo>
                  <a:pt x="2218" y="485"/>
                  <a:pt x="2049" y="316"/>
                  <a:pt x="1619" y="158"/>
                </a:cubicBezTo>
                <a:cubicBezTo>
                  <a:pt x="1189" y="0"/>
                  <a:pt x="337" y="43"/>
                  <a:pt x="0" y="13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9647" name="Text Box 11"/>
          <p:cNvSpPr txBox="1">
            <a:spLocks noChangeArrowheads="1"/>
          </p:cNvSpPr>
          <p:nvPr/>
        </p:nvSpPr>
        <p:spPr bwMode="auto">
          <a:xfrm>
            <a:off x="1473200" y="2054225"/>
            <a:ext cx="1974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0000FF"/>
                </a:solidFill>
                <a:latin typeface="Times New Roman" panose="02020603050405020304" pitchFamily="18" charset="0"/>
              </a:rPr>
              <a:t>Venous return curve</a:t>
            </a:r>
            <a:endParaRPr lang="en-US" altLang="cs-CZ" sz="1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8" name="Text Box 12"/>
          <p:cNvSpPr txBox="1">
            <a:spLocks noChangeArrowheads="1"/>
          </p:cNvSpPr>
          <p:nvPr/>
        </p:nvSpPr>
        <p:spPr bwMode="auto">
          <a:xfrm>
            <a:off x="6399213" y="598488"/>
            <a:ext cx="205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600" b="1">
                <a:solidFill>
                  <a:srgbClr val="FF0066"/>
                </a:solidFill>
                <a:latin typeface="Times New Roman" panose="02020603050405020304" pitchFamily="18" charset="0"/>
              </a:rPr>
              <a:t>Frank-Starling curve</a:t>
            </a:r>
            <a:endParaRPr lang="en-US" altLang="cs-CZ" sz="16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9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69650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</p:spTree>
    <p:extLst>
      <p:ext uri="{BB962C8B-B14F-4D97-AF65-F5344CB8AC3E}">
        <p14:creationId xmlns:p14="http://schemas.microsoft.com/office/powerpoint/2010/main" val="384576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3" grpId="0" animBg="1"/>
      <p:bldP spid="117774" grpId="0" animBg="1"/>
      <p:bldP spid="117775" grpId="0" animBg="1"/>
      <p:bldP spid="117776" grpId="0" animBg="1"/>
      <p:bldP spid="117777" grpId="0" animBg="1"/>
      <p:bldP spid="11777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1454150" y="642938"/>
            <a:ext cx="0" cy="5710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59" name="Line 3"/>
          <p:cNvSpPr>
            <a:spLocks noChangeShapeType="1"/>
          </p:cNvSpPr>
          <p:nvPr/>
        </p:nvSpPr>
        <p:spPr bwMode="auto">
          <a:xfrm>
            <a:off x="1447800" y="6353175"/>
            <a:ext cx="713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60" name="Freeform 6"/>
          <p:cNvSpPr>
            <a:spLocks/>
          </p:cNvSpPr>
          <p:nvPr/>
        </p:nvSpPr>
        <p:spPr bwMode="auto">
          <a:xfrm>
            <a:off x="1447800" y="912813"/>
            <a:ext cx="7264400" cy="5440362"/>
          </a:xfrm>
          <a:custGeom>
            <a:avLst/>
            <a:gdLst>
              <a:gd name="T0" fmla="*/ 0 w 4576"/>
              <a:gd name="T1" fmla="*/ 2147483647 h 3427"/>
              <a:gd name="T2" fmla="*/ 2147483647 w 4576"/>
              <a:gd name="T3" fmla="*/ 2147483647 h 3427"/>
              <a:gd name="T4" fmla="*/ 2147483647 w 4576"/>
              <a:gd name="T5" fmla="*/ 2147483647 h 3427"/>
              <a:gd name="T6" fmla="*/ 2147483647 w 4576"/>
              <a:gd name="T7" fmla="*/ 2147483647 h 3427"/>
              <a:gd name="T8" fmla="*/ 2147483647 w 4576"/>
              <a:gd name="T9" fmla="*/ 2147483647 h 3427"/>
              <a:gd name="T10" fmla="*/ 2147483647 w 4576"/>
              <a:gd name="T11" fmla="*/ 0 h 34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6"/>
              <a:gd name="T19" fmla="*/ 0 h 3427"/>
              <a:gd name="T20" fmla="*/ 4576 w 4576"/>
              <a:gd name="T21" fmla="*/ 3427 h 342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6" h="3427">
                <a:moveTo>
                  <a:pt x="0" y="3427"/>
                </a:moveTo>
                <a:cubicBezTo>
                  <a:pt x="110" y="3238"/>
                  <a:pt x="419" y="2641"/>
                  <a:pt x="660" y="2295"/>
                </a:cubicBezTo>
                <a:cubicBezTo>
                  <a:pt x="901" y="1949"/>
                  <a:pt x="1152" y="1635"/>
                  <a:pt x="1448" y="1350"/>
                </a:cubicBezTo>
                <a:cubicBezTo>
                  <a:pt x="1744" y="1065"/>
                  <a:pt x="2098" y="785"/>
                  <a:pt x="2438" y="585"/>
                </a:cubicBezTo>
                <a:cubicBezTo>
                  <a:pt x="2778" y="385"/>
                  <a:pt x="3132" y="247"/>
                  <a:pt x="3488" y="150"/>
                </a:cubicBezTo>
                <a:cubicBezTo>
                  <a:pt x="3844" y="53"/>
                  <a:pt x="4349" y="31"/>
                  <a:pt x="4576" y="0"/>
                </a:cubicBezTo>
              </a:path>
            </a:pathLst>
          </a:custGeom>
          <a:noFill/>
          <a:ln w="19050" cmpd="sng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61" name="Freeform 7"/>
          <p:cNvSpPr>
            <a:spLocks/>
          </p:cNvSpPr>
          <p:nvPr/>
        </p:nvSpPr>
        <p:spPr bwMode="auto">
          <a:xfrm>
            <a:off x="1463675" y="2309813"/>
            <a:ext cx="4787900" cy="4048125"/>
          </a:xfrm>
          <a:custGeom>
            <a:avLst/>
            <a:gdLst>
              <a:gd name="T0" fmla="*/ 2147483647 w 3016"/>
              <a:gd name="T1" fmla="*/ 2147483647 h 2550"/>
              <a:gd name="T2" fmla="*/ 2147483647 w 3016"/>
              <a:gd name="T3" fmla="*/ 2147483647 h 2550"/>
              <a:gd name="T4" fmla="*/ 2147483647 w 3016"/>
              <a:gd name="T5" fmla="*/ 2147483647 h 2550"/>
              <a:gd name="T6" fmla="*/ 0 w 3016"/>
              <a:gd name="T7" fmla="*/ 2147483647 h 2550"/>
              <a:gd name="T8" fmla="*/ 0 60000 65536"/>
              <a:gd name="T9" fmla="*/ 0 60000 65536"/>
              <a:gd name="T10" fmla="*/ 0 60000 65536"/>
              <a:gd name="T11" fmla="*/ 0 60000 65536"/>
              <a:gd name="T12" fmla="*/ 0 w 3016"/>
              <a:gd name="T13" fmla="*/ 0 h 2550"/>
              <a:gd name="T14" fmla="*/ 3016 w 3016"/>
              <a:gd name="T15" fmla="*/ 2550 h 2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16" h="2550">
                <a:moveTo>
                  <a:pt x="3016" y="2550"/>
                </a:moveTo>
                <a:cubicBezTo>
                  <a:pt x="2869" y="2259"/>
                  <a:pt x="2406" y="1206"/>
                  <a:pt x="2123" y="802"/>
                </a:cubicBezTo>
                <a:cubicBezTo>
                  <a:pt x="1840" y="398"/>
                  <a:pt x="1674" y="254"/>
                  <a:pt x="1320" y="127"/>
                </a:cubicBezTo>
                <a:cubicBezTo>
                  <a:pt x="966" y="0"/>
                  <a:pt x="275" y="56"/>
                  <a:pt x="0" y="37"/>
                </a:cubicBezTo>
              </a:path>
            </a:pathLst>
          </a:custGeom>
          <a:noFill/>
          <a:ln w="190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62" name="Oval 8"/>
          <p:cNvSpPr>
            <a:spLocks noChangeArrowheads="1"/>
          </p:cNvSpPr>
          <p:nvPr/>
        </p:nvSpPr>
        <p:spPr bwMode="auto">
          <a:xfrm>
            <a:off x="3989388" y="2643188"/>
            <a:ext cx="179387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23919" name="Freeform 15"/>
          <p:cNvSpPr>
            <a:spLocks/>
          </p:cNvSpPr>
          <p:nvPr/>
        </p:nvSpPr>
        <p:spPr bwMode="auto">
          <a:xfrm>
            <a:off x="1495425" y="996950"/>
            <a:ext cx="6870700" cy="5356225"/>
          </a:xfrm>
          <a:custGeom>
            <a:avLst/>
            <a:gdLst>
              <a:gd name="T0" fmla="*/ 0 w 4606"/>
              <a:gd name="T1" fmla="*/ 2147483647 h 2977"/>
              <a:gd name="T2" fmla="*/ 2147483647 w 4606"/>
              <a:gd name="T3" fmla="*/ 2147483647 h 2977"/>
              <a:gd name="T4" fmla="*/ 2147483647 w 4606"/>
              <a:gd name="T5" fmla="*/ 2147483647 h 2977"/>
              <a:gd name="T6" fmla="*/ 2147483647 w 4606"/>
              <a:gd name="T7" fmla="*/ 2147483647 h 2977"/>
              <a:gd name="T8" fmla="*/ 2147483647 w 4606"/>
              <a:gd name="T9" fmla="*/ 2147483647 h 2977"/>
              <a:gd name="T10" fmla="*/ 2147483647 w 4606"/>
              <a:gd name="T11" fmla="*/ 0 h 29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06"/>
              <a:gd name="T19" fmla="*/ 0 h 2977"/>
              <a:gd name="T20" fmla="*/ 4606 w 4606"/>
              <a:gd name="T21" fmla="*/ 2977 h 29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06" h="2977">
                <a:moveTo>
                  <a:pt x="0" y="2977"/>
                </a:moveTo>
                <a:cubicBezTo>
                  <a:pt x="129" y="2843"/>
                  <a:pt x="498" y="2449"/>
                  <a:pt x="773" y="2175"/>
                </a:cubicBezTo>
                <a:cubicBezTo>
                  <a:pt x="1048" y="1901"/>
                  <a:pt x="1351" y="1584"/>
                  <a:pt x="1650" y="1335"/>
                </a:cubicBezTo>
                <a:cubicBezTo>
                  <a:pt x="1949" y="1086"/>
                  <a:pt x="2231" y="874"/>
                  <a:pt x="2565" y="682"/>
                </a:cubicBezTo>
                <a:cubicBezTo>
                  <a:pt x="2899" y="490"/>
                  <a:pt x="3313" y="294"/>
                  <a:pt x="3653" y="180"/>
                </a:cubicBezTo>
                <a:cubicBezTo>
                  <a:pt x="3993" y="66"/>
                  <a:pt x="4408" y="37"/>
                  <a:pt x="4606" y="0"/>
                </a:cubicBezTo>
              </a:path>
            </a:pathLst>
          </a:custGeom>
          <a:noFill/>
          <a:ln w="19050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3920" name="Freeform 16"/>
          <p:cNvSpPr>
            <a:spLocks/>
          </p:cNvSpPr>
          <p:nvPr/>
        </p:nvSpPr>
        <p:spPr bwMode="auto">
          <a:xfrm>
            <a:off x="1495425" y="2244725"/>
            <a:ext cx="4968875" cy="4100513"/>
          </a:xfrm>
          <a:custGeom>
            <a:avLst/>
            <a:gdLst>
              <a:gd name="T0" fmla="*/ 2147483647 w 3123"/>
              <a:gd name="T1" fmla="*/ 2147483647 h 2561"/>
              <a:gd name="T2" fmla="*/ 2147483647 w 3123"/>
              <a:gd name="T3" fmla="*/ 2147483647 h 2561"/>
              <a:gd name="T4" fmla="*/ 2147483647 w 3123"/>
              <a:gd name="T5" fmla="*/ 2147483647 h 2561"/>
              <a:gd name="T6" fmla="*/ 0 w 3123"/>
              <a:gd name="T7" fmla="*/ 2147483647 h 2561"/>
              <a:gd name="T8" fmla="*/ 0 60000 65536"/>
              <a:gd name="T9" fmla="*/ 0 60000 65536"/>
              <a:gd name="T10" fmla="*/ 0 60000 65536"/>
              <a:gd name="T11" fmla="*/ 0 60000 65536"/>
              <a:gd name="T12" fmla="*/ 0 w 3123"/>
              <a:gd name="T13" fmla="*/ 0 h 2561"/>
              <a:gd name="T14" fmla="*/ 3123 w 3123"/>
              <a:gd name="T15" fmla="*/ 2561 h 25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3" h="2561">
                <a:moveTo>
                  <a:pt x="3123" y="2561"/>
                </a:moveTo>
                <a:cubicBezTo>
                  <a:pt x="2987" y="2271"/>
                  <a:pt x="2580" y="1226"/>
                  <a:pt x="2306" y="821"/>
                </a:cubicBezTo>
                <a:cubicBezTo>
                  <a:pt x="2032" y="416"/>
                  <a:pt x="1866" y="260"/>
                  <a:pt x="1482" y="130"/>
                </a:cubicBezTo>
                <a:cubicBezTo>
                  <a:pt x="1098" y="0"/>
                  <a:pt x="309" y="58"/>
                  <a:pt x="0" y="38"/>
                </a:cubicBezTo>
              </a:path>
            </a:pathLst>
          </a:custGeom>
          <a:noFill/>
          <a:ln w="19050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518025" y="2708275"/>
            <a:ext cx="690563" cy="201613"/>
            <a:chOff x="2846" y="1706"/>
            <a:chExt cx="435" cy="127"/>
          </a:xfrm>
        </p:grpSpPr>
        <p:sp>
          <p:nvSpPr>
            <p:cNvPr id="70690" name="Oval 18"/>
            <p:cNvSpPr>
              <a:spLocks noChangeArrowheads="1"/>
            </p:cNvSpPr>
            <p:nvPr/>
          </p:nvSpPr>
          <p:spPr bwMode="auto">
            <a:xfrm>
              <a:off x="2846" y="1706"/>
              <a:ext cx="113" cy="127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70691" name="Line 19"/>
            <p:cNvSpPr>
              <a:spLocks noChangeShapeType="1"/>
            </p:cNvSpPr>
            <p:nvPr/>
          </p:nvSpPr>
          <p:spPr bwMode="auto">
            <a:xfrm flipH="1" flipV="1">
              <a:off x="2928" y="1744"/>
              <a:ext cx="353" cy="83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23924" name="AutoShape 20"/>
          <p:cNvSpPr>
            <a:spLocks noChangeArrowheads="1"/>
          </p:cNvSpPr>
          <p:nvPr/>
        </p:nvSpPr>
        <p:spPr bwMode="auto">
          <a:xfrm>
            <a:off x="1655763" y="749300"/>
            <a:ext cx="3060700" cy="137001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400">
                <a:latin typeface="Times New Roman" panose="02020603050405020304" pitchFamily="18" charset="0"/>
              </a:rPr>
              <a:t>diuretics</a:t>
            </a:r>
          </a:p>
        </p:txBody>
      </p:sp>
      <p:sp>
        <p:nvSpPr>
          <p:cNvPr id="123925" name="AutoShape 21"/>
          <p:cNvSpPr>
            <a:spLocks noChangeArrowheads="1"/>
          </p:cNvSpPr>
          <p:nvPr/>
        </p:nvSpPr>
        <p:spPr bwMode="auto">
          <a:xfrm>
            <a:off x="5130800" y="1703388"/>
            <a:ext cx="3286125" cy="14636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400">
                <a:latin typeface="Times New Roman" panose="02020603050405020304" pitchFamily="18" charset="0"/>
              </a:rPr>
              <a:t>kardiotonics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476375" y="1595438"/>
            <a:ext cx="7312025" cy="4725987"/>
            <a:chOff x="930" y="1005"/>
            <a:chExt cx="4606" cy="2977"/>
          </a:xfrm>
        </p:grpSpPr>
        <p:sp>
          <p:nvSpPr>
            <p:cNvPr id="70688" name="Freeform 23"/>
            <p:cNvSpPr>
              <a:spLocks/>
            </p:cNvSpPr>
            <p:nvPr/>
          </p:nvSpPr>
          <p:spPr bwMode="auto">
            <a:xfrm>
              <a:off x="930" y="1005"/>
              <a:ext cx="4606" cy="2977"/>
            </a:xfrm>
            <a:custGeom>
              <a:avLst/>
              <a:gdLst>
                <a:gd name="T0" fmla="*/ 0 w 4606"/>
                <a:gd name="T1" fmla="*/ 2977 h 2977"/>
                <a:gd name="T2" fmla="*/ 773 w 4606"/>
                <a:gd name="T3" fmla="*/ 2175 h 2977"/>
                <a:gd name="T4" fmla="*/ 1650 w 4606"/>
                <a:gd name="T5" fmla="*/ 1335 h 2977"/>
                <a:gd name="T6" fmla="*/ 2565 w 4606"/>
                <a:gd name="T7" fmla="*/ 682 h 2977"/>
                <a:gd name="T8" fmla="*/ 3653 w 4606"/>
                <a:gd name="T9" fmla="*/ 180 h 2977"/>
                <a:gd name="T10" fmla="*/ 4606 w 4606"/>
                <a:gd name="T11" fmla="*/ 0 h 29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06"/>
                <a:gd name="T19" fmla="*/ 0 h 2977"/>
                <a:gd name="T20" fmla="*/ 4606 w 4606"/>
                <a:gd name="T21" fmla="*/ 2977 h 29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06" h="2977">
                  <a:moveTo>
                    <a:pt x="0" y="2977"/>
                  </a:moveTo>
                  <a:cubicBezTo>
                    <a:pt x="129" y="2843"/>
                    <a:pt x="498" y="2449"/>
                    <a:pt x="773" y="2175"/>
                  </a:cubicBezTo>
                  <a:cubicBezTo>
                    <a:pt x="1048" y="1901"/>
                    <a:pt x="1351" y="1584"/>
                    <a:pt x="1650" y="1335"/>
                  </a:cubicBezTo>
                  <a:cubicBezTo>
                    <a:pt x="1949" y="1086"/>
                    <a:pt x="2231" y="874"/>
                    <a:pt x="2565" y="682"/>
                  </a:cubicBezTo>
                  <a:cubicBezTo>
                    <a:pt x="2899" y="490"/>
                    <a:pt x="3313" y="294"/>
                    <a:pt x="3653" y="180"/>
                  </a:cubicBezTo>
                  <a:cubicBezTo>
                    <a:pt x="3993" y="66"/>
                    <a:pt x="4408" y="37"/>
                    <a:pt x="4606" y="0"/>
                  </a:cubicBezTo>
                </a:path>
              </a:pathLst>
            </a:custGeom>
            <a:noFill/>
            <a:ln w="19050" cmpd="sng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0689" name="Text Box 24"/>
            <p:cNvSpPr txBox="1">
              <a:spLocks noChangeArrowheads="1"/>
            </p:cNvSpPr>
            <p:nvPr/>
          </p:nvSpPr>
          <p:spPr bwMode="auto">
            <a:xfrm rot="-2443926">
              <a:off x="1451" y="2915"/>
              <a:ext cx="11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2400" b="1">
                  <a:solidFill>
                    <a:srgbClr val="FF9933"/>
                  </a:solidFill>
                  <a:latin typeface="Times New Roman" panose="02020603050405020304" pitchFamily="18" charset="0"/>
                </a:rPr>
                <a:t>insufficiency</a:t>
              </a:r>
              <a:endParaRPr lang="en-US" altLang="cs-CZ" sz="2400" b="1">
                <a:solidFill>
                  <a:srgbClr val="FF9933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Skupina 7"/>
          <p:cNvGrpSpPr>
            <a:grpSpLocks/>
          </p:cNvGrpSpPr>
          <p:nvPr/>
        </p:nvGrpSpPr>
        <p:grpSpPr bwMode="auto">
          <a:xfrm>
            <a:off x="1482725" y="1833563"/>
            <a:ext cx="5964238" cy="4476750"/>
            <a:chOff x="1482725" y="1833562"/>
            <a:chExt cx="5964953" cy="4476750"/>
          </a:xfrm>
        </p:grpSpPr>
        <p:sp>
          <p:nvSpPr>
            <p:cNvPr id="70686" name="Freeform 26"/>
            <p:cNvSpPr>
              <a:spLocks/>
            </p:cNvSpPr>
            <p:nvPr/>
          </p:nvSpPr>
          <p:spPr bwMode="auto">
            <a:xfrm>
              <a:off x="1482725" y="1833562"/>
              <a:ext cx="5848355" cy="4476750"/>
            </a:xfrm>
            <a:custGeom>
              <a:avLst/>
              <a:gdLst>
                <a:gd name="T0" fmla="*/ 2147483647 w 3684"/>
                <a:gd name="T1" fmla="*/ 2147483647 h 2820"/>
                <a:gd name="T2" fmla="*/ 2147483647 w 3684"/>
                <a:gd name="T3" fmla="*/ 2147483647 h 2820"/>
                <a:gd name="T4" fmla="*/ 2147483647 w 3684"/>
                <a:gd name="T5" fmla="*/ 2147483647 h 2820"/>
                <a:gd name="T6" fmla="*/ 0 w 3684"/>
                <a:gd name="T7" fmla="*/ 2147483647 h 2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84"/>
                <a:gd name="T13" fmla="*/ 0 h 2820"/>
                <a:gd name="T14" fmla="*/ 3684 w 3684"/>
                <a:gd name="T15" fmla="*/ 2820 h 2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84" h="2820">
                  <a:moveTo>
                    <a:pt x="3684" y="2820"/>
                  </a:moveTo>
                  <a:cubicBezTo>
                    <a:pt x="3500" y="2505"/>
                    <a:pt x="2926" y="1369"/>
                    <a:pt x="2581" y="923"/>
                  </a:cubicBezTo>
                  <a:cubicBezTo>
                    <a:pt x="2236" y="477"/>
                    <a:pt x="2046" y="292"/>
                    <a:pt x="1616" y="146"/>
                  </a:cubicBezTo>
                  <a:cubicBezTo>
                    <a:pt x="1186" y="0"/>
                    <a:pt x="337" y="68"/>
                    <a:pt x="0" y="47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0687" name="Text Box 27"/>
            <p:cNvSpPr txBox="1">
              <a:spLocks noChangeArrowheads="1"/>
            </p:cNvSpPr>
            <p:nvPr/>
          </p:nvSpPr>
          <p:spPr bwMode="auto">
            <a:xfrm rot="3585749">
              <a:off x="5287279" y="3579744"/>
              <a:ext cx="275113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cs-CZ" sz="2400"/>
                <a:t>Increasing the volume of circulating blood venokonstr</a:t>
              </a:r>
              <a:r>
                <a:rPr lang="cs-CZ" altLang="cs-CZ" sz="2400"/>
                <a:t>iction</a:t>
              </a:r>
              <a:r>
                <a:rPr lang="en-US" altLang="cs-CZ" sz="2400"/>
                <a:t>, </a:t>
              </a:r>
            </a:p>
          </p:txBody>
        </p:sp>
      </p:grpSp>
      <p:sp>
        <p:nvSpPr>
          <p:cNvPr id="123932" name="Text Box 28"/>
          <p:cNvSpPr txBox="1">
            <a:spLocks noChangeArrowheads="1"/>
          </p:cNvSpPr>
          <p:nvPr/>
        </p:nvSpPr>
        <p:spPr bwMode="auto">
          <a:xfrm>
            <a:off x="2916238" y="5213350"/>
            <a:ext cx="26098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End diastolic pressure increase</a:t>
            </a:r>
          </a:p>
          <a:p>
            <a:pPr algn="r">
              <a:lnSpc>
                <a:spcPct val="70000"/>
              </a:lnSpc>
            </a:pPr>
            <a:r>
              <a:rPr lang="cs-CZ" altLang="cs-CZ" sz="2400" b="1">
                <a:latin typeface="Times New Roman" panose="02020603050405020304" pitchFamily="18" charset="0"/>
              </a:rPr>
              <a:t>!</a:t>
            </a:r>
            <a:r>
              <a:rPr lang="cs-CZ" altLang="cs-CZ" sz="2400"/>
              <a:t> </a:t>
            </a:r>
            <a:r>
              <a:rPr lang="cs-CZ" altLang="cs-CZ" sz="2000" b="1"/>
              <a:t>pulmonary edema, swelling</a:t>
            </a:r>
            <a:endParaRPr lang="cs-CZ" altLang="cs-CZ" sz="2400" b="1"/>
          </a:p>
          <a:p>
            <a:pPr algn="r">
              <a:lnSpc>
                <a:spcPct val="70000"/>
              </a:lnSpc>
            </a:pP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70671" name="Text Box 4"/>
          <p:cNvSpPr txBox="1">
            <a:spLocks noChangeArrowheads="1"/>
          </p:cNvSpPr>
          <p:nvPr/>
        </p:nvSpPr>
        <p:spPr bwMode="auto">
          <a:xfrm>
            <a:off x="63500" y="160338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Cardiac output</a:t>
            </a:r>
          </a:p>
        </p:txBody>
      </p:sp>
      <p:sp>
        <p:nvSpPr>
          <p:cNvPr id="70672" name="Text Box 5"/>
          <p:cNvSpPr txBox="1">
            <a:spLocks noChangeArrowheads="1"/>
          </p:cNvSpPr>
          <p:nvPr/>
        </p:nvSpPr>
        <p:spPr bwMode="auto">
          <a:xfrm>
            <a:off x="6135688" y="6375400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  <p:grpSp>
        <p:nvGrpSpPr>
          <p:cNvPr id="7" name="Skupina 6"/>
          <p:cNvGrpSpPr>
            <a:grpSpLocks/>
          </p:cNvGrpSpPr>
          <p:nvPr/>
        </p:nvGrpSpPr>
        <p:grpSpPr bwMode="auto">
          <a:xfrm>
            <a:off x="1454150" y="2665413"/>
            <a:ext cx="4795838" cy="3667125"/>
            <a:chOff x="1454150" y="2665412"/>
            <a:chExt cx="4795841" cy="3667125"/>
          </a:xfrm>
        </p:grpSpPr>
        <p:sp>
          <p:nvSpPr>
            <p:cNvPr id="70684" name="Freeform 26"/>
            <p:cNvSpPr>
              <a:spLocks/>
            </p:cNvSpPr>
            <p:nvPr/>
          </p:nvSpPr>
          <p:spPr bwMode="auto">
            <a:xfrm>
              <a:off x="1454150" y="2665412"/>
              <a:ext cx="4795841" cy="3667125"/>
            </a:xfrm>
            <a:custGeom>
              <a:avLst/>
              <a:gdLst>
                <a:gd name="T0" fmla="*/ 2147483647 w 3684"/>
                <a:gd name="T1" fmla="*/ 2147483647 h 2820"/>
                <a:gd name="T2" fmla="*/ 2147483647 w 3684"/>
                <a:gd name="T3" fmla="*/ 2147483647 h 2820"/>
                <a:gd name="T4" fmla="*/ 2147483647 w 3684"/>
                <a:gd name="T5" fmla="*/ 2147483647 h 2820"/>
                <a:gd name="T6" fmla="*/ 0 w 3684"/>
                <a:gd name="T7" fmla="*/ 2147483647 h 2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84"/>
                <a:gd name="T13" fmla="*/ 0 h 2820"/>
                <a:gd name="T14" fmla="*/ 3684 w 3684"/>
                <a:gd name="T15" fmla="*/ 2820 h 2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84" h="2820">
                  <a:moveTo>
                    <a:pt x="3684" y="2820"/>
                  </a:moveTo>
                  <a:cubicBezTo>
                    <a:pt x="3500" y="2505"/>
                    <a:pt x="2926" y="1369"/>
                    <a:pt x="2581" y="923"/>
                  </a:cubicBezTo>
                  <a:cubicBezTo>
                    <a:pt x="2236" y="477"/>
                    <a:pt x="2046" y="292"/>
                    <a:pt x="1616" y="146"/>
                  </a:cubicBezTo>
                  <a:cubicBezTo>
                    <a:pt x="1186" y="0"/>
                    <a:pt x="337" y="68"/>
                    <a:pt x="0" y="47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0685" name="Text Box 27"/>
            <p:cNvSpPr txBox="1">
              <a:spLocks noChangeArrowheads="1"/>
            </p:cNvSpPr>
            <p:nvPr/>
          </p:nvSpPr>
          <p:spPr bwMode="auto">
            <a:xfrm rot="3585749">
              <a:off x="4520623" y="4629811"/>
              <a:ext cx="27511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cs-CZ" sz="2400"/>
                <a:t>vasoconstriction</a:t>
              </a:r>
            </a:p>
          </p:txBody>
        </p:sp>
      </p:grp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14813" y="2844800"/>
            <a:ext cx="487362" cy="546100"/>
            <a:chOff x="2655" y="1792"/>
            <a:chExt cx="307" cy="344"/>
          </a:xfrm>
        </p:grpSpPr>
        <p:sp>
          <p:nvSpPr>
            <p:cNvPr id="70682" name="Oval 10"/>
            <p:cNvSpPr>
              <a:spLocks noChangeArrowheads="1"/>
            </p:cNvSpPr>
            <p:nvPr/>
          </p:nvSpPr>
          <p:spPr bwMode="auto">
            <a:xfrm>
              <a:off x="2849" y="2009"/>
              <a:ext cx="113" cy="127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70683" name="Freeform 11"/>
            <p:cNvSpPr>
              <a:spLocks/>
            </p:cNvSpPr>
            <p:nvPr/>
          </p:nvSpPr>
          <p:spPr bwMode="auto">
            <a:xfrm>
              <a:off x="2655" y="1792"/>
              <a:ext cx="232" cy="247"/>
            </a:xfrm>
            <a:custGeom>
              <a:avLst/>
              <a:gdLst>
                <a:gd name="T0" fmla="*/ 0 w 232"/>
                <a:gd name="T1" fmla="*/ 0 h 247"/>
                <a:gd name="T2" fmla="*/ 158 w 232"/>
                <a:gd name="T3" fmla="*/ 143 h 247"/>
                <a:gd name="T4" fmla="*/ 232 w 232"/>
                <a:gd name="T5" fmla="*/ 247 h 247"/>
                <a:gd name="T6" fmla="*/ 0 60000 65536"/>
                <a:gd name="T7" fmla="*/ 0 60000 65536"/>
                <a:gd name="T8" fmla="*/ 0 60000 65536"/>
                <a:gd name="T9" fmla="*/ 0 w 232"/>
                <a:gd name="T10" fmla="*/ 0 h 247"/>
                <a:gd name="T11" fmla="*/ 232 w 232"/>
                <a:gd name="T12" fmla="*/ 247 h 2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" h="247">
                  <a:moveTo>
                    <a:pt x="0" y="0"/>
                  </a:moveTo>
                  <a:cubicBezTo>
                    <a:pt x="26" y="24"/>
                    <a:pt x="119" y="102"/>
                    <a:pt x="158" y="143"/>
                  </a:cubicBezTo>
                  <a:cubicBezTo>
                    <a:pt x="197" y="184"/>
                    <a:pt x="217" y="225"/>
                    <a:pt x="232" y="247"/>
                  </a:cubicBezTo>
                </a:path>
              </a:pathLst>
            </a:custGeom>
            <a:noFill/>
            <a:ln w="28575" cmpd="sng">
              <a:solidFill>
                <a:srgbClr val="FF0066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518025" y="2794000"/>
            <a:ext cx="777875" cy="596900"/>
            <a:chOff x="2923" y="1760"/>
            <a:chExt cx="413" cy="308"/>
          </a:xfrm>
        </p:grpSpPr>
        <p:sp>
          <p:nvSpPr>
            <p:cNvPr id="70680" name="Oval 13"/>
            <p:cNvSpPr>
              <a:spLocks noChangeArrowheads="1"/>
            </p:cNvSpPr>
            <p:nvPr/>
          </p:nvSpPr>
          <p:spPr bwMode="auto">
            <a:xfrm>
              <a:off x="3223" y="1760"/>
              <a:ext cx="113" cy="127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70681" name="Line 14"/>
            <p:cNvSpPr>
              <a:spLocks noChangeShapeType="1"/>
            </p:cNvSpPr>
            <p:nvPr/>
          </p:nvSpPr>
          <p:spPr bwMode="auto">
            <a:xfrm flipV="1">
              <a:off x="2923" y="1843"/>
              <a:ext cx="322" cy="22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4356100" y="3348038"/>
            <a:ext cx="179388" cy="2016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12" name="Skupina 11"/>
          <p:cNvGrpSpPr>
            <a:grpSpLocks/>
          </p:cNvGrpSpPr>
          <p:nvPr/>
        </p:nvGrpSpPr>
        <p:grpSpPr bwMode="auto">
          <a:xfrm>
            <a:off x="5356225" y="6237288"/>
            <a:ext cx="611188" cy="138112"/>
            <a:chOff x="5356339" y="6237312"/>
            <a:chExt cx="611861" cy="138088"/>
          </a:xfrm>
        </p:grpSpPr>
        <p:cxnSp>
          <p:nvCxnSpPr>
            <p:cNvPr id="10" name="Přímá spojnice se šipkou 9"/>
            <p:cNvCxnSpPr/>
            <p:nvPr/>
          </p:nvCxnSpPr>
          <p:spPr>
            <a:xfrm>
              <a:off x="5356339" y="6332545"/>
              <a:ext cx="503792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ál 10"/>
            <p:cNvSpPr/>
            <p:nvPr/>
          </p:nvSpPr>
          <p:spPr>
            <a:xfrm>
              <a:off x="5796561" y="6237312"/>
              <a:ext cx="171639" cy="138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0500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9" grpId="0" animBg="1"/>
      <p:bldP spid="123920" grpId="0" animBg="1"/>
      <p:bldP spid="123924" grpId="0" animBg="1" autoUpdateAnimBg="0"/>
      <p:bldP spid="123925" grpId="0" animBg="1" autoUpdateAnimBg="0"/>
      <p:bldP spid="123932" grpId="0"/>
      <p:bldP spid="3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Line 6"/>
          <p:cNvSpPr>
            <a:spLocks noChangeShapeType="1"/>
          </p:cNvSpPr>
          <p:nvPr/>
        </p:nvSpPr>
        <p:spPr bwMode="auto">
          <a:xfrm>
            <a:off x="827088" y="333375"/>
            <a:ext cx="0" cy="2230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683" name="Line 7"/>
          <p:cNvSpPr>
            <a:spLocks noChangeShapeType="1"/>
          </p:cNvSpPr>
          <p:nvPr/>
        </p:nvSpPr>
        <p:spPr bwMode="auto">
          <a:xfrm>
            <a:off x="827088" y="2563813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684" name="Text Box 19"/>
          <p:cNvSpPr txBox="1">
            <a:spLocks noChangeArrowheads="1"/>
          </p:cNvSpPr>
          <p:nvPr/>
        </p:nvSpPr>
        <p:spPr bwMode="auto">
          <a:xfrm>
            <a:off x="2894013" y="2565400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1685" name="Text Box 19"/>
          <p:cNvSpPr txBox="1">
            <a:spLocks noChangeArrowheads="1"/>
          </p:cNvSpPr>
          <p:nvPr/>
        </p:nvSpPr>
        <p:spPr bwMode="auto">
          <a:xfrm>
            <a:off x="79375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3" name="Přímá spojnice 2"/>
          <p:cNvCxnSpPr/>
          <p:nvPr/>
        </p:nvCxnSpPr>
        <p:spPr bwMode="auto">
          <a:xfrm flipH="1" flipV="1">
            <a:off x="1042988" y="54927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>
            <a:stCxn id="71683" idx="0"/>
          </p:cNvCxnSpPr>
          <p:nvPr/>
        </p:nvCxnSpPr>
        <p:spPr bwMode="auto">
          <a:xfrm flipV="1">
            <a:off x="827088" y="549275"/>
            <a:ext cx="1871662" cy="2014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8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1692" name="TextovéPole 10"/>
          <p:cNvSpPr txBox="1">
            <a:spLocks noChangeArrowheads="1"/>
          </p:cNvSpPr>
          <p:nvPr/>
        </p:nvSpPr>
        <p:spPr bwMode="auto">
          <a:xfrm>
            <a:off x="2124075" y="-15875"/>
            <a:ext cx="532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and venous return curve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02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72739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740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741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2742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72740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707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2711" name="Line 6"/>
          <p:cNvSpPr>
            <a:spLocks noChangeShapeType="1"/>
          </p:cNvSpPr>
          <p:nvPr/>
        </p:nvSpPr>
        <p:spPr bwMode="auto">
          <a:xfrm>
            <a:off x="5224463" y="333375"/>
            <a:ext cx="0" cy="2230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712" name="Line 7"/>
          <p:cNvSpPr>
            <a:spLocks noChangeShapeType="1"/>
          </p:cNvSpPr>
          <p:nvPr/>
        </p:nvSpPr>
        <p:spPr bwMode="auto">
          <a:xfrm>
            <a:off x="5224463" y="2563813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713" name="Text Box 19"/>
          <p:cNvSpPr txBox="1">
            <a:spLocks noChangeArrowheads="1"/>
          </p:cNvSpPr>
          <p:nvPr/>
        </p:nvSpPr>
        <p:spPr bwMode="auto">
          <a:xfrm>
            <a:off x="7291388" y="2563813"/>
            <a:ext cx="741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2714" name="Text Box 19"/>
          <p:cNvSpPr txBox="1">
            <a:spLocks noChangeArrowheads="1"/>
          </p:cNvSpPr>
          <p:nvPr/>
        </p:nvSpPr>
        <p:spPr bwMode="auto">
          <a:xfrm>
            <a:off x="4476750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 bwMode="auto">
          <a:xfrm flipH="1" flipV="1">
            <a:off x="5440363" y="54927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stCxn id="72712" idx="0"/>
          </p:cNvCxnSpPr>
          <p:nvPr/>
        </p:nvCxnSpPr>
        <p:spPr bwMode="auto">
          <a:xfrm flipV="1">
            <a:off x="5224463" y="549275"/>
            <a:ext cx="1871662" cy="201453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72712" idx="0"/>
          </p:cNvCxnSpPr>
          <p:nvPr/>
        </p:nvCxnSpPr>
        <p:spPr bwMode="auto">
          <a:xfrm flipV="1">
            <a:off x="5224463" y="358775"/>
            <a:ext cx="1141412" cy="2205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 bwMode="auto">
          <a:xfrm flipV="1">
            <a:off x="5222875" y="1196975"/>
            <a:ext cx="2301875" cy="1368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 bwMode="auto">
          <a:xfrm flipV="1">
            <a:off x="5253038" y="522288"/>
            <a:ext cx="1871662" cy="20145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Skupina 35"/>
          <p:cNvGrpSpPr>
            <a:grpSpLocks/>
          </p:cNvGrpSpPr>
          <p:nvPr/>
        </p:nvGrpSpPr>
        <p:grpSpPr bwMode="auto">
          <a:xfrm>
            <a:off x="7361238" y="657225"/>
            <a:ext cx="1087437" cy="461963"/>
            <a:chOff x="7361838" y="657148"/>
            <a:chExt cx="1087388" cy="461665"/>
          </a:xfrm>
        </p:grpSpPr>
        <p:sp>
          <p:nvSpPr>
            <p:cNvPr id="72737" name="Text Box 19"/>
            <p:cNvSpPr txBox="1">
              <a:spLocks noChangeArrowheads="1"/>
            </p:cNvSpPr>
            <p:nvPr/>
          </p:nvSpPr>
          <p:spPr bwMode="auto">
            <a:xfrm>
              <a:off x="7572255" y="657148"/>
              <a:ext cx="876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10" name="Šipka dolů 9"/>
            <p:cNvSpPr/>
            <p:nvPr/>
          </p:nvSpPr>
          <p:spPr>
            <a:xfrm>
              <a:off x="7361838" y="765028"/>
              <a:ext cx="247639" cy="32681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35" name="Skupina 34"/>
          <p:cNvGrpSpPr>
            <a:grpSpLocks/>
          </p:cNvGrpSpPr>
          <p:nvPr/>
        </p:nvGrpSpPr>
        <p:grpSpPr bwMode="auto">
          <a:xfrm>
            <a:off x="6459538" y="87313"/>
            <a:ext cx="1165225" cy="461962"/>
            <a:chOff x="6458813" y="87015"/>
            <a:chExt cx="1166250" cy="461665"/>
          </a:xfrm>
        </p:grpSpPr>
        <p:sp>
          <p:nvSpPr>
            <p:cNvPr id="45" name="Šipka dolů 44"/>
            <p:cNvSpPr/>
            <p:nvPr/>
          </p:nvSpPr>
          <p:spPr>
            <a:xfrm rot="10800000">
              <a:off x="6458813" y="169512"/>
              <a:ext cx="247868" cy="32681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2736" name="Text Box 19"/>
            <p:cNvSpPr txBox="1">
              <a:spLocks noChangeArrowheads="1"/>
            </p:cNvSpPr>
            <p:nvPr/>
          </p:nvSpPr>
          <p:spPr bwMode="auto">
            <a:xfrm>
              <a:off x="6748092" y="87015"/>
              <a:ext cx="876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sp>
        <p:nvSpPr>
          <p:cNvPr id="40" name="Ovál 39"/>
          <p:cNvSpPr/>
          <p:nvPr/>
        </p:nvSpPr>
        <p:spPr>
          <a:xfrm>
            <a:off x="6207602" y="1376789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Ovál 40"/>
          <p:cNvSpPr/>
          <p:nvPr/>
        </p:nvSpPr>
        <p:spPr>
          <a:xfrm>
            <a:off x="6494425" y="1700808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5899140" y="1052736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2731" name="Text Box 15"/>
          <p:cNvSpPr txBox="1">
            <a:spLocks noChangeArrowheads="1"/>
          </p:cNvSpPr>
          <p:nvPr/>
        </p:nvSpPr>
        <p:spPr bwMode="auto">
          <a:xfrm>
            <a:off x="5316538" y="2924175"/>
            <a:ext cx="253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changes</a:t>
            </a:r>
          </a:p>
        </p:txBody>
      </p:sp>
      <p:sp>
        <p:nvSpPr>
          <p:cNvPr id="72732" name="TextovéPole 47"/>
          <p:cNvSpPr txBox="1">
            <a:spLocks noChangeArrowheads="1"/>
          </p:cNvSpPr>
          <p:nvPr/>
        </p:nvSpPr>
        <p:spPr bwMode="auto">
          <a:xfrm>
            <a:off x="2124075" y="-15875"/>
            <a:ext cx="532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and venous return curve</a:t>
            </a:r>
          </a:p>
        </p:txBody>
      </p:sp>
      <p:sp>
        <p:nvSpPr>
          <p:cNvPr id="72733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2734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5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73784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3785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3786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3787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73785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731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3735" name="Line 6"/>
          <p:cNvSpPr>
            <a:spLocks noChangeShapeType="1"/>
          </p:cNvSpPr>
          <p:nvPr/>
        </p:nvSpPr>
        <p:spPr bwMode="auto">
          <a:xfrm>
            <a:off x="5224463" y="333375"/>
            <a:ext cx="0" cy="2230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36" name="Line 7"/>
          <p:cNvSpPr>
            <a:spLocks noChangeShapeType="1"/>
          </p:cNvSpPr>
          <p:nvPr/>
        </p:nvSpPr>
        <p:spPr bwMode="auto">
          <a:xfrm>
            <a:off x="5224463" y="2563813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37" name="Text Box 19"/>
          <p:cNvSpPr txBox="1">
            <a:spLocks noChangeArrowheads="1"/>
          </p:cNvSpPr>
          <p:nvPr/>
        </p:nvSpPr>
        <p:spPr bwMode="auto">
          <a:xfrm>
            <a:off x="7291388" y="2563813"/>
            <a:ext cx="741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3738" name="Text Box 19"/>
          <p:cNvSpPr txBox="1">
            <a:spLocks noChangeArrowheads="1"/>
          </p:cNvSpPr>
          <p:nvPr/>
        </p:nvSpPr>
        <p:spPr bwMode="auto">
          <a:xfrm>
            <a:off x="4476750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 bwMode="auto">
          <a:xfrm flipH="1" flipV="1">
            <a:off x="5440363" y="54927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stCxn id="73736" idx="0"/>
          </p:cNvCxnSpPr>
          <p:nvPr/>
        </p:nvCxnSpPr>
        <p:spPr bwMode="auto">
          <a:xfrm flipV="1">
            <a:off x="5224463" y="549275"/>
            <a:ext cx="1871662" cy="201453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73736" idx="0"/>
          </p:cNvCxnSpPr>
          <p:nvPr/>
        </p:nvCxnSpPr>
        <p:spPr bwMode="auto">
          <a:xfrm flipV="1">
            <a:off x="5224463" y="358775"/>
            <a:ext cx="1141412" cy="2205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 bwMode="auto">
          <a:xfrm flipV="1">
            <a:off x="5222875" y="1196975"/>
            <a:ext cx="2301875" cy="1368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43" name="Line 6"/>
          <p:cNvSpPr>
            <a:spLocks noChangeShapeType="1"/>
          </p:cNvSpPr>
          <p:nvPr/>
        </p:nvSpPr>
        <p:spPr bwMode="auto">
          <a:xfrm>
            <a:off x="971550" y="4005263"/>
            <a:ext cx="0" cy="2230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44" name="Line 7"/>
          <p:cNvSpPr>
            <a:spLocks noChangeShapeType="1"/>
          </p:cNvSpPr>
          <p:nvPr/>
        </p:nvSpPr>
        <p:spPr bwMode="auto">
          <a:xfrm>
            <a:off x="971550" y="6235700"/>
            <a:ext cx="2808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3745" name="Text Box 19"/>
          <p:cNvSpPr txBox="1">
            <a:spLocks noChangeArrowheads="1"/>
          </p:cNvSpPr>
          <p:nvPr/>
        </p:nvSpPr>
        <p:spPr bwMode="auto">
          <a:xfrm>
            <a:off x="3038475" y="6235700"/>
            <a:ext cx="7413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3746" name="Text Box 19"/>
          <p:cNvSpPr txBox="1">
            <a:spLocks noChangeArrowheads="1"/>
          </p:cNvSpPr>
          <p:nvPr/>
        </p:nvSpPr>
        <p:spPr bwMode="auto">
          <a:xfrm>
            <a:off x="223838" y="4030663"/>
            <a:ext cx="747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24" name="Přímá spojnice 23"/>
          <p:cNvCxnSpPr/>
          <p:nvPr/>
        </p:nvCxnSpPr>
        <p:spPr bwMode="auto">
          <a:xfrm flipH="1" flipV="1">
            <a:off x="1187450" y="4221163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 bwMode="auto">
          <a:xfrm flipV="1">
            <a:off x="971550" y="4216400"/>
            <a:ext cx="1871663" cy="2014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749" name="Skupina 35"/>
          <p:cNvGrpSpPr>
            <a:grpSpLocks/>
          </p:cNvGrpSpPr>
          <p:nvPr/>
        </p:nvGrpSpPr>
        <p:grpSpPr bwMode="auto">
          <a:xfrm>
            <a:off x="7361238" y="657225"/>
            <a:ext cx="1087437" cy="461963"/>
            <a:chOff x="7361838" y="657148"/>
            <a:chExt cx="1087388" cy="461665"/>
          </a:xfrm>
        </p:grpSpPr>
        <p:sp>
          <p:nvSpPr>
            <p:cNvPr id="73782" name="Text Box 19"/>
            <p:cNvSpPr txBox="1">
              <a:spLocks noChangeArrowheads="1"/>
            </p:cNvSpPr>
            <p:nvPr/>
          </p:nvSpPr>
          <p:spPr bwMode="auto">
            <a:xfrm>
              <a:off x="7572255" y="657148"/>
              <a:ext cx="876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10" name="Šipka dolů 9"/>
            <p:cNvSpPr/>
            <p:nvPr/>
          </p:nvSpPr>
          <p:spPr>
            <a:xfrm>
              <a:off x="7361838" y="765028"/>
              <a:ext cx="247639" cy="32681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73750" name="Skupina 34"/>
          <p:cNvGrpSpPr>
            <a:grpSpLocks/>
          </p:cNvGrpSpPr>
          <p:nvPr/>
        </p:nvGrpSpPr>
        <p:grpSpPr bwMode="auto">
          <a:xfrm>
            <a:off x="6459538" y="87313"/>
            <a:ext cx="1165225" cy="461962"/>
            <a:chOff x="6458813" y="87015"/>
            <a:chExt cx="1166250" cy="461665"/>
          </a:xfrm>
        </p:grpSpPr>
        <p:sp>
          <p:nvSpPr>
            <p:cNvPr id="45" name="Šipka dolů 44"/>
            <p:cNvSpPr/>
            <p:nvPr/>
          </p:nvSpPr>
          <p:spPr>
            <a:xfrm rot="10800000">
              <a:off x="6458813" y="169512"/>
              <a:ext cx="247868" cy="32681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3781" name="Text Box 19"/>
            <p:cNvSpPr txBox="1">
              <a:spLocks noChangeArrowheads="1"/>
            </p:cNvSpPr>
            <p:nvPr/>
          </p:nvSpPr>
          <p:spPr bwMode="auto">
            <a:xfrm>
              <a:off x="6748092" y="87015"/>
              <a:ext cx="876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cxnSp>
        <p:nvCxnSpPr>
          <p:cNvPr id="40" name="Přímá spojnice 39"/>
          <p:cNvCxnSpPr/>
          <p:nvPr/>
        </p:nvCxnSpPr>
        <p:spPr bwMode="auto">
          <a:xfrm flipH="1" flipV="1">
            <a:off x="1187450" y="4221163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 bwMode="auto">
          <a:xfrm flipH="1" flipV="1">
            <a:off x="1025525" y="4710113"/>
            <a:ext cx="2011363" cy="15271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 bwMode="auto">
          <a:xfrm flipH="1" flipV="1">
            <a:off x="1763713" y="4005263"/>
            <a:ext cx="1274762" cy="22256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Skupina 47"/>
          <p:cNvGrpSpPr>
            <a:grpSpLocks/>
          </p:cNvGrpSpPr>
          <p:nvPr/>
        </p:nvGrpSpPr>
        <p:grpSpPr bwMode="auto">
          <a:xfrm rot="2390847">
            <a:off x="828675" y="4619625"/>
            <a:ext cx="1144588" cy="349250"/>
            <a:chOff x="6545395" y="15063"/>
            <a:chExt cx="1145584" cy="348951"/>
          </a:xfrm>
        </p:grpSpPr>
        <p:sp>
          <p:nvSpPr>
            <p:cNvPr id="49" name="Šipka dolů 48"/>
            <p:cNvSpPr/>
            <p:nvPr/>
          </p:nvSpPr>
          <p:spPr>
            <a:xfrm rot="10800000">
              <a:off x="6544653" y="14411"/>
              <a:ext cx="247866" cy="32674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3779" name="Text Box 19"/>
            <p:cNvSpPr txBox="1">
              <a:spLocks noChangeArrowheads="1"/>
            </p:cNvSpPr>
            <p:nvPr/>
          </p:nvSpPr>
          <p:spPr bwMode="auto">
            <a:xfrm>
              <a:off x="6748092" y="87015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grpSp>
        <p:nvGrpSpPr>
          <p:cNvPr id="51" name="Skupina 50"/>
          <p:cNvGrpSpPr>
            <a:grpSpLocks/>
          </p:cNvGrpSpPr>
          <p:nvPr/>
        </p:nvGrpSpPr>
        <p:grpSpPr bwMode="auto">
          <a:xfrm rot="3614071">
            <a:off x="1402557" y="4071144"/>
            <a:ext cx="1208087" cy="365125"/>
            <a:chOff x="6545395" y="-23164"/>
            <a:chExt cx="1208595" cy="365421"/>
          </a:xfrm>
        </p:grpSpPr>
        <p:sp>
          <p:nvSpPr>
            <p:cNvPr id="52" name="Šipka dolů 51"/>
            <p:cNvSpPr/>
            <p:nvPr/>
          </p:nvSpPr>
          <p:spPr>
            <a:xfrm rot="21388167">
              <a:off x="6543089" y="16222"/>
              <a:ext cx="247754" cy="32729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3777" name="Text Box 19"/>
            <p:cNvSpPr txBox="1">
              <a:spLocks noChangeArrowheads="1"/>
            </p:cNvSpPr>
            <p:nvPr/>
          </p:nvSpPr>
          <p:spPr bwMode="auto">
            <a:xfrm>
              <a:off x="6811103" y="-23164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sp>
        <p:nvSpPr>
          <p:cNvPr id="57" name="Ovál 56"/>
          <p:cNvSpPr/>
          <p:nvPr/>
        </p:nvSpPr>
        <p:spPr>
          <a:xfrm>
            <a:off x="5906889" y="1060485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8" name="Ovál 57"/>
          <p:cNvSpPr/>
          <p:nvPr/>
        </p:nvSpPr>
        <p:spPr>
          <a:xfrm>
            <a:off x="6503383" y="169079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9" name="Ovál 58"/>
          <p:cNvSpPr/>
          <p:nvPr/>
        </p:nvSpPr>
        <p:spPr>
          <a:xfrm>
            <a:off x="1935883" y="504417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0" name="Ovál 59"/>
          <p:cNvSpPr/>
          <p:nvPr/>
        </p:nvSpPr>
        <p:spPr>
          <a:xfrm>
            <a:off x="1750855" y="5260196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1" name="Ovál 60"/>
          <p:cNvSpPr/>
          <p:nvPr/>
        </p:nvSpPr>
        <p:spPr>
          <a:xfrm>
            <a:off x="2182903" y="4776663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3771" name="Text Box 15"/>
          <p:cNvSpPr txBox="1">
            <a:spLocks noChangeArrowheads="1"/>
          </p:cNvSpPr>
          <p:nvPr/>
        </p:nvSpPr>
        <p:spPr bwMode="auto">
          <a:xfrm>
            <a:off x="5316538" y="2924175"/>
            <a:ext cx="253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changes</a:t>
            </a:r>
          </a:p>
        </p:txBody>
      </p:sp>
      <p:sp>
        <p:nvSpPr>
          <p:cNvPr id="73772" name="Text Box 15"/>
          <p:cNvSpPr txBox="1">
            <a:spLocks noChangeArrowheads="1"/>
          </p:cNvSpPr>
          <p:nvPr/>
        </p:nvSpPr>
        <p:spPr bwMode="auto">
          <a:xfrm>
            <a:off x="917575" y="6484938"/>
            <a:ext cx="318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Venous return curve changes</a:t>
            </a:r>
          </a:p>
        </p:txBody>
      </p:sp>
      <p:sp>
        <p:nvSpPr>
          <p:cNvPr id="73773" name="TextovéPole 63"/>
          <p:cNvSpPr txBox="1">
            <a:spLocks noChangeArrowheads="1"/>
          </p:cNvSpPr>
          <p:nvPr/>
        </p:nvSpPr>
        <p:spPr bwMode="auto">
          <a:xfrm>
            <a:off x="2124075" y="-15875"/>
            <a:ext cx="532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and venous return curve</a:t>
            </a:r>
          </a:p>
        </p:txBody>
      </p:sp>
      <p:sp>
        <p:nvSpPr>
          <p:cNvPr id="73774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3775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74829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4830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4831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4832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74830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755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4759" name="Line 6"/>
          <p:cNvSpPr>
            <a:spLocks noChangeShapeType="1"/>
          </p:cNvSpPr>
          <p:nvPr/>
        </p:nvSpPr>
        <p:spPr bwMode="auto">
          <a:xfrm>
            <a:off x="5224463" y="333375"/>
            <a:ext cx="0" cy="2230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60" name="Line 7"/>
          <p:cNvSpPr>
            <a:spLocks noChangeShapeType="1"/>
          </p:cNvSpPr>
          <p:nvPr/>
        </p:nvSpPr>
        <p:spPr bwMode="auto">
          <a:xfrm>
            <a:off x="5224463" y="2563813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61" name="Text Box 19"/>
          <p:cNvSpPr txBox="1">
            <a:spLocks noChangeArrowheads="1"/>
          </p:cNvSpPr>
          <p:nvPr/>
        </p:nvSpPr>
        <p:spPr bwMode="auto">
          <a:xfrm>
            <a:off x="7291388" y="2563813"/>
            <a:ext cx="741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4762" name="Text Box 19"/>
          <p:cNvSpPr txBox="1">
            <a:spLocks noChangeArrowheads="1"/>
          </p:cNvSpPr>
          <p:nvPr/>
        </p:nvSpPr>
        <p:spPr bwMode="auto">
          <a:xfrm>
            <a:off x="4476750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 bwMode="auto">
          <a:xfrm flipH="1" flipV="1">
            <a:off x="5440363" y="54927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stCxn id="74760" idx="0"/>
          </p:cNvCxnSpPr>
          <p:nvPr/>
        </p:nvCxnSpPr>
        <p:spPr bwMode="auto">
          <a:xfrm flipV="1">
            <a:off x="5224463" y="549275"/>
            <a:ext cx="1871662" cy="201453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74760" idx="0"/>
          </p:cNvCxnSpPr>
          <p:nvPr/>
        </p:nvCxnSpPr>
        <p:spPr bwMode="auto">
          <a:xfrm flipV="1">
            <a:off x="5224463" y="358775"/>
            <a:ext cx="1141412" cy="2205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 bwMode="auto">
          <a:xfrm flipV="1">
            <a:off x="5222875" y="1196975"/>
            <a:ext cx="2301875" cy="1368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7" name="Line 6"/>
          <p:cNvSpPr>
            <a:spLocks noChangeShapeType="1"/>
          </p:cNvSpPr>
          <p:nvPr/>
        </p:nvSpPr>
        <p:spPr bwMode="auto">
          <a:xfrm>
            <a:off x="971550" y="4005263"/>
            <a:ext cx="0" cy="2230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68" name="Line 7"/>
          <p:cNvSpPr>
            <a:spLocks noChangeShapeType="1"/>
          </p:cNvSpPr>
          <p:nvPr/>
        </p:nvSpPr>
        <p:spPr bwMode="auto">
          <a:xfrm>
            <a:off x="971550" y="6235700"/>
            <a:ext cx="2808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69" name="Text Box 19"/>
          <p:cNvSpPr txBox="1">
            <a:spLocks noChangeArrowheads="1"/>
          </p:cNvSpPr>
          <p:nvPr/>
        </p:nvSpPr>
        <p:spPr bwMode="auto">
          <a:xfrm>
            <a:off x="3038475" y="6235700"/>
            <a:ext cx="7413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4770" name="Text Box 19"/>
          <p:cNvSpPr txBox="1">
            <a:spLocks noChangeArrowheads="1"/>
          </p:cNvSpPr>
          <p:nvPr/>
        </p:nvSpPr>
        <p:spPr bwMode="auto">
          <a:xfrm>
            <a:off x="223838" y="4030663"/>
            <a:ext cx="747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24" name="Přímá spojnice 23"/>
          <p:cNvCxnSpPr/>
          <p:nvPr/>
        </p:nvCxnSpPr>
        <p:spPr bwMode="auto">
          <a:xfrm flipH="1" flipV="1">
            <a:off x="1187450" y="4221163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 bwMode="auto">
          <a:xfrm flipV="1">
            <a:off x="971550" y="4216400"/>
            <a:ext cx="1871663" cy="2014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73" name="Line 6"/>
          <p:cNvSpPr>
            <a:spLocks noChangeShapeType="1"/>
          </p:cNvSpPr>
          <p:nvPr/>
        </p:nvSpPr>
        <p:spPr bwMode="auto">
          <a:xfrm>
            <a:off x="5319713" y="4030663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74" name="Line 7"/>
          <p:cNvSpPr>
            <a:spLocks noChangeShapeType="1"/>
          </p:cNvSpPr>
          <p:nvPr/>
        </p:nvSpPr>
        <p:spPr bwMode="auto">
          <a:xfrm>
            <a:off x="5319713" y="6262688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75" name="Text Box 19"/>
          <p:cNvSpPr txBox="1">
            <a:spLocks noChangeArrowheads="1"/>
          </p:cNvSpPr>
          <p:nvPr/>
        </p:nvSpPr>
        <p:spPr bwMode="auto">
          <a:xfrm>
            <a:off x="7386638" y="6262688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4776" name="Text Box 19"/>
          <p:cNvSpPr txBox="1">
            <a:spLocks noChangeArrowheads="1"/>
          </p:cNvSpPr>
          <p:nvPr/>
        </p:nvSpPr>
        <p:spPr bwMode="auto">
          <a:xfrm>
            <a:off x="4572000" y="4056063"/>
            <a:ext cx="747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31" name="Přímá spojnice 30"/>
          <p:cNvCxnSpPr/>
          <p:nvPr/>
        </p:nvCxnSpPr>
        <p:spPr bwMode="auto">
          <a:xfrm flipH="1" flipV="1">
            <a:off x="5535613" y="4246563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 bwMode="auto">
          <a:xfrm flipV="1">
            <a:off x="5319713" y="4241800"/>
            <a:ext cx="1871662" cy="2014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779" name="Skupina 35"/>
          <p:cNvGrpSpPr>
            <a:grpSpLocks/>
          </p:cNvGrpSpPr>
          <p:nvPr/>
        </p:nvGrpSpPr>
        <p:grpSpPr bwMode="auto">
          <a:xfrm>
            <a:off x="7361238" y="657225"/>
            <a:ext cx="1087437" cy="461963"/>
            <a:chOff x="7361838" y="657148"/>
            <a:chExt cx="1087388" cy="461665"/>
          </a:xfrm>
        </p:grpSpPr>
        <p:sp>
          <p:nvSpPr>
            <p:cNvPr id="74827" name="Text Box 19"/>
            <p:cNvSpPr txBox="1">
              <a:spLocks noChangeArrowheads="1"/>
            </p:cNvSpPr>
            <p:nvPr/>
          </p:nvSpPr>
          <p:spPr bwMode="auto">
            <a:xfrm>
              <a:off x="7572255" y="657148"/>
              <a:ext cx="876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10" name="Šipka dolů 9"/>
            <p:cNvSpPr/>
            <p:nvPr/>
          </p:nvSpPr>
          <p:spPr>
            <a:xfrm>
              <a:off x="7361838" y="765028"/>
              <a:ext cx="247639" cy="32681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74780" name="Skupina 34"/>
          <p:cNvGrpSpPr>
            <a:grpSpLocks/>
          </p:cNvGrpSpPr>
          <p:nvPr/>
        </p:nvGrpSpPr>
        <p:grpSpPr bwMode="auto">
          <a:xfrm>
            <a:off x="6459538" y="87313"/>
            <a:ext cx="1165225" cy="461962"/>
            <a:chOff x="6458813" y="87015"/>
            <a:chExt cx="1166250" cy="461665"/>
          </a:xfrm>
        </p:grpSpPr>
        <p:sp>
          <p:nvSpPr>
            <p:cNvPr id="45" name="Šipka dolů 44"/>
            <p:cNvSpPr/>
            <p:nvPr/>
          </p:nvSpPr>
          <p:spPr>
            <a:xfrm rot="10800000">
              <a:off x="6458813" y="169512"/>
              <a:ext cx="247868" cy="32681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4826" name="Text Box 19"/>
            <p:cNvSpPr txBox="1">
              <a:spLocks noChangeArrowheads="1"/>
            </p:cNvSpPr>
            <p:nvPr/>
          </p:nvSpPr>
          <p:spPr bwMode="auto">
            <a:xfrm>
              <a:off x="6748092" y="87015"/>
              <a:ext cx="876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cxnSp>
        <p:nvCxnSpPr>
          <p:cNvPr id="41" name="Přímá spojnice 40"/>
          <p:cNvCxnSpPr/>
          <p:nvPr/>
        </p:nvCxnSpPr>
        <p:spPr bwMode="auto">
          <a:xfrm flipH="1" flipV="1">
            <a:off x="1025525" y="4710113"/>
            <a:ext cx="2011363" cy="15271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 bwMode="auto">
          <a:xfrm flipH="1" flipV="1">
            <a:off x="1763713" y="4005263"/>
            <a:ext cx="1274762" cy="22256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783" name="Skupina 47"/>
          <p:cNvGrpSpPr>
            <a:grpSpLocks/>
          </p:cNvGrpSpPr>
          <p:nvPr/>
        </p:nvGrpSpPr>
        <p:grpSpPr bwMode="auto">
          <a:xfrm rot="2390847">
            <a:off x="828675" y="4619625"/>
            <a:ext cx="1144588" cy="349250"/>
            <a:chOff x="6545395" y="15063"/>
            <a:chExt cx="1145584" cy="348951"/>
          </a:xfrm>
        </p:grpSpPr>
        <p:sp>
          <p:nvSpPr>
            <p:cNvPr id="49" name="Šipka dolů 48"/>
            <p:cNvSpPr/>
            <p:nvPr/>
          </p:nvSpPr>
          <p:spPr>
            <a:xfrm rot="10800000">
              <a:off x="6544653" y="14411"/>
              <a:ext cx="247866" cy="32674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4824" name="Text Box 19"/>
            <p:cNvSpPr txBox="1">
              <a:spLocks noChangeArrowheads="1"/>
            </p:cNvSpPr>
            <p:nvPr/>
          </p:nvSpPr>
          <p:spPr bwMode="auto">
            <a:xfrm>
              <a:off x="6748092" y="87015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grpSp>
        <p:nvGrpSpPr>
          <p:cNvPr id="74784" name="Skupina 50"/>
          <p:cNvGrpSpPr>
            <a:grpSpLocks/>
          </p:cNvGrpSpPr>
          <p:nvPr/>
        </p:nvGrpSpPr>
        <p:grpSpPr bwMode="auto">
          <a:xfrm rot="3614071">
            <a:off x="1402557" y="4071144"/>
            <a:ext cx="1208087" cy="365125"/>
            <a:chOff x="6545395" y="-23164"/>
            <a:chExt cx="1208595" cy="365421"/>
          </a:xfrm>
        </p:grpSpPr>
        <p:sp>
          <p:nvSpPr>
            <p:cNvPr id="52" name="Šipka dolů 51"/>
            <p:cNvSpPr/>
            <p:nvPr/>
          </p:nvSpPr>
          <p:spPr>
            <a:xfrm rot="21388167">
              <a:off x="6543089" y="16222"/>
              <a:ext cx="247754" cy="32729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4822" name="Text Box 19"/>
            <p:cNvSpPr txBox="1">
              <a:spLocks noChangeArrowheads="1"/>
            </p:cNvSpPr>
            <p:nvPr/>
          </p:nvSpPr>
          <p:spPr bwMode="auto">
            <a:xfrm>
              <a:off x="6811103" y="-23164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cxnSp>
        <p:nvCxnSpPr>
          <p:cNvPr id="54" name="Přímá spojnice 53"/>
          <p:cNvCxnSpPr/>
          <p:nvPr/>
        </p:nvCxnSpPr>
        <p:spPr bwMode="auto">
          <a:xfrm flipH="1" flipV="1">
            <a:off x="5527675" y="4237038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 bwMode="auto">
          <a:xfrm flipH="1" flipV="1">
            <a:off x="5940425" y="4149725"/>
            <a:ext cx="1944688" cy="20970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 bwMode="auto">
          <a:xfrm flipH="1" flipV="1">
            <a:off x="5424488" y="4679950"/>
            <a:ext cx="1452562" cy="156686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Skupina 56"/>
          <p:cNvGrpSpPr>
            <a:grpSpLocks/>
          </p:cNvGrpSpPr>
          <p:nvPr/>
        </p:nvGrpSpPr>
        <p:grpSpPr bwMode="auto">
          <a:xfrm rot="2804106">
            <a:off x="4986338" y="4700587"/>
            <a:ext cx="1398588" cy="461963"/>
            <a:chOff x="7361838" y="657148"/>
            <a:chExt cx="1398563" cy="461665"/>
          </a:xfrm>
        </p:grpSpPr>
        <p:sp>
          <p:nvSpPr>
            <p:cNvPr id="74819" name="Text Box 19"/>
            <p:cNvSpPr txBox="1">
              <a:spLocks noChangeArrowheads="1"/>
            </p:cNvSpPr>
            <p:nvPr/>
          </p:nvSpPr>
          <p:spPr bwMode="auto">
            <a:xfrm>
              <a:off x="7572255" y="657148"/>
              <a:ext cx="1188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9" name="Šipka dolů 58"/>
            <p:cNvSpPr/>
            <p:nvPr/>
          </p:nvSpPr>
          <p:spPr>
            <a:xfrm>
              <a:off x="7361236" y="763337"/>
              <a:ext cx="247646" cy="32681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</p:grpSp>
      <p:grpSp>
        <p:nvGrpSpPr>
          <p:cNvPr id="60" name="Skupina 59"/>
          <p:cNvGrpSpPr>
            <a:grpSpLocks/>
          </p:cNvGrpSpPr>
          <p:nvPr/>
        </p:nvGrpSpPr>
        <p:grpSpPr bwMode="auto">
          <a:xfrm rot="2841395">
            <a:off x="5464969" y="4088607"/>
            <a:ext cx="1365250" cy="461962"/>
            <a:chOff x="7361839" y="668891"/>
            <a:chExt cx="1365084" cy="461665"/>
          </a:xfrm>
        </p:grpSpPr>
        <p:sp>
          <p:nvSpPr>
            <p:cNvPr id="74817" name="Text Box 19"/>
            <p:cNvSpPr txBox="1">
              <a:spLocks noChangeArrowheads="1"/>
            </p:cNvSpPr>
            <p:nvPr/>
          </p:nvSpPr>
          <p:spPr bwMode="auto">
            <a:xfrm>
              <a:off x="7538777" y="668891"/>
              <a:ext cx="1188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62" name="Šipka dolů 61"/>
            <p:cNvSpPr/>
            <p:nvPr/>
          </p:nvSpPr>
          <p:spPr>
            <a:xfrm rot="10649733">
              <a:off x="7361336" y="727320"/>
              <a:ext cx="247620" cy="32681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63" name="Ovál 62"/>
          <p:cNvSpPr/>
          <p:nvPr/>
        </p:nvSpPr>
        <p:spPr>
          <a:xfrm>
            <a:off x="5906889" y="1060485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4" name="Ovál 63"/>
          <p:cNvSpPr/>
          <p:nvPr/>
        </p:nvSpPr>
        <p:spPr>
          <a:xfrm>
            <a:off x="2164220" y="4773648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5" name="Ovál 64"/>
          <p:cNvSpPr/>
          <p:nvPr/>
        </p:nvSpPr>
        <p:spPr>
          <a:xfrm>
            <a:off x="6503383" y="169079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6" name="Ovál 65"/>
          <p:cNvSpPr/>
          <p:nvPr/>
        </p:nvSpPr>
        <p:spPr>
          <a:xfrm>
            <a:off x="1750855" y="525747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7" name="Ovál 66"/>
          <p:cNvSpPr/>
          <p:nvPr/>
        </p:nvSpPr>
        <p:spPr>
          <a:xfrm>
            <a:off x="6284694" y="5056946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8" name="Ovál 67"/>
          <p:cNvSpPr/>
          <p:nvPr/>
        </p:nvSpPr>
        <p:spPr>
          <a:xfrm>
            <a:off x="6545728" y="4800496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9" name="Ovál 68"/>
          <p:cNvSpPr/>
          <p:nvPr/>
        </p:nvSpPr>
        <p:spPr>
          <a:xfrm>
            <a:off x="6047836" y="5332694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4811" name="Text Box 15"/>
          <p:cNvSpPr txBox="1">
            <a:spLocks noChangeArrowheads="1"/>
          </p:cNvSpPr>
          <p:nvPr/>
        </p:nvSpPr>
        <p:spPr bwMode="auto">
          <a:xfrm>
            <a:off x="5316538" y="2924175"/>
            <a:ext cx="253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changes</a:t>
            </a:r>
          </a:p>
        </p:txBody>
      </p:sp>
      <p:sp>
        <p:nvSpPr>
          <p:cNvPr id="74812" name="Text Box 15"/>
          <p:cNvSpPr txBox="1">
            <a:spLocks noChangeArrowheads="1"/>
          </p:cNvSpPr>
          <p:nvPr/>
        </p:nvSpPr>
        <p:spPr bwMode="auto">
          <a:xfrm>
            <a:off x="5202238" y="6491288"/>
            <a:ext cx="318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Venous return curve changes</a:t>
            </a:r>
          </a:p>
        </p:txBody>
      </p:sp>
      <p:sp>
        <p:nvSpPr>
          <p:cNvPr id="74813" name="Text Box 15"/>
          <p:cNvSpPr txBox="1">
            <a:spLocks noChangeArrowheads="1"/>
          </p:cNvSpPr>
          <p:nvPr/>
        </p:nvSpPr>
        <p:spPr bwMode="auto">
          <a:xfrm>
            <a:off x="858838" y="6484938"/>
            <a:ext cx="318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Venous return curve changes</a:t>
            </a:r>
          </a:p>
        </p:txBody>
      </p:sp>
      <p:sp>
        <p:nvSpPr>
          <p:cNvPr id="74814" name="TextovéPole 73"/>
          <p:cNvSpPr txBox="1">
            <a:spLocks noChangeArrowheads="1"/>
          </p:cNvSpPr>
          <p:nvPr/>
        </p:nvSpPr>
        <p:spPr bwMode="auto">
          <a:xfrm>
            <a:off x="2124075" y="-15875"/>
            <a:ext cx="532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and venous return curve</a:t>
            </a:r>
          </a:p>
        </p:txBody>
      </p:sp>
      <p:sp>
        <p:nvSpPr>
          <p:cNvPr id="74815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4816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8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75849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5850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5851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5852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75850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779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5783" name="Line 6"/>
          <p:cNvSpPr>
            <a:spLocks noChangeShapeType="1"/>
          </p:cNvSpPr>
          <p:nvPr/>
        </p:nvSpPr>
        <p:spPr bwMode="auto">
          <a:xfrm>
            <a:off x="5224463" y="333375"/>
            <a:ext cx="0" cy="2230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84" name="Line 7"/>
          <p:cNvSpPr>
            <a:spLocks noChangeShapeType="1"/>
          </p:cNvSpPr>
          <p:nvPr/>
        </p:nvSpPr>
        <p:spPr bwMode="auto">
          <a:xfrm>
            <a:off x="5224463" y="2563813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85" name="Text Box 19"/>
          <p:cNvSpPr txBox="1">
            <a:spLocks noChangeArrowheads="1"/>
          </p:cNvSpPr>
          <p:nvPr/>
        </p:nvSpPr>
        <p:spPr bwMode="auto">
          <a:xfrm>
            <a:off x="7291388" y="2563813"/>
            <a:ext cx="7413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5786" name="Text Box 19"/>
          <p:cNvSpPr txBox="1">
            <a:spLocks noChangeArrowheads="1"/>
          </p:cNvSpPr>
          <p:nvPr/>
        </p:nvSpPr>
        <p:spPr bwMode="auto">
          <a:xfrm>
            <a:off x="4476750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16" name="Přímá spojnice 15"/>
          <p:cNvCxnSpPr/>
          <p:nvPr/>
        </p:nvCxnSpPr>
        <p:spPr bwMode="auto">
          <a:xfrm flipH="1" flipV="1">
            <a:off x="5440363" y="54927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stCxn id="75784" idx="0"/>
          </p:cNvCxnSpPr>
          <p:nvPr/>
        </p:nvCxnSpPr>
        <p:spPr bwMode="auto">
          <a:xfrm flipV="1">
            <a:off x="5224463" y="549275"/>
            <a:ext cx="1871662" cy="201453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75784" idx="0"/>
          </p:cNvCxnSpPr>
          <p:nvPr/>
        </p:nvCxnSpPr>
        <p:spPr bwMode="auto">
          <a:xfrm flipV="1">
            <a:off x="5224463" y="358775"/>
            <a:ext cx="1141412" cy="22050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 bwMode="auto">
          <a:xfrm flipV="1">
            <a:off x="5222875" y="1196975"/>
            <a:ext cx="2301875" cy="13684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1" name="Line 6"/>
          <p:cNvSpPr>
            <a:spLocks noChangeShapeType="1"/>
          </p:cNvSpPr>
          <p:nvPr/>
        </p:nvSpPr>
        <p:spPr bwMode="auto">
          <a:xfrm>
            <a:off x="971550" y="4005263"/>
            <a:ext cx="0" cy="2230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92" name="Line 7"/>
          <p:cNvSpPr>
            <a:spLocks noChangeShapeType="1"/>
          </p:cNvSpPr>
          <p:nvPr/>
        </p:nvSpPr>
        <p:spPr bwMode="auto">
          <a:xfrm>
            <a:off x="971550" y="6235700"/>
            <a:ext cx="2808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93" name="Text Box 19"/>
          <p:cNvSpPr txBox="1">
            <a:spLocks noChangeArrowheads="1"/>
          </p:cNvSpPr>
          <p:nvPr/>
        </p:nvSpPr>
        <p:spPr bwMode="auto">
          <a:xfrm>
            <a:off x="3038475" y="6235700"/>
            <a:ext cx="7413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5794" name="Text Box 19"/>
          <p:cNvSpPr txBox="1">
            <a:spLocks noChangeArrowheads="1"/>
          </p:cNvSpPr>
          <p:nvPr/>
        </p:nvSpPr>
        <p:spPr bwMode="auto">
          <a:xfrm>
            <a:off x="223838" y="4030663"/>
            <a:ext cx="747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24" name="Přímá spojnice 23"/>
          <p:cNvCxnSpPr/>
          <p:nvPr/>
        </p:nvCxnSpPr>
        <p:spPr bwMode="auto">
          <a:xfrm flipH="1" flipV="1">
            <a:off x="1187450" y="4221163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 bwMode="auto">
          <a:xfrm flipV="1">
            <a:off x="971550" y="4216400"/>
            <a:ext cx="1871663" cy="2014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7" name="Line 6"/>
          <p:cNvSpPr>
            <a:spLocks noChangeShapeType="1"/>
          </p:cNvSpPr>
          <p:nvPr/>
        </p:nvSpPr>
        <p:spPr bwMode="auto">
          <a:xfrm>
            <a:off x="5319713" y="4030663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98" name="Line 7"/>
          <p:cNvSpPr>
            <a:spLocks noChangeShapeType="1"/>
          </p:cNvSpPr>
          <p:nvPr/>
        </p:nvSpPr>
        <p:spPr bwMode="auto">
          <a:xfrm>
            <a:off x="5319713" y="6262688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799" name="Text Box 19"/>
          <p:cNvSpPr txBox="1">
            <a:spLocks noChangeArrowheads="1"/>
          </p:cNvSpPr>
          <p:nvPr/>
        </p:nvSpPr>
        <p:spPr bwMode="auto">
          <a:xfrm>
            <a:off x="7386638" y="6262688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5800" name="Text Box 19"/>
          <p:cNvSpPr txBox="1">
            <a:spLocks noChangeArrowheads="1"/>
          </p:cNvSpPr>
          <p:nvPr/>
        </p:nvSpPr>
        <p:spPr bwMode="auto">
          <a:xfrm>
            <a:off x="4572000" y="4056063"/>
            <a:ext cx="747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31" name="Přímá spojnice 30"/>
          <p:cNvCxnSpPr/>
          <p:nvPr/>
        </p:nvCxnSpPr>
        <p:spPr bwMode="auto">
          <a:xfrm flipH="1" flipV="1">
            <a:off x="5535613" y="4246563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 bwMode="auto">
          <a:xfrm flipV="1">
            <a:off x="5319713" y="4241800"/>
            <a:ext cx="1871662" cy="2014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803" name="Skupina 35"/>
          <p:cNvGrpSpPr>
            <a:grpSpLocks/>
          </p:cNvGrpSpPr>
          <p:nvPr/>
        </p:nvGrpSpPr>
        <p:grpSpPr bwMode="auto">
          <a:xfrm>
            <a:off x="7361238" y="657225"/>
            <a:ext cx="1087437" cy="461963"/>
            <a:chOff x="7361838" y="657148"/>
            <a:chExt cx="1087388" cy="461665"/>
          </a:xfrm>
        </p:grpSpPr>
        <p:sp>
          <p:nvSpPr>
            <p:cNvPr id="75847" name="Text Box 19"/>
            <p:cNvSpPr txBox="1">
              <a:spLocks noChangeArrowheads="1"/>
            </p:cNvSpPr>
            <p:nvPr/>
          </p:nvSpPr>
          <p:spPr bwMode="auto">
            <a:xfrm>
              <a:off x="7572255" y="657148"/>
              <a:ext cx="876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10" name="Šipka dolů 9"/>
            <p:cNvSpPr/>
            <p:nvPr/>
          </p:nvSpPr>
          <p:spPr>
            <a:xfrm>
              <a:off x="7361838" y="765028"/>
              <a:ext cx="247639" cy="32681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75804" name="Skupina 34"/>
          <p:cNvGrpSpPr>
            <a:grpSpLocks/>
          </p:cNvGrpSpPr>
          <p:nvPr/>
        </p:nvGrpSpPr>
        <p:grpSpPr bwMode="auto">
          <a:xfrm>
            <a:off x="6459538" y="87313"/>
            <a:ext cx="1165225" cy="461962"/>
            <a:chOff x="6458813" y="87015"/>
            <a:chExt cx="1166250" cy="461665"/>
          </a:xfrm>
        </p:grpSpPr>
        <p:sp>
          <p:nvSpPr>
            <p:cNvPr id="45" name="Šipka dolů 44"/>
            <p:cNvSpPr/>
            <p:nvPr/>
          </p:nvSpPr>
          <p:spPr>
            <a:xfrm rot="10800000">
              <a:off x="6458813" y="169512"/>
              <a:ext cx="247868" cy="32681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5846" name="Text Box 19"/>
            <p:cNvSpPr txBox="1">
              <a:spLocks noChangeArrowheads="1"/>
            </p:cNvSpPr>
            <p:nvPr/>
          </p:nvSpPr>
          <p:spPr bwMode="auto">
            <a:xfrm>
              <a:off x="6748092" y="87015"/>
              <a:ext cx="8769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cxnSp>
        <p:nvCxnSpPr>
          <p:cNvPr id="41" name="Přímá spojnice 40"/>
          <p:cNvCxnSpPr/>
          <p:nvPr/>
        </p:nvCxnSpPr>
        <p:spPr bwMode="auto">
          <a:xfrm flipH="1" flipV="1">
            <a:off x="1025525" y="4710113"/>
            <a:ext cx="2011363" cy="15271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/>
          <p:nvPr/>
        </p:nvCxnSpPr>
        <p:spPr bwMode="auto">
          <a:xfrm flipH="1" flipV="1">
            <a:off x="1763713" y="4005263"/>
            <a:ext cx="1274762" cy="22256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807" name="Skupina 47"/>
          <p:cNvGrpSpPr>
            <a:grpSpLocks/>
          </p:cNvGrpSpPr>
          <p:nvPr/>
        </p:nvGrpSpPr>
        <p:grpSpPr bwMode="auto">
          <a:xfrm rot="2390847">
            <a:off x="828675" y="4619625"/>
            <a:ext cx="1144588" cy="349250"/>
            <a:chOff x="6545395" y="15063"/>
            <a:chExt cx="1145584" cy="348951"/>
          </a:xfrm>
        </p:grpSpPr>
        <p:sp>
          <p:nvSpPr>
            <p:cNvPr id="49" name="Šipka dolů 48"/>
            <p:cNvSpPr/>
            <p:nvPr/>
          </p:nvSpPr>
          <p:spPr>
            <a:xfrm rot="10800000">
              <a:off x="6544653" y="14411"/>
              <a:ext cx="247866" cy="32674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5844" name="Text Box 19"/>
            <p:cNvSpPr txBox="1">
              <a:spLocks noChangeArrowheads="1"/>
            </p:cNvSpPr>
            <p:nvPr/>
          </p:nvSpPr>
          <p:spPr bwMode="auto">
            <a:xfrm>
              <a:off x="6748092" y="87015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grpSp>
        <p:nvGrpSpPr>
          <p:cNvPr id="75808" name="Skupina 50"/>
          <p:cNvGrpSpPr>
            <a:grpSpLocks/>
          </p:cNvGrpSpPr>
          <p:nvPr/>
        </p:nvGrpSpPr>
        <p:grpSpPr bwMode="auto">
          <a:xfrm rot="3614071">
            <a:off x="1402557" y="4071144"/>
            <a:ext cx="1208087" cy="365125"/>
            <a:chOff x="6545395" y="-23164"/>
            <a:chExt cx="1208595" cy="365421"/>
          </a:xfrm>
        </p:grpSpPr>
        <p:sp>
          <p:nvSpPr>
            <p:cNvPr id="52" name="Šipka dolů 51"/>
            <p:cNvSpPr/>
            <p:nvPr/>
          </p:nvSpPr>
          <p:spPr>
            <a:xfrm rot="21388167">
              <a:off x="6543089" y="16222"/>
              <a:ext cx="247754" cy="32729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5842" name="Text Box 19"/>
            <p:cNvSpPr txBox="1">
              <a:spLocks noChangeArrowheads="1"/>
            </p:cNvSpPr>
            <p:nvPr/>
          </p:nvSpPr>
          <p:spPr bwMode="auto">
            <a:xfrm>
              <a:off x="6811103" y="-23164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</p:grpSp>
      <p:cxnSp>
        <p:nvCxnSpPr>
          <p:cNvPr id="55" name="Přímá spojnice 54"/>
          <p:cNvCxnSpPr/>
          <p:nvPr/>
        </p:nvCxnSpPr>
        <p:spPr bwMode="auto">
          <a:xfrm flipH="1" flipV="1">
            <a:off x="5940425" y="4149725"/>
            <a:ext cx="1944688" cy="20970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/>
          <p:nvPr/>
        </p:nvCxnSpPr>
        <p:spPr bwMode="auto">
          <a:xfrm flipH="1" flipV="1">
            <a:off x="5424488" y="4679950"/>
            <a:ext cx="1452562" cy="156686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811" name="Skupina 56"/>
          <p:cNvGrpSpPr>
            <a:grpSpLocks/>
          </p:cNvGrpSpPr>
          <p:nvPr/>
        </p:nvGrpSpPr>
        <p:grpSpPr bwMode="auto">
          <a:xfrm rot="2804106">
            <a:off x="4986338" y="4700587"/>
            <a:ext cx="1398588" cy="461963"/>
            <a:chOff x="7361838" y="657148"/>
            <a:chExt cx="1398563" cy="461665"/>
          </a:xfrm>
        </p:grpSpPr>
        <p:sp>
          <p:nvSpPr>
            <p:cNvPr id="75839" name="Text Box 19"/>
            <p:cNvSpPr txBox="1">
              <a:spLocks noChangeArrowheads="1"/>
            </p:cNvSpPr>
            <p:nvPr/>
          </p:nvSpPr>
          <p:spPr bwMode="auto">
            <a:xfrm>
              <a:off x="7572255" y="657148"/>
              <a:ext cx="1188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9" name="Šipka dolů 58"/>
            <p:cNvSpPr/>
            <p:nvPr/>
          </p:nvSpPr>
          <p:spPr>
            <a:xfrm>
              <a:off x="7361236" y="763337"/>
              <a:ext cx="247646" cy="32681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</p:grpSp>
      <p:grpSp>
        <p:nvGrpSpPr>
          <p:cNvPr id="75812" name="Skupina 59"/>
          <p:cNvGrpSpPr>
            <a:grpSpLocks/>
          </p:cNvGrpSpPr>
          <p:nvPr/>
        </p:nvGrpSpPr>
        <p:grpSpPr bwMode="auto">
          <a:xfrm rot="2841395">
            <a:off x="5464969" y="4088607"/>
            <a:ext cx="1365250" cy="461962"/>
            <a:chOff x="7361839" y="668891"/>
            <a:chExt cx="1365084" cy="461665"/>
          </a:xfrm>
        </p:grpSpPr>
        <p:sp>
          <p:nvSpPr>
            <p:cNvPr id="75837" name="Text Box 19"/>
            <p:cNvSpPr txBox="1">
              <a:spLocks noChangeArrowheads="1"/>
            </p:cNvSpPr>
            <p:nvPr/>
          </p:nvSpPr>
          <p:spPr bwMode="auto">
            <a:xfrm>
              <a:off x="7538777" y="668891"/>
              <a:ext cx="11881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venotonus, 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62" name="Šipka dolů 61"/>
            <p:cNvSpPr/>
            <p:nvPr/>
          </p:nvSpPr>
          <p:spPr>
            <a:xfrm rot="10649733">
              <a:off x="7361336" y="727320"/>
              <a:ext cx="247620" cy="32681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63" name="Ovál 62"/>
          <p:cNvSpPr/>
          <p:nvPr/>
        </p:nvSpPr>
        <p:spPr>
          <a:xfrm>
            <a:off x="5906889" y="1060485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4" name="Ovál 63"/>
          <p:cNvSpPr/>
          <p:nvPr/>
        </p:nvSpPr>
        <p:spPr>
          <a:xfrm>
            <a:off x="2164220" y="4773648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5" name="Ovál 64"/>
          <p:cNvSpPr/>
          <p:nvPr/>
        </p:nvSpPr>
        <p:spPr>
          <a:xfrm>
            <a:off x="6503383" y="169079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6" name="Ovál 65"/>
          <p:cNvSpPr/>
          <p:nvPr/>
        </p:nvSpPr>
        <p:spPr>
          <a:xfrm>
            <a:off x="1750855" y="525747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8" name="Ovál 67"/>
          <p:cNvSpPr/>
          <p:nvPr/>
        </p:nvSpPr>
        <p:spPr>
          <a:xfrm>
            <a:off x="6545728" y="4800496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9" name="Ovál 68"/>
          <p:cNvSpPr/>
          <p:nvPr/>
        </p:nvSpPr>
        <p:spPr>
          <a:xfrm>
            <a:off x="6047836" y="5332694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5831" name="TextovéPole 69"/>
          <p:cNvSpPr txBox="1">
            <a:spLocks noChangeArrowheads="1"/>
          </p:cNvSpPr>
          <p:nvPr/>
        </p:nvSpPr>
        <p:spPr bwMode="auto">
          <a:xfrm>
            <a:off x="2124075" y="-15875"/>
            <a:ext cx="532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and venous return curve</a:t>
            </a:r>
          </a:p>
        </p:txBody>
      </p:sp>
      <p:sp>
        <p:nvSpPr>
          <p:cNvPr id="75832" name="Text Box 15"/>
          <p:cNvSpPr txBox="1">
            <a:spLocks noChangeArrowheads="1"/>
          </p:cNvSpPr>
          <p:nvPr/>
        </p:nvSpPr>
        <p:spPr bwMode="auto">
          <a:xfrm>
            <a:off x="5316538" y="2924175"/>
            <a:ext cx="253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Starling curve changes</a:t>
            </a:r>
          </a:p>
        </p:txBody>
      </p:sp>
      <p:sp>
        <p:nvSpPr>
          <p:cNvPr id="75833" name="Text Box 15"/>
          <p:cNvSpPr txBox="1">
            <a:spLocks noChangeArrowheads="1"/>
          </p:cNvSpPr>
          <p:nvPr/>
        </p:nvSpPr>
        <p:spPr bwMode="auto">
          <a:xfrm>
            <a:off x="858838" y="6484938"/>
            <a:ext cx="3184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Venous return curve changes</a:t>
            </a:r>
          </a:p>
        </p:txBody>
      </p:sp>
      <p:sp>
        <p:nvSpPr>
          <p:cNvPr id="75834" name="Text Box 15"/>
          <p:cNvSpPr txBox="1">
            <a:spLocks noChangeArrowheads="1"/>
          </p:cNvSpPr>
          <p:nvPr/>
        </p:nvSpPr>
        <p:spPr bwMode="auto">
          <a:xfrm>
            <a:off x="5202238" y="6491288"/>
            <a:ext cx="318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Venous return curve changes</a:t>
            </a:r>
          </a:p>
        </p:txBody>
      </p:sp>
      <p:sp>
        <p:nvSpPr>
          <p:cNvPr id="75835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5836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0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23" name="Picture 3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065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76810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6811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6812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6813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76811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803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6807" name="TextovéPole 1"/>
          <p:cNvSpPr txBox="1">
            <a:spLocks noChangeArrowheads="1"/>
          </p:cNvSpPr>
          <p:nvPr/>
        </p:nvSpPr>
        <p:spPr bwMode="auto">
          <a:xfrm>
            <a:off x="2411413" y="15875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Basic Priciples of Hemodynamics in Shock</a:t>
            </a:r>
          </a:p>
        </p:txBody>
      </p:sp>
      <p:sp>
        <p:nvSpPr>
          <p:cNvPr id="76808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6809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3569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12"/>
          <p:cNvSpPr>
            <a:spLocks/>
          </p:cNvSpPr>
          <p:nvPr/>
        </p:nvSpPr>
        <p:spPr bwMode="auto">
          <a:xfrm>
            <a:off x="827088" y="2349500"/>
            <a:ext cx="6985000" cy="3322638"/>
          </a:xfrm>
          <a:custGeom>
            <a:avLst/>
            <a:gdLst>
              <a:gd name="T0" fmla="*/ 0 w 4443"/>
              <a:gd name="T1" fmla="*/ 2147483647 h 3160"/>
              <a:gd name="T2" fmla="*/ 2147483647 w 4443"/>
              <a:gd name="T3" fmla="*/ 2147483647 h 3160"/>
              <a:gd name="T4" fmla="*/ 2147483647 w 4443"/>
              <a:gd name="T5" fmla="*/ 2147483647 h 3160"/>
              <a:gd name="T6" fmla="*/ 0 60000 65536"/>
              <a:gd name="T7" fmla="*/ 0 60000 65536"/>
              <a:gd name="T8" fmla="*/ 0 60000 65536"/>
              <a:gd name="T9" fmla="*/ 0 w 4443"/>
              <a:gd name="T10" fmla="*/ 0 h 3160"/>
              <a:gd name="T11" fmla="*/ 4443 w 4443"/>
              <a:gd name="T12" fmla="*/ 3160 h 3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43" h="3160">
                <a:moveTo>
                  <a:pt x="0" y="168"/>
                </a:moveTo>
                <a:cubicBezTo>
                  <a:pt x="421" y="223"/>
                  <a:pt x="1788" y="0"/>
                  <a:pt x="2528" y="499"/>
                </a:cubicBezTo>
                <a:cubicBezTo>
                  <a:pt x="3368" y="990"/>
                  <a:pt x="4044" y="2606"/>
                  <a:pt x="4443" y="3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77827" name="Picture 5" descr="MCj03977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18256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Line 6"/>
          <p:cNvSpPr>
            <a:spLocks noChangeShapeType="1"/>
          </p:cNvSpPr>
          <p:nvPr/>
        </p:nvSpPr>
        <p:spPr bwMode="auto">
          <a:xfrm>
            <a:off x="827088" y="404813"/>
            <a:ext cx="0" cy="525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829" name="Line 7"/>
          <p:cNvSpPr>
            <a:spLocks noChangeShapeType="1"/>
          </p:cNvSpPr>
          <p:nvPr/>
        </p:nvSpPr>
        <p:spPr bwMode="auto">
          <a:xfrm>
            <a:off x="827088" y="5661025"/>
            <a:ext cx="720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830" name="Freeform 8"/>
          <p:cNvSpPr>
            <a:spLocks/>
          </p:cNvSpPr>
          <p:nvPr/>
        </p:nvSpPr>
        <p:spPr bwMode="auto">
          <a:xfrm>
            <a:off x="827088" y="728663"/>
            <a:ext cx="6750050" cy="4932362"/>
          </a:xfrm>
          <a:custGeom>
            <a:avLst/>
            <a:gdLst>
              <a:gd name="T0" fmla="*/ 0 w 4252"/>
              <a:gd name="T1" fmla="*/ 2147483647 h 3107"/>
              <a:gd name="T2" fmla="*/ 2147483647 w 4252"/>
              <a:gd name="T3" fmla="*/ 2147483647 h 3107"/>
              <a:gd name="T4" fmla="*/ 2147483647 w 4252"/>
              <a:gd name="T5" fmla="*/ 2147483647 h 3107"/>
              <a:gd name="T6" fmla="*/ 2147483647 w 4252"/>
              <a:gd name="T7" fmla="*/ 0 h 3107"/>
              <a:gd name="T8" fmla="*/ 0 60000 65536"/>
              <a:gd name="T9" fmla="*/ 0 60000 65536"/>
              <a:gd name="T10" fmla="*/ 0 60000 65536"/>
              <a:gd name="T11" fmla="*/ 0 60000 65536"/>
              <a:gd name="T12" fmla="*/ 0 w 4252"/>
              <a:gd name="T13" fmla="*/ 0 h 3107"/>
              <a:gd name="T14" fmla="*/ 4252 w 4252"/>
              <a:gd name="T15" fmla="*/ 3107 h 3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2" h="3107">
                <a:moveTo>
                  <a:pt x="0" y="3107"/>
                </a:moveTo>
                <a:cubicBezTo>
                  <a:pt x="292" y="2739"/>
                  <a:pt x="1236" y="1387"/>
                  <a:pt x="1751" y="896"/>
                </a:cubicBezTo>
                <a:cubicBezTo>
                  <a:pt x="2241" y="410"/>
                  <a:pt x="2626" y="298"/>
                  <a:pt x="3090" y="160"/>
                </a:cubicBezTo>
                <a:cubicBezTo>
                  <a:pt x="3554" y="22"/>
                  <a:pt x="4010" y="33"/>
                  <a:pt x="42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831" name="Freeform 12"/>
          <p:cNvSpPr>
            <a:spLocks/>
          </p:cNvSpPr>
          <p:nvPr/>
        </p:nvSpPr>
        <p:spPr bwMode="auto">
          <a:xfrm>
            <a:off x="827088" y="644525"/>
            <a:ext cx="6970712" cy="5016500"/>
          </a:xfrm>
          <a:custGeom>
            <a:avLst/>
            <a:gdLst>
              <a:gd name="T0" fmla="*/ 0 w 4443"/>
              <a:gd name="T1" fmla="*/ 2147483647 h 3160"/>
              <a:gd name="T2" fmla="*/ 2147483647 w 4443"/>
              <a:gd name="T3" fmla="*/ 2147483647 h 3160"/>
              <a:gd name="T4" fmla="*/ 2147483647 w 4443"/>
              <a:gd name="T5" fmla="*/ 2147483647 h 3160"/>
              <a:gd name="T6" fmla="*/ 0 60000 65536"/>
              <a:gd name="T7" fmla="*/ 0 60000 65536"/>
              <a:gd name="T8" fmla="*/ 0 60000 65536"/>
              <a:gd name="T9" fmla="*/ 0 w 4443"/>
              <a:gd name="T10" fmla="*/ 0 h 3160"/>
              <a:gd name="T11" fmla="*/ 4443 w 4443"/>
              <a:gd name="T12" fmla="*/ 3160 h 3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43" h="3160">
                <a:moveTo>
                  <a:pt x="0" y="168"/>
                </a:moveTo>
                <a:cubicBezTo>
                  <a:pt x="421" y="223"/>
                  <a:pt x="1788" y="0"/>
                  <a:pt x="2528" y="499"/>
                </a:cubicBezTo>
                <a:cubicBezTo>
                  <a:pt x="3368" y="990"/>
                  <a:pt x="4044" y="2606"/>
                  <a:pt x="4443" y="3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832" name="Oval 10"/>
          <p:cNvSpPr>
            <a:spLocks noChangeArrowheads="1"/>
          </p:cNvSpPr>
          <p:nvPr/>
        </p:nvSpPr>
        <p:spPr bwMode="auto">
          <a:xfrm>
            <a:off x="4572000" y="1268413"/>
            <a:ext cx="144463" cy="144462"/>
          </a:xfrm>
          <a:prstGeom prst="ellipse">
            <a:avLst/>
          </a:prstGeom>
          <a:solidFill>
            <a:srgbClr val="00CC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3258" name="Freeform 13"/>
          <p:cNvSpPr>
            <a:spLocks/>
          </p:cNvSpPr>
          <p:nvPr/>
        </p:nvSpPr>
        <p:spPr bwMode="auto">
          <a:xfrm>
            <a:off x="830263" y="476250"/>
            <a:ext cx="7989887" cy="4968875"/>
          </a:xfrm>
          <a:custGeom>
            <a:avLst/>
            <a:gdLst>
              <a:gd name="T0" fmla="*/ 0 w 4496"/>
              <a:gd name="T1" fmla="*/ 2147483647 h 2195"/>
              <a:gd name="T2" fmla="*/ 2147483647 w 4496"/>
              <a:gd name="T3" fmla="*/ 2147483647 h 2195"/>
              <a:gd name="T4" fmla="*/ 2147483647 w 4496"/>
              <a:gd name="T5" fmla="*/ 2147483647 h 2195"/>
              <a:gd name="T6" fmla="*/ 0 60000 65536"/>
              <a:gd name="T7" fmla="*/ 0 60000 65536"/>
              <a:gd name="T8" fmla="*/ 0 60000 65536"/>
              <a:gd name="T9" fmla="*/ 0 w 4496"/>
              <a:gd name="T10" fmla="*/ 0 h 2195"/>
              <a:gd name="T11" fmla="*/ 4496 w 4496"/>
              <a:gd name="T12" fmla="*/ 2195 h 2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96" h="2195">
                <a:moveTo>
                  <a:pt x="0" y="83"/>
                </a:moveTo>
                <a:cubicBezTo>
                  <a:pt x="438" y="128"/>
                  <a:pt x="1883" y="0"/>
                  <a:pt x="2632" y="352"/>
                </a:cubicBezTo>
                <a:cubicBezTo>
                  <a:pt x="3463" y="843"/>
                  <a:pt x="4108" y="1811"/>
                  <a:pt x="4496" y="21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259" name="Oval 14"/>
          <p:cNvSpPr>
            <a:spLocks noChangeArrowheads="1"/>
          </p:cNvSpPr>
          <p:nvPr/>
        </p:nvSpPr>
        <p:spPr bwMode="auto">
          <a:xfrm>
            <a:off x="6588125" y="2347913"/>
            <a:ext cx="144463" cy="144462"/>
          </a:xfrm>
          <a:prstGeom prst="ellipse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7835" name="Text Box 15"/>
          <p:cNvSpPr txBox="1">
            <a:spLocks noChangeArrowheads="1"/>
          </p:cNvSpPr>
          <p:nvPr/>
        </p:nvSpPr>
        <p:spPr bwMode="auto">
          <a:xfrm>
            <a:off x="3543300" y="5824538"/>
            <a:ext cx="208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Cardiogenic shock</a:t>
            </a:r>
          </a:p>
        </p:txBody>
      </p:sp>
      <p:sp>
        <p:nvSpPr>
          <p:cNvPr id="53261" name="AutoShape 16"/>
          <p:cNvSpPr>
            <a:spLocks noChangeArrowheads="1"/>
          </p:cNvSpPr>
          <p:nvPr/>
        </p:nvSpPr>
        <p:spPr bwMode="auto">
          <a:xfrm rot="1607315">
            <a:off x="4635500" y="1684338"/>
            <a:ext cx="1963738" cy="360362"/>
          </a:xfrm>
          <a:prstGeom prst="rightArrow">
            <a:avLst>
              <a:gd name="adj1" fmla="val 50000"/>
              <a:gd name="adj2" fmla="val 1362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7837" name="Text Box 19"/>
          <p:cNvSpPr txBox="1">
            <a:spLocks noChangeArrowheads="1"/>
          </p:cNvSpPr>
          <p:nvPr/>
        </p:nvSpPr>
        <p:spPr bwMode="auto">
          <a:xfrm>
            <a:off x="7451725" y="6092825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cs typeface="Arial" panose="020B0604020202020204" pitchFamily="34" charset="0"/>
              </a:rPr>
              <a:t>preload</a:t>
            </a:r>
            <a:endParaRPr lang="en-US" altLang="cs-CZ" sz="2000" b="1">
              <a:cs typeface="Arial" panose="020B0604020202020204" pitchFamily="34" charset="0"/>
            </a:endParaRPr>
          </a:p>
        </p:txBody>
      </p:sp>
      <p:sp>
        <p:nvSpPr>
          <p:cNvPr id="53263" name="Text Box 16"/>
          <p:cNvSpPr txBox="1">
            <a:spLocks noChangeArrowheads="1"/>
          </p:cNvSpPr>
          <p:nvPr/>
        </p:nvSpPr>
        <p:spPr bwMode="auto">
          <a:xfrm rot="3413935">
            <a:off x="6257925" y="3224213"/>
            <a:ext cx="3082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  <a:p>
            <a:pPr eaLnBrk="1" hangingPunct="1"/>
            <a:r>
              <a:rPr lang="en-US" altLang="cs-CZ"/>
              <a:t>Retention volume</a:t>
            </a:r>
            <a:br>
              <a:rPr lang="en-US" altLang="cs-CZ"/>
            </a:br>
            <a:br>
              <a:rPr lang="en-US" altLang="cs-CZ"/>
            </a:br>
            <a:r>
              <a:rPr lang="en-US" altLang="cs-CZ"/>
              <a:t>The increase in venous tone</a:t>
            </a:r>
          </a:p>
        </p:txBody>
      </p:sp>
      <p:sp>
        <p:nvSpPr>
          <p:cNvPr id="77839" name="Text Box 17"/>
          <p:cNvSpPr txBox="1">
            <a:spLocks noChangeArrowheads="1"/>
          </p:cNvSpPr>
          <p:nvPr/>
        </p:nvSpPr>
        <p:spPr bwMode="auto">
          <a:xfrm rot="-236711">
            <a:off x="6681788" y="1971675"/>
            <a:ext cx="2295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Cardiac insufficiency</a:t>
            </a:r>
          </a:p>
        </p:txBody>
      </p:sp>
      <p:sp>
        <p:nvSpPr>
          <p:cNvPr id="77840" name="Text Box 5"/>
          <p:cNvSpPr txBox="1">
            <a:spLocks noChangeArrowheads="1"/>
          </p:cNvSpPr>
          <p:nvPr/>
        </p:nvSpPr>
        <p:spPr bwMode="auto">
          <a:xfrm>
            <a:off x="6011863" y="5661025"/>
            <a:ext cx="2900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>
                <a:latin typeface="Times New Roman" panose="02020603050405020304" pitchFamily="18" charset="0"/>
              </a:rPr>
              <a:t>End diastolic pressure</a:t>
            </a:r>
          </a:p>
        </p:txBody>
      </p:sp>
      <p:sp>
        <p:nvSpPr>
          <p:cNvPr id="77841" name="Text Box 19"/>
          <p:cNvSpPr txBox="1">
            <a:spLocks noChangeArrowheads="1"/>
          </p:cNvSpPr>
          <p:nvPr/>
        </p:nvSpPr>
        <p:spPr bwMode="auto">
          <a:xfrm>
            <a:off x="0" y="0"/>
            <a:ext cx="199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cs typeface="Arial" panose="020B0604020202020204" pitchFamily="34" charset="0"/>
              </a:rPr>
              <a:t>Cardiac output</a:t>
            </a:r>
            <a:endParaRPr lang="en-US" altLang="cs-CZ" sz="2000" b="1">
              <a:cs typeface="Arial" panose="020B0604020202020204" pitchFamily="34" charset="0"/>
            </a:endParaRPr>
          </a:p>
        </p:txBody>
      </p:sp>
      <p:sp>
        <p:nvSpPr>
          <p:cNvPr id="54290" name="Oval 11"/>
          <p:cNvSpPr>
            <a:spLocks noChangeArrowheads="1"/>
          </p:cNvSpPr>
          <p:nvPr/>
        </p:nvSpPr>
        <p:spPr bwMode="auto">
          <a:xfrm>
            <a:off x="4500563" y="2708275"/>
            <a:ext cx="144462" cy="144463"/>
          </a:xfrm>
          <a:prstGeom prst="ellipse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53269" name="Text Box 16"/>
          <p:cNvSpPr txBox="1">
            <a:spLocks noChangeArrowheads="1"/>
          </p:cNvSpPr>
          <p:nvPr/>
        </p:nvSpPr>
        <p:spPr bwMode="auto">
          <a:xfrm rot="2735838">
            <a:off x="4903788" y="4243388"/>
            <a:ext cx="30829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en-US" altLang="cs-CZ"/>
            </a:br>
            <a:r>
              <a:rPr lang="en-US" altLang="cs-CZ"/>
              <a:t>Vasoconstriction</a:t>
            </a:r>
            <a:br>
              <a:rPr lang="en-US" altLang="cs-CZ"/>
            </a:br>
            <a:endParaRPr lang="en-US" altLang="cs-CZ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827088" y="2349500"/>
            <a:ext cx="6707187" cy="3311525"/>
          </a:xfrm>
          <a:custGeom>
            <a:avLst/>
            <a:gdLst>
              <a:gd name="T0" fmla="*/ 0 w 4252"/>
              <a:gd name="T1" fmla="*/ 2147483647 h 3107"/>
              <a:gd name="T2" fmla="*/ 2147483647 w 4252"/>
              <a:gd name="T3" fmla="*/ 2147483647 h 3107"/>
              <a:gd name="T4" fmla="*/ 2147483647 w 4252"/>
              <a:gd name="T5" fmla="*/ 2147483647 h 3107"/>
              <a:gd name="T6" fmla="*/ 2147483647 w 4252"/>
              <a:gd name="T7" fmla="*/ 0 h 3107"/>
              <a:gd name="T8" fmla="*/ 0 60000 65536"/>
              <a:gd name="T9" fmla="*/ 0 60000 65536"/>
              <a:gd name="T10" fmla="*/ 0 60000 65536"/>
              <a:gd name="T11" fmla="*/ 0 60000 65536"/>
              <a:gd name="T12" fmla="*/ 0 w 4252"/>
              <a:gd name="T13" fmla="*/ 0 h 3107"/>
              <a:gd name="T14" fmla="*/ 4252 w 4252"/>
              <a:gd name="T15" fmla="*/ 3107 h 3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2" h="3107">
                <a:moveTo>
                  <a:pt x="0" y="3107"/>
                </a:moveTo>
                <a:cubicBezTo>
                  <a:pt x="292" y="2739"/>
                  <a:pt x="1236" y="1387"/>
                  <a:pt x="1751" y="896"/>
                </a:cubicBezTo>
                <a:cubicBezTo>
                  <a:pt x="2241" y="410"/>
                  <a:pt x="2626" y="298"/>
                  <a:pt x="3090" y="160"/>
                </a:cubicBezTo>
                <a:cubicBezTo>
                  <a:pt x="3554" y="22"/>
                  <a:pt x="4010" y="33"/>
                  <a:pt x="42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845" name="Oval 11"/>
          <p:cNvSpPr>
            <a:spLocks noChangeArrowheads="1"/>
          </p:cNvSpPr>
          <p:nvPr/>
        </p:nvSpPr>
        <p:spPr bwMode="auto">
          <a:xfrm>
            <a:off x="5795963" y="24209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7846" name="Oval 11"/>
          <p:cNvSpPr>
            <a:spLocks noChangeArrowheads="1"/>
          </p:cNvSpPr>
          <p:nvPr/>
        </p:nvSpPr>
        <p:spPr bwMode="auto">
          <a:xfrm>
            <a:off x="5948363" y="25733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5867400" y="2420938"/>
            <a:ext cx="144463" cy="144462"/>
          </a:xfrm>
          <a:prstGeom prst="ellipse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5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8" grpId="0" animBg="1"/>
      <p:bldP spid="53259" grpId="0" animBg="1"/>
      <p:bldP spid="53261" grpId="0" animBg="1"/>
      <p:bldP spid="53263" grpId="0"/>
      <p:bldP spid="54290" grpId="0" animBg="1"/>
      <p:bldP spid="53269" grpId="0"/>
      <p:bldP spid="22" grpId="0" animBg="1"/>
      <p:bldP spid="2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" descr="MCj03977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58775"/>
            <a:ext cx="784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15"/>
          <p:cNvSpPr txBox="1">
            <a:spLocks noChangeArrowheads="1"/>
          </p:cNvSpPr>
          <p:nvPr/>
        </p:nvSpPr>
        <p:spPr bwMode="auto">
          <a:xfrm>
            <a:off x="5802313" y="2924175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Cardiogenic shock</a:t>
            </a:r>
          </a:p>
        </p:txBody>
      </p:sp>
      <p:sp>
        <p:nvSpPr>
          <p:cNvPr id="78852" name="Oval 11"/>
          <p:cNvSpPr>
            <a:spLocks noChangeArrowheads="1"/>
          </p:cNvSpPr>
          <p:nvPr/>
        </p:nvSpPr>
        <p:spPr bwMode="auto">
          <a:xfrm>
            <a:off x="6091238" y="24209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8853" name="Oval 11"/>
          <p:cNvSpPr>
            <a:spLocks noChangeArrowheads="1"/>
          </p:cNvSpPr>
          <p:nvPr/>
        </p:nvSpPr>
        <p:spPr bwMode="auto">
          <a:xfrm>
            <a:off x="6243638" y="25733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pSp>
        <p:nvGrpSpPr>
          <p:cNvPr id="78854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78884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8885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8886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8887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78885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855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8859" name="Line 6"/>
          <p:cNvSpPr>
            <a:spLocks noChangeShapeType="1"/>
          </p:cNvSpPr>
          <p:nvPr/>
        </p:nvSpPr>
        <p:spPr bwMode="auto">
          <a:xfrm>
            <a:off x="5443538" y="33337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8860" name="Line 7"/>
          <p:cNvSpPr>
            <a:spLocks noChangeShapeType="1"/>
          </p:cNvSpPr>
          <p:nvPr/>
        </p:nvSpPr>
        <p:spPr bwMode="auto">
          <a:xfrm>
            <a:off x="5443538" y="256540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8861" name="Text Box 19"/>
          <p:cNvSpPr txBox="1">
            <a:spLocks noChangeArrowheads="1"/>
          </p:cNvSpPr>
          <p:nvPr/>
        </p:nvSpPr>
        <p:spPr bwMode="auto">
          <a:xfrm>
            <a:off x="7512050" y="2565400"/>
            <a:ext cx="739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78862" name="Text Box 19"/>
          <p:cNvSpPr txBox="1">
            <a:spLocks noChangeArrowheads="1"/>
          </p:cNvSpPr>
          <p:nvPr/>
        </p:nvSpPr>
        <p:spPr bwMode="auto">
          <a:xfrm>
            <a:off x="4695825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48" name="Přímá spojnice 47"/>
          <p:cNvCxnSpPr/>
          <p:nvPr/>
        </p:nvCxnSpPr>
        <p:spPr>
          <a:xfrm flipH="1" flipV="1">
            <a:off x="5659438" y="549275"/>
            <a:ext cx="1852612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stCxn id="78860" idx="0"/>
          </p:cNvCxnSpPr>
          <p:nvPr/>
        </p:nvCxnSpPr>
        <p:spPr>
          <a:xfrm flipV="1">
            <a:off x="5443538" y="549275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V="1">
            <a:off x="5435600" y="558800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 flipH="1" flipV="1">
            <a:off x="5654675" y="544513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>
            <a:stCxn id="78860" idx="0"/>
          </p:cNvCxnSpPr>
          <p:nvPr/>
        </p:nvCxnSpPr>
        <p:spPr>
          <a:xfrm flipV="1">
            <a:off x="5443538" y="1368425"/>
            <a:ext cx="2438400" cy="1196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H="1" flipV="1">
            <a:off x="6307138" y="981075"/>
            <a:ext cx="1944687" cy="157321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ál 49"/>
          <p:cNvSpPr/>
          <p:nvPr/>
        </p:nvSpPr>
        <p:spPr>
          <a:xfrm>
            <a:off x="7146474" y="16260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8872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8873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Skupina 4"/>
          <p:cNvGrpSpPr>
            <a:grpSpLocks/>
          </p:cNvGrpSpPr>
          <p:nvPr/>
        </p:nvGrpSpPr>
        <p:grpSpPr bwMode="auto">
          <a:xfrm>
            <a:off x="8110538" y="1173163"/>
            <a:ext cx="823912" cy="276225"/>
            <a:chOff x="8109902" y="1172388"/>
            <a:chExt cx="824683" cy="276999"/>
          </a:xfrm>
        </p:grpSpPr>
        <p:sp>
          <p:nvSpPr>
            <p:cNvPr id="78882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2" name="Šipka dolů 1"/>
            <p:cNvSpPr/>
            <p:nvPr/>
          </p:nvSpPr>
          <p:spPr>
            <a:xfrm>
              <a:off x="8109902" y="1253577"/>
              <a:ext cx="46080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8124825" y="1423988"/>
            <a:ext cx="968375" cy="276225"/>
            <a:chOff x="8124202" y="1423809"/>
            <a:chExt cx="968804" cy="276999"/>
          </a:xfrm>
        </p:grpSpPr>
        <p:sp>
          <p:nvSpPr>
            <p:cNvPr id="78880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32" name="Šipka dolů 31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6" name="Skupina 5"/>
          <p:cNvGrpSpPr>
            <a:grpSpLocks/>
          </p:cNvGrpSpPr>
          <p:nvPr/>
        </p:nvGrpSpPr>
        <p:grpSpPr bwMode="auto">
          <a:xfrm>
            <a:off x="8134350" y="1684338"/>
            <a:ext cx="996950" cy="276225"/>
            <a:chOff x="8134402" y="1684174"/>
            <a:chExt cx="996799" cy="276999"/>
          </a:xfrm>
        </p:grpSpPr>
        <p:sp>
          <p:nvSpPr>
            <p:cNvPr id="78878" name="Text Box 19"/>
            <p:cNvSpPr txBox="1">
              <a:spLocks noChangeArrowheads="1"/>
            </p:cNvSpPr>
            <p:nvPr/>
          </p:nvSpPr>
          <p:spPr bwMode="auto">
            <a:xfrm>
              <a:off x="8167476" y="1684174"/>
              <a:ext cx="963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33" name="Šipka dolů 32"/>
            <p:cNvSpPr/>
            <p:nvPr/>
          </p:nvSpPr>
          <p:spPr>
            <a:xfrm flipV="1">
              <a:off x="8134402" y="1765363"/>
              <a:ext cx="46031" cy="12576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78877" name="TextovéPole 54"/>
          <p:cNvSpPr txBox="1">
            <a:spLocks noChangeArrowheads="1"/>
          </p:cNvSpPr>
          <p:nvPr/>
        </p:nvSpPr>
        <p:spPr bwMode="auto">
          <a:xfrm>
            <a:off x="2411413" y="15875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Basic Priciples of Hemodynamics in Shock</a:t>
            </a:r>
          </a:p>
        </p:txBody>
      </p:sp>
    </p:spTree>
    <p:extLst>
      <p:ext uri="{BB962C8B-B14F-4D97-AF65-F5344CB8AC3E}">
        <p14:creationId xmlns:p14="http://schemas.microsoft.com/office/powerpoint/2010/main" val="105972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10"/>
          <p:cNvSpPr>
            <a:spLocks/>
          </p:cNvSpPr>
          <p:nvPr/>
        </p:nvSpPr>
        <p:spPr bwMode="auto">
          <a:xfrm>
            <a:off x="779463" y="2181225"/>
            <a:ext cx="6321425" cy="3479800"/>
          </a:xfrm>
          <a:custGeom>
            <a:avLst/>
            <a:gdLst>
              <a:gd name="T0" fmla="*/ 0 w 3982"/>
              <a:gd name="T1" fmla="*/ 2147483647 h 2192"/>
              <a:gd name="T2" fmla="*/ 2147483647 w 3982"/>
              <a:gd name="T3" fmla="*/ 2147483647 h 2192"/>
              <a:gd name="T4" fmla="*/ 2147483647 w 3982"/>
              <a:gd name="T5" fmla="*/ 2147483647 h 2192"/>
              <a:gd name="T6" fmla="*/ 0 60000 65536"/>
              <a:gd name="T7" fmla="*/ 0 60000 65536"/>
              <a:gd name="T8" fmla="*/ 0 60000 65536"/>
              <a:gd name="T9" fmla="*/ 0 w 3982"/>
              <a:gd name="T10" fmla="*/ 0 h 2192"/>
              <a:gd name="T11" fmla="*/ 3982 w 3982"/>
              <a:gd name="T12" fmla="*/ 2192 h 2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2" h="2192">
                <a:moveTo>
                  <a:pt x="0" y="98"/>
                </a:moveTo>
                <a:cubicBezTo>
                  <a:pt x="353" y="139"/>
                  <a:pt x="1454" y="0"/>
                  <a:pt x="2118" y="349"/>
                </a:cubicBezTo>
                <a:cubicBezTo>
                  <a:pt x="2949" y="840"/>
                  <a:pt x="3594" y="1808"/>
                  <a:pt x="3982" y="2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9" name="Freeform 13"/>
          <p:cNvSpPr>
            <a:spLocks/>
          </p:cNvSpPr>
          <p:nvPr/>
        </p:nvSpPr>
        <p:spPr bwMode="auto">
          <a:xfrm>
            <a:off x="846138" y="404813"/>
            <a:ext cx="4949825" cy="5219700"/>
          </a:xfrm>
          <a:custGeom>
            <a:avLst/>
            <a:gdLst>
              <a:gd name="T0" fmla="*/ 0 w 4252"/>
              <a:gd name="T1" fmla="*/ 2147483647 h 3107"/>
              <a:gd name="T2" fmla="*/ 2147483647 w 4252"/>
              <a:gd name="T3" fmla="*/ 2147483647 h 3107"/>
              <a:gd name="T4" fmla="*/ 2147483647 w 4252"/>
              <a:gd name="T5" fmla="*/ 2147483647 h 3107"/>
              <a:gd name="T6" fmla="*/ 2147483647 w 4252"/>
              <a:gd name="T7" fmla="*/ 0 h 3107"/>
              <a:gd name="T8" fmla="*/ 0 60000 65536"/>
              <a:gd name="T9" fmla="*/ 0 60000 65536"/>
              <a:gd name="T10" fmla="*/ 0 60000 65536"/>
              <a:gd name="T11" fmla="*/ 0 60000 65536"/>
              <a:gd name="T12" fmla="*/ 0 w 4252"/>
              <a:gd name="T13" fmla="*/ 0 h 3107"/>
              <a:gd name="T14" fmla="*/ 4252 w 4252"/>
              <a:gd name="T15" fmla="*/ 3107 h 3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2" h="3107">
                <a:moveTo>
                  <a:pt x="0" y="3107"/>
                </a:moveTo>
                <a:cubicBezTo>
                  <a:pt x="292" y="2739"/>
                  <a:pt x="1236" y="1387"/>
                  <a:pt x="1751" y="896"/>
                </a:cubicBezTo>
                <a:cubicBezTo>
                  <a:pt x="2241" y="410"/>
                  <a:pt x="2626" y="298"/>
                  <a:pt x="3090" y="160"/>
                </a:cubicBezTo>
                <a:cubicBezTo>
                  <a:pt x="3554" y="22"/>
                  <a:pt x="4010" y="33"/>
                  <a:pt x="42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9876" name="Line 3"/>
          <p:cNvSpPr>
            <a:spLocks noChangeShapeType="1"/>
          </p:cNvSpPr>
          <p:nvPr/>
        </p:nvSpPr>
        <p:spPr bwMode="auto">
          <a:xfrm>
            <a:off x="827088" y="404813"/>
            <a:ext cx="0" cy="525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9877" name="Line 4"/>
          <p:cNvSpPr>
            <a:spLocks noChangeShapeType="1"/>
          </p:cNvSpPr>
          <p:nvPr/>
        </p:nvSpPr>
        <p:spPr bwMode="auto">
          <a:xfrm>
            <a:off x="827088" y="5661025"/>
            <a:ext cx="720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9878" name="Freeform 5"/>
          <p:cNvSpPr>
            <a:spLocks/>
          </p:cNvSpPr>
          <p:nvPr/>
        </p:nvSpPr>
        <p:spPr bwMode="auto">
          <a:xfrm>
            <a:off x="827088" y="728663"/>
            <a:ext cx="6750050" cy="4932362"/>
          </a:xfrm>
          <a:custGeom>
            <a:avLst/>
            <a:gdLst>
              <a:gd name="T0" fmla="*/ 0 w 4252"/>
              <a:gd name="T1" fmla="*/ 2147483647 h 3107"/>
              <a:gd name="T2" fmla="*/ 2147483647 w 4252"/>
              <a:gd name="T3" fmla="*/ 2147483647 h 3107"/>
              <a:gd name="T4" fmla="*/ 2147483647 w 4252"/>
              <a:gd name="T5" fmla="*/ 2147483647 h 3107"/>
              <a:gd name="T6" fmla="*/ 2147483647 w 4252"/>
              <a:gd name="T7" fmla="*/ 0 h 3107"/>
              <a:gd name="T8" fmla="*/ 0 60000 65536"/>
              <a:gd name="T9" fmla="*/ 0 60000 65536"/>
              <a:gd name="T10" fmla="*/ 0 60000 65536"/>
              <a:gd name="T11" fmla="*/ 0 60000 65536"/>
              <a:gd name="T12" fmla="*/ 0 w 4252"/>
              <a:gd name="T13" fmla="*/ 0 h 3107"/>
              <a:gd name="T14" fmla="*/ 4252 w 4252"/>
              <a:gd name="T15" fmla="*/ 3107 h 3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2" h="3107">
                <a:moveTo>
                  <a:pt x="0" y="3107"/>
                </a:moveTo>
                <a:cubicBezTo>
                  <a:pt x="292" y="2739"/>
                  <a:pt x="1236" y="1387"/>
                  <a:pt x="1751" y="896"/>
                </a:cubicBezTo>
                <a:cubicBezTo>
                  <a:pt x="2241" y="410"/>
                  <a:pt x="2626" y="298"/>
                  <a:pt x="3090" y="160"/>
                </a:cubicBezTo>
                <a:cubicBezTo>
                  <a:pt x="3554" y="22"/>
                  <a:pt x="4010" y="33"/>
                  <a:pt x="42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9879" name="Freeform 7"/>
          <p:cNvSpPr>
            <a:spLocks/>
          </p:cNvSpPr>
          <p:nvPr/>
        </p:nvSpPr>
        <p:spPr bwMode="auto">
          <a:xfrm>
            <a:off x="827088" y="647700"/>
            <a:ext cx="6970712" cy="5016500"/>
          </a:xfrm>
          <a:custGeom>
            <a:avLst/>
            <a:gdLst>
              <a:gd name="T0" fmla="*/ 0 w 4443"/>
              <a:gd name="T1" fmla="*/ 2147483647 h 3160"/>
              <a:gd name="T2" fmla="*/ 2147483647 w 4443"/>
              <a:gd name="T3" fmla="*/ 2147483647 h 3160"/>
              <a:gd name="T4" fmla="*/ 2147483647 w 4443"/>
              <a:gd name="T5" fmla="*/ 2147483647 h 3160"/>
              <a:gd name="T6" fmla="*/ 0 60000 65536"/>
              <a:gd name="T7" fmla="*/ 0 60000 65536"/>
              <a:gd name="T8" fmla="*/ 0 60000 65536"/>
              <a:gd name="T9" fmla="*/ 0 w 4443"/>
              <a:gd name="T10" fmla="*/ 0 h 3160"/>
              <a:gd name="T11" fmla="*/ 4443 w 4443"/>
              <a:gd name="T12" fmla="*/ 3160 h 3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43" h="3160">
                <a:moveTo>
                  <a:pt x="0" y="168"/>
                </a:moveTo>
                <a:cubicBezTo>
                  <a:pt x="421" y="223"/>
                  <a:pt x="1788" y="0"/>
                  <a:pt x="2528" y="499"/>
                </a:cubicBezTo>
                <a:cubicBezTo>
                  <a:pt x="3368" y="990"/>
                  <a:pt x="4044" y="2606"/>
                  <a:pt x="4443" y="3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9880" name="Oval 8"/>
          <p:cNvSpPr>
            <a:spLocks noChangeArrowheads="1"/>
          </p:cNvSpPr>
          <p:nvPr/>
        </p:nvSpPr>
        <p:spPr bwMode="auto">
          <a:xfrm>
            <a:off x="4572000" y="1268413"/>
            <a:ext cx="144463" cy="144462"/>
          </a:xfrm>
          <a:prstGeom prst="ellipse">
            <a:avLst/>
          </a:prstGeom>
          <a:solidFill>
            <a:srgbClr val="00CC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2500313" y="2284413"/>
            <a:ext cx="144462" cy="144462"/>
          </a:xfrm>
          <a:prstGeom prst="ellipse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4106" name="Oval 11"/>
          <p:cNvSpPr>
            <a:spLocks noChangeArrowheads="1"/>
          </p:cNvSpPr>
          <p:nvPr/>
        </p:nvSpPr>
        <p:spPr bwMode="auto">
          <a:xfrm>
            <a:off x="3235325" y="2381250"/>
            <a:ext cx="144463" cy="144463"/>
          </a:xfrm>
          <a:prstGeom prst="ellipse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9883" name="Text Box 12"/>
          <p:cNvSpPr txBox="1">
            <a:spLocks noChangeArrowheads="1"/>
          </p:cNvSpPr>
          <p:nvPr/>
        </p:nvSpPr>
        <p:spPr bwMode="auto">
          <a:xfrm>
            <a:off x="3543300" y="5824538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Hypovolemic shock</a:t>
            </a:r>
          </a:p>
        </p:txBody>
      </p:sp>
      <p:sp>
        <p:nvSpPr>
          <p:cNvPr id="4108" name="AutoShape 15"/>
          <p:cNvSpPr>
            <a:spLocks noChangeArrowheads="1"/>
          </p:cNvSpPr>
          <p:nvPr/>
        </p:nvSpPr>
        <p:spPr bwMode="auto">
          <a:xfrm rot="9132602">
            <a:off x="2555875" y="1628775"/>
            <a:ext cx="2087563" cy="431800"/>
          </a:xfrm>
          <a:prstGeom prst="rightArrow">
            <a:avLst>
              <a:gd name="adj1" fmla="val 50000"/>
              <a:gd name="adj2" fmla="val 120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pSp>
        <p:nvGrpSpPr>
          <p:cNvPr id="79885" name="Skupina 1"/>
          <p:cNvGrpSpPr>
            <a:grpSpLocks/>
          </p:cNvGrpSpPr>
          <p:nvPr/>
        </p:nvGrpSpPr>
        <p:grpSpPr bwMode="auto">
          <a:xfrm>
            <a:off x="2800350" y="3860800"/>
            <a:ext cx="2749550" cy="1795463"/>
            <a:chOff x="2800350" y="3860800"/>
            <a:chExt cx="2749550" cy="1795463"/>
          </a:xfrm>
        </p:grpSpPr>
        <p:pic>
          <p:nvPicPr>
            <p:cNvPr id="79890" name="Picture 16" descr="MCj0221073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79211">
              <a:off x="4069556" y="3426619"/>
              <a:ext cx="1046163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91" name="Freeform 18"/>
            <p:cNvSpPr>
              <a:spLocks/>
            </p:cNvSpPr>
            <p:nvPr/>
          </p:nvSpPr>
          <p:spPr bwMode="auto">
            <a:xfrm>
              <a:off x="2800350" y="4221163"/>
              <a:ext cx="841375" cy="1435100"/>
            </a:xfrm>
            <a:custGeom>
              <a:avLst/>
              <a:gdLst>
                <a:gd name="T0" fmla="*/ 2147483647 w 530"/>
                <a:gd name="T1" fmla="*/ 2147483647 h 904"/>
                <a:gd name="T2" fmla="*/ 2147483647 w 530"/>
                <a:gd name="T3" fmla="*/ 2147483647 h 904"/>
                <a:gd name="T4" fmla="*/ 2147483647 w 530"/>
                <a:gd name="T5" fmla="*/ 2147483647 h 904"/>
                <a:gd name="T6" fmla="*/ 2147483647 w 530"/>
                <a:gd name="T7" fmla="*/ 2147483647 h 904"/>
                <a:gd name="T8" fmla="*/ 2147483647 w 530"/>
                <a:gd name="T9" fmla="*/ 2147483647 h 904"/>
                <a:gd name="T10" fmla="*/ 2147483647 w 530"/>
                <a:gd name="T11" fmla="*/ 2147483647 h 904"/>
                <a:gd name="T12" fmla="*/ 2147483647 w 530"/>
                <a:gd name="T13" fmla="*/ 2147483647 h 904"/>
                <a:gd name="T14" fmla="*/ 2147483647 w 530"/>
                <a:gd name="T15" fmla="*/ 2147483647 h 904"/>
                <a:gd name="T16" fmla="*/ 2147483647 w 530"/>
                <a:gd name="T17" fmla="*/ 2147483647 h 904"/>
                <a:gd name="T18" fmla="*/ 2147483647 w 530"/>
                <a:gd name="T19" fmla="*/ 2147483647 h 904"/>
                <a:gd name="T20" fmla="*/ 2147483647 w 530"/>
                <a:gd name="T21" fmla="*/ 0 h 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0"/>
                <a:gd name="T34" fmla="*/ 0 h 904"/>
                <a:gd name="T35" fmla="*/ 530 w 530"/>
                <a:gd name="T36" fmla="*/ 904 h 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0" h="904">
                  <a:moveTo>
                    <a:pt x="507" y="29"/>
                  </a:moveTo>
                  <a:cubicBezTo>
                    <a:pt x="471" y="37"/>
                    <a:pt x="436" y="66"/>
                    <a:pt x="411" y="93"/>
                  </a:cubicBezTo>
                  <a:cubicBezTo>
                    <a:pt x="363" y="142"/>
                    <a:pt x="272" y="227"/>
                    <a:pt x="219" y="322"/>
                  </a:cubicBezTo>
                  <a:cubicBezTo>
                    <a:pt x="166" y="417"/>
                    <a:pt x="119" y="567"/>
                    <a:pt x="91" y="664"/>
                  </a:cubicBezTo>
                  <a:cubicBezTo>
                    <a:pt x="63" y="761"/>
                    <a:pt x="0" y="867"/>
                    <a:pt x="49" y="904"/>
                  </a:cubicBezTo>
                  <a:lnTo>
                    <a:pt x="385" y="888"/>
                  </a:lnTo>
                  <a:lnTo>
                    <a:pt x="380" y="770"/>
                  </a:lnTo>
                  <a:cubicBezTo>
                    <a:pt x="378" y="686"/>
                    <a:pt x="371" y="472"/>
                    <a:pt x="375" y="386"/>
                  </a:cubicBezTo>
                  <a:cubicBezTo>
                    <a:pt x="379" y="300"/>
                    <a:pt x="389" y="297"/>
                    <a:pt x="406" y="253"/>
                  </a:cubicBezTo>
                  <a:cubicBezTo>
                    <a:pt x="423" y="209"/>
                    <a:pt x="455" y="162"/>
                    <a:pt x="476" y="120"/>
                  </a:cubicBezTo>
                  <a:cubicBezTo>
                    <a:pt x="497" y="78"/>
                    <a:pt x="519" y="25"/>
                    <a:pt x="530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9886" name="Text Box 19"/>
          <p:cNvSpPr txBox="1">
            <a:spLocks noChangeArrowheads="1"/>
          </p:cNvSpPr>
          <p:nvPr/>
        </p:nvSpPr>
        <p:spPr bwMode="auto">
          <a:xfrm>
            <a:off x="0" y="0"/>
            <a:ext cx="199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cs typeface="Arial" panose="020B0604020202020204" pitchFamily="34" charset="0"/>
              </a:rPr>
              <a:t>Cardiac output</a:t>
            </a:r>
            <a:endParaRPr lang="en-US" altLang="cs-CZ" sz="2000" b="1">
              <a:cs typeface="Arial" panose="020B0604020202020204" pitchFamily="34" charset="0"/>
            </a:endParaRPr>
          </a:p>
        </p:txBody>
      </p:sp>
      <p:sp>
        <p:nvSpPr>
          <p:cNvPr id="79887" name="Text Box 20"/>
          <p:cNvSpPr txBox="1">
            <a:spLocks noChangeArrowheads="1"/>
          </p:cNvSpPr>
          <p:nvPr/>
        </p:nvSpPr>
        <p:spPr bwMode="auto">
          <a:xfrm>
            <a:off x="7380288" y="5805488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cs typeface="Arial" panose="020B0604020202020204" pitchFamily="34" charset="0"/>
              </a:rPr>
              <a:t>preload</a:t>
            </a:r>
            <a:endParaRPr lang="en-US" altLang="cs-CZ" sz="2000" b="1">
              <a:cs typeface="Arial" panose="020B0604020202020204" pitchFamily="34" charset="0"/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 rot="2819676">
            <a:off x="3929857" y="3385344"/>
            <a:ext cx="4648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/>
              <a:t>Loss of volume</a:t>
            </a:r>
            <a:br>
              <a:rPr lang="en-US" altLang="cs-CZ"/>
            </a:br>
            <a:r>
              <a:rPr lang="en-US" altLang="cs-CZ"/>
              <a:t>Vasoconstriction</a:t>
            </a:r>
            <a:br>
              <a:rPr lang="en-US" altLang="cs-CZ"/>
            </a:br>
            <a:r>
              <a:rPr lang="en-US" altLang="cs-CZ"/>
              <a:t>Compensation - an increase of venous tone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 rot="-435444">
            <a:off x="3127375" y="-92075"/>
            <a:ext cx="3582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  <a:p>
            <a:pPr eaLnBrk="1" hangingPunct="1"/>
            <a:r>
              <a:rPr lang="en-US" altLang="cs-CZ"/>
              <a:t>Increased heart rate and inotrop</a:t>
            </a:r>
            <a:r>
              <a:rPr lang="cs-CZ" altLang="cs-CZ"/>
              <a:t>y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50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5" grpId="0" animBg="1"/>
      <p:bldP spid="4106" grpId="0" animBg="1"/>
      <p:bldP spid="4108" grpId="0" animBg="1"/>
      <p:bldP spid="46097" grpId="0"/>
      <p:bldP spid="4609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5"/>
          <p:cNvSpPr txBox="1">
            <a:spLocks noChangeArrowheads="1"/>
          </p:cNvSpPr>
          <p:nvPr/>
        </p:nvSpPr>
        <p:spPr bwMode="auto">
          <a:xfrm>
            <a:off x="5802313" y="2924175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Cardiogenic shock</a:t>
            </a:r>
          </a:p>
        </p:txBody>
      </p:sp>
      <p:grpSp>
        <p:nvGrpSpPr>
          <p:cNvPr id="80899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80958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0959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0960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0961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80959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900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0904" name="Text Box 19"/>
          <p:cNvSpPr txBox="1">
            <a:spLocks noChangeArrowheads="1"/>
          </p:cNvSpPr>
          <p:nvPr/>
        </p:nvSpPr>
        <p:spPr bwMode="auto">
          <a:xfrm>
            <a:off x="4695825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51" name="Přímá spojnice 50"/>
          <p:cNvCxnSpPr>
            <a:stCxn id="80911" idx="0"/>
          </p:cNvCxnSpPr>
          <p:nvPr/>
        </p:nvCxnSpPr>
        <p:spPr>
          <a:xfrm flipV="1">
            <a:off x="5443538" y="1368425"/>
            <a:ext cx="2438400" cy="1196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H="1" flipV="1">
            <a:off x="6307138" y="981075"/>
            <a:ext cx="1944687" cy="157321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907" name="Picture 5" descr="MCj03977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58775"/>
            <a:ext cx="784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8" name="Oval 11"/>
          <p:cNvSpPr>
            <a:spLocks noChangeArrowheads="1"/>
          </p:cNvSpPr>
          <p:nvPr/>
        </p:nvSpPr>
        <p:spPr bwMode="auto">
          <a:xfrm>
            <a:off x="6091238" y="24209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80909" name="Oval 11"/>
          <p:cNvSpPr>
            <a:spLocks noChangeArrowheads="1"/>
          </p:cNvSpPr>
          <p:nvPr/>
        </p:nvSpPr>
        <p:spPr bwMode="auto">
          <a:xfrm>
            <a:off x="6243638" y="25733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80910" name="Line 6"/>
          <p:cNvSpPr>
            <a:spLocks noChangeShapeType="1"/>
          </p:cNvSpPr>
          <p:nvPr/>
        </p:nvSpPr>
        <p:spPr bwMode="auto">
          <a:xfrm>
            <a:off x="5443538" y="33337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11" name="Line 7"/>
          <p:cNvSpPr>
            <a:spLocks noChangeShapeType="1"/>
          </p:cNvSpPr>
          <p:nvPr/>
        </p:nvSpPr>
        <p:spPr bwMode="auto">
          <a:xfrm>
            <a:off x="5443538" y="256540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12" name="Text Box 19"/>
          <p:cNvSpPr txBox="1">
            <a:spLocks noChangeArrowheads="1"/>
          </p:cNvSpPr>
          <p:nvPr/>
        </p:nvSpPr>
        <p:spPr bwMode="auto">
          <a:xfrm>
            <a:off x="7512050" y="2565400"/>
            <a:ext cx="739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48" name="Přímá spojnice 47"/>
          <p:cNvCxnSpPr/>
          <p:nvPr/>
        </p:nvCxnSpPr>
        <p:spPr>
          <a:xfrm flipH="1" flipV="1">
            <a:off x="5659438" y="549275"/>
            <a:ext cx="1852612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stCxn id="80911" idx="0"/>
          </p:cNvCxnSpPr>
          <p:nvPr/>
        </p:nvCxnSpPr>
        <p:spPr>
          <a:xfrm flipV="1">
            <a:off x="5443538" y="549275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ál 49"/>
          <p:cNvSpPr/>
          <p:nvPr/>
        </p:nvSpPr>
        <p:spPr>
          <a:xfrm>
            <a:off x="7146474" y="16260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0918" name="Text Box 12"/>
          <p:cNvSpPr txBox="1">
            <a:spLocks noChangeArrowheads="1"/>
          </p:cNvSpPr>
          <p:nvPr/>
        </p:nvSpPr>
        <p:spPr bwMode="auto">
          <a:xfrm>
            <a:off x="887413" y="638175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Hypovolemic shock</a:t>
            </a:r>
          </a:p>
        </p:txBody>
      </p:sp>
      <p:grpSp>
        <p:nvGrpSpPr>
          <p:cNvPr id="80919" name="Skupina 38"/>
          <p:cNvGrpSpPr>
            <a:grpSpLocks/>
          </p:cNvGrpSpPr>
          <p:nvPr/>
        </p:nvGrpSpPr>
        <p:grpSpPr bwMode="auto">
          <a:xfrm>
            <a:off x="2971800" y="3897313"/>
            <a:ext cx="846138" cy="647700"/>
            <a:chOff x="2800350" y="3860800"/>
            <a:chExt cx="2749550" cy="1795463"/>
          </a:xfrm>
        </p:grpSpPr>
        <p:pic>
          <p:nvPicPr>
            <p:cNvPr id="80956" name="Picture 16" descr="MCj0221073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79211">
              <a:off x="4069556" y="3426619"/>
              <a:ext cx="1046163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7" name="Freeform 18"/>
            <p:cNvSpPr>
              <a:spLocks/>
            </p:cNvSpPr>
            <p:nvPr/>
          </p:nvSpPr>
          <p:spPr bwMode="auto">
            <a:xfrm>
              <a:off x="2800350" y="4221163"/>
              <a:ext cx="841375" cy="1435100"/>
            </a:xfrm>
            <a:custGeom>
              <a:avLst/>
              <a:gdLst>
                <a:gd name="T0" fmla="*/ 2147483647 w 530"/>
                <a:gd name="T1" fmla="*/ 2147483647 h 904"/>
                <a:gd name="T2" fmla="*/ 2147483647 w 530"/>
                <a:gd name="T3" fmla="*/ 2147483647 h 904"/>
                <a:gd name="T4" fmla="*/ 2147483647 w 530"/>
                <a:gd name="T5" fmla="*/ 2147483647 h 904"/>
                <a:gd name="T6" fmla="*/ 2147483647 w 530"/>
                <a:gd name="T7" fmla="*/ 2147483647 h 904"/>
                <a:gd name="T8" fmla="*/ 2147483647 w 530"/>
                <a:gd name="T9" fmla="*/ 2147483647 h 904"/>
                <a:gd name="T10" fmla="*/ 2147483647 w 530"/>
                <a:gd name="T11" fmla="*/ 2147483647 h 904"/>
                <a:gd name="T12" fmla="*/ 2147483647 w 530"/>
                <a:gd name="T13" fmla="*/ 2147483647 h 904"/>
                <a:gd name="T14" fmla="*/ 2147483647 w 530"/>
                <a:gd name="T15" fmla="*/ 2147483647 h 904"/>
                <a:gd name="T16" fmla="*/ 2147483647 w 530"/>
                <a:gd name="T17" fmla="*/ 2147483647 h 904"/>
                <a:gd name="T18" fmla="*/ 2147483647 w 530"/>
                <a:gd name="T19" fmla="*/ 2147483647 h 904"/>
                <a:gd name="T20" fmla="*/ 2147483647 w 530"/>
                <a:gd name="T21" fmla="*/ 0 h 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0"/>
                <a:gd name="T34" fmla="*/ 0 h 904"/>
                <a:gd name="T35" fmla="*/ 530 w 530"/>
                <a:gd name="T36" fmla="*/ 904 h 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0" h="904">
                  <a:moveTo>
                    <a:pt x="507" y="29"/>
                  </a:moveTo>
                  <a:cubicBezTo>
                    <a:pt x="471" y="37"/>
                    <a:pt x="436" y="66"/>
                    <a:pt x="411" y="93"/>
                  </a:cubicBezTo>
                  <a:cubicBezTo>
                    <a:pt x="363" y="142"/>
                    <a:pt x="272" y="227"/>
                    <a:pt x="219" y="322"/>
                  </a:cubicBezTo>
                  <a:cubicBezTo>
                    <a:pt x="166" y="417"/>
                    <a:pt x="119" y="567"/>
                    <a:pt x="91" y="664"/>
                  </a:cubicBezTo>
                  <a:cubicBezTo>
                    <a:pt x="63" y="761"/>
                    <a:pt x="0" y="867"/>
                    <a:pt x="49" y="904"/>
                  </a:cubicBezTo>
                  <a:lnTo>
                    <a:pt x="385" y="888"/>
                  </a:lnTo>
                  <a:lnTo>
                    <a:pt x="380" y="770"/>
                  </a:lnTo>
                  <a:cubicBezTo>
                    <a:pt x="378" y="686"/>
                    <a:pt x="371" y="472"/>
                    <a:pt x="375" y="386"/>
                  </a:cubicBezTo>
                  <a:cubicBezTo>
                    <a:pt x="379" y="300"/>
                    <a:pt x="389" y="297"/>
                    <a:pt x="406" y="253"/>
                  </a:cubicBezTo>
                  <a:cubicBezTo>
                    <a:pt x="423" y="209"/>
                    <a:pt x="455" y="162"/>
                    <a:pt x="476" y="120"/>
                  </a:cubicBezTo>
                  <a:cubicBezTo>
                    <a:pt x="497" y="78"/>
                    <a:pt x="519" y="25"/>
                    <a:pt x="530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2" name="Přímá spojnice 51"/>
          <p:cNvCxnSpPr/>
          <p:nvPr/>
        </p:nvCxnSpPr>
        <p:spPr>
          <a:xfrm flipV="1">
            <a:off x="900113" y="3951288"/>
            <a:ext cx="647700" cy="2016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H="1" flipV="1">
            <a:off x="960438" y="5035550"/>
            <a:ext cx="1739900" cy="93345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22" name="Line 6"/>
          <p:cNvSpPr>
            <a:spLocks noChangeShapeType="1"/>
          </p:cNvSpPr>
          <p:nvPr/>
        </p:nvSpPr>
        <p:spPr bwMode="auto">
          <a:xfrm>
            <a:off x="900113" y="374332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23" name="Line 7"/>
          <p:cNvSpPr>
            <a:spLocks noChangeShapeType="1"/>
          </p:cNvSpPr>
          <p:nvPr/>
        </p:nvSpPr>
        <p:spPr bwMode="auto">
          <a:xfrm>
            <a:off x="900113" y="597535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0924" name="Text Box 19"/>
          <p:cNvSpPr txBox="1">
            <a:spLocks noChangeArrowheads="1"/>
          </p:cNvSpPr>
          <p:nvPr/>
        </p:nvSpPr>
        <p:spPr bwMode="auto">
          <a:xfrm>
            <a:off x="2967038" y="5975350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61" name="Přímá spojnice 60"/>
          <p:cNvCxnSpPr/>
          <p:nvPr/>
        </p:nvCxnSpPr>
        <p:spPr>
          <a:xfrm flipH="1" flipV="1">
            <a:off x="1116013" y="395922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>
            <a:stCxn id="80923" idx="0"/>
          </p:cNvCxnSpPr>
          <p:nvPr/>
        </p:nvCxnSpPr>
        <p:spPr>
          <a:xfrm flipV="1">
            <a:off x="900113" y="3959225"/>
            <a:ext cx="1871662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ál 62"/>
          <p:cNvSpPr/>
          <p:nvPr/>
        </p:nvSpPr>
        <p:spPr>
          <a:xfrm>
            <a:off x="1090187" y="50879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64" name="Přímá spojnice 63"/>
          <p:cNvCxnSpPr/>
          <p:nvPr/>
        </p:nvCxnSpPr>
        <p:spPr>
          <a:xfrm flipH="1" flipV="1">
            <a:off x="1116013" y="3962400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 flipV="1">
            <a:off x="901700" y="3963988"/>
            <a:ext cx="1871663" cy="201612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32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0933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80934" name="Skupina 39"/>
          <p:cNvGrpSpPr>
            <a:grpSpLocks/>
          </p:cNvGrpSpPr>
          <p:nvPr/>
        </p:nvGrpSpPr>
        <p:grpSpPr bwMode="auto">
          <a:xfrm>
            <a:off x="8110538" y="1173163"/>
            <a:ext cx="823912" cy="276225"/>
            <a:chOff x="8109902" y="1172388"/>
            <a:chExt cx="824683" cy="276999"/>
          </a:xfrm>
        </p:grpSpPr>
        <p:sp>
          <p:nvSpPr>
            <p:cNvPr id="80954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42" name="Šipka dolů 41"/>
            <p:cNvSpPr/>
            <p:nvPr/>
          </p:nvSpPr>
          <p:spPr>
            <a:xfrm>
              <a:off x="8109902" y="1253577"/>
              <a:ext cx="46080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0935" name="Skupina 42"/>
          <p:cNvGrpSpPr>
            <a:grpSpLocks/>
          </p:cNvGrpSpPr>
          <p:nvPr/>
        </p:nvGrpSpPr>
        <p:grpSpPr bwMode="auto">
          <a:xfrm>
            <a:off x="8124825" y="1423988"/>
            <a:ext cx="968375" cy="276225"/>
            <a:chOff x="8124202" y="1423809"/>
            <a:chExt cx="968804" cy="276999"/>
          </a:xfrm>
        </p:grpSpPr>
        <p:sp>
          <p:nvSpPr>
            <p:cNvPr id="80952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45" name="Šipka dolů 44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0936" name="Skupina 45"/>
          <p:cNvGrpSpPr>
            <a:grpSpLocks/>
          </p:cNvGrpSpPr>
          <p:nvPr/>
        </p:nvGrpSpPr>
        <p:grpSpPr bwMode="auto">
          <a:xfrm>
            <a:off x="8134350" y="1684338"/>
            <a:ext cx="996950" cy="276225"/>
            <a:chOff x="8134402" y="1684174"/>
            <a:chExt cx="996799" cy="276999"/>
          </a:xfrm>
        </p:grpSpPr>
        <p:sp>
          <p:nvSpPr>
            <p:cNvPr id="80950" name="Text Box 19"/>
            <p:cNvSpPr txBox="1">
              <a:spLocks noChangeArrowheads="1"/>
            </p:cNvSpPr>
            <p:nvPr/>
          </p:nvSpPr>
          <p:spPr bwMode="auto">
            <a:xfrm>
              <a:off x="8167476" y="1684174"/>
              <a:ext cx="963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5" name="Šipka dolů 54"/>
            <p:cNvSpPr/>
            <p:nvPr/>
          </p:nvSpPr>
          <p:spPr>
            <a:xfrm flipV="1">
              <a:off x="8134402" y="1765363"/>
              <a:ext cx="46031" cy="12576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57" name="Skupina 56"/>
          <p:cNvGrpSpPr>
            <a:grpSpLocks/>
          </p:cNvGrpSpPr>
          <p:nvPr/>
        </p:nvGrpSpPr>
        <p:grpSpPr bwMode="auto">
          <a:xfrm>
            <a:off x="3154363" y="4583113"/>
            <a:ext cx="1211262" cy="276225"/>
            <a:chOff x="8109902" y="1172388"/>
            <a:chExt cx="1211006" cy="276999"/>
          </a:xfrm>
        </p:grpSpPr>
        <p:sp>
          <p:nvSpPr>
            <p:cNvPr id="80948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1188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9" name="Šipka dolů 58"/>
            <p:cNvSpPr/>
            <p:nvPr/>
          </p:nvSpPr>
          <p:spPr>
            <a:xfrm>
              <a:off x="8109902" y="1253577"/>
              <a:ext cx="46027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68" name="Skupina 67"/>
          <p:cNvGrpSpPr>
            <a:grpSpLocks/>
          </p:cNvGrpSpPr>
          <p:nvPr/>
        </p:nvGrpSpPr>
        <p:grpSpPr bwMode="auto">
          <a:xfrm>
            <a:off x="3171825" y="4808538"/>
            <a:ext cx="968375" cy="276225"/>
            <a:chOff x="8124202" y="1423809"/>
            <a:chExt cx="968804" cy="276999"/>
          </a:xfrm>
        </p:grpSpPr>
        <p:sp>
          <p:nvSpPr>
            <p:cNvPr id="80946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0" name="Šipka dolů 69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71" name="Skupina 70"/>
          <p:cNvGrpSpPr>
            <a:grpSpLocks/>
          </p:cNvGrpSpPr>
          <p:nvPr/>
        </p:nvGrpSpPr>
        <p:grpSpPr bwMode="auto">
          <a:xfrm>
            <a:off x="3171825" y="5024438"/>
            <a:ext cx="908050" cy="276225"/>
            <a:chOff x="8124202" y="1423809"/>
            <a:chExt cx="909492" cy="276999"/>
          </a:xfrm>
        </p:grpSpPr>
        <p:sp>
          <p:nvSpPr>
            <p:cNvPr id="80944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83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3" name="Šipka dolů 72"/>
            <p:cNvSpPr/>
            <p:nvPr/>
          </p:nvSpPr>
          <p:spPr>
            <a:xfrm flipV="1">
              <a:off x="8124202" y="1509774"/>
              <a:ext cx="46111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75" name="Skupina 74"/>
          <p:cNvGrpSpPr>
            <a:grpSpLocks/>
          </p:cNvGrpSpPr>
          <p:nvPr/>
        </p:nvGrpSpPr>
        <p:grpSpPr bwMode="auto">
          <a:xfrm>
            <a:off x="3176588" y="5240338"/>
            <a:ext cx="827087" cy="276225"/>
            <a:chOff x="8124202" y="1423809"/>
            <a:chExt cx="827740" cy="276999"/>
          </a:xfrm>
        </p:grpSpPr>
        <p:sp>
          <p:nvSpPr>
            <p:cNvPr id="80942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7" name="Šipka dolů 76"/>
            <p:cNvSpPr/>
            <p:nvPr/>
          </p:nvSpPr>
          <p:spPr>
            <a:xfrm flipV="1">
              <a:off x="8124202" y="1509774"/>
              <a:ext cx="46073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0941" name="TextovéPole 54"/>
          <p:cNvSpPr txBox="1">
            <a:spLocks noChangeArrowheads="1"/>
          </p:cNvSpPr>
          <p:nvPr/>
        </p:nvSpPr>
        <p:spPr bwMode="auto">
          <a:xfrm>
            <a:off x="2411413" y="15875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Basic Priciples of Hemodynamics in Shock</a:t>
            </a:r>
          </a:p>
        </p:txBody>
      </p:sp>
    </p:spTree>
    <p:extLst>
      <p:ext uri="{BB962C8B-B14F-4D97-AF65-F5344CB8AC3E}">
        <p14:creationId xmlns:p14="http://schemas.microsoft.com/office/powerpoint/2010/main" val="111198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reeform 3"/>
          <p:cNvSpPr>
            <a:spLocks/>
          </p:cNvSpPr>
          <p:nvPr/>
        </p:nvSpPr>
        <p:spPr bwMode="auto">
          <a:xfrm>
            <a:off x="846138" y="404813"/>
            <a:ext cx="5741987" cy="5219700"/>
          </a:xfrm>
          <a:custGeom>
            <a:avLst/>
            <a:gdLst>
              <a:gd name="T0" fmla="*/ 0 w 4252"/>
              <a:gd name="T1" fmla="*/ 2147483647 h 3107"/>
              <a:gd name="T2" fmla="*/ 2147483647 w 4252"/>
              <a:gd name="T3" fmla="*/ 2147483647 h 3107"/>
              <a:gd name="T4" fmla="*/ 2147483647 w 4252"/>
              <a:gd name="T5" fmla="*/ 2147483647 h 3107"/>
              <a:gd name="T6" fmla="*/ 2147483647 w 4252"/>
              <a:gd name="T7" fmla="*/ 0 h 3107"/>
              <a:gd name="T8" fmla="*/ 0 60000 65536"/>
              <a:gd name="T9" fmla="*/ 0 60000 65536"/>
              <a:gd name="T10" fmla="*/ 0 60000 65536"/>
              <a:gd name="T11" fmla="*/ 0 60000 65536"/>
              <a:gd name="T12" fmla="*/ 0 w 4252"/>
              <a:gd name="T13" fmla="*/ 0 h 3107"/>
              <a:gd name="T14" fmla="*/ 4252 w 4252"/>
              <a:gd name="T15" fmla="*/ 3107 h 3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2" h="3107">
                <a:moveTo>
                  <a:pt x="0" y="3107"/>
                </a:moveTo>
                <a:cubicBezTo>
                  <a:pt x="292" y="2739"/>
                  <a:pt x="1236" y="1387"/>
                  <a:pt x="1751" y="896"/>
                </a:cubicBezTo>
                <a:cubicBezTo>
                  <a:pt x="2241" y="410"/>
                  <a:pt x="2626" y="298"/>
                  <a:pt x="3090" y="160"/>
                </a:cubicBezTo>
                <a:cubicBezTo>
                  <a:pt x="3554" y="22"/>
                  <a:pt x="4010" y="33"/>
                  <a:pt x="42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23" name="Line 4"/>
          <p:cNvSpPr>
            <a:spLocks noChangeShapeType="1"/>
          </p:cNvSpPr>
          <p:nvPr/>
        </p:nvSpPr>
        <p:spPr bwMode="auto">
          <a:xfrm>
            <a:off x="827088" y="404813"/>
            <a:ext cx="0" cy="525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24" name="Line 5"/>
          <p:cNvSpPr>
            <a:spLocks noChangeShapeType="1"/>
          </p:cNvSpPr>
          <p:nvPr/>
        </p:nvSpPr>
        <p:spPr bwMode="auto">
          <a:xfrm>
            <a:off x="827088" y="5661025"/>
            <a:ext cx="720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25" name="Freeform 6"/>
          <p:cNvSpPr>
            <a:spLocks/>
          </p:cNvSpPr>
          <p:nvPr/>
        </p:nvSpPr>
        <p:spPr bwMode="auto">
          <a:xfrm>
            <a:off x="827088" y="728663"/>
            <a:ext cx="6750050" cy="4932362"/>
          </a:xfrm>
          <a:custGeom>
            <a:avLst/>
            <a:gdLst>
              <a:gd name="T0" fmla="*/ 0 w 4252"/>
              <a:gd name="T1" fmla="*/ 2147483647 h 3107"/>
              <a:gd name="T2" fmla="*/ 2147483647 w 4252"/>
              <a:gd name="T3" fmla="*/ 2147483647 h 3107"/>
              <a:gd name="T4" fmla="*/ 2147483647 w 4252"/>
              <a:gd name="T5" fmla="*/ 2147483647 h 3107"/>
              <a:gd name="T6" fmla="*/ 2147483647 w 4252"/>
              <a:gd name="T7" fmla="*/ 0 h 3107"/>
              <a:gd name="T8" fmla="*/ 0 60000 65536"/>
              <a:gd name="T9" fmla="*/ 0 60000 65536"/>
              <a:gd name="T10" fmla="*/ 0 60000 65536"/>
              <a:gd name="T11" fmla="*/ 0 60000 65536"/>
              <a:gd name="T12" fmla="*/ 0 w 4252"/>
              <a:gd name="T13" fmla="*/ 0 h 3107"/>
              <a:gd name="T14" fmla="*/ 4252 w 4252"/>
              <a:gd name="T15" fmla="*/ 3107 h 3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2" h="3107">
                <a:moveTo>
                  <a:pt x="0" y="3107"/>
                </a:moveTo>
                <a:cubicBezTo>
                  <a:pt x="292" y="2739"/>
                  <a:pt x="1236" y="1387"/>
                  <a:pt x="1751" y="896"/>
                </a:cubicBezTo>
                <a:cubicBezTo>
                  <a:pt x="2241" y="410"/>
                  <a:pt x="2626" y="298"/>
                  <a:pt x="3090" y="160"/>
                </a:cubicBezTo>
                <a:cubicBezTo>
                  <a:pt x="3554" y="22"/>
                  <a:pt x="4010" y="33"/>
                  <a:pt x="42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26" name="Freeform 7"/>
          <p:cNvSpPr>
            <a:spLocks/>
          </p:cNvSpPr>
          <p:nvPr/>
        </p:nvSpPr>
        <p:spPr bwMode="auto">
          <a:xfrm>
            <a:off x="827088" y="647700"/>
            <a:ext cx="6970712" cy="5016500"/>
          </a:xfrm>
          <a:custGeom>
            <a:avLst/>
            <a:gdLst>
              <a:gd name="T0" fmla="*/ 0 w 4443"/>
              <a:gd name="T1" fmla="*/ 2147483647 h 3160"/>
              <a:gd name="T2" fmla="*/ 2147483647 w 4443"/>
              <a:gd name="T3" fmla="*/ 2147483647 h 3160"/>
              <a:gd name="T4" fmla="*/ 2147483647 w 4443"/>
              <a:gd name="T5" fmla="*/ 2147483647 h 3160"/>
              <a:gd name="T6" fmla="*/ 0 60000 65536"/>
              <a:gd name="T7" fmla="*/ 0 60000 65536"/>
              <a:gd name="T8" fmla="*/ 0 60000 65536"/>
              <a:gd name="T9" fmla="*/ 0 w 4443"/>
              <a:gd name="T10" fmla="*/ 0 h 3160"/>
              <a:gd name="T11" fmla="*/ 4443 w 4443"/>
              <a:gd name="T12" fmla="*/ 3160 h 3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43" h="3160">
                <a:moveTo>
                  <a:pt x="0" y="168"/>
                </a:moveTo>
                <a:cubicBezTo>
                  <a:pt x="421" y="223"/>
                  <a:pt x="1788" y="0"/>
                  <a:pt x="2528" y="499"/>
                </a:cubicBezTo>
                <a:cubicBezTo>
                  <a:pt x="3368" y="990"/>
                  <a:pt x="4044" y="2606"/>
                  <a:pt x="4443" y="3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27" name="Oval 8"/>
          <p:cNvSpPr>
            <a:spLocks noChangeArrowheads="1"/>
          </p:cNvSpPr>
          <p:nvPr/>
        </p:nvSpPr>
        <p:spPr bwMode="auto">
          <a:xfrm>
            <a:off x="4643438" y="1268413"/>
            <a:ext cx="144462" cy="144462"/>
          </a:xfrm>
          <a:prstGeom prst="ellipse">
            <a:avLst/>
          </a:prstGeom>
          <a:solidFill>
            <a:srgbClr val="00CC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81928" name="Text Box 11"/>
          <p:cNvSpPr txBox="1">
            <a:spLocks noChangeArrowheads="1"/>
          </p:cNvSpPr>
          <p:nvPr/>
        </p:nvSpPr>
        <p:spPr bwMode="auto">
          <a:xfrm>
            <a:off x="3543300" y="5824538"/>
            <a:ext cx="1992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Distributive shock</a:t>
            </a:r>
          </a:p>
        </p:txBody>
      </p:sp>
      <p:sp>
        <p:nvSpPr>
          <p:cNvPr id="6154" name="Freeform 12"/>
          <p:cNvSpPr>
            <a:spLocks/>
          </p:cNvSpPr>
          <p:nvPr/>
        </p:nvSpPr>
        <p:spPr bwMode="auto">
          <a:xfrm>
            <a:off x="827088" y="0"/>
            <a:ext cx="6978650" cy="5646738"/>
          </a:xfrm>
          <a:custGeom>
            <a:avLst/>
            <a:gdLst>
              <a:gd name="T0" fmla="*/ 0 w 4396"/>
              <a:gd name="T1" fmla="*/ 2147483647 h 3557"/>
              <a:gd name="T2" fmla="*/ 2147483647 w 4396"/>
              <a:gd name="T3" fmla="*/ 2147483647 h 3557"/>
              <a:gd name="T4" fmla="*/ 2147483647 w 4396"/>
              <a:gd name="T5" fmla="*/ 2147483647 h 3557"/>
              <a:gd name="T6" fmla="*/ 0 60000 65536"/>
              <a:gd name="T7" fmla="*/ 0 60000 65536"/>
              <a:gd name="T8" fmla="*/ 0 60000 65536"/>
              <a:gd name="T9" fmla="*/ 0 w 4396"/>
              <a:gd name="T10" fmla="*/ 0 h 3557"/>
              <a:gd name="T11" fmla="*/ 4396 w 4396"/>
              <a:gd name="T12" fmla="*/ 3557 h 35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96" h="3557">
                <a:moveTo>
                  <a:pt x="0" y="293"/>
                </a:moveTo>
                <a:cubicBezTo>
                  <a:pt x="476" y="335"/>
                  <a:pt x="2110" y="0"/>
                  <a:pt x="2843" y="544"/>
                </a:cubicBezTo>
                <a:cubicBezTo>
                  <a:pt x="3672" y="1327"/>
                  <a:pt x="4073" y="2929"/>
                  <a:pt x="4396" y="355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5" name="Oval 9"/>
          <p:cNvSpPr>
            <a:spLocks noChangeArrowheads="1"/>
          </p:cNvSpPr>
          <p:nvPr/>
        </p:nvSpPr>
        <p:spPr bwMode="auto">
          <a:xfrm>
            <a:off x="4932363" y="620713"/>
            <a:ext cx="144462" cy="144462"/>
          </a:xfrm>
          <a:prstGeom prst="ellipse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6156" name="Freeform 13"/>
          <p:cNvSpPr>
            <a:spLocks/>
          </p:cNvSpPr>
          <p:nvPr/>
        </p:nvSpPr>
        <p:spPr bwMode="auto">
          <a:xfrm>
            <a:off x="836613" y="1271588"/>
            <a:ext cx="4672012" cy="4389437"/>
          </a:xfrm>
          <a:custGeom>
            <a:avLst/>
            <a:gdLst>
              <a:gd name="T0" fmla="*/ 0 w 2712"/>
              <a:gd name="T1" fmla="*/ 2147483647 h 2765"/>
              <a:gd name="T2" fmla="*/ 2147483647 w 2712"/>
              <a:gd name="T3" fmla="*/ 2147483647 h 2765"/>
              <a:gd name="T4" fmla="*/ 2147483647 w 2712"/>
              <a:gd name="T5" fmla="*/ 2147483647 h 2765"/>
              <a:gd name="T6" fmla="*/ 0 60000 65536"/>
              <a:gd name="T7" fmla="*/ 0 60000 65536"/>
              <a:gd name="T8" fmla="*/ 0 60000 65536"/>
              <a:gd name="T9" fmla="*/ 0 w 2712"/>
              <a:gd name="T10" fmla="*/ 0 h 2765"/>
              <a:gd name="T11" fmla="*/ 2712 w 2712"/>
              <a:gd name="T12" fmla="*/ 2765 h 27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12" h="2765">
                <a:moveTo>
                  <a:pt x="0" y="237"/>
                </a:moveTo>
                <a:cubicBezTo>
                  <a:pt x="293" y="269"/>
                  <a:pt x="1300" y="0"/>
                  <a:pt x="1752" y="421"/>
                </a:cubicBezTo>
                <a:cubicBezTo>
                  <a:pt x="2264" y="1030"/>
                  <a:pt x="2512" y="2276"/>
                  <a:pt x="2712" y="276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7" name="Oval 10"/>
          <p:cNvSpPr>
            <a:spLocks noChangeArrowheads="1"/>
          </p:cNvSpPr>
          <p:nvPr/>
        </p:nvSpPr>
        <p:spPr bwMode="auto">
          <a:xfrm>
            <a:off x="3276600" y="1628775"/>
            <a:ext cx="144463" cy="144463"/>
          </a:xfrm>
          <a:prstGeom prst="ellipse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81933" name="Picture 17" descr="MCj019873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716338"/>
            <a:ext cx="15113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4" name="Text Box 18"/>
          <p:cNvSpPr txBox="1">
            <a:spLocks noChangeArrowheads="1"/>
          </p:cNvSpPr>
          <p:nvPr/>
        </p:nvSpPr>
        <p:spPr bwMode="auto">
          <a:xfrm>
            <a:off x="0" y="0"/>
            <a:ext cx="1993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cs typeface="Arial" panose="020B0604020202020204" pitchFamily="34" charset="0"/>
              </a:rPr>
              <a:t>Cardiac output</a:t>
            </a:r>
            <a:endParaRPr lang="en-US" altLang="cs-CZ" sz="2000" b="1">
              <a:cs typeface="Arial" panose="020B0604020202020204" pitchFamily="34" charset="0"/>
            </a:endParaRPr>
          </a:p>
        </p:txBody>
      </p:sp>
      <p:sp>
        <p:nvSpPr>
          <p:cNvPr id="81935" name="Text Box 19"/>
          <p:cNvSpPr txBox="1">
            <a:spLocks noChangeArrowheads="1"/>
          </p:cNvSpPr>
          <p:nvPr/>
        </p:nvSpPr>
        <p:spPr bwMode="auto">
          <a:xfrm>
            <a:off x="7380288" y="5805488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b="1">
                <a:cs typeface="Arial" panose="020B0604020202020204" pitchFamily="34" charset="0"/>
              </a:rPr>
              <a:t>preload</a:t>
            </a:r>
            <a:endParaRPr lang="en-US" altLang="cs-CZ" sz="2000" b="1">
              <a:cs typeface="Arial" panose="020B0604020202020204" pitchFamily="34" charset="0"/>
            </a:endParaRPr>
          </a:p>
        </p:txBody>
      </p:sp>
      <p:sp>
        <p:nvSpPr>
          <p:cNvPr id="6163" name="Freeform 3"/>
          <p:cNvSpPr>
            <a:spLocks/>
          </p:cNvSpPr>
          <p:nvPr/>
        </p:nvSpPr>
        <p:spPr bwMode="auto">
          <a:xfrm>
            <a:off x="827088" y="1412875"/>
            <a:ext cx="7129462" cy="4248150"/>
          </a:xfrm>
          <a:custGeom>
            <a:avLst/>
            <a:gdLst>
              <a:gd name="T0" fmla="*/ 0 w 4252"/>
              <a:gd name="T1" fmla="*/ 2147483647 h 3107"/>
              <a:gd name="T2" fmla="*/ 2147483647 w 4252"/>
              <a:gd name="T3" fmla="*/ 2147483647 h 3107"/>
              <a:gd name="T4" fmla="*/ 2147483647 w 4252"/>
              <a:gd name="T5" fmla="*/ 2147483647 h 3107"/>
              <a:gd name="T6" fmla="*/ 2147483647 w 4252"/>
              <a:gd name="T7" fmla="*/ 0 h 3107"/>
              <a:gd name="T8" fmla="*/ 0 60000 65536"/>
              <a:gd name="T9" fmla="*/ 0 60000 65536"/>
              <a:gd name="T10" fmla="*/ 0 60000 65536"/>
              <a:gd name="T11" fmla="*/ 0 60000 65536"/>
              <a:gd name="T12" fmla="*/ 0 w 4252"/>
              <a:gd name="T13" fmla="*/ 0 h 3107"/>
              <a:gd name="T14" fmla="*/ 4252 w 4252"/>
              <a:gd name="T15" fmla="*/ 3107 h 31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2" h="3107">
                <a:moveTo>
                  <a:pt x="0" y="3107"/>
                </a:moveTo>
                <a:cubicBezTo>
                  <a:pt x="292" y="2739"/>
                  <a:pt x="1236" y="1387"/>
                  <a:pt x="1751" y="896"/>
                </a:cubicBezTo>
                <a:cubicBezTo>
                  <a:pt x="2241" y="410"/>
                  <a:pt x="2626" y="298"/>
                  <a:pt x="3090" y="160"/>
                </a:cubicBezTo>
                <a:cubicBezTo>
                  <a:pt x="3554" y="22"/>
                  <a:pt x="4010" y="33"/>
                  <a:pt x="425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4" name="Oval 10"/>
          <p:cNvSpPr>
            <a:spLocks noChangeArrowheads="1"/>
          </p:cNvSpPr>
          <p:nvPr/>
        </p:nvSpPr>
        <p:spPr bwMode="auto">
          <a:xfrm>
            <a:off x="4067175" y="2276475"/>
            <a:ext cx="144463" cy="144463"/>
          </a:xfrm>
          <a:prstGeom prst="ellipse">
            <a:avLst/>
          </a:prstGeom>
          <a:solidFill>
            <a:srgbClr val="FF0000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6165" name="AutoShape 16"/>
          <p:cNvSpPr>
            <a:spLocks noChangeArrowheads="1"/>
          </p:cNvSpPr>
          <p:nvPr/>
        </p:nvSpPr>
        <p:spPr bwMode="auto">
          <a:xfrm rot="7140056">
            <a:off x="3922713" y="1555750"/>
            <a:ext cx="1000125" cy="587375"/>
          </a:xfrm>
          <a:prstGeom prst="rightArrow">
            <a:avLst>
              <a:gd name="adj1" fmla="val 50000"/>
              <a:gd name="adj2" fmla="val 425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 rot="3762960">
            <a:off x="5903119" y="2315369"/>
            <a:ext cx="159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vasodilatation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 rot="-257788">
            <a:off x="4924425" y="107950"/>
            <a:ext cx="358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/>
              <a:t>Increased heart rate and inotrop</a:t>
            </a:r>
            <a:r>
              <a:rPr lang="cs-CZ" altLang="cs-CZ"/>
              <a:t>y</a:t>
            </a:r>
            <a:endParaRPr lang="en-US" altLang="cs-CZ"/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 rot="4222172">
            <a:off x="3086894" y="3863181"/>
            <a:ext cx="405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s-CZ"/>
              <a:t>Loss of volume – </a:t>
            </a:r>
            <a:r>
              <a:rPr lang="cs-CZ" altLang="cs-CZ"/>
              <a:t>transsudation to ISF</a:t>
            </a:r>
            <a:endParaRPr lang="en-US" altLang="cs-CZ"/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 rot="-257788">
            <a:off x="5929313" y="1189038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cardiodepression</a:t>
            </a:r>
          </a:p>
        </p:txBody>
      </p:sp>
    </p:spTree>
    <p:extLst>
      <p:ext uri="{BB962C8B-B14F-4D97-AF65-F5344CB8AC3E}">
        <p14:creationId xmlns:p14="http://schemas.microsoft.com/office/powerpoint/2010/main" val="149755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4" grpId="0" animBg="1"/>
      <p:bldP spid="6155" grpId="0" animBg="1"/>
      <p:bldP spid="6156" grpId="0" animBg="1"/>
      <p:bldP spid="6157" grpId="0" animBg="1"/>
      <p:bldP spid="6163" grpId="0" animBg="1"/>
      <p:bldP spid="6164" grpId="0" animBg="1"/>
      <p:bldP spid="6165" grpId="0" animBg="1"/>
      <p:bldP spid="48147" grpId="0"/>
      <p:bldP spid="48148" grpId="0"/>
      <p:bldP spid="48149" grpId="0"/>
      <p:bldP spid="4815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5"/>
          <p:cNvSpPr txBox="1">
            <a:spLocks noChangeArrowheads="1"/>
          </p:cNvSpPr>
          <p:nvPr/>
        </p:nvSpPr>
        <p:spPr bwMode="auto">
          <a:xfrm>
            <a:off x="5802313" y="2924175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Cardiogenic shock</a:t>
            </a:r>
          </a:p>
        </p:txBody>
      </p:sp>
      <p:grpSp>
        <p:nvGrpSpPr>
          <p:cNvPr id="82947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83040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041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042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3043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83041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948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2952" name="Text Box 19"/>
          <p:cNvSpPr txBox="1">
            <a:spLocks noChangeArrowheads="1"/>
          </p:cNvSpPr>
          <p:nvPr/>
        </p:nvSpPr>
        <p:spPr bwMode="auto">
          <a:xfrm>
            <a:off x="4695825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grpSp>
        <p:nvGrpSpPr>
          <p:cNvPr id="82953" name="Skupina 1"/>
          <p:cNvGrpSpPr>
            <a:grpSpLocks/>
          </p:cNvGrpSpPr>
          <p:nvPr/>
        </p:nvGrpSpPr>
        <p:grpSpPr bwMode="auto">
          <a:xfrm>
            <a:off x="5443538" y="333375"/>
            <a:ext cx="3081337" cy="2508250"/>
            <a:chOff x="5443463" y="332656"/>
            <a:chExt cx="3081114" cy="2509247"/>
          </a:xfrm>
        </p:grpSpPr>
        <p:cxnSp>
          <p:nvCxnSpPr>
            <p:cNvPr id="51" name="Přímá spojnice 50"/>
            <p:cNvCxnSpPr>
              <a:stCxn id="83033" idx="0"/>
            </p:cNvCxnSpPr>
            <p:nvPr/>
          </p:nvCxnSpPr>
          <p:spPr>
            <a:xfrm flipV="1">
              <a:off x="5443463" y="1369706"/>
              <a:ext cx="2438224" cy="11942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/>
            <p:nvPr/>
          </p:nvCxnSpPr>
          <p:spPr>
            <a:xfrm flipH="1" flipV="1">
              <a:off x="6308587" y="980613"/>
              <a:ext cx="1942959" cy="157383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029" name="Picture 5" descr="MCj0397738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358554"/>
              <a:ext cx="784225" cy="76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30" name="Oval 11"/>
            <p:cNvSpPr>
              <a:spLocks noChangeArrowheads="1"/>
            </p:cNvSpPr>
            <p:nvPr/>
          </p:nvSpPr>
          <p:spPr bwMode="auto">
            <a:xfrm>
              <a:off x="6091858" y="2420938"/>
              <a:ext cx="144462" cy="14446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031" name="Oval 11"/>
            <p:cNvSpPr>
              <a:spLocks noChangeArrowheads="1"/>
            </p:cNvSpPr>
            <p:nvPr/>
          </p:nvSpPr>
          <p:spPr bwMode="auto">
            <a:xfrm>
              <a:off x="6244258" y="2573338"/>
              <a:ext cx="144462" cy="14446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3032" name="Line 6"/>
            <p:cNvSpPr>
              <a:spLocks noChangeShapeType="1"/>
            </p:cNvSpPr>
            <p:nvPr/>
          </p:nvSpPr>
          <p:spPr bwMode="auto">
            <a:xfrm>
              <a:off x="5443463" y="332656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033" name="Line 7"/>
            <p:cNvSpPr>
              <a:spLocks noChangeShapeType="1"/>
            </p:cNvSpPr>
            <p:nvPr/>
          </p:nvSpPr>
          <p:spPr bwMode="auto">
            <a:xfrm>
              <a:off x="5443463" y="2564681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3034" name="Text Box 19"/>
            <p:cNvSpPr txBox="1">
              <a:spLocks noChangeArrowheads="1"/>
            </p:cNvSpPr>
            <p:nvPr/>
          </p:nvSpPr>
          <p:spPr bwMode="auto">
            <a:xfrm>
              <a:off x="7511363" y="2564904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48" name="Přímá spojnice 47"/>
            <p:cNvCxnSpPr/>
            <p:nvPr/>
          </p:nvCxnSpPr>
          <p:spPr>
            <a:xfrm flipH="1" flipV="1">
              <a:off x="5659347" y="548642"/>
              <a:ext cx="1852478" cy="2010574"/>
            </a:xfrm>
            <a:prstGeom prst="line">
              <a:avLst/>
            </a:prstGeom>
            <a:ln w="381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>
              <a:stCxn id="83033" idx="0"/>
            </p:cNvCxnSpPr>
            <p:nvPr/>
          </p:nvCxnSpPr>
          <p:spPr>
            <a:xfrm flipV="1">
              <a:off x="5443463" y="548642"/>
              <a:ext cx="1873114" cy="2015339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ál 49"/>
            <p:cNvSpPr/>
            <p:nvPr/>
          </p:nvSpPr>
          <p:spPr>
            <a:xfrm>
              <a:off x="7146474" y="1626042"/>
              <a:ext cx="133602" cy="14125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2954" name="Text Box 12"/>
          <p:cNvSpPr txBox="1">
            <a:spLocks noChangeArrowheads="1"/>
          </p:cNvSpPr>
          <p:nvPr/>
        </p:nvSpPr>
        <p:spPr bwMode="auto">
          <a:xfrm>
            <a:off x="887413" y="638175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Hypovolemic shock</a:t>
            </a:r>
          </a:p>
        </p:txBody>
      </p:sp>
      <p:grpSp>
        <p:nvGrpSpPr>
          <p:cNvPr id="82955" name="Skupina 38"/>
          <p:cNvGrpSpPr>
            <a:grpSpLocks/>
          </p:cNvGrpSpPr>
          <p:nvPr/>
        </p:nvGrpSpPr>
        <p:grpSpPr bwMode="auto">
          <a:xfrm>
            <a:off x="2971800" y="3897313"/>
            <a:ext cx="846138" cy="647700"/>
            <a:chOff x="2800350" y="3860800"/>
            <a:chExt cx="2749550" cy="1795463"/>
          </a:xfrm>
        </p:grpSpPr>
        <p:pic>
          <p:nvPicPr>
            <p:cNvPr id="83025" name="Picture 16" descr="MCj0221073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79211">
              <a:off x="4069556" y="3426619"/>
              <a:ext cx="1046163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026" name="Freeform 18"/>
            <p:cNvSpPr>
              <a:spLocks/>
            </p:cNvSpPr>
            <p:nvPr/>
          </p:nvSpPr>
          <p:spPr bwMode="auto">
            <a:xfrm>
              <a:off x="2800350" y="4221163"/>
              <a:ext cx="841375" cy="1435100"/>
            </a:xfrm>
            <a:custGeom>
              <a:avLst/>
              <a:gdLst>
                <a:gd name="T0" fmla="*/ 2147483647 w 530"/>
                <a:gd name="T1" fmla="*/ 2147483647 h 904"/>
                <a:gd name="T2" fmla="*/ 2147483647 w 530"/>
                <a:gd name="T3" fmla="*/ 2147483647 h 904"/>
                <a:gd name="T4" fmla="*/ 2147483647 w 530"/>
                <a:gd name="T5" fmla="*/ 2147483647 h 904"/>
                <a:gd name="T6" fmla="*/ 2147483647 w 530"/>
                <a:gd name="T7" fmla="*/ 2147483647 h 904"/>
                <a:gd name="T8" fmla="*/ 2147483647 w 530"/>
                <a:gd name="T9" fmla="*/ 2147483647 h 904"/>
                <a:gd name="T10" fmla="*/ 2147483647 w 530"/>
                <a:gd name="T11" fmla="*/ 2147483647 h 904"/>
                <a:gd name="T12" fmla="*/ 2147483647 w 530"/>
                <a:gd name="T13" fmla="*/ 2147483647 h 904"/>
                <a:gd name="T14" fmla="*/ 2147483647 w 530"/>
                <a:gd name="T15" fmla="*/ 2147483647 h 904"/>
                <a:gd name="T16" fmla="*/ 2147483647 w 530"/>
                <a:gd name="T17" fmla="*/ 2147483647 h 904"/>
                <a:gd name="T18" fmla="*/ 2147483647 w 530"/>
                <a:gd name="T19" fmla="*/ 2147483647 h 904"/>
                <a:gd name="T20" fmla="*/ 2147483647 w 530"/>
                <a:gd name="T21" fmla="*/ 0 h 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0"/>
                <a:gd name="T34" fmla="*/ 0 h 904"/>
                <a:gd name="T35" fmla="*/ 530 w 530"/>
                <a:gd name="T36" fmla="*/ 904 h 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0" h="904">
                  <a:moveTo>
                    <a:pt x="507" y="29"/>
                  </a:moveTo>
                  <a:cubicBezTo>
                    <a:pt x="471" y="37"/>
                    <a:pt x="436" y="66"/>
                    <a:pt x="411" y="93"/>
                  </a:cubicBezTo>
                  <a:cubicBezTo>
                    <a:pt x="363" y="142"/>
                    <a:pt x="272" y="227"/>
                    <a:pt x="219" y="322"/>
                  </a:cubicBezTo>
                  <a:cubicBezTo>
                    <a:pt x="166" y="417"/>
                    <a:pt x="119" y="567"/>
                    <a:pt x="91" y="664"/>
                  </a:cubicBezTo>
                  <a:cubicBezTo>
                    <a:pt x="63" y="761"/>
                    <a:pt x="0" y="867"/>
                    <a:pt x="49" y="904"/>
                  </a:cubicBezTo>
                  <a:lnTo>
                    <a:pt x="385" y="888"/>
                  </a:lnTo>
                  <a:lnTo>
                    <a:pt x="380" y="770"/>
                  </a:lnTo>
                  <a:cubicBezTo>
                    <a:pt x="378" y="686"/>
                    <a:pt x="371" y="472"/>
                    <a:pt x="375" y="386"/>
                  </a:cubicBezTo>
                  <a:cubicBezTo>
                    <a:pt x="379" y="300"/>
                    <a:pt x="389" y="297"/>
                    <a:pt x="406" y="253"/>
                  </a:cubicBezTo>
                  <a:cubicBezTo>
                    <a:pt x="423" y="209"/>
                    <a:pt x="455" y="162"/>
                    <a:pt x="476" y="120"/>
                  </a:cubicBezTo>
                  <a:cubicBezTo>
                    <a:pt x="497" y="78"/>
                    <a:pt x="519" y="25"/>
                    <a:pt x="530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2" name="Přímá spojnice 51"/>
          <p:cNvCxnSpPr>
            <a:stCxn id="82959" idx="0"/>
          </p:cNvCxnSpPr>
          <p:nvPr/>
        </p:nvCxnSpPr>
        <p:spPr>
          <a:xfrm flipV="1">
            <a:off x="900113" y="3959225"/>
            <a:ext cx="647700" cy="2016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H="1" flipV="1">
            <a:off x="960438" y="5035550"/>
            <a:ext cx="1739900" cy="93345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58" name="Line 6"/>
          <p:cNvSpPr>
            <a:spLocks noChangeShapeType="1"/>
          </p:cNvSpPr>
          <p:nvPr/>
        </p:nvSpPr>
        <p:spPr bwMode="auto">
          <a:xfrm>
            <a:off x="900113" y="374332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59" name="Line 7"/>
          <p:cNvSpPr>
            <a:spLocks noChangeShapeType="1"/>
          </p:cNvSpPr>
          <p:nvPr/>
        </p:nvSpPr>
        <p:spPr bwMode="auto">
          <a:xfrm>
            <a:off x="900113" y="597535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60" name="Text Box 19"/>
          <p:cNvSpPr txBox="1">
            <a:spLocks noChangeArrowheads="1"/>
          </p:cNvSpPr>
          <p:nvPr/>
        </p:nvSpPr>
        <p:spPr bwMode="auto">
          <a:xfrm>
            <a:off x="2967038" y="5975350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61" name="Přímá spojnice 60"/>
          <p:cNvCxnSpPr/>
          <p:nvPr/>
        </p:nvCxnSpPr>
        <p:spPr>
          <a:xfrm flipH="1" flipV="1">
            <a:off x="1116013" y="395922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>
            <a:stCxn id="82959" idx="0"/>
          </p:cNvCxnSpPr>
          <p:nvPr/>
        </p:nvCxnSpPr>
        <p:spPr>
          <a:xfrm flipV="1">
            <a:off x="900113" y="3959225"/>
            <a:ext cx="1871662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ál 62"/>
          <p:cNvSpPr/>
          <p:nvPr/>
        </p:nvSpPr>
        <p:spPr>
          <a:xfrm>
            <a:off x="1090187" y="50879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2966" name="Text Box 11"/>
          <p:cNvSpPr txBox="1">
            <a:spLocks noChangeArrowheads="1"/>
          </p:cNvSpPr>
          <p:nvPr/>
        </p:nvSpPr>
        <p:spPr bwMode="auto">
          <a:xfrm>
            <a:off x="5903913" y="6372225"/>
            <a:ext cx="1992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Distributive shock</a:t>
            </a:r>
          </a:p>
        </p:txBody>
      </p:sp>
      <p:pic>
        <p:nvPicPr>
          <p:cNvPr id="82967" name="Picture 17" descr="MCj019873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830638"/>
            <a:ext cx="9048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68" name="Line 6"/>
          <p:cNvSpPr>
            <a:spLocks noChangeShapeType="1"/>
          </p:cNvSpPr>
          <p:nvPr/>
        </p:nvSpPr>
        <p:spPr bwMode="auto">
          <a:xfrm>
            <a:off x="5435600" y="374015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69" name="Line 7"/>
          <p:cNvSpPr>
            <a:spLocks noChangeShapeType="1"/>
          </p:cNvSpPr>
          <p:nvPr/>
        </p:nvSpPr>
        <p:spPr bwMode="auto">
          <a:xfrm>
            <a:off x="5435600" y="5972175"/>
            <a:ext cx="280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970" name="Text Box 19"/>
          <p:cNvSpPr txBox="1">
            <a:spLocks noChangeArrowheads="1"/>
          </p:cNvSpPr>
          <p:nvPr/>
        </p:nvSpPr>
        <p:spPr bwMode="auto">
          <a:xfrm>
            <a:off x="7504113" y="5972175"/>
            <a:ext cx="741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68" name="Přímá spojnice 67"/>
          <p:cNvCxnSpPr/>
          <p:nvPr/>
        </p:nvCxnSpPr>
        <p:spPr>
          <a:xfrm flipH="1" flipV="1">
            <a:off x="5653088" y="3956050"/>
            <a:ext cx="1851025" cy="2011363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>
            <a:stCxn id="82969" idx="0"/>
          </p:cNvCxnSpPr>
          <p:nvPr/>
        </p:nvCxnSpPr>
        <p:spPr>
          <a:xfrm flipV="1">
            <a:off x="5435600" y="3956050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V="1">
            <a:off x="5435600" y="3962400"/>
            <a:ext cx="1873250" cy="201453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/>
          <p:cNvCxnSpPr/>
          <p:nvPr/>
        </p:nvCxnSpPr>
        <p:spPr>
          <a:xfrm flipH="1" flipV="1">
            <a:off x="5643563" y="3946525"/>
            <a:ext cx="1852612" cy="2009775"/>
          </a:xfrm>
          <a:prstGeom prst="line">
            <a:avLst/>
          </a:prstGeom>
          <a:ln w="381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>
            <a:stCxn id="82969" idx="0"/>
          </p:cNvCxnSpPr>
          <p:nvPr/>
        </p:nvCxnSpPr>
        <p:spPr>
          <a:xfrm flipV="1">
            <a:off x="5435600" y="4286250"/>
            <a:ext cx="1008063" cy="1685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 flipH="1" flipV="1">
            <a:off x="5903913" y="3956050"/>
            <a:ext cx="774700" cy="20193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ál 69"/>
          <p:cNvSpPr/>
          <p:nvPr/>
        </p:nvSpPr>
        <p:spPr>
          <a:xfrm>
            <a:off x="6116081" y="4653136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71" name="Přímá spojnice 70"/>
          <p:cNvCxnSpPr>
            <a:stCxn id="82969" idx="0"/>
          </p:cNvCxnSpPr>
          <p:nvPr/>
        </p:nvCxnSpPr>
        <p:spPr>
          <a:xfrm flipV="1">
            <a:off x="5435600" y="5087938"/>
            <a:ext cx="1584325" cy="8842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>
            <a:grpSpLocks/>
          </p:cNvGrpSpPr>
          <p:nvPr/>
        </p:nvGrpSpPr>
        <p:grpSpPr bwMode="auto">
          <a:xfrm>
            <a:off x="6356350" y="5319713"/>
            <a:ext cx="179388" cy="188912"/>
            <a:chOff x="6182882" y="5544100"/>
            <a:chExt cx="178904" cy="189156"/>
          </a:xfrm>
        </p:grpSpPr>
        <p:sp>
          <p:nvSpPr>
            <p:cNvPr id="72" name="Ovál 71"/>
            <p:cNvSpPr/>
            <p:nvPr/>
          </p:nvSpPr>
          <p:spPr>
            <a:xfrm>
              <a:off x="6182882" y="5544100"/>
              <a:ext cx="178904" cy="18915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" name="Plus 10"/>
            <p:cNvSpPr/>
            <p:nvPr/>
          </p:nvSpPr>
          <p:spPr>
            <a:xfrm>
              <a:off x="6203464" y="5571122"/>
              <a:ext cx="153572" cy="135112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2982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2983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82984" name="Skupina 54"/>
          <p:cNvGrpSpPr>
            <a:grpSpLocks/>
          </p:cNvGrpSpPr>
          <p:nvPr/>
        </p:nvGrpSpPr>
        <p:grpSpPr bwMode="auto">
          <a:xfrm>
            <a:off x="8110538" y="1173163"/>
            <a:ext cx="823912" cy="276225"/>
            <a:chOff x="8109902" y="1172388"/>
            <a:chExt cx="824683" cy="276999"/>
          </a:xfrm>
        </p:grpSpPr>
        <p:sp>
          <p:nvSpPr>
            <p:cNvPr id="83019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8" name="Šipka dolů 57"/>
            <p:cNvSpPr/>
            <p:nvPr/>
          </p:nvSpPr>
          <p:spPr>
            <a:xfrm>
              <a:off x="8109902" y="1253577"/>
              <a:ext cx="46080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2985" name="Skupina 58"/>
          <p:cNvGrpSpPr>
            <a:grpSpLocks/>
          </p:cNvGrpSpPr>
          <p:nvPr/>
        </p:nvGrpSpPr>
        <p:grpSpPr bwMode="auto">
          <a:xfrm>
            <a:off x="8124825" y="1423988"/>
            <a:ext cx="968375" cy="276225"/>
            <a:chOff x="8124202" y="1423809"/>
            <a:chExt cx="968804" cy="276999"/>
          </a:xfrm>
        </p:grpSpPr>
        <p:sp>
          <p:nvSpPr>
            <p:cNvPr id="83017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65" name="Šipka dolů 64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2986" name="Skupina 65"/>
          <p:cNvGrpSpPr>
            <a:grpSpLocks/>
          </p:cNvGrpSpPr>
          <p:nvPr/>
        </p:nvGrpSpPr>
        <p:grpSpPr bwMode="auto">
          <a:xfrm>
            <a:off x="8134350" y="1684338"/>
            <a:ext cx="996950" cy="276225"/>
            <a:chOff x="8134402" y="1684174"/>
            <a:chExt cx="996799" cy="276999"/>
          </a:xfrm>
        </p:grpSpPr>
        <p:sp>
          <p:nvSpPr>
            <p:cNvPr id="83015" name="Text Box 19"/>
            <p:cNvSpPr txBox="1">
              <a:spLocks noChangeArrowheads="1"/>
            </p:cNvSpPr>
            <p:nvPr/>
          </p:nvSpPr>
          <p:spPr bwMode="auto">
            <a:xfrm>
              <a:off x="8167476" y="1684174"/>
              <a:ext cx="963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5" name="Šipka dolů 74"/>
            <p:cNvSpPr/>
            <p:nvPr/>
          </p:nvSpPr>
          <p:spPr>
            <a:xfrm flipV="1">
              <a:off x="8134402" y="1765363"/>
              <a:ext cx="46031" cy="12576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2987" name="Skupina 75"/>
          <p:cNvGrpSpPr>
            <a:grpSpLocks/>
          </p:cNvGrpSpPr>
          <p:nvPr/>
        </p:nvGrpSpPr>
        <p:grpSpPr bwMode="auto">
          <a:xfrm>
            <a:off x="3154363" y="4583113"/>
            <a:ext cx="1211262" cy="276225"/>
            <a:chOff x="8109902" y="1172388"/>
            <a:chExt cx="1211006" cy="276999"/>
          </a:xfrm>
        </p:grpSpPr>
        <p:sp>
          <p:nvSpPr>
            <p:cNvPr id="83013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1188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8" name="Šipka dolů 77"/>
            <p:cNvSpPr/>
            <p:nvPr/>
          </p:nvSpPr>
          <p:spPr>
            <a:xfrm>
              <a:off x="8109902" y="1253577"/>
              <a:ext cx="46027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2988" name="Skupina 78"/>
          <p:cNvGrpSpPr>
            <a:grpSpLocks/>
          </p:cNvGrpSpPr>
          <p:nvPr/>
        </p:nvGrpSpPr>
        <p:grpSpPr bwMode="auto">
          <a:xfrm>
            <a:off x="3171825" y="4808538"/>
            <a:ext cx="968375" cy="276225"/>
            <a:chOff x="8124202" y="1423809"/>
            <a:chExt cx="968804" cy="276999"/>
          </a:xfrm>
        </p:grpSpPr>
        <p:sp>
          <p:nvSpPr>
            <p:cNvPr id="83011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1" name="Šipka dolů 80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2989" name="Skupina 81"/>
          <p:cNvGrpSpPr>
            <a:grpSpLocks/>
          </p:cNvGrpSpPr>
          <p:nvPr/>
        </p:nvGrpSpPr>
        <p:grpSpPr bwMode="auto">
          <a:xfrm>
            <a:off x="3171825" y="5024438"/>
            <a:ext cx="908050" cy="276225"/>
            <a:chOff x="8124202" y="1423809"/>
            <a:chExt cx="909492" cy="276999"/>
          </a:xfrm>
        </p:grpSpPr>
        <p:sp>
          <p:nvSpPr>
            <p:cNvPr id="83009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83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4" name="Šipka dolů 83"/>
            <p:cNvSpPr/>
            <p:nvPr/>
          </p:nvSpPr>
          <p:spPr>
            <a:xfrm flipV="1">
              <a:off x="8124202" y="1509774"/>
              <a:ext cx="46111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2990" name="Skupina 84"/>
          <p:cNvGrpSpPr>
            <a:grpSpLocks/>
          </p:cNvGrpSpPr>
          <p:nvPr/>
        </p:nvGrpSpPr>
        <p:grpSpPr bwMode="auto">
          <a:xfrm>
            <a:off x="3176588" y="5240338"/>
            <a:ext cx="827087" cy="276225"/>
            <a:chOff x="8124202" y="1423809"/>
            <a:chExt cx="827740" cy="276999"/>
          </a:xfrm>
        </p:grpSpPr>
        <p:sp>
          <p:nvSpPr>
            <p:cNvPr id="83007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7" name="Šipka dolů 86"/>
            <p:cNvSpPr/>
            <p:nvPr/>
          </p:nvSpPr>
          <p:spPr>
            <a:xfrm flipV="1">
              <a:off x="8124202" y="1509774"/>
              <a:ext cx="46073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8" name="Skupina 87"/>
          <p:cNvGrpSpPr>
            <a:grpSpLocks/>
          </p:cNvGrpSpPr>
          <p:nvPr/>
        </p:nvGrpSpPr>
        <p:grpSpPr bwMode="auto">
          <a:xfrm>
            <a:off x="7937500" y="4808538"/>
            <a:ext cx="955675" cy="276225"/>
            <a:chOff x="8109902" y="1172388"/>
            <a:chExt cx="954941" cy="276999"/>
          </a:xfrm>
        </p:grpSpPr>
        <p:sp>
          <p:nvSpPr>
            <p:cNvPr id="83005" name="Text Box 19"/>
            <p:cNvSpPr txBox="1">
              <a:spLocks noChangeArrowheads="1"/>
            </p:cNvSpPr>
            <p:nvPr/>
          </p:nvSpPr>
          <p:spPr bwMode="auto">
            <a:xfrm>
              <a:off x="8121956" y="1172388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0" name="Šipka dolů 89"/>
            <p:cNvSpPr/>
            <p:nvPr/>
          </p:nvSpPr>
          <p:spPr>
            <a:xfrm>
              <a:off x="8109902" y="1253577"/>
              <a:ext cx="46003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91" name="Skupina 90"/>
          <p:cNvGrpSpPr>
            <a:grpSpLocks/>
          </p:cNvGrpSpPr>
          <p:nvPr/>
        </p:nvGrpSpPr>
        <p:grpSpPr bwMode="auto">
          <a:xfrm>
            <a:off x="7939088" y="5024438"/>
            <a:ext cx="1209675" cy="276225"/>
            <a:chOff x="8109902" y="1172388"/>
            <a:chExt cx="1211006" cy="276999"/>
          </a:xfrm>
        </p:grpSpPr>
        <p:sp>
          <p:nvSpPr>
            <p:cNvPr id="83003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1188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3" name="Šipka dolů 92"/>
            <p:cNvSpPr/>
            <p:nvPr/>
          </p:nvSpPr>
          <p:spPr>
            <a:xfrm>
              <a:off x="8109902" y="1253577"/>
              <a:ext cx="46088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94" name="Skupina 93"/>
          <p:cNvGrpSpPr>
            <a:grpSpLocks/>
          </p:cNvGrpSpPr>
          <p:nvPr/>
        </p:nvGrpSpPr>
        <p:grpSpPr bwMode="auto">
          <a:xfrm>
            <a:off x="7935913" y="5224463"/>
            <a:ext cx="909637" cy="277812"/>
            <a:chOff x="8124202" y="1423809"/>
            <a:chExt cx="909492" cy="276999"/>
          </a:xfrm>
        </p:grpSpPr>
        <p:sp>
          <p:nvSpPr>
            <p:cNvPr id="83001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83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6" name="Šipka dolů 95"/>
            <p:cNvSpPr/>
            <p:nvPr/>
          </p:nvSpPr>
          <p:spPr>
            <a:xfrm flipV="1">
              <a:off x="8124202" y="1510865"/>
              <a:ext cx="46030" cy="12504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97" name="Skupina 96"/>
          <p:cNvGrpSpPr>
            <a:grpSpLocks/>
          </p:cNvGrpSpPr>
          <p:nvPr/>
        </p:nvGrpSpPr>
        <p:grpSpPr bwMode="auto">
          <a:xfrm>
            <a:off x="7940675" y="5440363"/>
            <a:ext cx="828675" cy="277812"/>
            <a:chOff x="8124202" y="1423809"/>
            <a:chExt cx="827740" cy="276999"/>
          </a:xfrm>
        </p:grpSpPr>
        <p:sp>
          <p:nvSpPr>
            <p:cNvPr id="82999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9" name="Šipka dolů 98"/>
            <p:cNvSpPr/>
            <p:nvPr/>
          </p:nvSpPr>
          <p:spPr>
            <a:xfrm flipV="1">
              <a:off x="8124202" y="1510865"/>
              <a:ext cx="45986" cy="12504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100" name="Skupina 99"/>
          <p:cNvGrpSpPr>
            <a:grpSpLocks/>
          </p:cNvGrpSpPr>
          <p:nvPr/>
        </p:nvGrpSpPr>
        <p:grpSpPr bwMode="auto">
          <a:xfrm>
            <a:off x="7940675" y="5653088"/>
            <a:ext cx="825500" cy="277812"/>
            <a:chOff x="8109902" y="1172388"/>
            <a:chExt cx="824683" cy="276999"/>
          </a:xfrm>
        </p:grpSpPr>
        <p:sp>
          <p:nvSpPr>
            <p:cNvPr id="82997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102" name="Šipka dolů 101"/>
            <p:cNvSpPr/>
            <p:nvPr/>
          </p:nvSpPr>
          <p:spPr>
            <a:xfrm>
              <a:off x="8109902" y="1253113"/>
              <a:ext cx="45992" cy="14562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2996" name="TextovéPole 54"/>
          <p:cNvSpPr txBox="1">
            <a:spLocks noChangeArrowheads="1"/>
          </p:cNvSpPr>
          <p:nvPr/>
        </p:nvSpPr>
        <p:spPr bwMode="auto">
          <a:xfrm>
            <a:off x="2411413" y="15875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Basic Priciples of Hemodynamics in Shock</a:t>
            </a:r>
          </a:p>
        </p:txBody>
      </p:sp>
    </p:spTree>
    <p:extLst>
      <p:ext uri="{BB962C8B-B14F-4D97-AF65-F5344CB8AC3E}">
        <p14:creationId xmlns:p14="http://schemas.microsoft.com/office/powerpoint/2010/main" val="33740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5" descr="MCj03977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58775"/>
            <a:ext cx="784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15"/>
          <p:cNvSpPr txBox="1">
            <a:spLocks noChangeArrowheads="1"/>
          </p:cNvSpPr>
          <p:nvPr/>
        </p:nvSpPr>
        <p:spPr bwMode="auto">
          <a:xfrm>
            <a:off x="5802313" y="2924175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Cardiogenic shock</a:t>
            </a:r>
          </a:p>
        </p:txBody>
      </p:sp>
      <p:sp>
        <p:nvSpPr>
          <p:cNvPr id="83972" name="Oval 11"/>
          <p:cNvSpPr>
            <a:spLocks noChangeArrowheads="1"/>
          </p:cNvSpPr>
          <p:nvPr/>
        </p:nvSpPr>
        <p:spPr bwMode="auto">
          <a:xfrm>
            <a:off x="6091238" y="24209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83973" name="Oval 11"/>
          <p:cNvSpPr>
            <a:spLocks noChangeArrowheads="1"/>
          </p:cNvSpPr>
          <p:nvPr/>
        </p:nvSpPr>
        <p:spPr bwMode="auto">
          <a:xfrm>
            <a:off x="6243638" y="25733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grpSp>
        <p:nvGrpSpPr>
          <p:cNvPr id="83974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84004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4005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4006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4007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84005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975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3979" name="Line 6"/>
          <p:cNvSpPr>
            <a:spLocks noChangeShapeType="1"/>
          </p:cNvSpPr>
          <p:nvPr/>
        </p:nvSpPr>
        <p:spPr bwMode="auto">
          <a:xfrm>
            <a:off x="5443538" y="33337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3980" name="Line 7"/>
          <p:cNvSpPr>
            <a:spLocks noChangeShapeType="1"/>
          </p:cNvSpPr>
          <p:nvPr/>
        </p:nvSpPr>
        <p:spPr bwMode="auto">
          <a:xfrm>
            <a:off x="5443538" y="256540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3981" name="Text Box 19"/>
          <p:cNvSpPr txBox="1">
            <a:spLocks noChangeArrowheads="1"/>
          </p:cNvSpPr>
          <p:nvPr/>
        </p:nvSpPr>
        <p:spPr bwMode="auto">
          <a:xfrm>
            <a:off x="7512050" y="2565400"/>
            <a:ext cx="739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sp>
        <p:nvSpPr>
          <p:cNvPr id="83982" name="Text Box 19"/>
          <p:cNvSpPr txBox="1">
            <a:spLocks noChangeArrowheads="1"/>
          </p:cNvSpPr>
          <p:nvPr/>
        </p:nvSpPr>
        <p:spPr bwMode="auto">
          <a:xfrm>
            <a:off x="4695825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48" name="Přímá spojnice 47"/>
          <p:cNvCxnSpPr/>
          <p:nvPr/>
        </p:nvCxnSpPr>
        <p:spPr>
          <a:xfrm flipH="1" flipV="1">
            <a:off x="5659438" y="549275"/>
            <a:ext cx="1852612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stCxn id="83980" idx="0"/>
          </p:cNvCxnSpPr>
          <p:nvPr/>
        </p:nvCxnSpPr>
        <p:spPr>
          <a:xfrm flipV="1">
            <a:off x="5443538" y="549275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/>
          <p:cNvCxnSpPr/>
          <p:nvPr/>
        </p:nvCxnSpPr>
        <p:spPr>
          <a:xfrm flipV="1">
            <a:off x="5435600" y="558800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 flipH="1" flipV="1">
            <a:off x="5654675" y="544513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>
            <a:stCxn id="83980" idx="0"/>
          </p:cNvCxnSpPr>
          <p:nvPr/>
        </p:nvCxnSpPr>
        <p:spPr>
          <a:xfrm flipV="1">
            <a:off x="5443538" y="1368425"/>
            <a:ext cx="2438400" cy="1196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H="1" flipV="1">
            <a:off x="6307138" y="981075"/>
            <a:ext cx="1944687" cy="157321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ál 49"/>
          <p:cNvSpPr/>
          <p:nvPr/>
        </p:nvSpPr>
        <p:spPr>
          <a:xfrm>
            <a:off x="7146474" y="16260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3992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3993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Skupina 4"/>
          <p:cNvGrpSpPr>
            <a:grpSpLocks/>
          </p:cNvGrpSpPr>
          <p:nvPr/>
        </p:nvGrpSpPr>
        <p:grpSpPr bwMode="auto">
          <a:xfrm>
            <a:off x="8110538" y="1173163"/>
            <a:ext cx="823912" cy="276225"/>
            <a:chOff x="8109902" y="1172388"/>
            <a:chExt cx="824683" cy="276999"/>
          </a:xfrm>
        </p:grpSpPr>
        <p:sp>
          <p:nvSpPr>
            <p:cNvPr id="84002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2" name="Šipka dolů 1"/>
            <p:cNvSpPr/>
            <p:nvPr/>
          </p:nvSpPr>
          <p:spPr>
            <a:xfrm>
              <a:off x="8109902" y="1253577"/>
              <a:ext cx="46080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8124825" y="1423988"/>
            <a:ext cx="968375" cy="276225"/>
            <a:chOff x="8124202" y="1423809"/>
            <a:chExt cx="968804" cy="276999"/>
          </a:xfrm>
        </p:grpSpPr>
        <p:sp>
          <p:nvSpPr>
            <p:cNvPr id="84000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32" name="Šipka dolů 31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6" name="Skupina 5"/>
          <p:cNvGrpSpPr>
            <a:grpSpLocks/>
          </p:cNvGrpSpPr>
          <p:nvPr/>
        </p:nvGrpSpPr>
        <p:grpSpPr bwMode="auto">
          <a:xfrm>
            <a:off x="8134350" y="1684338"/>
            <a:ext cx="996950" cy="276225"/>
            <a:chOff x="8134402" y="1684174"/>
            <a:chExt cx="996799" cy="276999"/>
          </a:xfrm>
        </p:grpSpPr>
        <p:sp>
          <p:nvSpPr>
            <p:cNvPr id="83998" name="Text Box 19"/>
            <p:cNvSpPr txBox="1">
              <a:spLocks noChangeArrowheads="1"/>
            </p:cNvSpPr>
            <p:nvPr/>
          </p:nvSpPr>
          <p:spPr bwMode="auto">
            <a:xfrm>
              <a:off x="8167476" y="1684174"/>
              <a:ext cx="963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33" name="Šipka dolů 32"/>
            <p:cNvSpPr/>
            <p:nvPr/>
          </p:nvSpPr>
          <p:spPr>
            <a:xfrm flipV="1">
              <a:off x="8134402" y="1765363"/>
              <a:ext cx="46031" cy="12576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3997" name="TextovéPole 54"/>
          <p:cNvSpPr txBox="1">
            <a:spLocks noChangeArrowheads="1"/>
          </p:cNvSpPr>
          <p:nvPr/>
        </p:nvSpPr>
        <p:spPr bwMode="auto">
          <a:xfrm>
            <a:off x="2411413" y="15875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Basic Priciples of Hemodynamics in Shock</a:t>
            </a:r>
          </a:p>
        </p:txBody>
      </p:sp>
    </p:spTree>
    <p:extLst>
      <p:ext uri="{BB962C8B-B14F-4D97-AF65-F5344CB8AC3E}">
        <p14:creationId xmlns:p14="http://schemas.microsoft.com/office/powerpoint/2010/main" val="20183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5"/>
          <p:cNvSpPr txBox="1">
            <a:spLocks noChangeArrowheads="1"/>
          </p:cNvSpPr>
          <p:nvPr/>
        </p:nvSpPr>
        <p:spPr bwMode="auto">
          <a:xfrm>
            <a:off x="5802313" y="2924175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Cardiogenic shock</a:t>
            </a:r>
          </a:p>
        </p:txBody>
      </p:sp>
      <p:grpSp>
        <p:nvGrpSpPr>
          <p:cNvPr id="84995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85054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5055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5056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5057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85055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996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5000" name="Text Box 19"/>
          <p:cNvSpPr txBox="1">
            <a:spLocks noChangeArrowheads="1"/>
          </p:cNvSpPr>
          <p:nvPr/>
        </p:nvSpPr>
        <p:spPr bwMode="auto">
          <a:xfrm>
            <a:off x="4695825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51" name="Přímá spojnice 50"/>
          <p:cNvCxnSpPr>
            <a:stCxn id="85007" idx="0"/>
          </p:cNvCxnSpPr>
          <p:nvPr/>
        </p:nvCxnSpPr>
        <p:spPr>
          <a:xfrm flipV="1">
            <a:off x="5443538" y="1368425"/>
            <a:ext cx="2438400" cy="1196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římá spojnice 53"/>
          <p:cNvCxnSpPr/>
          <p:nvPr/>
        </p:nvCxnSpPr>
        <p:spPr>
          <a:xfrm flipH="1" flipV="1">
            <a:off x="6307138" y="981075"/>
            <a:ext cx="1944687" cy="157321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003" name="Picture 5" descr="MCj03977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58775"/>
            <a:ext cx="7842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4" name="Oval 11"/>
          <p:cNvSpPr>
            <a:spLocks noChangeArrowheads="1"/>
          </p:cNvSpPr>
          <p:nvPr/>
        </p:nvSpPr>
        <p:spPr bwMode="auto">
          <a:xfrm>
            <a:off x="6091238" y="24209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85005" name="Oval 11"/>
          <p:cNvSpPr>
            <a:spLocks noChangeArrowheads="1"/>
          </p:cNvSpPr>
          <p:nvPr/>
        </p:nvSpPr>
        <p:spPr bwMode="auto">
          <a:xfrm>
            <a:off x="6243638" y="2573338"/>
            <a:ext cx="144462" cy="1444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85006" name="Line 6"/>
          <p:cNvSpPr>
            <a:spLocks noChangeShapeType="1"/>
          </p:cNvSpPr>
          <p:nvPr/>
        </p:nvSpPr>
        <p:spPr bwMode="auto">
          <a:xfrm>
            <a:off x="5443538" y="33337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5007" name="Line 7"/>
          <p:cNvSpPr>
            <a:spLocks noChangeShapeType="1"/>
          </p:cNvSpPr>
          <p:nvPr/>
        </p:nvSpPr>
        <p:spPr bwMode="auto">
          <a:xfrm>
            <a:off x="5443538" y="256540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5008" name="Text Box 19"/>
          <p:cNvSpPr txBox="1">
            <a:spLocks noChangeArrowheads="1"/>
          </p:cNvSpPr>
          <p:nvPr/>
        </p:nvSpPr>
        <p:spPr bwMode="auto">
          <a:xfrm>
            <a:off x="7512050" y="2565400"/>
            <a:ext cx="739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48" name="Přímá spojnice 47"/>
          <p:cNvCxnSpPr/>
          <p:nvPr/>
        </p:nvCxnSpPr>
        <p:spPr>
          <a:xfrm flipH="1" flipV="1">
            <a:off x="5659438" y="549275"/>
            <a:ext cx="1852612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stCxn id="85007" idx="0"/>
          </p:cNvCxnSpPr>
          <p:nvPr/>
        </p:nvCxnSpPr>
        <p:spPr>
          <a:xfrm flipV="1">
            <a:off x="5443538" y="549275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ál 49"/>
          <p:cNvSpPr/>
          <p:nvPr/>
        </p:nvSpPr>
        <p:spPr>
          <a:xfrm>
            <a:off x="7146474" y="16260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5014" name="Text Box 12"/>
          <p:cNvSpPr txBox="1">
            <a:spLocks noChangeArrowheads="1"/>
          </p:cNvSpPr>
          <p:nvPr/>
        </p:nvSpPr>
        <p:spPr bwMode="auto">
          <a:xfrm>
            <a:off x="887413" y="638175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Hypovolemic shock</a:t>
            </a:r>
          </a:p>
        </p:txBody>
      </p:sp>
      <p:grpSp>
        <p:nvGrpSpPr>
          <p:cNvPr id="85015" name="Skupina 38"/>
          <p:cNvGrpSpPr>
            <a:grpSpLocks/>
          </p:cNvGrpSpPr>
          <p:nvPr/>
        </p:nvGrpSpPr>
        <p:grpSpPr bwMode="auto">
          <a:xfrm>
            <a:off x="2971800" y="3897313"/>
            <a:ext cx="846138" cy="647700"/>
            <a:chOff x="2800350" y="3860800"/>
            <a:chExt cx="2749550" cy="1795463"/>
          </a:xfrm>
        </p:grpSpPr>
        <p:pic>
          <p:nvPicPr>
            <p:cNvPr id="85052" name="Picture 16" descr="MCj0221073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79211">
              <a:off x="4069556" y="3426619"/>
              <a:ext cx="1046163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53" name="Freeform 18"/>
            <p:cNvSpPr>
              <a:spLocks/>
            </p:cNvSpPr>
            <p:nvPr/>
          </p:nvSpPr>
          <p:spPr bwMode="auto">
            <a:xfrm>
              <a:off x="2800350" y="4221163"/>
              <a:ext cx="841375" cy="1435100"/>
            </a:xfrm>
            <a:custGeom>
              <a:avLst/>
              <a:gdLst>
                <a:gd name="T0" fmla="*/ 2147483647 w 530"/>
                <a:gd name="T1" fmla="*/ 2147483647 h 904"/>
                <a:gd name="T2" fmla="*/ 2147483647 w 530"/>
                <a:gd name="T3" fmla="*/ 2147483647 h 904"/>
                <a:gd name="T4" fmla="*/ 2147483647 w 530"/>
                <a:gd name="T5" fmla="*/ 2147483647 h 904"/>
                <a:gd name="T6" fmla="*/ 2147483647 w 530"/>
                <a:gd name="T7" fmla="*/ 2147483647 h 904"/>
                <a:gd name="T8" fmla="*/ 2147483647 w 530"/>
                <a:gd name="T9" fmla="*/ 2147483647 h 904"/>
                <a:gd name="T10" fmla="*/ 2147483647 w 530"/>
                <a:gd name="T11" fmla="*/ 2147483647 h 904"/>
                <a:gd name="T12" fmla="*/ 2147483647 w 530"/>
                <a:gd name="T13" fmla="*/ 2147483647 h 904"/>
                <a:gd name="T14" fmla="*/ 2147483647 w 530"/>
                <a:gd name="T15" fmla="*/ 2147483647 h 904"/>
                <a:gd name="T16" fmla="*/ 2147483647 w 530"/>
                <a:gd name="T17" fmla="*/ 2147483647 h 904"/>
                <a:gd name="T18" fmla="*/ 2147483647 w 530"/>
                <a:gd name="T19" fmla="*/ 2147483647 h 904"/>
                <a:gd name="T20" fmla="*/ 2147483647 w 530"/>
                <a:gd name="T21" fmla="*/ 0 h 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0"/>
                <a:gd name="T34" fmla="*/ 0 h 904"/>
                <a:gd name="T35" fmla="*/ 530 w 530"/>
                <a:gd name="T36" fmla="*/ 904 h 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0" h="904">
                  <a:moveTo>
                    <a:pt x="507" y="29"/>
                  </a:moveTo>
                  <a:cubicBezTo>
                    <a:pt x="471" y="37"/>
                    <a:pt x="436" y="66"/>
                    <a:pt x="411" y="93"/>
                  </a:cubicBezTo>
                  <a:cubicBezTo>
                    <a:pt x="363" y="142"/>
                    <a:pt x="272" y="227"/>
                    <a:pt x="219" y="322"/>
                  </a:cubicBezTo>
                  <a:cubicBezTo>
                    <a:pt x="166" y="417"/>
                    <a:pt x="119" y="567"/>
                    <a:pt x="91" y="664"/>
                  </a:cubicBezTo>
                  <a:cubicBezTo>
                    <a:pt x="63" y="761"/>
                    <a:pt x="0" y="867"/>
                    <a:pt x="49" y="904"/>
                  </a:cubicBezTo>
                  <a:lnTo>
                    <a:pt x="385" y="888"/>
                  </a:lnTo>
                  <a:lnTo>
                    <a:pt x="380" y="770"/>
                  </a:lnTo>
                  <a:cubicBezTo>
                    <a:pt x="378" y="686"/>
                    <a:pt x="371" y="472"/>
                    <a:pt x="375" y="386"/>
                  </a:cubicBezTo>
                  <a:cubicBezTo>
                    <a:pt x="379" y="300"/>
                    <a:pt x="389" y="297"/>
                    <a:pt x="406" y="253"/>
                  </a:cubicBezTo>
                  <a:cubicBezTo>
                    <a:pt x="423" y="209"/>
                    <a:pt x="455" y="162"/>
                    <a:pt x="476" y="120"/>
                  </a:cubicBezTo>
                  <a:cubicBezTo>
                    <a:pt x="497" y="78"/>
                    <a:pt x="519" y="25"/>
                    <a:pt x="530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2" name="Přímá spojnice 51"/>
          <p:cNvCxnSpPr/>
          <p:nvPr/>
        </p:nvCxnSpPr>
        <p:spPr>
          <a:xfrm flipV="1">
            <a:off x="900113" y="3951288"/>
            <a:ext cx="647700" cy="2016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H="1" flipV="1">
            <a:off x="960438" y="5035550"/>
            <a:ext cx="1739900" cy="93345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18" name="Line 6"/>
          <p:cNvSpPr>
            <a:spLocks noChangeShapeType="1"/>
          </p:cNvSpPr>
          <p:nvPr/>
        </p:nvSpPr>
        <p:spPr bwMode="auto">
          <a:xfrm>
            <a:off x="900113" y="374332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5019" name="Line 7"/>
          <p:cNvSpPr>
            <a:spLocks noChangeShapeType="1"/>
          </p:cNvSpPr>
          <p:nvPr/>
        </p:nvSpPr>
        <p:spPr bwMode="auto">
          <a:xfrm>
            <a:off x="900113" y="597535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5020" name="Text Box 19"/>
          <p:cNvSpPr txBox="1">
            <a:spLocks noChangeArrowheads="1"/>
          </p:cNvSpPr>
          <p:nvPr/>
        </p:nvSpPr>
        <p:spPr bwMode="auto">
          <a:xfrm>
            <a:off x="2967038" y="5975350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61" name="Přímá spojnice 60"/>
          <p:cNvCxnSpPr/>
          <p:nvPr/>
        </p:nvCxnSpPr>
        <p:spPr>
          <a:xfrm flipH="1" flipV="1">
            <a:off x="1116013" y="395922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>
            <a:stCxn id="85019" idx="0"/>
          </p:cNvCxnSpPr>
          <p:nvPr/>
        </p:nvCxnSpPr>
        <p:spPr>
          <a:xfrm flipV="1">
            <a:off x="900113" y="3959225"/>
            <a:ext cx="1871662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ál 62"/>
          <p:cNvSpPr/>
          <p:nvPr/>
        </p:nvSpPr>
        <p:spPr>
          <a:xfrm>
            <a:off x="1090187" y="50879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64" name="Přímá spojnice 63"/>
          <p:cNvCxnSpPr/>
          <p:nvPr/>
        </p:nvCxnSpPr>
        <p:spPr>
          <a:xfrm flipH="1" flipV="1">
            <a:off x="1116013" y="3962400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 flipV="1">
            <a:off x="901700" y="3963988"/>
            <a:ext cx="1871663" cy="201612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28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5029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85030" name="Skupina 39"/>
          <p:cNvGrpSpPr>
            <a:grpSpLocks/>
          </p:cNvGrpSpPr>
          <p:nvPr/>
        </p:nvGrpSpPr>
        <p:grpSpPr bwMode="auto">
          <a:xfrm>
            <a:off x="8110538" y="1173163"/>
            <a:ext cx="823912" cy="276225"/>
            <a:chOff x="8109902" y="1172388"/>
            <a:chExt cx="824683" cy="276999"/>
          </a:xfrm>
        </p:grpSpPr>
        <p:sp>
          <p:nvSpPr>
            <p:cNvPr id="85050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42" name="Šipka dolů 41"/>
            <p:cNvSpPr/>
            <p:nvPr/>
          </p:nvSpPr>
          <p:spPr>
            <a:xfrm>
              <a:off x="8109902" y="1253577"/>
              <a:ext cx="46080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5031" name="Skupina 42"/>
          <p:cNvGrpSpPr>
            <a:grpSpLocks/>
          </p:cNvGrpSpPr>
          <p:nvPr/>
        </p:nvGrpSpPr>
        <p:grpSpPr bwMode="auto">
          <a:xfrm>
            <a:off x="8124825" y="1423988"/>
            <a:ext cx="968375" cy="276225"/>
            <a:chOff x="8124202" y="1423809"/>
            <a:chExt cx="968804" cy="276999"/>
          </a:xfrm>
        </p:grpSpPr>
        <p:sp>
          <p:nvSpPr>
            <p:cNvPr id="85048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45" name="Šipka dolů 44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5032" name="Skupina 45"/>
          <p:cNvGrpSpPr>
            <a:grpSpLocks/>
          </p:cNvGrpSpPr>
          <p:nvPr/>
        </p:nvGrpSpPr>
        <p:grpSpPr bwMode="auto">
          <a:xfrm>
            <a:off x="8134350" y="1684338"/>
            <a:ext cx="996950" cy="276225"/>
            <a:chOff x="8134402" y="1684174"/>
            <a:chExt cx="996799" cy="276999"/>
          </a:xfrm>
        </p:grpSpPr>
        <p:sp>
          <p:nvSpPr>
            <p:cNvPr id="85046" name="Text Box 19"/>
            <p:cNvSpPr txBox="1">
              <a:spLocks noChangeArrowheads="1"/>
            </p:cNvSpPr>
            <p:nvPr/>
          </p:nvSpPr>
          <p:spPr bwMode="auto">
            <a:xfrm>
              <a:off x="8167476" y="1684174"/>
              <a:ext cx="963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5" name="Šipka dolů 54"/>
            <p:cNvSpPr/>
            <p:nvPr/>
          </p:nvSpPr>
          <p:spPr>
            <a:xfrm flipV="1">
              <a:off x="8134402" y="1765363"/>
              <a:ext cx="46031" cy="12576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57" name="Skupina 56"/>
          <p:cNvGrpSpPr>
            <a:grpSpLocks/>
          </p:cNvGrpSpPr>
          <p:nvPr/>
        </p:nvGrpSpPr>
        <p:grpSpPr bwMode="auto">
          <a:xfrm>
            <a:off x="3154363" y="4583113"/>
            <a:ext cx="1211262" cy="276225"/>
            <a:chOff x="8109902" y="1172388"/>
            <a:chExt cx="1211006" cy="276999"/>
          </a:xfrm>
        </p:grpSpPr>
        <p:sp>
          <p:nvSpPr>
            <p:cNvPr id="85044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1188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9" name="Šipka dolů 58"/>
            <p:cNvSpPr/>
            <p:nvPr/>
          </p:nvSpPr>
          <p:spPr>
            <a:xfrm>
              <a:off x="8109902" y="1253577"/>
              <a:ext cx="46027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68" name="Skupina 67"/>
          <p:cNvGrpSpPr>
            <a:grpSpLocks/>
          </p:cNvGrpSpPr>
          <p:nvPr/>
        </p:nvGrpSpPr>
        <p:grpSpPr bwMode="auto">
          <a:xfrm>
            <a:off x="3171825" y="4808538"/>
            <a:ext cx="968375" cy="276225"/>
            <a:chOff x="8124202" y="1423809"/>
            <a:chExt cx="968804" cy="276999"/>
          </a:xfrm>
        </p:grpSpPr>
        <p:sp>
          <p:nvSpPr>
            <p:cNvPr id="85042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0" name="Šipka dolů 69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71" name="Skupina 70"/>
          <p:cNvGrpSpPr>
            <a:grpSpLocks/>
          </p:cNvGrpSpPr>
          <p:nvPr/>
        </p:nvGrpSpPr>
        <p:grpSpPr bwMode="auto">
          <a:xfrm>
            <a:off x="3171825" y="5024438"/>
            <a:ext cx="908050" cy="276225"/>
            <a:chOff x="8124202" y="1423809"/>
            <a:chExt cx="909492" cy="276999"/>
          </a:xfrm>
        </p:grpSpPr>
        <p:sp>
          <p:nvSpPr>
            <p:cNvPr id="85040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83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3" name="Šipka dolů 72"/>
            <p:cNvSpPr/>
            <p:nvPr/>
          </p:nvSpPr>
          <p:spPr>
            <a:xfrm flipV="1">
              <a:off x="8124202" y="1509774"/>
              <a:ext cx="46111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75" name="Skupina 74"/>
          <p:cNvGrpSpPr>
            <a:grpSpLocks/>
          </p:cNvGrpSpPr>
          <p:nvPr/>
        </p:nvGrpSpPr>
        <p:grpSpPr bwMode="auto">
          <a:xfrm>
            <a:off x="3176588" y="5240338"/>
            <a:ext cx="827087" cy="276225"/>
            <a:chOff x="8124202" y="1423809"/>
            <a:chExt cx="827740" cy="276999"/>
          </a:xfrm>
        </p:grpSpPr>
        <p:sp>
          <p:nvSpPr>
            <p:cNvPr id="85038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7" name="Šipka dolů 76"/>
            <p:cNvSpPr/>
            <p:nvPr/>
          </p:nvSpPr>
          <p:spPr>
            <a:xfrm flipV="1">
              <a:off x="8124202" y="1509774"/>
              <a:ext cx="46073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5037" name="TextovéPole 54"/>
          <p:cNvSpPr txBox="1">
            <a:spLocks noChangeArrowheads="1"/>
          </p:cNvSpPr>
          <p:nvPr/>
        </p:nvSpPr>
        <p:spPr bwMode="auto">
          <a:xfrm>
            <a:off x="2411413" y="15875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Basic Priciples of Hemodynamics in Shock</a:t>
            </a:r>
          </a:p>
        </p:txBody>
      </p:sp>
    </p:spTree>
    <p:extLst>
      <p:ext uri="{BB962C8B-B14F-4D97-AF65-F5344CB8AC3E}">
        <p14:creationId xmlns:p14="http://schemas.microsoft.com/office/powerpoint/2010/main" val="31269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5"/>
          <p:cNvSpPr txBox="1">
            <a:spLocks noChangeArrowheads="1"/>
          </p:cNvSpPr>
          <p:nvPr/>
        </p:nvSpPr>
        <p:spPr bwMode="auto">
          <a:xfrm>
            <a:off x="5802313" y="2924175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Cardiogenic shock</a:t>
            </a:r>
          </a:p>
        </p:txBody>
      </p:sp>
      <p:grpSp>
        <p:nvGrpSpPr>
          <p:cNvPr id="86019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86112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13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14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6115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86113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020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6024" name="Text Box 19"/>
          <p:cNvSpPr txBox="1">
            <a:spLocks noChangeArrowheads="1"/>
          </p:cNvSpPr>
          <p:nvPr/>
        </p:nvSpPr>
        <p:spPr bwMode="auto">
          <a:xfrm>
            <a:off x="4695825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grpSp>
        <p:nvGrpSpPr>
          <p:cNvPr id="86025" name="Skupina 1"/>
          <p:cNvGrpSpPr>
            <a:grpSpLocks/>
          </p:cNvGrpSpPr>
          <p:nvPr/>
        </p:nvGrpSpPr>
        <p:grpSpPr bwMode="auto">
          <a:xfrm>
            <a:off x="5443538" y="333375"/>
            <a:ext cx="3081337" cy="2508250"/>
            <a:chOff x="5443463" y="332656"/>
            <a:chExt cx="3081114" cy="2509247"/>
          </a:xfrm>
        </p:grpSpPr>
        <p:cxnSp>
          <p:nvCxnSpPr>
            <p:cNvPr id="51" name="Přímá spojnice 50"/>
            <p:cNvCxnSpPr>
              <a:stCxn id="86105" idx="0"/>
            </p:cNvCxnSpPr>
            <p:nvPr/>
          </p:nvCxnSpPr>
          <p:spPr>
            <a:xfrm flipV="1">
              <a:off x="5443463" y="1369706"/>
              <a:ext cx="2438224" cy="11942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/>
            <p:nvPr/>
          </p:nvCxnSpPr>
          <p:spPr>
            <a:xfrm flipH="1" flipV="1">
              <a:off x="6308587" y="980613"/>
              <a:ext cx="1942959" cy="157383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101" name="Picture 5" descr="MCj0397738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358554"/>
              <a:ext cx="784225" cy="76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102" name="Oval 11"/>
            <p:cNvSpPr>
              <a:spLocks noChangeArrowheads="1"/>
            </p:cNvSpPr>
            <p:nvPr/>
          </p:nvSpPr>
          <p:spPr bwMode="auto">
            <a:xfrm>
              <a:off x="6091858" y="2420938"/>
              <a:ext cx="144462" cy="14446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103" name="Oval 11"/>
            <p:cNvSpPr>
              <a:spLocks noChangeArrowheads="1"/>
            </p:cNvSpPr>
            <p:nvPr/>
          </p:nvSpPr>
          <p:spPr bwMode="auto">
            <a:xfrm>
              <a:off x="6244258" y="2573338"/>
              <a:ext cx="144462" cy="14446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104" name="Line 6"/>
            <p:cNvSpPr>
              <a:spLocks noChangeShapeType="1"/>
            </p:cNvSpPr>
            <p:nvPr/>
          </p:nvSpPr>
          <p:spPr bwMode="auto">
            <a:xfrm>
              <a:off x="5443463" y="332656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05" name="Line 7"/>
            <p:cNvSpPr>
              <a:spLocks noChangeShapeType="1"/>
            </p:cNvSpPr>
            <p:nvPr/>
          </p:nvSpPr>
          <p:spPr bwMode="auto">
            <a:xfrm>
              <a:off x="5443463" y="2564681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6106" name="Text Box 19"/>
            <p:cNvSpPr txBox="1">
              <a:spLocks noChangeArrowheads="1"/>
            </p:cNvSpPr>
            <p:nvPr/>
          </p:nvSpPr>
          <p:spPr bwMode="auto">
            <a:xfrm>
              <a:off x="7511363" y="2564904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48" name="Přímá spojnice 47"/>
            <p:cNvCxnSpPr/>
            <p:nvPr/>
          </p:nvCxnSpPr>
          <p:spPr>
            <a:xfrm flipH="1" flipV="1">
              <a:off x="5659347" y="548642"/>
              <a:ext cx="1852478" cy="2010574"/>
            </a:xfrm>
            <a:prstGeom prst="line">
              <a:avLst/>
            </a:prstGeom>
            <a:ln w="381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>
              <a:stCxn id="86105" idx="0"/>
            </p:cNvCxnSpPr>
            <p:nvPr/>
          </p:nvCxnSpPr>
          <p:spPr>
            <a:xfrm flipV="1">
              <a:off x="5443463" y="548642"/>
              <a:ext cx="1873114" cy="2015339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ál 49"/>
            <p:cNvSpPr/>
            <p:nvPr/>
          </p:nvSpPr>
          <p:spPr>
            <a:xfrm>
              <a:off x="7146474" y="1626042"/>
              <a:ext cx="133602" cy="14125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6026" name="Text Box 12"/>
          <p:cNvSpPr txBox="1">
            <a:spLocks noChangeArrowheads="1"/>
          </p:cNvSpPr>
          <p:nvPr/>
        </p:nvSpPr>
        <p:spPr bwMode="auto">
          <a:xfrm>
            <a:off x="887413" y="638175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Hypovolemic shock</a:t>
            </a:r>
          </a:p>
        </p:txBody>
      </p:sp>
      <p:grpSp>
        <p:nvGrpSpPr>
          <p:cNvPr id="86027" name="Skupina 38"/>
          <p:cNvGrpSpPr>
            <a:grpSpLocks/>
          </p:cNvGrpSpPr>
          <p:nvPr/>
        </p:nvGrpSpPr>
        <p:grpSpPr bwMode="auto">
          <a:xfrm>
            <a:off x="2971800" y="3897313"/>
            <a:ext cx="846138" cy="647700"/>
            <a:chOff x="2800350" y="3860800"/>
            <a:chExt cx="2749550" cy="1795463"/>
          </a:xfrm>
        </p:grpSpPr>
        <p:pic>
          <p:nvPicPr>
            <p:cNvPr id="86097" name="Picture 16" descr="MCj0221073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79211">
              <a:off x="4069556" y="3426619"/>
              <a:ext cx="1046163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98" name="Freeform 18"/>
            <p:cNvSpPr>
              <a:spLocks/>
            </p:cNvSpPr>
            <p:nvPr/>
          </p:nvSpPr>
          <p:spPr bwMode="auto">
            <a:xfrm>
              <a:off x="2800350" y="4221163"/>
              <a:ext cx="841375" cy="1435100"/>
            </a:xfrm>
            <a:custGeom>
              <a:avLst/>
              <a:gdLst>
                <a:gd name="T0" fmla="*/ 2147483647 w 530"/>
                <a:gd name="T1" fmla="*/ 2147483647 h 904"/>
                <a:gd name="T2" fmla="*/ 2147483647 w 530"/>
                <a:gd name="T3" fmla="*/ 2147483647 h 904"/>
                <a:gd name="T4" fmla="*/ 2147483647 w 530"/>
                <a:gd name="T5" fmla="*/ 2147483647 h 904"/>
                <a:gd name="T6" fmla="*/ 2147483647 w 530"/>
                <a:gd name="T7" fmla="*/ 2147483647 h 904"/>
                <a:gd name="T8" fmla="*/ 2147483647 w 530"/>
                <a:gd name="T9" fmla="*/ 2147483647 h 904"/>
                <a:gd name="T10" fmla="*/ 2147483647 w 530"/>
                <a:gd name="T11" fmla="*/ 2147483647 h 904"/>
                <a:gd name="T12" fmla="*/ 2147483647 w 530"/>
                <a:gd name="T13" fmla="*/ 2147483647 h 904"/>
                <a:gd name="T14" fmla="*/ 2147483647 w 530"/>
                <a:gd name="T15" fmla="*/ 2147483647 h 904"/>
                <a:gd name="T16" fmla="*/ 2147483647 w 530"/>
                <a:gd name="T17" fmla="*/ 2147483647 h 904"/>
                <a:gd name="T18" fmla="*/ 2147483647 w 530"/>
                <a:gd name="T19" fmla="*/ 2147483647 h 904"/>
                <a:gd name="T20" fmla="*/ 2147483647 w 530"/>
                <a:gd name="T21" fmla="*/ 0 h 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0"/>
                <a:gd name="T34" fmla="*/ 0 h 904"/>
                <a:gd name="T35" fmla="*/ 530 w 530"/>
                <a:gd name="T36" fmla="*/ 904 h 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0" h="904">
                  <a:moveTo>
                    <a:pt x="507" y="29"/>
                  </a:moveTo>
                  <a:cubicBezTo>
                    <a:pt x="471" y="37"/>
                    <a:pt x="436" y="66"/>
                    <a:pt x="411" y="93"/>
                  </a:cubicBezTo>
                  <a:cubicBezTo>
                    <a:pt x="363" y="142"/>
                    <a:pt x="272" y="227"/>
                    <a:pt x="219" y="322"/>
                  </a:cubicBezTo>
                  <a:cubicBezTo>
                    <a:pt x="166" y="417"/>
                    <a:pt x="119" y="567"/>
                    <a:pt x="91" y="664"/>
                  </a:cubicBezTo>
                  <a:cubicBezTo>
                    <a:pt x="63" y="761"/>
                    <a:pt x="0" y="867"/>
                    <a:pt x="49" y="904"/>
                  </a:cubicBezTo>
                  <a:lnTo>
                    <a:pt x="385" y="888"/>
                  </a:lnTo>
                  <a:lnTo>
                    <a:pt x="380" y="770"/>
                  </a:lnTo>
                  <a:cubicBezTo>
                    <a:pt x="378" y="686"/>
                    <a:pt x="371" y="472"/>
                    <a:pt x="375" y="386"/>
                  </a:cubicBezTo>
                  <a:cubicBezTo>
                    <a:pt x="379" y="300"/>
                    <a:pt x="389" y="297"/>
                    <a:pt x="406" y="253"/>
                  </a:cubicBezTo>
                  <a:cubicBezTo>
                    <a:pt x="423" y="209"/>
                    <a:pt x="455" y="162"/>
                    <a:pt x="476" y="120"/>
                  </a:cubicBezTo>
                  <a:cubicBezTo>
                    <a:pt x="497" y="78"/>
                    <a:pt x="519" y="25"/>
                    <a:pt x="530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2" name="Přímá spojnice 51"/>
          <p:cNvCxnSpPr>
            <a:stCxn id="86031" idx="0"/>
          </p:cNvCxnSpPr>
          <p:nvPr/>
        </p:nvCxnSpPr>
        <p:spPr>
          <a:xfrm flipV="1">
            <a:off x="900113" y="3959225"/>
            <a:ext cx="647700" cy="2016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H="1" flipV="1">
            <a:off x="960438" y="5035550"/>
            <a:ext cx="1739900" cy="93345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30" name="Line 6"/>
          <p:cNvSpPr>
            <a:spLocks noChangeShapeType="1"/>
          </p:cNvSpPr>
          <p:nvPr/>
        </p:nvSpPr>
        <p:spPr bwMode="auto">
          <a:xfrm>
            <a:off x="900113" y="374332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31" name="Line 7"/>
          <p:cNvSpPr>
            <a:spLocks noChangeShapeType="1"/>
          </p:cNvSpPr>
          <p:nvPr/>
        </p:nvSpPr>
        <p:spPr bwMode="auto">
          <a:xfrm>
            <a:off x="900113" y="597535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32" name="Text Box 19"/>
          <p:cNvSpPr txBox="1">
            <a:spLocks noChangeArrowheads="1"/>
          </p:cNvSpPr>
          <p:nvPr/>
        </p:nvSpPr>
        <p:spPr bwMode="auto">
          <a:xfrm>
            <a:off x="2967038" y="5975350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61" name="Přímá spojnice 60"/>
          <p:cNvCxnSpPr/>
          <p:nvPr/>
        </p:nvCxnSpPr>
        <p:spPr>
          <a:xfrm flipH="1" flipV="1">
            <a:off x="1116013" y="395922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>
            <a:stCxn id="86031" idx="0"/>
          </p:cNvCxnSpPr>
          <p:nvPr/>
        </p:nvCxnSpPr>
        <p:spPr>
          <a:xfrm flipV="1">
            <a:off x="900113" y="3959225"/>
            <a:ext cx="1871662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ál 62"/>
          <p:cNvSpPr/>
          <p:nvPr/>
        </p:nvSpPr>
        <p:spPr>
          <a:xfrm>
            <a:off x="1090187" y="50879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6038" name="Text Box 11"/>
          <p:cNvSpPr txBox="1">
            <a:spLocks noChangeArrowheads="1"/>
          </p:cNvSpPr>
          <p:nvPr/>
        </p:nvSpPr>
        <p:spPr bwMode="auto">
          <a:xfrm>
            <a:off x="5903913" y="6372225"/>
            <a:ext cx="1992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Distributive shock</a:t>
            </a:r>
          </a:p>
        </p:txBody>
      </p:sp>
      <p:pic>
        <p:nvPicPr>
          <p:cNvPr id="86039" name="Picture 17" descr="MCj019873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830638"/>
            <a:ext cx="9048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40" name="Line 6"/>
          <p:cNvSpPr>
            <a:spLocks noChangeShapeType="1"/>
          </p:cNvSpPr>
          <p:nvPr/>
        </p:nvSpPr>
        <p:spPr bwMode="auto">
          <a:xfrm>
            <a:off x="5435600" y="374015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41" name="Line 7"/>
          <p:cNvSpPr>
            <a:spLocks noChangeShapeType="1"/>
          </p:cNvSpPr>
          <p:nvPr/>
        </p:nvSpPr>
        <p:spPr bwMode="auto">
          <a:xfrm>
            <a:off x="5435600" y="5972175"/>
            <a:ext cx="280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042" name="Text Box 19"/>
          <p:cNvSpPr txBox="1">
            <a:spLocks noChangeArrowheads="1"/>
          </p:cNvSpPr>
          <p:nvPr/>
        </p:nvSpPr>
        <p:spPr bwMode="auto">
          <a:xfrm>
            <a:off x="7504113" y="5972175"/>
            <a:ext cx="741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68" name="Přímá spojnice 67"/>
          <p:cNvCxnSpPr/>
          <p:nvPr/>
        </p:nvCxnSpPr>
        <p:spPr>
          <a:xfrm flipH="1" flipV="1">
            <a:off x="5653088" y="3956050"/>
            <a:ext cx="1851025" cy="2011363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>
            <a:stCxn id="86041" idx="0"/>
          </p:cNvCxnSpPr>
          <p:nvPr/>
        </p:nvCxnSpPr>
        <p:spPr>
          <a:xfrm flipV="1">
            <a:off x="5435600" y="3956050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/>
          <p:cNvCxnSpPr/>
          <p:nvPr/>
        </p:nvCxnSpPr>
        <p:spPr>
          <a:xfrm flipV="1">
            <a:off x="5435600" y="3962400"/>
            <a:ext cx="1873250" cy="2014538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Přímá spojnice 73"/>
          <p:cNvCxnSpPr/>
          <p:nvPr/>
        </p:nvCxnSpPr>
        <p:spPr>
          <a:xfrm flipH="1" flipV="1">
            <a:off x="5643563" y="3946525"/>
            <a:ext cx="1852612" cy="2009775"/>
          </a:xfrm>
          <a:prstGeom prst="line">
            <a:avLst/>
          </a:prstGeom>
          <a:ln w="3810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>
            <a:stCxn id="86041" idx="0"/>
          </p:cNvCxnSpPr>
          <p:nvPr/>
        </p:nvCxnSpPr>
        <p:spPr>
          <a:xfrm flipV="1">
            <a:off x="5435600" y="4286250"/>
            <a:ext cx="1008063" cy="1685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 flipH="1" flipV="1">
            <a:off x="5903913" y="3956050"/>
            <a:ext cx="774700" cy="20193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ál 69"/>
          <p:cNvSpPr/>
          <p:nvPr/>
        </p:nvSpPr>
        <p:spPr>
          <a:xfrm>
            <a:off x="6116081" y="4653136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71" name="Přímá spojnice 70"/>
          <p:cNvCxnSpPr>
            <a:stCxn id="86041" idx="0"/>
          </p:cNvCxnSpPr>
          <p:nvPr/>
        </p:nvCxnSpPr>
        <p:spPr>
          <a:xfrm flipV="1">
            <a:off x="5435600" y="5087938"/>
            <a:ext cx="1584325" cy="8842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>
            <a:grpSpLocks/>
          </p:cNvGrpSpPr>
          <p:nvPr/>
        </p:nvGrpSpPr>
        <p:grpSpPr bwMode="auto">
          <a:xfrm>
            <a:off x="6356350" y="5319713"/>
            <a:ext cx="179388" cy="188912"/>
            <a:chOff x="6182882" y="5544100"/>
            <a:chExt cx="178904" cy="189156"/>
          </a:xfrm>
        </p:grpSpPr>
        <p:sp>
          <p:nvSpPr>
            <p:cNvPr id="72" name="Ovál 71"/>
            <p:cNvSpPr/>
            <p:nvPr/>
          </p:nvSpPr>
          <p:spPr>
            <a:xfrm>
              <a:off x="6182882" y="5544100"/>
              <a:ext cx="178904" cy="18915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" name="Plus 10"/>
            <p:cNvSpPr/>
            <p:nvPr/>
          </p:nvSpPr>
          <p:spPr>
            <a:xfrm>
              <a:off x="6203464" y="5571122"/>
              <a:ext cx="153572" cy="135112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6054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6055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86056" name="Skupina 54"/>
          <p:cNvGrpSpPr>
            <a:grpSpLocks/>
          </p:cNvGrpSpPr>
          <p:nvPr/>
        </p:nvGrpSpPr>
        <p:grpSpPr bwMode="auto">
          <a:xfrm>
            <a:off x="8110538" y="1173163"/>
            <a:ext cx="823912" cy="276225"/>
            <a:chOff x="8109902" y="1172388"/>
            <a:chExt cx="824683" cy="276999"/>
          </a:xfrm>
        </p:grpSpPr>
        <p:sp>
          <p:nvSpPr>
            <p:cNvPr id="86091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8" name="Šipka dolů 57"/>
            <p:cNvSpPr/>
            <p:nvPr/>
          </p:nvSpPr>
          <p:spPr>
            <a:xfrm>
              <a:off x="8109902" y="1253577"/>
              <a:ext cx="46080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6057" name="Skupina 58"/>
          <p:cNvGrpSpPr>
            <a:grpSpLocks/>
          </p:cNvGrpSpPr>
          <p:nvPr/>
        </p:nvGrpSpPr>
        <p:grpSpPr bwMode="auto">
          <a:xfrm>
            <a:off x="8124825" y="1423988"/>
            <a:ext cx="968375" cy="276225"/>
            <a:chOff x="8124202" y="1423809"/>
            <a:chExt cx="968804" cy="276999"/>
          </a:xfrm>
        </p:grpSpPr>
        <p:sp>
          <p:nvSpPr>
            <p:cNvPr id="86089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65" name="Šipka dolů 64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6058" name="Skupina 65"/>
          <p:cNvGrpSpPr>
            <a:grpSpLocks/>
          </p:cNvGrpSpPr>
          <p:nvPr/>
        </p:nvGrpSpPr>
        <p:grpSpPr bwMode="auto">
          <a:xfrm>
            <a:off x="8134350" y="1684338"/>
            <a:ext cx="996950" cy="276225"/>
            <a:chOff x="8134402" y="1684174"/>
            <a:chExt cx="996799" cy="276999"/>
          </a:xfrm>
        </p:grpSpPr>
        <p:sp>
          <p:nvSpPr>
            <p:cNvPr id="86087" name="Text Box 19"/>
            <p:cNvSpPr txBox="1">
              <a:spLocks noChangeArrowheads="1"/>
            </p:cNvSpPr>
            <p:nvPr/>
          </p:nvSpPr>
          <p:spPr bwMode="auto">
            <a:xfrm>
              <a:off x="8167476" y="1684174"/>
              <a:ext cx="963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5" name="Šipka dolů 74"/>
            <p:cNvSpPr/>
            <p:nvPr/>
          </p:nvSpPr>
          <p:spPr>
            <a:xfrm flipV="1">
              <a:off x="8134402" y="1765363"/>
              <a:ext cx="46031" cy="12576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6059" name="Skupina 75"/>
          <p:cNvGrpSpPr>
            <a:grpSpLocks/>
          </p:cNvGrpSpPr>
          <p:nvPr/>
        </p:nvGrpSpPr>
        <p:grpSpPr bwMode="auto">
          <a:xfrm>
            <a:off x="3154363" y="4583113"/>
            <a:ext cx="1211262" cy="276225"/>
            <a:chOff x="8109902" y="1172388"/>
            <a:chExt cx="1211006" cy="276999"/>
          </a:xfrm>
        </p:grpSpPr>
        <p:sp>
          <p:nvSpPr>
            <p:cNvPr id="86085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1188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8" name="Šipka dolů 77"/>
            <p:cNvSpPr/>
            <p:nvPr/>
          </p:nvSpPr>
          <p:spPr>
            <a:xfrm>
              <a:off x="8109902" y="1253577"/>
              <a:ext cx="46027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6060" name="Skupina 78"/>
          <p:cNvGrpSpPr>
            <a:grpSpLocks/>
          </p:cNvGrpSpPr>
          <p:nvPr/>
        </p:nvGrpSpPr>
        <p:grpSpPr bwMode="auto">
          <a:xfrm>
            <a:off x="3171825" y="4808538"/>
            <a:ext cx="968375" cy="276225"/>
            <a:chOff x="8124202" y="1423809"/>
            <a:chExt cx="968804" cy="276999"/>
          </a:xfrm>
        </p:grpSpPr>
        <p:sp>
          <p:nvSpPr>
            <p:cNvPr id="86083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1" name="Šipka dolů 80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6061" name="Skupina 81"/>
          <p:cNvGrpSpPr>
            <a:grpSpLocks/>
          </p:cNvGrpSpPr>
          <p:nvPr/>
        </p:nvGrpSpPr>
        <p:grpSpPr bwMode="auto">
          <a:xfrm>
            <a:off x="3171825" y="5024438"/>
            <a:ext cx="908050" cy="276225"/>
            <a:chOff x="8124202" y="1423809"/>
            <a:chExt cx="909492" cy="276999"/>
          </a:xfrm>
        </p:grpSpPr>
        <p:sp>
          <p:nvSpPr>
            <p:cNvPr id="86081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83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4" name="Šipka dolů 83"/>
            <p:cNvSpPr/>
            <p:nvPr/>
          </p:nvSpPr>
          <p:spPr>
            <a:xfrm flipV="1">
              <a:off x="8124202" y="1509774"/>
              <a:ext cx="46111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6062" name="Skupina 84"/>
          <p:cNvGrpSpPr>
            <a:grpSpLocks/>
          </p:cNvGrpSpPr>
          <p:nvPr/>
        </p:nvGrpSpPr>
        <p:grpSpPr bwMode="auto">
          <a:xfrm>
            <a:off x="3176588" y="5240338"/>
            <a:ext cx="827087" cy="276225"/>
            <a:chOff x="8124202" y="1423809"/>
            <a:chExt cx="827740" cy="276999"/>
          </a:xfrm>
        </p:grpSpPr>
        <p:sp>
          <p:nvSpPr>
            <p:cNvPr id="86079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7" name="Šipka dolů 86"/>
            <p:cNvSpPr/>
            <p:nvPr/>
          </p:nvSpPr>
          <p:spPr>
            <a:xfrm flipV="1">
              <a:off x="8124202" y="1509774"/>
              <a:ext cx="46073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8" name="Skupina 87"/>
          <p:cNvGrpSpPr>
            <a:grpSpLocks/>
          </p:cNvGrpSpPr>
          <p:nvPr/>
        </p:nvGrpSpPr>
        <p:grpSpPr bwMode="auto">
          <a:xfrm>
            <a:off x="7937500" y="4808538"/>
            <a:ext cx="955675" cy="276225"/>
            <a:chOff x="8109902" y="1172388"/>
            <a:chExt cx="954941" cy="276999"/>
          </a:xfrm>
        </p:grpSpPr>
        <p:sp>
          <p:nvSpPr>
            <p:cNvPr id="86077" name="Text Box 19"/>
            <p:cNvSpPr txBox="1">
              <a:spLocks noChangeArrowheads="1"/>
            </p:cNvSpPr>
            <p:nvPr/>
          </p:nvSpPr>
          <p:spPr bwMode="auto">
            <a:xfrm>
              <a:off x="8121956" y="1172388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0" name="Šipka dolů 89"/>
            <p:cNvSpPr/>
            <p:nvPr/>
          </p:nvSpPr>
          <p:spPr>
            <a:xfrm>
              <a:off x="8109902" y="1253577"/>
              <a:ext cx="46003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91" name="Skupina 90"/>
          <p:cNvGrpSpPr>
            <a:grpSpLocks/>
          </p:cNvGrpSpPr>
          <p:nvPr/>
        </p:nvGrpSpPr>
        <p:grpSpPr bwMode="auto">
          <a:xfrm>
            <a:off x="7939088" y="5024438"/>
            <a:ext cx="1209675" cy="276225"/>
            <a:chOff x="8109902" y="1172388"/>
            <a:chExt cx="1211006" cy="276999"/>
          </a:xfrm>
        </p:grpSpPr>
        <p:sp>
          <p:nvSpPr>
            <p:cNvPr id="86075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1188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3" name="Šipka dolů 92"/>
            <p:cNvSpPr/>
            <p:nvPr/>
          </p:nvSpPr>
          <p:spPr>
            <a:xfrm>
              <a:off x="8109902" y="1253577"/>
              <a:ext cx="46088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94" name="Skupina 93"/>
          <p:cNvGrpSpPr>
            <a:grpSpLocks/>
          </p:cNvGrpSpPr>
          <p:nvPr/>
        </p:nvGrpSpPr>
        <p:grpSpPr bwMode="auto">
          <a:xfrm>
            <a:off x="7935913" y="5224463"/>
            <a:ext cx="909637" cy="277812"/>
            <a:chOff x="8124202" y="1423809"/>
            <a:chExt cx="909492" cy="276999"/>
          </a:xfrm>
        </p:grpSpPr>
        <p:sp>
          <p:nvSpPr>
            <p:cNvPr id="86073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83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6" name="Šipka dolů 95"/>
            <p:cNvSpPr/>
            <p:nvPr/>
          </p:nvSpPr>
          <p:spPr>
            <a:xfrm flipV="1">
              <a:off x="8124202" y="1510865"/>
              <a:ext cx="46030" cy="12504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97" name="Skupina 96"/>
          <p:cNvGrpSpPr>
            <a:grpSpLocks/>
          </p:cNvGrpSpPr>
          <p:nvPr/>
        </p:nvGrpSpPr>
        <p:grpSpPr bwMode="auto">
          <a:xfrm>
            <a:off x="7940675" y="5440363"/>
            <a:ext cx="828675" cy="277812"/>
            <a:chOff x="8124202" y="1423809"/>
            <a:chExt cx="827740" cy="276999"/>
          </a:xfrm>
        </p:grpSpPr>
        <p:sp>
          <p:nvSpPr>
            <p:cNvPr id="86071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9" name="Šipka dolů 98"/>
            <p:cNvSpPr/>
            <p:nvPr/>
          </p:nvSpPr>
          <p:spPr>
            <a:xfrm flipV="1">
              <a:off x="8124202" y="1510865"/>
              <a:ext cx="45986" cy="12504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100" name="Skupina 99"/>
          <p:cNvGrpSpPr>
            <a:grpSpLocks/>
          </p:cNvGrpSpPr>
          <p:nvPr/>
        </p:nvGrpSpPr>
        <p:grpSpPr bwMode="auto">
          <a:xfrm>
            <a:off x="7940675" y="5653088"/>
            <a:ext cx="825500" cy="277812"/>
            <a:chOff x="8109902" y="1172388"/>
            <a:chExt cx="824683" cy="276999"/>
          </a:xfrm>
        </p:grpSpPr>
        <p:sp>
          <p:nvSpPr>
            <p:cNvPr id="86069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102" name="Šipka dolů 101"/>
            <p:cNvSpPr/>
            <p:nvPr/>
          </p:nvSpPr>
          <p:spPr>
            <a:xfrm>
              <a:off x="8109902" y="1253113"/>
              <a:ext cx="45992" cy="14562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6068" name="TextovéPole 54"/>
          <p:cNvSpPr txBox="1">
            <a:spLocks noChangeArrowheads="1"/>
          </p:cNvSpPr>
          <p:nvPr/>
        </p:nvSpPr>
        <p:spPr bwMode="auto">
          <a:xfrm>
            <a:off x="2411413" y="15875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Basic Priciples of Hemodynamics in Shock</a:t>
            </a:r>
          </a:p>
        </p:txBody>
      </p:sp>
    </p:spTree>
    <p:extLst>
      <p:ext uri="{BB962C8B-B14F-4D97-AF65-F5344CB8AC3E}">
        <p14:creationId xmlns:p14="http://schemas.microsoft.com/office/powerpoint/2010/main" val="3657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>
            <a:off x="2425700" y="827088"/>
            <a:ext cx="4033838" cy="1465262"/>
          </a:xfrm>
          <a:custGeom>
            <a:avLst/>
            <a:gdLst>
              <a:gd name="T0" fmla="*/ 2147483647 w 2541"/>
              <a:gd name="T1" fmla="*/ 2147483647 h 923"/>
              <a:gd name="T2" fmla="*/ 2147483647 w 2541"/>
              <a:gd name="T3" fmla="*/ 2147483647 h 923"/>
              <a:gd name="T4" fmla="*/ 2147483647 w 2541"/>
              <a:gd name="T5" fmla="*/ 2147483647 h 923"/>
              <a:gd name="T6" fmla="*/ 2147483647 w 2541"/>
              <a:gd name="T7" fmla="*/ 2147483647 h 923"/>
              <a:gd name="T8" fmla="*/ 2147483647 w 2541"/>
              <a:gd name="T9" fmla="*/ 2147483647 h 923"/>
              <a:gd name="T10" fmla="*/ 2147483647 w 2541"/>
              <a:gd name="T11" fmla="*/ 2147483647 h 923"/>
              <a:gd name="T12" fmla="*/ 2147483647 w 2541"/>
              <a:gd name="T13" fmla="*/ 2147483647 h 923"/>
              <a:gd name="T14" fmla="*/ 2147483647 w 2541"/>
              <a:gd name="T15" fmla="*/ 2147483647 h 923"/>
              <a:gd name="T16" fmla="*/ 2147483647 w 2541"/>
              <a:gd name="T17" fmla="*/ 2147483647 h 923"/>
              <a:gd name="T18" fmla="*/ 2147483647 w 2541"/>
              <a:gd name="T19" fmla="*/ 2147483647 h 923"/>
              <a:gd name="T20" fmla="*/ 2147483647 w 2541"/>
              <a:gd name="T21" fmla="*/ 2147483647 h 923"/>
              <a:gd name="T22" fmla="*/ 2147483647 w 2541"/>
              <a:gd name="T23" fmla="*/ 2147483647 h 923"/>
              <a:gd name="T24" fmla="*/ 2147483647 w 2541"/>
              <a:gd name="T25" fmla="*/ 2147483647 h 923"/>
              <a:gd name="T26" fmla="*/ 2147483647 w 2541"/>
              <a:gd name="T27" fmla="*/ 2147483647 h 923"/>
              <a:gd name="T28" fmla="*/ 2147483647 w 2541"/>
              <a:gd name="T29" fmla="*/ 2147483647 h 923"/>
              <a:gd name="T30" fmla="*/ 2147483647 w 2541"/>
              <a:gd name="T31" fmla="*/ 2147483647 h 9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41"/>
              <a:gd name="T49" fmla="*/ 0 h 923"/>
              <a:gd name="T50" fmla="*/ 2541 w 2541"/>
              <a:gd name="T51" fmla="*/ 923 h 9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41" h="923">
                <a:moveTo>
                  <a:pt x="1319" y="39"/>
                </a:moveTo>
                <a:cubicBezTo>
                  <a:pt x="1244" y="16"/>
                  <a:pt x="1088" y="0"/>
                  <a:pt x="990" y="46"/>
                </a:cubicBezTo>
                <a:cubicBezTo>
                  <a:pt x="893" y="92"/>
                  <a:pt x="880" y="258"/>
                  <a:pt x="734" y="318"/>
                </a:cubicBezTo>
                <a:cubicBezTo>
                  <a:pt x="588" y="378"/>
                  <a:pt x="222" y="314"/>
                  <a:pt x="111" y="406"/>
                </a:cubicBezTo>
                <a:cubicBezTo>
                  <a:pt x="0" y="498"/>
                  <a:pt x="57" y="807"/>
                  <a:pt x="69" y="872"/>
                </a:cubicBezTo>
                <a:cubicBezTo>
                  <a:pt x="221" y="815"/>
                  <a:pt x="6" y="888"/>
                  <a:pt x="184" y="799"/>
                </a:cubicBezTo>
                <a:cubicBezTo>
                  <a:pt x="256" y="747"/>
                  <a:pt x="157" y="620"/>
                  <a:pt x="252" y="573"/>
                </a:cubicBezTo>
                <a:cubicBezTo>
                  <a:pt x="347" y="526"/>
                  <a:pt x="650" y="485"/>
                  <a:pt x="755" y="516"/>
                </a:cubicBezTo>
                <a:cubicBezTo>
                  <a:pt x="860" y="547"/>
                  <a:pt x="794" y="694"/>
                  <a:pt x="881" y="757"/>
                </a:cubicBezTo>
                <a:cubicBezTo>
                  <a:pt x="968" y="820"/>
                  <a:pt x="1157" y="923"/>
                  <a:pt x="1276" y="895"/>
                </a:cubicBezTo>
                <a:cubicBezTo>
                  <a:pt x="1395" y="867"/>
                  <a:pt x="1418" y="645"/>
                  <a:pt x="1598" y="589"/>
                </a:cubicBezTo>
                <a:cubicBezTo>
                  <a:pt x="1778" y="533"/>
                  <a:pt x="2137" y="537"/>
                  <a:pt x="2357" y="558"/>
                </a:cubicBezTo>
                <a:cubicBezTo>
                  <a:pt x="2435" y="458"/>
                  <a:pt x="2488" y="527"/>
                  <a:pt x="2541" y="469"/>
                </a:cubicBezTo>
                <a:cubicBezTo>
                  <a:pt x="2470" y="439"/>
                  <a:pt x="1820" y="413"/>
                  <a:pt x="1650" y="353"/>
                </a:cubicBezTo>
                <a:cubicBezTo>
                  <a:pt x="1480" y="293"/>
                  <a:pt x="1575" y="159"/>
                  <a:pt x="1520" y="107"/>
                </a:cubicBezTo>
                <a:cubicBezTo>
                  <a:pt x="1465" y="55"/>
                  <a:pt x="1361" y="53"/>
                  <a:pt x="1319" y="39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123" name="Picture 3" descr="j02794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1000125"/>
            <a:ext cx="1011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922713" y="2876550"/>
            <a:ext cx="28114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2400"/>
              <a:t>The heart is a pump driven by its inflow (or pressure on its input</a:t>
            </a:r>
            <a:r>
              <a:rPr lang="cs-CZ" altLang="cs-CZ" sz="2400"/>
              <a:t>)</a:t>
            </a:r>
            <a:endParaRPr lang="en-US" altLang="cs-CZ" sz="2400" b="1">
              <a:latin typeface="Times New Roman" panose="02020603050405020304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43175" y="1392238"/>
            <a:ext cx="1243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Inlet pressure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3059113" y="577850"/>
            <a:ext cx="1055687" cy="801688"/>
          </a:xfrm>
          <a:custGeom>
            <a:avLst/>
            <a:gdLst>
              <a:gd name="T0" fmla="*/ 0 w 665"/>
              <a:gd name="T1" fmla="*/ 2147483647 h 505"/>
              <a:gd name="T2" fmla="*/ 2147483647 w 665"/>
              <a:gd name="T3" fmla="*/ 2147483647 h 505"/>
              <a:gd name="T4" fmla="*/ 2147483647 w 665"/>
              <a:gd name="T5" fmla="*/ 2147483647 h 505"/>
              <a:gd name="T6" fmla="*/ 0 60000 65536"/>
              <a:gd name="T7" fmla="*/ 0 60000 65536"/>
              <a:gd name="T8" fmla="*/ 0 60000 65536"/>
              <a:gd name="T9" fmla="*/ 0 w 665"/>
              <a:gd name="T10" fmla="*/ 0 h 505"/>
              <a:gd name="T11" fmla="*/ 665 w 665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505">
                <a:moveTo>
                  <a:pt x="0" y="505"/>
                </a:moveTo>
                <a:cubicBezTo>
                  <a:pt x="35" y="426"/>
                  <a:pt x="98" y="68"/>
                  <a:pt x="209" y="34"/>
                </a:cubicBezTo>
                <a:cubicBezTo>
                  <a:pt x="320" y="0"/>
                  <a:pt x="570" y="246"/>
                  <a:pt x="665" y="301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913313" y="1447800"/>
            <a:ext cx="56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 b="1">
                <a:latin typeface="Times New Roman" panose="02020603050405020304" pitchFamily="18" charset="0"/>
              </a:rPr>
              <a:t>Flow</a:t>
            </a:r>
            <a:endParaRPr lang="en-US" altLang="cs-CZ" sz="1400" b="1">
              <a:latin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F75DEC9-8225-F7CD-8861-A53DA9A2C17B}"/>
              </a:ext>
            </a:extLst>
          </p:cNvPr>
          <p:cNvSpPr txBox="1"/>
          <p:nvPr/>
        </p:nvSpPr>
        <p:spPr>
          <a:xfrm>
            <a:off x="2197352" y="740608"/>
            <a:ext cx="90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preload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918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5"/>
          <p:cNvSpPr txBox="1">
            <a:spLocks noChangeArrowheads="1"/>
          </p:cNvSpPr>
          <p:nvPr/>
        </p:nvSpPr>
        <p:spPr bwMode="auto">
          <a:xfrm>
            <a:off x="5802313" y="2924175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Cardiogenic shock</a:t>
            </a:r>
          </a:p>
        </p:txBody>
      </p:sp>
      <p:grpSp>
        <p:nvGrpSpPr>
          <p:cNvPr id="87043" name="Skupina 16"/>
          <p:cNvGrpSpPr>
            <a:grpSpLocks/>
          </p:cNvGrpSpPr>
          <p:nvPr/>
        </p:nvGrpSpPr>
        <p:grpSpPr bwMode="auto">
          <a:xfrm>
            <a:off x="79375" y="333375"/>
            <a:ext cx="3556000" cy="2508250"/>
            <a:chOff x="79768" y="3429000"/>
            <a:chExt cx="3556128" cy="2509247"/>
          </a:xfrm>
        </p:grpSpPr>
        <p:sp>
          <p:nvSpPr>
            <p:cNvPr id="87134" name="Line 6"/>
            <p:cNvSpPr>
              <a:spLocks noChangeShapeType="1"/>
            </p:cNvSpPr>
            <p:nvPr/>
          </p:nvSpPr>
          <p:spPr bwMode="auto">
            <a:xfrm>
              <a:off x="827088" y="3429000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135" name="Line 7"/>
            <p:cNvSpPr>
              <a:spLocks noChangeShapeType="1"/>
            </p:cNvSpPr>
            <p:nvPr/>
          </p:nvSpPr>
          <p:spPr bwMode="auto">
            <a:xfrm>
              <a:off x="827088" y="5661025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136" name="Text Box 19"/>
            <p:cNvSpPr txBox="1">
              <a:spLocks noChangeArrowheads="1"/>
            </p:cNvSpPr>
            <p:nvPr/>
          </p:nvSpPr>
          <p:spPr bwMode="auto">
            <a:xfrm>
              <a:off x="2894988" y="5661248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7137" name="Text Box 19"/>
            <p:cNvSpPr txBox="1">
              <a:spLocks noChangeArrowheads="1"/>
            </p:cNvSpPr>
            <p:nvPr/>
          </p:nvSpPr>
          <p:spPr bwMode="auto">
            <a:xfrm>
              <a:off x="79768" y="3454898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Cardiac</a:t>
              </a:r>
            </a:p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 output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 flipH="1" flipV="1">
              <a:off x="1043416" y="3644986"/>
              <a:ext cx="1851092" cy="2010574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>
              <a:stCxn id="87135" idx="0"/>
            </p:cNvCxnSpPr>
            <p:nvPr/>
          </p:nvCxnSpPr>
          <p:spPr>
            <a:xfrm flipV="1">
              <a:off x="827508" y="3644986"/>
              <a:ext cx="1871729" cy="20153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044" name="Text Box 15"/>
          <p:cNvSpPr txBox="1">
            <a:spLocks noChangeArrowheads="1"/>
          </p:cNvSpPr>
          <p:nvPr/>
        </p:nvSpPr>
        <p:spPr bwMode="auto">
          <a:xfrm>
            <a:off x="971550" y="2917825"/>
            <a:ext cx="203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Normal circulation</a:t>
            </a:r>
          </a:p>
        </p:txBody>
      </p:sp>
      <p:sp>
        <p:nvSpPr>
          <p:cNvPr id="19" name="Ovál 18"/>
          <p:cNvSpPr/>
          <p:nvPr/>
        </p:nvSpPr>
        <p:spPr>
          <a:xfrm>
            <a:off x="1810182" y="1369040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7048" name="Text Box 19"/>
          <p:cNvSpPr txBox="1">
            <a:spLocks noChangeArrowheads="1"/>
          </p:cNvSpPr>
          <p:nvPr/>
        </p:nvSpPr>
        <p:spPr bwMode="auto">
          <a:xfrm>
            <a:off x="4695825" y="358775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Cardiac</a:t>
            </a:r>
          </a:p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 output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grpSp>
        <p:nvGrpSpPr>
          <p:cNvPr id="87049" name="Skupina 1"/>
          <p:cNvGrpSpPr>
            <a:grpSpLocks/>
          </p:cNvGrpSpPr>
          <p:nvPr/>
        </p:nvGrpSpPr>
        <p:grpSpPr bwMode="auto">
          <a:xfrm>
            <a:off x="5443538" y="333375"/>
            <a:ext cx="3081337" cy="2508250"/>
            <a:chOff x="5443463" y="332656"/>
            <a:chExt cx="3081114" cy="2509247"/>
          </a:xfrm>
        </p:grpSpPr>
        <p:cxnSp>
          <p:nvCxnSpPr>
            <p:cNvPr id="51" name="Přímá spojnice 50"/>
            <p:cNvCxnSpPr>
              <a:stCxn id="87127" idx="0"/>
            </p:cNvCxnSpPr>
            <p:nvPr/>
          </p:nvCxnSpPr>
          <p:spPr>
            <a:xfrm flipV="1">
              <a:off x="5443463" y="1369706"/>
              <a:ext cx="2438224" cy="11942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/>
            <p:nvPr/>
          </p:nvCxnSpPr>
          <p:spPr>
            <a:xfrm flipH="1" flipV="1">
              <a:off x="6308587" y="980613"/>
              <a:ext cx="1942959" cy="157383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7123" name="Picture 5" descr="MCj0397738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358554"/>
              <a:ext cx="784225" cy="76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124" name="Oval 11"/>
            <p:cNvSpPr>
              <a:spLocks noChangeArrowheads="1"/>
            </p:cNvSpPr>
            <p:nvPr/>
          </p:nvSpPr>
          <p:spPr bwMode="auto">
            <a:xfrm>
              <a:off x="6091858" y="2420938"/>
              <a:ext cx="144462" cy="14446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7125" name="Oval 11"/>
            <p:cNvSpPr>
              <a:spLocks noChangeArrowheads="1"/>
            </p:cNvSpPr>
            <p:nvPr/>
          </p:nvSpPr>
          <p:spPr bwMode="auto">
            <a:xfrm>
              <a:off x="6244258" y="2573338"/>
              <a:ext cx="144462" cy="14446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>
                <a:latin typeface="Garamond" panose="02020404030301010803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7126" name="Line 6"/>
            <p:cNvSpPr>
              <a:spLocks noChangeShapeType="1"/>
            </p:cNvSpPr>
            <p:nvPr/>
          </p:nvSpPr>
          <p:spPr bwMode="auto">
            <a:xfrm>
              <a:off x="5443463" y="332656"/>
              <a:ext cx="0" cy="2232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127" name="Line 7"/>
            <p:cNvSpPr>
              <a:spLocks noChangeShapeType="1"/>
            </p:cNvSpPr>
            <p:nvPr/>
          </p:nvSpPr>
          <p:spPr bwMode="auto">
            <a:xfrm>
              <a:off x="5443463" y="2564681"/>
              <a:ext cx="28088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128" name="Text Box 19"/>
            <p:cNvSpPr txBox="1">
              <a:spLocks noChangeArrowheads="1"/>
            </p:cNvSpPr>
            <p:nvPr/>
          </p:nvSpPr>
          <p:spPr bwMode="auto">
            <a:xfrm>
              <a:off x="7511363" y="2564904"/>
              <a:ext cx="7409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preload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cxnSp>
          <p:nvCxnSpPr>
            <p:cNvPr id="48" name="Přímá spojnice 47"/>
            <p:cNvCxnSpPr/>
            <p:nvPr/>
          </p:nvCxnSpPr>
          <p:spPr>
            <a:xfrm flipH="1" flipV="1">
              <a:off x="5659347" y="548642"/>
              <a:ext cx="1852478" cy="2010574"/>
            </a:xfrm>
            <a:prstGeom prst="line">
              <a:avLst/>
            </a:prstGeom>
            <a:ln w="3810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>
              <a:stCxn id="87127" idx="0"/>
            </p:cNvCxnSpPr>
            <p:nvPr/>
          </p:nvCxnSpPr>
          <p:spPr>
            <a:xfrm flipV="1">
              <a:off x="5443463" y="548642"/>
              <a:ext cx="1873114" cy="2015339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ál 49"/>
            <p:cNvSpPr/>
            <p:nvPr/>
          </p:nvSpPr>
          <p:spPr>
            <a:xfrm>
              <a:off x="7146474" y="1626042"/>
              <a:ext cx="133602" cy="14125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7050" name="Text Box 12"/>
          <p:cNvSpPr txBox="1">
            <a:spLocks noChangeArrowheads="1"/>
          </p:cNvSpPr>
          <p:nvPr/>
        </p:nvSpPr>
        <p:spPr bwMode="auto">
          <a:xfrm>
            <a:off x="887413" y="638175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Hypovolemic shock</a:t>
            </a:r>
          </a:p>
        </p:txBody>
      </p:sp>
      <p:grpSp>
        <p:nvGrpSpPr>
          <p:cNvPr id="87051" name="Skupina 38"/>
          <p:cNvGrpSpPr>
            <a:grpSpLocks/>
          </p:cNvGrpSpPr>
          <p:nvPr/>
        </p:nvGrpSpPr>
        <p:grpSpPr bwMode="auto">
          <a:xfrm>
            <a:off x="2971800" y="3897313"/>
            <a:ext cx="846138" cy="647700"/>
            <a:chOff x="2800350" y="3860800"/>
            <a:chExt cx="2749550" cy="1795463"/>
          </a:xfrm>
        </p:grpSpPr>
        <p:pic>
          <p:nvPicPr>
            <p:cNvPr id="87119" name="Picture 16" descr="MCj0221073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79211">
              <a:off x="4069556" y="3426619"/>
              <a:ext cx="1046163" cy="191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120" name="Freeform 18"/>
            <p:cNvSpPr>
              <a:spLocks/>
            </p:cNvSpPr>
            <p:nvPr/>
          </p:nvSpPr>
          <p:spPr bwMode="auto">
            <a:xfrm>
              <a:off x="2800350" y="4221163"/>
              <a:ext cx="841375" cy="1435100"/>
            </a:xfrm>
            <a:custGeom>
              <a:avLst/>
              <a:gdLst>
                <a:gd name="T0" fmla="*/ 2147483647 w 530"/>
                <a:gd name="T1" fmla="*/ 2147483647 h 904"/>
                <a:gd name="T2" fmla="*/ 2147483647 w 530"/>
                <a:gd name="T3" fmla="*/ 2147483647 h 904"/>
                <a:gd name="T4" fmla="*/ 2147483647 w 530"/>
                <a:gd name="T5" fmla="*/ 2147483647 h 904"/>
                <a:gd name="T6" fmla="*/ 2147483647 w 530"/>
                <a:gd name="T7" fmla="*/ 2147483647 h 904"/>
                <a:gd name="T8" fmla="*/ 2147483647 w 530"/>
                <a:gd name="T9" fmla="*/ 2147483647 h 904"/>
                <a:gd name="T10" fmla="*/ 2147483647 w 530"/>
                <a:gd name="T11" fmla="*/ 2147483647 h 904"/>
                <a:gd name="T12" fmla="*/ 2147483647 w 530"/>
                <a:gd name="T13" fmla="*/ 2147483647 h 904"/>
                <a:gd name="T14" fmla="*/ 2147483647 w 530"/>
                <a:gd name="T15" fmla="*/ 2147483647 h 904"/>
                <a:gd name="T16" fmla="*/ 2147483647 w 530"/>
                <a:gd name="T17" fmla="*/ 2147483647 h 904"/>
                <a:gd name="T18" fmla="*/ 2147483647 w 530"/>
                <a:gd name="T19" fmla="*/ 2147483647 h 904"/>
                <a:gd name="T20" fmla="*/ 2147483647 w 530"/>
                <a:gd name="T21" fmla="*/ 0 h 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0"/>
                <a:gd name="T34" fmla="*/ 0 h 904"/>
                <a:gd name="T35" fmla="*/ 530 w 530"/>
                <a:gd name="T36" fmla="*/ 904 h 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0" h="904">
                  <a:moveTo>
                    <a:pt x="507" y="29"/>
                  </a:moveTo>
                  <a:cubicBezTo>
                    <a:pt x="471" y="37"/>
                    <a:pt x="436" y="66"/>
                    <a:pt x="411" y="93"/>
                  </a:cubicBezTo>
                  <a:cubicBezTo>
                    <a:pt x="363" y="142"/>
                    <a:pt x="272" y="227"/>
                    <a:pt x="219" y="322"/>
                  </a:cubicBezTo>
                  <a:cubicBezTo>
                    <a:pt x="166" y="417"/>
                    <a:pt x="119" y="567"/>
                    <a:pt x="91" y="664"/>
                  </a:cubicBezTo>
                  <a:cubicBezTo>
                    <a:pt x="63" y="761"/>
                    <a:pt x="0" y="867"/>
                    <a:pt x="49" y="904"/>
                  </a:cubicBezTo>
                  <a:lnTo>
                    <a:pt x="385" y="888"/>
                  </a:lnTo>
                  <a:lnTo>
                    <a:pt x="380" y="770"/>
                  </a:lnTo>
                  <a:cubicBezTo>
                    <a:pt x="378" y="686"/>
                    <a:pt x="371" y="472"/>
                    <a:pt x="375" y="386"/>
                  </a:cubicBezTo>
                  <a:cubicBezTo>
                    <a:pt x="379" y="300"/>
                    <a:pt x="389" y="297"/>
                    <a:pt x="406" y="253"/>
                  </a:cubicBezTo>
                  <a:cubicBezTo>
                    <a:pt x="423" y="209"/>
                    <a:pt x="455" y="162"/>
                    <a:pt x="476" y="120"/>
                  </a:cubicBezTo>
                  <a:cubicBezTo>
                    <a:pt x="497" y="78"/>
                    <a:pt x="519" y="25"/>
                    <a:pt x="530" y="0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52" name="Přímá spojnice 51"/>
          <p:cNvCxnSpPr>
            <a:stCxn id="87055" idx="0"/>
          </p:cNvCxnSpPr>
          <p:nvPr/>
        </p:nvCxnSpPr>
        <p:spPr>
          <a:xfrm flipV="1">
            <a:off x="900113" y="3959225"/>
            <a:ext cx="647700" cy="2016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/>
          <p:nvPr/>
        </p:nvCxnSpPr>
        <p:spPr>
          <a:xfrm flipH="1" flipV="1">
            <a:off x="960438" y="5035550"/>
            <a:ext cx="1739900" cy="93345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54" name="Line 6"/>
          <p:cNvSpPr>
            <a:spLocks noChangeShapeType="1"/>
          </p:cNvSpPr>
          <p:nvPr/>
        </p:nvSpPr>
        <p:spPr bwMode="auto">
          <a:xfrm>
            <a:off x="900113" y="374332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055" name="Line 7"/>
          <p:cNvSpPr>
            <a:spLocks noChangeShapeType="1"/>
          </p:cNvSpPr>
          <p:nvPr/>
        </p:nvSpPr>
        <p:spPr bwMode="auto">
          <a:xfrm>
            <a:off x="900113" y="5975350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056" name="Text Box 19"/>
          <p:cNvSpPr txBox="1">
            <a:spLocks noChangeArrowheads="1"/>
          </p:cNvSpPr>
          <p:nvPr/>
        </p:nvSpPr>
        <p:spPr bwMode="auto">
          <a:xfrm>
            <a:off x="2967038" y="5975350"/>
            <a:ext cx="741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61" name="Přímá spojnice 60"/>
          <p:cNvCxnSpPr/>
          <p:nvPr/>
        </p:nvCxnSpPr>
        <p:spPr>
          <a:xfrm flipH="1" flipV="1">
            <a:off x="1116013" y="3959225"/>
            <a:ext cx="1851025" cy="2009775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>
            <a:stCxn id="87055" idx="0"/>
          </p:cNvCxnSpPr>
          <p:nvPr/>
        </p:nvCxnSpPr>
        <p:spPr>
          <a:xfrm flipV="1">
            <a:off x="900113" y="3959225"/>
            <a:ext cx="1871662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ál 62"/>
          <p:cNvSpPr/>
          <p:nvPr/>
        </p:nvSpPr>
        <p:spPr>
          <a:xfrm>
            <a:off x="1090187" y="5087942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7062" name="Text Box 11"/>
          <p:cNvSpPr txBox="1">
            <a:spLocks noChangeArrowheads="1"/>
          </p:cNvSpPr>
          <p:nvPr/>
        </p:nvSpPr>
        <p:spPr bwMode="auto">
          <a:xfrm>
            <a:off x="5903913" y="6372225"/>
            <a:ext cx="1992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Distributive shock</a:t>
            </a:r>
          </a:p>
        </p:txBody>
      </p:sp>
      <p:pic>
        <p:nvPicPr>
          <p:cNvPr id="87063" name="Picture 17" descr="MCj019873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830638"/>
            <a:ext cx="9048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4" name="Line 6"/>
          <p:cNvSpPr>
            <a:spLocks noChangeShapeType="1"/>
          </p:cNvSpPr>
          <p:nvPr/>
        </p:nvSpPr>
        <p:spPr bwMode="auto">
          <a:xfrm>
            <a:off x="5435600" y="3740150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065" name="Line 7"/>
          <p:cNvSpPr>
            <a:spLocks noChangeShapeType="1"/>
          </p:cNvSpPr>
          <p:nvPr/>
        </p:nvSpPr>
        <p:spPr bwMode="auto">
          <a:xfrm>
            <a:off x="5435600" y="5972175"/>
            <a:ext cx="280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066" name="Text Box 19"/>
          <p:cNvSpPr txBox="1">
            <a:spLocks noChangeArrowheads="1"/>
          </p:cNvSpPr>
          <p:nvPr/>
        </p:nvSpPr>
        <p:spPr bwMode="auto">
          <a:xfrm>
            <a:off x="7504113" y="5972175"/>
            <a:ext cx="741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cs typeface="Arial" panose="020B0604020202020204" pitchFamily="34" charset="0"/>
              </a:rPr>
              <a:t>preload</a:t>
            </a:r>
            <a:endParaRPr lang="en-US" altLang="cs-CZ" sz="1200" b="1">
              <a:cs typeface="Arial" panose="020B0604020202020204" pitchFamily="34" charset="0"/>
            </a:endParaRPr>
          </a:p>
        </p:txBody>
      </p:sp>
      <p:cxnSp>
        <p:nvCxnSpPr>
          <p:cNvPr id="68" name="Přímá spojnice 67"/>
          <p:cNvCxnSpPr/>
          <p:nvPr/>
        </p:nvCxnSpPr>
        <p:spPr>
          <a:xfrm flipH="1" flipV="1">
            <a:off x="5653088" y="3956050"/>
            <a:ext cx="1851025" cy="2011363"/>
          </a:xfrm>
          <a:prstGeom prst="line">
            <a:avLst/>
          </a:prstGeom>
          <a:ln w="3810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/>
          <p:cNvCxnSpPr>
            <a:stCxn id="87065" idx="0"/>
          </p:cNvCxnSpPr>
          <p:nvPr/>
        </p:nvCxnSpPr>
        <p:spPr>
          <a:xfrm flipV="1">
            <a:off x="5435600" y="3956050"/>
            <a:ext cx="1873250" cy="20161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>
            <a:stCxn id="87065" idx="0"/>
          </p:cNvCxnSpPr>
          <p:nvPr/>
        </p:nvCxnSpPr>
        <p:spPr>
          <a:xfrm flipV="1">
            <a:off x="5435600" y="4286250"/>
            <a:ext cx="1008063" cy="1685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/>
          <p:cNvCxnSpPr/>
          <p:nvPr/>
        </p:nvCxnSpPr>
        <p:spPr>
          <a:xfrm flipH="1" flipV="1">
            <a:off x="5903913" y="3956050"/>
            <a:ext cx="774700" cy="20193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ál 69"/>
          <p:cNvSpPr/>
          <p:nvPr/>
        </p:nvSpPr>
        <p:spPr>
          <a:xfrm>
            <a:off x="6116081" y="4653136"/>
            <a:ext cx="133602" cy="1412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71" name="Přímá spojnice 70"/>
          <p:cNvCxnSpPr>
            <a:stCxn id="87065" idx="0"/>
          </p:cNvCxnSpPr>
          <p:nvPr/>
        </p:nvCxnSpPr>
        <p:spPr>
          <a:xfrm flipV="1">
            <a:off x="5435600" y="5087938"/>
            <a:ext cx="1584325" cy="8842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075" name="Skupina 11"/>
          <p:cNvGrpSpPr>
            <a:grpSpLocks/>
          </p:cNvGrpSpPr>
          <p:nvPr/>
        </p:nvGrpSpPr>
        <p:grpSpPr bwMode="auto">
          <a:xfrm>
            <a:off x="6356350" y="5319713"/>
            <a:ext cx="179388" cy="188912"/>
            <a:chOff x="6182882" y="5544100"/>
            <a:chExt cx="178904" cy="189156"/>
          </a:xfrm>
        </p:grpSpPr>
        <p:sp>
          <p:nvSpPr>
            <p:cNvPr id="72" name="Ovál 71"/>
            <p:cNvSpPr/>
            <p:nvPr/>
          </p:nvSpPr>
          <p:spPr>
            <a:xfrm>
              <a:off x="6182882" y="5544100"/>
              <a:ext cx="178904" cy="18915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1" name="Plus 10"/>
            <p:cNvSpPr/>
            <p:nvPr/>
          </p:nvSpPr>
          <p:spPr>
            <a:xfrm>
              <a:off x="6203464" y="5571122"/>
              <a:ext cx="153572" cy="135112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87076" name="TextovéPole 54"/>
          <p:cNvSpPr txBox="1">
            <a:spLocks noChangeArrowheads="1"/>
          </p:cNvSpPr>
          <p:nvPr/>
        </p:nvSpPr>
        <p:spPr bwMode="auto">
          <a:xfrm>
            <a:off x="2411413" y="15875"/>
            <a:ext cx="532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Basic Priciples of Hemodynamics in Shock</a:t>
            </a:r>
          </a:p>
        </p:txBody>
      </p:sp>
      <p:sp>
        <p:nvSpPr>
          <p:cNvPr id="87077" name="Text Box 19"/>
          <p:cNvSpPr txBox="1">
            <a:spLocks noChangeArrowheads="1"/>
          </p:cNvSpPr>
          <p:nvPr/>
        </p:nvSpPr>
        <p:spPr bwMode="auto">
          <a:xfrm rot="-2816333">
            <a:off x="1647031" y="737395"/>
            <a:ext cx="12096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FF0000"/>
                </a:solidFill>
                <a:cs typeface="Arial" panose="020B0604020202020204" pitchFamily="34" charset="0"/>
              </a:rPr>
              <a:t>Starling curve</a:t>
            </a:r>
            <a:endParaRPr lang="en-US" altLang="cs-CZ" sz="12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7078" name="Text Box 19"/>
          <p:cNvSpPr txBox="1">
            <a:spLocks noChangeArrowheads="1"/>
          </p:cNvSpPr>
          <p:nvPr/>
        </p:nvSpPr>
        <p:spPr bwMode="auto">
          <a:xfrm rot="2897877">
            <a:off x="1659732" y="1821656"/>
            <a:ext cx="1671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200" b="1">
                <a:solidFill>
                  <a:srgbClr val="0000FF"/>
                </a:solidFill>
                <a:cs typeface="Arial" panose="020B0604020202020204" pitchFamily="34" charset="0"/>
              </a:rPr>
              <a:t>Venous return curve</a:t>
            </a:r>
            <a:endParaRPr lang="en-US" altLang="cs-CZ" sz="1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pSp>
        <p:nvGrpSpPr>
          <p:cNvPr id="87079" name="Skupina 54"/>
          <p:cNvGrpSpPr>
            <a:grpSpLocks/>
          </p:cNvGrpSpPr>
          <p:nvPr/>
        </p:nvGrpSpPr>
        <p:grpSpPr bwMode="auto">
          <a:xfrm>
            <a:off x="8110538" y="1173163"/>
            <a:ext cx="823912" cy="276225"/>
            <a:chOff x="8109902" y="1172388"/>
            <a:chExt cx="824683" cy="276999"/>
          </a:xfrm>
        </p:grpSpPr>
        <p:sp>
          <p:nvSpPr>
            <p:cNvPr id="87113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58" name="Šipka dolů 57"/>
            <p:cNvSpPr/>
            <p:nvPr/>
          </p:nvSpPr>
          <p:spPr>
            <a:xfrm>
              <a:off x="8109902" y="1253577"/>
              <a:ext cx="46080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0" name="Skupina 58"/>
          <p:cNvGrpSpPr>
            <a:grpSpLocks/>
          </p:cNvGrpSpPr>
          <p:nvPr/>
        </p:nvGrpSpPr>
        <p:grpSpPr bwMode="auto">
          <a:xfrm>
            <a:off x="8124825" y="1423988"/>
            <a:ext cx="968375" cy="276225"/>
            <a:chOff x="8124202" y="1423809"/>
            <a:chExt cx="968804" cy="276999"/>
          </a:xfrm>
        </p:grpSpPr>
        <p:sp>
          <p:nvSpPr>
            <p:cNvPr id="87111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65" name="Šipka dolů 64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1" name="Skupina 65"/>
          <p:cNvGrpSpPr>
            <a:grpSpLocks/>
          </p:cNvGrpSpPr>
          <p:nvPr/>
        </p:nvGrpSpPr>
        <p:grpSpPr bwMode="auto">
          <a:xfrm>
            <a:off x="8134350" y="1684338"/>
            <a:ext cx="996950" cy="276225"/>
            <a:chOff x="8134402" y="1684174"/>
            <a:chExt cx="996799" cy="276999"/>
          </a:xfrm>
        </p:grpSpPr>
        <p:sp>
          <p:nvSpPr>
            <p:cNvPr id="87109" name="Text Box 19"/>
            <p:cNvSpPr txBox="1">
              <a:spLocks noChangeArrowheads="1"/>
            </p:cNvSpPr>
            <p:nvPr/>
          </p:nvSpPr>
          <p:spPr bwMode="auto">
            <a:xfrm>
              <a:off x="8167476" y="1684174"/>
              <a:ext cx="9637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venotonus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3" name="Šipka dolů 72"/>
            <p:cNvSpPr/>
            <p:nvPr/>
          </p:nvSpPr>
          <p:spPr>
            <a:xfrm flipV="1">
              <a:off x="8134402" y="1765363"/>
              <a:ext cx="46031" cy="12576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2" name="Skupina 74"/>
          <p:cNvGrpSpPr>
            <a:grpSpLocks/>
          </p:cNvGrpSpPr>
          <p:nvPr/>
        </p:nvGrpSpPr>
        <p:grpSpPr bwMode="auto">
          <a:xfrm>
            <a:off x="3154363" y="4583113"/>
            <a:ext cx="1211262" cy="276225"/>
            <a:chOff x="8109902" y="1172388"/>
            <a:chExt cx="1211006" cy="276999"/>
          </a:xfrm>
        </p:grpSpPr>
        <p:sp>
          <p:nvSpPr>
            <p:cNvPr id="87107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1188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77" name="Šipka dolů 76"/>
            <p:cNvSpPr/>
            <p:nvPr/>
          </p:nvSpPr>
          <p:spPr>
            <a:xfrm>
              <a:off x="8109902" y="1253577"/>
              <a:ext cx="46027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3" name="Skupina 77"/>
          <p:cNvGrpSpPr>
            <a:grpSpLocks/>
          </p:cNvGrpSpPr>
          <p:nvPr/>
        </p:nvGrpSpPr>
        <p:grpSpPr bwMode="auto">
          <a:xfrm>
            <a:off x="3171825" y="4808538"/>
            <a:ext cx="968375" cy="276225"/>
            <a:chOff x="8124202" y="1423809"/>
            <a:chExt cx="968804" cy="276999"/>
          </a:xfrm>
        </p:grpSpPr>
        <p:sp>
          <p:nvSpPr>
            <p:cNvPr id="87105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0" name="Šipka dolů 79"/>
            <p:cNvSpPr/>
            <p:nvPr/>
          </p:nvSpPr>
          <p:spPr>
            <a:xfrm flipV="1">
              <a:off x="8124202" y="1509774"/>
              <a:ext cx="46058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4" name="Skupina 80"/>
          <p:cNvGrpSpPr>
            <a:grpSpLocks/>
          </p:cNvGrpSpPr>
          <p:nvPr/>
        </p:nvGrpSpPr>
        <p:grpSpPr bwMode="auto">
          <a:xfrm>
            <a:off x="3171825" y="5024438"/>
            <a:ext cx="908050" cy="276225"/>
            <a:chOff x="8124202" y="1423809"/>
            <a:chExt cx="909492" cy="276999"/>
          </a:xfrm>
        </p:grpSpPr>
        <p:sp>
          <p:nvSpPr>
            <p:cNvPr id="87103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83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3" name="Šipka dolů 82"/>
            <p:cNvSpPr/>
            <p:nvPr/>
          </p:nvSpPr>
          <p:spPr>
            <a:xfrm flipV="1">
              <a:off x="8124202" y="1509774"/>
              <a:ext cx="46111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5" name="Skupina 83"/>
          <p:cNvGrpSpPr>
            <a:grpSpLocks/>
          </p:cNvGrpSpPr>
          <p:nvPr/>
        </p:nvGrpSpPr>
        <p:grpSpPr bwMode="auto">
          <a:xfrm>
            <a:off x="3176588" y="5240338"/>
            <a:ext cx="827087" cy="276225"/>
            <a:chOff x="8124202" y="1423809"/>
            <a:chExt cx="827740" cy="276999"/>
          </a:xfrm>
        </p:grpSpPr>
        <p:sp>
          <p:nvSpPr>
            <p:cNvPr id="87101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6" name="Šipka dolů 85"/>
            <p:cNvSpPr/>
            <p:nvPr/>
          </p:nvSpPr>
          <p:spPr>
            <a:xfrm flipV="1">
              <a:off x="8124202" y="1509774"/>
              <a:ext cx="46073" cy="12576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6" name="Skupina 86"/>
          <p:cNvGrpSpPr>
            <a:grpSpLocks/>
          </p:cNvGrpSpPr>
          <p:nvPr/>
        </p:nvGrpSpPr>
        <p:grpSpPr bwMode="auto">
          <a:xfrm>
            <a:off x="7937500" y="4808538"/>
            <a:ext cx="955675" cy="276225"/>
            <a:chOff x="8109902" y="1172388"/>
            <a:chExt cx="954941" cy="276999"/>
          </a:xfrm>
        </p:grpSpPr>
        <p:sp>
          <p:nvSpPr>
            <p:cNvPr id="87099" name="Text Box 19"/>
            <p:cNvSpPr txBox="1">
              <a:spLocks noChangeArrowheads="1"/>
            </p:cNvSpPr>
            <p:nvPr/>
          </p:nvSpPr>
          <p:spPr bwMode="auto">
            <a:xfrm>
              <a:off x="8121956" y="1172388"/>
              <a:ext cx="9428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resistance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89" name="Šipka dolů 88"/>
            <p:cNvSpPr/>
            <p:nvPr/>
          </p:nvSpPr>
          <p:spPr>
            <a:xfrm>
              <a:off x="8109902" y="1253577"/>
              <a:ext cx="46003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7" name="Skupina 89"/>
          <p:cNvGrpSpPr>
            <a:grpSpLocks/>
          </p:cNvGrpSpPr>
          <p:nvPr/>
        </p:nvGrpSpPr>
        <p:grpSpPr bwMode="auto">
          <a:xfrm>
            <a:off x="7939088" y="5024438"/>
            <a:ext cx="1209675" cy="276225"/>
            <a:chOff x="8109902" y="1172388"/>
            <a:chExt cx="1211006" cy="276999"/>
          </a:xfrm>
        </p:grpSpPr>
        <p:sp>
          <p:nvSpPr>
            <p:cNvPr id="87097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11881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blood volume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2" name="Šipka dolů 91"/>
            <p:cNvSpPr/>
            <p:nvPr/>
          </p:nvSpPr>
          <p:spPr>
            <a:xfrm>
              <a:off x="8109902" y="1253577"/>
              <a:ext cx="46088" cy="14486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8" name="Skupina 92"/>
          <p:cNvGrpSpPr>
            <a:grpSpLocks/>
          </p:cNvGrpSpPr>
          <p:nvPr/>
        </p:nvGrpSpPr>
        <p:grpSpPr bwMode="auto">
          <a:xfrm>
            <a:off x="7935913" y="5224463"/>
            <a:ext cx="909637" cy="277812"/>
            <a:chOff x="8124202" y="1423809"/>
            <a:chExt cx="909492" cy="276999"/>
          </a:xfrm>
        </p:grpSpPr>
        <p:sp>
          <p:nvSpPr>
            <p:cNvPr id="87095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835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heart rate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5" name="Šipka dolů 94"/>
            <p:cNvSpPr/>
            <p:nvPr/>
          </p:nvSpPr>
          <p:spPr>
            <a:xfrm flipV="1">
              <a:off x="8124202" y="1510865"/>
              <a:ext cx="46030" cy="12504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89" name="Skupina 95"/>
          <p:cNvGrpSpPr>
            <a:grpSpLocks/>
          </p:cNvGrpSpPr>
          <p:nvPr/>
        </p:nvGrpSpPr>
        <p:grpSpPr bwMode="auto">
          <a:xfrm>
            <a:off x="7940675" y="5440363"/>
            <a:ext cx="828675" cy="277812"/>
            <a:chOff x="8124202" y="1423809"/>
            <a:chExt cx="827740" cy="276999"/>
          </a:xfrm>
        </p:grpSpPr>
        <p:sp>
          <p:nvSpPr>
            <p:cNvPr id="87093" name="Text Box 19"/>
            <p:cNvSpPr txBox="1">
              <a:spLocks noChangeArrowheads="1"/>
            </p:cNvSpPr>
            <p:nvPr/>
          </p:nvSpPr>
          <p:spPr bwMode="auto">
            <a:xfrm>
              <a:off x="8150119" y="1423809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98" name="Šipka dolů 97"/>
            <p:cNvSpPr/>
            <p:nvPr/>
          </p:nvSpPr>
          <p:spPr>
            <a:xfrm flipV="1">
              <a:off x="8124202" y="1510865"/>
              <a:ext cx="45986" cy="125046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grpSp>
        <p:nvGrpSpPr>
          <p:cNvPr id="87090" name="Skupina 98"/>
          <p:cNvGrpSpPr>
            <a:grpSpLocks/>
          </p:cNvGrpSpPr>
          <p:nvPr/>
        </p:nvGrpSpPr>
        <p:grpSpPr bwMode="auto">
          <a:xfrm>
            <a:off x="7940675" y="5653088"/>
            <a:ext cx="825500" cy="277812"/>
            <a:chOff x="8109902" y="1172388"/>
            <a:chExt cx="824683" cy="276999"/>
          </a:xfrm>
        </p:grpSpPr>
        <p:sp>
          <p:nvSpPr>
            <p:cNvPr id="87091" name="Text Box 19"/>
            <p:cNvSpPr txBox="1">
              <a:spLocks noChangeArrowheads="1"/>
            </p:cNvSpPr>
            <p:nvPr/>
          </p:nvSpPr>
          <p:spPr bwMode="auto">
            <a:xfrm>
              <a:off x="8132762" y="1172388"/>
              <a:ext cx="80182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200" b="1">
                  <a:cs typeface="Arial" panose="020B0604020202020204" pitchFamily="34" charset="0"/>
                </a:rPr>
                <a:t>inotropy</a:t>
              </a:r>
              <a:endParaRPr lang="en-US" altLang="cs-CZ" sz="1200" b="1">
                <a:cs typeface="Arial" panose="020B0604020202020204" pitchFamily="34" charset="0"/>
              </a:endParaRPr>
            </a:p>
          </p:txBody>
        </p:sp>
        <p:sp>
          <p:nvSpPr>
            <p:cNvPr id="101" name="Šipka dolů 100"/>
            <p:cNvSpPr/>
            <p:nvPr/>
          </p:nvSpPr>
          <p:spPr>
            <a:xfrm>
              <a:off x="8109902" y="1253113"/>
              <a:ext cx="45992" cy="145623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3682327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1"/>
          <p:cNvSpPr>
            <a:spLocks noChangeArrowheads="1"/>
          </p:cNvSpPr>
          <p:nvPr/>
        </p:nvSpPr>
        <p:spPr bwMode="auto">
          <a:xfrm>
            <a:off x="1619250" y="1052513"/>
            <a:ext cx="1774825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Hemodynamics</a:t>
            </a:r>
            <a:endParaRPr lang="en-US" altLang="cs-CZ" dirty="0"/>
          </a:p>
        </p:txBody>
      </p:sp>
      <p:sp>
        <p:nvSpPr>
          <p:cNvPr id="2051" name="Obdélník 2"/>
          <p:cNvSpPr>
            <a:spLocks noChangeArrowheads="1"/>
          </p:cNvSpPr>
          <p:nvPr/>
        </p:nvSpPr>
        <p:spPr bwMode="auto">
          <a:xfrm>
            <a:off x="5219700" y="2636838"/>
            <a:ext cx="1827213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Volume balance</a:t>
            </a:r>
            <a:endParaRPr lang="en-US" altLang="cs-CZ"/>
          </a:p>
        </p:txBody>
      </p:sp>
      <p:sp>
        <p:nvSpPr>
          <p:cNvPr id="2052" name="Obdélník 3"/>
          <p:cNvSpPr>
            <a:spLocks noChangeArrowheads="1"/>
          </p:cNvSpPr>
          <p:nvPr/>
        </p:nvSpPr>
        <p:spPr bwMode="auto">
          <a:xfrm>
            <a:off x="900113" y="3573463"/>
            <a:ext cx="1954212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Oxygen transport</a:t>
            </a:r>
            <a:endParaRPr lang="en-US" altLang="cs-CZ" dirty="0"/>
          </a:p>
        </p:txBody>
      </p:sp>
      <p:sp>
        <p:nvSpPr>
          <p:cNvPr id="2053" name="Obdélník 4"/>
          <p:cNvSpPr>
            <a:spLocks noChangeArrowheads="1"/>
          </p:cNvSpPr>
          <p:nvPr/>
        </p:nvSpPr>
        <p:spPr bwMode="auto">
          <a:xfrm>
            <a:off x="4427538" y="4508500"/>
            <a:ext cx="2595562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Acid-Base </a:t>
            </a:r>
            <a:r>
              <a:rPr lang="cs-CZ" altLang="cs-CZ" dirty="0" err="1"/>
              <a:t>homeostasis</a:t>
            </a:r>
            <a:endParaRPr lang="en-US" alt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 rot="16200000" flipH="1">
            <a:off x="2843213" y="1844675"/>
            <a:ext cx="2520950" cy="2520950"/>
          </a:xfrm>
          <a:prstGeom prst="straightConnector1">
            <a:avLst/>
          </a:prstGeom>
          <a:ln w="76200">
            <a:solidFill>
              <a:srgbClr val="4A7EBB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2051" idx="1"/>
          </p:cNvCxnSpPr>
          <p:nvPr/>
        </p:nvCxnSpPr>
        <p:spPr>
          <a:xfrm rot="10800000" flipV="1">
            <a:off x="2484438" y="2820988"/>
            <a:ext cx="2735262" cy="75247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419475" y="1484313"/>
            <a:ext cx="2808288" cy="1036637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5400000">
            <a:off x="1281907" y="2613819"/>
            <a:ext cx="1900237" cy="73025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10800000">
            <a:off x="2627313" y="4076700"/>
            <a:ext cx="1584325" cy="6477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V="1">
            <a:off x="5436394" y="3717132"/>
            <a:ext cx="1368425" cy="71437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oblený obdélník 24"/>
          <p:cNvSpPr/>
          <p:nvPr/>
        </p:nvSpPr>
        <p:spPr>
          <a:xfrm>
            <a:off x="4500563" y="260350"/>
            <a:ext cx="3095625" cy="13684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 err="1">
                <a:solidFill>
                  <a:srgbClr val="FF0000"/>
                </a:solidFill>
              </a:rPr>
              <a:t>Integrative</a:t>
            </a:r>
            <a:r>
              <a:rPr lang="cs-CZ" sz="4000" dirty="0">
                <a:solidFill>
                  <a:srgbClr val="FF0000"/>
                </a:solidFill>
              </a:rPr>
              <a:t> </a:t>
            </a:r>
            <a:r>
              <a:rPr lang="cs-CZ" sz="4000" dirty="0" err="1">
                <a:solidFill>
                  <a:srgbClr val="FF0000"/>
                </a:solidFill>
              </a:rPr>
              <a:t>physiology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2061" name="Obdélník 25"/>
          <p:cNvSpPr>
            <a:spLocks noChangeArrowheads="1"/>
          </p:cNvSpPr>
          <p:nvPr/>
        </p:nvSpPr>
        <p:spPr bwMode="auto">
          <a:xfrm>
            <a:off x="6948488" y="3213100"/>
            <a:ext cx="1851025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osmotic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27" name="Přímá spojovací šipka 26"/>
          <p:cNvCxnSpPr/>
          <p:nvPr/>
        </p:nvCxnSpPr>
        <p:spPr>
          <a:xfrm rot="10800000">
            <a:off x="7164388" y="2924175"/>
            <a:ext cx="792162" cy="28892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25"/>
          <p:cNvSpPr>
            <a:spLocks noChangeArrowheads="1"/>
          </p:cNvSpPr>
          <p:nvPr/>
        </p:nvSpPr>
        <p:spPr bwMode="auto">
          <a:xfrm>
            <a:off x="7175768" y="3685660"/>
            <a:ext cx="1531188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ionic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18" name="Přímá spojovací šipka 26"/>
          <p:cNvCxnSpPr/>
          <p:nvPr/>
        </p:nvCxnSpPr>
        <p:spPr>
          <a:xfrm flipH="1">
            <a:off x="6588224" y="3941763"/>
            <a:ext cx="649190" cy="4953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84558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19250" y="188913"/>
            <a:ext cx="3236913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3200" dirty="0"/>
              <a:t>Oxygen </a:t>
            </a:r>
            <a:r>
              <a:rPr lang="cs-CZ" sz="3200" dirty="0" err="1"/>
              <a:t>delivery</a:t>
            </a:r>
            <a:endParaRPr lang="cs-CZ" sz="3200" dirty="0"/>
          </a:p>
        </p:txBody>
      </p:sp>
      <p:sp>
        <p:nvSpPr>
          <p:cNvPr id="3" name="Vývojový diagram: paměť s přímým přístupem 2"/>
          <p:cNvSpPr/>
          <p:nvPr/>
        </p:nvSpPr>
        <p:spPr>
          <a:xfrm flipH="1">
            <a:off x="4932363" y="1989138"/>
            <a:ext cx="2663825" cy="719137"/>
          </a:xfrm>
          <a:prstGeom prst="flowChartMagneticDru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Šipka doleva 3"/>
          <p:cNvSpPr/>
          <p:nvPr/>
        </p:nvSpPr>
        <p:spPr>
          <a:xfrm>
            <a:off x="2843213" y="1916113"/>
            <a:ext cx="2881312" cy="79216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CaO2*Q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92275" y="1052513"/>
            <a:ext cx="97155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PaO2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87675" y="1412875"/>
            <a:ext cx="9715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SaO2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211638" y="1052513"/>
            <a:ext cx="579437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Hb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5600" y="692150"/>
            <a:ext cx="1643063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Circulation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5288" y="1700213"/>
            <a:ext cx="1608137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Ventilation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908050"/>
            <a:ext cx="868363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PiO2</a:t>
            </a:r>
          </a:p>
        </p:txBody>
      </p:sp>
      <p:cxnSp>
        <p:nvCxnSpPr>
          <p:cNvPr id="12" name="Přímá spojovací šipka 11"/>
          <p:cNvCxnSpPr>
            <a:stCxn id="10" idx="2"/>
            <a:endCxn id="9" idx="0"/>
          </p:cNvCxnSpPr>
          <p:nvPr/>
        </p:nvCxnSpPr>
        <p:spPr>
          <a:xfrm rot="16200000" flipH="1">
            <a:off x="651669" y="1153319"/>
            <a:ext cx="330200" cy="763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9" idx="0"/>
            <a:endCxn id="5" idx="1"/>
          </p:cNvCxnSpPr>
          <p:nvPr/>
        </p:nvCxnSpPr>
        <p:spPr>
          <a:xfrm rot="5400000" flipH="1" flipV="1">
            <a:off x="1237456" y="1245395"/>
            <a:ext cx="415925" cy="4937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5" idx="3"/>
            <a:endCxn id="6" idx="1"/>
          </p:cNvCxnSpPr>
          <p:nvPr/>
        </p:nvCxnSpPr>
        <p:spPr>
          <a:xfrm>
            <a:off x="2663825" y="1284288"/>
            <a:ext cx="32385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7" idx="2"/>
          </p:cNvCxnSpPr>
          <p:nvPr/>
        </p:nvCxnSpPr>
        <p:spPr>
          <a:xfrm rot="5400000">
            <a:off x="4011612" y="1714501"/>
            <a:ext cx="690563" cy="290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3492500" y="1844675"/>
            <a:ext cx="646113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5400000">
            <a:off x="4752975" y="1160463"/>
            <a:ext cx="1079500" cy="1009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0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aoblený obdélník 32"/>
          <p:cNvSpPr/>
          <p:nvPr/>
        </p:nvSpPr>
        <p:spPr>
          <a:xfrm>
            <a:off x="1258888" y="5400675"/>
            <a:ext cx="2376487" cy="1412875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/>
              <a:t>Cells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619250" y="188913"/>
            <a:ext cx="3236913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3200" dirty="0"/>
              <a:t>Oxygen </a:t>
            </a:r>
            <a:r>
              <a:rPr lang="cs-CZ" sz="3200" dirty="0" err="1"/>
              <a:t>delivery</a:t>
            </a:r>
            <a:endParaRPr lang="cs-CZ" sz="3200" dirty="0"/>
          </a:p>
        </p:txBody>
      </p:sp>
      <p:sp>
        <p:nvSpPr>
          <p:cNvPr id="3" name="Vývojový diagram: paměť s přímým přístupem 2"/>
          <p:cNvSpPr/>
          <p:nvPr/>
        </p:nvSpPr>
        <p:spPr>
          <a:xfrm flipH="1">
            <a:off x="4932363" y="1989138"/>
            <a:ext cx="2663825" cy="719137"/>
          </a:xfrm>
          <a:prstGeom prst="flowChartMagneticDru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Šipka doleva 3"/>
          <p:cNvSpPr/>
          <p:nvPr/>
        </p:nvSpPr>
        <p:spPr>
          <a:xfrm>
            <a:off x="3059113" y="1700213"/>
            <a:ext cx="2376487" cy="1296987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CaO2*Q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92275" y="1052513"/>
            <a:ext cx="97155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PaO2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87675" y="1412875"/>
            <a:ext cx="9715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SaO2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211638" y="1052513"/>
            <a:ext cx="579437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Hb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5600" y="692150"/>
            <a:ext cx="1643063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Circulation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5288" y="1700213"/>
            <a:ext cx="1608137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Ventilation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908050"/>
            <a:ext cx="868363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PiO2</a:t>
            </a:r>
          </a:p>
        </p:txBody>
      </p:sp>
      <p:cxnSp>
        <p:nvCxnSpPr>
          <p:cNvPr id="12" name="Přímá spojovací šipka 11"/>
          <p:cNvCxnSpPr>
            <a:stCxn id="10" idx="2"/>
            <a:endCxn id="9" idx="0"/>
          </p:cNvCxnSpPr>
          <p:nvPr/>
        </p:nvCxnSpPr>
        <p:spPr>
          <a:xfrm rot="16200000" flipH="1">
            <a:off x="651669" y="1153319"/>
            <a:ext cx="330200" cy="763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9" idx="0"/>
            <a:endCxn id="5" idx="1"/>
          </p:cNvCxnSpPr>
          <p:nvPr/>
        </p:nvCxnSpPr>
        <p:spPr>
          <a:xfrm rot="5400000" flipH="1" flipV="1">
            <a:off x="1237456" y="1245395"/>
            <a:ext cx="415925" cy="4937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5" idx="3"/>
            <a:endCxn id="6" idx="1"/>
          </p:cNvCxnSpPr>
          <p:nvPr/>
        </p:nvCxnSpPr>
        <p:spPr>
          <a:xfrm>
            <a:off x="2663825" y="1284288"/>
            <a:ext cx="32385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7" idx="2"/>
          </p:cNvCxnSpPr>
          <p:nvPr/>
        </p:nvCxnSpPr>
        <p:spPr>
          <a:xfrm rot="5400000">
            <a:off x="4011612" y="1714501"/>
            <a:ext cx="690563" cy="290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3492500" y="1844675"/>
            <a:ext cx="646113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5400000">
            <a:off x="4752975" y="1160463"/>
            <a:ext cx="1079500" cy="1009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106" name="Skupina 20"/>
          <p:cNvGrpSpPr>
            <a:grpSpLocks/>
          </p:cNvGrpSpPr>
          <p:nvPr/>
        </p:nvGrpSpPr>
        <p:grpSpPr bwMode="auto">
          <a:xfrm>
            <a:off x="2051050" y="4221163"/>
            <a:ext cx="1008063" cy="1728787"/>
            <a:chOff x="2483768" y="3861048"/>
            <a:chExt cx="1008112" cy="1728192"/>
          </a:xfrm>
        </p:grpSpPr>
        <p:sp>
          <p:nvSpPr>
            <p:cNvPr id="18" name="Šipka dolů 17"/>
            <p:cNvSpPr/>
            <p:nvPr/>
          </p:nvSpPr>
          <p:spPr>
            <a:xfrm>
              <a:off x="2483768" y="3861048"/>
              <a:ext cx="1008112" cy="1728192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</p:txBody>
        </p:sp>
        <p:sp>
          <p:nvSpPr>
            <p:cNvPr id="89113" name="TextovéPole 19"/>
            <p:cNvSpPr txBox="1">
              <a:spLocks noChangeArrowheads="1"/>
            </p:cNvSpPr>
            <p:nvPr/>
          </p:nvSpPr>
          <p:spPr bwMode="auto">
            <a:xfrm>
              <a:off x="2677783" y="4797152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/>
                <a:t>VO2</a:t>
              </a: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1042988" y="6273800"/>
            <a:ext cx="4148137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3200" dirty="0"/>
              <a:t>Oxygen </a:t>
            </a:r>
            <a:r>
              <a:rPr lang="cs-CZ" sz="3200" dirty="0" err="1"/>
              <a:t>comsumption</a:t>
            </a:r>
            <a:endParaRPr lang="cs-CZ" sz="32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706813" y="3860800"/>
            <a:ext cx="3233737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Metabolic</a:t>
            </a:r>
            <a:r>
              <a:rPr lang="cs-CZ" sz="2400" dirty="0"/>
              <a:t> </a:t>
            </a:r>
            <a:r>
              <a:rPr lang="cs-CZ" sz="2400" dirty="0" err="1"/>
              <a:t>requirement</a:t>
            </a:r>
            <a:endParaRPr lang="cs-CZ" sz="2400" dirty="0"/>
          </a:p>
        </p:txBody>
      </p:sp>
      <p:cxnSp>
        <p:nvCxnSpPr>
          <p:cNvPr id="26" name="Přímá spojovací šipka 25"/>
          <p:cNvCxnSpPr/>
          <p:nvPr/>
        </p:nvCxnSpPr>
        <p:spPr>
          <a:xfrm rot="10800000" flipV="1">
            <a:off x="2771775" y="4292600"/>
            <a:ext cx="1800225" cy="106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5580063" y="3213100"/>
            <a:ext cx="27368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ATP/ADP ratio </a:t>
            </a:r>
            <a:r>
              <a:rPr lang="cs-CZ" sz="2400" dirty="0" err="1"/>
              <a:t>etc</a:t>
            </a:r>
            <a:r>
              <a:rPr lang="cs-CZ" sz="2400" dirty="0"/>
              <a:t>.</a:t>
            </a:r>
          </a:p>
        </p:txBody>
      </p:sp>
      <p:cxnSp>
        <p:nvCxnSpPr>
          <p:cNvPr id="30" name="Přímá spojovací šipka 29"/>
          <p:cNvCxnSpPr>
            <a:stCxn id="29" idx="1"/>
            <a:endCxn id="25" idx="0"/>
          </p:cNvCxnSpPr>
          <p:nvPr/>
        </p:nvCxnSpPr>
        <p:spPr>
          <a:xfrm rot="10800000" flipV="1">
            <a:off x="5324475" y="3443288"/>
            <a:ext cx="255588" cy="417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1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Šipka doleva 47"/>
          <p:cNvSpPr/>
          <p:nvPr/>
        </p:nvSpPr>
        <p:spPr>
          <a:xfrm>
            <a:off x="539750" y="1916113"/>
            <a:ext cx="2879725" cy="433387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CvO2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1258888" y="3213100"/>
            <a:ext cx="2376487" cy="3095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Ohnutá šipka 40"/>
          <p:cNvSpPr/>
          <p:nvPr/>
        </p:nvSpPr>
        <p:spPr>
          <a:xfrm rot="5400000" flipV="1">
            <a:off x="2411413" y="1844675"/>
            <a:ext cx="1944687" cy="2665413"/>
          </a:xfrm>
          <a:prstGeom prst="bentArrow">
            <a:avLst>
              <a:gd name="adj1" fmla="val 25000"/>
              <a:gd name="adj2" fmla="val 25000"/>
              <a:gd name="adj3" fmla="val 27116"/>
              <a:gd name="adj4" fmla="val 3726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3" name="Zaoblený obdélník 32"/>
          <p:cNvSpPr/>
          <p:nvPr/>
        </p:nvSpPr>
        <p:spPr>
          <a:xfrm>
            <a:off x="1258888" y="5400675"/>
            <a:ext cx="2376487" cy="1412875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/>
              <a:t>Cells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619250" y="188913"/>
            <a:ext cx="3236913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3200" dirty="0"/>
              <a:t>Oxygen </a:t>
            </a:r>
            <a:r>
              <a:rPr lang="cs-CZ" sz="3200" dirty="0" err="1"/>
              <a:t>delivery</a:t>
            </a:r>
            <a:endParaRPr lang="cs-CZ" sz="3200" dirty="0"/>
          </a:p>
        </p:txBody>
      </p:sp>
      <p:sp>
        <p:nvSpPr>
          <p:cNvPr id="3" name="Vývojový diagram: paměť s přímým přístupem 2"/>
          <p:cNvSpPr/>
          <p:nvPr/>
        </p:nvSpPr>
        <p:spPr>
          <a:xfrm flipH="1">
            <a:off x="4932363" y="1989138"/>
            <a:ext cx="2663825" cy="719137"/>
          </a:xfrm>
          <a:prstGeom prst="flowChartMagneticDru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Šipka doleva 3"/>
          <p:cNvSpPr/>
          <p:nvPr/>
        </p:nvSpPr>
        <p:spPr>
          <a:xfrm>
            <a:off x="3059113" y="1700213"/>
            <a:ext cx="2376487" cy="1296987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CaO2*Q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92275" y="1052513"/>
            <a:ext cx="97155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PaO2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87675" y="1412875"/>
            <a:ext cx="9715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SaO2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211638" y="1052513"/>
            <a:ext cx="579437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Hb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5600" y="692150"/>
            <a:ext cx="1643063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Circulation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5288" y="1557338"/>
            <a:ext cx="1608137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Ventilation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908050"/>
            <a:ext cx="954088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PvO2</a:t>
            </a:r>
          </a:p>
        </p:txBody>
      </p:sp>
      <p:cxnSp>
        <p:nvCxnSpPr>
          <p:cNvPr id="12" name="Přímá spojovací šipka 11"/>
          <p:cNvCxnSpPr>
            <a:stCxn id="10" idx="2"/>
            <a:endCxn id="9" idx="0"/>
          </p:cNvCxnSpPr>
          <p:nvPr/>
        </p:nvCxnSpPr>
        <p:spPr>
          <a:xfrm rot="16200000" flipH="1">
            <a:off x="744538" y="1103313"/>
            <a:ext cx="187325" cy="720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9" idx="0"/>
            <a:endCxn id="5" idx="1"/>
          </p:cNvCxnSpPr>
          <p:nvPr/>
        </p:nvCxnSpPr>
        <p:spPr>
          <a:xfrm rot="5400000" flipH="1" flipV="1">
            <a:off x="1308894" y="1173957"/>
            <a:ext cx="273050" cy="4937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5" idx="3"/>
            <a:endCxn id="6" idx="1"/>
          </p:cNvCxnSpPr>
          <p:nvPr/>
        </p:nvCxnSpPr>
        <p:spPr>
          <a:xfrm>
            <a:off x="2663825" y="1284288"/>
            <a:ext cx="32385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7" idx="2"/>
          </p:cNvCxnSpPr>
          <p:nvPr/>
        </p:nvCxnSpPr>
        <p:spPr>
          <a:xfrm rot="5400000">
            <a:off x="4011612" y="1714501"/>
            <a:ext cx="690563" cy="290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3492500" y="1844675"/>
            <a:ext cx="646113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5400000">
            <a:off x="4752975" y="1160463"/>
            <a:ext cx="1079500" cy="1009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133" name="Skupina 20"/>
          <p:cNvGrpSpPr>
            <a:grpSpLocks/>
          </p:cNvGrpSpPr>
          <p:nvPr/>
        </p:nvGrpSpPr>
        <p:grpSpPr bwMode="auto">
          <a:xfrm>
            <a:off x="2051050" y="4221163"/>
            <a:ext cx="1008063" cy="1728787"/>
            <a:chOff x="2483768" y="3861048"/>
            <a:chExt cx="1008112" cy="1728192"/>
          </a:xfrm>
        </p:grpSpPr>
        <p:sp>
          <p:nvSpPr>
            <p:cNvPr id="18" name="Šipka dolů 17"/>
            <p:cNvSpPr/>
            <p:nvPr/>
          </p:nvSpPr>
          <p:spPr>
            <a:xfrm>
              <a:off x="2483768" y="3861048"/>
              <a:ext cx="1008112" cy="1728192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</p:txBody>
        </p:sp>
        <p:sp>
          <p:nvSpPr>
            <p:cNvPr id="90146" name="TextovéPole 19"/>
            <p:cNvSpPr txBox="1">
              <a:spLocks noChangeArrowheads="1"/>
            </p:cNvSpPr>
            <p:nvPr/>
          </p:nvSpPr>
          <p:spPr bwMode="auto">
            <a:xfrm>
              <a:off x="2677783" y="4797152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/>
                <a:t>VO2</a:t>
              </a: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1042988" y="6273800"/>
            <a:ext cx="4148137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3200" dirty="0"/>
              <a:t>Oxygen </a:t>
            </a:r>
            <a:r>
              <a:rPr lang="cs-CZ" sz="3200" dirty="0" err="1"/>
              <a:t>comsumption</a:t>
            </a:r>
            <a:endParaRPr lang="cs-CZ" sz="32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4211638" y="2492375"/>
            <a:ext cx="9715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PaO2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50825" y="3860800"/>
            <a:ext cx="1108075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PistO2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692275" y="3068638"/>
            <a:ext cx="137795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Diffusion</a:t>
            </a:r>
            <a:endParaRPr lang="cs-CZ" sz="2400" dirty="0"/>
          </a:p>
        </p:txBody>
      </p:sp>
      <p:cxnSp>
        <p:nvCxnSpPr>
          <p:cNvPr id="36" name="Přímá spojovací šipka 35"/>
          <p:cNvCxnSpPr/>
          <p:nvPr/>
        </p:nvCxnSpPr>
        <p:spPr>
          <a:xfrm rot="10800000" flipV="1">
            <a:off x="3132138" y="2708275"/>
            <a:ext cx="1152525" cy="504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rot="5400000" flipH="1" flipV="1">
            <a:off x="1295400" y="3465513"/>
            <a:ext cx="504825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3706813" y="3860800"/>
            <a:ext cx="3233737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Metabolic</a:t>
            </a:r>
            <a:r>
              <a:rPr lang="cs-CZ" sz="2400" dirty="0"/>
              <a:t> </a:t>
            </a:r>
            <a:r>
              <a:rPr lang="cs-CZ" sz="2400" dirty="0" err="1"/>
              <a:t>requirement</a:t>
            </a:r>
            <a:endParaRPr lang="cs-CZ" sz="2400" dirty="0"/>
          </a:p>
        </p:txBody>
      </p:sp>
      <p:cxnSp>
        <p:nvCxnSpPr>
          <p:cNvPr id="52" name="Přímá spojovací šipka 51"/>
          <p:cNvCxnSpPr/>
          <p:nvPr/>
        </p:nvCxnSpPr>
        <p:spPr>
          <a:xfrm rot="10800000" flipV="1">
            <a:off x="2771775" y="4292600"/>
            <a:ext cx="1800225" cy="106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/>
          <p:cNvSpPr txBox="1"/>
          <p:nvPr/>
        </p:nvSpPr>
        <p:spPr>
          <a:xfrm>
            <a:off x="5580063" y="3213100"/>
            <a:ext cx="27368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ATP/ADP ratio </a:t>
            </a:r>
            <a:r>
              <a:rPr lang="cs-CZ" sz="2400" dirty="0" err="1"/>
              <a:t>etc</a:t>
            </a:r>
            <a:r>
              <a:rPr lang="cs-CZ" sz="2400" dirty="0"/>
              <a:t>.</a:t>
            </a:r>
          </a:p>
        </p:txBody>
      </p:sp>
      <p:cxnSp>
        <p:nvCxnSpPr>
          <p:cNvPr id="54" name="Přímá spojovací šipka 53"/>
          <p:cNvCxnSpPr>
            <a:stCxn id="53" idx="1"/>
            <a:endCxn id="51" idx="0"/>
          </p:cNvCxnSpPr>
          <p:nvPr/>
        </p:nvCxnSpPr>
        <p:spPr>
          <a:xfrm rot="10800000" flipV="1">
            <a:off x="5324475" y="3443288"/>
            <a:ext cx="255588" cy="417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rot="16200000" flipH="1">
            <a:off x="-972344" y="2564607"/>
            <a:ext cx="2447925" cy="14446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56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Šipka doleva 47"/>
          <p:cNvSpPr/>
          <p:nvPr/>
        </p:nvSpPr>
        <p:spPr>
          <a:xfrm>
            <a:off x="539750" y="1916113"/>
            <a:ext cx="2879725" cy="433387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CvO2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1258888" y="3213100"/>
            <a:ext cx="2376487" cy="3095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Ohnutá šipka 40"/>
          <p:cNvSpPr/>
          <p:nvPr/>
        </p:nvSpPr>
        <p:spPr>
          <a:xfrm rot="5400000" flipV="1">
            <a:off x="2411413" y="1844675"/>
            <a:ext cx="1944687" cy="2665413"/>
          </a:xfrm>
          <a:prstGeom prst="bentArrow">
            <a:avLst>
              <a:gd name="adj1" fmla="val 25000"/>
              <a:gd name="adj2" fmla="val 25000"/>
              <a:gd name="adj3" fmla="val 27116"/>
              <a:gd name="adj4" fmla="val 3726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3" name="Zaoblený obdélník 32"/>
          <p:cNvSpPr/>
          <p:nvPr/>
        </p:nvSpPr>
        <p:spPr>
          <a:xfrm>
            <a:off x="1258888" y="5400675"/>
            <a:ext cx="2376487" cy="1412875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/>
              <a:t>Cells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619250" y="188913"/>
            <a:ext cx="3236913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3200" dirty="0"/>
              <a:t>Oxygen </a:t>
            </a:r>
            <a:r>
              <a:rPr lang="cs-CZ" sz="3200" dirty="0" err="1"/>
              <a:t>delivery</a:t>
            </a:r>
            <a:endParaRPr lang="cs-CZ" sz="3200" dirty="0"/>
          </a:p>
        </p:txBody>
      </p:sp>
      <p:sp>
        <p:nvSpPr>
          <p:cNvPr id="3" name="Vývojový diagram: paměť s přímým přístupem 2"/>
          <p:cNvSpPr/>
          <p:nvPr/>
        </p:nvSpPr>
        <p:spPr>
          <a:xfrm flipH="1">
            <a:off x="4932363" y="1989138"/>
            <a:ext cx="2663825" cy="719137"/>
          </a:xfrm>
          <a:prstGeom prst="flowChartMagneticDru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" name="Šipka doleva 3"/>
          <p:cNvSpPr/>
          <p:nvPr/>
        </p:nvSpPr>
        <p:spPr>
          <a:xfrm>
            <a:off x="3059113" y="1700213"/>
            <a:ext cx="2376487" cy="1296987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CaO2*Q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92275" y="1052513"/>
            <a:ext cx="97155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PaO2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87675" y="1412875"/>
            <a:ext cx="9715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SaO2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211638" y="1052513"/>
            <a:ext cx="579437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Hb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5600" y="692150"/>
            <a:ext cx="1643063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Circulation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5288" y="1557338"/>
            <a:ext cx="1608137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Ventilation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908050"/>
            <a:ext cx="868363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PiO2</a:t>
            </a:r>
          </a:p>
        </p:txBody>
      </p:sp>
      <p:cxnSp>
        <p:nvCxnSpPr>
          <p:cNvPr id="12" name="Přímá spojovací šipka 11"/>
          <p:cNvCxnSpPr>
            <a:stCxn id="10" idx="2"/>
            <a:endCxn id="9" idx="0"/>
          </p:cNvCxnSpPr>
          <p:nvPr/>
        </p:nvCxnSpPr>
        <p:spPr>
          <a:xfrm rot="16200000" flipH="1">
            <a:off x="723106" y="1081882"/>
            <a:ext cx="187325" cy="763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9" idx="0"/>
            <a:endCxn id="5" idx="1"/>
          </p:cNvCxnSpPr>
          <p:nvPr/>
        </p:nvCxnSpPr>
        <p:spPr>
          <a:xfrm rot="5400000" flipH="1" flipV="1">
            <a:off x="1308894" y="1173957"/>
            <a:ext cx="273050" cy="4937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5" idx="3"/>
            <a:endCxn id="6" idx="1"/>
          </p:cNvCxnSpPr>
          <p:nvPr/>
        </p:nvCxnSpPr>
        <p:spPr>
          <a:xfrm>
            <a:off x="2663825" y="1284288"/>
            <a:ext cx="32385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7" idx="2"/>
          </p:cNvCxnSpPr>
          <p:nvPr/>
        </p:nvCxnSpPr>
        <p:spPr>
          <a:xfrm rot="5400000">
            <a:off x="4011612" y="1714501"/>
            <a:ext cx="690563" cy="290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3492500" y="1844675"/>
            <a:ext cx="646113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rot="5400000">
            <a:off x="4752975" y="1160463"/>
            <a:ext cx="1079500" cy="1009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157" name="Skupina 20"/>
          <p:cNvGrpSpPr>
            <a:grpSpLocks/>
          </p:cNvGrpSpPr>
          <p:nvPr/>
        </p:nvGrpSpPr>
        <p:grpSpPr bwMode="auto">
          <a:xfrm>
            <a:off x="2051050" y="4221163"/>
            <a:ext cx="1008063" cy="1728787"/>
            <a:chOff x="2483768" y="3861048"/>
            <a:chExt cx="1008112" cy="1728192"/>
          </a:xfrm>
        </p:grpSpPr>
        <p:sp>
          <p:nvSpPr>
            <p:cNvPr id="18" name="Šipka dolů 17"/>
            <p:cNvSpPr/>
            <p:nvPr/>
          </p:nvSpPr>
          <p:spPr>
            <a:xfrm>
              <a:off x="2483768" y="3861048"/>
              <a:ext cx="1008112" cy="1728192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  <a:p>
              <a:pPr algn="ctr">
                <a:defRPr/>
              </a:pPr>
              <a:endParaRPr lang="cs-CZ" dirty="0"/>
            </a:p>
          </p:txBody>
        </p:sp>
        <p:sp>
          <p:nvSpPr>
            <p:cNvPr id="91184" name="TextovéPole 19"/>
            <p:cNvSpPr txBox="1">
              <a:spLocks noChangeArrowheads="1"/>
            </p:cNvSpPr>
            <p:nvPr/>
          </p:nvSpPr>
          <p:spPr bwMode="auto">
            <a:xfrm>
              <a:off x="2677783" y="4797152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/>
                <a:t>VO2</a:t>
              </a: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1042988" y="6273800"/>
            <a:ext cx="4148137" cy="584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3200" dirty="0"/>
              <a:t>Oxygen </a:t>
            </a:r>
            <a:r>
              <a:rPr lang="cs-CZ" sz="3200" dirty="0" err="1"/>
              <a:t>comsumption</a:t>
            </a:r>
            <a:endParaRPr lang="cs-CZ" sz="32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4211638" y="2492375"/>
            <a:ext cx="9715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PaO2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250825" y="3860800"/>
            <a:ext cx="1108075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PistO2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1692275" y="3068638"/>
            <a:ext cx="1377950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Diffusion</a:t>
            </a:r>
            <a:endParaRPr lang="cs-CZ" sz="2400" dirty="0"/>
          </a:p>
        </p:txBody>
      </p:sp>
      <p:cxnSp>
        <p:nvCxnSpPr>
          <p:cNvPr id="36" name="Přímá spojovací šipka 35"/>
          <p:cNvCxnSpPr/>
          <p:nvPr/>
        </p:nvCxnSpPr>
        <p:spPr>
          <a:xfrm rot="10800000" flipV="1">
            <a:off x="3132138" y="2708275"/>
            <a:ext cx="1152525" cy="504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rot="5400000" flipH="1" flipV="1">
            <a:off x="1295400" y="3465513"/>
            <a:ext cx="504825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3706813" y="3860800"/>
            <a:ext cx="3233737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 err="1"/>
              <a:t>Metabolic</a:t>
            </a:r>
            <a:r>
              <a:rPr lang="cs-CZ" sz="2400" dirty="0"/>
              <a:t> </a:t>
            </a:r>
            <a:r>
              <a:rPr lang="cs-CZ" sz="2400" dirty="0" err="1"/>
              <a:t>requirement</a:t>
            </a:r>
            <a:endParaRPr lang="cs-CZ" sz="2400" dirty="0"/>
          </a:p>
        </p:txBody>
      </p:sp>
      <p:cxnSp>
        <p:nvCxnSpPr>
          <p:cNvPr id="39" name="Přímá spojovací šipka 38"/>
          <p:cNvCxnSpPr/>
          <p:nvPr/>
        </p:nvCxnSpPr>
        <p:spPr>
          <a:xfrm rot="10800000" flipV="1">
            <a:off x="2771775" y="4292600"/>
            <a:ext cx="1800225" cy="106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ovéPole 39"/>
          <p:cNvSpPr txBox="1"/>
          <p:nvPr/>
        </p:nvSpPr>
        <p:spPr>
          <a:xfrm>
            <a:off x="5580063" y="3213100"/>
            <a:ext cx="273685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/>
              <a:t>ATP/ADP ratio </a:t>
            </a:r>
            <a:r>
              <a:rPr lang="cs-CZ" sz="2400" dirty="0" err="1"/>
              <a:t>etc</a:t>
            </a:r>
            <a:r>
              <a:rPr lang="cs-CZ" sz="2400" dirty="0"/>
              <a:t>.</a:t>
            </a:r>
          </a:p>
        </p:txBody>
      </p:sp>
      <p:cxnSp>
        <p:nvCxnSpPr>
          <p:cNvPr id="43" name="Přímá spojovací šipka 42"/>
          <p:cNvCxnSpPr>
            <a:stCxn id="40" idx="1"/>
            <a:endCxn id="37" idx="0"/>
          </p:cNvCxnSpPr>
          <p:nvPr/>
        </p:nvCxnSpPr>
        <p:spPr>
          <a:xfrm rot="10800000" flipV="1">
            <a:off x="5324475" y="3443288"/>
            <a:ext cx="255588" cy="417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čára 44"/>
          <p:cNvCxnSpPr/>
          <p:nvPr/>
        </p:nvCxnSpPr>
        <p:spPr>
          <a:xfrm rot="5400000">
            <a:off x="4679950" y="5624513"/>
            <a:ext cx="18002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 rot="10800000">
            <a:off x="5580063" y="6524625"/>
            <a:ext cx="33131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70" name="TextovéPole 57"/>
          <p:cNvSpPr txBox="1">
            <a:spLocks noChangeArrowheads="1"/>
          </p:cNvSpPr>
          <p:nvPr/>
        </p:nvSpPr>
        <p:spPr bwMode="auto">
          <a:xfrm>
            <a:off x="4932363" y="4437063"/>
            <a:ext cx="64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VO2</a:t>
            </a:r>
          </a:p>
        </p:txBody>
      </p:sp>
      <p:sp>
        <p:nvSpPr>
          <p:cNvPr id="91171" name="TextovéPole 58"/>
          <p:cNvSpPr txBox="1">
            <a:spLocks noChangeArrowheads="1"/>
          </p:cNvSpPr>
          <p:nvPr/>
        </p:nvSpPr>
        <p:spPr bwMode="auto">
          <a:xfrm>
            <a:off x="6516688" y="6488113"/>
            <a:ext cx="251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Oxygen delivery - DO2</a:t>
            </a:r>
          </a:p>
        </p:txBody>
      </p:sp>
      <p:cxnSp>
        <p:nvCxnSpPr>
          <p:cNvPr id="61" name="Přímá spojovací čára 60"/>
          <p:cNvCxnSpPr/>
          <p:nvPr/>
        </p:nvCxnSpPr>
        <p:spPr>
          <a:xfrm rot="10800000">
            <a:off x="6516688" y="5445125"/>
            <a:ext cx="22320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ovací čára 62"/>
          <p:cNvCxnSpPr/>
          <p:nvPr/>
        </p:nvCxnSpPr>
        <p:spPr>
          <a:xfrm rot="5400000">
            <a:off x="5508626" y="5516562"/>
            <a:ext cx="1079500" cy="936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ovéPole 65"/>
          <p:cNvSpPr txBox="1"/>
          <p:nvPr/>
        </p:nvSpPr>
        <p:spPr>
          <a:xfrm>
            <a:off x="5651500" y="4437063"/>
            <a:ext cx="1187450" cy="338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/>
              <a:t>criticalDO2</a:t>
            </a:r>
          </a:p>
        </p:txBody>
      </p:sp>
      <p:cxnSp>
        <p:nvCxnSpPr>
          <p:cNvPr id="67" name="Přímá spojovací šipka 66"/>
          <p:cNvCxnSpPr/>
          <p:nvPr/>
        </p:nvCxnSpPr>
        <p:spPr>
          <a:xfrm rot="16200000" flipH="1">
            <a:off x="5994400" y="4959350"/>
            <a:ext cx="647700" cy="323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lipsa 70"/>
          <p:cNvSpPr/>
          <p:nvPr/>
        </p:nvSpPr>
        <p:spPr>
          <a:xfrm>
            <a:off x="8172450" y="5445125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2" name="Elipsa 71"/>
          <p:cNvSpPr/>
          <p:nvPr/>
        </p:nvSpPr>
        <p:spPr>
          <a:xfrm>
            <a:off x="7380288" y="5445125"/>
            <a:ext cx="71437" cy="73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3" name="Elipsa 72"/>
          <p:cNvSpPr/>
          <p:nvPr/>
        </p:nvSpPr>
        <p:spPr>
          <a:xfrm>
            <a:off x="6659563" y="5408613"/>
            <a:ext cx="73025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4" name="Elipsa 73"/>
          <p:cNvSpPr/>
          <p:nvPr/>
        </p:nvSpPr>
        <p:spPr>
          <a:xfrm>
            <a:off x="6443663" y="5445125"/>
            <a:ext cx="73025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5" name="Elipsa 74"/>
          <p:cNvSpPr/>
          <p:nvPr/>
        </p:nvSpPr>
        <p:spPr>
          <a:xfrm>
            <a:off x="6227763" y="5732463"/>
            <a:ext cx="73025" cy="73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6" name="Elipsa 75"/>
          <p:cNvSpPr/>
          <p:nvPr/>
        </p:nvSpPr>
        <p:spPr>
          <a:xfrm>
            <a:off x="5940425" y="6021388"/>
            <a:ext cx="71438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49" name="Přímá spojovací šipka 48"/>
          <p:cNvCxnSpPr/>
          <p:nvPr/>
        </p:nvCxnSpPr>
        <p:spPr>
          <a:xfrm rot="16200000" flipH="1">
            <a:off x="-972344" y="2564607"/>
            <a:ext cx="2447925" cy="14446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03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délník 1"/>
          <p:cNvSpPr>
            <a:spLocks noChangeArrowheads="1"/>
          </p:cNvSpPr>
          <p:nvPr/>
        </p:nvSpPr>
        <p:spPr bwMode="auto">
          <a:xfrm>
            <a:off x="1619250" y="1052513"/>
            <a:ext cx="1774825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Hemodynamics</a:t>
            </a:r>
            <a:endParaRPr lang="en-US" altLang="cs-CZ" dirty="0"/>
          </a:p>
        </p:txBody>
      </p:sp>
      <p:sp>
        <p:nvSpPr>
          <p:cNvPr id="2051" name="Obdélník 2"/>
          <p:cNvSpPr>
            <a:spLocks noChangeArrowheads="1"/>
          </p:cNvSpPr>
          <p:nvPr/>
        </p:nvSpPr>
        <p:spPr bwMode="auto">
          <a:xfrm>
            <a:off x="5219700" y="2636838"/>
            <a:ext cx="1827213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Volume balance</a:t>
            </a:r>
            <a:endParaRPr lang="en-US" altLang="cs-CZ"/>
          </a:p>
        </p:txBody>
      </p:sp>
      <p:sp>
        <p:nvSpPr>
          <p:cNvPr id="2052" name="Obdélník 3"/>
          <p:cNvSpPr>
            <a:spLocks noChangeArrowheads="1"/>
          </p:cNvSpPr>
          <p:nvPr/>
        </p:nvSpPr>
        <p:spPr bwMode="auto">
          <a:xfrm>
            <a:off x="900113" y="3573463"/>
            <a:ext cx="1954212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Oxygen transport</a:t>
            </a:r>
            <a:endParaRPr lang="en-US" altLang="cs-CZ" dirty="0"/>
          </a:p>
        </p:txBody>
      </p:sp>
      <p:sp>
        <p:nvSpPr>
          <p:cNvPr id="2053" name="Obdélník 4"/>
          <p:cNvSpPr>
            <a:spLocks noChangeArrowheads="1"/>
          </p:cNvSpPr>
          <p:nvPr/>
        </p:nvSpPr>
        <p:spPr bwMode="auto">
          <a:xfrm>
            <a:off x="4427538" y="4508500"/>
            <a:ext cx="2595562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Acid-Base </a:t>
            </a:r>
            <a:r>
              <a:rPr lang="cs-CZ" altLang="cs-CZ" dirty="0" err="1"/>
              <a:t>homeostasis</a:t>
            </a:r>
            <a:endParaRPr lang="en-US" alt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 rot="16200000" flipH="1">
            <a:off x="2843213" y="1844675"/>
            <a:ext cx="2520950" cy="252095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>
            <a:stCxn id="2051" idx="1"/>
          </p:cNvCxnSpPr>
          <p:nvPr/>
        </p:nvCxnSpPr>
        <p:spPr>
          <a:xfrm rot="10800000" flipV="1">
            <a:off x="2484438" y="2820988"/>
            <a:ext cx="2735262" cy="75247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419475" y="1484313"/>
            <a:ext cx="2808288" cy="1036637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5400000">
            <a:off x="1281907" y="2613819"/>
            <a:ext cx="1900237" cy="7302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 rot="10800000">
            <a:off x="2627313" y="4076700"/>
            <a:ext cx="1584325" cy="6477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V="1">
            <a:off x="5436394" y="3717132"/>
            <a:ext cx="1368425" cy="71437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oblený obdélník 24"/>
          <p:cNvSpPr/>
          <p:nvPr/>
        </p:nvSpPr>
        <p:spPr>
          <a:xfrm>
            <a:off x="4500563" y="260350"/>
            <a:ext cx="3095625" cy="13684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 err="1">
                <a:solidFill>
                  <a:srgbClr val="FF0000"/>
                </a:solidFill>
              </a:rPr>
              <a:t>Integrative</a:t>
            </a:r>
            <a:r>
              <a:rPr lang="cs-CZ" sz="4000" dirty="0">
                <a:solidFill>
                  <a:srgbClr val="FF0000"/>
                </a:solidFill>
              </a:rPr>
              <a:t> </a:t>
            </a:r>
            <a:r>
              <a:rPr lang="cs-CZ" sz="4000" dirty="0" err="1">
                <a:solidFill>
                  <a:srgbClr val="FF0000"/>
                </a:solidFill>
              </a:rPr>
              <a:t>physiology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2061" name="Obdélník 25"/>
          <p:cNvSpPr>
            <a:spLocks noChangeArrowheads="1"/>
          </p:cNvSpPr>
          <p:nvPr/>
        </p:nvSpPr>
        <p:spPr bwMode="auto">
          <a:xfrm>
            <a:off x="6948488" y="3213100"/>
            <a:ext cx="1851025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osmotic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27" name="Přímá spojovací šipka 26"/>
          <p:cNvCxnSpPr/>
          <p:nvPr/>
        </p:nvCxnSpPr>
        <p:spPr>
          <a:xfrm rot="10800000">
            <a:off x="7164388" y="2924175"/>
            <a:ext cx="792162" cy="288925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25"/>
          <p:cNvSpPr>
            <a:spLocks noChangeArrowheads="1"/>
          </p:cNvSpPr>
          <p:nvPr/>
        </p:nvSpPr>
        <p:spPr bwMode="auto">
          <a:xfrm>
            <a:off x="7175768" y="3685660"/>
            <a:ext cx="1531188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err="1"/>
              <a:t>ionic</a:t>
            </a:r>
            <a:r>
              <a:rPr lang="cs-CZ" altLang="cs-CZ" dirty="0"/>
              <a:t> balance</a:t>
            </a:r>
            <a:endParaRPr lang="en-US" altLang="cs-CZ" dirty="0"/>
          </a:p>
        </p:txBody>
      </p:sp>
      <p:cxnSp>
        <p:nvCxnSpPr>
          <p:cNvPr id="18" name="Přímá spojovací šipka 26"/>
          <p:cNvCxnSpPr/>
          <p:nvPr/>
        </p:nvCxnSpPr>
        <p:spPr>
          <a:xfrm flipH="1">
            <a:off x="6588224" y="3941763"/>
            <a:ext cx="649190" cy="495300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33897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11760" y="1700808"/>
            <a:ext cx="360039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Blood</a:t>
            </a:r>
            <a:r>
              <a:rPr lang="cs-CZ" sz="2400" dirty="0"/>
              <a:t> Volume 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4077072"/>
            <a:ext cx="360039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Extracellular</a:t>
            </a:r>
            <a:r>
              <a:rPr lang="cs-CZ" sz="2400" dirty="0"/>
              <a:t> fluid volume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652120" y="4077072"/>
            <a:ext cx="316835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Arterial</a:t>
            </a:r>
            <a:r>
              <a:rPr lang="cs-CZ" sz="2400" dirty="0"/>
              <a:t> </a:t>
            </a:r>
            <a:r>
              <a:rPr lang="cs-CZ" sz="2400" dirty="0" err="1"/>
              <a:t>Pressure</a:t>
            </a:r>
            <a:endParaRPr lang="cs-CZ" sz="2400" dirty="0"/>
          </a:p>
        </p:txBody>
      </p:sp>
      <p:sp>
        <p:nvSpPr>
          <p:cNvPr id="5" name="Obousměrná svislá šipka 4"/>
          <p:cNvSpPr/>
          <p:nvPr/>
        </p:nvSpPr>
        <p:spPr>
          <a:xfrm rot="1862686">
            <a:off x="2896812" y="2188071"/>
            <a:ext cx="714131" cy="1800200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ousměrná svislá šipka 5"/>
          <p:cNvSpPr/>
          <p:nvPr/>
        </p:nvSpPr>
        <p:spPr>
          <a:xfrm rot="19009393">
            <a:off x="5307243" y="2061465"/>
            <a:ext cx="714131" cy="1800200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ousměrná svislá šipka 6"/>
          <p:cNvSpPr/>
          <p:nvPr/>
        </p:nvSpPr>
        <p:spPr>
          <a:xfrm rot="16200000">
            <a:off x="4286943" y="3426025"/>
            <a:ext cx="714131" cy="1728193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G:\Guyton&amp;Hallpdf\AllImagesFromTextbook of Medical Physiology 12E\S9781416045748-029-f013.jpg"/>
          <p:cNvPicPr>
            <a:picLocks noChangeAspect="1" noChangeArrowheads="1"/>
          </p:cNvPicPr>
          <p:nvPr/>
        </p:nvPicPr>
        <p:blipFill>
          <a:blip r:embed="rId2" cstate="print"/>
          <a:srcRect b="5333"/>
          <a:stretch>
            <a:fillRect/>
          </a:stretch>
        </p:blipFill>
        <p:spPr bwMode="auto">
          <a:xfrm>
            <a:off x="0" y="332656"/>
            <a:ext cx="902323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G:\Guyton&amp;Hallpdf\AllImagesFromTextbook of Medical Physiology 12E\S9781416045748-029-f014.jpg"/>
          <p:cNvPicPr>
            <a:picLocks noChangeAspect="1" noChangeArrowheads="1"/>
          </p:cNvPicPr>
          <p:nvPr/>
        </p:nvPicPr>
        <p:blipFill>
          <a:blip r:embed="rId2" cstate="print"/>
          <a:srcRect b="5952"/>
          <a:stretch>
            <a:fillRect/>
          </a:stretch>
        </p:blipFill>
        <p:spPr bwMode="auto">
          <a:xfrm>
            <a:off x="82320" y="404664"/>
            <a:ext cx="9061680" cy="5688632"/>
          </a:xfrm>
          <a:prstGeom prst="rect">
            <a:avLst/>
          </a:prstGeom>
          <a:noFill/>
        </p:spPr>
      </p:pic>
      <p:sp>
        <p:nvSpPr>
          <p:cNvPr id="3" name="Zaoblený obdélník 2">
            <a:hlinkClick r:id="" action="ppaction://hlinkshowjump?jump=firstslide"/>
          </p:cNvPr>
          <p:cNvSpPr/>
          <p:nvPr/>
        </p:nvSpPr>
        <p:spPr>
          <a:xfrm>
            <a:off x="4139952" y="6569968"/>
            <a:ext cx="1080120" cy="28803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return</a:t>
            </a:r>
            <a:endParaRPr lang="cs-CZ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egrative Physiology&amp;quot;&quot;/&gt;&lt;property id=&quot;20307&quot; value=&quot;268&quot;/&gt;&lt;/object&gt;&lt;object type=&quot;3&quot; unique_id=&quot;10005&quot;&gt;&lt;property id=&quot;20148&quot; value=&quot;5&quot;/&gt;&lt;property id=&quot;20300&quot; value=&quot;Slide 2&quot;/&gt;&lt;property id=&quot;20307&quot; value=&quot;269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84&quot;/&gt;&lt;/object&gt;&lt;object type=&quot;3&quot; unique_id=&quot;10010&quot;&gt;&lt;property id=&quot;20148&quot; value=&quot;5&quot;/&gt;&lt;property id=&quot;20300&quot; value=&quot;Slide 7&quot;/&gt;&lt;property id=&quot;20307&quot; value=&quot;285&quot;/&gt;&lt;/object&gt;&lt;object type=&quot;3&quot; unique_id=&quot;10011&quot;&gt;&lt;property id=&quot;20148&quot; value=&quot;5&quot;/&gt;&lt;property id=&quot;20300&quot; value=&quot;Slide 8&quot;/&gt;&lt;property id=&quot;20307&quot; value=&quot;286&quot;/&gt;&lt;/object&gt;&lt;object type=&quot;3&quot; unique_id=&quot;10012&quot;&gt;&lt;property id=&quot;20148&quot; value=&quot;5&quot;/&gt;&lt;property id=&quot;20300&quot; value=&quot;Slide 9&quot;/&gt;&lt;property id=&quot;20307&quot; value=&quot;287&quot;/&gt;&lt;/object&gt;&lt;object type=&quot;3&quot; unique_id=&quot;10013&quot;&gt;&lt;property id=&quot;20148&quot; value=&quot;5&quot;/&gt;&lt;property id=&quot;20300&quot; value=&quot;Slide 10&quot;/&gt;&lt;property id=&quot;20307&quot; value=&quot;288&quot;/&gt;&lt;/object&gt;&lt;object type=&quot;3&quot; unique_id=&quot;10014&quot;&gt;&lt;property id=&quot;20148&quot; value=&quot;5&quot;/&gt;&lt;property id=&quot;20300&quot; value=&quot;Slide 11&quot;/&gt;&lt;property id=&quot;20307&quot; value=&quot;289&quot;/&gt;&lt;/object&gt;&lt;object type=&quot;3&quot; unique_id=&quot;10015&quot;&gt;&lt;property id=&quot;20148&quot; value=&quot;5&quot;/&gt;&lt;property id=&quot;20300&quot; value=&quot;Slide 12&quot;/&gt;&lt;property id=&quot;20307&quot; value=&quot;311&quot;/&gt;&lt;/object&gt;&lt;object type=&quot;3&quot; unique_id=&quot;10016&quot;&gt;&lt;property id=&quot;20148&quot; value=&quot;5&quot;/&gt;&lt;property id=&quot;20300&quot; value=&quot;Slide 13 - &amp;quot;Acid-Base Balance&amp;quot;&quot;/&gt;&lt;property id=&quot;20307&quot; value=&quot;256&quot;/&gt;&lt;/object&gt;&lt;object type=&quot;3&quot; unique_id=&quot;10017&quot;&gt;&lt;property id=&quot;20148&quot; value=&quot;5&quot;/&gt;&lt;property id=&quot;20300&quot; value=&quot;Slide 14 - &amp;quot;H+ formation/removal&amp;quot;&quot;/&gt;&lt;property id=&quot;20307&quot; value=&quot;257&quot;/&gt;&lt;/object&gt;&lt;object type=&quot;3&quot; unique_id=&quot;10018&quot;&gt;&lt;property id=&quot;20148&quot; value=&quot;5&quot;/&gt;&lt;property id=&quot;20300&quot; value=&quot;Slide 15&quot;/&gt;&lt;property id=&quot;20307&quot; value=&quot;258&quot;/&gt;&lt;/object&gt;&lt;object type=&quot;3&quot; unique_id=&quot;10019&quot;&gt;&lt;property id=&quot;20148&quot; value=&quot;5&quot;/&gt;&lt;property id=&quot;20300&quot; value=&quot;Slide 16&quot;/&gt;&lt;property id=&quot;20307&quot; value=&quot;259&quot;/&gt;&lt;/object&gt;&lt;object type=&quot;3&quot; unique_id=&quot;10020&quot;&gt;&lt;property id=&quot;20148&quot; value=&quot;5&quot;/&gt;&lt;property id=&quot;20300&quot; value=&quot;Slide 17&quot;/&gt;&lt;property id=&quot;20307&quot; value=&quot;310&quot;/&gt;&lt;/object&gt;&lt;object type=&quot;3&quot; unique_id=&quot;10021&quot;&gt;&lt;property id=&quot;20148&quot; value=&quot;5&quot;/&gt;&lt;property id=&quot;20300&quot; value=&quot;Slide 18&quot;/&gt;&lt;property id=&quot;20307&quot; value=&quot;290&quot;/&gt;&lt;/object&gt;&lt;object type=&quot;3&quot; unique_id=&quot;10022&quot;&gt;&lt;property id=&quot;20148&quot; value=&quot;5&quot;/&gt;&lt;property id=&quot;20300&quot; value=&quot;Slide 19&quot;/&gt;&lt;property id=&quot;20307&quot; value=&quot;291&quot;/&gt;&lt;/object&gt;&lt;object type=&quot;3&quot; unique_id=&quot;10023&quot;&gt;&lt;property id=&quot;20148&quot; value=&quot;5&quot;/&gt;&lt;property id=&quot;20300&quot; value=&quot;Slide 20&quot;/&gt;&lt;property id=&quot;20307&quot; value=&quot;292&quot;/&gt;&lt;/object&gt;&lt;object type=&quot;3&quot; unique_id=&quot;10024&quot;&gt;&lt;property id=&quot;20148&quot; value=&quot;5&quot;/&gt;&lt;property id=&quot;20300&quot; value=&quot;Slide 21&quot;/&gt;&lt;property id=&quot;20307&quot; value=&quot;293&quot;/&gt;&lt;/object&gt;&lt;object type=&quot;3&quot; unique_id=&quot;10025&quot;&gt;&lt;property id=&quot;20148&quot; value=&quot;5&quot;/&gt;&lt;property id=&quot;20300&quot; value=&quot;Slide 22&quot;/&gt;&lt;property id=&quot;20307&quot; value=&quot;294&quot;/&gt;&lt;/object&gt;&lt;object type=&quot;3&quot; unique_id=&quot;10026&quot;&gt;&lt;property id=&quot;20148&quot; value=&quot;5&quot;/&gt;&lt;property id=&quot;20300&quot; value=&quot;Slide 23&quot;/&gt;&lt;property id=&quot;20307&quot; value=&quot;295&quot;/&gt;&lt;/object&gt;&lt;object type=&quot;3&quot; unique_id=&quot;10027&quot;&gt;&lt;property id=&quot;20148&quot; value=&quot;5&quot;/&gt;&lt;property id=&quot;20300&quot; value=&quot;Slide 24&quot;/&gt;&lt;property id=&quot;20307&quot; value=&quot;296&quot;/&gt;&lt;/object&gt;&lt;object type=&quot;3&quot; unique_id=&quot;10028&quot;&gt;&lt;property id=&quot;20148&quot; value=&quot;5&quot;/&gt;&lt;property id=&quot;20300&quot; value=&quot;Slide 25&quot;/&gt;&lt;property id=&quot;20307&quot; value=&quot;297&quot;/&gt;&lt;/object&gt;&lt;object type=&quot;3&quot; unique_id=&quot;10029&quot;&gt;&lt;property id=&quot;20148&quot; value=&quot;5&quot;/&gt;&lt;property id=&quot;20300&quot; value=&quot;Slide 26&quot;/&gt;&lt;property id=&quot;20307&quot; value=&quot;298&quot;/&gt;&lt;/object&gt;&lt;object type=&quot;3&quot; unique_id=&quot;10030&quot;&gt;&lt;property id=&quot;20148&quot; value=&quot;5&quot;/&gt;&lt;property id=&quot;20300&quot; value=&quot;Slide 27&quot;/&gt;&lt;property id=&quot;20307&quot; value=&quot;299&quot;/&gt;&lt;/object&gt;&lt;object type=&quot;3&quot; unique_id=&quot;10033&quot;&gt;&lt;property id=&quot;20148&quot; value=&quot;5&quot;/&gt;&lt;property id=&quot;20300&quot; value=&quot;Slide 28&quot;/&gt;&lt;property id=&quot;20307&quot; value=&quot;302&quot;/&gt;&lt;/object&gt;&lt;object type=&quot;3&quot; unique_id=&quot;10034&quot;&gt;&lt;property id=&quot;20148&quot; value=&quot;5&quot;/&gt;&lt;property id=&quot;20300&quot; value=&quot;Slide 29&quot;/&gt;&lt;property id=&quot;20307&quot; value=&quot;303&quot;/&gt;&lt;/object&gt;&lt;object type=&quot;3&quot; unique_id=&quot;10036&quot;&gt;&lt;property id=&quot;20148&quot; value=&quot;5&quot;/&gt;&lt;property id=&quot;20300&quot; value=&quot;Slide 30&quot;/&gt;&lt;property id=&quot;20307&quot; value=&quot;304&quot;/&gt;&lt;/object&gt;&lt;object type=&quot;3&quot; unique_id=&quot;10037&quot;&gt;&lt;property id=&quot;20148&quot; value=&quot;5&quot;/&gt;&lt;property id=&quot;20300&quot; value=&quot;Slide 31&quot;/&gt;&lt;property id=&quot;20307&quot; value=&quot;330&quot;/&gt;&lt;/object&gt;&lt;object type=&quot;3&quot; unique_id=&quot;10038&quot;&gt;&lt;property id=&quot;20148&quot; value=&quot;5&quot;/&gt;&lt;property id=&quot;20300&quot; value=&quot;Slide 32&quot;/&gt;&lt;property id=&quot;20307&quot; value=&quot;320&quot;/&gt;&lt;/object&gt;&lt;object type=&quot;3&quot; unique_id=&quot;10041&quot;&gt;&lt;property id=&quot;20148&quot; value=&quot;5&quot;/&gt;&lt;property id=&quot;20300&quot; value=&quot;Slide 36&quot;/&gt;&lt;property id=&quot;20307&quot; value=&quot;323&quot;/&gt;&lt;/object&gt;&lt;object type=&quot;3&quot; unique_id=&quot;10042&quot;&gt;&lt;property id=&quot;20148&quot; value=&quot;5&quot;/&gt;&lt;property id=&quot;20300&quot; value=&quot;Slide 37&quot;/&gt;&lt;property id=&quot;20307&quot; value=&quot;312&quot;/&gt;&lt;/object&gt;&lt;object type=&quot;3&quot; unique_id=&quot;10043&quot;&gt;&lt;property id=&quot;20148&quot; value=&quot;5&quot;/&gt;&lt;property id=&quot;20300&quot; value=&quot;Slide 38&quot;/&gt;&lt;property id=&quot;20307&quot; value=&quot;328&quot;/&gt;&lt;/object&gt;&lt;object type=&quot;3&quot; unique_id=&quot;10044&quot;&gt;&lt;property id=&quot;20148&quot; value=&quot;5&quot;/&gt;&lt;property id=&quot;20300&quot; value=&quot;Slide 39&quot;/&gt;&lt;property id=&quot;20307&quot; value=&quot;313&quot;/&gt;&lt;/object&gt;&lt;object type=&quot;3&quot; unique_id=&quot;10045&quot;&gt;&lt;property id=&quot;20148&quot; value=&quot;5&quot;/&gt;&lt;property id=&quot;20300&quot; value=&quot;Slide 40&quot;/&gt;&lt;property id=&quot;20307&quot; value=&quot;324&quot;/&gt;&lt;/object&gt;&lt;object type=&quot;3&quot; unique_id=&quot;10046&quot;&gt;&lt;property id=&quot;20148&quot; value=&quot;5&quot;/&gt;&lt;property id=&quot;20300&quot; value=&quot;Slide 41&quot;/&gt;&lt;property id=&quot;20307&quot; value=&quot;325&quot;/&gt;&lt;/object&gt;&lt;object type=&quot;3&quot; unique_id=&quot;10047&quot;&gt;&lt;property id=&quot;20148&quot; value=&quot;5&quot;/&gt;&lt;property id=&quot;20300&quot; value=&quot;Slide 42&quot;/&gt;&lt;property id=&quot;20307&quot; value=&quot;326&quot;/&gt;&lt;/object&gt;&lt;object type=&quot;3&quot; unique_id=&quot;10048&quot;&gt;&lt;property id=&quot;20148&quot; value=&quot;5&quot;/&gt;&lt;property id=&quot;20300&quot; value=&quot;Slide 43&quot;/&gt;&lt;property id=&quot;20307&quot; value=&quot;327&quot;/&gt;&lt;/object&gt;&lt;object type=&quot;3&quot; unique_id=&quot;10049&quot;&gt;&lt;property id=&quot;20148&quot; value=&quot;5&quot;/&gt;&lt;property id=&quot;20300&quot; value=&quot;Slide 44&quot;/&gt;&lt;property id=&quot;20307&quot; value=&quot;315&quot;/&gt;&lt;/object&gt;&lt;object type=&quot;3&quot; unique_id=&quot;10050&quot;&gt;&lt;property id=&quot;20148&quot; value=&quot;5&quot;/&gt;&lt;property id=&quot;20300&quot; value=&quot;Slide 45&quot;/&gt;&lt;property id=&quot;20307&quot; value=&quot;316&quot;/&gt;&lt;/object&gt;&lt;object type=&quot;3&quot; unique_id=&quot;10051&quot;&gt;&lt;property id=&quot;20148&quot; value=&quot;5&quot;/&gt;&lt;property id=&quot;20300&quot; value=&quot;Slide 46&quot;/&gt;&lt;property id=&quot;20307&quot; value=&quot;317&quot;/&gt;&lt;/object&gt;&lt;object type=&quot;3&quot; unique_id=&quot;10052&quot;&gt;&lt;property id=&quot;20148&quot; value=&quot;5&quot;/&gt;&lt;property id=&quot;20300&quot; value=&quot;Slide 47&quot;/&gt;&lt;property id=&quot;20307&quot; value=&quot;318&quot;/&gt;&lt;/object&gt;&lt;object type=&quot;3&quot; unique_id=&quot;10053&quot;&gt;&lt;property id=&quot;20148&quot; value=&quot;5&quot;/&gt;&lt;property id=&quot;20300&quot; value=&quot;Slide 48&quot;/&gt;&lt;property id=&quot;20307&quot; value=&quot;319&quot;/&gt;&lt;/object&gt;&lt;object type=&quot;3&quot; unique_id=&quot;10054&quot;&gt;&lt;property id=&quot;20148&quot; value=&quot;5&quot;/&gt;&lt;property id=&quot;20300&quot; value=&quot;Slide 49&quot;/&gt;&lt;property id=&quot;20307&quot; value=&quot;331&quot;/&gt;&lt;/object&gt;&lt;object type=&quot;3&quot; unique_id=&quot;10060&quot;&gt;&lt;property id=&quot;20148&quot; value=&quot;5&quot;/&gt;&lt;property id=&quot;20300&quot; value=&quot;Slide 50&quot;/&gt;&lt;property id=&quot;20307&quot; value=&quot;337&quot;/&gt;&lt;/object&gt;&lt;object type=&quot;3&quot; unique_id=&quot;10061&quot;&gt;&lt;property id=&quot;20148&quot; value=&quot;5&quot;/&gt;&lt;property id=&quot;20300&quot; value=&quot;Slide 51&quot;/&gt;&lt;property id=&quot;20307&quot; value=&quot;338&quot;/&gt;&lt;/object&gt;&lt;object type=&quot;3&quot; unique_id=&quot;10062&quot;&gt;&lt;property id=&quot;20148&quot; value=&quot;5&quot;/&gt;&lt;property id=&quot;20300&quot; value=&quot;Slide 52&quot;/&gt;&lt;property id=&quot;20307&quot; value=&quot;339&quot;/&gt;&lt;/object&gt;&lt;object type=&quot;3&quot; unique_id=&quot;10063&quot;&gt;&lt;property id=&quot;20148&quot; value=&quot;5&quot;/&gt;&lt;property id=&quot;20300&quot; value=&quot;Slide 53&quot;/&gt;&lt;property id=&quot;20307&quot; value=&quot;340&quot;/&gt;&lt;/object&gt;&lt;object type=&quot;3&quot; unique_id=&quot;10064&quot;&gt;&lt;property id=&quot;20148&quot; value=&quot;5&quot;/&gt;&lt;property id=&quot;20300&quot; value=&quot;Slide 54&quot;/&gt;&lt;property id=&quot;20307&quot; value=&quot;341&quot;/&gt;&lt;/object&gt;&lt;object type=&quot;3&quot; unique_id=&quot;10983&quot;&gt;&lt;property id=&quot;20148&quot; value=&quot;5&quot;/&gt;&lt;property id=&quot;20300&quot; value=&quot;Slide 33&quot;/&gt;&lt;property id=&quot;20307&quot; value=&quot;342&quot;/&gt;&lt;/object&gt;&lt;object type=&quot;3&quot; unique_id=&quot;12422&quot;&gt;&lt;property id=&quot;20148&quot; value=&quot;5&quot;/&gt;&lt;property id=&quot;20300&quot; value=&quot;Slide 34&quot;/&gt;&lt;property id=&quot;20307&quot; value=&quot;343&quot;/&gt;&lt;/object&gt;&lt;object type=&quot;3&quot; unique_id=&quot;12701&quot;&gt;&lt;property id=&quot;20148&quot; value=&quot;5&quot;/&gt;&lt;property id=&quot;20300&quot; value=&quot;Slide 35&quot;/&gt;&lt;property id=&quot;20307&quot; value=&quot;34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2182</Words>
  <Application>Microsoft Office PowerPoint</Application>
  <PresentationFormat>Předvádění na obrazovce (4:3)</PresentationFormat>
  <Paragraphs>1170</Paragraphs>
  <Slides>112</Slides>
  <Notes>83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112</vt:i4>
      </vt:variant>
    </vt:vector>
  </HeadingPairs>
  <TitlesOfParts>
    <vt:vector size="117" baseType="lpstr">
      <vt:lpstr>Arial</vt:lpstr>
      <vt:lpstr>Calibri</vt:lpstr>
      <vt:lpstr>Garamond</vt:lpstr>
      <vt:lpstr>Times New Roman</vt:lpstr>
      <vt:lpstr>Motiv sady Office</vt:lpstr>
      <vt:lpstr>Prezentace aplikace PowerPoint</vt:lpstr>
      <vt:lpstr>Prezentace aplikace PowerPoint</vt:lpstr>
      <vt:lpstr>Basic properties of blood vessels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Guyton experiments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Heart + Vessels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Acid-Base Balance</dc:title>
  <dc:creator>Jirka</dc:creator>
  <cp:lastModifiedBy>Jiří Kofránek</cp:lastModifiedBy>
  <cp:revision>164</cp:revision>
  <dcterms:created xsi:type="dcterms:W3CDTF">2012-05-13T13:08:54Z</dcterms:created>
  <dcterms:modified xsi:type="dcterms:W3CDTF">2023-04-05T11:49:11Z</dcterms:modified>
</cp:coreProperties>
</file>