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682" r:id="rId2"/>
    <p:sldId id="628" r:id="rId3"/>
    <p:sldId id="629" r:id="rId4"/>
    <p:sldId id="630" r:id="rId5"/>
    <p:sldId id="631" r:id="rId6"/>
    <p:sldId id="632" r:id="rId7"/>
    <p:sldId id="633" r:id="rId8"/>
    <p:sldId id="634" r:id="rId9"/>
    <p:sldId id="635" r:id="rId10"/>
    <p:sldId id="636" r:id="rId11"/>
    <p:sldId id="275" r:id="rId12"/>
    <p:sldId id="650" r:id="rId13"/>
    <p:sldId id="637" r:id="rId14"/>
    <p:sldId id="683" r:id="rId15"/>
    <p:sldId id="638" r:id="rId16"/>
    <p:sldId id="320" r:id="rId17"/>
    <p:sldId id="692" r:id="rId18"/>
    <p:sldId id="321" r:id="rId19"/>
    <p:sldId id="322" r:id="rId20"/>
    <p:sldId id="639" r:id="rId21"/>
    <p:sldId id="640" r:id="rId22"/>
    <p:sldId id="323" r:id="rId23"/>
    <p:sldId id="641" r:id="rId24"/>
    <p:sldId id="642" r:id="rId25"/>
    <p:sldId id="619" r:id="rId26"/>
    <p:sldId id="693" r:id="rId27"/>
    <p:sldId id="694" r:id="rId28"/>
    <p:sldId id="644" r:id="rId29"/>
    <p:sldId id="645" r:id="rId30"/>
    <p:sldId id="646" r:id="rId31"/>
    <p:sldId id="647" r:id="rId32"/>
    <p:sldId id="648" r:id="rId33"/>
    <p:sldId id="652" r:id="rId34"/>
    <p:sldId id="684" r:id="rId35"/>
    <p:sldId id="653" r:id="rId36"/>
    <p:sldId id="685" r:id="rId37"/>
    <p:sldId id="654" r:id="rId38"/>
    <p:sldId id="655" r:id="rId39"/>
    <p:sldId id="686" r:id="rId40"/>
    <p:sldId id="687" r:id="rId41"/>
    <p:sldId id="339" r:id="rId42"/>
    <p:sldId id="656" r:id="rId43"/>
    <p:sldId id="498" r:id="rId44"/>
    <p:sldId id="657" r:id="rId45"/>
    <p:sldId id="658" r:id="rId46"/>
    <p:sldId id="659" r:id="rId47"/>
    <p:sldId id="688" r:id="rId48"/>
    <p:sldId id="731" r:id="rId49"/>
    <p:sldId id="660" r:id="rId50"/>
    <p:sldId id="661" r:id="rId51"/>
    <p:sldId id="662" r:id="rId52"/>
    <p:sldId id="675" r:id="rId53"/>
    <p:sldId id="689" r:id="rId54"/>
    <p:sldId id="690" r:id="rId55"/>
    <p:sldId id="729" r:id="rId56"/>
    <p:sldId id="439" r:id="rId57"/>
    <p:sldId id="440" r:id="rId58"/>
    <p:sldId id="441" r:id="rId59"/>
    <p:sldId id="442" r:id="rId60"/>
    <p:sldId id="443" r:id="rId61"/>
    <p:sldId id="444" r:id="rId62"/>
    <p:sldId id="445" r:id="rId63"/>
    <p:sldId id="500" r:id="rId64"/>
    <p:sldId id="716" r:id="rId65"/>
    <p:sldId id="502" r:id="rId66"/>
    <p:sldId id="503" r:id="rId67"/>
    <p:sldId id="717" r:id="rId68"/>
    <p:sldId id="506" r:id="rId69"/>
    <p:sldId id="507" r:id="rId70"/>
    <p:sldId id="508" r:id="rId71"/>
    <p:sldId id="509" r:id="rId72"/>
    <p:sldId id="510" r:id="rId73"/>
    <p:sldId id="511" r:id="rId74"/>
    <p:sldId id="464" r:id="rId75"/>
    <p:sldId id="463" r:id="rId76"/>
    <p:sldId id="468" r:id="rId77"/>
    <p:sldId id="469" r:id="rId7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F2F3"/>
    <a:srgbClr val="EBEFF3"/>
    <a:srgbClr val="E0E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4660"/>
  </p:normalViewPr>
  <p:slideViewPr>
    <p:cSldViewPr snapToGrid="0" showGuides="1">
      <p:cViewPr varScale="1">
        <p:scale>
          <a:sx n="57" d="100"/>
          <a:sy n="57" d="100"/>
        </p:scale>
        <p:origin x="46" y="2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316B9-E032-48A4-8EA4-35CB97387599}" type="datetimeFigureOut">
              <a:rPr lang="cs-CZ" smtClean="0"/>
              <a:t>27.11.2025</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1F9EA4-32B4-4C8D-B4BB-741F3E04A767}" type="slidenum">
              <a:rPr lang="cs-CZ" smtClean="0"/>
              <a:t>‹#›</a:t>
            </a:fld>
            <a:endParaRPr lang="cs-CZ"/>
          </a:p>
        </p:txBody>
      </p:sp>
    </p:spTree>
    <p:extLst>
      <p:ext uri="{BB962C8B-B14F-4D97-AF65-F5344CB8AC3E}">
        <p14:creationId xmlns:p14="http://schemas.microsoft.com/office/powerpoint/2010/main" val="1405527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Zástupný symbol pro obrázek snímku 1">
            <a:extLst>
              <a:ext uri="{FF2B5EF4-FFF2-40B4-BE49-F238E27FC236}">
                <a16:creationId xmlns:a16="http://schemas.microsoft.com/office/drawing/2014/main" id="{34D38EAF-0F09-43F8-B451-2C67369BAD75}"/>
              </a:ext>
            </a:extLst>
          </p:cNvPr>
          <p:cNvSpPr>
            <a:spLocks noGrp="1" noRot="1" noChangeAspect="1" noChangeArrowheads="1" noTextEdit="1"/>
          </p:cNvSpPr>
          <p:nvPr>
            <p:ph type="sldImg"/>
          </p:nvPr>
        </p:nvSpPr>
        <p:spPr>
          <a:ln/>
        </p:spPr>
      </p:sp>
      <p:sp>
        <p:nvSpPr>
          <p:cNvPr id="40963" name="Zástupný symbol pro poznámky 2">
            <a:extLst>
              <a:ext uri="{FF2B5EF4-FFF2-40B4-BE49-F238E27FC236}">
                <a16:creationId xmlns:a16="http://schemas.microsoft.com/office/drawing/2014/main" id="{64FD749D-EF9E-40BC-9EAF-740BEAA7CD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cs typeface="Arial" panose="020B0604020202020204" pitchFamily="34" charset="0"/>
            </a:endParaRPr>
          </a:p>
        </p:txBody>
      </p:sp>
      <p:sp>
        <p:nvSpPr>
          <p:cNvPr id="40964" name="Zástupný symbol pro číslo snímku 3">
            <a:extLst>
              <a:ext uri="{FF2B5EF4-FFF2-40B4-BE49-F238E27FC236}">
                <a16:creationId xmlns:a16="http://schemas.microsoft.com/office/drawing/2014/main" id="{23BE2B50-8453-437C-AFDE-811C55420E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B196121-36D0-473F-B716-3F0D72A074F9}" type="slidenum">
              <a:rPr lang="cs-CZ" altLang="cs-CZ" smtClean="0"/>
              <a:pPr>
                <a:spcBef>
                  <a:spcPct val="0"/>
                </a:spcBef>
              </a:pPr>
              <a:t>11</a:t>
            </a:fld>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FF78FCCA-E986-4AF7-AD1F-5CE6F57BC3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F129AE-7AE4-4FCE-9FA8-9C26E046106A}" type="slidenum">
              <a:rPr lang="cs-CZ" altLang="cs-CZ" smtClean="0"/>
              <a:pPr>
                <a:spcBef>
                  <a:spcPct val="0"/>
                </a:spcBef>
              </a:pPr>
              <a:t>56</a:t>
            </a:fld>
            <a:endParaRPr lang="cs-CZ" altLang="cs-CZ"/>
          </a:p>
        </p:txBody>
      </p:sp>
      <p:sp>
        <p:nvSpPr>
          <p:cNvPr id="43011" name="Rectangle 2">
            <a:extLst>
              <a:ext uri="{FF2B5EF4-FFF2-40B4-BE49-F238E27FC236}">
                <a16:creationId xmlns:a16="http://schemas.microsoft.com/office/drawing/2014/main" id="{8DB7414E-D25A-4241-91DA-D84A05F41028}"/>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994CE1CC-CD7F-4AC1-A845-AEC6CBB4D0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980E804A-7FF6-43A7-9983-6E8A875484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C18EEA5-DC47-4915-A012-E98E1048F51E}" type="slidenum">
              <a:rPr lang="cs-CZ" altLang="cs-CZ" smtClean="0"/>
              <a:pPr>
                <a:spcBef>
                  <a:spcPct val="0"/>
                </a:spcBef>
              </a:pPr>
              <a:t>57</a:t>
            </a:fld>
            <a:endParaRPr lang="cs-CZ" altLang="cs-CZ"/>
          </a:p>
        </p:txBody>
      </p:sp>
      <p:sp>
        <p:nvSpPr>
          <p:cNvPr id="45059" name="Rectangle 2">
            <a:extLst>
              <a:ext uri="{FF2B5EF4-FFF2-40B4-BE49-F238E27FC236}">
                <a16:creationId xmlns:a16="http://schemas.microsoft.com/office/drawing/2014/main" id="{536C6FF0-CB02-4BEE-9CCA-4C66AB048CBC}"/>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6D9586D1-3AE3-4038-ABA0-2D5E20211F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79122B2-CF4A-4A94-9E3A-40F9A93CFB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E58C218-D815-4F7A-9AED-C383A0F4F6BF}" type="slidenum">
              <a:rPr lang="cs-CZ" altLang="cs-CZ" smtClean="0"/>
              <a:pPr>
                <a:spcBef>
                  <a:spcPct val="0"/>
                </a:spcBef>
              </a:pPr>
              <a:t>58</a:t>
            </a:fld>
            <a:endParaRPr lang="cs-CZ" altLang="cs-CZ"/>
          </a:p>
        </p:txBody>
      </p:sp>
      <p:sp>
        <p:nvSpPr>
          <p:cNvPr id="47107" name="Rectangle 2">
            <a:extLst>
              <a:ext uri="{FF2B5EF4-FFF2-40B4-BE49-F238E27FC236}">
                <a16:creationId xmlns:a16="http://schemas.microsoft.com/office/drawing/2014/main" id="{A5B134E3-D997-4B9C-A6EE-8FAB6DC1B6F2}"/>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10FAD0D5-7B17-4B1D-B2F5-F0FB69664E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832BFBA3-FA24-43B6-9B4D-3FBE490BC7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78A742E-CE7C-432C-A792-77EF9E5EA1C1}" type="slidenum">
              <a:rPr lang="cs-CZ" altLang="cs-CZ" smtClean="0"/>
              <a:pPr>
                <a:spcBef>
                  <a:spcPct val="0"/>
                </a:spcBef>
              </a:pPr>
              <a:t>59</a:t>
            </a:fld>
            <a:endParaRPr lang="cs-CZ" altLang="cs-CZ"/>
          </a:p>
        </p:txBody>
      </p:sp>
      <p:sp>
        <p:nvSpPr>
          <p:cNvPr id="49155" name="Rectangle 2">
            <a:extLst>
              <a:ext uri="{FF2B5EF4-FFF2-40B4-BE49-F238E27FC236}">
                <a16:creationId xmlns:a16="http://schemas.microsoft.com/office/drawing/2014/main" id="{5B70AB87-85F5-4B60-B32B-82899388FE6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E09685A6-4B93-4ED3-A226-8F17DBEC88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1739FD0-CA0C-4EBF-B5AE-215A654E93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5956006-6A64-4D84-AE0B-F0C5411354FA}" type="slidenum">
              <a:rPr lang="cs-CZ" altLang="cs-CZ" smtClean="0"/>
              <a:pPr>
                <a:spcBef>
                  <a:spcPct val="0"/>
                </a:spcBef>
              </a:pPr>
              <a:t>60</a:t>
            </a:fld>
            <a:endParaRPr lang="cs-CZ" altLang="cs-CZ"/>
          </a:p>
        </p:txBody>
      </p:sp>
      <p:sp>
        <p:nvSpPr>
          <p:cNvPr id="51203" name="Rectangle 2">
            <a:extLst>
              <a:ext uri="{FF2B5EF4-FFF2-40B4-BE49-F238E27FC236}">
                <a16:creationId xmlns:a16="http://schemas.microsoft.com/office/drawing/2014/main" id="{B3765AF7-A9AE-41F1-8EA1-593E47D1E3D3}"/>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2F399451-3CB4-42D5-B6FB-180EC197DE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436FCA6-B630-4A12-8668-D3CC27ED2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DB64CA7-0FFE-4DD5-87F6-84C52467008A}" type="slidenum">
              <a:rPr lang="cs-CZ" altLang="cs-CZ" smtClean="0"/>
              <a:pPr>
                <a:spcBef>
                  <a:spcPct val="0"/>
                </a:spcBef>
              </a:pPr>
              <a:t>61</a:t>
            </a:fld>
            <a:endParaRPr lang="cs-CZ" altLang="cs-CZ"/>
          </a:p>
        </p:txBody>
      </p:sp>
      <p:sp>
        <p:nvSpPr>
          <p:cNvPr id="53251" name="Rectangle 2">
            <a:extLst>
              <a:ext uri="{FF2B5EF4-FFF2-40B4-BE49-F238E27FC236}">
                <a16:creationId xmlns:a16="http://schemas.microsoft.com/office/drawing/2014/main" id="{CBBFEA4E-83E5-4546-B24D-9A883583062A}"/>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C7F2C64C-BA90-4AD9-8B83-069F9335F7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23A03B1-D561-4CA1-9C88-BAB5469933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405DB15-B578-4B5D-99C9-45CFA2E97241}" type="slidenum">
              <a:rPr lang="cs-CZ" altLang="cs-CZ" smtClean="0"/>
              <a:pPr>
                <a:spcBef>
                  <a:spcPct val="0"/>
                </a:spcBef>
              </a:pPr>
              <a:t>62</a:t>
            </a:fld>
            <a:endParaRPr lang="cs-CZ" altLang="cs-CZ"/>
          </a:p>
        </p:txBody>
      </p:sp>
      <p:sp>
        <p:nvSpPr>
          <p:cNvPr id="55299" name="Rectangle 2">
            <a:extLst>
              <a:ext uri="{FF2B5EF4-FFF2-40B4-BE49-F238E27FC236}">
                <a16:creationId xmlns:a16="http://schemas.microsoft.com/office/drawing/2014/main" id="{442D33E1-B569-4104-A1EE-A839243AA3C8}"/>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06F43D8-1070-48EC-8F6A-E909783BA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63</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426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64</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144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65</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74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16</a:t>
            </a:fld>
            <a:endParaRPr lang="en-US"/>
          </a:p>
        </p:txBody>
      </p:sp>
    </p:spTree>
    <p:extLst>
      <p:ext uri="{BB962C8B-B14F-4D97-AF65-F5344CB8AC3E}">
        <p14:creationId xmlns:p14="http://schemas.microsoft.com/office/powerpoint/2010/main" val="4113909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66</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7890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67</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466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68</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741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69</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50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70</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30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71</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9095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72</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977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112A5170-6742-4B68-AFFF-821D233C08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63DC95-8FCD-4231-9B17-89CC89792928}" type="slidenum">
              <a:rPr lang="cs-CZ" altLang="cs-CZ" smtClean="0"/>
              <a:pPr>
                <a:spcBef>
                  <a:spcPct val="0"/>
                </a:spcBef>
              </a:pPr>
              <a:t>73</a:t>
            </a:fld>
            <a:endParaRPr lang="cs-CZ" altLang="cs-CZ"/>
          </a:p>
        </p:txBody>
      </p:sp>
      <p:sp>
        <p:nvSpPr>
          <p:cNvPr id="63491" name="Rectangle 2">
            <a:extLst>
              <a:ext uri="{FF2B5EF4-FFF2-40B4-BE49-F238E27FC236}">
                <a16:creationId xmlns:a16="http://schemas.microsoft.com/office/drawing/2014/main" id="{44F13108-3644-4060-A9D2-8BAA4C50BC0F}"/>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E42A95BA-025C-4F37-BBBE-E3EFECCA5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cs-CZ">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911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Oxygen supply can be calculated from hemoglobin concentration, oxygen partial pressure and hemoglobin saturation in arterial blood</a:t>
            </a:r>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17</a:t>
            </a:fld>
            <a:endParaRPr lang="en-US"/>
          </a:p>
        </p:txBody>
      </p:sp>
    </p:spTree>
    <p:extLst>
      <p:ext uri="{BB962C8B-B14F-4D97-AF65-F5344CB8AC3E}">
        <p14:creationId xmlns:p14="http://schemas.microsoft.com/office/powerpoint/2010/main" val="1474684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18</a:t>
            </a:fld>
            <a:endParaRPr lang="en-US"/>
          </a:p>
        </p:txBody>
      </p:sp>
    </p:spTree>
    <p:extLst>
      <p:ext uri="{BB962C8B-B14F-4D97-AF65-F5344CB8AC3E}">
        <p14:creationId xmlns:p14="http://schemas.microsoft.com/office/powerpoint/2010/main" val="179288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19</a:t>
            </a:fld>
            <a:endParaRPr lang="en-US"/>
          </a:p>
        </p:txBody>
      </p:sp>
    </p:spTree>
    <p:extLst>
      <p:ext uri="{BB962C8B-B14F-4D97-AF65-F5344CB8AC3E}">
        <p14:creationId xmlns:p14="http://schemas.microsoft.com/office/powerpoint/2010/main" val="1804922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Oxygen consumption does not depend on the supply - the tissues take as much oxygen flow from the blood as needed. The result is a decrease in PO2 in the tissues and the venous blood. The oxygen extraction fraction rises.</a:t>
            </a:r>
          </a:p>
          <a:p>
            <a:r>
              <a:rPr lang="en-US" dirty="0"/>
              <a:t>In reducing oxygen supply, for various reasons, we eventually reach the point where, given a given oxygen consumption and a given oxygen supply, the oxygen concentration around the mitochondria will be critically low, and the cells will switch to anaerobic metabolism. Let's not talk about the critical value of oxygen supply (for a given oxygen consumption).</a:t>
            </a:r>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22</a:t>
            </a:fld>
            <a:endParaRPr lang="en-US"/>
          </a:p>
        </p:txBody>
      </p:sp>
    </p:spTree>
    <p:extLst>
      <p:ext uri="{BB962C8B-B14F-4D97-AF65-F5344CB8AC3E}">
        <p14:creationId xmlns:p14="http://schemas.microsoft.com/office/powerpoint/2010/main" val="186519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Lactate levels rise, and as the oxygen supply further decreases, oxygen consumption decreases. Oxygen consumption is then dependent on supply - that's why we talk about delivery-dependent oxygen consumption</a:t>
            </a:r>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26</a:t>
            </a:fld>
            <a:endParaRPr lang="en-US"/>
          </a:p>
        </p:txBody>
      </p:sp>
    </p:spTree>
    <p:extLst>
      <p:ext uri="{BB962C8B-B14F-4D97-AF65-F5344CB8AC3E}">
        <p14:creationId xmlns:p14="http://schemas.microsoft.com/office/powerpoint/2010/main" val="1717067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The maximum oxygen consumption of athletes characterizes the top performance that an athlete can achieve.</a:t>
            </a:r>
            <a:endParaRPr lang="cs-CZ" dirty="0"/>
          </a:p>
          <a:p>
            <a:r>
              <a:rPr lang="en-US" dirty="0"/>
              <a:t>Training can increase VO2 max.</a:t>
            </a:r>
          </a:p>
        </p:txBody>
      </p:sp>
      <p:sp>
        <p:nvSpPr>
          <p:cNvPr id="4" name="Zástupný symbol pro číslo snímku 3"/>
          <p:cNvSpPr>
            <a:spLocks noGrp="1"/>
          </p:cNvSpPr>
          <p:nvPr>
            <p:ph type="sldNum" sz="quarter" idx="5"/>
          </p:nvPr>
        </p:nvSpPr>
        <p:spPr/>
        <p:txBody>
          <a:bodyPr/>
          <a:lstStyle/>
          <a:p>
            <a:fld id="{E9F3B3DF-3E67-4A6E-9E52-0439C669357F}" type="slidenum">
              <a:rPr lang="en-US" smtClean="0"/>
              <a:t>27</a:t>
            </a:fld>
            <a:endParaRPr lang="en-US"/>
          </a:p>
        </p:txBody>
      </p:sp>
    </p:spTree>
    <p:extLst>
      <p:ext uri="{BB962C8B-B14F-4D97-AF65-F5344CB8AC3E}">
        <p14:creationId xmlns:p14="http://schemas.microsoft.com/office/powerpoint/2010/main" val="205203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Zástupný symbol pro obrázek snímku 1">
            <a:extLst>
              <a:ext uri="{FF2B5EF4-FFF2-40B4-BE49-F238E27FC236}">
                <a16:creationId xmlns:a16="http://schemas.microsoft.com/office/drawing/2014/main" id="{81645687-2754-4828-93E3-D56714C4AB79}"/>
              </a:ext>
            </a:extLst>
          </p:cNvPr>
          <p:cNvSpPr>
            <a:spLocks noGrp="1" noRot="1" noChangeAspect="1" noChangeArrowheads="1" noTextEdit="1"/>
          </p:cNvSpPr>
          <p:nvPr>
            <p:ph type="sldImg"/>
          </p:nvPr>
        </p:nvSpPr>
        <p:spPr>
          <a:ln/>
        </p:spPr>
      </p:sp>
      <p:sp>
        <p:nvSpPr>
          <p:cNvPr id="183299" name="Zástupný symbol pro poznámky 2">
            <a:extLst>
              <a:ext uri="{FF2B5EF4-FFF2-40B4-BE49-F238E27FC236}">
                <a16:creationId xmlns:a16="http://schemas.microsoft.com/office/drawing/2014/main" id="{313B0E09-EF6B-490C-9B81-EB1C5C5FD1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cs-CZ">
              <a:latin typeface="Arial" panose="020B0604020202020204" pitchFamily="34" charset="0"/>
              <a:cs typeface="Arial" panose="020B0604020202020204" pitchFamily="34" charset="0"/>
            </a:endParaRPr>
          </a:p>
        </p:txBody>
      </p:sp>
      <p:sp>
        <p:nvSpPr>
          <p:cNvPr id="183300" name="Zástupný symbol pro číslo snímku 3">
            <a:extLst>
              <a:ext uri="{FF2B5EF4-FFF2-40B4-BE49-F238E27FC236}">
                <a16:creationId xmlns:a16="http://schemas.microsoft.com/office/drawing/2014/main" id="{A92540DB-2F9C-4B2B-A594-A0E2967448B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9FF808A-59FC-4694-8241-273F7C1C0D07}" type="slidenum">
              <a:rPr lang="cs-CZ" altLang="cs-CZ" smtClean="0"/>
              <a:pPr>
                <a:spcBef>
                  <a:spcPct val="0"/>
                </a:spcBef>
              </a:pPr>
              <a:t>41</a:t>
            </a:fld>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0907DF-BB84-12DE-6D9D-F39832A0AC0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24D1937A-7310-00A7-2BAD-D667FC4C81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3ADD3B3-DEA9-A0C9-0BEC-373BC29BCCF0}"/>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5" name="Zástupný symbol pro zápatí 4">
            <a:extLst>
              <a:ext uri="{FF2B5EF4-FFF2-40B4-BE49-F238E27FC236}">
                <a16:creationId xmlns:a16="http://schemas.microsoft.com/office/drawing/2014/main" id="{4B1916C1-5E8F-2FC6-DBD1-20CCC84F3ED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D5B4D82-86A9-A459-E423-D72F8DEA7CB8}"/>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2963029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53A62C0-209A-F1EE-C4E7-51376CFE7B5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F15316A7-943B-E535-853F-176B6511A9C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EC799CC-A0CC-3637-095B-A30F11517C39}"/>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5" name="Zástupný symbol pro zápatí 4">
            <a:extLst>
              <a:ext uri="{FF2B5EF4-FFF2-40B4-BE49-F238E27FC236}">
                <a16:creationId xmlns:a16="http://schemas.microsoft.com/office/drawing/2014/main" id="{43431C73-AE8F-562C-7CF6-D4110884188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F08555B-3BB0-2992-401E-5BB199EE5420}"/>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2481797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15368B1-683A-06CF-22EF-2B9EF2A8C81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793A074-5F6B-15DB-1F16-A8A9A797AD98}"/>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A1A1ACC-E2A3-8C58-436B-2798F19F8262}"/>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5" name="Zástupný symbol pro zápatí 4">
            <a:extLst>
              <a:ext uri="{FF2B5EF4-FFF2-40B4-BE49-F238E27FC236}">
                <a16:creationId xmlns:a16="http://schemas.microsoft.com/office/drawing/2014/main" id="{206935DB-DD69-74BA-77FD-04202826DDB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EC85863-4245-EA39-6CB7-124065E1F5C5}"/>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354751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F5DF13-9B27-DC7F-242F-AF8E0C9C927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69A3B34-F15A-8072-A350-32B03E390476}"/>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3DB4074-DFA7-6805-B121-04633BF73960}"/>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5" name="Zástupný symbol pro zápatí 4">
            <a:extLst>
              <a:ext uri="{FF2B5EF4-FFF2-40B4-BE49-F238E27FC236}">
                <a16:creationId xmlns:a16="http://schemas.microsoft.com/office/drawing/2014/main" id="{2804713A-C83F-4295-3F4E-A23FE6F0E98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4D63510-C6CA-8D30-0D7A-D35A07D20166}"/>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2854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D612A34-E755-8074-1728-31AFC80EE49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6D0E9FA8-062C-6B2D-8546-F7B31A5841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8CBAF9C0-DC70-3F8F-A01F-E1C6CE6163DD}"/>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5" name="Zástupný symbol pro zápatí 4">
            <a:extLst>
              <a:ext uri="{FF2B5EF4-FFF2-40B4-BE49-F238E27FC236}">
                <a16:creationId xmlns:a16="http://schemas.microsoft.com/office/drawing/2014/main" id="{B802D71B-1400-5C97-42FC-97C0AAE0962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0D872758-D2FC-E4D3-C18F-C385660DA706}"/>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821967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E88D99-063A-ABF8-086C-53EC7BC0721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607BD29-FB07-F648-F0DD-DCB7B9C75D14}"/>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4F2E39F6-1B36-0982-064C-EFE1C3CA962A}"/>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6414EDB-92BC-28CE-B8C7-5741D7F30FBD}"/>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6" name="Zástupný symbol pro zápatí 5">
            <a:extLst>
              <a:ext uri="{FF2B5EF4-FFF2-40B4-BE49-F238E27FC236}">
                <a16:creationId xmlns:a16="http://schemas.microsoft.com/office/drawing/2014/main" id="{B9423A91-773C-D95C-994A-84D1A692F74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ED41FA1-2519-D963-3986-761BEB99269A}"/>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1541427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2F3BD8-D795-E055-C412-3E8DDEB28622}"/>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4B7A5A6F-DDFA-B7D9-35FF-F558AB8B2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1EC19C3-AB2A-0390-7FC6-CF1941508D7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EECA999E-0639-D54D-5EB6-F02F69C34F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70F7A675-44C5-DBCF-CF64-372391775A87}"/>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103C45CC-96B9-BFC8-B9AF-7A36ADCBEA83}"/>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8" name="Zástupný symbol pro zápatí 7">
            <a:extLst>
              <a:ext uri="{FF2B5EF4-FFF2-40B4-BE49-F238E27FC236}">
                <a16:creationId xmlns:a16="http://schemas.microsoft.com/office/drawing/2014/main" id="{44C294C9-EF38-E736-9EEF-CE58AC7300A0}"/>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6633D8A-3486-2E26-C637-3EC00532406B}"/>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50738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21C98F-92C2-4D9D-66A2-55404153E41F}"/>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6DF9D2A-A2E3-3FD2-AD12-BFCF567B0E51}"/>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4" name="Zástupný symbol pro zápatí 3">
            <a:extLst>
              <a:ext uri="{FF2B5EF4-FFF2-40B4-BE49-F238E27FC236}">
                <a16:creationId xmlns:a16="http://schemas.microsoft.com/office/drawing/2014/main" id="{4E04C1F0-5302-C3B6-3945-64F95AD6B180}"/>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5E7D76B1-B6DE-C518-9D29-6DE4AB1CD709}"/>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3792950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45617BF-0569-B646-384D-F9E9D0F22A65}"/>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3" name="Zástupný symbol pro zápatí 2">
            <a:extLst>
              <a:ext uri="{FF2B5EF4-FFF2-40B4-BE49-F238E27FC236}">
                <a16:creationId xmlns:a16="http://schemas.microsoft.com/office/drawing/2014/main" id="{6B2274F3-FD08-F5DD-D8CC-55CE2D6255E9}"/>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AA80FBF0-0961-7BC4-F77A-0DA472F994D5}"/>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27839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1408F4-F6BB-89BD-7592-3EAFD66C912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438D17EE-CDF9-AA42-8770-F7D7C98099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8864046A-2E80-3918-CC5B-B34E1FDBF4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8CB0476-6E77-8A54-F20B-55A1CE3EEE26}"/>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6" name="Zástupný symbol pro zápatí 5">
            <a:extLst>
              <a:ext uri="{FF2B5EF4-FFF2-40B4-BE49-F238E27FC236}">
                <a16:creationId xmlns:a16="http://schemas.microsoft.com/office/drawing/2014/main" id="{7676B632-1FE3-D1DA-DC4B-9D3A88F2FF9A}"/>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130446E8-761C-C5F0-3623-1D2CDF197707}"/>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40778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E5C5462-C9E5-5884-F151-2120006F74D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547BBBF-66B9-AC05-ECDA-FA1EA29ECE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ED8A0C2-57C7-E230-C1B4-EC30642B7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73C66F25-3EDA-07C9-2CFE-5EFB8EF36315}"/>
              </a:ext>
            </a:extLst>
          </p:cNvPr>
          <p:cNvSpPr>
            <a:spLocks noGrp="1"/>
          </p:cNvSpPr>
          <p:nvPr>
            <p:ph type="dt" sz="half" idx="10"/>
          </p:nvPr>
        </p:nvSpPr>
        <p:spPr/>
        <p:txBody>
          <a:bodyPr/>
          <a:lstStyle/>
          <a:p>
            <a:fld id="{01FD827F-4C96-4317-AADB-5EFE3B327FE9}" type="datetimeFigureOut">
              <a:rPr lang="cs-CZ" smtClean="0"/>
              <a:t>27.11.2025</a:t>
            </a:fld>
            <a:endParaRPr lang="cs-CZ"/>
          </a:p>
        </p:txBody>
      </p:sp>
      <p:sp>
        <p:nvSpPr>
          <p:cNvPr id="6" name="Zástupný symbol pro zápatí 5">
            <a:extLst>
              <a:ext uri="{FF2B5EF4-FFF2-40B4-BE49-F238E27FC236}">
                <a16:creationId xmlns:a16="http://schemas.microsoft.com/office/drawing/2014/main" id="{D9A4D298-24E5-FDE1-43AC-223C4335CF97}"/>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992C807-9866-5D86-A5B1-0233128519F0}"/>
              </a:ext>
            </a:extLst>
          </p:cNvPr>
          <p:cNvSpPr>
            <a:spLocks noGrp="1"/>
          </p:cNvSpPr>
          <p:nvPr>
            <p:ph type="sldNum" sz="quarter" idx="12"/>
          </p:nvPr>
        </p:nvSpPr>
        <p:spPr/>
        <p:txBody>
          <a:bodyPr/>
          <a:lstStyle/>
          <a:p>
            <a:fld id="{799CFBD5-AE24-4073-83FF-110D57C30A1B}" type="slidenum">
              <a:rPr lang="cs-CZ" smtClean="0"/>
              <a:t>‹#›</a:t>
            </a:fld>
            <a:endParaRPr lang="cs-CZ"/>
          </a:p>
        </p:txBody>
      </p:sp>
    </p:spTree>
    <p:extLst>
      <p:ext uri="{BB962C8B-B14F-4D97-AF65-F5344CB8AC3E}">
        <p14:creationId xmlns:p14="http://schemas.microsoft.com/office/powerpoint/2010/main" val="2528031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017BDC2-9D16-9655-4CD0-45EA280CA4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465C3E32-B8ED-4734-75D5-AD3F9B6D2B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6766BA8-C68D-D86C-FEAC-3BFC6766B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D827F-4C96-4317-AADB-5EFE3B327FE9}" type="datetimeFigureOut">
              <a:rPr lang="cs-CZ" smtClean="0"/>
              <a:t>27.11.2025</a:t>
            </a:fld>
            <a:endParaRPr lang="cs-CZ"/>
          </a:p>
        </p:txBody>
      </p:sp>
      <p:sp>
        <p:nvSpPr>
          <p:cNvPr id="5" name="Zástupný symbol pro zápatí 4">
            <a:extLst>
              <a:ext uri="{FF2B5EF4-FFF2-40B4-BE49-F238E27FC236}">
                <a16:creationId xmlns:a16="http://schemas.microsoft.com/office/drawing/2014/main" id="{24A04693-8051-BAAF-A2C6-B8629880F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35B2CF3E-A695-CCCD-6E29-946E1879F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CFBD5-AE24-4073-83FF-110D57C30A1B}" type="slidenum">
              <a:rPr lang="cs-CZ" smtClean="0"/>
              <a:t>‹#›</a:t>
            </a:fld>
            <a:endParaRPr lang="cs-CZ"/>
          </a:p>
        </p:txBody>
      </p:sp>
    </p:spTree>
    <p:extLst>
      <p:ext uri="{BB962C8B-B14F-4D97-AF65-F5344CB8AC3E}">
        <p14:creationId xmlns:p14="http://schemas.microsoft.com/office/powerpoint/2010/main" val="601099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3.gif"/><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2.emf"/><Relationship Id="rId4" Type="http://schemas.openxmlformats.org/officeDocument/2006/relationships/oleObject" Target="../embeddings/oleObject1.bin"/></Relationships>
</file>

<file path=ppt/slides/_rels/slide5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3.e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Mariáš. Ilustrační foto.">
            <a:extLst>
              <a:ext uri="{FF2B5EF4-FFF2-40B4-BE49-F238E27FC236}">
                <a16:creationId xmlns:a16="http://schemas.microsoft.com/office/drawing/2014/main" id="{55B77BE9-061D-0D32-1FFB-749650388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993" y="1252085"/>
            <a:ext cx="73437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4">
            <a:extLst>
              <a:ext uri="{FF2B5EF4-FFF2-40B4-BE49-F238E27FC236}">
                <a16:creationId xmlns:a16="http://schemas.microsoft.com/office/drawing/2014/main" id="{25EF9300-4462-4FFE-97C3-C4945F0614F9}"/>
              </a:ext>
            </a:extLst>
          </p:cNvPr>
          <p:cNvSpPr txBox="1">
            <a:spLocks noChangeArrowheads="1"/>
          </p:cNvSpPr>
          <p:nvPr/>
        </p:nvSpPr>
        <p:spPr bwMode="auto">
          <a:xfrm>
            <a:off x="1523206" y="416379"/>
            <a:ext cx="91455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3600" dirty="0">
                <a:solidFill>
                  <a:srgbClr val="0070C0"/>
                </a:solidFill>
              </a:rPr>
              <a:t>Three players for O</a:t>
            </a:r>
            <a:r>
              <a:rPr lang="en-US" altLang="en-US" sz="3600" baseline="-25000" dirty="0">
                <a:solidFill>
                  <a:srgbClr val="0070C0"/>
                </a:solidFill>
              </a:rPr>
              <a:t>2</a:t>
            </a:r>
            <a:r>
              <a:rPr lang="en-US" altLang="en-US" sz="3600" dirty="0">
                <a:solidFill>
                  <a:srgbClr val="0070C0"/>
                </a:solidFill>
              </a:rPr>
              <a:t> and CO</a:t>
            </a:r>
            <a:r>
              <a:rPr lang="en-US" altLang="en-US" sz="3600" baseline="-25000" dirty="0">
                <a:solidFill>
                  <a:srgbClr val="0070C0"/>
                </a:solidFill>
              </a:rPr>
              <a:t>2</a:t>
            </a:r>
            <a:r>
              <a:rPr lang="en-US" altLang="en-US" sz="3600" dirty="0">
                <a:solidFill>
                  <a:srgbClr val="0070C0"/>
                </a:solidFill>
              </a:rPr>
              <a:t> transfer</a:t>
            </a:r>
            <a:endParaRPr lang="en-US" altLang="en-US" sz="3600" baseline="-25000" dirty="0">
              <a:solidFill>
                <a:srgbClr val="0070C0"/>
              </a:solidFill>
            </a:endParaRPr>
          </a:p>
        </p:txBody>
      </p:sp>
    </p:spTree>
    <p:extLst>
      <p:ext uri="{BB962C8B-B14F-4D97-AF65-F5344CB8AC3E}">
        <p14:creationId xmlns:p14="http://schemas.microsoft.com/office/powerpoint/2010/main" val="3046356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adpis 1">
            <a:extLst>
              <a:ext uri="{FF2B5EF4-FFF2-40B4-BE49-F238E27FC236}">
                <a16:creationId xmlns:a16="http://schemas.microsoft.com/office/drawing/2014/main" id="{7521B5E4-699D-034C-23DA-22A0EF6A13A2}"/>
              </a:ext>
            </a:extLst>
          </p:cNvPr>
          <p:cNvSpPr>
            <a:spLocks noGrp="1"/>
          </p:cNvSpPr>
          <p:nvPr>
            <p:ph type="title"/>
          </p:nvPr>
        </p:nvSpPr>
        <p:spPr/>
        <p:txBody>
          <a:bodyPr/>
          <a:lstStyle/>
          <a:p>
            <a:pPr algn="ctr" eaLnBrk="1" hangingPunct="1"/>
            <a:r>
              <a:rPr lang="en-US" altLang="en-US" dirty="0"/>
              <a:t>Three players for oxygen delivery to tissues (and CO</a:t>
            </a:r>
            <a:r>
              <a:rPr lang="en-US" altLang="en-US" baseline="-25000" dirty="0"/>
              <a:t>2</a:t>
            </a:r>
            <a:r>
              <a:rPr lang="en-US" altLang="en-US" dirty="0"/>
              <a:t> removal from the body)</a:t>
            </a:r>
          </a:p>
        </p:txBody>
      </p:sp>
      <p:pic>
        <p:nvPicPr>
          <p:cNvPr id="16387" name="Zástupný obsah 3">
            <a:extLst>
              <a:ext uri="{FF2B5EF4-FFF2-40B4-BE49-F238E27FC236}">
                <a16:creationId xmlns:a16="http://schemas.microsoft.com/office/drawing/2014/main" id="{D322535E-1CFF-FBB5-8FCE-B054C8DC91DD}"/>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3744913" y="2303463"/>
            <a:ext cx="3741737" cy="330835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8">
            <a:extLst>
              <a:ext uri="{FF2B5EF4-FFF2-40B4-BE49-F238E27FC236}">
                <a16:creationId xmlns:a16="http://schemas.microsoft.com/office/drawing/2014/main" id="{C6D32EA5-1300-4F25-8FB4-CE564597F8F6}"/>
              </a:ext>
            </a:extLst>
          </p:cNvPr>
          <p:cNvGrpSpPr>
            <a:grpSpLocks/>
          </p:cNvGrpSpPr>
          <p:nvPr/>
        </p:nvGrpSpPr>
        <p:grpSpPr bwMode="auto">
          <a:xfrm>
            <a:off x="6169026" y="404813"/>
            <a:ext cx="3382963" cy="2671762"/>
            <a:chOff x="2926" y="255"/>
            <a:chExt cx="2131" cy="1683"/>
          </a:xfrm>
        </p:grpSpPr>
        <p:pic>
          <p:nvPicPr>
            <p:cNvPr id="40316" name="Picture 379">
              <a:extLst>
                <a:ext uri="{FF2B5EF4-FFF2-40B4-BE49-F238E27FC236}">
                  <a16:creationId xmlns:a16="http://schemas.microsoft.com/office/drawing/2014/main" id="{A5B34409-BC4A-4CA1-A5DA-F847D1AA1C2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7" y="754"/>
              <a:ext cx="770"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317" name="Text Box 380">
              <a:extLst>
                <a:ext uri="{FF2B5EF4-FFF2-40B4-BE49-F238E27FC236}">
                  <a16:creationId xmlns:a16="http://schemas.microsoft.com/office/drawing/2014/main" id="{9876AF26-10BD-4050-88D7-ECD843D44E6A}"/>
                </a:ext>
              </a:extLst>
            </p:cNvPr>
            <p:cNvSpPr txBox="1">
              <a:spLocks noChangeArrowheads="1"/>
            </p:cNvSpPr>
            <p:nvPr/>
          </p:nvSpPr>
          <p:spPr bwMode="auto">
            <a:xfrm>
              <a:off x="4605" y="1249"/>
              <a:ext cx="3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pO2</a:t>
              </a:r>
            </a:p>
          </p:txBody>
        </p:sp>
        <p:sp>
          <p:nvSpPr>
            <p:cNvPr id="40318" name="Text Box 381">
              <a:extLst>
                <a:ext uri="{FF2B5EF4-FFF2-40B4-BE49-F238E27FC236}">
                  <a16:creationId xmlns:a16="http://schemas.microsoft.com/office/drawing/2014/main" id="{FA7D37BF-D8A7-4CF0-974F-4068B9F8F51D}"/>
                </a:ext>
              </a:extLst>
            </p:cNvPr>
            <p:cNvSpPr txBox="1">
              <a:spLocks noChangeArrowheads="1"/>
            </p:cNvSpPr>
            <p:nvPr/>
          </p:nvSpPr>
          <p:spPr bwMode="auto">
            <a:xfrm>
              <a:off x="4423" y="1707"/>
              <a:ext cx="6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t>kidneys</a:t>
              </a:r>
              <a:endParaRPr lang="cs-CZ" altLang="cs-CZ" sz="1800"/>
            </a:p>
          </p:txBody>
        </p:sp>
        <p:sp>
          <p:nvSpPr>
            <p:cNvPr id="40319" name="Text Box 382">
              <a:extLst>
                <a:ext uri="{FF2B5EF4-FFF2-40B4-BE49-F238E27FC236}">
                  <a16:creationId xmlns:a16="http://schemas.microsoft.com/office/drawing/2014/main" id="{AED01976-1891-4A01-8F64-226E4AC09994}"/>
                </a:ext>
              </a:extLst>
            </p:cNvPr>
            <p:cNvSpPr txBox="1">
              <a:spLocks noChangeArrowheads="1"/>
            </p:cNvSpPr>
            <p:nvPr/>
          </p:nvSpPr>
          <p:spPr bwMode="auto">
            <a:xfrm>
              <a:off x="3788" y="527"/>
              <a:ext cx="9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t>erythropoetin</a:t>
              </a:r>
              <a:endParaRPr lang="cs-CZ" altLang="cs-CZ" sz="1800"/>
            </a:p>
          </p:txBody>
        </p:sp>
        <p:sp>
          <p:nvSpPr>
            <p:cNvPr id="40320" name="Text Box 383">
              <a:extLst>
                <a:ext uri="{FF2B5EF4-FFF2-40B4-BE49-F238E27FC236}">
                  <a16:creationId xmlns:a16="http://schemas.microsoft.com/office/drawing/2014/main" id="{2F94327C-0798-4335-B586-8D01BB38FCA6}"/>
                </a:ext>
              </a:extLst>
            </p:cNvPr>
            <p:cNvSpPr txBox="1">
              <a:spLocks noChangeArrowheads="1"/>
            </p:cNvSpPr>
            <p:nvPr/>
          </p:nvSpPr>
          <p:spPr bwMode="auto">
            <a:xfrm>
              <a:off x="2926" y="255"/>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t>Bone marrow</a:t>
              </a:r>
              <a:endParaRPr lang="cs-CZ" altLang="cs-CZ" sz="1800"/>
            </a:p>
          </p:txBody>
        </p:sp>
        <p:sp>
          <p:nvSpPr>
            <p:cNvPr id="40321" name="AutoShape 385">
              <a:extLst>
                <a:ext uri="{FF2B5EF4-FFF2-40B4-BE49-F238E27FC236}">
                  <a16:creationId xmlns:a16="http://schemas.microsoft.com/office/drawing/2014/main" id="{86FFF93A-4DF7-42D5-9698-8904DADDAAF7}"/>
                </a:ext>
              </a:extLst>
            </p:cNvPr>
            <p:cNvSpPr>
              <a:spLocks noChangeArrowheads="1"/>
            </p:cNvSpPr>
            <p:nvPr/>
          </p:nvSpPr>
          <p:spPr bwMode="auto">
            <a:xfrm>
              <a:off x="3062" y="482"/>
              <a:ext cx="589" cy="1089"/>
            </a:xfrm>
            <a:prstGeom prst="downArrow">
              <a:avLst>
                <a:gd name="adj1" fmla="val 50000"/>
                <a:gd name="adj2" fmla="val 46222"/>
              </a:avLst>
            </a:prstGeom>
            <a:solidFill>
              <a:schemeClr val="accent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cs-CZ" sz="1800"/>
                <a:t>erythropoesis</a:t>
              </a:r>
              <a:endParaRPr lang="cs-CZ" altLang="cs-CZ" sz="1800"/>
            </a:p>
          </p:txBody>
        </p:sp>
        <p:sp>
          <p:nvSpPr>
            <p:cNvPr id="40322" name="Line 386">
              <a:extLst>
                <a:ext uri="{FF2B5EF4-FFF2-40B4-BE49-F238E27FC236}">
                  <a16:creationId xmlns:a16="http://schemas.microsoft.com/office/drawing/2014/main" id="{09B16892-9103-4750-997D-F11EA700D7CB}"/>
                </a:ext>
              </a:extLst>
            </p:cNvPr>
            <p:cNvSpPr>
              <a:spLocks noChangeShapeType="1"/>
            </p:cNvSpPr>
            <p:nvPr/>
          </p:nvSpPr>
          <p:spPr bwMode="auto">
            <a:xfrm flipH="1" flipV="1">
              <a:off x="4287" y="754"/>
              <a:ext cx="454" cy="5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0323" name="Line 387">
              <a:extLst>
                <a:ext uri="{FF2B5EF4-FFF2-40B4-BE49-F238E27FC236}">
                  <a16:creationId xmlns:a16="http://schemas.microsoft.com/office/drawing/2014/main" id="{3E4A9169-0764-45A7-82BC-4AAD5E14921B}"/>
                </a:ext>
              </a:extLst>
            </p:cNvPr>
            <p:cNvSpPr>
              <a:spLocks noChangeShapeType="1"/>
            </p:cNvSpPr>
            <p:nvPr/>
          </p:nvSpPr>
          <p:spPr bwMode="auto">
            <a:xfrm flipH="1">
              <a:off x="3516" y="709"/>
              <a:ext cx="318"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2">
            <a:extLst>
              <a:ext uri="{FF2B5EF4-FFF2-40B4-BE49-F238E27FC236}">
                <a16:creationId xmlns:a16="http://schemas.microsoft.com/office/drawing/2014/main" id="{EEF57673-7AEC-4AB4-9009-BF97BB09EDEF}"/>
              </a:ext>
            </a:extLst>
          </p:cNvPr>
          <p:cNvGrpSpPr>
            <a:grpSpLocks/>
          </p:cNvGrpSpPr>
          <p:nvPr/>
        </p:nvGrpSpPr>
        <p:grpSpPr bwMode="auto">
          <a:xfrm>
            <a:off x="3143250" y="2100264"/>
            <a:ext cx="2952750" cy="1616075"/>
            <a:chOff x="1739" y="1340"/>
            <a:chExt cx="901" cy="837"/>
          </a:xfrm>
        </p:grpSpPr>
        <p:grpSp>
          <p:nvGrpSpPr>
            <p:cNvPr id="40158" name="Group 3">
              <a:extLst>
                <a:ext uri="{FF2B5EF4-FFF2-40B4-BE49-F238E27FC236}">
                  <a16:creationId xmlns:a16="http://schemas.microsoft.com/office/drawing/2014/main" id="{A026EEB7-5171-4AAC-AB16-52C52FB237ED}"/>
                </a:ext>
              </a:extLst>
            </p:cNvPr>
            <p:cNvGrpSpPr>
              <a:grpSpLocks/>
            </p:cNvGrpSpPr>
            <p:nvPr/>
          </p:nvGrpSpPr>
          <p:grpSpPr bwMode="auto">
            <a:xfrm>
              <a:off x="1739" y="1340"/>
              <a:ext cx="901" cy="837"/>
              <a:chOff x="1739" y="1340"/>
              <a:chExt cx="901" cy="837"/>
            </a:xfrm>
          </p:grpSpPr>
          <p:sp>
            <p:nvSpPr>
              <p:cNvPr id="40312" name="Freeform 4">
                <a:extLst>
                  <a:ext uri="{FF2B5EF4-FFF2-40B4-BE49-F238E27FC236}">
                    <a16:creationId xmlns:a16="http://schemas.microsoft.com/office/drawing/2014/main" id="{861961E0-8E51-49B7-B35A-3A23DE42399E}"/>
                  </a:ext>
                </a:extLst>
              </p:cNvPr>
              <p:cNvSpPr>
                <a:spLocks/>
              </p:cNvSpPr>
              <p:nvPr/>
            </p:nvSpPr>
            <p:spPr bwMode="auto">
              <a:xfrm>
                <a:off x="2199" y="1341"/>
                <a:ext cx="441" cy="498"/>
              </a:xfrm>
              <a:custGeom>
                <a:avLst/>
                <a:gdLst>
                  <a:gd name="T0" fmla="*/ 0 w 1323"/>
                  <a:gd name="T1" fmla="*/ 0 h 1496"/>
                  <a:gd name="T2" fmla="*/ 0 w 1323"/>
                  <a:gd name="T3" fmla="*/ 0 h 1496"/>
                  <a:gd name="T4" fmla="*/ 0 w 1323"/>
                  <a:gd name="T5" fmla="*/ 0 h 1496"/>
                  <a:gd name="T6" fmla="*/ 0 w 1323"/>
                  <a:gd name="T7" fmla="*/ 0 h 1496"/>
                  <a:gd name="T8" fmla="*/ 0 w 1323"/>
                  <a:gd name="T9" fmla="*/ 0 h 1496"/>
                  <a:gd name="T10" fmla="*/ 0 w 1323"/>
                  <a:gd name="T11" fmla="*/ 0 h 1496"/>
                  <a:gd name="T12" fmla="*/ 0 w 1323"/>
                  <a:gd name="T13" fmla="*/ 0 h 1496"/>
                  <a:gd name="T14" fmla="*/ 0 w 1323"/>
                  <a:gd name="T15" fmla="*/ 0 h 1496"/>
                  <a:gd name="T16" fmla="*/ 0 w 1323"/>
                  <a:gd name="T17" fmla="*/ 0 h 1496"/>
                  <a:gd name="T18" fmla="*/ 0 w 1323"/>
                  <a:gd name="T19" fmla="*/ 0 h 1496"/>
                  <a:gd name="T20" fmla="*/ 0 w 1323"/>
                  <a:gd name="T21" fmla="*/ 0 h 1496"/>
                  <a:gd name="T22" fmla="*/ 0 w 1323"/>
                  <a:gd name="T23" fmla="*/ 0 h 1496"/>
                  <a:gd name="T24" fmla="*/ 0 w 1323"/>
                  <a:gd name="T25" fmla="*/ 0 h 1496"/>
                  <a:gd name="T26" fmla="*/ 0 w 1323"/>
                  <a:gd name="T27" fmla="*/ 0 h 1496"/>
                  <a:gd name="T28" fmla="*/ 0 w 1323"/>
                  <a:gd name="T29" fmla="*/ 0 h 1496"/>
                  <a:gd name="T30" fmla="*/ 0 w 1323"/>
                  <a:gd name="T31" fmla="*/ 0 h 1496"/>
                  <a:gd name="T32" fmla="*/ 0 w 1323"/>
                  <a:gd name="T33" fmla="*/ 0 h 1496"/>
                  <a:gd name="T34" fmla="*/ 0 w 1323"/>
                  <a:gd name="T35" fmla="*/ 0 h 1496"/>
                  <a:gd name="T36" fmla="*/ 0 w 1323"/>
                  <a:gd name="T37" fmla="*/ 0 h 1496"/>
                  <a:gd name="T38" fmla="*/ 0 w 1323"/>
                  <a:gd name="T39" fmla="*/ 0 h 1496"/>
                  <a:gd name="T40" fmla="*/ 0 w 1323"/>
                  <a:gd name="T41" fmla="*/ 0 h 1496"/>
                  <a:gd name="T42" fmla="*/ 0 w 1323"/>
                  <a:gd name="T43" fmla="*/ 0 h 1496"/>
                  <a:gd name="T44" fmla="*/ 0 w 1323"/>
                  <a:gd name="T45" fmla="*/ 0 h 1496"/>
                  <a:gd name="T46" fmla="*/ 0 w 1323"/>
                  <a:gd name="T47" fmla="*/ 0 h 1496"/>
                  <a:gd name="T48" fmla="*/ 0 w 1323"/>
                  <a:gd name="T49" fmla="*/ 0 h 1496"/>
                  <a:gd name="T50" fmla="*/ 0 w 1323"/>
                  <a:gd name="T51" fmla="*/ 0 h 1496"/>
                  <a:gd name="T52" fmla="*/ 0 w 1323"/>
                  <a:gd name="T53" fmla="*/ 0 h 1496"/>
                  <a:gd name="T54" fmla="*/ 0 w 1323"/>
                  <a:gd name="T55" fmla="*/ 0 h 1496"/>
                  <a:gd name="T56" fmla="*/ 0 w 1323"/>
                  <a:gd name="T57" fmla="*/ 0 h 1496"/>
                  <a:gd name="T58" fmla="*/ 0 w 1323"/>
                  <a:gd name="T59" fmla="*/ 0 h 1496"/>
                  <a:gd name="T60" fmla="*/ 0 w 1323"/>
                  <a:gd name="T61" fmla="*/ 0 h 1496"/>
                  <a:gd name="T62" fmla="*/ 0 w 1323"/>
                  <a:gd name="T63" fmla="*/ 0 h 1496"/>
                  <a:gd name="T64" fmla="*/ 0 w 1323"/>
                  <a:gd name="T65" fmla="*/ 0 h 1496"/>
                  <a:gd name="T66" fmla="*/ 0 w 1323"/>
                  <a:gd name="T67" fmla="*/ 0 h 1496"/>
                  <a:gd name="T68" fmla="*/ 0 w 1323"/>
                  <a:gd name="T69" fmla="*/ 0 h 1496"/>
                  <a:gd name="T70" fmla="*/ 0 w 1323"/>
                  <a:gd name="T71" fmla="*/ 0 h 1496"/>
                  <a:gd name="T72" fmla="*/ 0 w 1323"/>
                  <a:gd name="T73" fmla="*/ 0 h 1496"/>
                  <a:gd name="T74" fmla="*/ 0 w 1323"/>
                  <a:gd name="T75" fmla="*/ 0 h 1496"/>
                  <a:gd name="T76" fmla="*/ 0 w 1323"/>
                  <a:gd name="T77" fmla="*/ 0 h 1496"/>
                  <a:gd name="T78" fmla="*/ 0 w 1323"/>
                  <a:gd name="T79" fmla="*/ 0 h 1496"/>
                  <a:gd name="T80" fmla="*/ 0 w 1323"/>
                  <a:gd name="T81" fmla="*/ 0 h 1496"/>
                  <a:gd name="T82" fmla="*/ 0 w 1323"/>
                  <a:gd name="T83" fmla="*/ 0 h 1496"/>
                  <a:gd name="T84" fmla="*/ 0 w 1323"/>
                  <a:gd name="T85" fmla="*/ 0 h 1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3"/>
                  <a:gd name="T130" fmla="*/ 0 h 1496"/>
                  <a:gd name="T131" fmla="*/ 1323 w 1323"/>
                  <a:gd name="T132" fmla="*/ 1496 h 14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3" h="1496">
                    <a:moveTo>
                      <a:pt x="326" y="1496"/>
                    </a:moveTo>
                    <a:lnTo>
                      <a:pt x="483" y="1493"/>
                    </a:lnTo>
                    <a:lnTo>
                      <a:pt x="537" y="1487"/>
                    </a:lnTo>
                    <a:lnTo>
                      <a:pt x="603" y="1476"/>
                    </a:lnTo>
                    <a:lnTo>
                      <a:pt x="653" y="1467"/>
                    </a:lnTo>
                    <a:lnTo>
                      <a:pt x="702" y="1455"/>
                    </a:lnTo>
                    <a:lnTo>
                      <a:pt x="752" y="1439"/>
                    </a:lnTo>
                    <a:lnTo>
                      <a:pt x="796" y="1423"/>
                    </a:lnTo>
                    <a:lnTo>
                      <a:pt x="850" y="1401"/>
                    </a:lnTo>
                    <a:lnTo>
                      <a:pt x="915" y="1371"/>
                    </a:lnTo>
                    <a:lnTo>
                      <a:pt x="965" y="1343"/>
                    </a:lnTo>
                    <a:lnTo>
                      <a:pt x="1014" y="1312"/>
                    </a:lnTo>
                    <a:lnTo>
                      <a:pt x="1047" y="1286"/>
                    </a:lnTo>
                    <a:lnTo>
                      <a:pt x="1086" y="1256"/>
                    </a:lnTo>
                    <a:lnTo>
                      <a:pt x="1113" y="1232"/>
                    </a:lnTo>
                    <a:lnTo>
                      <a:pt x="1143" y="1199"/>
                    </a:lnTo>
                    <a:lnTo>
                      <a:pt x="1170" y="1169"/>
                    </a:lnTo>
                    <a:lnTo>
                      <a:pt x="1196" y="1135"/>
                    </a:lnTo>
                    <a:lnTo>
                      <a:pt x="1217" y="1108"/>
                    </a:lnTo>
                    <a:lnTo>
                      <a:pt x="1242" y="1070"/>
                    </a:lnTo>
                    <a:lnTo>
                      <a:pt x="1267" y="1029"/>
                    </a:lnTo>
                    <a:lnTo>
                      <a:pt x="1283" y="987"/>
                    </a:lnTo>
                    <a:lnTo>
                      <a:pt x="1297" y="952"/>
                    </a:lnTo>
                    <a:lnTo>
                      <a:pt x="1309" y="910"/>
                    </a:lnTo>
                    <a:lnTo>
                      <a:pt x="1319" y="867"/>
                    </a:lnTo>
                    <a:lnTo>
                      <a:pt x="1323" y="809"/>
                    </a:lnTo>
                    <a:lnTo>
                      <a:pt x="1320" y="761"/>
                    </a:lnTo>
                    <a:lnTo>
                      <a:pt x="1313" y="721"/>
                    </a:lnTo>
                    <a:lnTo>
                      <a:pt x="1306" y="680"/>
                    </a:lnTo>
                    <a:lnTo>
                      <a:pt x="1291" y="635"/>
                    </a:lnTo>
                    <a:lnTo>
                      <a:pt x="1278" y="598"/>
                    </a:lnTo>
                    <a:lnTo>
                      <a:pt x="1260" y="563"/>
                    </a:lnTo>
                    <a:lnTo>
                      <a:pt x="1233" y="519"/>
                    </a:lnTo>
                    <a:lnTo>
                      <a:pt x="1200" y="469"/>
                    </a:lnTo>
                    <a:lnTo>
                      <a:pt x="1165" y="429"/>
                    </a:lnTo>
                    <a:lnTo>
                      <a:pt x="1136" y="395"/>
                    </a:lnTo>
                    <a:lnTo>
                      <a:pt x="1100" y="362"/>
                    </a:lnTo>
                    <a:lnTo>
                      <a:pt x="1064" y="335"/>
                    </a:lnTo>
                    <a:lnTo>
                      <a:pt x="1023" y="305"/>
                    </a:lnTo>
                    <a:lnTo>
                      <a:pt x="970" y="268"/>
                    </a:lnTo>
                    <a:lnTo>
                      <a:pt x="920" y="241"/>
                    </a:lnTo>
                    <a:lnTo>
                      <a:pt x="863" y="211"/>
                    </a:lnTo>
                    <a:lnTo>
                      <a:pt x="746" y="168"/>
                    </a:lnTo>
                    <a:lnTo>
                      <a:pt x="651" y="141"/>
                    </a:lnTo>
                    <a:lnTo>
                      <a:pt x="547" y="121"/>
                    </a:lnTo>
                    <a:lnTo>
                      <a:pt x="463" y="111"/>
                    </a:lnTo>
                    <a:lnTo>
                      <a:pt x="356" y="105"/>
                    </a:lnTo>
                    <a:lnTo>
                      <a:pt x="356" y="0"/>
                    </a:lnTo>
                    <a:lnTo>
                      <a:pt x="0" y="238"/>
                    </a:lnTo>
                    <a:lnTo>
                      <a:pt x="361" y="479"/>
                    </a:lnTo>
                    <a:lnTo>
                      <a:pt x="360" y="372"/>
                    </a:lnTo>
                    <a:lnTo>
                      <a:pt x="467" y="379"/>
                    </a:lnTo>
                    <a:lnTo>
                      <a:pt x="547" y="392"/>
                    </a:lnTo>
                    <a:lnTo>
                      <a:pt x="630" y="412"/>
                    </a:lnTo>
                    <a:lnTo>
                      <a:pt x="746" y="456"/>
                    </a:lnTo>
                    <a:lnTo>
                      <a:pt x="801" y="485"/>
                    </a:lnTo>
                    <a:lnTo>
                      <a:pt x="853" y="516"/>
                    </a:lnTo>
                    <a:lnTo>
                      <a:pt x="897" y="552"/>
                    </a:lnTo>
                    <a:lnTo>
                      <a:pt x="940" y="587"/>
                    </a:lnTo>
                    <a:lnTo>
                      <a:pt x="975" y="620"/>
                    </a:lnTo>
                    <a:lnTo>
                      <a:pt x="1004" y="656"/>
                    </a:lnTo>
                    <a:lnTo>
                      <a:pt x="1036" y="700"/>
                    </a:lnTo>
                    <a:lnTo>
                      <a:pt x="1064" y="750"/>
                    </a:lnTo>
                    <a:lnTo>
                      <a:pt x="1084" y="797"/>
                    </a:lnTo>
                    <a:lnTo>
                      <a:pt x="1094" y="841"/>
                    </a:lnTo>
                    <a:lnTo>
                      <a:pt x="1104" y="894"/>
                    </a:lnTo>
                    <a:lnTo>
                      <a:pt x="1105" y="946"/>
                    </a:lnTo>
                    <a:lnTo>
                      <a:pt x="1103" y="982"/>
                    </a:lnTo>
                    <a:lnTo>
                      <a:pt x="1097" y="1020"/>
                    </a:lnTo>
                    <a:lnTo>
                      <a:pt x="1084" y="1065"/>
                    </a:lnTo>
                    <a:lnTo>
                      <a:pt x="1067" y="1108"/>
                    </a:lnTo>
                    <a:lnTo>
                      <a:pt x="1047" y="1150"/>
                    </a:lnTo>
                    <a:lnTo>
                      <a:pt x="1020" y="1190"/>
                    </a:lnTo>
                    <a:lnTo>
                      <a:pt x="973" y="1249"/>
                    </a:lnTo>
                    <a:lnTo>
                      <a:pt x="932" y="1288"/>
                    </a:lnTo>
                    <a:lnTo>
                      <a:pt x="880" y="1330"/>
                    </a:lnTo>
                    <a:lnTo>
                      <a:pt x="827" y="1366"/>
                    </a:lnTo>
                    <a:lnTo>
                      <a:pt x="786" y="1389"/>
                    </a:lnTo>
                    <a:lnTo>
                      <a:pt x="739" y="1413"/>
                    </a:lnTo>
                    <a:lnTo>
                      <a:pt x="693" y="1430"/>
                    </a:lnTo>
                    <a:lnTo>
                      <a:pt x="656" y="1444"/>
                    </a:lnTo>
                    <a:lnTo>
                      <a:pt x="620" y="1456"/>
                    </a:lnTo>
                    <a:lnTo>
                      <a:pt x="574" y="1465"/>
                    </a:lnTo>
                    <a:lnTo>
                      <a:pt x="531" y="1472"/>
                    </a:lnTo>
                    <a:lnTo>
                      <a:pt x="473" y="1482"/>
                    </a:lnTo>
                    <a:lnTo>
                      <a:pt x="326" y="1496"/>
                    </a:lnTo>
                    <a:close/>
                  </a:path>
                </a:pathLst>
              </a:custGeom>
              <a:solidFill>
                <a:srgbClr val="000080"/>
              </a:solidFill>
              <a:ln w="4763">
                <a:solidFill>
                  <a:srgbClr val="000000"/>
                </a:solidFill>
                <a:round/>
                <a:headEnd/>
                <a:tailEnd/>
              </a:ln>
            </p:spPr>
            <p:txBody>
              <a:bodyPr/>
              <a:lstStyle/>
              <a:p>
                <a:endParaRPr lang="en-US"/>
              </a:p>
            </p:txBody>
          </p:sp>
          <p:sp>
            <p:nvSpPr>
              <p:cNvPr id="40313" name="Freeform 5">
                <a:extLst>
                  <a:ext uri="{FF2B5EF4-FFF2-40B4-BE49-F238E27FC236}">
                    <a16:creationId xmlns:a16="http://schemas.microsoft.com/office/drawing/2014/main" id="{8122EE07-ECAE-4E90-8832-FE3AB38FFE73}"/>
                  </a:ext>
                </a:extLst>
              </p:cNvPr>
              <p:cNvSpPr>
                <a:spLocks/>
              </p:cNvSpPr>
              <p:nvPr/>
            </p:nvSpPr>
            <p:spPr bwMode="auto">
              <a:xfrm>
                <a:off x="2199" y="1672"/>
                <a:ext cx="441" cy="499"/>
              </a:xfrm>
              <a:custGeom>
                <a:avLst/>
                <a:gdLst>
                  <a:gd name="T0" fmla="*/ 0 w 1323"/>
                  <a:gd name="T1" fmla="*/ 0 h 1496"/>
                  <a:gd name="T2" fmla="*/ 0 w 1323"/>
                  <a:gd name="T3" fmla="*/ 0 h 1496"/>
                  <a:gd name="T4" fmla="*/ 0 w 1323"/>
                  <a:gd name="T5" fmla="*/ 0 h 1496"/>
                  <a:gd name="T6" fmla="*/ 0 w 1323"/>
                  <a:gd name="T7" fmla="*/ 0 h 1496"/>
                  <a:gd name="T8" fmla="*/ 0 w 1323"/>
                  <a:gd name="T9" fmla="*/ 0 h 1496"/>
                  <a:gd name="T10" fmla="*/ 0 w 1323"/>
                  <a:gd name="T11" fmla="*/ 0 h 1496"/>
                  <a:gd name="T12" fmla="*/ 0 w 1323"/>
                  <a:gd name="T13" fmla="*/ 0 h 1496"/>
                  <a:gd name="T14" fmla="*/ 0 w 1323"/>
                  <a:gd name="T15" fmla="*/ 0 h 1496"/>
                  <a:gd name="T16" fmla="*/ 0 w 1323"/>
                  <a:gd name="T17" fmla="*/ 0 h 1496"/>
                  <a:gd name="T18" fmla="*/ 0 w 1323"/>
                  <a:gd name="T19" fmla="*/ 0 h 1496"/>
                  <a:gd name="T20" fmla="*/ 0 w 1323"/>
                  <a:gd name="T21" fmla="*/ 0 h 1496"/>
                  <a:gd name="T22" fmla="*/ 0 w 1323"/>
                  <a:gd name="T23" fmla="*/ 0 h 1496"/>
                  <a:gd name="T24" fmla="*/ 0 w 1323"/>
                  <a:gd name="T25" fmla="*/ 0 h 1496"/>
                  <a:gd name="T26" fmla="*/ 0 w 1323"/>
                  <a:gd name="T27" fmla="*/ 0 h 1496"/>
                  <a:gd name="T28" fmla="*/ 0 w 1323"/>
                  <a:gd name="T29" fmla="*/ 0 h 1496"/>
                  <a:gd name="T30" fmla="*/ 0 w 1323"/>
                  <a:gd name="T31" fmla="*/ 0 h 1496"/>
                  <a:gd name="T32" fmla="*/ 0 w 1323"/>
                  <a:gd name="T33" fmla="*/ 0 h 1496"/>
                  <a:gd name="T34" fmla="*/ 0 w 1323"/>
                  <a:gd name="T35" fmla="*/ 0 h 1496"/>
                  <a:gd name="T36" fmla="*/ 0 w 1323"/>
                  <a:gd name="T37" fmla="*/ 0 h 1496"/>
                  <a:gd name="T38" fmla="*/ 0 w 1323"/>
                  <a:gd name="T39" fmla="*/ 0 h 1496"/>
                  <a:gd name="T40" fmla="*/ 0 w 1323"/>
                  <a:gd name="T41" fmla="*/ 0 h 1496"/>
                  <a:gd name="T42" fmla="*/ 0 w 1323"/>
                  <a:gd name="T43" fmla="*/ 0 h 1496"/>
                  <a:gd name="T44" fmla="*/ 0 w 1323"/>
                  <a:gd name="T45" fmla="*/ 0 h 1496"/>
                  <a:gd name="T46" fmla="*/ 0 w 1323"/>
                  <a:gd name="T47" fmla="*/ 0 h 1496"/>
                  <a:gd name="T48" fmla="*/ 0 w 1323"/>
                  <a:gd name="T49" fmla="*/ 0 h 1496"/>
                  <a:gd name="T50" fmla="*/ 0 w 1323"/>
                  <a:gd name="T51" fmla="*/ 0 h 1496"/>
                  <a:gd name="T52" fmla="*/ 0 w 1323"/>
                  <a:gd name="T53" fmla="*/ 0 h 1496"/>
                  <a:gd name="T54" fmla="*/ 0 w 1323"/>
                  <a:gd name="T55" fmla="*/ 0 h 1496"/>
                  <a:gd name="T56" fmla="*/ 0 w 1323"/>
                  <a:gd name="T57" fmla="*/ 0 h 1496"/>
                  <a:gd name="T58" fmla="*/ 0 w 1323"/>
                  <a:gd name="T59" fmla="*/ 0 h 1496"/>
                  <a:gd name="T60" fmla="*/ 0 w 1323"/>
                  <a:gd name="T61" fmla="*/ 0 h 1496"/>
                  <a:gd name="T62" fmla="*/ 0 w 1323"/>
                  <a:gd name="T63" fmla="*/ 0 h 1496"/>
                  <a:gd name="T64" fmla="*/ 0 w 1323"/>
                  <a:gd name="T65" fmla="*/ 0 h 1496"/>
                  <a:gd name="T66" fmla="*/ 0 w 1323"/>
                  <a:gd name="T67" fmla="*/ 0 h 1496"/>
                  <a:gd name="T68" fmla="*/ 0 w 1323"/>
                  <a:gd name="T69" fmla="*/ 0 h 1496"/>
                  <a:gd name="T70" fmla="*/ 0 w 1323"/>
                  <a:gd name="T71" fmla="*/ 0 h 1496"/>
                  <a:gd name="T72" fmla="*/ 0 w 1323"/>
                  <a:gd name="T73" fmla="*/ 0 h 1496"/>
                  <a:gd name="T74" fmla="*/ 0 w 1323"/>
                  <a:gd name="T75" fmla="*/ 0 h 1496"/>
                  <a:gd name="T76" fmla="*/ 0 w 1323"/>
                  <a:gd name="T77" fmla="*/ 0 h 1496"/>
                  <a:gd name="T78" fmla="*/ 0 w 1323"/>
                  <a:gd name="T79" fmla="*/ 0 h 1496"/>
                  <a:gd name="T80" fmla="*/ 0 w 1323"/>
                  <a:gd name="T81" fmla="*/ 0 h 1496"/>
                  <a:gd name="T82" fmla="*/ 0 w 1323"/>
                  <a:gd name="T83" fmla="*/ 0 h 1496"/>
                  <a:gd name="T84" fmla="*/ 0 w 1323"/>
                  <a:gd name="T85" fmla="*/ 0 h 1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3"/>
                  <a:gd name="T130" fmla="*/ 0 h 1496"/>
                  <a:gd name="T131" fmla="*/ 1323 w 1323"/>
                  <a:gd name="T132" fmla="*/ 1496 h 14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3" h="1496">
                    <a:moveTo>
                      <a:pt x="326" y="0"/>
                    </a:moveTo>
                    <a:lnTo>
                      <a:pt x="483" y="4"/>
                    </a:lnTo>
                    <a:lnTo>
                      <a:pt x="537" y="9"/>
                    </a:lnTo>
                    <a:lnTo>
                      <a:pt x="603" y="20"/>
                    </a:lnTo>
                    <a:lnTo>
                      <a:pt x="653" y="29"/>
                    </a:lnTo>
                    <a:lnTo>
                      <a:pt x="702" y="43"/>
                    </a:lnTo>
                    <a:lnTo>
                      <a:pt x="752" y="57"/>
                    </a:lnTo>
                    <a:lnTo>
                      <a:pt x="796" y="74"/>
                    </a:lnTo>
                    <a:lnTo>
                      <a:pt x="850" y="95"/>
                    </a:lnTo>
                    <a:lnTo>
                      <a:pt x="915" y="126"/>
                    </a:lnTo>
                    <a:lnTo>
                      <a:pt x="965" y="153"/>
                    </a:lnTo>
                    <a:lnTo>
                      <a:pt x="1014" y="185"/>
                    </a:lnTo>
                    <a:lnTo>
                      <a:pt x="1047" y="211"/>
                    </a:lnTo>
                    <a:lnTo>
                      <a:pt x="1086" y="241"/>
                    </a:lnTo>
                    <a:lnTo>
                      <a:pt x="1113" y="264"/>
                    </a:lnTo>
                    <a:lnTo>
                      <a:pt x="1143" y="298"/>
                    </a:lnTo>
                    <a:lnTo>
                      <a:pt x="1170" y="328"/>
                    </a:lnTo>
                    <a:lnTo>
                      <a:pt x="1196" y="362"/>
                    </a:lnTo>
                    <a:lnTo>
                      <a:pt x="1217" y="388"/>
                    </a:lnTo>
                    <a:lnTo>
                      <a:pt x="1242" y="426"/>
                    </a:lnTo>
                    <a:lnTo>
                      <a:pt x="1267" y="469"/>
                    </a:lnTo>
                    <a:lnTo>
                      <a:pt x="1283" y="509"/>
                    </a:lnTo>
                    <a:lnTo>
                      <a:pt x="1297" y="545"/>
                    </a:lnTo>
                    <a:lnTo>
                      <a:pt x="1309" y="586"/>
                    </a:lnTo>
                    <a:lnTo>
                      <a:pt x="1319" y="630"/>
                    </a:lnTo>
                    <a:lnTo>
                      <a:pt x="1323" y="687"/>
                    </a:lnTo>
                    <a:lnTo>
                      <a:pt x="1320" y="735"/>
                    </a:lnTo>
                    <a:lnTo>
                      <a:pt x="1313" y="776"/>
                    </a:lnTo>
                    <a:lnTo>
                      <a:pt x="1306" y="817"/>
                    </a:lnTo>
                    <a:lnTo>
                      <a:pt x="1291" y="862"/>
                    </a:lnTo>
                    <a:lnTo>
                      <a:pt x="1278" y="899"/>
                    </a:lnTo>
                    <a:lnTo>
                      <a:pt x="1260" y="933"/>
                    </a:lnTo>
                    <a:lnTo>
                      <a:pt x="1233" y="978"/>
                    </a:lnTo>
                    <a:lnTo>
                      <a:pt x="1200" y="1027"/>
                    </a:lnTo>
                    <a:lnTo>
                      <a:pt x="1165" y="1068"/>
                    </a:lnTo>
                    <a:lnTo>
                      <a:pt x="1136" y="1101"/>
                    </a:lnTo>
                    <a:lnTo>
                      <a:pt x="1100" y="1135"/>
                    </a:lnTo>
                    <a:lnTo>
                      <a:pt x="1064" y="1162"/>
                    </a:lnTo>
                    <a:lnTo>
                      <a:pt x="1023" y="1192"/>
                    </a:lnTo>
                    <a:lnTo>
                      <a:pt x="970" y="1229"/>
                    </a:lnTo>
                    <a:lnTo>
                      <a:pt x="920" y="1256"/>
                    </a:lnTo>
                    <a:lnTo>
                      <a:pt x="863" y="1286"/>
                    </a:lnTo>
                    <a:lnTo>
                      <a:pt x="746" y="1328"/>
                    </a:lnTo>
                    <a:lnTo>
                      <a:pt x="651" y="1355"/>
                    </a:lnTo>
                    <a:lnTo>
                      <a:pt x="547" y="1375"/>
                    </a:lnTo>
                    <a:lnTo>
                      <a:pt x="463" y="1385"/>
                    </a:lnTo>
                    <a:lnTo>
                      <a:pt x="356" y="1392"/>
                    </a:lnTo>
                    <a:lnTo>
                      <a:pt x="356" y="1496"/>
                    </a:lnTo>
                    <a:lnTo>
                      <a:pt x="0" y="1259"/>
                    </a:lnTo>
                    <a:lnTo>
                      <a:pt x="361" y="1017"/>
                    </a:lnTo>
                    <a:lnTo>
                      <a:pt x="360" y="1125"/>
                    </a:lnTo>
                    <a:lnTo>
                      <a:pt x="467" y="1118"/>
                    </a:lnTo>
                    <a:lnTo>
                      <a:pt x="547" y="1105"/>
                    </a:lnTo>
                    <a:lnTo>
                      <a:pt x="630" y="1084"/>
                    </a:lnTo>
                    <a:lnTo>
                      <a:pt x="746" y="1041"/>
                    </a:lnTo>
                    <a:lnTo>
                      <a:pt x="801" y="1012"/>
                    </a:lnTo>
                    <a:lnTo>
                      <a:pt x="853" y="980"/>
                    </a:lnTo>
                    <a:lnTo>
                      <a:pt x="897" y="945"/>
                    </a:lnTo>
                    <a:lnTo>
                      <a:pt x="940" y="910"/>
                    </a:lnTo>
                    <a:lnTo>
                      <a:pt x="975" y="877"/>
                    </a:lnTo>
                    <a:lnTo>
                      <a:pt x="1004" y="840"/>
                    </a:lnTo>
                    <a:lnTo>
                      <a:pt x="1036" y="797"/>
                    </a:lnTo>
                    <a:lnTo>
                      <a:pt x="1064" y="746"/>
                    </a:lnTo>
                    <a:lnTo>
                      <a:pt x="1084" y="699"/>
                    </a:lnTo>
                    <a:lnTo>
                      <a:pt x="1094" y="656"/>
                    </a:lnTo>
                    <a:lnTo>
                      <a:pt x="1104" y="602"/>
                    </a:lnTo>
                    <a:lnTo>
                      <a:pt x="1105" y="551"/>
                    </a:lnTo>
                    <a:lnTo>
                      <a:pt x="1103" y="515"/>
                    </a:lnTo>
                    <a:lnTo>
                      <a:pt x="1097" y="477"/>
                    </a:lnTo>
                    <a:lnTo>
                      <a:pt x="1084" y="432"/>
                    </a:lnTo>
                    <a:lnTo>
                      <a:pt x="1067" y="388"/>
                    </a:lnTo>
                    <a:lnTo>
                      <a:pt x="1047" y="347"/>
                    </a:lnTo>
                    <a:lnTo>
                      <a:pt x="1020" y="307"/>
                    </a:lnTo>
                    <a:lnTo>
                      <a:pt x="973" y="247"/>
                    </a:lnTo>
                    <a:lnTo>
                      <a:pt x="932" y="208"/>
                    </a:lnTo>
                    <a:lnTo>
                      <a:pt x="880" y="167"/>
                    </a:lnTo>
                    <a:lnTo>
                      <a:pt x="827" y="131"/>
                    </a:lnTo>
                    <a:lnTo>
                      <a:pt x="786" y="108"/>
                    </a:lnTo>
                    <a:lnTo>
                      <a:pt x="739" y="84"/>
                    </a:lnTo>
                    <a:lnTo>
                      <a:pt x="693" y="66"/>
                    </a:lnTo>
                    <a:lnTo>
                      <a:pt x="656" y="53"/>
                    </a:lnTo>
                    <a:lnTo>
                      <a:pt x="620" y="42"/>
                    </a:lnTo>
                    <a:lnTo>
                      <a:pt x="574" y="32"/>
                    </a:lnTo>
                    <a:lnTo>
                      <a:pt x="531" y="25"/>
                    </a:lnTo>
                    <a:lnTo>
                      <a:pt x="473" y="15"/>
                    </a:lnTo>
                    <a:lnTo>
                      <a:pt x="326" y="0"/>
                    </a:lnTo>
                    <a:close/>
                  </a:path>
                </a:pathLst>
              </a:custGeom>
              <a:solidFill>
                <a:srgbClr val="000080"/>
              </a:solidFill>
              <a:ln w="4763">
                <a:solidFill>
                  <a:srgbClr val="000000"/>
                </a:solidFill>
                <a:round/>
                <a:headEnd/>
                <a:tailEnd/>
              </a:ln>
            </p:spPr>
            <p:txBody>
              <a:bodyPr/>
              <a:lstStyle/>
              <a:p>
                <a:endParaRPr lang="en-US"/>
              </a:p>
            </p:txBody>
          </p:sp>
          <p:sp>
            <p:nvSpPr>
              <p:cNvPr id="40314" name="Freeform 6">
                <a:extLst>
                  <a:ext uri="{FF2B5EF4-FFF2-40B4-BE49-F238E27FC236}">
                    <a16:creationId xmlns:a16="http://schemas.microsoft.com/office/drawing/2014/main" id="{8453F69F-620D-49C2-859E-D1C9D9D318D1}"/>
                  </a:ext>
                </a:extLst>
              </p:cNvPr>
              <p:cNvSpPr>
                <a:spLocks/>
              </p:cNvSpPr>
              <p:nvPr/>
            </p:nvSpPr>
            <p:spPr bwMode="auto">
              <a:xfrm>
                <a:off x="1741" y="1678"/>
                <a:ext cx="441" cy="499"/>
              </a:xfrm>
              <a:custGeom>
                <a:avLst/>
                <a:gdLst>
                  <a:gd name="T0" fmla="*/ 0 w 1324"/>
                  <a:gd name="T1" fmla="*/ 0 h 1496"/>
                  <a:gd name="T2" fmla="*/ 0 w 1324"/>
                  <a:gd name="T3" fmla="*/ 0 h 1496"/>
                  <a:gd name="T4" fmla="*/ 0 w 1324"/>
                  <a:gd name="T5" fmla="*/ 0 h 1496"/>
                  <a:gd name="T6" fmla="*/ 0 w 1324"/>
                  <a:gd name="T7" fmla="*/ 0 h 1496"/>
                  <a:gd name="T8" fmla="*/ 0 w 1324"/>
                  <a:gd name="T9" fmla="*/ 0 h 1496"/>
                  <a:gd name="T10" fmla="*/ 0 w 1324"/>
                  <a:gd name="T11" fmla="*/ 0 h 1496"/>
                  <a:gd name="T12" fmla="*/ 0 w 1324"/>
                  <a:gd name="T13" fmla="*/ 0 h 1496"/>
                  <a:gd name="T14" fmla="*/ 0 w 1324"/>
                  <a:gd name="T15" fmla="*/ 0 h 1496"/>
                  <a:gd name="T16" fmla="*/ 0 w 1324"/>
                  <a:gd name="T17" fmla="*/ 0 h 1496"/>
                  <a:gd name="T18" fmla="*/ 0 w 1324"/>
                  <a:gd name="T19" fmla="*/ 0 h 1496"/>
                  <a:gd name="T20" fmla="*/ 0 w 1324"/>
                  <a:gd name="T21" fmla="*/ 0 h 1496"/>
                  <a:gd name="T22" fmla="*/ 0 w 1324"/>
                  <a:gd name="T23" fmla="*/ 0 h 1496"/>
                  <a:gd name="T24" fmla="*/ 0 w 1324"/>
                  <a:gd name="T25" fmla="*/ 0 h 1496"/>
                  <a:gd name="T26" fmla="*/ 0 w 1324"/>
                  <a:gd name="T27" fmla="*/ 0 h 1496"/>
                  <a:gd name="T28" fmla="*/ 0 w 1324"/>
                  <a:gd name="T29" fmla="*/ 0 h 1496"/>
                  <a:gd name="T30" fmla="*/ 0 w 1324"/>
                  <a:gd name="T31" fmla="*/ 0 h 1496"/>
                  <a:gd name="T32" fmla="*/ 0 w 1324"/>
                  <a:gd name="T33" fmla="*/ 0 h 1496"/>
                  <a:gd name="T34" fmla="*/ 0 w 1324"/>
                  <a:gd name="T35" fmla="*/ 0 h 1496"/>
                  <a:gd name="T36" fmla="*/ 0 w 1324"/>
                  <a:gd name="T37" fmla="*/ 0 h 1496"/>
                  <a:gd name="T38" fmla="*/ 0 w 1324"/>
                  <a:gd name="T39" fmla="*/ 0 h 1496"/>
                  <a:gd name="T40" fmla="*/ 0 w 1324"/>
                  <a:gd name="T41" fmla="*/ 0 h 1496"/>
                  <a:gd name="T42" fmla="*/ 0 w 1324"/>
                  <a:gd name="T43" fmla="*/ 0 h 1496"/>
                  <a:gd name="T44" fmla="*/ 0 w 1324"/>
                  <a:gd name="T45" fmla="*/ 0 h 1496"/>
                  <a:gd name="T46" fmla="*/ 0 w 1324"/>
                  <a:gd name="T47" fmla="*/ 0 h 1496"/>
                  <a:gd name="T48" fmla="*/ 0 w 1324"/>
                  <a:gd name="T49" fmla="*/ 0 h 1496"/>
                  <a:gd name="T50" fmla="*/ 0 w 1324"/>
                  <a:gd name="T51" fmla="*/ 0 h 1496"/>
                  <a:gd name="T52" fmla="*/ 0 w 1324"/>
                  <a:gd name="T53" fmla="*/ 0 h 1496"/>
                  <a:gd name="T54" fmla="*/ 0 w 1324"/>
                  <a:gd name="T55" fmla="*/ 0 h 1496"/>
                  <a:gd name="T56" fmla="*/ 0 w 1324"/>
                  <a:gd name="T57" fmla="*/ 0 h 1496"/>
                  <a:gd name="T58" fmla="*/ 0 w 1324"/>
                  <a:gd name="T59" fmla="*/ 0 h 1496"/>
                  <a:gd name="T60" fmla="*/ 0 w 1324"/>
                  <a:gd name="T61" fmla="*/ 0 h 1496"/>
                  <a:gd name="T62" fmla="*/ 0 w 1324"/>
                  <a:gd name="T63" fmla="*/ 0 h 1496"/>
                  <a:gd name="T64" fmla="*/ 0 w 1324"/>
                  <a:gd name="T65" fmla="*/ 0 h 1496"/>
                  <a:gd name="T66" fmla="*/ 0 w 1324"/>
                  <a:gd name="T67" fmla="*/ 0 h 1496"/>
                  <a:gd name="T68" fmla="*/ 0 w 1324"/>
                  <a:gd name="T69" fmla="*/ 0 h 1496"/>
                  <a:gd name="T70" fmla="*/ 0 w 1324"/>
                  <a:gd name="T71" fmla="*/ 0 h 1496"/>
                  <a:gd name="T72" fmla="*/ 0 w 1324"/>
                  <a:gd name="T73" fmla="*/ 0 h 1496"/>
                  <a:gd name="T74" fmla="*/ 0 w 1324"/>
                  <a:gd name="T75" fmla="*/ 0 h 1496"/>
                  <a:gd name="T76" fmla="*/ 0 w 1324"/>
                  <a:gd name="T77" fmla="*/ 0 h 1496"/>
                  <a:gd name="T78" fmla="*/ 0 w 1324"/>
                  <a:gd name="T79" fmla="*/ 0 h 1496"/>
                  <a:gd name="T80" fmla="*/ 0 w 1324"/>
                  <a:gd name="T81" fmla="*/ 0 h 1496"/>
                  <a:gd name="T82" fmla="*/ 0 w 1324"/>
                  <a:gd name="T83" fmla="*/ 0 h 1496"/>
                  <a:gd name="T84" fmla="*/ 0 w 1324"/>
                  <a:gd name="T85" fmla="*/ 0 h 1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4"/>
                  <a:gd name="T130" fmla="*/ 0 h 1496"/>
                  <a:gd name="T131" fmla="*/ 1324 w 1324"/>
                  <a:gd name="T132" fmla="*/ 1496 h 14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4" h="1496">
                    <a:moveTo>
                      <a:pt x="997" y="0"/>
                    </a:moveTo>
                    <a:lnTo>
                      <a:pt x="840" y="3"/>
                    </a:lnTo>
                    <a:lnTo>
                      <a:pt x="787" y="9"/>
                    </a:lnTo>
                    <a:lnTo>
                      <a:pt x="721" y="20"/>
                    </a:lnTo>
                    <a:lnTo>
                      <a:pt x="671" y="29"/>
                    </a:lnTo>
                    <a:lnTo>
                      <a:pt x="622" y="41"/>
                    </a:lnTo>
                    <a:lnTo>
                      <a:pt x="572" y="57"/>
                    </a:lnTo>
                    <a:lnTo>
                      <a:pt x="527" y="74"/>
                    </a:lnTo>
                    <a:lnTo>
                      <a:pt x="474" y="95"/>
                    </a:lnTo>
                    <a:lnTo>
                      <a:pt x="409" y="125"/>
                    </a:lnTo>
                    <a:lnTo>
                      <a:pt x="359" y="153"/>
                    </a:lnTo>
                    <a:lnTo>
                      <a:pt x="310" y="185"/>
                    </a:lnTo>
                    <a:lnTo>
                      <a:pt x="276" y="210"/>
                    </a:lnTo>
                    <a:lnTo>
                      <a:pt x="237" y="241"/>
                    </a:lnTo>
                    <a:lnTo>
                      <a:pt x="209" y="264"/>
                    </a:lnTo>
                    <a:lnTo>
                      <a:pt x="180" y="298"/>
                    </a:lnTo>
                    <a:lnTo>
                      <a:pt x="154" y="328"/>
                    </a:lnTo>
                    <a:lnTo>
                      <a:pt x="127" y="361"/>
                    </a:lnTo>
                    <a:lnTo>
                      <a:pt x="107" y="388"/>
                    </a:lnTo>
                    <a:lnTo>
                      <a:pt x="81" y="426"/>
                    </a:lnTo>
                    <a:lnTo>
                      <a:pt x="57" y="468"/>
                    </a:lnTo>
                    <a:lnTo>
                      <a:pt x="40" y="509"/>
                    </a:lnTo>
                    <a:lnTo>
                      <a:pt x="27" y="545"/>
                    </a:lnTo>
                    <a:lnTo>
                      <a:pt x="14" y="586"/>
                    </a:lnTo>
                    <a:lnTo>
                      <a:pt x="4" y="630"/>
                    </a:lnTo>
                    <a:lnTo>
                      <a:pt x="0" y="687"/>
                    </a:lnTo>
                    <a:lnTo>
                      <a:pt x="3" y="735"/>
                    </a:lnTo>
                    <a:lnTo>
                      <a:pt x="10" y="775"/>
                    </a:lnTo>
                    <a:lnTo>
                      <a:pt x="18" y="817"/>
                    </a:lnTo>
                    <a:lnTo>
                      <a:pt x="32" y="862"/>
                    </a:lnTo>
                    <a:lnTo>
                      <a:pt x="46" y="899"/>
                    </a:lnTo>
                    <a:lnTo>
                      <a:pt x="64" y="933"/>
                    </a:lnTo>
                    <a:lnTo>
                      <a:pt x="90" y="978"/>
                    </a:lnTo>
                    <a:lnTo>
                      <a:pt x="124" y="1027"/>
                    </a:lnTo>
                    <a:lnTo>
                      <a:pt x="158" y="1068"/>
                    </a:lnTo>
                    <a:lnTo>
                      <a:pt x="187" y="1101"/>
                    </a:lnTo>
                    <a:lnTo>
                      <a:pt x="224" y="1135"/>
                    </a:lnTo>
                    <a:lnTo>
                      <a:pt x="260" y="1161"/>
                    </a:lnTo>
                    <a:lnTo>
                      <a:pt x="301" y="1192"/>
                    </a:lnTo>
                    <a:lnTo>
                      <a:pt x="353" y="1229"/>
                    </a:lnTo>
                    <a:lnTo>
                      <a:pt x="403" y="1255"/>
                    </a:lnTo>
                    <a:lnTo>
                      <a:pt x="460" y="1286"/>
                    </a:lnTo>
                    <a:lnTo>
                      <a:pt x="577" y="1328"/>
                    </a:lnTo>
                    <a:lnTo>
                      <a:pt x="673" y="1355"/>
                    </a:lnTo>
                    <a:lnTo>
                      <a:pt x="777" y="1375"/>
                    </a:lnTo>
                    <a:lnTo>
                      <a:pt x="860" y="1385"/>
                    </a:lnTo>
                    <a:lnTo>
                      <a:pt x="967" y="1392"/>
                    </a:lnTo>
                    <a:lnTo>
                      <a:pt x="967" y="1496"/>
                    </a:lnTo>
                    <a:lnTo>
                      <a:pt x="1324" y="1259"/>
                    </a:lnTo>
                    <a:lnTo>
                      <a:pt x="963" y="1017"/>
                    </a:lnTo>
                    <a:lnTo>
                      <a:pt x="964" y="1125"/>
                    </a:lnTo>
                    <a:lnTo>
                      <a:pt x="857" y="1118"/>
                    </a:lnTo>
                    <a:lnTo>
                      <a:pt x="777" y="1104"/>
                    </a:lnTo>
                    <a:lnTo>
                      <a:pt x="693" y="1084"/>
                    </a:lnTo>
                    <a:lnTo>
                      <a:pt x="577" y="1041"/>
                    </a:lnTo>
                    <a:lnTo>
                      <a:pt x="523" y="1012"/>
                    </a:lnTo>
                    <a:lnTo>
                      <a:pt x="470" y="980"/>
                    </a:lnTo>
                    <a:lnTo>
                      <a:pt x="427" y="944"/>
                    </a:lnTo>
                    <a:lnTo>
                      <a:pt x="383" y="910"/>
                    </a:lnTo>
                    <a:lnTo>
                      <a:pt x="349" y="876"/>
                    </a:lnTo>
                    <a:lnTo>
                      <a:pt x="320" y="840"/>
                    </a:lnTo>
                    <a:lnTo>
                      <a:pt x="287" y="797"/>
                    </a:lnTo>
                    <a:lnTo>
                      <a:pt x="260" y="746"/>
                    </a:lnTo>
                    <a:lnTo>
                      <a:pt x="240" y="699"/>
                    </a:lnTo>
                    <a:lnTo>
                      <a:pt x="230" y="656"/>
                    </a:lnTo>
                    <a:lnTo>
                      <a:pt x="219" y="602"/>
                    </a:lnTo>
                    <a:lnTo>
                      <a:pt x="218" y="551"/>
                    </a:lnTo>
                    <a:lnTo>
                      <a:pt x="221" y="515"/>
                    </a:lnTo>
                    <a:lnTo>
                      <a:pt x="226" y="477"/>
                    </a:lnTo>
                    <a:lnTo>
                      <a:pt x="240" y="432"/>
                    </a:lnTo>
                    <a:lnTo>
                      <a:pt x="256" y="388"/>
                    </a:lnTo>
                    <a:lnTo>
                      <a:pt x="276" y="347"/>
                    </a:lnTo>
                    <a:lnTo>
                      <a:pt x="303" y="307"/>
                    </a:lnTo>
                    <a:lnTo>
                      <a:pt x="351" y="247"/>
                    </a:lnTo>
                    <a:lnTo>
                      <a:pt x="391" y="208"/>
                    </a:lnTo>
                    <a:lnTo>
                      <a:pt x="443" y="167"/>
                    </a:lnTo>
                    <a:lnTo>
                      <a:pt x="497" y="131"/>
                    </a:lnTo>
                    <a:lnTo>
                      <a:pt x="537" y="108"/>
                    </a:lnTo>
                    <a:lnTo>
                      <a:pt x="585" y="84"/>
                    </a:lnTo>
                    <a:lnTo>
                      <a:pt x="631" y="66"/>
                    </a:lnTo>
                    <a:lnTo>
                      <a:pt x="666" y="53"/>
                    </a:lnTo>
                    <a:lnTo>
                      <a:pt x="703" y="40"/>
                    </a:lnTo>
                    <a:lnTo>
                      <a:pt x="750" y="30"/>
                    </a:lnTo>
                    <a:lnTo>
                      <a:pt x="792" y="25"/>
                    </a:lnTo>
                    <a:lnTo>
                      <a:pt x="850" y="15"/>
                    </a:lnTo>
                    <a:lnTo>
                      <a:pt x="997" y="0"/>
                    </a:lnTo>
                    <a:close/>
                  </a:path>
                </a:pathLst>
              </a:custGeom>
              <a:solidFill>
                <a:srgbClr val="000080"/>
              </a:solidFill>
              <a:ln w="4763">
                <a:solidFill>
                  <a:srgbClr val="000000"/>
                </a:solidFill>
                <a:round/>
                <a:headEnd/>
                <a:tailEnd/>
              </a:ln>
            </p:spPr>
            <p:txBody>
              <a:bodyPr/>
              <a:lstStyle/>
              <a:p>
                <a:endParaRPr lang="en-US"/>
              </a:p>
            </p:txBody>
          </p:sp>
          <p:sp>
            <p:nvSpPr>
              <p:cNvPr id="40315" name="Freeform 7">
                <a:extLst>
                  <a:ext uri="{FF2B5EF4-FFF2-40B4-BE49-F238E27FC236}">
                    <a16:creationId xmlns:a16="http://schemas.microsoft.com/office/drawing/2014/main" id="{2894706A-69B7-4C90-A9B5-310D8BCF7BB9}"/>
                  </a:ext>
                </a:extLst>
              </p:cNvPr>
              <p:cNvSpPr>
                <a:spLocks/>
              </p:cNvSpPr>
              <p:nvPr/>
            </p:nvSpPr>
            <p:spPr bwMode="auto">
              <a:xfrm>
                <a:off x="1739" y="1340"/>
                <a:ext cx="441" cy="499"/>
              </a:xfrm>
              <a:custGeom>
                <a:avLst/>
                <a:gdLst>
                  <a:gd name="T0" fmla="*/ 0 w 1324"/>
                  <a:gd name="T1" fmla="*/ 0 h 1496"/>
                  <a:gd name="T2" fmla="*/ 0 w 1324"/>
                  <a:gd name="T3" fmla="*/ 0 h 1496"/>
                  <a:gd name="T4" fmla="*/ 0 w 1324"/>
                  <a:gd name="T5" fmla="*/ 0 h 1496"/>
                  <a:gd name="T6" fmla="*/ 0 w 1324"/>
                  <a:gd name="T7" fmla="*/ 0 h 1496"/>
                  <a:gd name="T8" fmla="*/ 0 w 1324"/>
                  <a:gd name="T9" fmla="*/ 0 h 1496"/>
                  <a:gd name="T10" fmla="*/ 0 w 1324"/>
                  <a:gd name="T11" fmla="*/ 0 h 1496"/>
                  <a:gd name="T12" fmla="*/ 0 w 1324"/>
                  <a:gd name="T13" fmla="*/ 0 h 1496"/>
                  <a:gd name="T14" fmla="*/ 0 w 1324"/>
                  <a:gd name="T15" fmla="*/ 0 h 1496"/>
                  <a:gd name="T16" fmla="*/ 0 w 1324"/>
                  <a:gd name="T17" fmla="*/ 0 h 1496"/>
                  <a:gd name="T18" fmla="*/ 0 w 1324"/>
                  <a:gd name="T19" fmla="*/ 0 h 1496"/>
                  <a:gd name="T20" fmla="*/ 0 w 1324"/>
                  <a:gd name="T21" fmla="*/ 0 h 1496"/>
                  <a:gd name="T22" fmla="*/ 0 w 1324"/>
                  <a:gd name="T23" fmla="*/ 0 h 1496"/>
                  <a:gd name="T24" fmla="*/ 0 w 1324"/>
                  <a:gd name="T25" fmla="*/ 0 h 1496"/>
                  <a:gd name="T26" fmla="*/ 0 w 1324"/>
                  <a:gd name="T27" fmla="*/ 0 h 1496"/>
                  <a:gd name="T28" fmla="*/ 0 w 1324"/>
                  <a:gd name="T29" fmla="*/ 0 h 1496"/>
                  <a:gd name="T30" fmla="*/ 0 w 1324"/>
                  <a:gd name="T31" fmla="*/ 0 h 1496"/>
                  <a:gd name="T32" fmla="*/ 0 w 1324"/>
                  <a:gd name="T33" fmla="*/ 0 h 1496"/>
                  <a:gd name="T34" fmla="*/ 0 w 1324"/>
                  <a:gd name="T35" fmla="*/ 0 h 1496"/>
                  <a:gd name="T36" fmla="*/ 0 w 1324"/>
                  <a:gd name="T37" fmla="*/ 0 h 1496"/>
                  <a:gd name="T38" fmla="*/ 0 w 1324"/>
                  <a:gd name="T39" fmla="*/ 0 h 1496"/>
                  <a:gd name="T40" fmla="*/ 0 w 1324"/>
                  <a:gd name="T41" fmla="*/ 0 h 1496"/>
                  <a:gd name="T42" fmla="*/ 0 w 1324"/>
                  <a:gd name="T43" fmla="*/ 0 h 1496"/>
                  <a:gd name="T44" fmla="*/ 0 w 1324"/>
                  <a:gd name="T45" fmla="*/ 0 h 1496"/>
                  <a:gd name="T46" fmla="*/ 0 w 1324"/>
                  <a:gd name="T47" fmla="*/ 0 h 1496"/>
                  <a:gd name="T48" fmla="*/ 0 w 1324"/>
                  <a:gd name="T49" fmla="*/ 0 h 1496"/>
                  <a:gd name="T50" fmla="*/ 0 w 1324"/>
                  <a:gd name="T51" fmla="*/ 0 h 1496"/>
                  <a:gd name="T52" fmla="*/ 0 w 1324"/>
                  <a:gd name="T53" fmla="*/ 0 h 1496"/>
                  <a:gd name="T54" fmla="*/ 0 w 1324"/>
                  <a:gd name="T55" fmla="*/ 0 h 1496"/>
                  <a:gd name="T56" fmla="*/ 0 w 1324"/>
                  <a:gd name="T57" fmla="*/ 0 h 1496"/>
                  <a:gd name="T58" fmla="*/ 0 w 1324"/>
                  <a:gd name="T59" fmla="*/ 0 h 1496"/>
                  <a:gd name="T60" fmla="*/ 0 w 1324"/>
                  <a:gd name="T61" fmla="*/ 0 h 1496"/>
                  <a:gd name="T62" fmla="*/ 0 w 1324"/>
                  <a:gd name="T63" fmla="*/ 0 h 1496"/>
                  <a:gd name="T64" fmla="*/ 0 w 1324"/>
                  <a:gd name="T65" fmla="*/ 0 h 1496"/>
                  <a:gd name="T66" fmla="*/ 0 w 1324"/>
                  <a:gd name="T67" fmla="*/ 0 h 1496"/>
                  <a:gd name="T68" fmla="*/ 0 w 1324"/>
                  <a:gd name="T69" fmla="*/ 0 h 1496"/>
                  <a:gd name="T70" fmla="*/ 0 w 1324"/>
                  <a:gd name="T71" fmla="*/ 0 h 1496"/>
                  <a:gd name="T72" fmla="*/ 0 w 1324"/>
                  <a:gd name="T73" fmla="*/ 0 h 1496"/>
                  <a:gd name="T74" fmla="*/ 0 w 1324"/>
                  <a:gd name="T75" fmla="*/ 0 h 1496"/>
                  <a:gd name="T76" fmla="*/ 0 w 1324"/>
                  <a:gd name="T77" fmla="*/ 0 h 1496"/>
                  <a:gd name="T78" fmla="*/ 0 w 1324"/>
                  <a:gd name="T79" fmla="*/ 0 h 1496"/>
                  <a:gd name="T80" fmla="*/ 0 w 1324"/>
                  <a:gd name="T81" fmla="*/ 0 h 1496"/>
                  <a:gd name="T82" fmla="*/ 0 w 1324"/>
                  <a:gd name="T83" fmla="*/ 0 h 1496"/>
                  <a:gd name="T84" fmla="*/ 0 w 1324"/>
                  <a:gd name="T85" fmla="*/ 0 h 14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24"/>
                  <a:gd name="T130" fmla="*/ 0 h 1496"/>
                  <a:gd name="T131" fmla="*/ 1324 w 1324"/>
                  <a:gd name="T132" fmla="*/ 1496 h 149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24" h="1496">
                    <a:moveTo>
                      <a:pt x="998" y="1496"/>
                    </a:moveTo>
                    <a:lnTo>
                      <a:pt x="840" y="1493"/>
                    </a:lnTo>
                    <a:lnTo>
                      <a:pt x="787" y="1487"/>
                    </a:lnTo>
                    <a:lnTo>
                      <a:pt x="721" y="1476"/>
                    </a:lnTo>
                    <a:lnTo>
                      <a:pt x="671" y="1467"/>
                    </a:lnTo>
                    <a:lnTo>
                      <a:pt x="622" y="1455"/>
                    </a:lnTo>
                    <a:lnTo>
                      <a:pt x="572" y="1439"/>
                    </a:lnTo>
                    <a:lnTo>
                      <a:pt x="527" y="1422"/>
                    </a:lnTo>
                    <a:lnTo>
                      <a:pt x="474" y="1401"/>
                    </a:lnTo>
                    <a:lnTo>
                      <a:pt x="409" y="1371"/>
                    </a:lnTo>
                    <a:lnTo>
                      <a:pt x="359" y="1343"/>
                    </a:lnTo>
                    <a:lnTo>
                      <a:pt x="310" y="1312"/>
                    </a:lnTo>
                    <a:lnTo>
                      <a:pt x="277" y="1286"/>
                    </a:lnTo>
                    <a:lnTo>
                      <a:pt x="238" y="1256"/>
                    </a:lnTo>
                    <a:lnTo>
                      <a:pt x="211" y="1232"/>
                    </a:lnTo>
                    <a:lnTo>
                      <a:pt x="181" y="1199"/>
                    </a:lnTo>
                    <a:lnTo>
                      <a:pt x="154" y="1168"/>
                    </a:lnTo>
                    <a:lnTo>
                      <a:pt x="127" y="1135"/>
                    </a:lnTo>
                    <a:lnTo>
                      <a:pt x="107" y="1108"/>
                    </a:lnTo>
                    <a:lnTo>
                      <a:pt x="82" y="1070"/>
                    </a:lnTo>
                    <a:lnTo>
                      <a:pt x="57" y="1029"/>
                    </a:lnTo>
                    <a:lnTo>
                      <a:pt x="41" y="987"/>
                    </a:lnTo>
                    <a:lnTo>
                      <a:pt x="27" y="951"/>
                    </a:lnTo>
                    <a:lnTo>
                      <a:pt x="15" y="910"/>
                    </a:lnTo>
                    <a:lnTo>
                      <a:pt x="5" y="866"/>
                    </a:lnTo>
                    <a:lnTo>
                      <a:pt x="0" y="809"/>
                    </a:lnTo>
                    <a:lnTo>
                      <a:pt x="4" y="761"/>
                    </a:lnTo>
                    <a:lnTo>
                      <a:pt x="10" y="721"/>
                    </a:lnTo>
                    <a:lnTo>
                      <a:pt x="18" y="679"/>
                    </a:lnTo>
                    <a:lnTo>
                      <a:pt x="33" y="635"/>
                    </a:lnTo>
                    <a:lnTo>
                      <a:pt x="46" y="598"/>
                    </a:lnTo>
                    <a:lnTo>
                      <a:pt x="64" y="563"/>
                    </a:lnTo>
                    <a:lnTo>
                      <a:pt x="91" y="518"/>
                    </a:lnTo>
                    <a:lnTo>
                      <a:pt x="124" y="469"/>
                    </a:lnTo>
                    <a:lnTo>
                      <a:pt x="159" y="429"/>
                    </a:lnTo>
                    <a:lnTo>
                      <a:pt x="188" y="395"/>
                    </a:lnTo>
                    <a:lnTo>
                      <a:pt x="224" y="362"/>
                    </a:lnTo>
                    <a:lnTo>
                      <a:pt x="260" y="335"/>
                    </a:lnTo>
                    <a:lnTo>
                      <a:pt x="301" y="305"/>
                    </a:lnTo>
                    <a:lnTo>
                      <a:pt x="354" y="268"/>
                    </a:lnTo>
                    <a:lnTo>
                      <a:pt x="404" y="241"/>
                    </a:lnTo>
                    <a:lnTo>
                      <a:pt x="461" y="211"/>
                    </a:lnTo>
                    <a:lnTo>
                      <a:pt x="578" y="168"/>
                    </a:lnTo>
                    <a:lnTo>
                      <a:pt x="673" y="141"/>
                    </a:lnTo>
                    <a:lnTo>
                      <a:pt x="777" y="121"/>
                    </a:lnTo>
                    <a:lnTo>
                      <a:pt x="861" y="111"/>
                    </a:lnTo>
                    <a:lnTo>
                      <a:pt x="968" y="104"/>
                    </a:lnTo>
                    <a:lnTo>
                      <a:pt x="968" y="0"/>
                    </a:lnTo>
                    <a:lnTo>
                      <a:pt x="1324" y="237"/>
                    </a:lnTo>
                    <a:lnTo>
                      <a:pt x="963" y="479"/>
                    </a:lnTo>
                    <a:lnTo>
                      <a:pt x="964" y="372"/>
                    </a:lnTo>
                    <a:lnTo>
                      <a:pt x="857" y="378"/>
                    </a:lnTo>
                    <a:lnTo>
                      <a:pt x="777" y="392"/>
                    </a:lnTo>
                    <a:lnTo>
                      <a:pt x="693" y="412"/>
                    </a:lnTo>
                    <a:lnTo>
                      <a:pt x="578" y="456"/>
                    </a:lnTo>
                    <a:lnTo>
                      <a:pt x="523" y="485"/>
                    </a:lnTo>
                    <a:lnTo>
                      <a:pt x="471" y="516"/>
                    </a:lnTo>
                    <a:lnTo>
                      <a:pt x="427" y="552"/>
                    </a:lnTo>
                    <a:lnTo>
                      <a:pt x="384" y="587"/>
                    </a:lnTo>
                    <a:lnTo>
                      <a:pt x="349" y="620"/>
                    </a:lnTo>
                    <a:lnTo>
                      <a:pt x="320" y="656"/>
                    </a:lnTo>
                    <a:lnTo>
                      <a:pt x="288" y="700"/>
                    </a:lnTo>
                    <a:lnTo>
                      <a:pt x="260" y="750"/>
                    </a:lnTo>
                    <a:lnTo>
                      <a:pt x="240" y="797"/>
                    </a:lnTo>
                    <a:lnTo>
                      <a:pt x="230" y="841"/>
                    </a:lnTo>
                    <a:lnTo>
                      <a:pt x="220" y="894"/>
                    </a:lnTo>
                    <a:lnTo>
                      <a:pt x="219" y="946"/>
                    </a:lnTo>
                    <a:lnTo>
                      <a:pt x="221" y="982"/>
                    </a:lnTo>
                    <a:lnTo>
                      <a:pt x="227" y="1020"/>
                    </a:lnTo>
                    <a:lnTo>
                      <a:pt x="240" y="1064"/>
                    </a:lnTo>
                    <a:lnTo>
                      <a:pt x="257" y="1108"/>
                    </a:lnTo>
                    <a:lnTo>
                      <a:pt x="277" y="1149"/>
                    </a:lnTo>
                    <a:lnTo>
                      <a:pt x="303" y="1190"/>
                    </a:lnTo>
                    <a:lnTo>
                      <a:pt x="351" y="1249"/>
                    </a:lnTo>
                    <a:lnTo>
                      <a:pt x="391" y="1288"/>
                    </a:lnTo>
                    <a:lnTo>
                      <a:pt x="444" y="1329"/>
                    </a:lnTo>
                    <a:lnTo>
                      <a:pt x="497" y="1365"/>
                    </a:lnTo>
                    <a:lnTo>
                      <a:pt x="537" y="1389"/>
                    </a:lnTo>
                    <a:lnTo>
                      <a:pt x="585" y="1412"/>
                    </a:lnTo>
                    <a:lnTo>
                      <a:pt x="631" y="1430"/>
                    </a:lnTo>
                    <a:lnTo>
                      <a:pt x="668" y="1444"/>
                    </a:lnTo>
                    <a:lnTo>
                      <a:pt x="703" y="1456"/>
                    </a:lnTo>
                    <a:lnTo>
                      <a:pt x="750" y="1466"/>
                    </a:lnTo>
                    <a:lnTo>
                      <a:pt x="793" y="1472"/>
                    </a:lnTo>
                    <a:lnTo>
                      <a:pt x="851" y="1482"/>
                    </a:lnTo>
                    <a:lnTo>
                      <a:pt x="998" y="1496"/>
                    </a:lnTo>
                    <a:close/>
                  </a:path>
                </a:pathLst>
              </a:custGeom>
              <a:solidFill>
                <a:srgbClr val="000080"/>
              </a:solidFill>
              <a:ln w="4763">
                <a:solidFill>
                  <a:srgbClr val="000000"/>
                </a:solidFill>
                <a:round/>
                <a:headEnd/>
                <a:tailEnd/>
              </a:ln>
            </p:spPr>
            <p:txBody>
              <a:bodyPr/>
              <a:lstStyle/>
              <a:p>
                <a:endParaRPr lang="en-US"/>
              </a:p>
            </p:txBody>
          </p:sp>
        </p:grpSp>
        <p:grpSp>
          <p:nvGrpSpPr>
            <p:cNvPr id="40159" name="Group 8">
              <a:extLst>
                <a:ext uri="{FF2B5EF4-FFF2-40B4-BE49-F238E27FC236}">
                  <a16:creationId xmlns:a16="http://schemas.microsoft.com/office/drawing/2014/main" id="{70E1D9AF-8798-4797-9979-33FEDFD2E79C}"/>
                </a:ext>
              </a:extLst>
            </p:cNvPr>
            <p:cNvGrpSpPr>
              <a:grpSpLocks/>
            </p:cNvGrpSpPr>
            <p:nvPr/>
          </p:nvGrpSpPr>
          <p:grpSpPr bwMode="auto">
            <a:xfrm>
              <a:off x="2009" y="1522"/>
              <a:ext cx="369" cy="440"/>
              <a:chOff x="2009" y="1522"/>
              <a:chExt cx="369" cy="440"/>
            </a:xfrm>
          </p:grpSpPr>
          <p:grpSp>
            <p:nvGrpSpPr>
              <p:cNvPr id="40160" name="Group 9">
                <a:extLst>
                  <a:ext uri="{FF2B5EF4-FFF2-40B4-BE49-F238E27FC236}">
                    <a16:creationId xmlns:a16="http://schemas.microsoft.com/office/drawing/2014/main" id="{6A901FAA-8C91-4818-B411-6D7642C71D89}"/>
                  </a:ext>
                </a:extLst>
              </p:cNvPr>
              <p:cNvGrpSpPr>
                <a:grpSpLocks/>
              </p:cNvGrpSpPr>
              <p:nvPr/>
            </p:nvGrpSpPr>
            <p:grpSpPr bwMode="auto">
              <a:xfrm>
                <a:off x="2012" y="1522"/>
                <a:ext cx="366" cy="440"/>
                <a:chOff x="2012" y="1522"/>
                <a:chExt cx="366" cy="440"/>
              </a:xfrm>
            </p:grpSpPr>
            <p:grpSp>
              <p:nvGrpSpPr>
                <p:cNvPr id="40175" name="Group 10">
                  <a:extLst>
                    <a:ext uri="{FF2B5EF4-FFF2-40B4-BE49-F238E27FC236}">
                      <a16:creationId xmlns:a16="http://schemas.microsoft.com/office/drawing/2014/main" id="{122A6E06-A9B7-4A72-BA56-01E6F31C64C2}"/>
                    </a:ext>
                  </a:extLst>
                </p:cNvPr>
                <p:cNvGrpSpPr>
                  <a:grpSpLocks/>
                </p:cNvGrpSpPr>
                <p:nvPr/>
              </p:nvGrpSpPr>
              <p:grpSpPr bwMode="auto">
                <a:xfrm>
                  <a:off x="2025" y="1624"/>
                  <a:ext cx="353" cy="338"/>
                  <a:chOff x="2025" y="1624"/>
                  <a:chExt cx="353" cy="338"/>
                </a:xfrm>
              </p:grpSpPr>
              <p:grpSp>
                <p:nvGrpSpPr>
                  <p:cNvPr id="40211" name="Group 11">
                    <a:extLst>
                      <a:ext uri="{FF2B5EF4-FFF2-40B4-BE49-F238E27FC236}">
                        <a16:creationId xmlns:a16="http://schemas.microsoft.com/office/drawing/2014/main" id="{8CB6D0E6-FBD0-4A88-B91A-E0A943D1D073}"/>
                      </a:ext>
                    </a:extLst>
                  </p:cNvPr>
                  <p:cNvGrpSpPr>
                    <a:grpSpLocks/>
                  </p:cNvGrpSpPr>
                  <p:nvPr/>
                </p:nvGrpSpPr>
                <p:grpSpPr bwMode="auto">
                  <a:xfrm>
                    <a:off x="2025" y="1624"/>
                    <a:ext cx="285" cy="72"/>
                    <a:chOff x="2025" y="1624"/>
                    <a:chExt cx="285" cy="72"/>
                  </a:xfrm>
                </p:grpSpPr>
                <p:grpSp>
                  <p:nvGrpSpPr>
                    <p:cNvPr id="40290" name="Group 12">
                      <a:extLst>
                        <a:ext uri="{FF2B5EF4-FFF2-40B4-BE49-F238E27FC236}">
                          <a16:creationId xmlns:a16="http://schemas.microsoft.com/office/drawing/2014/main" id="{3A38F90C-ABDA-4AA1-B45C-464B8306655B}"/>
                        </a:ext>
                      </a:extLst>
                    </p:cNvPr>
                    <p:cNvGrpSpPr>
                      <a:grpSpLocks/>
                    </p:cNvGrpSpPr>
                    <p:nvPr/>
                  </p:nvGrpSpPr>
                  <p:grpSpPr bwMode="auto">
                    <a:xfrm>
                      <a:off x="2248" y="1634"/>
                      <a:ext cx="62" cy="62"/>
                      <a:chOff x="2248" y="1634"/>
                      <a:chExt cx="62" cy="62"/>
                    </a:xfrm>
                  </p:grpSpPr>
                  <p:grpSp>
                    <p:nvGrpSpPr>
                      <p:cNvPr id="40304" name="Group 13">
                        <a:extLst>
                          <a:ext uri="{FF2B5EF4-FFF2-40B4-BE49-F238E27FC236}">
                            <a16:creationId xmlns:a16="http://schemas.microsoft.com/office/drawing/2014/main" id="{4A0D8981-9EA6-4EC8-9E2D-2BCC7A0AAF95}"/>
                          </a:ext>
                        </a:extLst>
                      </p:cNvPr>
                      <p:cNvGrpSpPr>
                        <a:grpSpLocks/>
                      </p:cNvGrpSpPr>
                      <p:nvPr/>
                    </p:nvGrpSpPr>
                    <p:grpSpPr bwMode="auto">
                      <a:xfrm>
                        <a:off x="2248" y="1634"/>
                        <a:ext cx="44" cy="39"/>
                        <a:chOff x="2248" y="1634"/>
                        <a:chExt cx="44" cy="39"/>
                      </a:xfrm>
                    </p:grpSpPr>
                    <p:sp>
                      <p:nvSpPr>
                        <p:cNvPr id="40309" name="Freeform 14">
                          <a:extLst>
                            <a:ext uri="{FF2B5EF4-FFF2-40B4-BE49-F238E27FC236}">
                              <a16:creationId xmlns:a16="http://schemas.microsoft.com/office/drawing/2014/main" id="{B46881AE-0DFC-4BFF-8B72-F7CD7171C53D}"/>
                            </a:ext>
                          </a:extLst>
                        </p:cNvPr>
                        <p:cNvSpPr>
                          <a:spLocks/>
                        </p:cNvSpPr>
                        <p:nvPr/>
                      </p:nvSpPr>
                      <p:spPr bwMode="auto">
                        <a:xfrm>
                          <a:off x="2248" y="1637"/>
                          <a:ext cx="40" cy="32"/>
                        </a:xfrm>
                        <a:custGeom>
                          <a:avLst/>
                          <a:gdLst>
                            <a:gd name="T0" fmla="*/ 0 w 198"/>
                            <a:gd name="T1" fmla="*/ 0 h 161"/>
                            <a:gd name="T2" fmla="*/ 0 w 198"/>
                            <a:gd name="T3" fmla="*/ 0 h 161"/>
                            <a:gd name="T4" fmla="*/ 0 w 198"/>
                            <a:gd name="T5" fmla="*/ 0 h 161"/>
                            <a:gd name="T6" fmla="*/ 0 w 198"/>
                            <a:gd name="T7" fmla="*/ 0 h 161"/>
                            <a:gd name="T8" fmla="*/ 0 w 198"/>
                            <a:gd name="T9" fmla="*/ 0 h 161"/>
                            <a:gd name="T10" fmla="*/ 0 w 198"/>
                            <a:gd name="T11" fmla="*/ 0 h 161"/>
                            <a:gd name="T12" fmla="*/ 0 w 198"/>
                            <a:gd name="T13" fmla="*/ 0 h 161"/>
                            <a:gd name="T14" fmla="*/ 0 w 198"/>
                            <a:gd name="T15" fmla="*/ 0 h 161"/>
                            <a:gd name="T16" fmla="*/ 0 w 198"/>
                            <a:gd name="T17" fmla="*/ 0 h 161"/>
                            <a:gd name="T18" fmla="*/ 0 w 198"/>
                            <a:gd name="T19" fmla="*/ 0 h 1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8"/>
                            <a:gd name="T31" fmla="*/ 0 h 161"/>
                            <a:gd name="T32" fmla="*/ 198 w 198"/>
                            <a:gd name="T33" fmla="*/ 161 h 1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8" h="161">
                              <a:moveTo>
                                <a:pt x="0" y="161"/>
                              </a:moveTo>
                              <a:lnTo>
                                <a:pt x="18" y="132"/>
                              </a:lnTo>
                              <a:lnTo>
                                <a:pt x="37" y="108"/>
                              </a:lnTo>
                              <a:lnTo>
                                <a:pt x="58" y="81"/>
                              </a:lnTo>
                              <a:lnTo>
                                <a:pt x="82" y="57"/>
                              </a:lnTo>
                              <a:lnTo>
                                <a:pt x="107" y="37"/>
                              </a:lnTo>
                              <a:lnTo>
                                <a:pt x="131" y="23"/>
                              </a:lnTo>
                              <a:lnTo>
                                <a:pt x="150" y="12"/>
                              </a:lnTo>
                              <a:lnTo>
                                <a:pt x="170" y="6"/>
                              </a:lnTo>
                              <a:lnTo>
                                <a:pt x="198" y="0"/>
                              </a:lnTo>
                            </a:path>
                          </a:pathLst>
                        </a:custGeom>
                        <a:noFill/>
                        <a:ln w="25400">
                          <a:solidFill>
                            <a:srgbClr val="600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0" name="Freeform 15">
                          <a:extLst>
                            <a:ext uri="{FF2B5EF4-FFF2-40B4-BE49-F238E27FC236}">
                              <a16:creationId xmlns:a16="http://schemas.microsoft.com/office/drawing/2014/main" id="{C9BE3626-48D4-406D-9B95-298C4BF52B89}"/>
                            </a:ext>
                          </a:extLst>
                        </p:cNvPr>
                        <p:cNvSpPr>
                          <a:spLocks/>
                        </p:cNvSpPr>
                        <p:nvPr/>
                      </p:nvSpPr>
                      <p:spPr bwMode="auto">
                        <a:xfrm>
                          <a:off x="2253" y="1641"/>
                          <a:ext cx="39" cy="32"/>
                        </a:xfrm>
                        <a:custGeom>
                          <a:avLst/>
                          <a:gdLst>
                            <a:gd name="T0" fmla="*/ 0 w 195"/>
                            <a:gd name="T1" fmla="*/ 0 h 160"/>
                            <a:gd name="T2" fmla="*/ 0 w 195"/>
                            <a:gd name="T3" fmla="*/ 0 h 160"/>
                            <a:gd name="T4" fmla="*/ 0 w 195"/>
                            <a:gd name="T5" fmla="*/ 0 h 160"/>
                            <a:gd name="T6" fmla="*/ 0 w 195"/>
                            <a:gd name="T7" fmla="*/ 0 h 160"/>
                            <a:gd name="T8" fmla="*/ 0 w 195"/>
                            <a:gd name="T9" fmla="*/ 0 h 160"/>
                            <a:gd name="T10" fmla="*/ 0 w 195"/>
                            <a:gd name="T11" fmla="*/ 0 h 160"/>
                            <a:gd name="T12" fmla="*/ 0 w 195"/>
                            <a:gd name="T13" fmla="*/ 0 h 160"/>
                            <a:gd name="T14" fmla="*/ 0 w 195"/>
                            <a:gd name="T15" fmla="*/ 0 h 160"/>
                            <a:gd name="T16" fmla="*/ 0 w 195"/>
                            <a:gd name="T17" fmla="*/ 0 h 160"/>
                            <a:gd name="T18" fmla="*/ 0 w 195"/>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160"/>
                            <a:gd name="T32" fmla="*/ 195 w 195"/>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160">
                              <a:moveTo>
                                <a:pt x="0" y="160"/>
                              </a:moveTo>
                              <a:lnTo>
                                <a:pt x="19" y="131"/>
                              </a:lnTo>
                              <a:lnTo>
                                <a:pt x="37" y="106"/>
                              </a:lnTo>
                              <a:lnTo>
                                <a:pt x="59" y="80"/>
                              </a:lnTo>
                              <a:lnTo>
                                <a:pt x="82" y="55"/>
                              </a:lnTo>
                              <a:lnTo>
                                <a:pt x="108" y="35"/>
                              </a:lnTo>
                              <a:lnTo>
                                <a:pt x="131" y="21"/>
                              </a:lnTo>
                              <a:lnTo>
                                <a:pt x="156" y="11"/>
                              </a:lnTo>
                              <a:lnTo>
                                <a:pt x="177" y="3"/>
                              </a:lnTo>
                              <a:lnTo>
                                <a:pt x="195" y="0"/>
                              </a:lnTo>
                            </a:path>
                          </a:pathLst>
                        </a:custGeom>
                        <a:noFill/>
                        <a:ln w="11113">
                          <a:solidFill>
                            <a:srgbClr val="40004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11" name="Freeform 16">
                          <a:extLst>
                            <a:ext uri="{FF2B5EF4-FFF2-40B4-BE49-F238E27FC236}">
                              <a16:creationId xmlns:a16="http://schemas.microsoft.com/office/drawing/2014/main" id="{18FBBEEA-BDA1-4590-BDCE-7F9DADE4287B}"/>
                            </a:ext>
                          </a:extLst>
                        </p:cNvPr>
                        <p:cNvSpPr>
                          <a:spLocks/>
                        </p:cNvSpPr>
                        <p:nvPr/>
                      </p:nvSpPr>
                      <p:spPr bwMode="auto">
                        <a:xfrm>
                          <a:off x="2248" y="1634"/>
                          <a:ext cx="39" cy="32"/>
                        </a:xfrm>
                        <a:custGeom>
                          <a:avLst/>
                          <a:gdLst>
                            <a:gd name="T0" fmla="*/ 0 w 194"/>
                            <a:gd name="T1" fmla="*/ 0 h 160"/>
                            <a:gd name="T2" fmla="*/ 0 w 194"/>
                            <a:gd name="T3" fmla="*/ 0 h 160"/>
                            <a:gd name="T4" fmla="*/ 0 w 194"/>
                            <a:gd name="T5" fmla="*/ 0 h 160"/>
                            <a:gd name="T6" fmla="*/ 0 w 194"/>
                            <a:gd name="T7" fmla="*/ 0 h 160"/>
                            <a:gd name="T8" fmla="*/ 0 w 194"/>
                            <a:gd name="T9" fmla="*/ 0 h 160"/>
                            <a:gd name="T10" fmla="*/ 0 w 194"/>
                            <a:gd name="T11" fmla="*/ 0 h 160"/>
                            <a:gd name="T12" fmla="*/ 0 w 194"/>
                            <a:gd name="T13" fmla="*/ 0 h 160"/>
                            <a:gd name="T14" fmla="*/ 0 w 194"/>
                            <a:gd name="T15" fmla="*/ 0 h 160"/>
                            <a:gd name="T16" fmla="*/ 0 w 194"/>
                            <a:gd name="T17" fmla="*/ 0 h 160"/>
                            <a:gd name="T18" fmla="*/ 0 w 194"/>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4"/>
                            <a:gd name="T31" fmla="*/ 0 h 160"/>
                            <a:gd name="T32" fmla="*/ 194 w 194"/>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4" h="160">
                              <a:moveTo>
                                <a:pt x="0" y="160"/>
                              </a:moveTo>
                              <a:lnTo>
                                <a:pt x="18" y="131"/>
                              </a:lnTo>
                              <a:lnTo>
                                <a:pt x="37" y="106"/>
                              </a:lnTo>
                              <a:lnTo>
                                <a:pt x="58" y="80"/>
                              </a:lnTo>
                              <a:lnTo>
                                <a:pt x="82" y="55"/>
                              </a:lnTo>
                              <a:lnTo>
                                <a:pt x="107" y="36"/>
                              </a:lnTo>
                              <a:lnTo>
                                <a:pt x="131" y="21"/>
                              </a:lnTo>
                              <a:lnTo>
                                <a:pt x="155" y="11"/>
                              </a:lnTo>
                              <a:lnTo>
                                <a:pt x="178" y="3"/>
                              </a:lnTo>
                              <a:lnTo>
                                <a:pt x="194" y="0"/>
                              </a:lnTo>
                            </a:path>
                          </a:pathLst>
                        </a:custGeom>
                        <a:noFill/>
                        <a:ln w="4763">
                          <a:solidFill>
                            <a:srgbClr val="A00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305" name="Group 17">
                        <a:extLst>
                          <a:ext uri="{FF2B5EF4-FFF2-40B4-BE49-F238E27FC236}">
                            <a16:creationId xmlns:a16="http://schemas.microsoft.com/office/drawing/2014/main" id="{E5FFE5B3-C452-4773-8F3F-669597EE0974}"/>
                          </a:ext>
                        </a:extLst>
                      </p:cNvPr>
                      <p:cNvGrpSpPr>
                        <a:grpSpLocks/>
                      </p:cNvGrpSpPr>
                      <p:nvPr/>
                    </p:nvGrpSpPr>
                    <p:grpSpPr bwMode="auto">
                      <a:xfrm>
                        <a:off x="2265" y="1658"/>
                        <a:ext cx="45" cy="38"/>
                        <a:chOff x="2265" y="1658"/>
                        <a:chExt cx="45" cy="38"/>
                      </a:xfrm>
                    </p:grpSpPr>
                    <p:sp>
                      <p:nvSpPr>
                        <p:cNvPr id="40306" name="Freeform 18">
                          <a:extLst>
                            <a:ext uri="{FF2B5EF4-FFF2-40B4-BE49-F238E27FC236}">
                              <a16:creationId xmlns:a16="http://schemas.microsoft.com/office/drawing/2014/main" id="{DB13A7F7-ECD6-42C9-8AA1-E1FE344A8564}"/>
                            </a:ext>
                          </a:extLst>
                        </p:cNvPr>
                        <p:cNvSpPr>
                          <a:spLocks/>
                        </p:cNvSpPr>
                        <p:nvPr/>
                      </p:nvSpPr>
                      <p:spPr bwMode="auto">
                        <a:xfrm>
                          <a:off x="2265" y="1660"/>
                          <a:ext cx="40" cy="32"/>
                        </a:xfrm>
                        <a:custGeom>
                          <a:avLst/>
                          <a:gdLst>
                            <a:gd name="T0" fmla="*/ 0 w 198"/>
                            <a:gd name="T1" fmla="*/ 0 h 160"/>
                            <a:gd name="T2" fmla="*/ 0 w 198"/>
                            <a:gd name="T3" fmla="*/ 0 h 160"/>
                            <a:gd name="T4" fmla="*/ 0 w 198"/>
                            <a:gd name="T5" fmla="*/ 0 h 160"/>
                            <a:gd name="T6" fmla="*/ 0 w 198"/>
                            <a:gd name="T7" fmla="*/ 0 h 160"/>
                            <a:gd name="T8" fmla="*/ 0 w 198"/>
                            <a:gd name="T9" fmla="*/ 0 h 160"/>
                            <a:gd name="T10" fmla="*/ 0 w 198"/>
                            <a:gd name="T11" fmla="*/ 0 h 160"/>
                            <a:gd name="T12" fmla="*/ 0 w 198"/>
                            <a:gd name="T13" fmla="*/ 0 h 160"/>
                            <a:gd name="T14" fmla="*/ 0 w 198"/>
                            <a:gd name="T15" fmla="*/ 0 h 160"/>
                            <a:gd name="T16" fmla="*/ 0 w 198"/>
                            <a:gd name="T17" fmla="*/ 0 h 160"/>
                            <a:gd name="T18" fmla="*/ 0 w 198"/>
                            <a:gd name="T19" fmla="*/ 0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8"/>
                            <a:gd name="T31" fmla="*/ 0 h 160"/>
                            <a:gd name="T32" fmla="*/ 198 w 198"/>
                            <a:gd name="T33" fmla="*/ 160 h 1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8" h="160">
                              <a:moveTo>
                                <a:pt x="0" y="160"/>
                              </a:moveTo>
                              <a:lnTo>
                                <a:pt x="18" y="131"/>
                              </a:lnTo>
                              <a:lnTo>
                                <a:pt x="37" y="107"/>
                              </a:lnTo>
                              <a:lnTo>
                                <a:pt x="58" y="81"/>
                              </a:lnTo>
                              <a:lnTo>
                                <a:pt x="82" y="56"/>
                              </a:lnTo>
                              <a:lnTo>
                                <a:pt x="106" y="37"/>
                              </a:lnTo>
                              <a:lnTo>
                                <a:pt x="130" y="23"/>
                              </a:lnTo>
                              <a:lnTo>
                                <a:pt x="149" y="12"/>
                              </a:lnTo>
                              <a:lnTo>
                                <a:pt x="168" y="6"/>
                              </a:lnTo>
                              <a:lnTo>
                                <a:pt x="198" y="0"/>
                              </a:lnTo>
                            </a:path>
                          </a:pathLst>
                        </a:custGeom>
                        <a:noFill/>
                        <a:ln w="25400">
                          <a:solidFill>
                            <a:srgbClr val="600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7" name="Freeform 19">
                          <a:extLst>
                            <a:ext uri="{FF2B5EF4-FFF2-40B4-BE49-F238E27FC236}">
                              <a16:creationId xmlns:a16="http://schemas.microsoft.com/office/drawing/2014/main" id="{9880F73B-0DF2-4F82-8D05-612EE96F59B4}"/>
                            </a:ext>
                          </a:extLst>
                        </p:cNvPr>
                        <p:cNvSpPr>
                          <a:spLocks/>
                        </p:cNvSpPr>
                        <p:nvPr/>
                      </p:nvSpPr>
                      <p:spPr bwMode="auto">
                        <a:xfrm>
                          <a:off x="2271" y="1664"/>
                          <a:ext cx="39" cy="32"/>
                        </a:xfrm>
                        <a:custGeom>
                          <a:avLst/>
                          <a:gdLst>
                            <a:gd name="T0" fmla="*/ 0 w 195"/>
                            <a:gd name="T1" fmla="*/ 0 h 159"/>
                            <a:gd name="T2" fmla="*/ 0 w 195"/>
                            <a:gd name="T3" fmla="*/ 0 h 159"/>
                            <a:gd name="T4" fmla="*/ 0 w 195"/>
                            <a:gd name="T5" fmla="*/ 0 h 159"/>
                            <a:gd name="T6" fmla="*/ 0 w 195"/>
                            <a:gd name="T7" fmla="*/ 0 h 159"/>
                            <a:gd name="T8" fmla="*/ 0 w 195"/>
                            <a:gd name="T9" fmla="*/ 0 h 159"/>
                            <a:gd name="T10" fmla="*/ 0 w 195"/>
                            <a:gd name="T11" fmla="*/ 0 h 159"/>
                            <a:gd name="T12" fmla="*/ 0 w 195"/>
                            <a:gd name="T13" fmla="*/ 0 h 159"/>
                            <a:gd name="T14" fmla="*/ 0 w 195"/>
                            <a:gd name="T15" fmla="*/ 0 h 159"/>
                            <a:gd name="T16" fmla="*/ 0 w 195"/>
                            <a:gd name="T17" fmla="*/ 0 h 159"/>
                            <a:gd name="T18" fmla="*/ 0 w 195"/>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5"/>
                            <a:gd name="T31" fmla="*/ 0 h 159"/>
                            <a:gd name="T32" fmla="*/ 195 w 195"/>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5" h="159">
                              <a:moveTo>
                                <a:pt x="0" y="159"/>
                              </a:moveTo>
                              <a:lnTo>
                                <a:pt x="19" y="131"/>
                              </a:lnTo>
                              <a:lnTo>
                                <a:pt x="37" y="106"/>
                              </a:lnTo>
                              <a:lnTo>
                                <a:pt x="59" y="79"/>
                              </a:lnTo>
                              <a:lnTo>
                                <a:pt x="81" y="56"/>
                              </a:lnTo>
                              <a:lnTo>
                                <a:pt x="107" y="36"/>
                              </a:lnTo>
                              <a:lnTo>
                                <a:pt x="130" y="22"/>
                              </a:lnTo>
                              <a:lnTo>
                                <a:pt x="155" y="12"/>
                              </a:lnTo>
                              <a:lnTo>
                                <a:pt x="177" y="4"/>
                              </a:lnTo>
                              <a:lnTo>
                                <a:pt x="195" y="0"/>
                              </a:lnTo>
                            </a:path>
                          </a:pathLst>
                        </a:custGeom>
                        <a:noFill/>
                        <a:ln w="11113">
                          <a:solidFill>
                            <a:srgbClr val="40004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8" name="Freeform 20">
                          <a:extLst>
                            <a:ext uri="{FF2B5EF4-FFF2-40B4-BE49-F238E27FC236}">
                              <a16:creationId xmlns:a16="http://schemas.microsoft.com/office/drawing/2014/main" id="{F3BE3FBF-B49E-4D64-9B92-A659112C8D79}"/>
                            </a:ext>
                          </a:extLst>
                        </p:cNvPr>
                        <p:cNvSpPr>
                          <a:spLocks/>
                        </p:cNvSpPr>
                        <p:nvPr/>
                      </p:nvSpPr>
                      <p:spPr bwMode="auto">
                        <a:xfrm>
                          <a:off x="2265" y="1658"/>
                          <a:ext cx="39" cy="31"/>
                        </a:xfrm>
                        <a:custGeom>
                          <a:avLst/>
                          <a:gdLst>
                            <a:gd name="T0" fmla="*/ 0 w 194"/>
                            <a:gd name="T1" fmla="*/ 0 h 159"/>
                            <a:gd name="T2" fmla="*/ 0 w 194"/>
                            <a:gd name="T3" fmla="*/ 0 h 159"/>
                            <a:gd name="T4" fmla="*/ 0 w 194"/>
                            <a:gd name="T5" fmla="*/ 0 h 159"/>
                            <a:gd name="T6" fmla="*/ 0 w 194"/>
                            <a:gd name="T7" fmla="*/ 0 h 159"/>
                            <a:gd name="T8" fmla="*/ 0 w 194"/>
                            <a:gd name="T9" fmla="*/ 0 h 159"/>
                            <a:gd name="T10" fmla="*/ 0 w 194"/>
                            <a:gd name="T11" fmla="*/ 0 h 159"/>
                            <a:gd name="T12" fmla="*/ 0 w 194"/>
                            <a:gd name="T13" fmla="*/ 0 h 159"/>
                            <a:gd name="T14" fmla="*/ 0 w 194"/>
                            <a:gd name="T15" fmla="*/ 0 h 159"/>
                            <a:gd name="T16" fmla="*/ 0 w 194"/>
                            <a:gd name="T17" fmla="*/ 0 h 159"/>
                            <a:gd name="T18" fmla="*/ 0 w 194"/>
                            <a:gd name="T19" fmla="*/ 0 h 1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4"/>
                            <a:gd name="T31" fmla="*/ 0 h 159"/>
                            <a:gd name="T32" fmla="*/ 194 w 194"/>
                            <a:gd name="T33" fmla="*/ 159 h 1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4" h="159">
                              <a:moveTo>
                                <a:pt x="0" y="159"/>
                              </a:moveTo>
                              <a:lnTo>
                                <a:pt x="18" y="130"/>
                              </a:lnTo>
                              <a:lnTo>
                                <a:pt x="37" y="106"/>
                              </a:lnTo>
                              <a:lnTo>
                                <a:pt x="58" y="80"/>
                              </a:lnTo>
                              <a:lnTo>
                                <a:pt x="82" y="55"/>
                              </a:lnTo>
                              <a:lnTo>
                                <a:pt x="106" y="36"/>
                              </a:lnTo>
                              <a:lnTo>
                                <a:pt x="130" y="21"/>
                              </a:lnTo>
                              <a:lnTo>
                                <a:pt x="154" y="11"/>
                              </a:lnTo>
                              <a:lnTo>
                                <a:pt x="177" y="3"/>
                              </a:lnTo>
                              <a:lnTo>
                                <a:pt x="194" y="0"/>
                              </a:lnTo>
                            </a:path>
                          </a:pathLst>
                        </a:custGeom>
                        <a:noFill/>
                        <a:ln w="4763">
                          <a:solidFill>
                            <a:srgbClr val="A00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0291" name="Group 21">
                      <a:extLst>
                        <a:ext uri="{FF2B5EF4-FFF2-40B4-BE49-F238E27FC236}">
                          <a16:creationId xmlns:a16="http://schemas.microsoft.com/office/drawing/2014/main" id="{E37ECD50-9EB2-483E-87F9-AC34D8FD2FDA}"/>
                        </a:ext>
                      </a:extLst>
                    </p:cNvPr>
                    <p:cNvGrpSpPr>
                      <a:grpSpLocks/>
                    </p:cNvGrpSpPr>
                    <p:nvPr/>
                  </p:nvGrpSpPr>
                  <p:grpSpPr bwMode="auto">
                    <a:xfrm>
                      <a:off x="2025" y="1624"/>
                      <a:ext cx="213" cy="55"/>
                      <a:chOff x="2025" y="1624"/>
                      <a:chExt cx="213" cy="55"/>
                    </a:xfrm>
                  </p:grpSpPr>
                  <p:grpSp>
                    <p:nvGrpSpPr>
                      <p:cNvPr id="40292" name="Group 22">
                        <a:extLst>
                          <a:ext uri="{FF2B5EF4-FFF2-40B4-BE49-F238E27FC236}">
                            <a16:creationId xmlns:a16="http://schemas.microsoft.com/office/drawing/2014/main" id="{7C59C70A-0F80-4191-8B4F-AFEFFE3E3EEC}"/>
                          </a:ext>
                        </a:extLst>
                      </p:cNvPr>
                      <p:cNvGrpSpPr>
                        <a:grpSpLocks/>
                      </p:cNvGrpSpPr>
                      <p:nvPr/>
                    </p:nvGrpSpPr>
                    <p:grpSpPr bwMode="auto">
                      <a:xfrm>
                        <a:off x="2051" y="1650"/>
                        <a:ext cx="148" cy="29"/>
                        <a:chOff x="2051" y="1650"/>
                        <a:chExt cx="148" cy="29"/>
                      </a:xfrm>
                    </p:grpSpPr>
                    <p:grpSp>
                      <p:nvGrpSpPr>
                        <p:cNvPr id="40299" name="Group 23">
                          <a:extLst>
                            <a:ext uri="{FF2B5EF4-FFF2-40B4-BE49-F238E27FC236}">
                              <a16:creationId xmlns:a16="http://schemas.microsoft.com/office/drawing/2014/main" id="{2916C852-F6BE-40EB-B231-AB642333D18A}"/>
                            </a:ext>
                          </a:extLst>
                        </p:cNvPr>
                        <p:cNvGrpSpPr>
                          <a:grpSpLocks/>
                        </p:cNvGrpSpPr>
                        <p:nvPr/>
                      </p:nvGrpSpPr>
                      <p:grpSpPr bwMode="auto">
                        <a:xfrm>
                          <a:off x="2057" y="1650"/>
                          <a:ext cx="142" cy="29"/>
                          <a:chOff x="2057" y="1650"/>
                          <a:chExt cx="142" cy="29"/>
                        </a:xfrm>
                      </p:grpSpPr>
                      <p:sp>
                        <p:nvSpPr>
                          <p:cNvPr id="40301" name="Freeform 24">
                            <a:extLst>
                              <a:ext uri="{FF2B5EF4-FFF2-40B4-BE49-F238E27FC236}">
                                <a16:creationId xmlns:a16="http://schemas.microsoft.com/office/drawing/2014/main" id="{565E8466-0C6C-4E1C-8318-0B1276BC90E0}"/>
                              </a:ext>
                            </a:extLst>
                          </p:cNvPr>
                          <p:cNvSpPr>
                            <a:spLocks/>
                          </p:cNvSpPr>
                          <p:nvPr/>
                        </p:nvSpPr>
                        <p:spPr bwMode="auto">
                          <a:xfrm>
                            <a:off x="2058" y="1653"/>
                            <a:ext cx="139" cy="20"/>
                          </a:xfrm>
                          <a:custGeom>
                            <a:avLst/>
                            <a:gdLst>
                              <a:gd name="T0" fmla="*/ 0 w 694"/>
                              <a:gd name="T1" fmla="*/ 0 h 101"/>
                              <a:gd name="T2" fmla="*/ 0 w 694"/>
                              <a:gd name="T3" fmla="*/ 0 h 101"/>
                              <a:gd name="T4" fmla="*/ 0 w 694"/>
                              <a:gd name="T5" fmla="*/ 0 h 101"/>
                              <a:gd name="T6" fmla="*/ 0 w 694"/>
                              <a:gd name="T7" fmla="*/ 0 h 101"/>
                              <a:gd name="T8" fmla="*/ 0 w 694"/>
                              <a:gd name="T9" fmla="*/ 0 h 101"/>
                              <a:gd name="T10" fmla="*/ 0 w 694"/>
                              <a:gd name="T11" fmla="*/ 0 h 101"/>
                              <a:gd name="T12" fmla="*/ 0 w 694"/>
                              <a:gd name="T13" fmla="*/ 0 h 101"/>
                              <a:gd name="T14" fmla="*/ 0 w 694"/>
                              <a:gd name="T15" fmla="*/ 0 h 101"/>
                              <a:gd name="T16" fmla="*/ 0 w 694"/>
                              <a:gd name="T17" fmla="*/ 0 h 101"/>
                              <a:gd name="T18" fmla="*/ 0 w 694"/>
                              <a:gd name="T19" fmla="*/ 0 h 101"/>
                              <a:gd name="T20" fmla="*/ 0 w 694"/>
                              <a:gd name="T21" fmla="*/ 0 h 101"/>
                              <a:gd name="T22" fmla="*/ 0 w 694"/>
                              <a:gd name="T23" fmla="*/ 0 h 101"/>
                              <a:gd name="T24" fmla="*/ 0 w 694"/>
                              <a:gd name="T25" fmla="*/ 0 h 101"/>
                              <a:gd name="T26" fmla="*/ 0 w 694"/>
                              <a:gd name="T27" fmla="*/ 0 h 101"/>
                              <a:gd name="T28" fmla="*/ 0 w 694"/>
                              <a:gd name="T29" fmla="*/ 0 h 101"/>
                              <a:gd name="T30" fmla="*/ 0 w 694"/>
                              <a:gd name="T31" fmla="*/ 0 h 101"/>
                              <a:gd name="T32" fmla="*/ 0 w 694"/>
                              <a:gd name="T33" fmla="*/ 0 h 1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4"/>
                              <a:gd name="T52" fmla="*/ 0 h 101"/>
                              <a:gd name="T53" fmla="*/ 694 w 694"/>
                              <a:gd name="T54" fmla="*/ 101 h 1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4" h="101">
                                <a:moveTo>
                                  <a:pt x="0" y="80"/>
                                </a:moveTo>
                                <a:lnTo>
                                  <a:pt x="42" y="67"/>
                                </a:lnTo>
                                <a:lnTo>
                                  <a:pt x="85" y="54"/>
                                </a:lnTo>
                                <a:lnTo>
                                  <a:pt x="143" y="40"/>
                                </a:lnTo>
                                <a:lnTo>
                                  <a:pt x="205" y="27"/>
                                </a:lnTo>
                                <a:lnTo>
                                  <a:pt x="268" y="14"/>
                                </a:lnTo>
                                <a:lnTo>
                                  <a:pt x="315" y="8"/>
                                </a:lnTo>
                                <a:lnTo>
                                  <a:pt x="372" y="2"/>
                                </a:lnTo>
                                <a:lnTo>
                                  <a:pt x="433" y="0"/>
                                </a:lnTo>
                                <a:lnTo>
                                  <a:pt x="490" y="3"/>
                                </a:lnTo>
                                <a:lnTo>
                                  <a:pt x="540" y="6"/>
                                </a:lnTo>
                                <a:lnTo>
                                  <a:pt x="590" y="14"/>
                                </a:lnTo>
                                <a:lnTo>
                                  <a:pt x="617" y="25"/>
                                </a:lnTo>
                                <a:lnTo>
                                  <a:pt x="642" y="39"/>
                                </a:lnTo>
                                <a:lnTo>
                                  <a:pt x="663" y="56"/>
                                </a:lnTo>
                                <a:lnTo>
                                  <a:pt x="685" y="83"/>
                                </a:lnTo>
                                <a:lnTo>
                                  <a:pt x="694" y="101"/>
                                </a:lnTo>
                              </a:path>
                            </a:pathLst>
                          </a:custGeom>
                          <a:noFill/>
                          <a:ln w="25400">
                            <a:solidFill>
                              <a:srgbClr val="600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2" name="Freeform 25">
                            <a:extLst>
                              <a:ext uri="{FF2B5EF4-FFF2-40B4-BE49-F238E27FC236}">
                                <a16:creationId xmlns:a16="http://schemas.microsoft.com/office/drawing/2014/main" id="{2C4EFCF1-5283-4422-B15E-B5C0FA67DC88}"/>
                              </a:ext>
                            </a:extLst>
                          </p:cNvPr>
                          <p:cNvSpPr>
                            <a:spLocks/>
                          </p:cNvSpPr>
                          <p:nvPr/>
                        </p:nvSpPr>
                        <p:spPr bwMode="auto">
                          <a:xfrm>
                            <a:off x="2057" y="1659"/>
                            <a:ext cx="138" cy="20"/>
                          </a:xfrm>
                          <a:custGeom>
                            <a:avLst/>
                            <a:gdLst>
                              <a:gd name="T0" fmla="*/ 0 w 694"/>
                              <a:gd name="T1" fmla="*/ 0 h 100"/>
                              <a:gd name="T2" fmla="*/ 0 w 694"/>
                              <a:gd name="T3" fmla="*/ 0 h 100"/>
                              <a:gd name="T4" fmla="*/ 0 w 694"/>
                              <a:gd name="T5" fmla="*/ 0 h 100"/>
                              <a:gd name="T6" fmla="*/ 0 w 694"/>
                              <a:gd name="T7" fmla="*/ 0 h 100"/>
                              <a:gd name="T8" fmla="*/ 0 w 694"/>
                              <a:gd name="T9" fmla="*/ 0 h 100"/>
                              <a:gd name="T10" fmla="*/ 0 w 694"/>
                              <a:gd name="T11" fmla="*/ 0 h 100"/>
                              <a:gd name="T12" fmla="*/ 0 w 694"/>
                              <a:gd name="T13" fmla="*/ 0 h 100"/>
                              <a:gd name="T14" fmla="*/ 0 w 694"/>
                              <a:gd name="T15" fmla="*/ 0 h 100"/>
                              <a:gd name="T16" fmla="*/ 0 w 694"/>
                              <a:gd name="T17" fmla="*/ 0 h 100"/>
                              <a:gd name="T18" fmla="*/ 0 w 694"/>
                              <a:gd name="T19" fmla="*/ 0 h 100"/>
                              <a:gd name="T20" fmla="*/ 0 w 694"/>
                              <a:gd name="T21" fmla="*/ 0 h 100"/>
                              <a:gd name="T22" fmla="*/ 0 w 694"/>
                              <a:gd name="T23" fmla="*/ 0 h 100"/>
                              <a:gd name="T24" fmla="*/ 0 w 694"/>
                              <a:gd name="T25" fmla="*/ 0 h 100"/>
                              <a:gd name="T26" fmla="*/ 0 w 694"/>
                              <a:gd name="T27" fmla="*/ 0 h 100"/>
                              <a:gd name="T28" fmla="*/ 0 w 694"/>
                              <a:gd name="T29" fmla="*/ 0 h 100"/>
                              <a:gd name="T30" fmla="*/ 0 w 694"/>
                              <a:gd name="T31" fmla="*/ 0 h 100"/>
                              <a:gd name="T32" fmla="*/ 0 w 694"/>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4"/>
                              <a:gd name="T52" fmla="*/ 0 h 100"/>
                              <a:gd name="T53" fmla="*/ 694 w 694"/>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4" h="100">
                                <a:moveTo>
                                  <a:pt x="0" y="80"/>
                                </a:moveTo>
                                <a:lnTo>
                                  <a:pt x="41" y="66"/>
                                </a:lnTo>
                                <a:lnTo>
                                  <a:pt x="84" y="54"/>
                                </a:lnTo>
                                <a:lnTo>
                                  <a:pt x="143" y="40"/>
                                </a:lnTo>
                                <a:lnTo>
                                  <a:pt x="205" y="26"/>
                                </a:lnTo>
                                <a:lnTo>
                                  <a:pt x="267" y="14"/>
                                </a:lnTo>
                                <a:lnTo>
                                  <a:pt x="315" y="8"/>
                                </a:lnTo>
                                <a:lnTo>
                                  <a:pt x="372" y="2"/>
                                </a:lnTo>
                                <a:lnTo>
                                  <a:pt x="433" y="0"/>
                                </a:lnTo>
                                <a:lnTo>
                                  <a:pt x="489" y="3"/>
                                </a:lnTo>
                                <a:lnTo>
                                  <a:pt x="540" y="6"/>
                                </a:lnTo>
                                <a:lnTo>
                                  <a:pt x="590" y="14"/>
                                </a:lnTo>
                                <a:lnTo>
                                  <a:pt x="617" y="24"/>
                                </a:lnTo>
                                <a:lnTo>
                                  <a:pt x="642" y="39"/>
                                </a:lnTo>
                                <a:lnTo>
                                  <a:pt x="663" y="55"/>
                                </a:lnTo>
                                <a:lnTo>
                                  <a:pt x="685" y="83"/>
                                </a:lnTo>
                                <a:lnTo>
                                  <a:pt x="694" y="100"/>
                                </a:lnTo>
                              </a:path>
                            </a:pathLst>
                          </a:custGeom>
                          <a:noFill/>
                          <a:ln w="11113">
                            <a:solidFill>
                              <a:srgbClr val="40004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303" name="Freeform 26">
                            <a:extLst>
                              <a:ext uri="{FF2B5EF4-FFF2-40B4-BE49-F238E27FC236}">
                                <a16:creationId xmlns:a16="http://schemas.microsoft.com/office/drawing/2014/main" id="{81413E61-FDDD-4F08-AC1B-FB2A383FA605}"/>
                              </a:ext>
                            </a:extLst>
                          </p:cNvPr>
                          <p:cNvSpPr>
                            <a:spLocks/>
                          </p:cNvSpPr>
                          <p:nvPr/>
                        </p:nvSpPr>
                        <p:spPr bwMode="auto">
                          <a:xfrm>
                            <a:off x="2060" y="1650"/>
                            <a:ext cx="139" cy="20"/>
                          </a:xfrm>
                          <a:custGeom>
                            <a:avLst/>
                            <a:gdLst>
                              <a:gd name="T0" fmla="*/ 0 w 694"/>
                              <a:gd name="T1" fmla="*/ 0 h 100"/>
                              <a:gd name="T2" fmla="*/ 0 w 694"/>
                              <a:gd name="T3" fmla="*/ 0 h 100"/>
                              <a:gd name="T4" fmla="*/ 0 w 694"/>
                              <a:gd name="T5" fmla="*/ 0 h 100"/>
                              <a:gd name="T6" fmla="*/ 0 w 694"/>
                              <a:gd name="T7" fmla="*/ 0 h 100"/>
                              <a:gd name="T8" fmla="*/ 0 w 694"/>
                              <a:gd name="T9" fmla="*/ 0 h 100"/>
                              <a:gd name="T10" fmla="*/ 0 w 694"/>
                              <a:gd name="T11" fmla="*/ 0 h 100"/>
                              <a:gd name="T12" fmla="*/ 0 w 694"/>
                              <a:gd name="T13" fmla="*/ 0 h 100"/>
                              <a:gd name="T14" fmla="*/ 0 w 694"/>
                              <a:gd name="T15" fmla="*/ 0 h 100"/>
                              <a:gd name="T16" fmla="*/ 0 w 694"/>
                              <a:gd name="T17" fmla="*/ 0 h 100"/>
                              <a:gd name="T18" fmla="*/ 0 w 694"/>
                              <a:gd name="T19" fmla="*/ 0 h 100"/>
                              <a:gd name="T20" fmla="*/ 0 w 694"/>
                              <a:gd name="T21" fmla="*/ 0 h 100"/>
                              <a:gd name="T22" fmla="*/ 0 w 694"/>
                              <a:gd name="T23" fmla="*/ 0 h 100"/>
                              <a:gd name="T24" fmla="*/ 0 w 694"/>
                              <a:gd name="T25" fmla="*/ 0 h 100"/>
                              <a:gd name="T26" fmla="*/ 0 w 694"/>
                              <a:gd name="T27" fmla="*/ 0 h 100"/>
                              <a:gd name="T28" fmla="*/ 0 w 694"/>
                              <a:gd name="T29" fmla="*/ 0 h 100"/>
                              <a:gd name="T30" fmla="*/ 0 w 694"/>
                              <a:gd name="T31" fmla="*/ 0 h 100"/>
                              <a:gd name="T32" fmla="*/ 0 w 694"/>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94"/>
                              <a:gd name="T52" fmla="*/ 0 h 100"/>
                              <a:gd name="T53" fmla="*/ 694 w 694"/>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94" h="100">
                                <a:moveTo>
                                  <a:pt x="0" y="80"/>
                                </a:moveTo>
                                <a:lnTo>
                                  <a:pt x="42" y="66"/>
                                </a:lnTo>
                                <a:lnTo>
                                  <a:pt x="85" y="54"/>
                                </a:lnTo>
                                <a:lnTo>
                                  <a:pt x="143" y="40"/>
                                </a:lnTo>
                                <a:lnTo>
                                  <a:pt x="204" y="26"/>
                                </a:lnTo>
                                <a:lnTo>
                                  <a:pt x="268" y="14"/>
                                </a:lnTo>
                                <a:lnTo>
                                  <a:pt x="315" y="8"/>
                                </a:lnTo>
                                <a:lnTo>
                                  <a:pt x="372" y="2"/>
                                </a:lnTo>
                                <a:lnTo>
                                  <a:pt x="434" y="0"/>
                                </a:lnTo>
                                <a:lnTo>
                                  <a:pt x="490" y="3"/>
                                </a:lnTo>
                                <a:lnTo>
                                  <a:pt x="540" y="6"/>
                                </a:lnTo>
                                <a:lnTo>
                                  <a:pt x="590" y="14"/>
                                </a:lnTo>
                                <a:lnTo>
                                  <a:pt x="618" y="24"/>
                                </a:lnTo>
                                <a:lnTo>
                                  <a:pt x="642" y="39"/>
                                </a:lnTo>
                                <a:lnTo>
                                  <a:pt x="664" y="55"/>
                                </a:lnTo>
                                <a:lnTo>
                                  <a:pt x="685" y="83"/>
                                </a:lnTo>
                                <a:lnTo>
                                  <a:pt x="694" y="100"/>
                                </a:lnTo>
                              </a:path>
                            </a:pathLst>
                          </a:custGeom>
                          <a:noFill/>
                          <a:ln w="4763">
                            <a:solidFill>
                              <a:srgbClr val="A00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300" name="Oval 27">
                          <a:extLst>
                            <a:ext uri="{FF2B5EF4-FFF2-40B4-BE49-F238E27FC236}">
                              <a16:creationId xmlns:a16="http://schemas.microsoft.com/office/drawing/2014/main" id="{42BA135D-40F8-435D-B1C7-783CA3FB76FD}"/>
                            </a:ext>
                          </a:extLst>
                        </p:cNvPr>
                        <p:cNvSpPr>
                          <a:spLocks noChangeArrowheads="1"/>
                        </p:cNvSpPr>
                        <p:nvPr/>
                      </p:nvSpPr>
                      <p:spPr bwMode="auto">
                        <a:xfrm>
                          <a:off x="2051" y="1663"/>
                          <a:ext cx="8" cy="14"/>
                        </a:xfrm>
                        <a:prstGeom prst="ellipse">
                          <a:avLst/>
                        </a:prstGeom>
                        <a:solidFill>
                          <a:srgbClr val="200020"/>
                        </a:solidFill>
                        <a:ln w="3175">
                          <a:solidFill>
                            <a:srgbClr val="80008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nvGrpSpPr>
                      <p:cNvPr id="40293" name="Group 28">
                        <a:extLst>
                          <a:ext uri="{FF2B5EF4-FFF2-40B4-BE49-F238E27FC236}">
                            <a16:creationId xmlns:a16="http://schemas.microsoft.com/office/drawing/2014/main" id="{708EF071-361D-4970-9FE1-ACA9A45CCD73}"/>
                          </a:ext>
                        </a:extLst>
                      </p:cNvPr>
                      <p:cNvGrpSpPr>
                        <a:grpSpLocks/>
                      </p:cNvGrpSpPr>
                      <p:nvPr/>
                    </p:nvGrpSpPr>
                    <p:grpSpPr bwMode="auto">
                      <a:xfrm>
                        <a:off x="2025" y="1624"/>
                        <a:ext cx="213" cy="42"/>
                        <a:chOff x="2025" y="1624"/>
                        <a:chExt cx="213" cy="42"/>
                      </a:xfrm>
                    </p:grpSpPr>
                    <p:grpSp>
                      <p:nvGrpSpPr>
                        <p:cNvPr id="40294" name="Group 29">
                          <a:extLst>
                            <a:ext uri="{FF2B5EF4-FFF2-40B4-BE49-F238E27FC236}">
                              <a16:creationId xmlns:a16="http://schemas.microsoft.com/office/drawing/2014/main" id="{F966A973-76D8-4E1B-B570-A392ECF6A7E6}"/>
                            </a:ext>
                          </a:extLst>
                        </p:cNvPr>
                        <p:cNvGrpSpPr>
                          <a:grpSpLocks/>
                        </p:cNvGrpSpPr>
                        <p:nvPr/>
                      </p:nvGrpSpPr>
                      <p:grpSpPr bwMode="auto">
                        <a:xfrm>
                          <a:off x="2030" y="1624"/>
                          <a:ext cx="208" cy="42"/>
                          <a:chOff x="2030" y="1624"/>
                          <a:chExt cx="208" cy="42"/>
                        </a:xfrm>
                      </p:grpSpPr>
                      <p:sp>
                        <p:nvSpPr>
                          <p:cNvPr id="40296" name="Freeform 30">
                            <a:extLst>
                              <a:ext uri="{FF2B5EF4-FFF2-40B4-BE49-F238E27FC236}">
                                <a16:creationId xmlns:a16="http://schemas.microsoft.com/office/drawing/2014/main" id="{066BC016-5BC8-4F81-A61E-9A8B8FD1B52E}"/>
                              </a:ext>
                            </a:extLst>
                          </p:cNvPr>
                          <p:cNvSpPr>
                            <a:spLocks/>
                          </p:cNvSpPr>
                          <p:nvPr/>
                        </p:nvSpPr>
                        <p:spPr bwMode="auto">
                          <a:xfrm>
                            <a:off x="2032" y="1629"/>
                            <a:ext cx="202" cy="29"/>
                          </a:xfrm>
                          <a:custGeom>
                            <a:avLst/>
                            <a:gdLst>
                              <a:gd name="T0" fmla="*/ 0 w 1012"/>
                              <a:gd name="T1" fmla="*/ 0 h 148"/>
                              <a:gd name="T2" fmla="*/ 0 w 1012"/>
                              <a:gd name="T3" fmla="*/ 0 h 148"/>
                              <a:gd name="T4" fmla="*/ 0 w 1012"/>
                              <a:gd name="T5" fmla="*/ 0 h 148"/>
                              <a:gd name="T6" fmla="*/ 0 w 1012"/>
                              <a:gd name="T7" fmla="*/ 0 h 148"/>
                              <a:gd name="T8" fmla="*/ 0 w 1012"/>
                              <a:gd name="T9" fmla="*/ 0 h 148"/>
                              <a:gd name="T10" fmla="*/ 0 w 1012"/>
                              <a:gd name="T11" fmla="*/ 0 h 148"/>
                              <a:gd name="T12" fmla="*/ 0 w 1012"/>
                              <a:gd name="T13" fmla="*/ 0 h 148"/>
                              <a:gd name="T14" fmla="*/ 0 w 1012"/>
                              <a:gd name="T15" fmla="*/ 0 h 148"/>
                              <a:gd name="T16" fmla="*/ 0 w 1012"/>
                              <a:gd name="T17" fmla="*/ 0 h 148"/>
                              <a:gd name="T18" fmla="*/ 0 w 1012"/>
                              <a:gd name="T19" fmla="*/ 0 h 148"/>
                              <a:gd name="T20" fmla="*/ 0 w 1012"/>
                              <a:gd name="T21" fmla="*/ 0 h 148"/>
                              <a:gd name="T22" fmla="*/ 0 w 1012"/>
                              <a:gd name="T23" fmla="*/ 0 h 148"/>
                              <a:gd name="T24" fmla="*/ 0 w 1012"/>
                              <a:gd name="T25" fmla="*/ 0 h 148"/>
                              <a:gd name="T26" fmla="*/ 0 w 1012"/>
                              <a:gd name="T27" fmla="*/ 0 h 148"/>
                              <a:gd name="T28" fmla="*/ 0 w 1012"/>
                              <a:gd name="T29" fmla="*/ 0 h 148"/>
                              <a:gd name="T30" fmla="*/ 0 w 1012"/>
                              <a:gd name="T31" fmla="*/ 0 h 148"/>
                              <a:gd name="T32" fmla="*/ 0 w 1012"/>
                              <a:gd name="T33" fmla="*/ 0 h 1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2"/>
                              <a:gd name="T52" fmla="*/ 0 h 148"/>
                              <a:gd name="T53" fmla="*/ 1012 w 1012"/>
                              <a:gd name="T54" fmla="*/ 148 h 14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2" h="148">
                                <a:moveTo>
                                  <a:pt x="0" y="117"/>
                                </a:moveTo>
                                <a:lnTo>
                                  <a:pt x="60" y="98"/>
                                </a:lnTo>
                                <a:lnTo>
                                  <a:pt x="123" y="80"/>
                                </a:lnTo>
                                <a:lnTo>
                                  <a:pt x="207" y="59"/>
                                </a:lnTo>
                                <a:lnTo>
                                  <a:pt x="298" y="39"/>
                                </a:lnTo>
                                <a:lnTo>
                                  <a:pt x="390" y="22"/>
                                </a:lnTo>
                                <a:lnTo>
                                  <a:pt x="459" y="12"/>
                                </a:lnTo>
                                <a:lnTo>
                                  <a:pt x="543" y="3"/>
                                </a:lnTo>
                                <a:lnTo>
                                  <a:pt x="632" y="0"/>
                                </a:lnTo>
                                <a:lnTo>
                                  <a:pt x="714" y="4"/>
                                </a:lnTo>
                                <a:lnTo>
                                  <a:pt x="788" y="9"/>
                                </a:lnTo>
                                <a:lnTo>
                                  <a:pt x="861" y="22"/>
                                </a:lnTo>
                                <a:lnTo>
                                  <a:pt x="901" y="36"/>
                                </a:lnTo>
                                <a:lnTo>
                                  <a:pt x="937" y="58"/>
                                </a:lnTo>
                                <a:lnTo>
                                  <a:pt x="967" y="81"/>
                                </a:lnTo>
                                <a:lnTo>
                                  <a:pt x="999" y="122"/>
                                </a:lnTo>
                                <a:lnTo>
                                  <a:pt x="1012" y="148"/>
                                </a:lnTo>
                              </a:path>
                            </a:pathLst>
                          </a:custGeom>
                          <a:noFill/>
                          <a:ln w="25400">
                            <a:solidFill>
                              <a:srgbClr val="60006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97" name="Freeform 31">
                            <a:extLst>
                              <a:ext uri="{FF2B5EF4-FFF2-40B4-BE49-F238E27FC236}">
                                <a16:creationId xmlns:a16="http://schemas.microsoft.com/office/drawing/2014/main" id="{AF5A3B6B-D86B-4E9D-A4E4-87069A563652}"/>
                              </a:ext>
                            </a:extLst>
                          </p:cNvPr>
                          <p:cNvSpPr>
                            <a:spLocks/>
                          </p:cNvSpPr>
                          <p:nvPr/>
                        </p:nvSpPr>
                        <p:spPr bwMode="auto">
                          <a:xfrm>
                            <a:off x="2030" y="1637"/>
                            <a:ext cx="203" cy="29"/>
                          </a:xfrm>
                          <a:custGeom>
                            <a:avLst/>
                            <a:gdLst>
                              <a:gd name="T0" fmla="*/ 0 w 1012"/>
                              <a:gd name="T1" fmla="*/ 0 h 147"/>
                              <a:gd name="T2" fmla="*/ 0 w 1012"/>
                              <a:gd name="T3" fmla="*/ 0 h 147"/>
                              <a:gd name="T4" fmla="*/ 0 w 1012"/>
                              <a:gd name="T5" fmla="*/ 0 h 147"/>
                              <a:gd name="T6" fmla="*/ 0 w 1012"/>
                              <a:gd name="T7" fmla="*/ 0 h 147"/>
                              <a:gd name="T8" fmla="*/ 0 w 1012"/>
                              <a:gd name="T9" fmla="*/ 0 h 147"/>
                              <a:gd name="T10" fmla="*/ 0 w 1012"/>
                              <a:gd name="T11" fmla="*/ 0 h 147"/>
                              <a:gd name="T12" fmla="*/ 0 w 1012"/>
                              <a:gd name="T13" fmla="*/ 0 h 147"/>
                              <a:gd name="T14" fmla="*/ 0 w 1012"/>
                              <a:gd name="T15" fmla="*/ 0 h 147"/>
                              <a:gd name="T16" fmla="*/ 0 w 1012"/>
                              <a:gd name="T17" fmla="*/ 0 h 147"/>
                              <a:gd name="T18" fmla="*/ 0 w 1012"/>
                              <a:gd name="T19" fmla="*/ 0 h 147"/>
                              <a:gd name="T20" fmla="*/ 0 w 1012"/>
                              <a:gd name="T21" fmla="*/ 0 h 147"/>
                              <a:gd name="T22" fmla="*/ 0 w 1012"/>
                              <a:gd name="T23" fmla="*/ 0 h 147"/>
                              <a:gd name="T24" fmla="*/ 0 w 1012"/>
                              <a:gd name="T25" fmla="*/ 0 h 147"/>
                              <a:gd name="T26" fmla="*/ 0 w 1012"/>
                              <a:gd name="T27" fmla="*/ 0 h 147"/>
                              <a:gd name="T28" fmla="*/ 0 w 1012"/>
                              <a:gd name="T29" fmla="*/ 0 h 147"/>
                              <a:gd name="T30" fmla="*/ 0 w 1012"/>
                              <a:gd name="T31" fmla="*/ 0 h 147"/>
                              <a:gd name="T32" fmla="*/ 0 w 1012"/>
                              <a:gd name="T33" fmla="*/ 0 h 1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2"/>
                              <a:gd name="T52" fmla="*/ 0 h 147"/>
                              <a:gd name="T53" fmla="*/ 1012 w 1012"/>
                              <a:gd name="T54" fmla="*/ 147 h 1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2" h="147">
                                <a:moveTo>
                                  <a:pt x="0" y="117"/>
                                </a:moveTo>
                                <a:lnTo>
                                  <a:pt x="60" y="98"/>
                                </a:lnTo>
                                <a:lnTo>
                                  <a:pt x="122" y="79"/>
                                </a:lnTo>
                                <a:lnTo>
                                  <a:pt x="208" y="59"/>
                                </a:lnTo>
                                <a:lnTo>
                                  <a:pt x="299" y="39"/>
                                </a:lnTo>
                                <a:lnTo>
                                  <a:pt x="390" y="21"/>
                                </a:lnTo>
                                <a:lnTo>
                                  <a:pt x="459" y="11"/>
                                </a:lnTo>
                                <a:lnTo>
                                  <a:pt x="543" y="3"/>
                                </a:lnTo>
                                <a:lnTo>
                                  <a:pt x="633" y="0"/>
                                </a:lnTo>
                                <a:lnTo>
                                  <a:pt x="713" y="4"/>
                                </a:lnTo>
                                <a:lnTo>
                                  <a:pt x="788" y="8"/>
                                </a:lnTo>
                                <a:lnTo>
                                  <a:pt x="861" y="21"/>
                                </a:lnTo>
                                <a:lnTo>
                                  <a:pt x="902" y="36"/>
                                </a:lnTo>
                                <a:lnTo>
                                  <a:pt x="937" y="57"/>
                                </a:lnTo>
                                <a:lnTo>
                                  <a:pt x="968" y="81"/>
                                </a:lnTo>
                                <a:lnTo>
                                  <a:pt x="999" y="121"/>
                                </a:lnTo>
                                <a:lnTo>
                                  <a:pt x="1012" y="147"/>
                                </a:lnTo>
                              </a:path>
                            </a:pathLst>
                          </a:custGeom>
                          <a:noFill/>
                          <a:ln w="11113">
                            <a:solidFill>
                              <a:srgbClr val="40004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98" name="Freeform 32">
                            <a:extLst>
                              <a:ext uri="{FF2B5EF4-FFF2-40B4-BE49-F238E27FC236}">
                                <a16:creationId xmlns:a16="http://schemas.microsoft.com/office/drawing/2014/main" id="{587CE0E6-F969-438C-8F3A-F092607CF4F0}"/>
                              </a:ext>
                            </a:extLst>
                          </p:cNvPr>
                          <p:cNvSpPr>
                            <a:spLocks/>
                          </p:cNvSpPr>
                          <p:nvPr/>
                        </p:nvSpPr>
                        <p:spPr bwMode="auto">
                          <a:xfrm>
                            <a:off x="2036" y="1624"/>
                            <a:ext cx="202" cy="29"/>
                          </a:xfrm>
                          <a:custGeom>
                            <a:avLst/>
                            <a:gdLst>
                              <a:gd name="T0" fmla="*/ 0 w 1012"/>
                              <a:gd name="T1" fmla="*/ 0 h 147"/>
                              <a:gd name="T2" fmla="*/ 0 w 1012"/>
                              <a:gd name="T3" fmla="*/ 0 h 147"/>
                              <a:gd name="T4" fmla="*/ 0 w 1012"/>
                              <a:gd name="T5" fmla="*/ 0 h 147"/>
                              <a:gd name="T6" fmla="*/ 0 w 1012"/>
                              <a:gd name="T7" fmla="*/ 0 h 147"/>
                              <a:gd name="T8" fmla="*/ 0 w 1012"/>
                              <a:gd name="T9" fmla="*/ 0 h 147"/>
                              <a:gd name="T10" fmla="*/ 0 w 1012"/>
                              <a:gd name="T11" fmla="*/ 0 h 147"/>
                              <a:gd name="T12" fmla="*/ 0 w 1012"/>
                              <a:gd name="T13" fmla="*/ 0 h 147"/>
                              <a:gd name="T14" fmla="*/ 0 w 1012"/>
                              <a:gd name="T15" fmla="*/ 0 h 147"/>
                              <a:gd name="T16" fmla="*/ 0 w 1012"/>
                              <a:gd name="T17" fmla="*/ 0 h 147"/>
                              <a:gd name="T18" fmla="*/ 0 w 1012"/>
                              <a:gd name="T19" fmla="*/ 0 h 147"/>
                              <a:gd name="T20" fmla="*/ 0 w 1012"/>
                              <a:gd name="T21" fmla="*/ 0 h 147"/>
                              <a:gd name="T22" fmla="*/ 0 w 1012"/>
                              <a:gd name="T23" fmla="*/ 0 h 147"/>
                              <a:gd name="T24" fmla="*/ 0 w 1012"/>
                              <a:gd name="T25" fmla="*/ 0 h 147"/>
                              <a:gd name="T26" fmla="*/ 0 w 1012"/>
                              <a:gd name="T27" fmla="*/ 0 h 147"/>
                              <a:gd name="T28" fmla="*/ 0 w 1012"/>
                              <a:gd name="T29" fmla="*/ 0 h 147"/>
                              <a:gd name="T30" fmla="*/ 0 w 1012"/>
                              <a:gd name="T31" fmla="*/ 0 h 147"/>
                              <a:gd name="T32" fmla="*/ 0 w 1012"/>
                              <a:gd name="T33" fmla="*/ 0 h 14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2"/>
                              <a:gd name="T52" fmla="*/ 0 h 147"/>
                              <a:gd name="T53" fmla="*/ 1012 w 1012"/>
                              <a:gd name="T54" fmla="*/ 147 h 14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2" h="147">
                                <a:moveTo>
                                  <a:pt x="0" y="117"/>
                                </a:moveTo>
                                <a:lnTo>
                                  <a:pt x="60" y="98"/>
                                </a:lnTo>
                                <a:lnTo>
                                  <a:pt x="123" y="79"/>
                                </a:lnTo>
                                <a:lnTo>
                                  <a:pt x="208" y="59"/>
                                </a:lnTo>
                                <a:lnTo>
                                  <a:pt x="299" y="39"/>
                                </a:lnTo>
                                <a:lnTo>
                                  <a:pt x="390" y="21"/>
                                </a:lnTo>
                                <a:lnTo>
                                  <a:pt x="458" y="12"/>
                                </a:lnTo>
                                <a:lnTo>
                                  <a:pt x="542" y="3"/>
                                </a:lnTo>
                                <a:lnTo>
                                  <a:pt x="632" y="0"/>
                                </a:lnTo>
                                <a:lnTo>
                                  <a:pt x="713" y="5"/>
                                </a:lnTo>
                                <a:lnTo>
                                  <a:pt x="788" y="9"/>
                                </a:lnTo>
                                <a:lnTo>
                                  <a:pt x="861" y="21"/>
                                </a:lnTo>
                                <a:lnTo>
                                  <a:pt x="901" y="36"/>
                                </a:lnTo>
                                <a:lnTo>
                                  <a:pt x="937" y="57"/>
                                </a:lnTo>
                                <a:lnTo>
                                  <a:pt x="968" y="82"/>
                                </a:lnTo>
                                <a:lnTo>
                                  <a:pt x="998" y="122"/>
                                </a:lnTo>
                                <a:lnTo>
                                  <a:pt x="1012" y="147"/>
                                </a:lnTo>
                              </a:path>
                            </a:pathLst>
                          </a:custGeom>
                          <a:noFill/>
                          <a:ln w="4763">
                            <a:solidFill>
                              <a:srgbClr val="A000A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0295" name="Oval 33">
                          <a:extLst>
                            <a:ext uri="{FF2B5EF4-FFF2-40B4-BE49-F238E27FC236}">
                              <a16:creationId xmlns:a16="http://schemas.microsoft.com/office/drawing/2014/main" id="{40FF3D43-FDCB-4D80-95D4-008AC0B7A94D}"/>
                            </a:ext>
                          </a:extLst>
                        </p:cNvPr>
                        <p:cNvSpPr>
                          <a:spLocks noChangeArrowheads="1"/>
                        </p:cNvSpPr>
                        <p:nvPr/>
                      </p:nvSpPr>
                      <p:spPr bwMode="auto">
                        <a:xfrm>
                          <a:off x="2025" y="1645"/>
                          <a:ext cx="10" cy="17"/>
                        </a:xfrm>
                        <a:prstGeom prst="ellipse">
                          <a:avLst/>
                        </a:prstGeom>
                        <a:solidFill>
                          <a:srgbClr val="200020"/>
                        </a:solidFill>
                        <a:ln w="3175">
                          <a:solidFill>
                            <a:srgbClr val="80008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grpSp>
                <p:nvGrpSpPr>
                  <p:cNvPr id="40212" name="Group 34">
                    <a:extLst>
                      <a:ext uri="{FF2B5EF4-FFF2-40B4-BE49-F238E27FC236}">
                        <a16:creationId xmlns:a16="http://schemas.microsoft.com/office/drawing/2014/main" id="{A1FC7E0C-F92A-4470-8D38-5B874E7843D6}"/>
                      </a:ext>
                    </a:extLst>
                  </p:cNvPr>
                  <p:cNvGrpSpPr>
                    <a:grpSpLocks/>
                  </p:cNvGrpSpPr>
                  <p:nvPr/>
                </p:nvGrpSpPr>
                <p:grpSpPr bwMode="auto">
                  <a:xfrm>
                    <a:off x="2034" y="1657"/>
                    <a:ext cx="344" cy="305"/>
                    <a:chOff x="2034" y="1657"/>
                    <a:chExt cx="344" cy="305"/>
                  </a:xfrm>
                </p:grpSpPr>
                <p:grpSp>
                  <p:nvGrpSpPr>
                    <p:cNvPr id="40213" name="Group 35">
                      <a:extLst>
                        <a:ext uri="{FF2B5EF4-FFF2-40B4-BE49-F238E27FC236}">
                          <a16:creationId xmlns:a16="http://schemas.microsoft.com/office/drawing/2014/main" id="{043E62B5-5131-4BF0-ACEC-4196E62B4372}"/>
                        </a:ext>
                      </a:extLst>
                    </p:cNvPr>
                    <p:cNvGrpSpPr>
                      <a:grpSpLocks/>
                    </p:cNvGrpSpPr>
                    <p:nvPr/>
                  </p:nvGrpSpPr>
                  <p:grpSpPr bwMode="auto">
                    <a:xfrm>
                      <a:off x="2034" y="1657"/>
                      <a:ext cx="344" cy="305"/>
                      <a:chOff x="2034" y="1657"/>
                      <a:chExt cx="344" cy="305"/>
                    </a:xfrm>
                  </p:grpSpPr>
                  <p:grpSp>
                    <p:nvGrpSpPr>
                      <p:cNvPr id="40233" name="Group 36">
                        <a:extLst>
                          <a:ext uri="{FF2B5EF4-FFF2-40B4-BE49-F238E27FC236}">
                            <a16:creationId xmlns:a16="http://schemas.microsoft.com/office/drawing/2014/main" id="{D039E853-B874-420F-B40C-C41121549CDF}"/>
                          </a:ext>
                        </a:extLst>
                      </p:cNvPr>
                      <p:cNvGrpSpPr>
                        <a:grpSpLocks/>
                      </p:cNvGrpSpPr>
                      <p:nvPr/>
                    </p:nvGrpSpPr>
                    <p:grpSpPr bwMode="auto">
                      <a:xfrm>
                        <a:off x="2034" y="1657"/>
                        <a:ext cx="344" cy="305"/>
                        <a:chOff x="2034" y="1657"/>
                        <a:chExt cx="344" cy="305"/>
                      </a:xfrm>
                    </p:grpSpPr>
                    <p:grpSp>
                      <p:nvGrpSpPr>
                        <p:cNvPr id="40284" name="Group 37">
                          <a:extLst>
                            <a:ext uri="{FF2B5EF4-FFF2-40B4-BE49-F238E27FC236}">
                              <a16:creationId xmlns:a16="http://schemas.microsoft.com/office/drawing/2014/main" id="{B237F08B-F869-44EB-8A02-461DE7691B80}"/>
                            </a:ext>
                          </a:extLst>
                        </p:cNvPr>
                        <p:cNvGrpSpPr>
                          <a:grpSpLocks/>
                        </p:cNvGrpSpPr>
                        <p:nvPr/>
                      </p:nvGrpSpPr>
                      <p:grpSpPr bwMode="auto">
                        <a:xfrm>
                          <a:off x="2034" y="1657"/>
                          <a:ext cx="344" cy="305"/>
                          <a:chOff x="2034" y="1657"/>
                          <a:chExt cx="344" cy="305"/>
                        </a:xfrm>
                      </p:grpSpPr>
                      <p:grpSp>
                        <p:nvGrpSpPr>
                          <p:cNvPr id="40286" name="Group 38">
                            <a:extLst>
                              <a:ext uri="{FF2B5EF4-FFF2-40B4-BE49-F238E27FC236}">
                                <a16:creationId xmlns:a16="http://schemas.microsoft.com/office/drawing/2014/main" id="{0ADE2A08-14FD-409D-B93E-57D0A195EEE1}"/>
                              </a:ext>
                            </a:extLst>
                          </p:cNvPr>
                          <p:cNvGrpSpPr>
                            <a:grpSpLocks/>
                          </p:cNvGrpSpPr>
                          <p:nvPr/>
                        </p:nvGrpSpPr>
                        <p:grpSpPr bwMode="auto">
                          <a:xfrm>
                            <a:off x="2034" y="1657"/>
                            <a:ext cx="344" cy="305"/>
                            <a:chOff x="2034" y="1657"/>
                            <a:chExt cx="344" cy="305"/>
                          </a:xfrm>
                        </p:grpSpPr>
                        <p:sp>
                          <p:nvSpPr>
                            <p:cNvPr id="40288" name="Freeform 39">
                              <a:extLst>
                                <a:ext uri="{FF2B5EF4-FFF2-40B4-BE49-F238E27FC236}">
                                  <a16:creationId xmlns:a16="http://schemas.microsoft.com/office/drawing/2014/main" id="{6A948104-74FF-4DC9-8B83-063648E61AFF}"/>
                                </a:ext>
                              </a:extLst>
                            </p:cNvPr>
                            <p:cNvSpPr>
                              <a:spLocks/>
                            </p:cNvSpPr>
                            <p:nvPr/>
                          </p:nvSpPr>
                          <p:spPr bwMode="auto">
                            <a:xfrm>
                              <a:off x="2034" y="1657"/>
                              <a:ext cx="344" cy="305"/>
                            </a:xfrm>
                            <a:custGeom>
                              <a:avLst/>
                              <a:gdLst>
                                <a:gd name="T0" fmla="*/ 0 w 1716"/>
                                <a:gd name="T1" fmla="*/ 0 h 1521"/>
                                <a:gd name="T2" fmla="*/ 0 w 1716"/>
                                <a:gd name="T3" fmla="*/ 0 h 1521"/>
                                <a:gd name="T4" fmla="*/ 0 w 1716"/>
                                <a:gd name="T5" fmla="*/ 0 h 1521"/>
                                <a:gd name="T6" fmla="*/ 0 w 1716"/>
                                <a:gd name="T7" fmla="*/ 0 h 1521"/>
                                <a:gd name="T8" fmla="*/ 0 w 1716"/>
                                <a:gd name="T9" fmla="*/ 0 h 1521"/>
                                <a:gd name="T10" fmla="*/ 0 w 1716"/>
                                <a:gd name="T11" fmla="*/ 0 h 1521"/>
                                <a:gd name="T12" fmla="*/ 0 w 1716"/>
                                <a:gd name="T13" fmla="*/ 0 h 1521"/>
                                <a:gd name="T14" fmla="*/ 0 w 1716"/>
                                <a:gd name="T15" fmla="*/ 0 h 1521"/>
                                <a:gd name="T16" fmla="*/ 0 w 1716"/>
                                <a:gd name="T17" fmla="*/ 0 h 1521"/>
                                <a:gd name="T18" fmla="*/ 0 w 1716"/>
                                <a:gd name="T19" fmla="*/ 0 h 1521"/>
                                <a:gd name="T20" fmla="*/ 0 w 1716"/>
                                <a:gd name="T21" fmla="*/ 0 h 1521"/>
                                <a:gd name="T22" fmla="*/ 0 w 1716"/>
                                <a:gd name="T23" fmla="*/ 0 h 1521"/>
                                <a:gd name="T24" fmla="*/ 0 w 1716"/>
                                <a:gd name="T25" fmla="*/ 0 h 1521"/>
                                <a:gd name="T26" fmla="*/ 0 w 1716"/>
                                <a:gd name="T27" fmla="*/ 0 h 1521"/>
                                <a:gd name="T28" fmla="*/ 0 w 1716"/>
                                <a:gd name="T29" fmla="*/ 0 h 1521"/>
                                <a:gd name="T30" fmla="*/ 0 w 1716"/>
                                <a:gd name="T31" fmla="*/ 0 h 1521"/>
                                <a:gd name="T32" fmla="*/ 0 w 1716"/>
                                <a:gd name="T33" fmla="*/ 0 h 1521"/>
                                <a:gd name="T34" fmla="*/ 0 w 1716"/>
                                <a:gd name="T35" fmla="*/ 0 h 1521"/>
                                <a:gd name="T36" fmla="*/ 0 w 1716"/>
                                <a:gd name="T37" fmla="*/ 0 h 1521"/>
                                <a:gd name="T38" fmla="*/ 0 w 1716"/>
                                <a:gd name="T39" fmla="*/ 0 h 1521"/>
                                <a:gd name="T40" fmla="*/ 0 w 1716"/>
                                <a:gd name="T41" fmla="*/ 0 h 1521"/>
                                <a:gd name="T42" fmla="*/ 0 w 1716"/>
                                <a:gd name="T43" fmla="*/ 0 h 1521"/>
                                <a:gd name="T44" fmla="*/ 0 w 1716"/>
                                <a:gd name="T45" fmla="*/ 0 h 1521"/>
                                <a:gd name="T46" fmla="*/ 0 w 1716"/>
                                <a:gd name="T47" fmla="*/ 0 h 1521"/>
                                <a:gd name="T48" fmla="*/ 0 w 1716"/>
                                <a:gd name="T49" fmla="*/ 0 h 1521"/>
                                <a:gd name="T50" fmla="*/ 0 w 1716"/>
                                <a:gd name="T51" fmla="*/ 0 h 1521"/>
                                <a:gd name="T52" fmla="*/ 0 w 1716"/>
                                <a:gd name="T53" fmla="*/ 0 h 1521"/>
                                <a:gd name="T54" fmla="*/ 0 w 1716"/>
                                <a:gd name="T55" fmla="*/ 0 h 1521"/>
                                <a:gd name="T56" fmla="*/ 0 w 1716"/>
                                <a:gd name="T57" fmla="*/ 0 h 1521"/>
                                <a:gd name="T58" fmla="*/ 0 w 1716"/>
                                <a:gd name="T59" fmla="*/ 0 h 1521"/>
                                <a:gd name="T60" fmla="*/ 0 w 1716"/>
                                <a:gd name="T61" fmla="*/ 0 h 1521"/>
                                <a:gd name="T62" fmla="*/ 0 w 1716"/>
                                <a:gd name="T63" fmla="*/ 0 h 1521"/>
                                <a:gd name="T64" fmla="*/ 0 w 1716"/>
                                <a:gd name="T65" fmla="*/ 0 h 1521"/>
                                <a:gd name="T66" fmla="*/ 0 w 1716"/>
                                <a:gd name="T67" fmla="*/ 0 h 1521"/>
                                <a:gd name="T68" fmla="*/ 0 w 1716"/>
                                <a:gd name="T69" fmla="*/ 0 h 1521"/>
                                <a:gd name="T70" fmla="*/ 0 w 1716"/>
                                <a:gd name="T71" fmla="*/ 0 h 1521"/>
                                <a:gd name="T72" fmla="*/ 0 w 1716"/>
                                <a:gd name="T73" fmla="*/ 0 h 1521"/>
                                <a:gd name="T74" fmla="*/ 0 w 1716"/>
                                <a:gd name="T75" fmla="*/ 0 h 1521"/>
                                <a:gd name="T76" fmla="*/ 0 w 1716"/>
                                <a:gd name="T77" fmla="*/ 0 h 1521"/>
                                <a:gd name="T78" fmla="*/ 0 w 1716"/>
                                <a:gd name="T79" fmla="*/ 0 h 1521"/>
                                <a:gd name="T80" fmla="*/ 0 w 1716"/>
                                <a:gd name="T81" fmla="*/ 0 h 1521"/>
                                <a:gd name="T82" fmla="*/ 0 w 1716"/>
                                <a:gd name="T83" fmla="*/ 0 h 1521"/>
                                <a:gd name="T84" fmla="*/ 0 w 1716"/>
                                <a:gd name="T85" fmla="*/ 0 h 1521"/>
                                <a:gd name="T86" fmla="*/ 0 w 1716"/>
                                <a:gd name="T87" fmla="*/ 0 h 1521"/>
                                <a:gd name="T88" fmla="*/ 0 w 1716"/>
                                <a:gd name="T89" fmla="*/ 0 h 1521"/>
                                <a:gd name="T90" fmla="*/ 0 w 1716"/>
                                <a:gd name="T91" fmla="*/ 0 h 1521"/>
                                <a:gd name="T92" fmla="*/ 0 w 1716"/>
                                <a:gd name="T93" fmla="*/ 0 h 1521"/>
                                <a:gd name="T94" fmla="*/ 0 w 1716"/>
                                <a:gd name="T95" fmla="*/ 0 h 1521"/>
                                <a:gd name="T96" fmla="*/ 0 w 1716"/>
                                <a:gd name="T97" fmla="*/ 0 h 1521"/>
                                <a:gd name="T98" fmla="*/ 0 w 1716"/>
                                <a:gd name="T99" fmla="*/ 0 h 1521"/>
                                <a:gd name="T100" fmla="*/ 0 w 1716"/>
                                <a:gd name="T101" fmla="*/ 0 h 15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16"/>
                                <a:gd name="T154" fmla="*/ 0 h 1521"/>
                                <a:gd name="T155" fmla="*/ 1716 w 1716"/>
                                <a:gd name="T156" fmla="*/ 1521 h 15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16" h="1521">
                                  <a:moveTo>
                                    <a:pt x="499" y="282"/>
                                  </a:moveTo>
                                  <a:lnTo>
                                    <a:pt x="548" y="246"/>
                                  </a:lnTo>
                                  <a:lnTo>
                                    <a:pt x="591" y="194"/>
                                  </a:lnTo>
                                  <a:lnTo>
                                    <a:pt x="634" y="140"/>
                                  </a:lnTo>
                                  <a:lnTo>
                                    <a:pt x="673" y="105"/>
                                  </a:lnTo>
                                  <a:lnTo>
                                    <a:pt x="716" y="70"/>
                                  </a:lnTo>
                                  <a:lnTo>
                                    <a:pt x="768" y="40"/>
                                  </a:lnTo>
                                  <a:lnTo>
                                    <a:pt x="806" y="19"/>
                                  </a:lnTo>
                                  <a:lnTo>
                                    <a:pt x="854" y="9"/>
                                  </a:lnTo>
                                  <a:lnTo>
                                    <a:pt x="906" y="0"/>
                                  </a:lnTo>
                                  <a:lnTo>
                                    <a:pt x="960" y="6"/>
                                  </a:lnTo>
                                  <a:lnTo>
                                    <a:pt x="1004" y="13"/>
                                  </a:lnTo>
                                  <a:lnTo>
                                    <a:pt x="1040" y="22"/>
                                  </a:lnTo>
                                  <a:lnTo>
                                    <a:pt x="1084" y="43"/>
                                  </a:lnTo>
                                  <a:lnTo>
                                    <a:pt x="1130" y="64"/>
                                  </a:lnTo>
                                  <a:lnTo>
                                    <a:pt x="1168" y="84"/>
                                  </a:lnTo>
                                  <a:lnTo>
                                    <a:pt x="1211" y="116"/>
                                  </a:lnTo>
                                  <a:lnTo>
                                    <a:pt x="1244" y="152"/>
                                  </a:lnTo>
                                  <a:lnTo>
                                    <a:pt x="1270" y="199"/>
                                  </a:lnTo>
                                  <a:lnTo>
                                    <a:pt x="1281" y="227"/>
                                  </a:lnTo>
                                  <a:lnTo>
                                    <a:pt x="1283" y="263"/>
                                  </a:lnTo>
                                  <a:lnTo>
                                    <a:pt x="1298" y="294"/>
                                  </a:lnTo>
                                  <a:lnTo>
                                    <a:pt x="1319" y="323"/>
                                  </a:lnTo>
                                  <a:lnTo>
                                    <a:pt x="1347" y="343"/>
                                  </a:lnTo>
                                  <a:lnTo>
                                    <a:pt x="1381" y="360"/>
                                  </a:lnTo>
                                  <a:lnTo>
                                    <a:pt x="1401" y="378"/>
                                  </a:lnTo>
                                  <a:lnTo>
                                    <a:pt x="1418" y="404"/>
                                  </a:lnTo>
                                  <a:lnTo>
                                    <a:pt x="1444" y="438"/>
                                  </a:lnTo>
                                  <a:lnTo>
                                    <a:pt x="1472" y="471"/>
                                  </a:lnTo>
                                  <a:lnTo>
                                    <a:pt x="1503" y="505"/>
                                  </a:lnTo>
                                  <a:lnTo>
                                    <a:pt x="1534" y="539"/>
                                  </a:lnTo>
                                  <a:lnTo>
                                    <a:pt x="1567" y="601"/>
                                  </a:lnTo>
                                  <a:lnTo>
                                    <a:pt x="1591" y="661"/>
                                  </a:lnTo>
                                  <a:lnTo>
                                    <a:pt x="1609" y="707"/>
                                  </a:lnTo>
                                  <a:lnTo>
                                    <a:pt x="1622" y="769"/>
                                  </a:lnTo>
                                  <a:lnTo>
                                    <a:pt x="1641" y="832"/>
                                  </a:lnTo>
                                  <a:lnTo>
                                    <a:pt x="1656" y="891"/>
                                  </a:lnTo>
                                  <a:lnTo>
                                    <a:pt x="1668" y="947"/>
                                  </a:lnTo>
                                  <a:lnTo>
                                    <a:pt x="1680" y="1005"/>
                                  </a:lnTo>
                                  <a:lnTo>
                                    <a:pt x="1695" y="1057"/>
                                  </a:lnTo>
                                  <a:lnTo>
                                    <a:pt x="1702" y="1122"/>
                                  </a:lnTo>
                                  <a:lnTo>
                                    <a:pt x="1710" y="1190"/>
                                  </a:lnTo>
                                  <a:lnTo>
                                    <a:pt x="1716" y="1253"/>
                                  </a:lnTo>
                                  <a:lnTo>
                                    <a:pt x="1708" y="1301"/>
                                  </a:lnTo>
                                  <a:lnTo>
                                    <a:pt x="1702" y="1340"/>
                                  </a:lnTo>
                                  <a:lnTo>
                                    <a:pt x="1698" y="1374"/>
                                  </a:lnTo>
                                  <a:lnTo>
                                    <a:pt x="1683" y="1404"/>
                                  </a:lnTo>
                                  <a:lnTo>
                                    <a:pt x="1658" y="1435"/>
                                  </a:lnTo>
                                  <a:lnTo>
                                    <a:pt x="1621" y="1463"/>
                                  </a:lnTo>
                                  <a:lnTo>
                                    <a:pt x="1576" y="1480"/>
                                  </a:lnTo>
                                  <a:lnTo>
                                    <a:pt x="1525" y="1491"/>
                                  </a:lnTo>
                                  <a:lnTo>
                                    <a:pt x="1464" y="1499"/>
                                  </a:lnTo>
                                  <a:lnTo>
                                    <a:pt x="1408" y="1506"/>
                                  </a:lnTo>
                                  <a:lnTo>
                                    <a:pt x="1346" y="1509"/>
                                  </a:lnTo>
                                  <a:lnTo>
                                    <a:pt x="1273" y="1516"/>
                                  </a:lnTo>
                                  <a:lnTo>
                                    <a:pt x="1210" y="1521"/>
                                  </a:lnTo>
                                  <a:lnTo>
                                    <a:pt x="1152" y="1521"/>
                                  </a:lnTo>
                                  <a:lnTo>
                                    <a:pt x="1094" y="1516"/>
                                  </a:lnTo>
                                  <a:lnTo>
                                    <a:pt x="1042" y="1509"/>
                                  </a:lnTo>
                                  <a:lnTo>
                                    <a:pt x="1001" y="1505"/>
                                  </a:lnTo>
                                  <a:lnTo>
                                    <a:pt x="957" y="1493"/>
                                  </a:lnTo>
                                  <a:lnTo>
                                    <a:pt x="903" y="1478"/>
                                  </a:lnTo>
                                  <a:lnTo>
                                    <a:pt x="843" y="1459"/>
                                  </a:lnTo>
                                  <a:lnTo>
                                    <a:pt x="796" y="1441"/>
                                  </a:lnTo>
                                  <a:lnTo>
                                    <a:pt x="741" y="1419"/>
                                  </a:lnTo>
                                  <a:lnTo>
                                    <a:pt x="694" y="1399"/>
                                  </a:lnTo>
                                  <a:lnTo>
                                    <a:pt x="647" y="1375"/>
                                  </a:lnTo>
                                  <a:lnTo>
                                    <a:pt x="597" y="1349"/>
                                  </a:lnTo>
                                  <a:lnTo>
                                    <a:pt x="550" y="1321"/>
                                  </a:lnTo>
                                  <a:lnTo>
                                    <a:pt x="503" y="1286"/>
                                  </a:lnTo>
                                  <a:lnTo>
                                    <a:pt x="460" y="1252"/>
                                  </a:lnTo>
                                  <a:lnTo>
                                    <a:pt x="429" y="1224"/>
                                  </a:lnTo>
                                  <a:lnTo>
                                    <a:pt x="388" y="1170"/>
                                  </a:lnTo>
                                  <a:lnTo>
                                    <a:pt x="355" y="1127"/>
                                  </a:lnTo>
                                  <a:lnTo>
                                    <a:pt x="321" y="1079"/>
                                  </a:lnTo>
                                  <a:lnTo>
                                    <a:pt x="301" y="1051"/>
                                  </a:lnTo>
                                  <a:lnTo>
                                    <a:pt x="285" y="1014"/>
                                  </a:lnTo>
                                  <a:lnTo>
                                    <a:pt x="255" y="1006"/>
                                  </a:lnTo>
                                  <a:lnTo>
                                    <a:pt x="221" y="996"/>
                                  </a:lnTo>
                                  <a:lnTo>
                                    <a:pt x="190" y="981"/>
                                  </a:lnTo>
                                  <a:lnTo>
                                    <a:pt x="150" y="957"/>
                                  </a:lnTo>
                                  <a:lnTo>
                                    <a:pt x="111" y="928"/>
                                  </a:lnTo>
                                  <a:lnTo>
                                    <a:pt x="85" y="894"/>
                                  </a:lnTo>
                                  <a:lnTo>
                                    <a:pt x="55" y="854"/>
                                  </a:lnTo>
                                  <a:lnTo>
                                    <a:pt x="33" y="817"/>
                                  </a:lnTo>
                                  <a:lnTo>
                                    <a:pt x="12" y="777"/>
                                  </a:lnTo>
                                  <a:lnTo>
                                    <a:pt x="4" y="738"/>
                                  </a:lnTo>
                                  <a:lnTo>
                                    <a:pt x="0" y="684"/>
                                  </a:lnTo>
                                  <a:lnTo>
                                    <a:pt x="3" y="641"/>
                                  </a:lnTo>
                                  <a:lnTo>
                                    <a:pt x="12" y="597"/>
                                  </a:lnTo>
                                  <a:lnTo>
                                    <a:pt x="27" y="547"/>
                                  </a:lnTo>
                                  <a:lnTo>
                                    <a:pt x="49" y="499"/>
                                  </a:lnTo>
                                  <a:lnTo>
                                    <a:pt x="76" y="451"/>
                                  </a:lnTo>
                                  <a:lnTo>
                                    <a:pt x="107" y="409"/>
                                  </a:lnTo>
                                  <a:lnTo>
                                    <a:pt x="134" y="378"/>
                                  </a:lnTo>
                                  <a:lnTo>
                                    <a:pt x="168" y="347"/>
                                  </a:lnTo>
                                  <a:lnTo>
                                    <a:pt x="208" y="320"/>
                                  </a:lnTo>
                                  <a:lnTo>
                                    <a:pt x="248" y="301"/>
                                  </a:lnTo>
                                  <a:lnTo>
                                    <a:pt x="298" y="289"/>
                                  </a:lnTo>
                                  <a:lnTo>
                                    <a:pt x="360" y="281"/>
                                  </a:lnTo>
                                  <a:lnTo>
                                    <a:pt x="415" y="282"/>
                                  </a:lnTo>
                                  <a:lnTo>
                                    <a:pt x="466" y="288"/>
                                  </a:lnTo>
                                  <a:lnTo>
                                    <a:pt x="499" y="282"/>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89" name="Freeform 40">
                              <a:extLst>
                                <a:ext uri="{FF2B5EF4-FFF2-40B4-BE49-F238E27FC236}">
                                  <a16:creationId xmlns:a16="http://schemas.microsoft.com/office/drawing/2014/main" id="{66EA70ED-6508-455A-B018-6F44529256A4}"/>
                                </a:ext>
                              </a:extLst>
                            </p:cNvPr>
                            <p:cNvSpPr>
                              <a:spLocks/>
                            </p:cNvSpPr>
                            <p:nvPr/>
                          </p:nvSpPr>
                          <p:spPr bwMode="auto">
                            <a:xfrm>
                              <a:off x="2105" y="1733"/>
                              <a:ext cx="273" cy="229"/>
                            </a:xfrm>
                            <a:custGeom>
                              <a:avLst/>
                              <a:gdLst>
                                <a:gd name="T0" fmla="*/ 0 w 1361"/>
                                <a:gd name="T1" fmla="*/ 0 h 1143"/>
                                <a:gd name="T2" fmla="*/ 0 w 1361"/>
                                <a:gd name="T3" fmla="*/ 0 h 1143"/>
                                <a:gd name="T4" fmla="*/ 0 w 1361"/>
                                <a:gd name="T5" fmla="*/ 0 h 1143"/>
                                <a:gd name="T6" fmla="*/ 0 w 1361"/>
                                <a:gd name="T7" fmla="*/ 0 h 1143"/>
                                <a:gd name="T8" fmla="*/ 0 w 1361"/>
                                <a:gd name="T9" fmla="*/ 0 h 1143"/>
                                <a:gd name="T10" fmla="*/ 0 w 1361"/>
                                <a:gd name="T11" fmla="*/ 0 h 1143"/>
                                <a:gd name="T12" fmla="*/ 0 w 1361"/>
                                <a:gd name="T13" fmla="*/ 0 h 1143"/>
                                <a:gd name="T14" fmla="*/ 0 w 1361"/>
                                <a:gd name="T15" fmla="*/ 0 h 1143"/>
                                <a:gd name="T16" fmla="*/ 0 w 1361"/>
                                <a:gd name="T17" fmla="*/ 0 h 1143"/>
                                <a:gd name="T18" fmla="*/ 0 w 1361"/>
                                <a:gd name="T19" fmla="*/ 0 h 1143"/>
                                <a:gd name="T20" fmla="*/ 0 w 1361"/>
                                <a:gd name="T21" fmla="*/ 0 h 1143"/>
                                <a:gd name="T22" fmla="*/ 0 w 1361"/>
                                <a:gd name="T23" fmla="*/ 0 h 1143"/>
                                <a:gd name="T24" fmla="*/ 0 w 1361"/>
                                <a:gd name="T25" fmla="*/ 0 h 1143"/>
                                <a:gd name="T26" fmla="*/ 0 w 1361"/>
                                <a:gd name="T27" fmla="*/ 0 h 1143"/>
                                <a:gd name="T28" fmla="*/ 0 w 1361"/>
                                <a:gd name="T29" fmla="*/ 0 h 1143"/>
                                <a:gd name="T30" fmla="*/ 0 w 1361"/>
                                <a:gd name="T31" fmla="*/ 0 h 1143"/>
                                <a:gd name="T32" fmla="*/ 0 w 1361"/>
                                <a:gd name="T33" fmla="*/ 0 h 1143"/>
                                <a:gd name="T34" fmla="*/ 0 w 1361"/>
                                <a:gd name="T35" fmla="*/ 0 h 1143"/>
                                <a:gd name="T36" fmla="*/ 0 w 1361"/>
                                <a:gd name="T37" fmla="*/ 0 h 1143"/>
                                <a:gd name="T38" fmla="*/ 0 w 1361"/>
                                <a:gd name="T39" fmla="*/ 0 h 1143"/>
                                <a:gd name="T40" fmla="*/ 0 w 1361"/>
                                <a:gd name="T41" fmla="*/ 0 h 1143"/>
                                <a:gd name="T42" fmla="*/ 0 w 1361"/>
                                <a:gd name="T43" fmla="*/ 0 h 1143"/>
                                <a:gd name="T44" fmla="*/ 0 w 1361"/>
                                <a:gd name="T45" fmla="*/ 0 h 1143"/>
                                <a:gd name="T46" fmla="*/ 0 w 1361"/>
                                <a:gd name="T47" fmla="*/ 0 h 1143"/>
                                <a:gd name="T48" fmla="*/ 0 w 1361"/>
                                <a:gd name="T49" fmla="*/ 0 h 1143"/>
                                <a:gd name="T50" fmla="*/ 0 w 1361"/>
                                <a:gd name="T51" fmla="*/ 0 h 1143"/>
                                <a:gd name="T52" fmla="*/ 0 w 1361"/>
                                <a:gd name="T53" fmla="*/ 0 h 1143"/>
                                <a:gd name="T54" fmla="*/ 0 w 1361"/>
                                <a:gd name="T55" fmla="*/ 0 h 1143"/>
                                <a:gd name="T56" fmla="*/ 0 w 1361"/>
                                <a:gd name="T57" fmla="*/ 0 h 1143"/>
                                <a:gd name="T58" fmla="*/ 0 w 1361"/>
                                <a:gd name="T59" fmla="*/ 0 h 1143"/>
                                <a:gd name="T60" fmla="*/ 0 w 1361"/>
                                <a:gd name="T61" fmla="*/ 0 h 1143"/>
                                <a:gd name="T62" fmla="*/ 0 w 1361"/>
                                <a:gd name="T63" fmla="*/ 0 h 1143"/>
                                <a:gd name="T64" fmla="*/ 0 w 1361"/>
                                <a:gd name="T65" fmla="*/ 0 h 1143"/>
                                <a:gd name="T66" fmla="*/ 0 w 1361"/>
                                <a:gd name="T67" fmla="*/ 0 h 1143"/>
                                <a:gd name="T68" fmla="*/ 0 w 1361"/>
                                <a:gd name="T69" fmla="*/ 0 h 1143"/>
                                <a:gd name="T70" fmla="*/ 0 w 1361"/>
                                <a:gd name="T71" fmla="*/ 0 h 1143"/>
                                <a:gd name="T72" fmla="*/ 0 w 1361"/>
                                <a:gd name="T73" fmla="*/ 0 h 1143"/>
                                <a:gd name="T74" fmla="*/ 0 w 1361"/>
                                <a:gd name="T75" fmla="*/ 0 h 1143"/>
                                <a:gd name="T76" fmla="*/ 0 w 1361"/>
                                <a:gd name="T77" fmla="*/ 0 h 1143"/>
                                <a:gd name="T78" fmla="*/ 0 w 1361"/>
                                <a:gd name="T79" fmla="*/ 0 h 1143"/>
                                <a:gd name="T80" fmla="*/ 0 w 1361"/>
                                <a:gd name="T81" fmla="*/ 0 h 1143"/>
                                <a:gd name="T82" fmla="*/ 0 w 1361"/>
                                <a:gd name="T83" fmla="*/ 0 h 1143"/>
                                <a:gd name="T84" fmla="*/ 0 w 1361"/>
                                <a:gd name="T85" fmla="*/ 0 h 1143"/>
                                <a:gd name="T86" fmla="*/ 0 w 1361"/>
                                <a:gd name="T87" fmla="*/ 0 h 1143"/>
                                <a:gd name="T88" fmla="*/ 0 w 1361"/>
                                <a:gd name="T89" fmla="*/ 0 h 1143"/>
                                <a:gd name="T90" fmla="*/ 0 w 1361"/>
                                <a:gd name="T91" fmla="*/ 0 h 1143"/>
                                <a:gd name="T92" fmla="*/ 0 w 1361"/>
                                <a:gd name="T93" fmla="*/ 0 h 1143"/>
                                <a:gd name="T94" fmla="*/ 0 w 1361"/>
                                <a:gd name="T95" fmla="*/ 0 h 1143"/>
                                <a:gd name="T96" fmla="*/ 0 w 1361"/>
                                <a:gd name="T97" fmla="*/ 0 h 1143"/>
                                <a:gd name="T98" fmla="*/ 0 w 1361"/>
                                <a:gd name="T99" fmla="*/ 0 h 1143"/>
                                <a:gd name="T100" fmla="*/ 0 w 1361"/>
                                <a:gd name="T101" fmla="*/ 0 h 1143"/>
                                <a:gd name="T102" fmla="*/ 0 w 1361"/>
                                <a:gd name="T103" fmla="*/ 0 h 1143"/>
                                <a:gd name="T104" fmla="*/ 0 w 1361"/>
                                <a:gd name="T105" fmla="*/ 0 h 11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61"/>
                                <a:gd name="T160" fmla="*/ 0 h 1143"/>
                                <a:gd name="T161" fmla="*/ 1361 w 1361"/>
                                <a:gd name="T162" fmla="*/ 1143 h 11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61" h="1143">
                                  <a:moveTo>
                                    <a:pt x="1051" y="53"/>
                                  </a:moveTo>
                                  <a:lnTo>
                                    <a:pt x="1042" y="25"/>
                                  </a:lnTo>
                                  <a:lnTo>
                                    <a:pt x="1046" y="0"/>
                                  </a:lnTo>
                                  <a:lnTo>
                                    <a:pt x="1063" y="27"/>
                                  </a:lnTo>
                                  <a:lnTo>
                                    <a:pt x="1089" y="61"/>
                                  </a:lnTo>
                                  <a:lnTo>
                                    <a:pt x="1117" y="94"/>
                                  </a:lnTo>
                                  <a:lnTo>
                                    <a:pt x="1148" y="128"/>
                                  </a:lnTo>
                                  <a:lnTo>
                                    <a:pt x="1179" y="162"/>
                                  </a:lnTo>
                                  <a:lnTo>
                                    <a:pt x="1212" y="224"/>
                                  </a:lnTo>
                                  <a:lnTo>
                                    <a:pt x="1236" y="284"/>
                                  </a:lnTo>
                                  <a:lnTo>
                                    <a:pt x="1254" y="329"/>
                                  </a:lnTo>
                                  <a:lnTo>
                                    <a:pt x="1267" y="391"/>
                                  </a:lnTo>
                                  <a:lnTo>
                                    <a:pt x="1286" y="454"/>
                                  </a:lnTo>
                                  <a:lnTo>
                                    <a:pt x="1301" y="513"/>
                                  </a:lnTo>
                                  <a:lnTo>
                                    <a:pt x="1313" y="569"/>
                                  </a:lnTo>
                                  <a:lnTo>
                                    <a:pt x="1325" y="627"/>
                                  </a:lnTo>
                                  <a:lnTo>
                                    <a:pt x="1340" y="679"/>
                                  </a:lnTo>
                                  <a:lnTo>
                                    <a:pt x="1347" y="744"/>
                                  </a:lnTo>
                                  <a:lnTo>
                                    <a:pt x="1355" y="813"/>
                                  </a:lnTo>
                                  <a:lnTo>
                                    <a:pt x="1361" y="875"/>
                                  </a:lnTo>
                                  <a:lnTo>
                                    <a:pt x="1353" y="923"/>
                                  </a:lnTo>
                                  <a:lnTo>
                                    <a:pt x="1347" y="962"/>
                                  </a:lnTo>
                                  <a:lnTo>
                                    <a:pt x="1343" y="996"/>
                                  </a:lnTo>
                                  <a:lnTo>
                                    <a:pt x="1328" y="1026"/>
                                  </a:lnTo>
                                  <a:lnTo>
                                    <a:pt x="1303" y="1057"/>
                                  </a:lnTo>
                                  <a:lnTo>
                                    <a:pt x="1266" y="1085"/>
                                  </a:lnTo>
                                  <a:lnTo>
                                    <a:pt x="1221" y="1102"/>
                                  </a:lnTo>
                                  <a:lnTo>
                                    <a:pt x="1170" y="1113"/>
                                  </a:lnTo>
                                  <a:lnTo>
                                    <a:pt x="1109" y="1121"/>
                                  </a:lnTo>
                                  <a:lnTo>
                                    <a:pt x="1053" y="1128"/>
                                  </a:lnTo>
                                  <a:lnTo>
                                    <a:pt x="992" y="1131"/>
                                  </a:lnTo>
                                  <a:lnTo>
                                    <a:pt x="918" y="1138"/>
                                  </a:lnTo>
                                  <a:lnTo>
                                    <a:pt x="855" y="1143"/>
                                  </a:lnTo>
                                  <a:lnTo>
                                    <a:pt x="797" y="1143"/>
                                  </a:lnTo>
                                  <a:lnTo>
                                    <a:pt x="739" y="1138"/>
                                  </a:lnTo>
                                  <a:lnTo>
                                    <a:pt x="687" y="1131"/>
                                  </a:lnTo>
                                  <a:lnTo>
                                    <a:pt x="646" y="1127"/>
                                  </a:lnTo>
                                  <a:lnTo>
                                    <a:pt x="602" y="1115"/>
                                  </a:lnTo>
                                  <a:lnTo>
                                    <a:pt x="548" y="1100"/>
                                  </a:lnTo>
                                  <a:lnTo>
                                    <a:pt x="488" y="1081"/>
                                  </a:lnTo>
                                  <a:lnTo>
                                    <a:pt x="441" y="1063"/>
                                  </a:lnTo>
                                  <a:lnTo>
                                    <a:pt x="386" y="1041"/>
                                  </a:lnTo>
                                  <a:lnTo>
                                    <a:pt x="341" y="1021"/>
                                  </a:lnTo>
                                  <a:lnTo>
                                    <a:pt x="293" y="997"/>
                                  </a:lnTo>
                                  <a:lnTo>
                                    <a:pt x="243" y="971"/>
                                  </a:lnTo>
                                  <a:lnTo>
                                    <a:pt x="196" y="943"/>
                                  </a:lnTo>
                                  <a:lnTo>
                                    <a:pt x="149" y="908"/>
                                  </a:lnTo>
                                  <a:lnTo>
                                    <a:pt x="106" y="874"/>
                                  </a:lnTo>
                                  <a:lnTo>
                                    <a:pt x="74" y="847"/>
                                  </a:lnTo>
                                  <a:lnTo>
                                    <a:pt x="33" y="793"/>
                                  </a:lnTo>
                                  <a:lnTo>
                                    <a:pt x="0" y="749"/>
                                  </a:lnTo>
                                  <a:lnTo>
                                    <a:pt x="29" y="760"/>
                                  </a:lnTo>
                                  <a:lnTo>
                                    <a:pt x="54" y="782"/>
                                  </a:lnTo>
                                  <a:lnTo>
                                    <a:pt x="84" y="819"/>
                                  </a:lnTo>
                                  <a:lnTo>
                                    <a:pt x="122" y="853"/>
                                  </a:lnTo>
                                  <a:lnTo>
                                    <a:pt x="157" y="879"/>
                                  </a:lnTo>
                                  <a:lnTo>
                                    <a:pt x="198" y="908"/>
                                  </a:lnTo>
                                  <a:lnTo>
                                    <a:pt x="236" y="932"/>
                                  </a:lnTo>
                                  <a:lnTo>
                                    <a:pt x="278" y="960"/>
                                  </a:lnTo>
                                  <a:lnTo>
                                    <a:pt x="318" y="976"/>
                                  </a:lnTo>
                                  <a:lnTo>
                                    <a:pt x="366" y="1001"/>
                                  </a:lnTo>
                                  <a:lnTo>
                                    <a:pt x="406" y="1013"/>
                                  </a:lnTo>
                                  <a:lnTo>
                                    <a:pt x="443" y="1033"/>
                                  </a:lnTo>
                                  <a:lnTo>
                                    <a:pt x="483" y="1047"/>
                                  </a:lnTo>
                                  <a:lnTo>
                                    <a:pt x="519" y="1058"/>
                                  </a:lnTo>
                                  <a:lnTo>
                                    <a:pt x="568" y="1078"/>
                                  </a:lnTo>
                                  <a:lnTo>
                                    <a:pt x="613" y="1085"/>
                                  </a:lnTo>
                                  <a:lnTo>
                                    <a:pt x="660" y="1093"/>
                                  </a:lnTo>
                                  <a:lnTo>
                                    <a:pt x="708" y="1100"/>
                                  </a:lnTo>
                                  <a:lnTo>
                                    <a:pt x="757" y="1106"/>
                                  </a:lnTo>
                                  <a:lnTo>
                                    <a:pt x="805" y="1109"/>
                                  </a:lnTo>
                                  <a:lnTo>
                                    <a:pt x="845" y="1107"/>
                                  </a:lnTo>
                                  <a:lnTo>
                                    <a:pt x="889" y="1106"/>
                                  </a:lnTo>
                                  <a:lnTo>
                                    <a:pt x="928" y="1104"/>
                                  </a:lnTo>
                                  <a:lnTo>
                                    <a:pt x="971" y="1100"/>
                                  </a:lnTo>
                                  <a:lnTo>
                                    <a:pt x="1012" y="1097"/>
                                  </a:lnTo>
                                  <a:lnTo>
                                    <a:pt x="1052" y="1090"/>
                                  </a:lnTo>
                                  <a:lnTo>
                                    <a:pt x="1098" y="1084"/>
                                  </a:lnTo>
                                  <a:lnTo>
                                    <a:pt x="1140" y="1081"/>
                                  </a:lnTo>
                                  <a:lnTo>
                                    <a:pt x="1163" y="1067"/>
                                  </a:lnTo>
                                  <a:lnTo>
                                    <a:pt x="1190" y="1047"/>
                                  </a:lnTo>
                                  <a:lnTo>
                                    <a:pt x="1216" y="1033"/>
                                  </a:lnTo>
                                  <a:lnTo>
                                    <a:pt x="1234" y="1008"/>
                                  </a:lnTo>
                                  <a:lnTo>
                                    <a:pt x="1251" y="980"/>
                                  </a:lnTo>
                                  <a:lnTo>
                                    <a:pt x="1265" y="952"/>
                                  </a:lnTo>
                                  <a:lnTo>
                                    <a:pt x="1280" y="921"/>
                                  </a:lnTo>
                                  <a:lnTo>
                                    <a:pt x="1290" y="888"/>
                                  </a:lnTo>
                                  <a:lnTo>
                                    <a:pt x="1302" y="867"/>
                                  </a:lnTo>
                                  <a:lnTo>
                                    <a:pt x="1297" y="809"/>
                                  </a:lnTo>
                                  <a:lnTo>
                                    <a:pt x="1293" y="750"/>
                                  </a:lnTo>
                                  <a:lnTo>
                                    <a:pt x="1290" y="692"/>
                                  </a:lnTo>
                                  <a:lnTo>
                                    <a:pt x="1287" y="644"/>
                                  </a:lnTo>
                                  <a:lnTo>
                                    <a:pt x="1277" y="604"/>
                                  </a:lnTo>
                                  <a:lnTo>
                                    <a:pt x="1266" y="558"/>
                                  </a:lnTo>
                                  <a:lnTo>
                                    <a:pt x="1253" y="516"/>
                                  </a:lnTo>
                                  <a:lnTo>
                                    <a:pt x="1245" y="479"/>
                                  </a:lnTo>
                                  <a:lnTo>
                                    <a:pt x="1234" y="436"/>
                                  </a:lnTo>
                                  <a:lnTo>
                                    <a:pt x="1220" y="387"/>
                                  </a:lnTo>
                                  <a:lnTo>
                                    <a:pt x="1208" y="337"/>
                                  </a:lnTo>
                                  <a:lnTo>
                                    <a:pt x="1203" y="299"/>
                                  </a:lnTo>
                                  <a:lnTo>
                                    <a:pt x="1180" y="263"/>
                                  </a:lnTo>
                                  <a:lnTo>
                                    <a:pt x="1159" y="232"/>
                                  </a:lnTo>
                                  <a:lnTo>
                                    <a:pt x="1137" y="192"/>
                                  </a:lnTo>
                                  <a:lnTo>
                                    <a:pt x="1113" y="149"/>
                                  </a:lnTo>
                                  <a:lnTo>
                                    <a:pt x="1092" y="113"/>
                                  </a:lnTo>
                                  <a:lnTo>
                                    <a:pt x="1070" y="84"/>
                                  </a:lnTo>
                                  <a:lnTo>
                                    <a:pt x="1051" y="53"/>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287" name="Freeform 41">
                            <a:extLst>
                              <a:ext uri="{FF2B5EF4-FFF2-40B4-BE49-F238E27FC236}">
                                <a16:creationId xmlns:a16="http://schemas.microsoft.com/office/drawing/2014/main" id="{9FFD3226-DC94-498B-8C33-8A15574A1A0F}"/>
                              </a:ext>
                            </a:extLst>
                          </p:cNvPr>
                          <p:cNvSpPr>
                            <a:spLocks/>
                          </p:cNvSpPr>
                          <p:nvPr/>
                        </p:nvSpPr>
                        <p:spPr bwMode="auto">
                          <a:xfrm>
                            <a:off x="2215" y="1825"/>
                            <a:ext cx="97" cy="98"/>
                          </a:xfrm>
                          <a:custGeom>
                            <a:avLst/>
                            <a:gdLst>
                              <a:gd name="T0" fmla="*/ 0 w 488"/>
                              <a:gd name="T1" fmla="*/ 0 h 488"/>
                              <a:gd name="T2" fmla="*/ 0 w 488"/>
                              <a:gd name="T3" fmla="*/ 0 h 488"/>
                              <a:gd name="T4" fmla="*/ 0 w 488"/>
                              <a:gd name="T5" fmla="*/ 0 h 488"/>
                              <a:gd name="T6" fmla="*/ 0 w 488"/>
                              <a:gd name="T7" fmla="*/ 0 h 488"/>
                              <a:gd name="T8" fmla="*/ 0 w 488"/>
                              <a:gd name="T9" fmla="*/ 0 h 488"/>
                              <a:gd name="T10" fmla="*/ 0 w 488"/>
                              <a:gd name="T11" fmla="*/ 0 h 488"/>
                              <a:gd name="T12" fmla="*/ 0 w 488"/>
                              <a:gd name="T13" fmla="*/ 0 h 488"/>
                              <a:gd name="T14" fmla="*/ 0 w 488"/>
                              <a:gd name="T15" fmla="*/ 0 h 488"/>
                              <a:gd name="T16" fmla="*/ 0 w 488"/>
                              <a:gd name="T17" fmla="*/ 0 h 488"/>
                              <a:gd name="T18" fmla="*/ 0 w 488"/>
                              <a:gd name="T19" fmla="*/ 0 h 488"/>
                              <a:gd name="T20" fmla="*/ 0 w 488"/>
                              <a:gd name="T21" fmla="*/ 0 h 488"/>
                              <a:gd name="T22" fmla="*/ 0 w 488"/>
                              <a:gd name="T23" fmla="*/ 0 h 488"/>
                              <a:gd name="T24" fmla="*/ 0 w 488"/>
                              <a:gd name="T25" fmla="*/ 0 h 488"/>
                              <a:gd name="T26" fmla="*/ 0 w 488"/>
                              <a:gd name="T27" fmla="*/ 0 h 488"/>
                              <a:gd name="T28" fmla="*/ 0 w 488"/>
                              <a:gd name="T29" fmla="*/ 0 h 488"/>
                              <a:gd name="T30" fmla="*/ 0 w 488"/>
                              <a:gd name="T31" fmla="*/ 0 h 488"/>
                              <a:gd name="T32" fmla="*/ 0 w 488"/>
                              <a:gd name="T33" fmla="*/ 0 h 488"/>
                              <a:gd name="T34" fmla="*/ 0 w 488"/>
                              <a:gd name="T35" fmla="*/ 0 h 488"/>
                              <a:gd name="T36" fmla="*/ 0 w 488"/>
                              <a:gd name="T37" fmla="*/ 0 h 488"/>
                              <a:gd name="T38" fmla="*/ 0 w 488"/>
                              <a:gd name="T39" fmla="*/ 0 h 488"/>
                              <a:gd name="T40" fmla="*/ 0 w 488"/>
                              <a:gd name="T41" fmla="*/ 0 h 488"/>
                              <a:gd name="T42" fmla="*/ 0 w 488"/>
                              <a:gd name="T43" fmla="*/ 0 h 488"/>
                              <a:gd name="T44" fmla="*/ 0 w 488"/>
                              <a:gd name="T45" fmla="*/ 0 h 488"/>
                              <a:gd name="T46" fmla="*/ 0 w 488"/>
                              <a:gd name="T47" fmla="*/ 0 h 488"/>
                              <a:gd name="T48" fmla="*/ 0 w 488"/>
                              <a:gd name="T49" fmla="*/ 0 h 488"/>
                              <a:gd name="T50" fmla="*/ 0 w 488"/>
                              <a:gd name="T51" fmla="*/ 0 h 488"/>
                              <a:gd name="T52" fmla="*/ 0 w 488"/>
                              <a:gd name="T53" fmla="*/ 0 h 488"/>
                              <a:gd name="T54" fmla="*/ 0 w 488"/>
                              <a:gd name="T55" fmla="*/ 0 h 488"/>
                              <a:gd name="T56" fmla="*/ 0 w 488"/>
                              <a:gd name="T57" fmla="*/ 0 h 488"/>
                              <a:gd name="T58" fmla="*/ 0 w 488"/>
                              <a:gd name="T59" fmla="*/ 0 h 488"/>
                              <a:gd name="T60" fmla="*/ 0 w 488"/>
                              <a:gd name="T61" fmla="*/ 0 h 488"/>
                              <a:gd name="T62" fmla="*/ 0 w 488"/>
                              <a:gd name="T63" fmla="*/ 0 h 488"/>
                              <a:gd name="T64" fmla="*/ 0 w 488"/>
                              <a:gd name="T65" fmla="*/ 0 h 488"/>
                              <a:gd name="T66" fmla="*/ 0 w 488"/>
                              <a:gd name="T67" fmla="*/ 0 h 488"/>
                              <a:gd name="T68" fmla="*/ 0 w 488"/>
                              <a:gd name="T69" fmla="*/ 0 h 488"/>
                              <a:gd name="T70" fmla="*/ 0 w 488"/>
                              <a:gd name="T71" fmla="*/ 0 h 488"/>
                              <a:gd name="T72" fmla="*/ 0 w 488"/>
                              <a:gd name="T73" fmla="*/ 0 h 488"/>
                              <a:gd name="T74" fmla="*/ 0 w 488"/>
                              <a:gd name="T75" fmla="*/ 0 h 488"/>
                              <a:gd name="T76" fmla="*/ 0 w 488"/>
                              <a:gd name="T77" fmla="*/ 0 h 488"/>
                              <a:gd name="T78" fmla="*/ 0 w 488"/>
                              <a:gd name="T79" fmla="*/ 0 h 488"/>
                              <a:gd name="T80" fmla="*/ 0 w 488"/>
                              <a:gd name="T81" fmla="*/ 0 h 4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88"/>
                              <a:gd name="T124" fmla="*/ 0 h 488"/>
                              <a:gd name="T125" fmla="*/ 488 w 488"/>
                              <a:gd name="T126" fmla="*/ 488 h 4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88" h="488">
                                <a:moveTo>
                                  <a:pt x="22" y="0"/>
                                </a:moveTo>
                                <a:lnTo>
                                  <a:pt x="57" y="24"/>
                                </a:lnTo>
                                <a:lnTo>
                                  <a:pt x="89" y="55"/>
                                </a:lnTo>
                                <a:lnTo>
                                  <a:pt x="122" y="89"/>
                                </a:lnTo>
                                <a:lnTo>
                                  <a:pt x="158" y="130"/>
                                </a:lnTo>
                                <a:lnTo>
                                  <a:pt x="197" y="173"/>
                                </a:lnTo>
                                <a:lnTo>
                                  <a:pt x="243" y="221"/>
                                </a:lnTo>
                                <a:lnTo>
                                  <a:pt x="290" y="273"/>
                                </a:lnTo>
                                <a:lnTo>
                                  <a:pt x="323" y="313"/>
                                </a:lnTo>
                                <a:lnTo>
                                  <a:pt x="352" y="339"/>
                                </a:lnTo>
                                <a:lnTo>
                                  <a:pt x="381" y="364"/>
                                </a:lnTo>
                                <a:lnTo>
                                  <a:pt x="413" y="386"/>
                                </a:lnTo>
                                <a:lnTo>
                                  <a:pt x="444" y="412"/>
                                </a:lnTo>
                                <a:lnTo>
                                  <a:pt x="470" y="433"/>
                                </a:lnTo>
                                <a:lnTo>
                                  <a:pt x="484" y="449"/>
                                </a:lnTo>
                                <a:lnTo>
                                  <a:pt x="488" y="466"/>
                                </a:lnTo>
                                <a:lnTo>
                                  <a:pt x="485" y="479"/>
                                </a:lnTo>
                                <a:lnTo>
                                  <a:pt x="476" y="486"/>
                                </a:lnTo>
                                <a:lnTo>
                                  <a:pt x="462" y="488"/>
                                </a:lnTo>
                                <a:lnTo>
                                  <a:pt x="444" y="482"/>
                                </a:lnTo>
                                <a:lnTo>
                                  <a:pt x="417" y="463"/>
                                </a:lnTo>
                                <a:lnTo>
                                  <a:pt x="390" y="448"/>
                                </a:lnTo>
                                <a:lnTo>
                                  <a:pt x="365" y="436"/>
                                </a:lnTo>
                                <a:lnTo>
                                  <a:pt x="336" y="411"/>
                                </a:lnTo>
                                <a:lnTo>
                                  <a:pt x="308" y="389"/>
                                </a:lnTo>
                                <a:lnTo>
                                  <a:pt x="274" y="361"/>
                                </a:lnTo>
                                <a:lnTo>
                                  <a:pt x="243" y="336"/>
                                </a:lnTo>
                                <a:lnTo>
                                  <a:pt x="208" y="307"/>
                                </a:lnTo>
                                <a:lnTo>
                                  <a:pt x="179" y="281"/>
                                </a:lnTo>
                                <a:lnTo>
                                  <a:pt x="155" y="252"/>
                                </a:lnTo>
                                <a:lnTo>
                                  <a:pt x="130" y="228"/>
                                </a:lnTo>
                                <a:lnTo>
                                  <a:pt x="116" y="208"/>
                                </a:lnTo>
                                <a:lnTo>
                                  <a:pt x="92" y="176"/>
                                </a:lnTo>
                                <a:lnTo>
                                  <a:pt x="71" y="142"/>
                                </a:lnTo>
                                <a:lnTo>
                                  <a:pt x="49" y="109"/>
                                </a:lnTo>
                                <a:lnTo>
                                  <a:pt x="31" y="79"/>
                                </a:lnTo>
                                <a:lnTo>
                                  <a:pt x="15" y="52"/>
                                </a:lnTo>
                                <a:lnTo>
                                  <a:pt x="4" y="30"/>
                                </a:lnTo>
                                <a:lnTo>
                                  <a:pt x="0" y="15"/>
                                </a:lnTo>
                                <a:lnTo>
                                  <a:pt x="4" y="5"/>
                                </a:lnTo>
                                <a:lnTo>
                                  <a:pt x="22" y="0"/>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285" name="Freeform 42">
                          <a:extLst>
                            <a:ext uri="{FF2B5EF4-FFF2-40B4-BE49-F238E27FC236}">
                              <a16:creationId xmlns:a16="http://schemas.microsoft.com/office/drawing/2014/main" id="{CB8636C4-7CAB-44C5-817B-EBD2A118AC86}"/>
                            </a:ext>
                          </a:extLst>
                        </p:cNvPr>
                        <p:cNvSpPr>
                          <a:spLocks/>
                        </p:cNvSpPr>
                        <p:nvPr/>
                      </p:nvSpPr>
                      <p:spPr bwMode="auto">
                        <a:xfrm>
                          <a:off x="2267" y="1883"/>
                          <a:ext cx="85" cy="65"/>
                        </a:xfrm>
                        <a:custGeom>
                          <a:avLst/>
                          <a:gdLst>
                            <a:gd name="T0" fmla="*/ 0 w 422"/>
                            <a:gd name="T1" fmla="*/ 0 h 325"/>
                            <a:gd name="T2" fmla="*/ 0 w 422"/>
                            <a:gd name="T3" fmla="*/ 0 h 325"/>
                            <a:gd name="T4" fmla="*/ 0 w 422"/>
                            <a:gd name="T5" fmla="*/ 0 h 325"/>
                            <a:gd name="T6" fmla="*/ 0 w 422"/>
                            <a:gd name="T7" fmla="*/ 0 h 325"/>
                            <a:gd name="T8" fmla="*/ 0 w 422"/>
                            <a:gd name="T9" fmla="*/ 0 h 325"/>
                            <a:gd name="T10" fmla="*/ 0 w 422"/>
                            <a:gd name="T11" fmla="*/ 0 h 325"/>
                            <a:gd name="T12" fmla="*/ 0 w 422"/>
                            <a:gd name="T13" fmla="*/ 0 h 325"/>
                            <a:gd name="T14" fmla="*/ 0 w 422"/>
                            <a:gd name="T15" fmla="*/ 0 h 325"/>
                            <a:gd name="T16" fmla="*/ 0 w 422"/>
                            <a:gd name="T17" fmla="*/ 0 h 325"/>
                            <a:gd name="T18" fmla="*/ 0 w 422"/>
                            <a:gd name="T19" fmla="*/ 0 h 325"/>
                            <a:gd name="T20" fmla="*/ 0 w 422"/>
                            <a:gd name="T21" fmla="*/ 0 h 325"/>
                            <a:gd name="T22" fmla="*/ 0 w 422"/>
                            <a:gd name="T23" fmla="*/ 0 h 325"/>
                            <a:gd name="T24" fmla="*/ 0 w 422"/>
                            <a:gd name="T25" fmla="*/ 0 h 325"/>
                            <a:gd name="T26" fmla="*/ 0 w 422"/>
                            <a:gd name="T27" fmla="*/ 0 h 325"/>
                            <a:gd name="T28" fmla="*/ 0 w 422"/>
                            <a:gd name="T29" fmla="*/ 0 h 3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22"/>
                            <a:gd name="T46" fmla="*/ 0 h 325"/>
                            <a:gd name="T47" fmla="*/ 422 w 422"/>
                            <a:gd name="T48" fmla="*/ 325 h 3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22" h="325">
                              <a:moveTo>
                                <a:pt x="422" y="0"/>
                              </a:moveTo>
                              <a:lnTo>
                                <a:pt x="422" y="44"/>
                              </a:lnTo>
                              <a:lnTo>
                                <a:pt x="421" y="99"/>
                              </a:lnTo>
                              <a:lnTo>
                                <a:pt x="415" y="148"/>
                              </a:lnTo>
                              <a:lnTo>
                                <a:pt x="403" y="188"/>
                              </a:lnTo>
                              <a:lnTo>
                                <a:pt x="383" y="215"/>
                              </a:lnTo>
                              <a:lnTo>
                                <a:pt x="359" y="238"/>
                              </a:lnTo>
                              <a:lnTo>
                                <a:pt x="325" y="260"/>
                              </a:lnTo>
                              <a:lnTo>
                                <a:pt x="290" y="279"/>
                              </a:lnTo>
                              <a:lnTo>
                                <a:pt x="239" y="300"/>
                              </a:lnTo>
                              <a:lnTo>
                                <a:pt x="193" y="313"/>
                              </a:lnTo>
                              <a:lnTo>
                                <a:pt x="141" y="320"/>
                              </a:lnTo>
                              <a:lnTo>
                                <a:pt x="95" y="325"/>
                              </a:lnTo>
                              <a:lnTo>
                                <a:pt x="47" y="323"/>
                              </a:lnTo>
                              <a:lnTo>
                                <a:pt x="0" y="320"/>
                              </a:lnTo>
                            </a:path>
                          </a:pathLst>
                        </a:custGeom>
                        <a:noFill/>
                        <a:ln w="3175">
                          <a:solidFill>
                            <a:srgbClr val="FF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234" name="Group 43">
                        <a:extLst>
                          <a:ext uri="{FF2B5EF4-FFF2-40B4-BE49-F238E27FC236}">
                            <a16:creationId xmlns:a16="http://schemas.microsoft.com/office/drawing/2014/main" id="{0B066CF3-C8CB-43F0-9024-6A4FDC8DAACF}"/>
                          </a:ext>
                        </a:extLst>
                      </p:cNvPr>
                      <p:cNvGrpSpPr>
                        <a:grpSpLocks/>
                      </p:cNvGrpSpPr>
                      <p:nvPr/>
                    </p:nvGrpSpPr>
                    <p:grpSpPr bwMode="auto">
                      <a:xfrm>
                        <a:off x="2045" y="1667"/>
                        <a:ext cx="293" cy="271"/>
                        <a:chOff x="2045" y="1667"/>
                        <a:chExt cx="293" cy="271"/>
                      </a:xfrm>
                    </p:grpSpPr>
                    <p:grpSp>
                      <p:nvGrpSpPr>
                        <p:cNvPr id="40235" name="Group 44">
                          <a:extLst>
                            <a:ext uri="{FF2B5EF4-FFF2-40B4-BE49-F238E27FC236}">
                              <a16:creationId xmlns:a16="http://schemas.microsoft.com/office/drawing/2014/main" id="{AAFEB265-5D71-4B79-A6B8-8034D150F770}"/>
                            </a:ext>
                          </a:extLst>
                        </p:cNvPr>
                        <p:cNvGrpSpPr>
                          <a:grpSpLocks/>
                        </p:cNvGrpSpPr>
                        <p:nvPr/>
                      </p:nvGrpSpPr>
                      <p:grpSpPr bwMode="auto">
                        <a:xfrm>
                          <a:off x="2150" y="1667"/>
                          <a:ext cx="188" cy="243"/>
                          <a:chOff x="2150" y="1667"/>
                          <a:chExt cx="188" cy="243"/>
                        </a:xfrm>
                      </p:grpSpPr>
                      <p:grpSp>
                        <p:nvGrpSpPr>
                          <p:cNvPr id="40261" name="Group 45">
                            <a:extLst>
                              <a:ext uri="{FF2B5EF4-FFF2-40B4-BE49-F238E27FC236}">
                                <a16:creationId xmlns:a16="http://schemas.microsoft.com/office/drawing/2014/main" id="{8C40710C-6196-4256-8B04-9DF7B7F25906}"/>
                              </a:ext>
                            </a:extLst>
                          </p:cNvPr>
                          <p:cNvGrpSpPr>
                            <a:grpSpLocks/>
                          </p:cNvGrpSpPr>
                          <p:nvPr/>
                        </p:nvGrpSpPr>
                        <p:grpSpPr bwMode="auto">
                          <a:xfrm>
                            <a:off x="2150" y="1667"/>
                            <a:ext cx="188" cy="243"/>
                            <a:chOff x="2150" y="1667"/>
                            <a:chExt cx="188" cy="243"/>
                          </a:xfrm>
                        </p:grpSpPr>
                        <p:grpSp>
                          <p:nvGrpSpPr>
                            <p:cNvPr id="40266" name="Group 46">
                              <a:extLst>
                                <a:ext uri="{FF2B5EF4-FFF2-40B4-BE49-F238E27FC236}">
                                  <a16:creationId xmlns:a16="http://schemas.microsoft.com/office/drawing/2014/main" id="{4A5FB6E1-682A-48C6-9243-B50BADAC3CC8}"/>
                                </a:ext>
                              </a:extLst>
                            </p:cNvPr>
                            <p:cNvGrpSpPr>
                              <a:grpSpLocks/>
                            </p:cNvGrpSpPr>
                            <p:nvPr/>
                          </p:nvGrpSpPr>
                          <p:grpSpPr bwMode="auto">
                            <a:xfrm>
                              <a:off x="2150" y="1667"/>
                              <a:ext cx="188" cy="243"/>
                              <a:chOff x="2150" y="1667"/>
                              <a:chExt cx="188" cy="243"/>
                            </a:xfrm>
                          </p:grpSpPr>
                          <p:grpSp>
                            <p:nvGrpSpPr>
                              <p:cNvPr id="40272" name="Group 47">
                                <a:extLst>
                                  <a:ext uri="{FF2B5EF4-FFF2-40B4-BE49-F238E27FC236}">
                                    <a16:creationId xmlns:a16="http://schemas.microsoft.com/office/drawing/2014/main" id="{FA7AF2EA-920A-482E-9B2A-43D29787189D}"/>
                                  </a:ext>
                                </a:extLst>
                              </p:cNvPr>
                              <p:cNvGrpSpPr>
                                <a:grpSpLocks/>
                              </p:cNvGrpSpPr>
                              <p:nvPr/>
                            </p:nvGrpSpPr>
                            <p:grpSpPr bwMode="auto">
                              <a:xfrm>
                                <a:off x="2150" y="1667"/>
                                <a:ext cx="188" cy="243"/>
                                <a:chOff x="2150" y="1667"/>
                                <a:chExt cx="188" cy="243"/>
                              </a:xfrm>
                            </p:grpSpPr>
                            <p:grpSp>
                              <p:nvGrpSpPr>
                                <p:cNvPr id="40278" name="Group 48">
                                  <a:extLst>
                                    <a:ext uri="{FF2B5EF4-FFF2-40B4-BE49-F238E27FC236}">
                                      <a16:creationId xmlns:a16="http://schemas.microsoft.com/office/drawing/2014/main" id="{B62EF0B1-B788-4C50-9E70-855E884EBB17}"/>
                                    </a:ext>
                                  </a:extLst>
                                </p:cNvPr>
                                <p:cNvGrpSpPr>
                                  <a:grpSpLocks/>
                                </p:cNvGrpSpPr>
                                <p:nvPr/>
                              </p:nvGrpSpPr>
                              <p:grpSpPr bwMode="auto">
                                <a:xfrm>
                                  <a:off x="2150" y="1667"/>
                                  <a:ext cx="188" cy="243"/>
                                  <a:chOff x="2150" y="1667"/>
                                  <a:chExt cx="188" cy="243"/>
                                </a:xfrm>
                              </p:grpSpPr>
                              <p:sp>
                                <p:nvSpPr>
                                  <p:cNvPr id="40280" name="Freeform 49">
                                    <a:extLst>
                                      <a:ext uri="{FF2B5EF4-FFF2-40B4-BE49-F238E27FC236}">
                                        <a16:creationId xmlns:a16="http://schemas.microsoft.com/office/drawing/2014/main" id="{13A1EC23-E27B-4248-8A32-50268584F666}"/>
                                      </a:ext>
                                    </a:extLst>
                                  </p:cNvPr>
                                  <p:cNvSpPr>
                                    <a:spLocks/>
                                  </p:cNvSpPr>
                                  <p:nvPr/>
                                </p:nvSpPr>
                                <p:spPr bwMode="auto">
                                  <a:xfrm>
                                    <a:off x="2150" y="1667"/>
                                    <a:ext cx="188" cy="243"/>
                                  </a:xfrm>
                                  <a:custGeom>
                                    <a:avLst/>
                                    <a:gdLst>
                                      <a:gd name="T0" fmla="*/ 0 w 939"/>
                                      <a:gd name="T1" fmla="*/ 0 h 1215"/>
                                      <a:gd name="T2" fmla="*/ 0 w 939"/>
                                      <a:gd name="T3" fmla="*/ 0 h 1215"/>
                                      <a:gd name="T4" fmla="*/ 0 w 939"/>
                                      <a:gd name="T5" fmla="*/ 0 h 1215"/>
                                      <a:gd name="T6" fmla="*/ 0 w 939"/>
                                      <a:gd name="T7" fmla="*/ 0 h 1215"/>
                                      <a:gd name="T8" fmla="*/ 0 w 939"/>
                                      <a:gd name="T9" fmla="*/ 0 h 1215"/>
                                      <a:gd name="T10" fmla="*/ 0 w 939"/>
                                      <a:gd name="T11" fmla="*/ 0 h 1215"/>
                                      <a:gd name="T12" fmla="*/ 0 w 939"/>
                                      <a:gd name="T13" fmla="*/ 0 h 1215"/>
                                      <a:gd name="T14" fmla="*/ 0 w 939"/>
                                      <a:gd name="T15" fmla="*/ 0 h 1215"/>
                                      <a:gd name="T16" fmla="*/ 0 w 939"/>
                                      <a:gd name="T17" fmla="*/ 0 h 1215"/>
                                      <a:gd name="T18" fmla="*/ 0 w 939"/>
                                      <a:gd name="T19" fmla="*/ 0 h 1215"/>
                                      <a:gd name="T20" fmla="*/ 0 w 939"/>
                                      <a:gd name="T21" fmla="*/ 0 h 1215"/>
                                      <a:gd name="T22" fmla="*/ 0 w 939"/>
                                      <a:gd name="T23" fmla="*/ 0 h 1215"/>
                                      <a:gd name="T24" fmla="*/ 0 w 939"/>
                                      <a:gd name="T25" fmla="*/ 0 h 1215"/>
                                      <a:gd name="T26" fmla="*/ 0 w 939"/>
                                      <a:gd name="T27" fmla="*/ 0 h 1215"/>
                                      <a:gd name="T28" fmla="*/ 0 w 939"/>
                                      <a:gd name="T29" fmla="*/ 0 h 1215"/>
                                      <a:gd name="T30" fmla="*/ 0 w 939"/>
                                      <a:gd name="T31" fmla="*/ 0 h 1215"/>
                                      <a:gd name="T32" fmla="*/ 0 w 939"/>
                                      <a:gd name="T33" fmla="*/ 0 h 1215"/>
                                      <a:gd name="T34" fmla="*/ 0 w 939"/>
                                      <a:gd name="T35" fmla="*/ 0 h 1215"/>
                                      <a:gd name="T36" fmla="*/ 0 w 939"/>
                                      <a:gd name="T37" fmla="*/ 0 h 1215"/>
                                      <a:gd name="T38" fmla="*/ 0 w 939"/>
                                      <a:gd name="T39" fmla="*/ 0 h 1215"/>
                                      <a:gd name="T40" fmla="*/ 0 w 939"/>
                                      <a:gd name="T41" fmla="*/ 0 h 1215"/>
                                      <a:gd name="T42" fmla="*/ 0 w 939"/>
                                      <a:gd name="T43" fmla="*/ 0 h 1215"/>
                                      <a:gd name="T44" fmla="*/ 0 w 939"/>
                                      <a:gd name="T45" fmla="*/ 0 h 1215"/>
                                      <a:gd name="T46" fmla="*/ 0 w 939"/>
                                      <a:gd name="T47" fmla="*/ 0 h 1215"/>
                                      <a:gd name="T48" fmla="*/ 0 w 939"/>
                                      <a:gd name="T49" fmla="*/ 0 h 1215"/>
                                      <a:gd name="T50" fmla="*/ 0 w 939"/>
                                      <a:gd name="T51" fmla="*/ 0 h 1215"/>
                                      <a:gd name="T52" fmla="*/ 0 w 939"/>
                                      <a:gd name="T53" fmla="*/ 0 h 1215"/>
                                      <a:gd name="T54" fmla="*/ 0 w 939"/>
                                      <a:gd name="T55" fmla="*/ 0 h 1215"/>
                                      <a:gd name="T56" fmla="*/ 0 w 939"/>
                                      <a:gd name="T57" fmla="*/ 0 h 1215"/>
                                      <a:gd name="T58" fmla="*/ 0 w 939"/>
                                      <a:gd name="T59" fmla="*/ 0 h 1215"/>
                                      <a:gd name="T60" fmla="*/ 0 w 939"/>
                                      <a:gd name="T61" fmla="*/ 0 h 1215"/>
                                      <a:gd name="T62" fmla="*/ 0 w 939"/>
                                      <a:gd name="T63" fmla="*/ 0 h 1215"/>
                                      <a:gd name="T64" fmla="*/ 0 w 939"/>
                                      <a:gd name="T65" fmla="*/ 0 h 1215"/>
                                      <a:gd name="T66" fmla="*/ 0 w 939"/>
                                      <a:gd name="T67" fmla="*/ 0 h 1215"/>
                                      <a:gd name="T68" fmla="*/ 0 w 939"/>
                                      <a:gd name="T69" fmla="*/ 0 h 1215"/>
                                      <a:gd name="T70" fmla="*/ 0 w 939"/>
                                      <a:gd name="T71" fmla="*/ 0 h 1215"/>
                                      <a:gd name="T72" fmla="*/ 0 w 939"/>
                                      <a:gd name="T73" fmla="*/ 0 h 1215"/>
                                      <a:gd name="T74" fmla="*/ 0 w 939"/>
                                      <a:gd name="T75" fmla="*/ 0 h 1215"/>
                                      <a:gd name="T76" fmla="*/ 0 w 939"/>
                                      <a:gd name="T77" fmla="*/ 0 h 1215"/>
                                      <a:gd name="T78" fmla="*/ 0 w 939"/>
                                      <a:gd name="T79" fmla="*/ 0 h 1215"/>
                                      <a:gd name="T80" fmla="*/ 0 w 939"/>
                                      <a:gd name="T81" fmla="*/ 0 h 1215"/>
                                      <a:gd name="T82" fmla="*/ 0 w 939"/>
                                      <a:gd name="T83" fmla="*/ 0 h 1215"/>
                                      <a:gd name="T84" fmla="*/ 0 w 939"/>
                                      <a:gd name="T85" fmla="*/ 0 h 1215"/>
                                      <a:gd name="T86" fmla="*/ 0 w 939"/>
                                      <a:gd name="T87" fmla="*/ 0 h 1215"/>
                                      <a:gd name="T88" fmla="*/ 0 w 939"/>
                                      <a:gd name="T89" fmla="*/ 0 h 1215"/>
                                      <a:gd name="T90" fmla="*/ 0 w 939"/>
                                      <a:gd name="T91" fmla="*/ 0 h 1215"/>
                                      <a:gd name="T92" fmla="*/ 0 w 939"/>
                                      <a:gd name="T93" fmla="*/ 0 h 1215"/>
                                      <a:gd name="T94" fmla="*/ 0 w 939"/>
                                      <a:gd name="T95" fmla="*/ 0 h 1215"/>
                                      <a:gd name="T96" fmla="*/ 0 w 939"/>
                                      <a:gd name="T97" fmla="*/ 0 h 1215"/>
                                      <a:gd name="T98" fmla="*/ 0 w 939"/>
                                      <a:gd name="T99" fmla="*/ 0 h 1215"/>
                                      <a:gd name="T100" fmla="*/ 0 w 939"/>
                                      <a:gd name="T101" fmla="*/ 0 h 1215"/>
                                      <a:gd name="T102" fmla="*/ 0 w 939"/>
                                      <a:gd name="T103" fmla="*/ 0 h 1215"/>
                                      <a:gd name="T104" fmla="*/ 0 w 939"/>
                                      <a:gd name="T105" fmla="*/ 0 h 1215"/>
                                      <a:gd name="T106" fmla="*/ 0 w 939"/>
                                      <a:gd name="T107" fmla="*/ 0 h 12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39"/>
                                      <a:gd name="T163" fmla="*/ 0 h 1215"/>
                                      <a:gd name="T164" fmla="*/ 939 w 939"/>
                                      <a:gd name="T165" fmla="*/ 1215 h 12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39" h="1215">
                                        <a:moveTo>
                                          <a:pt x="2" y="270"/>
                                        </a:moveTo>
                                        <a:lnTo>
                                          <a:pt x="10" y="248"/>
                                        </a:lnTo>
                                        <a:lnTo>
                                          <a:pt x="20" y="228"/>
                                        </a:lnTo>
                                        <a:lnTo>
                                          <a:pt x="32" y="206"/>
                                        </a:lnTo>
                                        <a:lnTo>
                                          <a:pt x="45" y="191"/>
                                        </a:lnTo>
                                        <a:lnTo>
                                          <a:pt x="58" y="178"/>
                                        </a:lnTo>
                                        <a:lnTo>
                                          <a:pt x="75" y="160"/>
                                        </a:lnTo>
                                        <a:lnTo>
                                          <a:pt x="95" y="137"/>
                                        </a:lnTo>
                                        <a:lnTo>
                                          <a:pt x="110" y="116"/>
                                        </a:lnTo>
                                        <a:lnTo>
                                          <a:pt x="126" y="96"/>
                                        </a:lnTo>
                                        <a:lnTo>
                                          <a:pt x="143" y="80"/>
                                        </a:lnTo>
                                        <a:lnTo>
                                          <a:pt x="164" y="62"/>
                                        </a:lnTo>
                                        <a:lnTo>
                                          <a:pt x="184" y="47"/>
                                        </a:lnTo>
                                        <a:lnTo>
                                          <a:pt x="205" y="34"/>
                                        </a:lnTo>
                                        <a:lnTo>
                                          <a:pt x="231" y="21"/>
                                        </a:lnTo>
                                        <a:lnTo>
                                          <a:pt x="259" y="11"/>
                                        </a:lnTo>
                                        <a:lnTo>
                                          <a:pt x="288" y="4"/>
                                        </a:lnTo>
                                        <a:lnTo>
                                          <a:pt x="324" y="1"/>
                                        </a:lnTo>
                                        <a:lnTo>
                                          <a:pt x="358" y="0"/>
                                        </a:lnTo>
                                        <a:lnTo>
                                          <a:pt x="385" y="2"/>
                                        </a:lnTo>
                                        <a:lnTo>
                                          <a:pt x="413" y="6"/>
                                        </a:lnTo>
                                        <a:lnTo>
                                          <a:pt x="439" y="11"/>
                                        </a:lnTo>
                                        <a:lnTo>
                                          <a:pt x="471" y="19"/>
                                        </a:lnTo>
                                        <a:lnTo>
                                          <a:pt x="499" y="32"/>
                                        </a:lnTo>
                                        <a:lnTo>
                                          <a:pt x="521" y="43"/>
                                        </a:lnTo>
                                        <a:lnTo>
                                          <a:pt x="546" y="56"/>
                                        </a:lnTo>
                                        <a:lnTo>
                                          <a:pt x="565" y="74"/>
                                        </a:lnTo>
                                        <a:lnTo>
                                          <a:pt x="584" y="93"/>
                                        </a:lnTo>
                                        <a:lnTo>
                                          <a:pt x="599" y="112"/>
                                        </a:lnTo>
                                        <a:lnTo>
                                          <a:pt x="616" y="135"/>
                                        </a:lnTo>
                                        <a:lnTo>
                                          <a:pt x="631" y="158"/>
                                        </a:lnTo>
                                        <a:lnTo>
                                          <a:pt x="640" y="179"/>
                                        </a:lnTo>
                                        <a:lnTo>
                                          <a:pt x="646" y="206"/>
                                        </a:lnTo>
                                        <a:lnTo>
                                          <a:pt x="651" y="231"/>
                                        </a:lnTo>
                                        <a:lnTo>
                                          <a:pt x="654" y="250"/>
                                        </a:lnTo>
                                        <a:lnTo>
                                          <a:pt x="653" y="271"/>
                                        </a:lnTo>
                                        <a:lnTo>
                                          <a:pt x="648" y="286"/>
                                        </a:lnTo>
                                        <a:lnTo>
                                          <a:pt x="638" y="310"/>
                                        </a:lnTo>
                                        <a:lnTo>
                                          <a:pt x="624" y="339"/>
                                        </a:lnTo>
                                        <a:lnTo>
                                          <a:pt x="611" y="365"/>
                                        </a:lnTo>
                                        <a:lnTo>
                                          <a:pt x="601" y="386"/>
                                        </a:lnTo>
                                        <a:lnTo>
                                          <a:pt x="594" y="409"/>
                                        </a:lnTo>
                                        <a:lnTo>
                                          <a:pt x="586" y="433"/>
                                        </a:lnTo>
                                        <a:lnTo>
                                          <a:pt x="580" y="454"/>
                                        </a:lnTo>
                                        <a:lnTo>
                                          <a:pt x="577" y="465"/>
                                        </a:lnTo>
                                        <a:lnTo>
                                          <a:pt x="578" y="473"/>
                                        </a:lnTo>
                                        <a:lnTo>
                                          <a:pt x="583" y="476"/>
                                        </a:lnTo>
                                        <a:lnTo>
                                          <a:pt x="590" y="476"/>
                                        </a:lnTo>
                                        <a:lnTo>
                                          <a:pt x="596" y="470"/>
                                        </a:lnTo>
                                        <a:lnTo>
                                          <a:pt x="603" y="459"/>
                                        </a:lnTo>
                                        <a:lnTo>
                                          <a:pt x="612" y="439"/>
                                        </a:lnTo>
                                        <a:lnTo>
                                          <a:pt x="625" y="411"/>
                                        </a:lnTo>
                                        <a:lnTo>
                                          <a:pt x="640" y="385"/>
                                        </a:lnTo>
                                        <a:lnTo>
                                          <a:pt x="654" y="363"/>
                                        </a:lnTo>
                                        <a:lnTo>
                                          <a:pt x="668" y="343"/>
                                        </a:lnTo>
                                        <a:lnTo>
                                          <a:pt x="676" y="334"/>
                                        </a:lnTo>
                                        <a:lnTo>
                                          <a:pt x="684" y="329"/>
                                        </a:lnTo>
                                        <a:lnTo>
                                          <a:pt x="694" y="327"/>
                                        </a:lnTo>
                                        <a:lnTo>
                                          <a:pt x="701" y="333"/>
                                        </a:lnTo>
                                        <a:lnTo>
                                          <a:pt x="711" y="351"/>
                                        </a:lnTo>
                                        <a:lnTo>
                                          <a:pt x="720" y="367"/>
                                        </a:lnTo>
                                        <a:lnTo>
                                          <a:pt x="731" y="389"/>
                                        </a:lnTo>
                                        <a:lnTo>
                                          <a:pt x="743" y="410"/>
                                        </a:lnTo>
                                        <a:lnTo>
                                          <a:pt x="753" y="429"/>
                                        </a:lnTo>
                                        <a:lnTo>
                                          <a:pt x="761" y="450"/>
                                        </a:lnTo>
                                        <a:lnTo>
                                          <a:pt x="770" y="469"/>
                                        </a:lnTo>
                                        <a:lnTo>
                                          <a:pt x="778" y="491"/>
                                        </a:lnTo>
                                        <a:lnTo>
                                          <a:pt x="792" y="505"/>
                                        </a:lnTo>
                                        <a:lnTo>
                                          <a:pt x="808" y="524"/>
                                        </a:lnTo>
                                        <a:lnTo>
                                          <a:pt x="820" y="541"/>
                                        </a:lnTo>
                                        <a:lnTo>
                                          <a:pt x="823" y="561"/>
                                        </a:lnTo>
                                        <a:lnTo>
                                          <a:pt x="821" y="581"/>
                                        </a:lnTo>
                                        <a:lnTo>
                                          <a:pt x="817" y="608"/>
                                        </a:lnTo>
                                        <a:lnTo>
                                          <a:pt x="812" y="633"/>
                                        </a:lnTo>
                                        <a:lnTo>
                                          <a:pt x="807" y="659"/>
                                        </a:lnTo>
                                        <a:lnTo>
                                          <a:pt x="817" y="675"/>
                                        </a:lnTo>
                                        <a:lnTo>
                                          <a:pt x="827" y="691"/>
                                        </a:lnTo>
                                        <a:lnTo>
                                          <a:pt x="836" y="709"/>
                                        </a:lnTo>
                                        <a:lnTo>
                                          <a:pt x="847" y="729"/>
                                        </a:lnTo>
                                        <a:lnTo>
                                          <a:pt x="863" y="762"/>
                                        </a:lnTo>
                                        <a:lnTo>
                                          <a:pt x="877" y="790"/>
                                        </a:lnTo>
                                        <a:lnTo>
                                          <a:pt x="893" y="817"/>
                                        </a:lnTo>
                                        <a:lnTo>
                                          <a:pt x="905" y="843"/>
                                        </a:lnTo>
                                        <a:lnTo>
                                          <a:pt x="911" y="861"/>
                                        </a:lnTo>
                                        <a:lnTo>
                                          <a:pt x="917" y="888"/>
                                        </a:lnTo>
                                        <a:lnTo>
                                          <a:pt x="922" y="918"/>
                                        </a:lnTo>
                                        <a:lnTo>
                                          <a:pt x="927" y="940"/>
                                        </a:lnTo>
                                        <a:lnTo>
                                          <a:pt x="933" y="971"/>
                                        </a:lnTo>
                                        <a:lnTo>
                                          <a:pt x="935" y="1002"/>
                                        </a:lnTo>
                                        <a:lnTo>
                                          <a:pt x="934" y="1023"/>
                                        </a:lnTo>
                                        <a:lnTo>
                                          <a:pt x="934" y="1047"/>
                                        </a:lnTo>
                                        <a:lnTo>
                                          <a:pt x="935" y="1096"/>
                                        </a:lnTo>
                                        <a:lnTo>
                                          <a:pt x="939" y="1153"/>
                                        </a:lnTo>
                                        <a:lnTo>
                                          <a:pt x="938" y="1179"/>
                                        </a:lnTo>
                                        <a:lnTo>
                                          <a:pt x="935" y="1196"/>
                                        </a:lnTo>
                                        <a:lnTo>
                                          <a:pt x="924" y="1206"/>
                                        </a:lnTo>
                                        <a:lnTo>
                                          <a:pt x="906" y="1214"/>
                                        </a:lnTo>
                                        <a:lnTo>
                                          <a:pt x="888" y="1215"/>
                                        </a:lnTo>
                                        <a:lnTo>
                                          <a:pt x="873" y="1208"/>
                                        </a:lnTo>
                                        <a:lnTo>
                                          <a:pt x="862" y="1199"/>
                                        </a:lnTo>
                                        <a:lnTo>
                                          <a:pt x="833" y="1181"/>
                                        </a:lnTo>
                                        <a:lnTo>
                                          <a:pt x="806" y="1167"/>
                                        </a:lnTo>
                                        <a:lnTo>
                                          <a:pt x="779" y="1155"/>
                                        </a:lnTo>
                                        <a:lnTo>
                                          <a:pt x="758" y="1136"/>
                                        </a:lnTo>
                                        <a:lnTo>
                                          <a:pt x="721" y="1103"/>
                                        </a:lnTo>
                                        <a:lnTo>
                                          <a:pt x="687" y="1069"/>
                                        </a:lnTo>
                                        <a:lnTo>
                                          <a:pt x="653" y="1038"/>
                                        </a:lnTo>
                                        <a:lnTo>
                                          <a:pt x="621" y="1002"/>
                                        </a:lnTo>
                                        <a:lnTo>
                                          <a:pt x="582" y="954"/>
                                        </a:lnTo>
                                        <a:lnTo>
                                          <a:pt x="553" y="918"/>
                                        </a:lnTo>
                                        <a:lnTo>
                                          <a:pt x="520" y="888"/>
                                        </a:lnTo>
                                        <a:lnTo>
                                          <a:pt x="481" y="847"/>
                                        </a:lnTo>
                                        <a:lnTo>
                                          <a:pt x="441" y="806"/>
                                        </a:lnTo>
                                        <a:lnTo>
                                          <a:pt x="385" y="754"/>
                                        </a:lnTo>
                                        <a:lnTo>
                                          <a:pt x="334" y="711"/>
                                        </a:lnTo>
                                        <a:lnTo>
                                          <a:pt x="310" y="684"/>
                                        </a:lnTo>
                                        <a:lnTo>
                                          <a:pt x="291" y="662"/>
                                        </a:lnTo>
                                        <a:lnTo>
                                          <a:pt x="280" y="643"/>
                                        </a:lnTo>
                                        <a:lnTo>
                                          <a:pt x="271" y="619"/>
                                        </a:lnTo>
                                        <a:lnTo>
                                          <a:pt x="270" y="607"/>
                                        </a:lnTo>
                                        <a:lnTo>
                                          <a:pt x="275" y="599"/>
                                        </a:lnTo>
                                        <a:lnTo>
                                          <a:pt x="287" y="590"/>
                                        </a:lnTo>
                                        <a:lnTo>
                                          <a:pt x="306" y="576"/>
                                        </a:lnTo>
                                        <a:lnTo>
                                          <a:pt x="327" y="562"/>
                                        </a:lnTo>
                                        <a:lnTo>
                                          <a:pt x="347" y="548"/>
                                        </a:lnTo>
                                        <a:lnTo>
                                          <a:pt x="363" y="538"/>
                                        </a:lnTo>
                                        <a:lnTo>
                                          <a:pt x="381" y="531"/>
                                        </a:lnTo>
                                        <a:lnTo>
                                          <a:pt x="402" y="524"/>
                                        </a:lnTo>
                                        <a:lnTo>
                                          <a:pt x="422" y="517"/>
                                        </a:lnTo>
                                        <a:lnTo>
                                          <a:pt x="443" y="510"/>
                                        </a:lnTo>
                                        <a:lnTo>
                                          <a:pt x="457" y="504"/>
                                        </a:lnTo>
                                        <a:lnTo>
                                          <a:pt x="459" y="498"/>
                                        </a:lnTo>
                                        <a:lnTo>
                                          <a:pt x="454" y="491"/>
                                        </a:lnTo>
                                        <a:lnTo>
                                          <a:pt x="445" y="489"/>
                                        </a:lnTo>
                                        <a:lnTo>
                                          <a:pt x="422" y="492"/>
                                        </a:lnTo>
                                        <a:lnTo>
                                          <a:pt x="398" y="496"/>
                                        </a:lnTo>
                                        <a:lnTo>
                                          <a:pt x="369" y="502"/>
                                        </a:lnTo>
                                        <a:lnTo>
                                          <a:pt x="340" y="510"/>
                                        </a:lnTo>
                                        <a:lnTo>
                                          <a:pt x="327" y="515"/>
                                        </a:lnTo>
                                        <a:lnTo>
                                          <a:pt x="311" y="527"/>
                                        </a:lnTo>
                                        <a:lnTo>
                                          <a:pt x="292" y="541"/>
                                        </a:lnTo>
                                        <a:lnTo>
                                          <a:pt x="268" y="562"/>
                                        </a:lnTo>
                                        <a:lnTo>
                                          <a:pt x="254" y="565"/>
                                        </a:lnTo>
                                        <a:lnTo>
                                          <a:pt x="232" y="567"/>
                                        </a:lnTo>
                                        <a:lnTo>
                                          <a:pt x="211" y="568"/>
                                        </a:lnTo>
                                        <a:lnTo>
                                          <a:pt x="197" y="564"/>
                                        </a:lnTo>
                                        <a:lnTo>
                                          <a:pt x="182" y="557"/>
                                        </a:lnTo>
                                        <a:lnTo>
                                          <a:pt x="162" y="549"/>
                                        </a:lnTo>
                                        <a:lnTo>
                                          <a:pt x="152" y="539"/>
                                        </a:lnTo>
                                        <a:lnTo>
                                          <a:pt x="141" y="523"/>
                                        </a:lnTo>
                                        <a:lnTo>
                                          <a:pt x="129" y="504"/>
                                        </a:lnTo>
                                        <a:lnTo>
                                          <a:pt x="119" y="489"/>
                                        </a:lnTo>
                                        <a:lnTo>
                                          <a:pt x="98" y="468"/>
                                        </a:lnTo>
                                        <a:lnTo>
                                          <a:pt x="83" y="449"/>
                                        </a:lnTo>
                                        <a:lnTo>
                                          <a:pt x="61" y="428"/>
                                        </a:lnTo>
                                        <a:lnTo>
                                          <a:pt x="44" y="410"/>
                                        </a:lnTo>
                                        <a:lnTo>
                                          <a:pt x="33" y="398"/>
                                        </a:lnTo>
                                        <a:lnTo>
                                          <a:pt x="26" y="383"/>
                                        </a:lnTo>
                                        <a:lnTo>
                                          <a:pt x="18" y="362"/>
                                        </a:lnTo>
                                        <a:lnTo>
                                          <a:pt x="9" y="338"/>
                                        </a:lnTo>
                                        <a:lnTo>
                                          <a:pt x="4" y="314"/>
                                        </a:lnTo>
                                        <a:lnTo>
                                          <a:pt x="0" y="288"/>
                                        </a:lnTo>
                                        <a:lnTo>
                                          <a:pt x="2" y="270"/>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281" name="Group 50">
                                    <a:extLst>
                                      <a:ext uri="{FF2B5EF4-FFF2-40B4-BE49-F238E27FC236}">
                                        <a16:creationId xmlns:a16="http://schemas.microsoft.com/office/drawing/2014/main" id="{3D86B3E5-B2FD-4EF0-9BF1-EFC672BFDFF1}"/>
                                      </a:ext>
                                    </a:extLst>
                                  </p:cNvPr>
                                  <p:cNvGrpSpPr>
                                    <a:grpSpLocks/>
                                  </p:cNvGrpSpPr>
                                  <p:nvPr/>
                                </p:nvGrpSpPr>
                                <p:grpSpPr bwMode="auto">
                                  <a:xfrm>
                                    <a:off x="2150" y="1667"/>
                                    <a:ext cx="188" cy="242"/>
                                    <a:chOff x="2150" y="1667"/>
                                    <a:chExt cx="188" cy="242"/>
                                  </a:xfrm>
                                </p:grpSpPr>
                                <p:sp>
                                  <p:nvSpPr>
                                    <p:cNvPr id="40282" name="Freeform 51">
                                      <a:extLst>
                                        <a:ext uri="{FF2B5EF4-FFF2-40B4-BE49-F238E27FC236}">
                                          <a16:creationId xmlns:a16="http://schemas.microsoft.com/office/drawing/2014/main" id="{BC249891-ECEE-4CE6-B542-36551E1FFBC8}"/>
                                        </a:ext>
                                      </a:extLst>
                                    </p:cNvPr>
                                    <p:cNvSpPr>
                                      <a:spLocks/>
                                    </p:cNvSpPr>
                                    <p:nvPr/>
                                  </p:nvSpPr>
                                  <p:spPr bwMode="auto">
                                    <a:xfrm>
                                      <a:off x="2204" y="1732"/>
                                      <a:ext cx="134" cy="177"/>
                                    </a:xfrm>
                                    <a:custGeom>
                                      <a:avLst/>
                                      <a:gdLst>
                                        <a:gd name="T0" fmla="*/ 0 w 668"/>
                                        <a:gd name="T1" fmla="*/ 0 h 887"/>
                                        <a:gd name="T2" fmla="*/ 0 w 668"/>
                                        <a:gd name="T3" fmla="*/ 0 h 887"/>
                                        <a:gd name="T4" fmla="*/ 0 w 668"/>
                                        <a:gd name="T5" fmla="*/ 0 h 887"/>
                                        <a:gd name="T6" fmla="*/ 0 w 668"/>
                                        <a:gd name="T7" fmla="*/ 0 h 887"/>
                                        <a:gd name="T8" fmla="*/ 0 w 668"/>
                                        <a:gd name="T9" fmla="*/ 0 h 887"/>
                                        <a:gd name="T10" fmla="*/ 0 w 668"/>
                                        <a:gd name="T11" fmla="*/ 0 h 887"/>
                                        <a:gd name="T12" fmla="*/ 0 w 668"/>
                                        <a:gd name="T13" fmla="*/ 0 h 887"/>
                                        <a:gd name="T14" fmla="*/ 0 w 668"/>
                                        <a:gd name="T15" fmla="*/ 0 h 887"/>
                                        <a:gd name="T16" fmla="*/ 0 w 668"/>
                                        <a:gd name="T17" fmla="*/ 0 h 887"/>
                                        <a:gd name="T18" fmla="*/ 0 w 668"/>
                                        <a:gd name="T19" fmla="*/ 0 h 887"/>
                                        <a:gd name="T20" fmla="*/ 0 w 668"/>
                                        <a:gd name="T21" fmla="*/ 0 h 887"/>
                                        <a:gd name="T22" fmla="*/ 0 w 668"/>
                                        <a:gd name="T23" fmla="*/ 0 h 887"/>
                                        <a:gd name="T24" fmla="*/ 0 w 668"/>
                                        <a:gd name="T25" fmla="*/ 0 h 887"/>
                                        <a:gd name="T26" fmla="*/ 0 w 668"/>
                                        <a:gd name="T27" fmla="*/ 0 h 887"/>
                                        <a:gd name="T28" fmla="*/ 0 w 668"/>
                                        <a:gd name="T29" fmla="*/ 0 h 887"/>
                                        <a:gd name="T30" fmla="*/ 0 w 668"/>
                                        <a:gd name="T31" fmla="*/ 0 h 887"/>
                                        <a:gd name="T32" fmla="*/ 0 w 668"/>
                                        <a:gd name="T33" fmla="*/ 0 h 887"/>
                                        <a:gd name="T34" fmla="*/ 0 w 668"/>
                                        <a:gd name="T35" fmla="*/ 0 h 887"/>
                                        <a:gd name="T36" fmla="*/ 0 w 668"/>
                                        <a:gd name="T37" fmla="*/ 0 h 887"/>
                                        <a:gd name="T38" fmla="*/ 0 w 668"/>
                                        <a:gd name="T39" fmla="*/ 0 h 887"/>
                                        <a:gd name="T40" fmla="*/ 0 w 668"/>
                                        <a:gd name="T41" fmla="*/ 0 h 887"/>
                                        <a:gd name="T42" fmla="*/ 0 w 668"/>
                                        <a:gd name="T43" fmla="*/ 0 h 887"/>
                                        <a:gd name="T44" fmla="*/ 0 w 668"/>
                                        <a:gd name="T45" fmla="*/ 0 h 887"/>
                                        <a:gd name="T46" fmla="*/ 0 w 668"/>
                                        <a:gd name="T47" fmla="*/ 0 h 887"/>
                                        <a:gd name="T48" fmla="*/ 0 w 668"/>
                                        <a:gd name="T49" fmla="*/ 0 h 887"/>
                                        <a:gd name="T50" fmla="*/ 0 w 668"/>
                                        <a:gd name="T51" fmla="*/ 0 h 887"/>
                                        <a:gd name="T52" fmla="*/ 0 w 668"/>
                                        <a:gd name="T53" fmla="*/ 0 h 887"/>
                                        <a:gd name="T54" fmla="*/ 0 w 668"/>
                                        <a:gd name="T55" fmla="*/ 0 h 887"/>
                                        <a:gd name="T56" fmla="*/ 0 w 668"/>
                                        <a:gd name="T57" fmla="*/ 0 h 887"/>
                                        <a:gd name="T58" fmla="*/ 0 w 668"/>
                                        <a:gd name="T59" fmla="*/ 0 h 887"/>
                                        <a:gd name="T60" fmla="*/ 0 w 668"/>
                                        <a:gd name="T61" fmla="*/ 0 h 887"/>
                                        <a:gd name="T62" fmla="*/ 0 w 668"/>
                                        <a:gd name="T63" fmla="*/ 0 h 887"/>
                                        <a:gd name="T64" fmla="*/ 0 w 668"/>
                                        <a:gd name="T65" fmla="*/ 0 h 887"/>
                                        <a:gd name="T66" fmla="*/ 0 w 668"/>
                                        <a:gd name="T67" fmla="*/ 0 h 887"/>
                                        <a:gd name="T68" fmla="*/ 0 w 668"/>
                                        <a:gd name="T69" fmla="*/ 0 h 887"/>
                                        <a:gd name="T70" fmla="*/ 0 w 668"/>
                                        <a:gd name="T71" fmla="*/ 0 h 887"/>
                                        <a:gd name="T72" fmla="*/ 0 w 668"/>
                                        <a:gd name="T73" fmla="*/ 0 h 887"/>
                                        <a:gd name="T74" fmla="*/ 0 w 668"/>
                                        <a:gd name="T75" fmla="*/ 0 h 887"/>
                                        <a:gd name="T76" fmla="*/ 0 w 668"/>
                                        <a:gd name="T77" fmla="*/ 0 h 887"/>
                                        <a:gd name="T78" fmla="*/ 0 w 668"/>
                                        <a:gd name="T79" fmla="*/ 0 h 887"/>
                                        <a:gd name="T80" fmla="*/ 0 w 668"/>
                                        <a:gd name="T81" fmla="*/ 0 h 887"/>
                                        <a:gd name="T82" fmla="*/ 0 w 668"/>
                                        <a:gd name="T83" fmla="*/ 0 h 887"/>
                                        <a:gd name="T84" fmla="*/ 0 w 668"/>
                                        <a:gd name="T85" fmla="*/ 0 h 887"/>
                                        <a:gd name="T86" fmla="*/ 0 w 668"/>
                                        <a:gd name="T87" fmla="*/ 0 h 887"/>
                                        <a:gd name="T88" fmla="*/ 0 w 668"/>
                                        <a:gd name="T89" fmla="*/ 0 h 887"/>
                                        <a:gd name="T90" fmla="*/ 0 w 668"/>
                                        <a:gd name="T91" fmla="*/ 0 h 887"/>
                                        <a:gd name="T92" fmla="*/ 0 w 668"/>
                                        <a:gd name="T93" fmla="*/ 0 h 887"/>
                                        <a:gd name="T94" fmla="*/ 0 w 668"/>
                                        <a:gd name="T95" fmla="*/ 0 h 887"/>
                                        <a:gd name="T96" fmla="*/ 0 w 668"/>
                                        <a:gd name="T97" fmla="*/ 0 h 88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68"/>
                                        <a:gd name="T148" fmla="*/ 0 h 887"/>
                                        <a:gd name="T149" fmla="*/ 668 w 668"/>
                                        <a:gd name="T150" fmla="*/ 887 h 88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68" h="887">
                                          <a:moveTo>
                                            <a:pt x="408" y="53"/>
                                          </a:moveTo>
                                          <a:lnTo>
                                            <a:pt x="395" y="57"/>
                                          </a:lnTo>
                                          <a:lnTo>
                                            <a:pt x="379" y="68"/>
                                          </a:lnTo>
                                          <a:lnTo>
                                            <a:pt x="365" y="77"/>
                                          </a:lnTo>
                                          <a:lnTo>
                                            <a:pt x="354" y="84"/>
                                          </a:lnTo>
                                          <a:lnTo>
                                            <a:pt x="369" y="58"/>
                                          </a:lnTo>
                                          <a:lnTo>
                                            <a:pt x="383" y="36"/>
                                          </a:lnTo>
                                          <a:lnTo>
                                            <a:pt x="397" y="16"/>
                                          </a:lnTo>
                                          <a:lnTo>
                                            <a:pt x="405" y="7"/>
                                          </a:lnTo>
                                          <a:lnTo>
                                            <a:pt x="413" y="2"/>
                                          </a:lnTo>
                                          <a:lnTo>
                                            <a:pt x="423" y="0"/>
                                          </a:lnTo>
                                          <a:lnTo>
                                            <a:pt x="430" y="6"/>
                                          </a:lnTo>
                                          <a:lnTo>
                                            <a:pt x="441" y="24"/>
                                          </a:lnTo>
                                          <a:lnTo>
                                            <a:pt x="450" y="40"/>
                                          </a:lnTo>
                                          <a:lnTo>
                                            <a:pt x="461" y="62"/>
                                          </a:lnTo>
                                          <a:lnTo>
                                            <a:pt x="473" y="83"/>
                                          </a:lnTo>
                                          <a:lnTo>
                                            <a:pt x="483" y="102"/>
                                          </a:lnTo>
                                          <a:lnTo>
                                            <a:pt x="491" y="123"/>
                                          </a:lnTo>
                                          <a:lnTo>
                                            <a:pt x="500" y="142"/>
                                          </a:lnTo>
                                          <a:lnTo>
                                            <a:pt x="507" y="164"/>
                                          </a:lnTo>
                                          <a:lnTo>
                                            <a:pt x="521" y="178"/>
                                          </a:lnTo>
                                          <a:lnTo>
                                            <a:pt x="537" y="197"/>
                                          </a:lnTo>
                                          <a:lnTo>
                                            <a:pt x="549" y="214"/>
                                          </a:lnTo>
                                          <a:lnTo>
                                            <a:pt x="552" y="233"/>
                                          </a:lnTo>
                                          <a:lnTo>
                                            <a:pt x="550" y="253"/>
                                          </a:lnTo>
                                          <a:lnTo>
                                            <a:pt x="546" y="280"/>
                                          </a:lnTo>
                                          <a:lnTo>
                                            <a:pt x="541" y="305"/>
                                          </a:lnTo>
                                          <a:lnTo>
                                            <a:pt x="536" y="331"/>
                                          </a:lnTo>
                                          <a:lnTo>
                                            <a:pt x="546" y="347"/>
                                          </a:lnTo>
                                          <a:lnTo>
                                            <a:pt x="556" y="363"/>
                                          </a:lnTo>
                                          <a:lnTo>
                                            <a:pt x="565" y="381"/>
                                          </a:lnTo>
                                          <a:lnTo>
                                            <a:pt x="576" y="401"/>
                                          </a:lnTo>
                                          <a:lnTo>
                                            <a:pt x="592" y="434"/>
                                          </a:lnTo>
                                          <a:lnTo>
                                            <a:pt x="606" y="462"/>
                                          </a:lnTo>
                                          <a:lnTo>
                                            <a:pt x="622" y="489"/>
                                          </a:lnTo>
                                          <a:lnTo>
                                            <a:pt x="634" y="515"/>
                                          </a:lnTo>
                                          <a:lnTo>
                                            <a:pt x="640" y="533"/>
                                          </a:lnTo>
                                          <a:lnTo>
                                            <a:pt x="646" y="560"/>
                                          </a:lnTo>
                                          <a:lnTo>
                                            <a:pt x="651" y="591"/>
                                          </a:lnTo>
                                          <a:lnTo>
                                            <a:pt x="656" y="613"/>
                                          </a:lnTo>
                                          <a:lnTo>
                                            <a:pt x="662" y="644"/>
                                          </a:lnTo>
                                          <a:lnTo>
                                            <a:pt x="664" y="674"/>
                                          </a:lnTo>
                                          <a:lnTo>
                                            <a:pt x="663" y="695"/>
                                          </a:lnTo>
                                          <a:lnTo>
                                            <a:pt x="663" y="719"/>
                                          </a:lnTo>
                                          <a:lnTo>
                                            <a:pt x="664" y="768"/>
                                          </a:lnTo>
                                          <a:lnTo>
                                            <a:pt x="668" y="825"/>
                                          </a:lnTo>
                                          <a:lnTo>
                                            <a:pt x="667" y="851"/>
                                          </a:lnTo>
                                          <a:lnTo>
                                            <a:pt x="664" y="868"/>
                                          </a:lnTo>
                                          <a:lnTo>
                                            <a:pt x="653" y="878"/>
                                          </a:lnTo>
                                          <a:lnTo>
                                            <a:pt x="635" y="886"/>
                                          </a:lnTo>
                                          <a:lnTo>
                                            <a:pt x="617" y="887"/>
                                          </a:lnTo>
                                          <a:lnTo>
                                            <a:pt x="602" y="880"/>
                                          </a:lnTo>
                                          <a:lnTo>
                                            <a:pt x="591" y="871"/>
                                          </a:lnTo>
                                          <a:lnTo>
                                            <a:pt x="562" y="853"/>
                                          </a:lnTo>
                                          <a:lnTo>
                                            <a:pt x="535" y="839"/>
                                          </a:lnTo>
                                          <a:lnTo>
                                            <a:pt x="508" y="827"/>
                                          </a:lnTo>
                                          <a:lnTo>
                                            <a:pt x="488" y="808"/>
                                          </a:lnTo>
                                          <a:lnTo>
                                            <a:pt x="451" y="775"/>
                                          </a:lnTo>
                                          <a:lnTo>
                                            <a:pt x="416" y="741"/>
                                          </a:lnTo>
                                          <a:lnTo>
                                            <a:pt x="382" y="710"/>
                                          </a:lnTo>
                                          <a:lnTo>
                                            <a:pt x="350" y="674"/>
                                          </a:lnTo>
                                          <a:lnTo>
                                            <a:pt x="311" y="627"/>
                                          </a:lnTo>
                                          <a:lnTo>
                                            <a:pt x="282" y="591"/>
                                          </a:lnTo>
                                          <a:lnTo>
                                            <a:pt x="249" y="560"/>
                                          </a:lnTo>
                                          <a:lnTo>
                                            <a:pt x="210" y="519"/>
                                          </a:lnTo>
                                          <a:lnTo>
                                            <a:pt x="170" y="478"/>
                                          </a:lnTo>
                                          <a:lnTo>
                                            <a:pt x="115" y="426"/>
                                          </a:lnTo>
                                          <a:lnTo>
                                            <a:pt x="64" y="383"/>
                                          </a:lnTo>
                                          <a:lnTo>
                                            <a:pt x="40" y="356"/>
                                          </a:lnTo>
                                          <a:lnTo>
                                            <a:pt x="21" y="334"/>
                                          </a:lnTo>
                                          <a:lnTo>
                                            <a:pt x="10" y="315"/>
                                          </a:lnTo>
                                          <a:lnTo>
                                            <a:pt x="1" y="291"/>
                                          </a:lnTo>
                                          <a:lnTo>
                                            <a:pt x="0" y="279"/>
                                          </a:lnTo>
                                          <a:lnTo>
                                            <a:pt x="5" y="271"/>
                                          </a:lnTo>
                                          <a:lnTo>
                                            <a:pt x="17" y="262"/>
                                          </a:lnTo>
                                          <a:lnTo>
                                            <a:pt x="36" y="248"/>
                                          </a:lnTo>
                                          <a:lnTo>
                                            <a:pt x="57" y="234"/>
                                          </a:lnTo>
                                          <a:lnTo>
                                            <a:pt x="77" y="221"/>
                                          </a:lnTo>
                                          <a:lnTo>
                                            <a:pt x="93" y="211"/>
                                          </a:lnTo>
                                          <a:lnTo>
                                            <a:pt x="82" y="237"/>
                                          </a:lnTo>
                                          <a:lnTo>
                                            <a:pt x="71" y="258"/>
                                          </a:lnTo>
                                          <a:lnTo>
                                            <a:pt x="60" y="280"/>
                                          </a:lnTo>
                                          <a:lnTo>
                                            <a:pt x="54" y="295"/>
                                          </a:lnTo>
                                          <a:lnTo>
                                            <a:pt x="55" y="308"/>
                                          </a:lnTo>
                                          <a:lnTo>
                                            <a:pt x="62" y="325"/>
                                          </a:lnTo>
                                          <a:lnTo>
                                            <a:pt x="74" y="347"/>
                                          </a:lnTo>
                                          <a:lnTo>
                                            <a:pt x="91" y="366"/>
                                          </a:lnTo>
                                          <a:lnTo>
                                            <a:pt x="109" y="390"/>
                                          </a:lnTo>
                                          <a:lnTo>
                                            <a:pt x="138" y="411"/>
                                          </a:lnTo>
                                          <a:lnTo>
                                            <a:pt x="167" y="436"/>
                                          </a:lnTo>
                                          <a:lnTo>
                                            <a:pt x="190" y="455"/>
                                          </a:lnTo>
                                          <a:lnTo>
                                            <a:pt x="215" y="475"/>
                                          </a:lnTo>
                                          <a:lnTo>
                                            <a:pt x="239" y="495"/>
                                          </a:lnTo>
                                          <a:lnTo>
                                            <a:pt x="264" y="516"/>
                                          </a:lnTo>
                                          <a:lnTo>
                                            <a:pt x="284" y="541"/>
                                          </a:lnTo>
                                          <a:lnTo>
                                            <a:pt x="307" y="559"/>
                                          </a:lnTo>
                                          <a:lnTo>
                                            <a:pt x="322" y="577"/>
                                          </a:lnTo>
                                          <a:lnTo>
                                            <a:pt x="341" y="603"/>
                                          </a:lnTo>
                                          <a:lnTo>
                                            <a:pt x="358" y="628"/>
                                          </a:lnTo>
                                          <a:lnTo>
                                            <a:pt x="377" y="655"/>
                                          </a:lnTo>
                                          <a:lnTo>
                                            <a:pt x="397" y="678"/>
                                          </a:lnTo>
                                          <a:lnTo>
                                            <a:pt x="420" y="697"/>
                                          </a:lnTo>
                                          <a:lnTo>
                                            <a:pt x="453" y="724"/>
                                          </a:lnTo>
                                          <a:lnTo>
                                            <a:pt x="475" y="743"/>
                                          </a:lnTo>
                                          <a:lnTo>
                                            <a:pt x="496" y="760"/>
                                          </a:lnTo>
                                          <a:lnTo>
                                            <a:pt x="509" y="776"/>
                                          </a:lnTo>
                                          <a:lnTo>
                                            <a:pt x="528" y="783"/>
                                          </a:lnTo>
                                          <a:lnTo>
                                            <a:pt x="546" y="792"/>
                                          </a:lnTo>
                                          <a:lnTo>
                                            <a:pt x="564" y="798"/>
                                          </a:lnTo>
                                          <a:lnTo>
                                            <a:pt x="582" y="803"/>
                                          </a:lnTo>
                                          <a:lnTo>
                                            <a:pt x="594" y="802"/>
                                          </a:lnTo>
                                          <a:lnTo>
                                            <a:pt x="604" y="798"/>
                                          </a:lnTo>
                                          <a:lnTo>
                                            <a:pt x="614" y="792"/>
                                          </a:lnTo>
                                          <a:lnTo>
                                            <a:pt x="620" y="779"/>
                                          </a:lnTo>
                                          <a:lnTo>
                                            <a:pt x="623" y="766"/>
                                          </a:lnTo>
                                          <a:lnTo>
                                            <a:pt x="620" y="738"/>
                                          </a:lnTo>
                                          <a:lnTo>
                                            <a:pt x="618" y="704"/>
                                          </a:lnTo>
                                          <a:lnTo>
                                            <a:pt x="614" y="673"/>
                                          </a:lnTo>
                                          <a:lnTo>
                                            <a:pt x="610" y="640"/>
                                          </a:lnTo>
                                          <a:lnTo>
                                            <a:pt x="607" y="617"/>
                                          </a:lnTo>
                                          <a:lnTo>
                                            <a:pt x="601" y="595"/>
                                          </a:lnTo>
                                          <a:lnTo>
                                            <a:pt x="595" y="566"/>
                                          </a:lnTo>
                                          <a:lnTo>
                                            <a:pt x="586" y="539"/>
                                          </a:lnTo>
                                          <a:lnTo>
                                            <a:pt x="583" y="521"/>
                                          </a:lnTo>
                                          <a:lnTo>
                                            <a:pt x="577" y="502"/>
                                          </a:lnTo>
                                          <a:lnTo>
                                            <a:pt x="564" y="481"/>
                                          </a:lnTo>
                                          <a:lnTo>
                                            <a:pt x="555" y="459"/>
                                          </a:lnTo>
                                          <a:lnTo>
                                            <a:pt x="543" y="440"/>
                                          </a:lnTo>
                                          <a:lnTo>
                                            <a:pt x="531" y="417"/>
                                          </a:lnTo>
                                          <a:lnTo>
                                            <a:pt x="519" y="395"/>
                                          </a:lnTo>
                                          <a:lnTo>
                                            <a:pt x="506" y="370"/>
                                          </a:lnTo>
                                          <a:lnTo>
                                            <a:pt x="492" y="347"/>
                                          </a:lnTo>
                                          <a:lnTo>
                                            <a:pt x="485" y="334"/>
                                          </a:lnTo>
                                          <a:lnTo>
                                            <a:pt x="483" y="325"/>
                                          </a:lnTo>
                                          <a:lnTo>
                                            <a:pt x="487" y="313"/>
                                          </a:lnTo>
                                          <a:lnTo>
                                            <a:pt x="492" y="291"/>
                                          </a:lnTo>
                                          <a:lnTo>
                                            <a:pt x="498" y="267"/>
                                          </a:lnTo>
                                          <a:lnTo>
                                            <a:pt x="501" y="253"/>
                                          </a:lnTo>
                                          <a:lnTo>
                                            <a:pt x="506" y="242"/>
                                          </a:lnTo>
                                          <a:lnTo>
                                            <a:pt x="497" y="222"/>
                                          </a:lnTo>
                                          <a:lnTo>
                                            <a:pt x="487" y="196"/>
                                          </a:lnTo>
                                          <a:lnTo>
                                            <a:pt x="475" y="165"/>
                                          </a:lnTo>
                                          <a:lnTo>
                                            <a:pt x="463" y="135"/>
                                          </a:lnTo>
                                          <a:lnTo>
                                            <a:pt x="449" y="103"/>
                                          </a:lnTo>
                                          <a:lnTo>
                                            <a:pt x="438" y="78"/>
                                          </a:lnTo>
                                          <a:lnTo>
                                            <a:pt x="427" y="57"/>
                                          </a:lnTo>
                                          <a:lnTo>
                                            <a:pt x="418" y="52"/>
                                          </a:lnTo>
                                          <a:lnTo>
                                            <a:pt x="408" y="53"/>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83" name="Freeform 52">
                                      <a:extLst>
                                        <a:ext uri="{FF2B5EF4-FFF2-40B4-BE49-F238E27FC236}">
                                          <a16:creationId xmlns:a16="http://schemas.microsoft.com/office/drawing/2014/main" id="{AF6D37D1-29BC-4F5B-BA61-99A7B2D7DEB2}"/>
                                        </a:ext>
                                      </a:extLst>
                                    </p:cNvPr>
                                    <p:cNvSpPr>
                                      <a:spLocks/>
                                    </p:cNvSpPr>
                                    <p:nvPr/>
                                  </p:nvSpPr>
                                  <p:spPr bwMode="auto">
                                    <a:xfrm>
                                      <a:off x="2150" y="1667"/>
                                      <a:ext cx="130" cy="113"/>
                                    </a:xfrm>
                                    <a:custGeom>
                                      <a:avLst/>
                                      <a:gdLst>
                                        <a:gd name="T0" fmla="*/ 0 w 653"/>
                                        <a:gd name="T1" fmla="*/ 0 h 567"/>
                                        <a:gd name="T2" fmla="*/ 0 w 653"/>
                                        <a:gd name="T3" fmla="*/ 0 h 567"/>
                                        <a:gd name="T4" fmla="*/ 0 w 653"/>
                                        <a:gd name="T5" fmla="*/ 0 h 567"/>
                                        <a:gd name="T6" fmla="*/ 0 w 653"/>
                                        <a:gd name="T7" fmla="*/ 0 h 567"/>
                                        <a:gd name="T8" fmla="*/ 0 w 653"/>
                                        <a:gd name="T9" fmla="*/ 0 h 567"/>
                                        <a:gd name="T10" fmla="*/ 0 w 653"/>
                                        <a:gd name="T11" fmla="*/ 0 h 567"/>
                                        <a:gd name="T12" fmla="*/ 0 w 653"/>
                                        <a:gd name="T13" fmla="*/ 0 h 567"/>
                                        <a:gd name="T14" fmla="*/ 0 w 653"/>
                                        <a:gd name="T15" fmla="*/ 0 h 567"/>
                                        <a:gd name="T16" fmla="*/ 0 w 653"/>
                                        <a:gd name="T17" fmla="*/ 0 h 567"/>
                                        <a:gd name="T18" fmla="*/ 0 w 653"/>
                                        <a:gd name="T19" fmla="*/ 0 h 567"/>
                                        <a:gd name="T20" fmla="*/ 0 w 653"/>
                                        <a:gd name="T21" fmla="*/ 0 h 567"/>
                                        <a:gd name="T22" fmla="*/ 0 w 653"/>
                                        <a:gd name="T23" fmla="*/ 0 h 567"/>
                                        <a:gd name="T24" fmla="*/ 0 w 653"/>
                                        <a:gd name="T25" fmla="*/ 0 h 567"/>
                                        <a:gd name="T26" fmla="*/ 0 w 653"/>
                                        <a:gd name="T27" fmla="*/ 0 h 567"/>
                                        <a:gd name="T28" fmla="*/ 0 w 653"/>
                                        <a:gd name="T29" fmla="*/ 0 h 567"/>
                                        <a:gd name="T30" fmla="*/ 0 w 653"/>
                                        <a:gd name="T31" fmla="*/ 0 h 567"/>
                                        <a:gd name="T32" fmla="*/ 0 w 653"/>
                                        <a:gd name="T33" fmla="*/ 0 h 567"/>
                                        <a:gd name="T34" fmla="*/ 0 w 653"/>
                                        <a:gd name="T35" fmla="*/ 0 h 567"/>
                                        <a:gd name="T36" fmla="*/ 0 w 653"/>
                                        <a:gd name="T37" fmla="*/ 0 h 567"/>
                                        <a:gd name="T38" fmla="*/ 0 w 653"/>
                                        <a:gd name="T39" fmla="*/ 0 h 567"/>
                                        <a:gd name="T40" fmla="*/ 0 w 653"/>
                                        <a:gd name="T41" fmla="*/ 0 h 567"/>
                                        <a:gd name="T42" fmla="*/ 0 w 653"/>
                                        <a:gd name="T43" fmla="*/ 0 h 567"/>
                                        <a:gd name="T44" fmla="*/ 0 w 653"/>
                                        <a:gd name="T45" fmla="*/ 0 h 567"/>
                                        <a:gd name="T46" fmla="*/ 0 w 653"/>
                                        <a:gd name="T47" fmla="*/ 0 h 567"/>
                                        <a:gd name="T48" fmla="*/ 0 w 653"/>
                                        <a:gd name="T49" fmla="*/ 0 h 567"/>
                                        <a:gd name="T50" fmla="*/ 0 w 653"/>
                                        <a:gd name="T51" fmla="*/ 0 h 567"/>
                                        <a:gd name="T52" fmla="*/ 0 w 653"/>
                                        <a:gd name="T53" fmla="*/ 0 h 567"/>
                                        <a:gd name="T54" fmla="*/ 0 w 653"/>
                                        <a:gd name="T55" fmla="*/ 0 h 567"/>
                                        <a:gd name="T56" fmla="*/ 0 w 653"/>
                                        <a:gd name="T57" fmla="*/ 0 h 567"/>
                                        <a:gd name="T58" fmla="*/ 0 w 653"/>
                                        <a:gd name="T59" fmla="*/ 0 h 567"/>
                                        <a:gd name="T60" fmla="*/ 0 w 653"/>
                                        <a:gd name="T61" fmla="*/ 0 h 567"/>
                                        <a:gd name="T62" fmla="*/ 0 w 653"/>
                                        <a:gd name="T63" fmla="*/ 0 h 567"/>
                                        <a:gd name="T64" fmla="*/ 0 w 653"/>
                                        <a:gd name="T65" fmla="*/ 0 h 567"/>
                                        <a:gd name="T66" fmla="*/ 0 w 653"/>
                                        <a:gd name="T67" fmla="*/ 0 h 567"/>
                                        <a:gd name="T68" fmla="*/ 0 w 653"/>
                                        <a:gd name="T69" fmla="*/ 0 h 567"/>
                                        <a:gd name="T70" fmla="*/ 0 w 653"/>
                                        <a:gd name="T71" fmla="*/ 0 h 567"/>
                                        <a:gd name="T72" fmla="*/ 0 w 653"/>
                                        <a:gd name="T73" fmla="*/ 0 h 567"/>
                                        <a:gd name="T74" fmla="*/ 0 w 653"/>
                                        <a:gd name="T75" fmla="*/ 0 h 567"/>
                                        <a:gd name="T76" fmla="*/ 0 w 653"/>
                                        <a:gd name="T77" fmla="*/ 0 h 567"/>
                                        <a:gd name="T78" fmla="*/ 0 w 653"/>
                                        <a:gd name="T79" fmla="*/ 0 h 567"/>
                                        <a:gd name="T80" fmla="*/ 0 w 653"/>
                                        <a:gd name="T81" fmla="*/ 0 h 567"/>
                                        <a:gd name="T82" fmla="*/ 0 w 653"/>
                                        <a:gd name="T83" fmla="*/ 0 h 567"/>
                                        <a:gd name="T84" fmla="*/ 0 w 653"/>
                                        <a:gd name="T85" fmla="*/ 0 h 567"/>
                                        <a:gd name="T86" fmla="*/ 0 w 653"/>
                                        <a:gd name="T87" fmla="*/ 0 h 567"/>
                                        <a:gd name="T88" fmla="*/ 0 w 653"/>
                                        <a:gd name="T89" fmla="*/ 0 h 567"/>
                                        <a:gd name="T90" fmla="*/ 0 w 653"/>
                                        <a:gd name="T91" fmla="*/ 0 h 567"/>
                                        <a:gd name="T92" fmla="*/ 0 w 653"/>
                                        <a:gd name="T93" fmla="*/ 0 h 567"/>
                                        <a:gd name="T94" fmla="*/ 0 w 653"/>
                                        <a:gd name="T95" fmla="*/ 0 h 567"/>
                                        <a:gd name="T96" fmla="*/ 0 w 653"/>
                                        <a:gd name="T97" fmla="*/ 0 h 567"/>
                                        <a:gd name="T98" fmla="*/ 0 w 653"/>
                                        <a:gd name="T99" fmla="*/ 0 h 567"/>
                                        <a:gd name="T100" fmla="*/ 0 w 653"/>
                                        <a:gd name="T101" fmla="*/ 0 h 567"/>
                                        <a:gd name="T102" fmla="*/ 0 w 653"/>
                                        <a:gd name="T103" fmla="*/ 0 h 567"/>
                                        <a:gd name="T104" fmla="*/ 0 w 653"/>
                                        <a:gd name="T105" fmla="*/ 0 h 567"/>
                                        <a:gd name="T106" fmla="*/ 0 w 653"/>
                                        <a:gd name="T107" fmla="*/ 0 h 567"/>
                                        <a:gd name="T108" fmla="*/ 0 w 653"/>
                                        <a:gd name="T109" fmla="*/ 0 h 5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53"/>
                                        <a:gd name="T166" fmla="*/ 0 h 567"/>
                                        <a:gd name="T167" fmla="*/ 653 w 653"/>
                                        <a:gd name="T168" fmla="*/ 567 h 5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53" h="567">
                                          <a:moveTo>
                                            <a:pt x="2" y="269"/>
                                          </a:moveTo>
                                          <a:lnTo>
                                            <a:pt x="10" y="247"/>
                                          </a:lnTo>
                                          <a:lnTo>
                                            <a:pt x="20" y="226"/>
                                          </a:lnTo>
                                          <a:lnTo>
                                            <a:pt x="32" y="205"/>
                                          </a:lnTo>
                                          <a:lnTo>
                                            <a:pt x="45" y="190"/>
                                          </a:lnTo>
                                          <a:lnTo>
                                            <a:pt x="58" y="177"/>
                                          </a:lnTo>
                                          <a:lnTo>
                                            <a:pt x="75" y="159"/>
                                          </a:lnTo>
                                          <a:lnTo>
                                            <a:pt x="95" y="137"/>
                                          </a:lnTo>
                                          <a:lnTo>
                                            <a:pt x="110" y="116"/>
                                          </a:lnTo>
                                          <a:lnTo>
                                            <a:pt x="126" y="96"/>
                                          </a:lnTo>
                                          <a:lnTo>
                                            <a:pt x="143" y="80"/>
                                          </a:lnTo>
                                          <a:lnTo>
                                            <a:pt x="163" y="62"/>
                                          </a:lnTo>
                                          <a:lnTo>
                                            <a:pt x="183" y="47"/>
                                          </a:lnTo>
                                          <a:lnTo>
                                            <a:pt x="204" y="34"/>
                                          </a:lnTo>
                                          <a:lnTo>
                                            <a:pt x="230" y="21"/>
                                          </a:lnTo>
                                          <a:lnTo>
                                            <a:pt x="259" y="11"/>
                                          </a:lnTo>
                                          <a:lnTo>
                                            <a:pt x="288" y="4"/>
                                          </a:lnTo>
                                          <a:lnTo>
                                            <a:pt x="324" y="1"/>
                                          </a:lnTo>
                                          <a:lnTo>
                                            <a:pt x="358" y="0"/>
                                          </a:lnTo>
                                          <a:lnTo>
                                            <a:pt x="385" y="2"/>
                                          </a:lnTo>
                                          <a:lnTo>
                                            <a:pt x="413" y="6"/>
                                          </a:lnTo>
                                          <a:lnTo>
                                            <a:pt x="439" y="11"/>
                                          </a:lnTo>
                                          <a:lnTo>
                                            <a:pt x="471" y="19"/>
                                          </a:lnTo>
                                          <a:lnTo>
                                            <a:pt x="498" y="32"/>
                                          </a:lnTo>
                                          <a:lnTo>
                                            <a:pt x="520" y="43"/>
                                          </a:lnTo>
                                          <a:lnTo>
                                            <a:pt x="545" y="56"/>
                                          </a:lnTo>
                                          <a:lnTo>
                                            <a:pt x="564" y="74"/>
                                          </a:lnTo>
                                          <a:lnTo>
                                            <a:pt x="583" y="93"/>
                                          </a:lnTo>
                                          <a:lnTo>
                                            <a:pt x="598" y="112"/>
                                          </a:lnTo>
                                          <a:lnTo>
                                            <a:pt x="615" y="135"/>
                                          </a:lnTo>
                                          <a:lnTo>
                                            <a:pt x="630" y="157"/>
                                          </a:lnTo>
                                          <a:lnTo>
                                            <a:pt x="639" y="178"/>
                                          </a:lnTo>
                                          <a:lnTo>
                                            <a:pt x="645" y="205"/>
                                          </a:lnTo>
                                          <a:lnTo>
                                            <a:pt x="650" y="230"/>
                                          </a:lnTo>
                                          <a:lnTo>
                                            <a:pt x="653" y="249"/>
                                          </a:lnTo>
                                          <a:lnTo>
                                            <a:pt x="634" y="208"/>
                                          </a:lnTo>
                                          <a:lnTo>
                                            <a:pt x="623" y="188"/>
                                          </a:lnTo>
                                          <a:lnTo>
                                            <a:pt x="610" y="162"/>
                                          </a:lnTo>
                                          <a:lnTo>
                                            <a:pt x="599" y="142"/>
                                          </a:lnTo>
                                          <a:lnTo>
                                            <a:pt x="586" y="125"/>
                                          </a:lnTo>
                                          <a:lnTo>
                                            <a:pt x="571" y="105"/>
                                          </a:lnTo>
                                          <a:lnTo>
                                            <a:pt x="552" y="89"/>
                                          </a:lnTo>
                                          <a:lnTo>
                                            <a:pt x="537" y="75"/>
                                          </a:lnTo>
                                          <a:lnTo>
                                            <a:pt x="521" y="65"/>
                                          </a:lnTo>
                                          <a:lnTo>
                                            <a:pt x="503" y="59"/>
                                          </a:lnTo>
                                          <a:lnTo>
                                            <a:pt x="486" y="51"/>
                                          </a:lnTo>
                                          <a:lnTo>
                                            <a:pt x="464" y="43"/>
                                          </a:lnTo>
                                          <a:lnTo>
                                            <a:pt x="445" y="38"/>
                                          </a:lnTo>
                                          <a:lnTo>
                                            <a:pt x="422" y="32"/>
                                          </a:lnTo>
                                          <a:lnTo>
                                            <a:pt x="397" y="26"/>
                                          </a:lnTo>
                                          <a:lnTo>
                                            <a:pt x="371" y="24"/>
                                          </a:lnTo>
                                          <a:lnTo>
                                            <a:pt x="349" y="22"/>
                                          </a:lnTo>
                                          <a:lnTo>
                                            <a:pt x="331" y="24"/>
                                          </a:lnTo>
                                          <a:lnTo>
                                            <a:pt x="305" y="29"/>
                                          </a:lnTo>
                                          <a:lnTo>
                                            <a:pt x="280" y="35"/>
                                          </a:lnTo>
                                          <a:lnTo>
                                            <a:pt x="260" y="40"/>
                                          </a:lnTo>
                                          <a:lnTo>
                                            <a:pt x="240" y="49"/>
                                          </a:lnTo>
                                          <a:lnTo>
                                            <a:pt x="215" y="61"/>
                                          </a:lnTo>
                                          <a:lnTo>
                                            <a:pt x="199" y="69"/>
                                          </a:lnTo>
                                          <a:lnTo>
                                            <a:pt x="183" y="82"/>
                                          </a:lnTo>
                                          <a:lnTo>
                                            <a:pt x="161" y="99"/>
                                          </a:lnTo>
                                          <a:lnTo>
                                            <a:pt x="140" y="120"/>
                                          </a:lnTo>
                                          <a:lnTo>
                                            <a:pt x="118" y="141"/>
                                          </a:lnTo>
                                          <a:lnTo>
                                            <a:pt x="100" y="164"/>
                                          </a:lnTo>
                                          <a:lnTo>
                                            <a:pt x="82" y="189"/>
                                          </a:lnTo>
                                          <a:lnTo>
                                            <a:pt x="64" y="211"/>
                                          </a:lnTo>
                                          <a:lnTo>
                                            <a:pt x="56" y="225"/>
                                          </a:lnTo>
                                          <a:lnTo>
                                            <a:pt x="51" y="244"/>
                                          </a:lnTo>
                                          <a:lnTo>
                                            <a:pt x="43" y="261"/>
                                          </a:lnTo>
                                          <a:lnTo>
                                            <a:pt x="37" y="274"/>
                                          </a:lnTo>
                                          <a:lnTo>
                                            <a:pt x="40" y="298"/>
                                          </a:lnTo>
                                          <a:lnTo>
                                            <a:pt x="41" y="321"/>
                                          </a:lnTo>
                                          <a:lnTo>
                                            <a:pt x="47" y="336"/>
                                          </a:lnTo>
                                          <a:lnTo>
                                            <a:pt x="55" y="356"/>
                                          </a:lnTo>
                                          <a:lnTo>
                                            <a:pt x="63" y="375"/>
                                          </a:lnTo>
                                          <a:lnTo>
                                            <a:pt x="72" y="393"/>
                                          </a:lnTo>
                                          <a:lnTo>
                                            <a:pt x="91" y="415"/>
                                          </a:lnTo>
                                          <a:lnTo>
                                            <a:pt x="112" y="439"/>
                                          </a:lnTo>
                                          <a:lnTo>
                                            <a:pt x="133" y="463"/>
                                          </a:lnTo>
                                          <a:lnTo>
                                            <a:pt x="149" y="484"/>
                                          </a:lnTo>
                                          <a:lnTo>
                                            <a:pt x="163" y="502"/>
                                          </a:lnTo>
                                          <a:lnTo>
                                            <a:pt x="176" y="517"/>
                                          </a:lnTo>
                                          <a:lnTo>
                                            <a:pt x="184" y="529"/>
                                          </a:lnTo>
                                          <a:lnTo>
                                            <a:pt x="194" y="533"/>
                                          </a:lnTo>
                                          <a:lnTo>
                                            <a:pt x="208" y="536"/>
                                          </a:lnTo>
                                          <a:lnTo>
                                            <a:pt x="225" y="540"/>
                                          </a:lnTo>
                                          <a:lnTo>
                                            <a:pt x="242" y="545"/>
                                          </a:lnTo>
                                          <a:lnTo>
                                            <a:pt x="256" y="553"/>
                                          </a:lnTo>
                                          <a:lnTo>
                                            <a:pt x="268" y="561"/>
                                          </a:lnTo>
                                          <a:lnTo>
                                            <a:pt x="253" y="564"/>
                                          </a:lnTo>
                                          <a:lnTo>
                                            <a:pt x="231" y="566"/>
                                          </a:lnTo>
                                          <a:lnTo>
                                            <a:pt x="210" y="567"/>
                                          </a:lnTo>
                                          <a:lnTo>
                                            <a:pt x="196" y="563"/>
                                          </a:lnTo>
                                          <a:lnTo>
                                            <a:pt x="181" y="556"/>
                                          </a:lnTo>
                                          <a:lnTo>
                                            <a:pt x="162" y="548"/>
                                          </a:lnTo>
                                          <a:lnTo>
                                            <a:pt x="152" y="538"/>
                                          </a:lnTo>
                                          <a:lnTo>
                                            <a:pt x="141" y="522"/>
                                          </a:lnTo>
                                          <a:lnTo>
                                            <a:pt x="129" y="503"/>
                                          </a:lnTo>
                                          <a:lnTo>
                                            <a:pt x="118" y="488"/>
                                          </a:lnTo>
                                          <a:lnTo>
                                            <a:pt x="98" y="466"/>
                                          </a:lnTo>
                                          <a:lnTo>
                                            <a:pt x="83" y="448"/>
                                          </a:lnTo>
                                          <a:lnTo>
                                            <a:pt x="61" y="426"/>
                                          </a:lnTo>
                                          <a:lnTo>
                                            <a:pt x="44" y="410"/>
                                          </a:lnTo>
                                          <a:lnTo>
                                            <a:pt x="33" y="398"/>
                                          </a:lnTo>
                                          <a:lnTo>
                                            <a:pt x="26" y="383"/>
                                          </a:lnTo>
                                          <a:lnTo>
                                            <a:pt x="18" y="362"/>
                                          </a:lnTo>
                                          <a:lnTo>
                                            <a:pt x="9" y="338"/>
                                          </a:lnTo>
                                          <a:lnTo>
                                            <a:pt x="4" y="314"/>
                                          </a:lnTo>
                                          <a:lnTo>
                                            <a:pt x="0" y="287"/>
                                          </a:lnTo>
                                          <a:lnTo>
                                            <a:pt x="2" y="269"/>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0279" name="Freeform 53">
                                  <a:extLst>
                                    <a:ext uri="{FF2B5EF4-FFF2-40B4-BE49-F238E27FC236}">
                                      <a16:creationId xmlns:a16="http://schemas.microsoft.com/office/drawing/2014/main" id="{EDDC5C7F-F664-4763-B29F-2D28E76B6AD5}"/>
                                    </a:ext>
                                  </a:extLst>
                                </p:cNvPr>
                                <p:cNvSpPr>
                                  <a:spLocks/>
                                </p:cNvSpPr>
                                <p:nvPr/>
                              </p:nvSpPr>
                              <p:spPr bwMode="auto">
                                <a:xfrm>
                                  <a:off x="2240" y="1768"/>
                                  <a:ext cx="78" cy="101"/>
                                </a:xfrm>
                                <a:custGeom>
                                  <a:avLst/>
                                  <a:gdLst>
                                    <a:gd name="T0" fmla="*/ 0 w 391"/>
                                    <a:gd name="T1" fmla="*/ 0 h 501"/>
                                    <a:gd name="T2" fmla="*/ 0 w 391"/>
                                    <a:gd name="T3" fmla="*/ 0 h 501"/>
                                    <a:gd name="T4" fmla="*/ 0 w 391"/>
                                    <a:gd name="T5" fmla="*/ 0 h 501"/>
                                    <a:gd name="T6" fmla="*/ 0 w 391"/>
                                    <a:gd name="T7" fmla="*/ 0 h 501"/>
                                    <a:gd name="T8" fmla="*/ 0 w 391"/>
                                    <a:gd name="T9" fmla="*/ 0 h 501"/>
                                    <a:gd name="T10" fmla="*/ 0 w 391"/>
                                    <a:gd name="T11" fmla="*/ 0 h 501"/>
                                    <a:gd name="T12" fmla="*/ 0 w 391"/>
                                    <a:gd name="T13" fmla="*/ 0 h 501"/>
                                    <a:gd name="T14" fmla="*/ 0 w 391"/>
                                    <a:gd name="T15" fmla="*/ 0 h 501"/>
                                    <a:gd name="T16" fmla="*/ 0 w 391"/>
                                    <a:gd name="T17" fmla="*/ 0 h 501"/>
                                    <a:gd name="T18" fmla="*/ 0 w 391"/>
                                    <a:gd name="T19" fmla="*/ 0 h 501"/>
                                    <a:gd name="T20" fmla="*/ 0 w 391"/>
                                    <a:gd name="T21" fmla="*/ 0 h 501"/>
                                    <a:gd name="T22" fmla="*/ 0 w 391"/>
                                    <a:gd name="T23" fmla="*/ 0 h 501"/>
                                    <a:gd name="T24" fmla="*/ 0 w 391"/>
                                    <a:gd name="T25" fmla="*/ 0 h 501"/>
                                    <a:gd name="T26" fmla="*/ 0 w 391"/>
                                    <a:gd name="T27" fmla="*/ 0 h 501"/>
                                    <a:gd name="T28" fmla="*/ 0 w 391"/>
                                    <a:gd name="T29" fmla="*/ 0 h 501"/>
                                    <a:gd name="T30" fmla="*/ 0 w 391"/>
                                    <a:gd name="T31" fmla="*/ 0 h 501"/>
                                    <a:gd name="T32" fmla="*/ 0 w 391"/>
                                    <a:gd name="T33" fmla="*/ 0 h 501"/>
                                    <a:gd name="T34" fmla="*/ 0 w 391"/>
                                    <a:gd name="T35" fmla="*/ 0 h 501"/>
                                    <a:gd name="T36" fmla="*/ 0 w 391"/>
                                    <a:gd name="T37" fmla="*/ 0 h 501"/>
                                    <a:gd name="T38" fmla="*/ 0 w 391"/>
                                    <a:gd name="T39" fmla="*/ 0 h 501"/>
                                    <a:gd name="T40" fmla="*/ 0 w 391"/>
                                    <a:gd name="T41" fmla="*/ 0 h 501"/>
                                    <a:gd name="T42" fmla="*/ 0 w 391"/>
                                    <a:gd name="T43" fmla="*/ 0 h 501"/>
                                    <a:gd name="T44" fmla="*/ 0 w 391"/>
                                    <a:gd name="T45" fmla="*/ 0 h 501"/>
                                    <a:gd name="T46" fmla="*/ 0 w 391"/>
                                    <a:gd name="T47" fmla="*/ 0 h 501"/>
                                    <a:gd name="T48" fmla="*/ 0 w 391"/>
                                    <a:gd name="T49" fmla="*/ 0 h 501"/>
                                    <a:gd name="T50" fmla="*/ 0 w 391"/>
                                    <a:gd name="T51" fmla="*/ 0 h 501"/>
                                    <a:gd name="T52" fmla="*/ 0 w 391"/>
                                    <a:gd name="T53" fmla="*/ 0 h 501"/>
                                    <a:gd name="T54" fmla="*/ 0 w 391"/>
                                    <a:gd name="T55" fmla="*/ 0 h 501"/>
                                    <a:gd name="T56" fmla="*/ 0 w 391"/>
                                    <a:gd name="T57" fmla="*/ 0 h 501"/>
                                    <a:gd name="T58" fmla="*/ 0 w 391"/>
                                    <a:gd name="T59" fmla="*/ 0 h 501"/>
                                    <a:gd name="T60" fmla="*/ 0 w 391"/>
                                    <a:gd name="T61" fmla="*/ 0 h 501"/>
                                    <a:gd name="T62" fmla="*/ 0 w 391"/>
                                    <a:gd name="T63" fmla="*/ 0 h 501"/>
                                    <a:gd name="T64" fmla="*/ 0 w 391"/>
                                    <a:gd name="T65" fmla="*/ 0 h 501"/>
                                    <a:gd name="T66" fmla="*/ 0 w 391"/>
                                    <a:gd name="T67" fmla="*/ 0 h 501"/>
                                    <a:gd name="T68" fmla="*/ 0 w 391"/>
                                    <a:gd name="T69" fmla="*/ 0 h 501"/>
                                    <a:gd name="T70" fmla="*/ 0 w 391"/>
                                    <a:gd name="T71" fmla="*/ 0 h 501"/>
                                    <a:gd name="T72" fmla="*/ 0 w 391"/>
                                    <a:gd name="T73" fmla="*/ 0 h 501"/>
                                    <a:gd name="T74" fmla="*/ 0 w 391"/>
                                    <a:gd name="T75" fmla="*/ 0 h 501"/>
                                    <a:gd name="T76" fmla="*/ 0 w 391"/>
                                    <a:gd name="T77" fmla="*/ 0 h 501"/>
                                    <a:gd name="T78" fmla="*/ 0 w 391"/>
                                    <a:gd name="T79" fmla="*/ 0 h 501"/>
                                    <a:gd name="T80" fmla="*/ 0 w 391"/>
                                    <a:gd name="T81" fmla="*/ 0 h 501"/>
                                    <a:gd name="T82" fmla="*/ 0 w 391"/>
                                    <a:gd name="T83" fmla="*/ 0 h 501"/>
                                    <a:gd name="T84" fmla="*/ 0 w 391"/>
                                    <a:gd name="T85" fmla="*/ 0 h 501"/>
                                    <a:gd name="T86" fmla="*/ 0 w 391"/>
                                    <a:gd name="T87" fmla="*/ 0 h 501"/>
                                    <a:gd name="T88" fmla="*/ 0 w 391"/>
                                    <a:gd name="T89" fmla="*/ 0 h 50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91"/>
                                    <a:gd name="T136" fmla="*/ 0 h 501"/>
                                    <a:gd name="T137" fmla="*/ 391 w 391"/>
                                    <a:gd name="T138" fmla="*/ 501 h 50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91" h="501">
                                      <a:moveTo>
                                        <a:pt x="103" y="64"/>
                                      </a:moveTo>
                                      <a:lnTo>
                                        <a:pt x="132" y="49"/>
                                      </a:lnTo>
                                      <a:lnTo>
                                        <a:pt x="152" y="31"/>
                                      </a:lnTo>
                                      <a:lnTo>
                                        <a:pt x="178" y="12"/>
                                      </a:lnTo>
                                      <a:lnTo>
                                        <a:pt x="198" y="3"/>
                                      </a:lnTo>
                                      <a:lnTo>
                                        <a:pt x="217" y="0"/>
                                      </a:lnTo>
                                      <a:lnTo>
                                        <a:pt x="229" y="3"/>
                                      </a:lnTo>
                                      <a:lnTo>
                                        <a:pt x="241" y="13"/>
                                      </a:lnTo>
                                      <a:lnTo>
                                        <a:pt x="249" y="31"/>
                                      </a:lnTo>
                                      <a:lnTo>
                                        <a:pt x="259" y="62"/>
                                      </a:lnTo>
                                      <a:lnTo>
                                        <a:pt x="262" y="95"/>
                                      </a:lnTo>
                                      <a:lnTo>
                                        <a:pt x="263" y="131"/>
                                      </a:lnTo>
                                      <a:lnTo>
                                        <a:pt x="269" y="165"/>
                                      </a:lnTo>
                                      <a:lnTo>
                                        <a:pt x="283" y="197"/>
                                      </a:lnTo>
                                      <a:lnTo>
                                        <a:pt x="301" y="237"/>
                                      </a:lnTo>
                                      <a:lnTo>
                                        <a:pt x="319" y="277"/>
                                      </a:lnTo>
                                      <a:lnTo>
                                        <a:pt x="340" y="319"/>
                                      </a:lnTo>
                                      <a:lnTo>
                                        <a:pt x="365" y="368"/>
                                      </a:lnTo>
                                      <a:lnTo>
                                        <a:pt x="383" y="409"/>
                                      </a:lnTo>
                                      <a:lnTo>
                                        <a:pt x="391" y="434"/>
                                      </a:lnTo>
                                      <a:lnTo>
                                        <a:pt x="391" y="458"/>
                                      </a:lnTo>
                                      <a:lnTo>
                                        <a:pt x="384" y="480"/>
                                      </a:lnTo>
                                      <a:lnTo>
                                        <a:pt x="371" y="494"/>
                                      </a:lnTo>
                                      <a:lnTo>
                                        <a:pt x="350" y="501"/>
                                      </a:lnTo>
                                      <a:lnTo>
                                        <a:pt x="326" y="498"/>
                                      </a:lnTo>
                                      <a:lnTo>
                                        <a:pt x="298" y="490"/>
                                      </a:lnTo>
                                      <a:lnTo>
                                        <a:pt x="274" y="468"/>
                                      </a:lnTo>
                                      <a:lnTo>
                                        <a:pt x="249" y="446"/>
                                      </a:lnTo>
                                      <a:lnTo>
                                        <a:pt x="227" y="416"/>
                                      </a:lnTo>
                                      <a:lnTo>
                                        <a:pt x="198" y="378"/>
                                      </a:lnTo>
                                      <a:lnTo>
                                        <a:pt x="177" y="346"/>
                                      </a:lnTo>
                                      <a:lnTo>
                                        <a:pt x="143" y="317"/>
                                      </a:lnTo>
                                      <a:lnTo>
                                        <a:pt x="112" y="288"/>
                                      </a:lnTo>
                                      <a:lnTo>
                                        <a:pt x="89" y="259"/>
                                      </a:lnTo>
                                      <a:lnTo>
                                        <a:pt x="64" y="222"/>
                                      </a:lnTo>
                                      <a:lnTo>
                                        <a:pt x="35" y="186"/>
                                      </a:lnTo>
                                      <a:lnTo>
                                        <a:pt x="15" y="163"/>
                                      </a:lnTo>
                                      <a:lnTo>
                                        <a:pt x="3" y="143"/>
                                      </a:lnTo>
                                      <a:lnTo>
                                        <a:pt x="0" y="125"/>
                                      </a:lnTo>
                                      <a:lnTo>
                                        <a:pt x="4" y="102"/>
                                      </a:lnTo>
                                      <a:lnTo>
                                        <a:pt x="16" y="87"/>
                                      </a:lnTo>
                                      <a:lnTo>
                                        <a:pt x="34" y="80"/>
                                      </a:lnTo>
                                      <a:lnTo>
                                        <a:pt x="55" y="74"/>
                                      </a:lnTo>
                                      <a:lnTo>
                                        <a:pt x="80" y="68"/>
                                      </a:lnTo>
                                      <a:lnTo>
                                        <a:pt x="103" y="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0273" name="Group 54">
                                <a:extLst>
                                  <a:ext uri="{FF2B5EF4-FFF2-40B4-BE49-F238E27FC236}">
                                    <a16:creationId xmlns:a16="http://schemas.microsoft.com/office/drawing/2014/main" id="{97D6CEC1-E267-41B4-A2B6-7B8919889215}"/>
                                  </a:ext>
                                </a:extLst>
                              </p:cNvPr>
                              <p:cNvGrpSpPr>
                                <a:grpSpLocks/>
                              </p:cNvGrpSpPr>
                              <p:nvPr/>
                            </p:nvGrpSpPr>
                            <p:grpSpPr bwMode="auto">
                              <a:xfrm>
                                <a:off x="2162" y="1678"/>
                                <a:ext cx="108" cy="94"/>
                                <a:chOff x="2162" y="1678"/>
                                <a:chExt cx="108" cy="94"/>
                              </a:xfrm>
                            </p:grpSpPr>
                            <p:sp>
                              <p:nvSpPr>
                                <p:cNvPr id="40274" name="Freeform 55">
                                  <a:extLst>
                                    <a:ext uri="{FF2B5EF4-FFF2-40B4-BE49-F238E27FC236}">
                                      <a16:creationId xmlns:a16="http://schemas.microsoft.com/office/drawing/2014/main" id="{5551B0BC-EEFE-4174-9E19-9F0BB5EE15DD}"/>
                                    </a:ext>
                                  </a:extLst>
                                </p:cNvPr>
                                <p:cNvSpPr>
                                  <a:spLocks/>
                                </p:cNvSpPr>
                                <p:nvPr/>
                              </p:nvSpPr>
                              <p:spPr bwMode="auto">
                                <a:xfrm>
                                  <a:off x="2162" y="1678"/>
                                  <a:ext cx="108" cy="94"/>
                                </a:xfrm>
                                <a:custGeom>
                                  <a:avLst/>
                                  <a:gdLst>
                                    <a:gd name="T0" fmla="*/ 0 w 541"/>
                                    <a:gd name="T1" fmla="*/ 0 h 470"/>
                                    <a:gd name="T2" fmla="*/ 0 w 541"/>
                                    <a:gd name="T3" fmla="*/ 0 h 470"/>
                                    <a:gd name="T4" fmla="*/ 0 w 541"/>
                                    <a:gd name="T5" fmla="*/ 0 h 470"/>
                                    <a:gd name="T6" fmla="*/ 0 w 541"/>
                                    <a:gd name="T7" fmla="*/ 0 h 470"/>
                                    <a:gd name="T8" fmla="*/ 0 w 541"/>
                                    <a:gd name="T9" fmla="*/ 0 h 470"/>
                                    <a:gd name="T10" fmla="*/ 0 w 541"/>
                                    <a:gd name="T11" fmla="*/ 0 h 470"/>
                                    <a:gd name="T12" fmla="*/ 0 w 541"/>
                                    <a:gd name="T13" fmla="*/ 0 h 470"/>
                                    <a:gd name="T14" fmla="*/ 0 w 541"/>
                                    <a:gd name="T15" fmla="*/ 0 h 470"/>
                                    <a:gd name="T16" fmla="*/ 0 w 541"/>
                                    <a:gd name="T17" fmla="*/ 0 h 470"/>
                                    <a:gd name="T18" fmla="*/ 0 w 541"/>
                                    <a:gd name="T19" fmla="*/ 0 h 470"/>
                                    <a:gd name="T20" fmla="*/ 0 w 541"/>
                                    <a:gd name="T21" fmla="*/ 0 h 470"/>
                                    <a:gd name="T22" fmla="*/ 0 w 541"/>
                                    <a:gd name="T23" fmla="*/ 0 h 470"/>
                                    <a:gd name="T24" fmla="*/ 0 w 541"/>
                                    <a:gd name="T25" fmla="*/ 0 h 470"/>
                                    <a:gd name="T26" fmla="*/ 0 w 541"/>
                                    <a:gd name="T27" fmla="*/ 0 h 470"/>
                                    <a:gd name="T28" fmla="*/ 0 w 541"/>
                                    <a:gd name="T29" fmla="*/ 0 h 470"/>
                                    <a:gd name="T30" fmla="*/ 0 w 541"/>
                                    <a:gd name="T31" fmla="*/ 0 h 470"/>
                                    <a:gd name="T32" fmla="*/ 0 w 541"/>
                                    <a:gd name="T33" fmla="*/ 0 h 470"/>
                                    <a:gd name="T34" fmla="*/ 0 w 541"/>
                                    <a:gd name="T35" fmla="*/ 0 h 470"/>
                                    <a:gd name="T36" fmla="*/ 0 w 541"/>
                                    <a:gd name="T37" fmla="*/ 0 h 470"/>
                                    <a:gd name="T38" fmla="*/ 0 w 541"/>
                                    <a:gd name="T39" fmla="*/ 0 h 470"/>
                                    <a:gd name="T40" fmla="*/ 0 w 541"/>
                                    <a:gd name="T41" fmla="*/ 0 h 470"/>
                                    <a:gd name="T42" fmla="*/ 0 w 541"/>
                                    <a:gd name="T43" fmla="*/ 0 h 470"/>
                                    <a:gd name="T44" fmla="*/ 0 w 541"/>
                                    <a:gd name="T45" fmla="*/ 0 h 470"/>
                                    <a:gd name="T46" fmla="*/ 0 w 541"/>
                                    <a:gd name="T47" fmla="*/ 0 h 470"/>
                                    <a:gd name="T48" fmla="*/ 0 w 541"/>
                                    <a:gd name="T49" fmla="*/ 0 h 470"/>
                                    <a:gd name="T50" fmla="*/ 0 w 541"/>
                                    <a:gd name="T51" fmla="*/ 0 h 470"/>
                                    <a:gd name="T52" fmla="*/ 0 w 541"/>
                                    <a:gd name="T53" fmla="*/ 0 h 470"/>
                                    <a:gd name="T54" fmla="*/ 0 w 541"/>
                                    <a:gd name="T55" fmla="*/ 0 h 470"/>
                                    <a:gd name="T56" fmla="*/ 0 w 541"/>
                                    <a:gd name="T57" fmla="*/ 0 h 470"/>
                                    <a:gd name="T58" fmla="*/ 0 w 541"/>
                                    <a:gd name="T59" fmla="*/ 0 h 470"/>
                                    <a:gd name="T60" fmla="*/ 0 w 541"/>
                                    <a:gd name="T61" fmla="*/ 0 h 470"/>
                                    <a:gd name="T62" fmla="*/ 0 w 541"/>
                                    <a:gd name="T63" fmla="*/ 0 h 470"/>
                                    <a:gd name="T64" fmla="*/ 0 w 541"/>
                                    <a:gd name="T65" fmla="*/ 0 h 470"/>
                                    <a:gd name="T66" fmla="*/ 0 w 541"/>
                                    <a:gd name="T67" fmla="*/ 0 h 470"/>
                                    <a:gd name="T68" fmla="*/ 0 w 541"/>
                                    <a:gd name="T69" fmla="*/ 0 h 470"/>
                                    <a:gd name="T70" fmla="*/ 0 w 541"/>
                                    <a:gd name="T71" fmla="*/ 0 h 470"/>
                                    <a:gd name="T72" fmla="*/ 0 w 541"/>
                                    <a:gd name="T73" fmla="*/ 0 h 470"/>
                                    <a:gd name="T74" fmla="*/ 0 w 541"/>
                                    <a:gd name="T75" fmla="*/ 0 h 470"/>
                                    <a:gd name="T76" fmla="*/ 0 w 541"/>
                                    <a:gd name="T77" fmla="*/ 0 h 470"/>
                                    <a:gd name="T78" fmla="*/ 0 w 541"/>
                                    <a:gd name="T79" fmla="*/ 0 h 4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41"/>
                                    <a:gd name="T121" fmla="*/ 0 h 470"/>
                                    <a:gd name="T122" fmla="*/ 541 w 541"/>
                                    <a:gd name="T123" fmla="*/ 470 h 47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41" h="470">
                                      <a:moveTo>
                                        <a:pt x="1" y="223"/>
                                      </a:moveTo>
                                      <a:lnTo>
                                        <a:pt x="7" y="204"/>
                                      </a:lnTo>
                                      <a:lnTo>
                                        <a:pt x="16" y="188"/>
                                      </a:lnTo>
                                      <a:lnTo>
                                        <a:pt x="25" y="169"/>
                                      </a:lnTo>
                                      <a:lnTo>
                                        <a:pt x="36" y="157"/>
                                      </a:lnTo>
                                      <a:lnTo>
                                        <a:pt x="47" y="147"/>
                                      </a:lnTo>
                                      <a:lnTo>
                                        <a:pt x="62" y="131"/>
                                      </a:lnTo>
                                      <a:lnTo>
                                        <a:pt x="79" y="114"/>
                                      </a:lnTo>
                                      <a:lnTo>
                                        <a:pt x="91" y="96"/>
                                      </a:lnTo>
                                      <a:lnTo>
                                        <a:pt x="104" y="79"/>
                                      </a:lnTo>
                                      <a:lnTo>
                                        <a:pt x="119" y="66"/>
                                      </a:lnTo>
                                      <a:lnTo>
                                        <a:pt x="135" y="51"/>
                                      </a:lnTo>
                                      <a:lnTo>
                                        <a:pt x="152" y="38"/>
                                      </a:lnTo>
                                      <a:lnTo>
                                        <a:pt x="169" y="27"/>
                                      </a:lnTo>
                                      <a:lnTo>
                                        <a:pt x="190" y="17"/>
                                      </a:lnTo>
                                      <a:lnTo>
                                        <a:pt x="214" y="8"/>
                                      </a:lnTo>
                                      <a:lnTo>
                                        <a:pt x="239" y="3"/>
                                      </a:lnTo>
                                      <a:lnTo>
                                        <a:pt x="268" y="0"/>
                                      </a:lnTo>
                                      <a:lnTo>
                                        <a:pt x="297" y="0"/>
                                      </a:lnTo>
                                      <a:lnTo>
                                        <a:pt x="319" y="1"/>
                                      </a:lnTo>
                                      <a:lnTo>
                                        <a:pt x="342" y="4"/>
                                      </a:lnTo>
                                      <a:lnTo>
                                        <a:pt x="363" y="8"/>
                                      </a:lnTo>
                                      <a:lnTo>
                                        <a:pt x="391" y="15"/>
                                      </a:lnTo>
                                      <a:lnTo>
                                        <a:pt x="412" y="25"/>
                                      </a:lnTo>
                                      <a:lnTo>
                                        <a:pt x="431" y="34"/>
                                      </a:lnTo>
                                      <a:lnTo>
                                        <a:pt x="451" y="45"/>
                                      </a:lnTo>
                                      <a:lnTo>
                                        <a:pt x="468" y="61"/>
                                      </a:lnTo>
                                      <a:lnTo>
                                        <a:pt x="483" y="77"/>
                                      </a:lnTo>
                                      <a:lnTo>
                                        <a:pt x="496" y="93"/>
                                      </a:lnTo>
                                      <a:lnTo>
                                        <a:pt x="510" y="112"/>
                                      </a:lnTo>
                                      <a:lnTo>
                                        <a:pt x="522" y="129"/>
                                      </a:lnTo>
                                      <a:lnTo>
                                        <a:pt x="530" y="148"/>
                                      </a:lnTo>
                                      <a:lnTo>
                                        <a:pt x="535" y="169"/>
                                      </a:lnTo>
                                      <a:lnTo>
                                        <a:pt x="539" y="190"/>
                                      </a:lnTo>
                                      <a:lnTo>
                                        <a:pt x="541" y="206"/>
                                      </a:lnTo>
                                      <a:lnTo>
                                        <a:pt x="541" y="224"/>
                                      </a:lnTo>
                                      <a:lnTo>
                                        <a:pt x="536" y="236"/>
                                      </a:lnTo>
                                      <a:lnTo>
                                        <a:pt x="528" y="257"/>
                                      </a:lnTo>
                                      <a:lnTo>
                                        <a:pt x="516" y="281"/>
                                      </a:lnTo>
                                      <a:lnTo>
                                        <a:pt x="506" y="303"/>
                                      </a:lnTo>
                                      <a:lnTo>
                                        <a:pt x="497" y="320"/>
                                      </a:lnTo>
                                      <a:lnTo>
                                        <a:pt x="491" y="340"/>
                                      </a:lnTo>
                                      <a:lnTo>
                                        <a:pt x="485" y="358"/>
                                      </a:lnTo>
                                      <a:lnTo>
                                        <a:pt x="480" y="376"/>
                                      </a:lnTo>
                                      <a:lnTo>
                                        <a:pt x="477" y="385"/>
                                      </a:lnTo>
                                      <a:lnTo>
                                        <a:pt x="476" y="399"/>
                                      </a:lnTo>
                                      <a:lnTo>
                                        <a:pt x="475" y="421"/>
                                      </a:lnTo>
                                      <a:lnTo>
                                        <a:pt x="389" y="441"/>
                                      </a:lnTo>
                                      <a:lnTo>
                                        <a:pt x="387" y="427"/>
                                      </a:lnTo>
                                      <a:lnTo>
                                        <a:pt x="384" y="417"/>
                                      </a:lnTo>
                                      <a:lnTo>
                                        <a:pt x="379" y="409"/>
                                      </a:lnTo>
                                      <a:lnTo>
                                        <a:pt x="368" y="404"/>
                                      </a:lnTo>
                                      <a:lnTo>
                                        <a:pt x="350" y="407"/>
                                      </a:lnTo>
                                      <a:lnTo>
                                        <a:pt x="330" y="410"/>
                                      </a:lnTo>
                                      <a:lnTo>
                                        <a:pt x="306" y="416"/>
                                      </a:lnTo>
                                      <a:lnTo>
                                        <a:pt x="283" y="422"/>
                                      </a:lnTo>
                                      <a:lnTo>
                                        <a:pt x="271" y="426"/>
                                      </a:lnTo>
                                      <a:lnTo>
                                        <a:pt x="258" y="436"/>
                                      </a:lnTo>
                                      <a:lnTo>
                                        <a:pt x="243" y="448"/>
                                      </a:lnTo>
                                      <a:lnTo>
                                        <a:pt x="222" y="465"/>
                                      </a:lnTo>
                                      <a:lnTo>
                                        <a:pt x="210" y="468"/>
                                      </a:lnTo>
                                      <a:lnTo>
                                        <a:pt x="191" y="470"/>
                                      </a:lnTo>
                                      <a:lnTo>
                                        <a:pt x="173" y="470"/>
                                      </a:lnTo>
                                      <a:lnTo>
                                        <a:pt x="163" y="467"/>
                                      </a:lnTo>
                                      <a:lnTo>
                                        <a:pt x="150" y="461"/>
                                      </a:lnTo>
                                      <a:lnTo>
                                        <a:pt x="134" y="455"/>
                                      </a:lnTo>
                                      <a:lnTo>
                                        <a:pt x="126" y="446"/>
                                      </a:lnTo>
                                      <a:lnTo>
                                        <a:pt x="117" y="433"/>
                                      </a:lnTo>
                                      <a:lnTo>
                                        <a:pt x="107" y="418"/>
                                      </a:lnTo>
                                      <a:lnTo>
                                        <a:pt x="98" y="404"/>
                                      </a:lnTo>
                                      <a:lnTo>
                                        <a:pt x="81" y="387"/>
                                      </a:lnTo>
                                      <a:lnTo>
                                        <a:pt x="69" y="371"/>
                                      </a:lnTo>
                                      <a:lnTo>
                                        <a:pt x="49" y="354"/>
                                      </a:lnTo>
                                      <a:lnTo>
                                        <a:pt x="35" y="340"/>
                                      </a:lnTo>
                                      <a:lnTo>
                                        <a:pt x="26" y="329"/>
                                      </a:lnTo>
                                      <a:lnTo>
                                        <a:pt x="21" y="319"/>
                                      </a:lnTo>
                                      <a:lnTo>
                                        <a:pt x="14" y="301"/>
                                      </a:lnTo>
                                      <a:lnTo>
                                        <a:pt x="6" y="280"/>
                                      </a:lnTo>
                                      <a:lnTo>
                                        <a:pt x="2" y="260"/>
                                      </a:lnTo>
                                      <a:lnTo>
                                        <a:pt x="0" y="238"/>
                                      </a:lnTo>
                                      <a:lnTo>
                                        <a:pt x="1" y="223"/>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75" name="Freeform 56">
                                  <a:extLst>
                                    <a:ext uri="{FF2B5EF4-FFF2-40B4-BE49-F238E27FC236}">
                                      <a16:creationId xmlns:a16="http://schemas.microsoft.com/office/drawing/2014/main" id="{A48FD2D6-B254-4D4E-9A0B-5078F4FAC857}"/>
                                    </a:ext>
                                  </a:extLst>
                                </p:cNvPr>
                                <p:cNvSpPr>
                                  <a:spLocks/>
                                </p:cNvSpPr>
                                <p:nvPr/>
                              </p:nvSpPr>
                              <p:spPr bwMode="auto">
                                <a:xfrm>
                                  <a:off x="2169" y="1685"/>
                                  <a:ext cx="99" cy="85"/>
                                </a:xfrm>
                                <a:custGeom>
                                  <a:avLst/>
                                  <a:gdLst>
                                    <a:gd name="T0" fmla="*/ 0 w 492"/>
                                    <a:gd name="T1" fmla="*/ 0 h 428"/>
                                    <a:gd name="T2" fmla="*/ 0 w 492"/>
                                    <a:gd name="T3" fmla="*/ 0 h 428"/>
                                    <a:gd name="T4" fmla="*/ 0 w 492"/>
                                    <a:gd name="T5" fmla="*/ 0 h 428"/>
                                    <a:gd name="T6" fmla="*/ 0 w 492"/>
                                    <a:gd name="T7" fmla="*/ 0 h 428"/>
                                    <a:gd name="T8" fmla="*/ 0 w 492"/>
                                    <a:gd name="T9" fmla="*/ 0 h 428"/>
                                    <a:gd name="T10" fmla="*/ 0 w 492"/>
                                    <a:gd name="T11" fmla="*/ 0 h 428"/>
                                    <a:gd name="T12" fmla="*/ 0 w 492"/>
                                    <a:gd name="T13" fmla="*/ 0 h 428"/>
                                    <a:gd name="T14" fmla="*/ 0 w 492"/>
                                    <a:gd name="T15" fmla="*/ 0 h 428"/>
                                    <a:gd name="T16" fmla="*/ 0 w 492"/>
                                    <a:gd name="T17" fmla="*/ 0 h 428"/>
                                    <a:gd name="T18" fmla="*/ 0 w 492"/>
                                    <a:gd name="T19" fmla="*/ 0 h 428"/>
                                    <a:gd name="T20" fmla="*/ 0 w 492"/>
                                    <a:gd name="T21" fmla="*/ 0 h 428"/>
                                    <a:gd name="T22" fmla="*/ 0 w 492"/>
                                    <a:gd name="T23" fmla="*/ 0 h 428"/>
                                    <a:gd name="T24" fmla="*/ 0 w 492"/>
                                    <a:gd name="T25" fmla="*/ 0 h 428"/>
                                    <a:gd name="T26" fmla="*/ 0 w 492"/>
                                    <a:gd name="T27" fmla="*/ 0 h 428"/>
                                    <a:gd name="T28" fmla="*/ 0 w 492"/>
                                    <a:gd name="T29" fmla="*/ 0 h 428"/>
                                    <a:gd name="T30" fmla="*/ 0 w 492"/>
                                    <a:gd name="T31" fmla="*/ 0 h 428"/>
                                    <a:gd name="T32" fmla="*/ 0 w 492"/>
                                    <a:gd name="T33" fmla="*/ 0 h 428"/>
                                    <a:gd name="T34" fmla="*/ 0 w 492"/>
                                    <a:gd name="T35" fmla="*/ 0 h 428"/>
                                    <a:gd name="T36" fmla="*/ 0 w 492"/>
                                    <a:gd name="T37" fmla="*/ 0 h 428"/>
                                    <a:gd name="T38" fmla="*/ 0 w 492"/>
                                    <a:gd name="T39" fmla="*/ 0 h 428"/>
                                    <a:gd name="T40" fmla="*/ 0 w 492"/>
                                    <a:gd name="T41" fmla="*/ 0 h 428"/>
                                    <a:gd name="T42" fmla="*/ 0 w 492"/>
                                    <a:gd name="T43" fmla="*/ 0 h 428"/>
                                    <a:gd name="T44" fmla="*/ 0 w 492"/>
                                    <a:gd name="T45" fmla="*/ 0 h 428"/>
                                    <a:gd name="T46" fmla="*/ 0 w 492"/>
                                    <a:gd name="T47" fmla="*/ 0 h 428"/>
                                    <a:gd name="T48" fmla="*/ 0 w 492"/>
                                    <a:gd name="T49" fmla="*/ 0 h 428"/>
                                    <a:gd name="T50" fmla="*/ 0 w 492"/>
                                    <a:gd name="T51" fmla="*/ 0 h 428"/>
                                    <a:gd name="T52" fmla="*/ 0 w 492"/>
                                    <a:gd name="T53" fmla="*/ 0 h 428"/>
                                    <a:gd name="T54" fmla="*/ 0 w 492"/>
                                    <a:gd name="T55" fmla="*/ 0 h 428"/>
                                    <a:gd name="T56" fmla="*/ 0 w 492"/>
                                    <a:gd name="T57" fmla="*/ 0 h 428"/>
                                    <a:gd name="T58" fmla="*/ 0 w 492"/>
                                    <a:gd name="T59" fmla="*/ 0 h 428"/>
                                    <a:gd name="T60" fmla="*/ 0 w 492"/>
                                    <a:gd name="T61" fmla="*/ 0 h 428"/>
                                    <a:gd name="T62" fmla="*/ 0 w 492"/>
                                    <a:gd name="T63" fmla="*/ 0 h 428"/>
                                    <a:gd name="T64" fmla="*/ 0 w 492"/>
                                    <a:gd name="T65" fmla="*/ 0 h 428"/>
                                    <a:gd name="T66" fmla="*/ 0 w 492"/>
                                    <a:gd name="T67" fmla="*/ 0 h 428"/>
                                    <a:gd name="T68" fmla="*/ 0 w 492"/>
                                    <a:gd name="T69" fmla="*/ 0 h 428"/>
                                    <a:gd name="T70" fmla="*/ 0 w 492"/>
                                    <a:gd name="T71" fmla="*/ 0 h 428"/>
                                    <a:gd name="T72" fmla="*/ 0 w 492"/>
                                    <a:gd name="T73" fmla="*/ 0 h 428"/>
                                    <a:gd name="T74" fmla="*/ 0 w 492"/>
                                    <a:gd name="T75" fmla="*/ 0 h 428"/>
                                    <a:gd name="T76" fmla="*/ 0 w 492"/>
                                    <a:gd name="T77" fmla="*/ 0 h 428"/>
                                    <a:gd name="T78" fmla="*/ 0 w 492"/>
                                    <a:gd name="T79" fmla="*/ 0 h 4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2"/>
                                    <a:gd name="T121" fmla="*/ 0 h 428"/>
                                    <a:gd name="T122" fmla="*/ 492 w 492"/>
                                    <a:gd name="T123" fmla="*/ 428 h 4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2" h="428">
                                      <a:moveTo>
                                        <a:pt x="0" y="203"/>
                                      </a:moveTo>
                                      <a:lnTo>
                                        <a:pt x="7" y="187"/>
                                      </a:lnTo>
                                      <a:lnTo>
                                        <a:pt x="14" y="171"/>
                                      </a:lnTo>
                                      <a:lnTo>
                                        <a:pt x="23" y="155"/>
                                      </a:lnTo>
                                      <a:lnTo>
                                        <a:pt x="33" y="144"/>
                                      </a:lnTo>
                                      <a:lnTo>
                                        <a:pt x="43" y="134"/>
                                      </a:lnTo>
                                      <a:lnTo>
                                        <a:pt x="56" y="120"/>
                                      </a:lnTo>
                                      <a:lnTo>
                                        <a:pt x="72" y="105"/>
                                      </a:lnTo>
                                      <a:lnTo>
                                        <a:pt x="83" y="87"/>
                                      </a:lnTo>
                                      <a:lnTo>
                                        <a:pt x="94" y="73"/>
                                      </a:lnTo>
                                      <a:lnTo>
                                        <a:pt x="108" y="61"/>
                                      </a:lnTo>
                                      <a:lnTo>
                                        <a:pt x="123" y="47"/>
                                      </a:lnTo>
                                      <a:lnTo>
                                        <a:pt x="138" y="35"/>
                                      </a:lnTo>
                                      <a:lnTo>
                                        <a:pt x="153" y="25"/>
                                      </a:lnTo>
                                      <a:lnTo>
                                        <a:pt x="174" y="15"/>
                                      </a:lnTo>
                                      <a:lnTo>
                                        <a:pt x="194" y="8"/>
                                      </a:lnTo>
                                      <a:lnTo>
                                        <a:pt x="217" y="2"/>
                                      </a:lnTo>
                                      <a:lnTo>
                                        <a:pt x="244" y="0"/>
                                      </a:lnTo>
                                      <a:lnTo>
                                        <a:pt x="270" y="0"/>
                                      </a:lnTo>
                                      <a:lnTo>
                                        <a:pt x="290" y="0"/>
                                      </a:lnTo>
                                      <a:lnTo>
                                        <a:pt x="311" y="3"/>
                                      </a:lnTo>
                                      <a:lnTo>
                                        <a:pt x="330" y="8"/>
                                      </a:lnTo>
                                      <a:lnTo>
                                        <a:pt x="356" y="13"/>
                                      </a:lnTo>
                                      <a:lnTo>
                                        <a:pt x="375" y="23"/>
                                      </a:lnTo>
                                      <a:lnTo>
                                        <a:pt x="392" y="31"/>
                                      </a:lnTo>
                                      <a:lnTo>
                                        <a:pt x="410" y="42"/>
                                      </a:lnTo>
                                      <a:lnTo>
                                        <a:pt x="425" y="55"/>
                                      </a:lnTo>
                                      <a:lnTo>
                                        <a:pt x="440" y="71"/>
                                      </a:lnTo>
                                      <a:lnTo>
                                        <a:pt x="451" y="84"/>
                                      </a:lnTo>
                                      <a:lnTo>
                                        <a:pt x="463" y="103"/>
                                      </a:lnTo>
                                      <a:lnTo>
                                        <a:pt x="475" y="118"/>
                                      </a:lnTo>
                                      <a:lnTo>
                                        <a:pt x="482" y="135"/>
                                      </a:lnTo>
                                      <a:lnTo>
                                        <a:pt x="487" y="155"/>
                                      </a:lnTo>
                                      <a:lnTo>
                                        <a:pt x="491" y="173"/>
                                      </a:lnTo>
                                      <a:lnTo>
                                        <a:pt x="492" y="188"/>
                                      </a:lnTo>
                                      <a:lnTo>
                                        <a:pt x="492" y="204"/>
                                      </a:lnTo>
                                      <a:lnTo>
                                        <a:pt x="488" y="215"/>
                                      </a:lnTo>
                                      <a:lnTo>
                                        <a:pt x="481" y="234"/>
                                      </a:lnTo>
                                      <a:lnTo>
                                        <a:pt x="469" y="257"/>
                                      </a:lnTo>
                                      <a:lnTo>
                                        <a:pt x="461" y="276"/>
                                      </a:lnTo>
                                      <a:lnTo>
                                        <a:pt x="452" y="292"/>
                                      </a:lnTo>
                                      <a:lnTo>
                                        <a:pt x="447" y="310"/>
                                      </a:lnTo>
                                      <a:lnTo>
                                        <a:pt x="441" y="326"/>
                                      </a:lnTo>
                                      <a:lnTo>
                                        <a:pt x="437" y="343"/>
                                      </a:lnTo>
                                      <a:lnTo>
                                        <a:pt x="434" y="351"/>
                                      </a:lnTo>
                                      <a:lnTo>
                                        <a:pt x="433" y="364"/>
                                      </a:lnTo>
                                      <a:lnTo>
                                        <a:pt x="432" y="384"/>
                                      </a:lnTo>
                                      <a:lnTo>
                                        <a:pt x="354" y="402"/>
                                      </a:lnTo>
                                      <a:lnTo>
                                        <a:pt x="352" y="389"/>
                                      </a:lnTo>
                                      <a:lnTo>
                                        <a:pt x="349" y="380"/>
                                      </a:lnTo>
                                      <a:lnTo>
                                        <a:pt x="345" y="373"/>
                                      </a:lnTo>
                                      <a:lnTo>
                                        <a:pt x="335" y="368"/>
                                      </a:lnTo>
                                      <a:lnTo>
                                        <a:pt x="318" y="371"/>
                                      </a:lnTo>
                                      <a:lnTo>
                                        <a:pt x="300" y="374"/>
                                      </a:lnTo>
                                      <a:lnTo>
                                        <a:pt x="277" y="379"/>
                                      </a:lnTo>
                                      <a:lnTo>
                                        <a:pt x="257" y="385"/>
                                      </a:lnTo>
                                      <a:lnTo>
                                        <a:pt x="247" y="388"/>
                                      </a:lnTo>
                                      <a:lnTo>
                                        <a:pt x="235" y="397"/>
                                      </a:lnTo>
                                      <a:lnTo>
                                        <a:pt x="221" y="408"/>
                                      </a:lnTo>
                                      <a:lnTo>
                                        <a:pt x="203" y="424"/>
                                      </a:lnTo>
                                      <a:lnTo>
                                        <a:pt x="191" y="427"/>
                                      </a:lnTo>
                                      <a:lnTo>
                                        <a:pt x="174" y="428"/>
                                      </a:lnTo>
                                      <a:lnTo>
                                        <a:pt x="158" y="428"/>
                                      </a:lnTo>
                                      <a:lnTo>
                                        <a:pt x="148" y="426"/>
                                      </a:lnTo>
                                      <a:lnTo>
                                        <a:pt x="136" y="420"/>
                                      </a:lnTo>
                                      <a:lnTo>
                                        <a:pt x="123" y="414"/>
                                      </a:lnTo>
                                      <a:lnTo>
                                        <a:pt x="115" y="407"/>
                                      </a:lnTo>
                                      <a:lnTo>
                                        <a:pt x="106" y="395"/>
                                      </a:lnTo>
                                      <a:lnTo>
                                        <a:pt x="97" y="381"/>
                                      </a:lnTo>
                                      <a:lnTo>
                                        <a:pt x="90" y="368"/>
                                      </a:lnTo>
                                      <a:lnTo>
                                        <a:pt x="74" y="353"/>
                                      </a:lnTo>
                                      <a:lnTo>
                                        <a:pt x="62" y="339"/>
                                      </a:lnTo>
                                      <a:lnTo>
                                        <a:pt x="45" y="323"/>
                                      </a:lnTo>
                                      <a:lnTo>
                                        <a:pt x="32" y="310"/>
                                      </a:lnTo>
                                      <a:lnTo>
                                        <a:pt x="24" y="301"/>
                                      </a:lnTo>
                                      <a:lnTo>
                                        <a:pt x="19" y="290"/>
                                      </a:lnTo>
                                      <a:lnTo>
                                        <a:pt x="12" y="274"/>
                                      </a:lnTo>
                                      <a:lnTo>
                                        <a:pt x="6" y="255"/>
                                      </a:lnTo>
                                      <a:lnTo>
                                        <a:pt x="2" y="237"/>
                                      </a:lnTo>
                                      <a:lnTo>
                                        <a:pt x="0" y="218"/>
                                      </a:lnTo>
                                      <a:lnTo>
                                        <a:pt x="0" y="20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76" name="Freeform 57">
                                  <a:extLst>
                                    <a:ext uri="{FF2B5EF4-FFF2-40B4-BE49-F238E27FC236}">
                                      <a16:creationId xmlns:a16="http://schemas.microsoft.com/office/drawing/2014/main" id="{AB079E7F-54A5-497E-94D8-6A30C2728BD7}"/>
                                    </a:ext>
                                  </a:extLst>
                                </p:cNvPr>
                                <p:cNvSpPr>
                                  <a:spLocks/>
                                </p:cNvSpPr>
                                <p:nvPr/>
                              </p:nvSpPr>
                              <p:spPr bwMode="auto">
                                <a:xfrm>
                                  <a:off x="2176" y="1691"/>
                                  <a:ext cx="89" cy="77"/>
                                </a:xfrm>
                                <a:custGeom>
                                  <a:avLst/>
                                  <a:gdLst>
                                    <a:gd name="T0" fmla="*/ 0 w 441"/>
                                    <a:gd name="T1" fmla="*/ 0 h 383"/>
                                    <a:gd name="T2" fmla="*/ 0 w 441"/>
                                    <a:gd name="T3" fmla="*/ 0 h 383"/>
                                    <a:gd name="T4" fmla="*/ 0 w 441"/>
                                    <a:gd name="T5" fmla="*/ 0 h 383"/>
                                    <a:gd name="T6" fmla="*/ 0 w 441"/>
                                    <a:gd name="T7" fmla="*/ 0 h 383"/>
                                    <a:gd name="T8" fmla="*/ 0 w 441"/>
                                    <a:gd name="T9" fmla="*/ 0 h 383"/>
                                    <a:gd name="T10" fmla="*/ 0 w 441"/>
                                    <a:gd name="T11" fmla="*/ 0 h 383"/>
                                    <a:gd name="T12" fmla="*/ 0 w 441"/>
                                    <a:gd name="T13" fmla="*/ 0 h 383"/>
                                    <a:gd name="T14" fmla="*/ 0 w 441"/>
                                    <a:gd name="T15" fmla="*/ 0 h 383"/>
                                    <a:gd name="T16" fmla="*/ 0 w 441"/>
                                    <a:gd name="T17" fmla="*/ 0 h 383"/>
                                    <a:gd name="T18" fmla="*/ 0 w 441"/>
                                    <a:gd name="T19" fmla="*/ 0 h 383"/>
                                    <a:gd name="T20" fmla="*/ 0 w 441"/>
                                    <a:gd name="T21" fmla="*/ 0 h 383"/>
                                    <a:gd name="T22" fmla="*/ 0 w 441"/>
                                    <a:gd name="T23" fmla="*/ 0 h 383"/>
                                    <a:gd name="T24" fmla="*/ 0 w 441"/>
                                    <a:gd name="T25" fmla="*/ 0 h 383"/>
                                    <a:gd name="T26" fmla="*/ 0 w 441"/>
                                    <a:gd name="T27" fmla="*/ 0 h 383"/>
                                    <a:gd name="T28" fmla="*/ 0 w 441"/>
                                    <a:gd name="T29" fmla="*/ 0 h 383"/>
                                    <a:gd name="T30" fmla="*/ 0 w 441"/>
                                    <a:gd name="T31" fmla="*/ 0 h 383"/>
                                    <a:gd name="T32" fmla="*/ 0 w 441"/>
                                    <a:gd name="T33" fmla="*/ 0 h 383"/>
                                    <a:gd name="T34" fmla="*/ 0 w 441"/>
                                    <a:gd name="T35" fmla="*/ 0 h 383"/>
                                    <a:gd name="T36" fmla="*/ 0 w 441"/>
                                    <a:gd name="T37" fmla="*/ 0 h 383"/>
                                    <a:gd name="T38" fmla="*/ 0 w 441"/>
                                    <a:gd name="T39" fmla="*/ 0 h 383"/>
                                    <a:gd name="T40" fmla="*/ 0 w 441"/>
                                    <a:gd name="T41" fmla="*/ 0 h 383"/>
                                    <a:gd name="T42" fmla="*/ 0 w 441"/>
                                    <a:gd name="T43" fmla="*/ 0 h 383"/>
                                    <a:gd name="T44" fmla="*/ 0 w 441"/>
                                    <a:gd name="T45" fmla="*/ 0 h 383"/>
                                    <a:gd name="T46" fmla="*/ 0 w 441"/>
                                    <a:gd name="T47" fmla="*/ 0 h 383"/>
                                    <a:gd name="T48" fmla="*/ 0 w 441"/>
                                    <a:gd name="T49" fmla="*/ 0 h 383"/>
                                    <a:gd name="T50" fmla="*/ 0 w 441"/>
                                    <a:gd name="T51" fmla="*/ 0 h 383"/>
                                    <a:gd name="T52" fmla="*/ 0 w 441"/>
                                    <a:gd name="T53" fmla="*/ 0 h 383"/>
                                    <a:gd name="T54" fmla="*/ 0 w 441"/>
                                    <a:gd name="T55" fmla="*/ 0 h 383"/>
                                    <a:gd name="T56" fmla="*/ 0 w 441"/>
                                    <a:gd name="T57" fmla="*/ 0 h 383"/>
                                    <a:gd name="T58" fmla="*/ 0 w 441"/>
                                    <a:gd name="T59" fmla="*/ 0 h 383"/>
                                    <a:gd name="T60" fmla="*/ 0 w 441"/>
                                    <a:gd name="T61" fmla="*/ 0 h 383"/>
                                    <a:gd name="T62" fmla="*/ 0 w 441"/>
                                    <a:gd name="T63" fmla="*/ 0 h 383"/>
                                    <a:gd name="T64" fmla="*/ 0 w 441"/>
                                    <a:gd name="T65" fmla="*/ 0 h 383"/>
                                    <a:gd name="T66" fmla="*/ 0 w 441"/>
                                    <a:gd name="T67" fmla="*/ 0 h 383"/>
                                    <a:gd name="T68" fmla="*/ 0 w 441"/>
                                    <a:gd name="T69" fmla="*/ 0 h 383"/>
                                    <a:gd name="T70" fmla="*/ 0 w 441"/>
                                    <a:gd name="T71" fmla="*/ 0 h 383"/>
                                    <a:gd name="T72" fmla="*/ 0 w 441"/>
                                    <a:gd name="T73" fmla="*/ 0 h 383"/>
                                    <a:gd name="T74" fmla="*/ 0 w 441"/>
                                    <a:gd name="T75" fmla="*/ 0 h 383"/>
                                    <a:gd name="T76" fmla="*/ 0 w 441"/>
                                    <a:gd name="T77" fmla="*/ 0 h 383"/>
                                    <a:gd name="T78" fmla="*/ 0 w 441"/>
                                    <a:gd name="T79" fmla="*/ 0 h 38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1"/>
                                    <a:gd name="T121" fmla="*/ 0 h 383"/>
                                    <a:gd name="T122" fmla="*/ 441 w 441"/>
                                    <a:gd name="T123" fmla="*/ 383 h 38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1" h="383">
                                      <a:moveTo>
                                        <a:pt x="0" y="182"/>
                                      </a:moveTo>
                                      <a:lnTo>
                                        <a:pt x="6" y="167"/>
                                      </a:lnTo>
                                      <a:lnTo>
                                        <a:pt x="12" y="154"/>
                                      </a:lnTo>
                                      <a:lnTo>
                                        <a:pt x="19" y="138"/>
                                      </a:lnTo>
                                      <a:lnTo>
                                        <a:pt x="28" y="128"/>
                                      </a:lnTo>
                                      <a:lnTo>
                                        <a:pt x="38" y="120"/>
                                      </a:lnTo>
                                      <a:lnTo>
                                        <a:pt x="50" y="108"/>
                                      </a:lnTo>
                                      <a:lnTo>
                                        <a:pt x="63" y="93"/>
                                      </a:lnTo>
                                      <a:lnTo>
                                        <a:pt x="73" y="78"/>
                                      </a:lnTo>
                                      <a:lnTo>
                                        <a:pt x="84" y="64"/>
                                      </a:lnTo>
                                      <a:lnTo>
                                        <a:pt x="97" y="54"/>
                                      </a:lnTo>
                                      <a:lnTo>
                                        <a:pt x="110" y="42"/>
                                      </a:lnTo>
                                      <a:lnTo>
                                        <a:pt x="124" y="31"/>
                                      </a:lnTo>
                                      <a:lnTo>
                                        <a:pt x="137" y="21"/>
                                      </a:lnTo>
                                      <a:lnTo>
                                        <a:pt x="155" y="13"/>
                                      </a:lnTo>
                                      <a:lnTo>
                                        <a:pt x="174" y="7"/>
                                      </a:lnTo>
                                      <a:lnTo>
                                        <a:pt x="194" y="1"/>
                                      </a:lnTo>
                                      <a:lnTo>
                                        <a:pt x="219" y="0"/>
                                      </a:lnTo>
                                      <a:lnTo>
                                        <a:pt x="241" y="0"/>
                                      </a:lnTo>
                                      <a:lnTo>
                                        <a:pt x="261" y="0"/>
                                      </a:lnTo>
                                      <a:lnTo>
                                        <a:pt x="279" y="2"/>
                                      </a:lnTo>
                                      <a:lnTo>
                                        <a:pt x="296" y="7"/>
                                      </a:lnTo>
                                      <a:lnTo>
                                        <a:pt x="319" y="11"/>
                                      </a:lnTo>
                                      <a:lnTo>
                                        <a:pt x="336" y="19"/>
                                      </a:lnTo>
                                      <a:lnTo>
                                        <a:pt x="351" y="27"/>
                                      </a:lnTo>
                                      <a:lnTo>
                                        <a:pt x="368" y="37"/>
                                      </a:lnTo>
                                      <a:lnTo>
                                        <a:pt x="381" y="49"/>
                                      </a:lnTo>
                                      <a:lnTo>
                                        <a:pt x="395" y="63"/>
                                      </a:lnTo>
                                      <a:lnTo>
                                        <a:pt x="405" y="75"/>
                                      </a:lnTo>
                                      <a:lnTo>
                                        <a:pt x="415" y="91"/>
                                      </a:lnTo>
                                      <a:lnTo>
                                        <a:pt x="425" y="106"/>
                                      </a:lnTo>
                                      <a:lnTo>
                                        <a:pt x="432" y="121"/>
                                      </a:lnTo>
                                      <a:lnTo>
                                        <a:pt x="437" y="138"/>
                                      </a:lnTo>
                                      <a:lnTo>
                                        <a:pt x="441" y="155"/>
                                      </a:lnTo>
                                      <a:lnTo>
                                        <a:pt x="441" y="168"/>
                                      </a:lnTo>
                                      <a:lnTo>
                                        <a:pt x="441" y="182"/>
                                      </a:lnTo>
                                      <a:lnTo>
                                        <a:pt x="438" y="193"/>
                                      </a:lnTo>
                                      <a:lnTo>
                                        <a:pt x="431" y="210"/>
                                      </a:lnTo>
                                      <a:lnTo>
                                        <a:pt x="421" y="230"/>
                                      </a:lnTo>
                                      <a:lnTo>
                                        <a:pt x="414" y="247"/>
                                      </a:lnTo>
                                      <a:lnTo>
                                        <a:pt x="405" y="262"/>
                                      </a:lnTo>
                                      <a:lnTo>
                                        <a:pt x="401" y="278"/>
                                      </a:lnTo>
                                      <a:lnTo>
                                        <a:pt x="396" y="292"/>
                                      </a:lnTo>
                                      <a:lnTo>
                                        <a:pt x="392" y="308"/>
                                      </a:lnTo>
                                      <a:lnTo>
                                        <a:pt x="388" y="315"/>
                                      </a:lnTo>
                                      <a:lnTo>
                                        <a:pt x="387" y="327"/>
                                      </a:lnTo>
                                      <a:lnTo>
                                        <a:pt x="386" y="344"/>
                                      </a:lnTo>
                                      <a:lnTo>
                                        <a:pt x="317" y="361"/>
                                      </a:lnTo>
                                      <a:lnTo>
                                        <a:pt x="315" y="349"/>
                                      </a:lnTo>
                                      <a:lnTo>
                                        <a:pt x="313" y="340"/>
                                      </a:lnTo>
                                      <a:lnTo>
                                        <a:pt x="309" y="335"/>
                                      </a:lnTo>
                                      <a:lnTo>
                                        <a:pt x="301" y="330"/>
                                      </a:lnTo>
                                      <a:lnTo>
                                        <a:pt x="285" y="333"/>
                                      </a:lnTo>
                                      <a:lnTo>
                                        <a:pt x="269" y="336"/>
                                      </a:lnTo>
                                      <a:lnTo>
                                        <a:pt x="248" y="339"/>
                                      </a:lnTo>
                                      <a:lnTo>
                                        <a:pt x="230" y="346"/>
                                      </a:lnTo>
                                      <a:lnTo>
                                        <a:pt x="221" y="348"/>
                                      </a:lnTo>
                                      <a:lnTo>
                                        <a:pt x="211" y="356"/>
                                      </a:lnTo>
                                      <a:lnTo>
                                        <a:pt x="198" y="366"/>
                                      </a:lnTo>
                                      <a:lnTo>
                                        <a:pt x="181" y="380"/>
                                      </a:lnTo>
                                      <a:lnTo>
                                        <a:pt x="171" y="383"/>
                                      </a:lnTo>
                                      <a:lnTo>
                                        <a:pt x="155" y="383"/>
                                      </a:lnTo>
                                      <a:lnTo>
                                        <a:pt x="141" y="383"/>
                                      </a:lnTo>
                                      <a:lnTo>
                                        <a:pt x="133" y="382"/>
                                      </a:lnTo>
                                      <a:lnTo>
                                        <a:pt x="122" y="376"/>
                                      </a:lnTo>
                                      <a:lnTo>
                                        <a:pt x="109" y="372"/>
                                      </a:lnTo>
                                      <a:lnTo>
                                        <a:pt x="102" y="365"/>
                                      </a:lnTo>
                                      <a:lnTo>
                                        <a:pt x="95" y="355"/>
                                      </a:lnTo>
                                      <a:lnTo>
                                        <a:pt x="87" y="341"/>
                                      </a:lnTo>
                                      <a:lnTo>
                                        <a:pt x="81" y="330"/>
                                      </a:lnTo>
                                      <a:lnTo>
                                        <a:pt x="65" y="317"/>
                                      </a:lnTo>
                                      <a:lnTo>
                                        <a:pt x="55" y="303"/>
                                      </a:lnTo>
                                      <a:lnTo>
                                        <a:pt x="40" y="290"/>
                                      </a:lnTo>
                                      <a:lnTo>
                                        <a:pt x="27" y="278"/>
                                      </a:lnTo>
                                      <a:lnTo>
                                        <a:pt x="20" y="270"/>
                                      </a:lnTo>
                                      <a:lnTo>
                                        <a:pt x="17" y="260"/>
                                      </a:lnTo>
                                      <a:lnTo>
                                        <a:pt x="10" y="246"/>
                                      </a:lnTo>
                                      <a:lnTo>
                                        <a:pt x="5" y="229"/>
                                      </a:lnTo>
                                      <a:lnTo>
                                        <a:pt x="1" y="212"/>
                                      </a:lnTo>
                                      <a:lnTo>
                                        <a:pt x="0" y="195"/>
                                      </a:lnTo>
                                      <a:lnTo>
                                        <a:pt x="0" y="182"/>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77" name="Freeform 58">
                                  <a:extLst>
                                    <a:ext uri="{FF2B5EF4-FFF2-40B4-BE49-F238E27FC236}">
                                      <a16:creationId xmlns:a16="http://schemas.microsoft.com/office/drawing/2014/main" id="{D8EA405D-EF56-4A04-A26A-05DBDE0CEFD9}"/>
                                    </a:ext>
                                  </a:extLst>
                                </p:cNvPr>
                                <p:cNvSpPr>
                                  <a:spLocks/>
                                </p:cNvSpPr>
                                <p:nvPr/>
                              </p:nvSpPr>
                              <p:spPr bwMode="auto">
                                <a:xfrm>
                                  <a:off x="2183" y="1697"/>
                                  <a:ext cx="79" cy="69"/>
                                </a:xfrm>
                                <a:custGeom>
                                  <a:avLst/>
                                  <a:gdLst>
                                    <a:gd name="T0" fmla="*/ 0 w 396"/>
                                    <a:gd name="T1" fmla="*/ 0 h 345"/>
                                    <a:gd name="T2" fmla="*/ 0 w 396"/>
                                    <a:gd name="T3" fmla="*/ 0 h 345"/>
                                    <a:gd name="T4" fmla="*/ 0 w 396"/>
                                    <a:gd name="T5" fmla="*/ 0 h 345"/>
                                    <a:gd name="T6" fmla="*/ 0 w 396"/>
                                    <a:gd name="T7" fmla="*/ 0 h 345"/>
                                    <a:gd name="T8" fmla="*/ 0 w 396"/>
                                    <a:gd name="T9" fmla="*/ 0 h 345"/>
                                    <a:gd name="T10" fmla="*/ 0 w 396"/>
                                    <a:gd name="T11" fmla="*/ 0 h 345"/>
                                    <a:gd name="T12" fmla="*/ 0 w 396"/>
                                    <a:gd name="T13" fmla="*/ 0 h 345"/>
                                    <a:gd name="T14" fmla="*/ 0 w 396"/>
                                    <a:gd name="T15" fmla="*/ 0 h 345"/>
                                    <a:gd name="T16" fmla="*/ 0 w 396"/>
                                    <a:gd name="T17" fmla="*/ 0 h 345"/>
                                    <a:gd name="T18" fmla="*/ 0 w 396"/>
                                    <a:gd name="T19" fmla="*/ 0 h 345"/>
                                    <a:gd name="T20" fmla="*/ 0 w 396"/>
                                    <a:gd name="T21" fmla="*/ 0 h 345"/>
                                    <a:gd name="T22" fmla="*/ 0 w 396"/>
                                    <a:gd name="T23" fmla="*/ 0 h 345"/>
                                    <a:gd name="T24" fmla="*/ 0 w 396"/>
                                    <a:gd name="T25" fmla="*/ 0 h 345"/>
                                    <a:gd name="T26" fmla="*/ 0 w 396"/>
                                    <a:gd name="T27" fmla="*/ 0 h 345"/>
                                    <a:gd name="T28" fmla="*/ 0 w 396"/>
                                    <a:gd name="T29" fmla="*/ 0 h 345"/>
                                    <a:gd name="T30" fmla="*/ 0 w 396"/>
                                    <a:gd name="T31" fmla="*/ 0 h 345"/>
                                    <a:gd name="T32" fmla="*/ 0 w 396"/>
                                    <a:gd name="T33" fmla="*/ 0 h 345"/>
                                    <a:gd name="T34" fmla="*/ 0 w 396"/>
                                    <a:gd name="T35" fmla="*/ 0 h 345"/>
                                    <a:gd name="T36" fmla="*/ 0 w 396"/>
                                    <a:gd name="T37" fmla="*/ 0 h 345"/>
                                    <a:gd name="T38" fmla="*/ 0 w 396"/>
                                    <a:gd name="T39" fmla="*/ 0 h 345"/>
                                    <a:gd name="T40" fmla="*/ 0 w 396"/>
                                    <a:gd name="T41" fmla="*/ 0 h 345"/>
                                    <a:gd name="T42" fmla="*/ 0 w 396"/>
                                    <a:gd name="T43" fmla="*/ 0 h 345"/>
                                    <a:gd name="T44" fmla="*/ 0 w 396"/>
                                    <a:gd name="T45" fmla="*/ 0 h 345"/>
                                    <a:gd name="T46" fmla="*/ 0 w 396"/>
                                    <a:gd name="T47" fmla="*/ 0 h 345"/>
                                    <a:gd name="T48" fmla="*/ 0 w 396"/>
                                    <a:gd name="T49" fmla="*/ 0 h 345"/>
                                    <a:gd name="T50" fmla="*/ 0 w 396"/>
                                    <a:gd name="T51" fmla="*/ 0 h 345"/>
                                    <a:gd name="T52" fmla="*/ 0 w 396"/>
                                    <a:gd name="T53" fmla="*/ 0 h 345"/>
                                    <a:gd name="T54" fmla="*/ 0 w 396"/>
                                    <a:gd name="T55" fmla="*/ 0 h 345"/>
                                    <a:gd name="T56" fmla="*/ 0 w 396"/>
                                    <a:gd name="T57" fmla="*/ 0 h 345"/>
                                    <a:gd name="T58" fmla="*/ 0 w 396"/>
                                    <a:gd name="T59" fmla="*/ 0 h 345"/>
                                    <a:gd name="T60" fmla="*/ 0 w 396"/>
                                    <a:gd name="T61" fmla="*/ 0 h 345"/>
                                    <a:gd name="T62" fmla="*/ 0 w 396"/>
                                    <a:gd name="T63" fmla="*/ 0 h 345"/>
                                    <a:gd name="T64" fmla="*/ 0 w 396"/>
                                    <a:gd name="T65" fmla="*/ 0 h 345"/>
                                    <a:gd name="T66" fmla="*/ 0 w 396"/>
                                    <a:gd name="T67" fmla="*/ 0 h 345"/>
                                    <a:gd name="T68" fmla="*/ 0 w 396"/>
                                    <a:gd name="T69" fmla="*/ 0 h 345"/>
                                    <a:gd name="T70" fmla="*/ 0 w 396"/>
                                    <a:gd name="T71" fmla="*/ 0 h 345"/>
                                    <a:gd name="T72" fmla="*/ 0 w 396"/>
                                    <a:gd name="T73" fmla="*/ 0 h 345"/>
                                    <a:gd name="T74" fmla="*/ 0 w 396"/>
                                    <a:gd name="T75" fmla="*/ 0 h 345"/>
                                    <a:gd name="T76" fmla="*/ 0 w 396"/>
                                    <a:gd name="T77" fmla="*/ 0 h 345"/>
                                    <a:gd name="T78" fmla="*/ 0 w 396"/>
                                    <a:gd name="T79" fmla="*/ 0 h 34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6"/>
                                    <a:gd name="T121" fmla="*/ 0 h 345"/>
                                    <a:gd name="T122" fmla="*/ 396 w 396"/>
                                    <a:gd name="T123" fmla="*/ 345 h 34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6" h="345">
                                      <a:moveTo>
                                        <a:pt x="0" y="164"/>
                                      </a:moveTo>
                                      <a:lnTo>
                                        <a:pt x="5" y="150"/>
                                      </a:lnTo>
                                      <a:lnTo>
                                        <a:pt x="10" y="138"/>
                                      </a:lnTo>
                                      <a:lnTo>
                                        <a:pt x="17" y="125"/>
                                      </a:lnTo>
                                      <a:lnTo>
                                        <a:pt x="25" y="114"/>
                                      </a:lnTo>
                                      <a:lnTo>
                                        <a:pt x="33" y="107"/>
                                      </a:lnTo>
                                      <a:lnTo>
                                        <a:pt x="45" y="96"/>
                                      </a:lnTo>
                                      <a:lnTo>
                                        <a:pt x="56" y="84"/>
                                      </a:lnTo>
                                      <a:lnTo>
                                        <a:pt x="66" y="69"/>
                                      </a:lnTo>
                                      <a:lnTo>
                                        <a:pt x="75" y="57"/>
                                      </a:lnTo>
                                      <a:lnTo>
                                        <a:pt x="86" y="48"/>
                                      </a:lnTo>
                                      <a:lnTo>
                                        <a:pt x="99" y="38"/>
                                      </a:lnTo>
                                      <a:lnTo>
                                        <a:pt x="111" y="27"/>
                                      </a:lnTo>
                                      <a:lnTo>
                                        <a:pt x="122" y="18"/>
                                      </a:lnTo>
                                      <a:lnTo>
                                        <a:pt x="140" y="11"/>
                                      </a:lnTo>
                                      <a:lnTo>
                                        <a:pt x="156" y="6"/>
                                      </a:lnTo>
                                      <a:lnTo>
                                        <a:pt x="174" y="0"/>
                                      </a:lnTo>
                                      <a:lnTo>
                                        <a:pt x="197" y="0"/>
                                      </a:lnTo>
                                      <a:lnTo>
                                        <a:pt x="216" y="0"/>
                                      </a:lnTo>
                                      <a:lnTo>
                                        <a:pt x="235" y="0"/>
                                      </a:lnTo>
                                      <a:lnTo>
                                        <a:pt x="251" y="1"/>
                                      </a:lnTo>
                                      <a:lnTo>
                                        <a:pt x="266" y="6"/>
                                      </a:lnTo>
                                      <a:lnTo>
                                        <a:pt x="287" y="9"/>
                                      </a:lnTo>
                                      <a:lnTo>
                                        <a:pt x="302" y="17"/>
                                      </a:lnTo>
                                      <a:lnTo>
                                        <a:pt x="316" y="23"/>
                                      </a:lnTo>
                                      <a:lnTo>
                                        <a:pt x="331" y="32"/>
                                      </a:lnTo>
                                      <a:lnTo>
                                        <a:pt x="343" y="44"/>
                                      </a:lnTo>
                                      <a:lnTo>
                                        <a:pt x="355" y="57"/>
                                      </a:lnTo>
                                      <a:lnTo>
                                        <a:pt x="365" y="67"/>
                                      </a:lnTo>
                                      <a:lnTo>
                                        <a:pt x="374" y="82"/>
                                      </a:lnTo>
                                      <a:lnTo>
                                        <a:pt x="383" y="95"/>
                                      </a:lnTo>
                                      <a:lnTo>
                                        <a:pt x="389" y="108"/>
                                      </a:lnTo>
                                      <a:lnTo>
                                        <a:pt x="393" y="125"/>
                                      </a:lnTo>
                                      <a:lnTo>
                                        <a:pt x="396" y="139"/>
                                      </a:lnTo>
                                      <a:lnTo>
                                        <a:pt x="396" y="151"/>
                                      </a:lnTo>
                                      <a:lnTo>
                                        <a:pt x="396" y="164"/>
                                      </a:lnTo>
                                      <a:lnTo>
                                        <a:pt x="394" y="173"/>
                                      </a:lnTo>
                                      <a:lnTo>
                                        <a:pt x="388" y="189"/>
                                      </a:lnTo>
                                      <a:lnTo>
                                        <a:pt x="379" y="207"/>
                                      </a:lnTo>
                                      <a:lnTo>
                                        <a:pt x="373" y="222"/>
                                      </a:lnTo>
                                      <a:lnTo>
                                        <a:pt x="365" y="237"/>
                                      </a:lnTo>
                                      <a:lnTo>
                                        <a:pt x="361" y="250"/>
                                      </a:lnTo>
                                      <a:lnTo>
                                        <a:pt x="356" y="263"/>
                                      </a:lnTo>
                                      <a:lnTo>
                                        <a:pt x="352" y="278"/>
                                      </a:lnTo>
                                      <a:lnTo>
                                        <a:pt x="349" y="284"/>
                                      </a:lnTo>
                                      <a:lnTo>
                                        <a:pt x="349" y="295"/>
                                      </a:lnTo>
                                      <a:lnTo>
                                        <a:pt x="348" y="310"/>
                                      </a:lnTo>
                                      <a:lnTo>
                                        <a:pt x="285" y="326"/>
                                      </a:lnTo>
                                      <a:lnTo>
                                        <a:pt x="283" y="314"/>
                                      </a:lnTo>
                                      <a:lnTo>
                                        <a:pt x="282" y="307"/>
                                      </a:lnTo>
                                      <a:lnTo>
                                        <a:pt x="278" y="302"/>
                                      </a:lnTo>
                                      <a:lnTo>
                                        <a:pt x="271" y="297"/>
                                      </a:lnTo>
                                      <a:lnTo>
                                        <a:pt x="256" y="300"/>
                                      </a:lnTo>
                                      <a:lnTo>
                                        <a:pt x="242" y="303"/>
                                      </a:lnTo>
                                      <a:lnTo>
                                        <a:pt x="223" y="306"/>
                                      </a:lnTo>
                                      <a:lnTo>
                                        <a:pt x="206" y="311"/>
                                      </a:lnTo>
                                      <a:lnTo>
                                        <a:pt x="198" y="313"/>
                                      </a:lnTo>
                                      <a:lnTo>
                                        <a:pt x="189" y="321"/>
                                      </a:lnTo>
                                      <a:lnTo>
                                        <a:pt x="178" y="330"/>
                                      </a:lnTo>
                                      <a:lnTo>
                                        <a:pt x="162" y="343"/>
                                      </a:lnTo>
                                      <a:lnTo>
                                        <a:pt x="153" y="345"/>
                                      </a:lnTo>
                                      <a:lnTo>
                                        <a:pt x="140" y="345"/>
                                      </a:lnTo>
                                      <a:lnTo>
                                        <a:pt x="126" y="345"/>
                                      </a:lnTo>
                                      <a:lnTo>
                                        <a:pt x="119" y="345"/>
                                      </a:lnTo>
                                      <a:lnTo>
                                        <a:pt x="109" y="339"/>
                                      </a:lnTo>
                                      <a:lnTo>
                                        <a:pt x="98" y="336"/>
                                      </a:lnTo>
                                      <a:lnTo>
                                        <a:pt x="92" y="329"/>
                                      </a:lnTo>
                                      <a:lnTo>
                                        <a:pt x="84" y="320"/>
                                      </a:lnTo>
                                      <a:lnTo>
                                        <a:pt x="77" y="307"/>
                                      </a:lnTo>
                                      <a:lnTo>
                                        <a:pt x="72" y="297"/>
                                      </a:lnTo>
                                      <a:lnTo>
                                        <a:pt x="58" y="286"/>
                                      </a:lnTo>
                                      <a:lnTo>
                                        <a:pt x="49" y="273"/>
                                      </a:lnTo>
                                      <a:lnTo>
                                        <a:pt x="35" y="261"/>
                                      </a:lnTo>
                                      <a:lnTo>
                                        <a:pt x="24" y="250"/>
                                      </a:lnTo>
                                      <a:lnTo>
                                        <a:pt x="18" y="243"/>
                                      </a:lnTo>
                                      <a:lnTo>
                                        <a:pt x="15" y="234"/>
                                      </a:lnTo>
                                      <a:lnTo>
                                        <a:pt x="9" y="221"/>
                                      </a:lnTo>
                                      <a:lnTo>
                                        <a:pt x="4" y="206"/>
                                      </a:lnTo>
                                      <a:lnTo>
                                        <a:pt x="0" y="191"/>
                                      </a:lnTo>
                                      <a:lnTo>
                                        <a:pt x="0" y="175"/>
                                      </a:lnTo>
                                      <a:lnTo>
                                        <a:pt x="0" y="16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0267" name="Group 59">
                              <a:extLst>
                                <a:ext uri="{FF2B5EF4-FFF2-40B4-BE49-F238E27FC236}">
                                  <a16:creationId xmlns:a16="http://schemas.microsoft.com/office/drawing/2014/main" id="{53A1B4A9-60C0-4867-A735-E586C84FF7D0}"/>
                                </a:ext>
                              </a:extLst>
                            </p:cNvPr>
                            <p:cNvGrpSpPr>
                              <a:grpSpLocks/>
                            </p:cNvGrpSpPr>
                            <p:nvPr/>
                          </p:nvGrpSpPr>
                          <p:grpSpPr bwMode="auto">
                            <a:xfrm>
                              <a:off x="2199" y="1676"/>
                              <a:ext cx="73" cy="34"/>
                              <a:chOff x="2199" y="1676"/>
                              <a:chExt cx="73" cy="34"/>
                            </a:xfrm>
                          </p:grpSpPr>
                          <p:sp>
                            <p:nvSpPr>
                              <p:cNvPr id="40268" name="Freeform 60">
                                <a:extLst>
                                  <a:ext uri="{FF2B5EF4-FFF2-40B4-BE49-F238E27FC236}">
                                    <a16:creationId xmlns:a16="http://schemas.microsoft.com/office/drawing/2014/main" id="{984D4B22-91BF-46AD-AE01-41E17EE420AA}"/>
                                  </a:ext>
                                </a:extLst>
                              </p:cNvPr>
                              <p:cNvSpPr>
                                <a:spLocks/>
                              </p:cNvSpPr>
                              <p:nvPr/>
                            </p:nvSpPr>
                            <p:spPr bwMode="auto">
                              <a:xfrm>
                                <a:off x="2199" y="1677"/>
                                <a:ext cx="17" cy="10"/>
                              </a:xfrm>
                              <a:custGeom>
                                <a:avLst/>
                                <a:gdLst>
                                  <a:gd name="T0" fmla="*/ 0 w 88"/>
                                  <a:gd name="T1" fmla="*/ 0 h 49"/>
                                  <a:gd name="T2" fmla="*/ 0 w 88"/>
                                  <a:gd name="T3" fmla="*/ 0 h 49"/>
                                  <a:gd name="T4" fmla="*/ 0 w 88"/>
                                  <a:gd name="T5" fmla="*/ 0 h 49"/>
                                  <a:gd name="T6" fmla="*/ 0 w 88"/>
                                  <a:gd name="T7" fmla="*/ 0 h 49"/>
                                  <a:gd name="T8" fmla="*/ 0 w 88"/>
                                  <a:gd name="T9" fmla="*/ 0 h 49"/>
                                  <a:gd name="T10" fmla="*/ 0 w 88"/>
                                  <a:gd name="T11" fmla="*/ 0 h 49"/>
                                  <a:gd name="T12" fmla="*/ 0 w 88"/>
                                  <a:gd name="T13" fmla="*/ 0 h 49"/>
                                  <a:gd name="T14" fmla="*/ 0 w 88"/>
                                  <a:gd name="T15" fmla="*/ 0 h 49"/>
                                  <a:gd name="T16" fmla="*/ 0 w 88"/>
                                  <a:gd name="T17" fmla="*/ 0 h 49"/>
                                  <a:gd name="T18" fmla="*/ 0 w 88"/>
                                  <a:gd name="T19" fmla="*/ 0 h 49"/>
                                  <a:gd name="T20" fmla="*/ 0 w 88"/>
                                  <a:gd name="T21" fmla="*/ 0 h 49"/>
                                  <a:gd name="T22" fmla="*/ 0 w 88"/>
                                  <a:gd name="T23" fmla="*/ 0 h 49"/>
                                  <a:gd name="T24" fmla="*/ 0 w 88"/>
                                  <a:gd name="T25" fmla="*/ 0 h 49"/>
                                  <a:gd name="T26" fmla="*/ 0 w 88"/>
                                  <a:gd name="T27" fmla="*/ 0 h 49"/>
                                  <a:gd name="T28" fmla="*/ 0 w 88"/>
                                  <a:gd name="T29" fmla="*/ 0 h 49"/>
                                  <a:gd name="T30" fmla="*/ 0 w 88"/>
                                  <a:gd name="T31" fmla="*/ 0 h 49"/>
                                  <a:gd name="T32" fmla="*/ 0 w 88"/>
                                  <a:gd name="T33" fmla="*/ 0 h 49"/>
                                  <a:gd name="T34" fmla="*/ 0 w 88"/>
                                  <a:gd name="T35" fmla="*/ 0 h 49"/>
                                  <a:gd name="T36" fmla="*/ 0 w 88"/>
                                  <a:gd name="T37" fmla="*/ 0 h 49"/>
                                  <a:gd name="T38" fmla="*/ 0 w 88"/>
                                  <a:gd name="T39" fmla="*/ 0 h 49"/>
                                  <a:gd name="T40" fmla="*/ 0 w 88"/>
                                  <a:gd name="T41" fmla="*/ 0 h 49"/>
                                  <a:gd name="T42" fmla="*/ 0 w 88"/>
                                  <a:gd name="T43" fmla="*/ 0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8"/>
                                  <a:gd name="T67" fmla="*/ 0 h 49"/>
                                  <a:gd name="T68" fmla="*/ 88 w 88"/>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8" h="49">
                                    <a:moveTo>
                                      <a:pt x="37" y="2"/>
                                    </a:moveTo>
                                    <a:lnTo>
                                      <a:pt x="48" y="0"/>
                                    </a:lnTo>
                                    <a:lnTo>
                                      <a:pt x="60" y="0"/>
                                    </a:lnTo>
                                    <a:lnTo>
                                      <a:pt x="68" y="1"/>
                                    </a:lnTo>
                                    <a:lnTo>
                                      <a:pt x="79" y="6"/>
                                    </a:lnTo>
                                    <a:lnTo>
                                      <a:pt x="85" y="10"/>
                                    </a:lnTo>
                                    <a:lnTo>
                                      <a:pt x="88" y="19"/>
                                    </a:lnTo>
                                    <a:lnTo>
                                      <a:pt x="85" y="29"/>
                                    </a:lnTo>
                                    <a:lnTo>
                                      <a:pt x="79" y="37"/>
                                    </a:lnTo>
                                    <a:lnTo>
                                      <a:pt x="70" y="41"/>
                                    </a:lnTo>
                                    <a:lnTo>
                                      <a:pt x="61" y="45"/>
                                    </a:lnTo>
                                    <a:lnTo>
                                      <a:pt x="48" y="47"/>
                                    </a:lnTo>
                                    <a:lnTo>
                                      <a:pt x="36" y="49"/>
                                    </a:lnTo>
                                    <a:lnTo>
                                      <a:pt x="23" y="49"/>
                                    </a:lnTo>
                                    <a:lnTo>
                                      <a:pt x="12" y="47"/>
                                    </a:lnTo>
                                    <a:lnTo>
                                      <a:pt x="3" y="42"/>
                                    </a:lnTo>
                                    <a:lnTo>
                                      <a:pt x="0" y="35"/>
                                    </a:lnTo>
                                    <a:lnTo>
                                      <a:pt x="1" y="25"/>
                                    </a:lnTo>
                                    <a:lnTo>
                                      <a:pt x="6" y="16"/>
                                    </a:lnTo>
                                    <a:lnTo>
                                      <a:pt x="16" y="9"/>
                                    </a:lnTo>
                                    <a:lnTo>
                                      <a:pt x="25" y="5"/>
                                    </a:lnTo>
                                    <a:lnTo>
                                      <a:pt x="37" y="2"/>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9" name="Freeform 61">
                                <a:extLst>
                                  <a:ext uri="{FF2B5EF4-FFF2-40B4-BE49-F238E27FC236}">
                                    <a16:creationId xmlns:a16="http://schemas.microsoft.com/office/drawing/2014/main" id="{A6E3990C-0CF4-4322-B693-4019285DFEE2}"/>
                                  </a:ext>
                                </a:extLst>
                              </p:cNvPr>
                              <p:cNvSpPr>
                                <a:spLocks/>
                              </p:cNvSpPr>
                              <p:nvPr/>
                            </p:nvSpPr>
                            <p:spPr bwMode="auto">
                              <a:xfrm>
                                <a:off x="2222" y="1676"/>
                                <a:ext cx="18" cy="9"/>
                              </a:xfrm>
                              <a:custGeom>
                                <a:avLst/>
                                <a:gdLst>
                                  <a:gd name="T0" fmla="*/ 0 w 87"/>
                                  <a:gd name="T1" fmla="*/ 0 h 49"/>
                                  <a:gd name="T2" fmla="*/ 0 w 87"/>
                                  <a:gd name="T3" fmla="*/ 0 h 49"/>
                                  <a:gd name="T4" fmla="*/ 0 w 87"/>
                                  <a:gd name="T5" fmla="*/ 0 h 49"/>
                                  <a:gd name="T6" fmla="*/ 0 w 87"/>
                                  <a:gd name="T7" fmla="*/ 0 h 49"/>
                                  <a:gd name="T8" fmla="*/ 0 w 87"/>
                                  <a:gd name="T9" fmla="*/ 0 h 49"/>
                                  <a:gd name="T10" fmla="*/ 0 w 87"/>
                                  <a:gd name="T11" fmla="*/ 0 h 49"/>
                                  <a:gd name="T12" fmla="*/ 0 w 87"/>
                                  <a:gd name="T13" fmla="*/ 0 h 49"/>
                                  <a:gd name="T14" fmla="*/ 0 w 87"/>
                                  <a:gd name="T15" fmla="*/ 0 h 49"/>
                                  <a:gd name="T16" fmla="*/ 0 w 87"/>
                                  <a:gd name="T17" fmla="*/ 0 h 49"/>
                                  <a:gd name="T18" fmla="*/ 0 w 87"/>
                                  <a:gd name="T19" fmla="*/ 0 h 49"/>
                                  <a:gd name="T20" fmla="*/ 0 w 87"/>
                                  <a:gd name="T21" fmla="*/ 0 h 49"/>
                                  <a:gd name="T22" fmla="*/ 0 w 87"/>
                                  <a:gd name="T23" fmla="*/ 0 h 49"/>
                                  <a:gd name="T24" fmla="*/ 0 w 87"/>
                                  <a:gd name="T25" fmla="*/ 0 h 49"/>
                                  <a:gd name="T26" fmla="*/ 0 w 87"/>
                                  <a:gd name="T27" fmla="*/ 0 h 49"/>
                                  <a:gd name="T28" fmla="*/ 0 w 87"/>
                                  <a:gd name="T29" fmla="*/ 0 h 49"/>
                                  <a:gd name="T30" fmla="*/ 0 w 87"/>
                                  <a:gd name="T31" fmla="*/ 0 h 49"/>
                                  <a:gd name="T32" fmla="*/ 0 w 87"/>
                                  <a:gd name="T33" fmla="*/ 0 h 49"/>
                                  <a:gd name="T34" fmla="*/ 0 w 87"/>
                                  <a:gd name="T35" fmla="*/ 0 h 49"/>
                                  <a:gd name="T36" fmla="*/ 0 w 87"/>
                                  <a:gd name="T37" fmla="*/ 0 h 49"/>
                                  <a:gd name="T38" fmla="*/ 0 w 87"/>
                                  <a:gd name="T39" fmla="*/ 0 h 49"/>
                                  <a:gd name="T40" fmla="*/ 0 w 87"/>
                                  <a:gd name="T41" fmla="*/ 0 h 49"/>
                                  <a:gd name="T42" fmla="*/ 0 w 87"/>
                                  <a:gd name="T43" fmla="*/ 0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7"/>
                                  <a:gd name="T67" fmla="*/ 0 h 49"/>
                                  <a:gd name="T68" fmla="*/ 87 w 87"/>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7" h="49">
                                    <a:moveTo>
                                      <a:pt x="36" y="47"/>
                                    </a:moveTo>
                                    <a:lnTo>
                                      <a:pt x="47" y="49"/>
                                    </a:lnTo>
                                    <a:lnTo>
                                      <a:pt x="58" y="49"/>
                                    </a:lnTo>
                                    <a:lnTo>
                                      <a:pt x="66" y="48"/>
                                    </a:lnTo>
                                    <a:lnTo>
                                      <a:pt x="78" y="43"/>
                                    </a:lnTo>
                                    <a:lnTo>
                                      <a:pt x="84" y="38"/>
                                    </a:lnTo>
                                    <a:lnTo>
                                      <a:pt x="87" y="30"/>
                                    </a:lnTo>
                                    <a:lnTo>
                                      <a:pt x="84" y="19"/>
                                    </a:lnTo>
                                    <a:lnTo>
                                      <a:pt x="78" y="12"/>
                                    </a:lnTo>
                                    <a:lnTo>
                                      <a:pt x="68" y="8"/>
                                    </a:lnTo>
                                    <a:lnTo>
                                      <a:pt x="59" y="4"/>
                                    </a:lnTo>
                                    <a:lnTo>
                                      <a:pt x="47" y="2"/>
                                    </a:lnTo>
                                    <a:lnTo>
                                      <a:pt x="35" y="0"/>
                                    </a:lnTo>
                                    <a:lnTo>
                                      <a:pt x="21" y="0"/>
                                    </a:lnTo>
                                    <a:lnTo>
                                      <a:pt x="10" y="2"/>
                                    </a:lnTo>
                                    <a:lnTo>
                                      <a:pt x="3" y="7"/>
                                    </a:lnTo>
                                    <a:lnTo>
                                      <a:pt x="0" y="14"/>
                                    </a:lnTo>
                                    <a:lnTo>
                                      <a:pt x="1" y="24"/>
                                    </a:lnTo>
                                    <a:lnTo>
                                      <a:pt x="6" y="33"/>
                                    </a:lnTo>
                                    <a:lnTo>
                                      <a:pt x="14" y="39"/>
                                    </a:lnTo>
                                    <a:lnTo>
                                      <a:pt x="23" y="44"/>
                                    </a:lnTo>
                                    <a:lnTo>
                                      <a:pt x="36" y="47"/>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70" name="Freeform 62">
                                <a:extLst>
                                  <a:ext uri="{FF2B5EF4-FFF2-40B4-BE49-F238E27FC236}">
                                    <a16:creationId xmlns:a16="http://schemas.microsoft.com/office/drawing/2014/main" id="{5936FFC2-5A10-4F96-84B0-9850EFFD8576}"/>
                                  </a:ext>
                                </a:extLst>
                              </p:cNvPr>
                              <p:cNvSpPr>
                                <a:spLocks/>
                              </p:cNvSpPr>
                              <p:nvPr/>
                            </p:nvSpPr>
                            <p:spPr bwMode="auto">
                              <a:xfrm>
                                <a:off x="2245" y="1683"/>
                                <a:ext cx="13" cy="11"/>
                              </a:xfrm>
                              <a:custGeom>
                                <a:avLst/>
                                <a:gdLst>
                                  <a:gd name="T0" fmla="*/ 0 w 68"/>
                                  <a:gd name="T1" fmla="*/ 0 h 56"/>
                                  <a:gd name="T2" fmla="*/ 0 w 68"/>
                                  <a:gd name="T3" fmla="*/ 0 h 56"/>
                                  <a:gd name="T4" fmla="*/ 0 w 68"/>
                                  <a:gd name="T5" fmla="*/ 0 h 56"/>
                                  <a:gd name="T6" fmla="*/ 0 w 68"/>
                                  <a:gd name="T7" fmla="*/ 0 h 56"/>
                                  <a:gd name="T8" fmla="*/ 0 w 68"/>
                                  <a:gd name="T9" fmla="*/ 0 h 56"/>
                                  <a:gd name="T10" fmla="*/ 0 w 68"/>
                                  <a:gd name="T11" fmla="*/ 0 h 56"/>
                                  <a:gd name="T12" fmla="*/ 0 w 68"/>
                                  <a:gd name="T13" fmla="*/ 0 h 56"/>
                                  <a:gd name="T14" fmla="*/ 0 w 68"/>
                                  <a:gd name="T15" fmla="*/ 0 h 56"/>
                                  <a:gd name="T16" fmla="*/ 0 w 68"/>
                                  <a:gd name="T17" fmla="*/ 0 h 56"/>
                                  <a:gd name="T18" fmla="*/ 0 w 68"/>
                                  <a:gd name="T19" fmla="*/ 0 h 56"/>
                                  <a:gd name="T20" fmla="*/ 0 w 68"/>
                                  <a:gd name="T21" fmla="*/ 0 h 56"/>
                                  <a:gd name="T22" fmla="*/ 0 w 68"/>
                                  <a:gd name="T23" fmla="*/ 0 h 56"/>
                                  <a:gd name="T24" fmla="*/ 0 w 68"/>
                                  <a:gd name="T25" fmla="*/ 0 h 56"/>
                                  <a:gd name="T26" fmla="*/ 0 w 68"/>
                                  <a:gd name="T27" fmla="*/ 0 h 56"/>
                                  <a:gd name="T28" fmla="*/ 0 w 68"/>
                                  <a:gd name="T29" fmla="*/ 0 h 56"/>
                                  <a:gd name="T30" fmla="*/ 0 w 68"/>
                                  <a:gd name="T31" fmla="*/ 0 h 56"/>
                                  <a:gd name="T32" fmla="*/ 0 w 68"/>
                                  <a:gd name="T33" fmla="*/ 0 h 56"/>
                                  <a:gd name="T34" fmla="*/ 0 w 68"/>
                                  <a:gd name="T35" fmla="*/ 0 h 56"/>
                                  <a:gd name="T36" fmla="*/ 0 w 68"/>
                                  <a:gd name="T37" fmla="*/ 0 h 56"/>
                                  <a:gd name="T38" fmla="*/ 0 w 68"/>
                                  <a:gd name="T39" fmla="*/ 0 h 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8"/>
                                  <a:gd name="T61" fmla="*/ 0 h 56"/>
                                  <a:gd name="T62" fmla="*/ 68 w 68"/>
                                  <a:gd name="T63" fmla="*/ 56 h 5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8" h="56">
                                    <a:moveTo>
                                      <a:pt x="34" y="53"/>
                                    </a:moveTo>
                                    <a:lnTo>
                                      <a:pt x="45" y="56"/>
                                    </a:lnTo>
                                    <a:lnTo>
                                      <a:pt x="53" y="56"/>
                                    </a:lnTo>
                                    <a:lnTo>
                                      <a:pt x="61" y="54"/>
                                    </a:lnTo>
                                    <a:lnTo>
                                      <a:pt x="65" y="48"/>
                                    </a:lnTo>
                                    <a:lnTo>
                                      <a:pt x="68" y="40"/>
                                    </a:lnTo>
                                    <a:lnTo>
                                      <a:pt x="66" y="31"/>
                                    </a:lnTo>
                                    <a:lnTo>
                                      <a:pt x="60" y="19"/>
                                    </a:lnTo>
                                    <a:lnTo>
                                      <a:pt x="52" y="11"/>
                                    </a:lnTo>
                                    <a:lnTo>
                                      <a:pt x="41" y="5"/>
                                    </a:lnTo>
                                    <a:lnTo>
                                      <a:pt x="29" y="1"/>
                                    </a:lnTo>
                                    <a:lnTo>
                                      <a:pt x="20" y="0"/>
                                    </a:lnTo>
                                    <a:lnTo>
                                      <a:pt x="12" y="2"/>
                                    </a:lnTo>
                                    <a:lnTo>
                                      <a:pt x="4" y="7"/>
                                    </a:lnTo>
                                    <a:lnTo>
                                      <a:pt x="0" y="14"/>
                                    </a:lnTo>
                                    <a:lnTo>
                                      <a:pt x="1" y="24"/>
                                    </a:lnTo>
                                    <a:lnTo>
                                      <a:pt x="7" y="34"/>
                                    </a:lnTo>
                                    <a:lnTo>
                                      <a:pt x="16" y="41"/>
                                    </a:lnTo>
                                    <a:lnTo>
                                      <a:pt x="25" y="47"/>
                                    </a:lnTo>
                                    <a:lnTo>
                                      <a:pt x="34" y="53"/>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71" name="Freeform 63">
                                <a:extLst>
                                  <a:ext uri="{FF2B5EF4-FFF2-40B4-BE49-F238E27FC236}">
                                    <a16:creationId xmlns:a16="http://schemas.microsoft.com/office/drawing/2014/main" id="{F603C6EC-7AB0-4FA1-BFB9-438C40E045B7}"/>
                                  </a:ext>
                                </a:extLst>
                              </p:cNvPr>
                              <p:cNvSpPr>
                                <a:spLocks/>
                              </p:cNvSpPr>
                              <p:nvPr/>
                            </p:nvSpPr>
                            <p:spPr bwMode="auto">
                              <a:xfrm>
                                <a:off x="2260" y="1697"/>
                                <a:ext cx="12" cy="13"/>
                              </a:xfrm>
                              <a:custGeom>
                                <a:avLst/>
                                <a:gdLst>
                                  <a:gd name="T0" fmla="*/ 0 w 57"/>
                                  <a:gd name="T1" fmla="*/ 0 h 65"/>
                                  <a:gd name="T2" fmla="*/ 0 w 57"/>
                                  <a:gd name="T3" fmla="*/ 0 h 65"/>
                                  <a:gd name="T4" fmla="*/ 0 w 57"/>
                                  <a:gd name="T5" fmla="*/ 0 h 65"/>
                                  <a:gd name="T6" fmla="*/ 0 w 57"/>
                                  <a:gd name="T7" fmla="*/ 0 h 65"/>
                                  <a:gd name="T8" fmla="*/ 0 w 57"/>
                                  <a:gd name="T9" fmla="*/ 0 h 65"/>
                                  <a:gd name="T10" fmla="*/ 0 w 57"/>
                                  <a:gd name="T11" fmla="*/ 0 h 65"/>
                                  <a:gd name="T12" fmla="*/ 0 w 57"/>
                                  <a:gd name="T13" fmla="*/ 0 h 65"/>
                                  <a:gd name="T14" fmla="*/ 0 w 57"/>
                                  <a:gd name="T15" fmla="*/ 0 h 65"/>
                                  <a:gd name="T16" fmla="*/ 0 w 57"/>
                                  <a:gd name="T17" fmla="*/ 0 h 65"/>
                                  <a:gd name="T18" fmla="*/ 0 w 57"/>
                                  <a:gd name="T19" fmla="*/ 0 h 65"/>
                                  <a:gd name="T20" fmla="*/ 0 w 57"/>
                                  <a:gd name="T21" fmla="*/ 0 h 65"/>
                                  <a:gd name="T22" fmla="*/ 0 w 57"/>
                                  <a:gd name="T23" fmla="*/ 0 h 65"/>
                                  <a:gd name="T24" fmla="*/ 0 w 57"/>
                                  <a:gd name="T25" fmla="*/ 0 h 65"/>
                                  <a:gd name="T26" fmla="*/ 0 w 57"/>
                                  <a:gd name="T27" fmla="*/ 0 h 65"/>
                                  <a:gd name="T28" fmla="*/ 0 w 57"/>
                                  <a:gd name="T29" fmla="*/ 0 h 65"/>
                                  <a:gd name="T30" fmla="*/ 0 w 57"/>
                                  <a:gd name="T31" fmla="*/ 0 h 65"/>
                                  <a:gd name="T32" fmla="*/ 0 w 57"/>
                                  <a:gd name="T33" fmla="*/ 0 h 65"/>
                                  <a:gd name="T34" fmla="*/ 0 w 57"/>
                                  <a:gd name="T35" fmla="*/ 0 h 65"/>
                                  <a:gd name="T36" fmla="*/ 0 w 57"/>
                                  <a:gd name="T37" fmla="*/ 0 h 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65"/>
                                  <a:gd name="T59" fmla="*/ 57 w 57"/>
                                  <a:gd name="T60" fmla="*/ 65 h 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65">
                                    <a:moveTo>
                                      <a:pt x="24" y="61"/>
                                    </a:moveTo>
                                    <a:lnTo>
                                      <a:pt x="35" y="65"/>
                                    </a:lnTo>
                                    <a:lnTo>
                                      <a:pt x="45" y="64"/>
                                    </a:lnTo>
                                    <a:lnTo>
                                      <a:pt x="52" y="59"/>
                                    </a:lnTo>
                                    <a:lnTo>
                                      <a:pt x="57" y="48"/>
                                    </a:lnTo>
                                    <a:lnTo>
                                      <a:pt x="55" y="34"/>
                                    </a:lnTo>
                                    <a:lnTo>
                                      <a:pt x="52" y="23"/>
                                    </a:lnTo>
                                    <a:lnTo>
                                      <a:pt x="46" y="14"/>
                                    </a:lnTo>
                                    <a:lnTo>
                                      <a:pt x="40" y="6"/>
                                    </a:lnTo>
                                    <a:lnTo>
                                      <a:pt x="29" y="1"/>
                                    </a:lnTo>
                                    <a:lnTo>
                                      <a:pt x="21" y="0"/>
                                    </a:lnTo>
                                    <a:lnTo>
                                      <a:pt x="11" y="2"/>
                                    </a:lnTo>
                                    <a:lnTo>
                                      <a:pt x="3" y="7"/>
                                    </a:lnTo>
                                    <a:lnTo>
                                      <a:pt x="0" y="15"/>
                                    </a:lnTo>
                                    <a:lnTo>
                                      <a:pt x="1" y="24"/>
                                    </a:lnTo>
                                    <a:lnTo>
                                      <a:pt x="3" y="34"/>
                                    </a:lnTo>
                                    <a:lnTo>
                                      <a:pt x="9" y="44"/>
                                    </a:lnTo>
                                    <a:lnTo>
                                      <a:pt x="17" y="53"/>
                                    </a:lnTo>
                                    <a:lnTo>
                                      <a:pt x="24" y="61"/>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0262" name="Group 64">
                            <a:extLst>
                              <a:ext uri="{FF2B5EF4-FFF2-40B4-BE49-F238E27FC236}">
                                <a16:creationId xmlns:a16="http://schemas.microsoft.com/office/drawing/2014/main" id="{262D3DE7-BC2B-4FB7-AE41-9B227E62E7CC}"/>
                              </a:ext>
                            </a:extLst>
                          </p:cNvPr>
                          <p:cNvGrpSpPr>
                            <a:grpSpLocks/>
                          </p:cNvGrpSpPr>
                          <p:nvPr/>
                        </p:nvGrpSpPr>
                        <p:grpSpPr bwMode="auto">
                          <a:xfrm>
                            <a:off x="2223" y="1728"/>
                            <a:ext cx="82" cy="131"/>
                            <a:chOff x="2223" y="1728"/>
                            <a:chExt cx="82" cy="131"/>
                          </a:xfrm>
                        </p:grpSpPr>
                        <p:sp>
                          <p:nvSpPr>
                            <p:cNvPr id="40263" name="Freeform 65">
                              <a:extLst>
                                <a:ext uri="{FF2B5EF4-FFF2-40B4-BE49-F238E27FC236}">
                                  <a16:creationId xmlns:a16="http://schemas.microsoft.com/office/drawing/2014/main" id="{C75055EE-0405-4BD6-8043-73375D04029C}"/>
                                </a:ext>
                              </a:extLst>
                            </p:cNvPr>
                            <p:cNvSpPr>
                              <a:spLocks/>
                            </p:cNvSpPr>
                            <p:nvPr/>
                          </p:nvSpPr>
                          <p:spPr bwMode="auto">
                            <a:xfrm>
                              <a:off x="2259" y="1729"/>
                              <a:ext cx="46" cy="82"/>
                            </a:xfrm>
                            <a:custGeom>
                              <a:avLst/>
                              <a:gdLst>
                                <a:gd name="T0" fmla="*/ 0 w 229"/>
                                <a:gd name="T1" fmla="*/ 0 h 410"/>
                                <a:gd name="T2" fmla="*/ 0 w 229"/>
                                <a:gd name="T3" fmla="*/ 0 h 410"/>
                                <a:gd name="T4" fmla="*/ 0 w 229"/>
                                <a:gd name="T5" fmla="*/ 0 h 410"/>
                                <a:gd name="T6" fmla="*/ 0 w 229"/>
                                <a:gd name="T7" fmla="*/ 0 h 410"/>
                                <a:gd name="T8" fmla="*/ 0 w 229"/>
                                <a:gd name="T9" fmla="*/ 0 h 410"/>
                                <a:gd name="T10" fmla="*/ 0 w 229"/>
                                <a:gd name="T11" fmla="*/ 0 h 410"/>
                                <a:gd name="T12" fmla="*/ 0 w 229"/>
                                <a:gd name="T13" fmla="*/ 0 h 410"/>
                                <a:gd name="T14" fmla="*/ 0 w 229"/>
                                <a:gd name="T15" fmla="*/ 0 h 410"/>
                                <a:gd name="T16" fmla="*/ 0 w 229"/>
                                <a:gd name="T17" fmla="*/ 0 h 410"/>
                                <a:gd name="T18" fmla="*/ 0 w 229"/>
                                <a:gd name="T19" fmla="*/ 0 h 410"/>
                                <a:gd name="T20" fmla="*/ 0 w 229"/>
                                <a:gd name="T21" fmla="*/ 0 h 410"/>
                                <a:gd name="T22" fmla="*/ 0 w 229"/>
                                <a:gd name="T23" fmla="*/ 0 h 410"/>
                                <a:gd name="T24" fmla="*/ 0 w 229"/>
                                <a:gd name="T25" fmla="*/ 0 h 410"/>
                                <a:gd name="T26" fmla="*/ 0 w 229"/>
                                <a:gd name="T27" fmla="*/ 0 h 410"/>
                                <a:gd name="T28" fmla="*/ 0 w 229"/>
                                <a:gd name="T29" fmla="*/ 0 h 410"/>
                                <a:gd name="T30" fmla="*/ 0 w 229"/>
                                <a:gd name="T31" fmla="*/ 0 h 4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9"/>
                                <a:gd name="T49" fmla="*/ 0 h 410"/>
                                <a:gd name="T50" fmla="*/ 229 w 229"/>
                                <a:gd name="T51" fmla="*/ 410 h 41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9" h="410">
                                  <a:moveTo>
                                    <a:pt x="27" y="0"/>
                                  </a:moveTo>
                                  <a:lnTo>
                                    <a:pt x="17" y="28"/>
                                  </a:lnTo>
                                  <a:lnTo>
                                    <a:pt x="8" y="64"/>
                                  </a:lnTo>
                                  <a:lnTo>
                                    <a:pt x="3" y="103"/>
                                  </a:lnTo>
                                  <a:lnTo>
                                    <a:pt x="0" y="137"/>
                                  </a:lnTo>
                                  <a:lnTo>
                                    <a:pt x="5" y="166"/>
                                  </a:lnTo>
                                  <a:lnTo>
                                    <a:pt x="14" y="190"/>
                                  </a:lnTo>
                                  <a:lnTo>
                                    <a:pt x="30" y="215"/>
                                  </a:lnTo>
                                  <a:lnTo>
                                    <a:pt x="52" y="245"/>
                                  </a:lnTo>
                                  <a:lnTo>
                                    <a:pt x="82" y="272"/>
                                  </a:lnTo>
                                  <a:lnTo>
                                    <a:pt x="122" y="304"/>
                                  </a:lnTo>
                                  <a:lnTo>
                                    <a:pt x="152" y="329"/>
                                  </a:lnTo>
                                  <a:lnTo>
                                    <a:pt x="176" y="347"/>
                                  </a:lnTo>
                                  <a:lnTo>
                                    <a:pt x="192" y="366"/>
                                  </a:lnTo>
                                  <a:lnTo>
                                    <a:pt x="213" y="389"/>
                                  </a:lnTo>
                                  <a:lnTo>
                                    <a:pt x="229" y="410"/>
                                  </a:lnTo>
                                </a:path>
                              </a:pathLst>
                            </a:custGeom>
                            <a:noFill/>
                            <a:ln w="4763">
                              <a:solidFill>
                                <a:srgbClr val="FF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64" name="Freeform 66">
                              <a:extLst>
                                <a:ext uri="{FF2B5EF4-FFF2-40B4-BE49-F238E27FC236}">
                                  <a16:creationId xmlns:a16="http://schemas.microsoft.com/office/drawing/2014/main" id="{A49FBA07-AC24-412E-A066-7BC3E6EA8442}"/>
                                </a:ext>
                              </a:extLst>
                            </p:cNvPr>
                            <p:cNvSpPr>
                              <a:spLocks/>
                            </p:cNvSpPr>
                            <p:nvPr/>
                          </p:nvSpPr>
                          <p:spPr bwMode="auto">
                            <a:xfrm>
                              <a:off x="2223" y="1756"/>
                              <a:ext cx="44" cy="78"/>
                            </a:xfrm>
                            <a:custGeom>
                              <a:avLst/>
                              <a:gdLst>
                                <a:gd name="T0" fmla="*/ 0 w 216"/>
                                <a:gd name="T1" fmla="*/ 0 h 391"/>
                                <a:gd name="T2" fmla="*/ 0 w 216"/>
                                <a:gd name="T3" fmla="*/ 0 h 391"/>
                                <a:gd name="T4" fmla="*/ 0 w 216"/>
                                <a:gd name="T5" fmla="*/ 0 h 391"/>
                                <a:gd name="T6" fmla="*/ 0 w 216"/>
                                <a:gd name="T7" fmla="*/ 0 h 391"/>
                                <a:gd name="T8" fmla="*/ 0 w 216"/>
                                <a:gd name="T9" fmla="*/ 0 h 391"/>
                                <a:gd name="T10" fmla="*/ 0 w 216"/>
                                <a:gd name="T11" fmla="*/ 0 h 391"/>
                                <a:gd name="T12" fmla="*/ 0 w 216"/>
                                <a:gd name="T13" fmla="*/ 0 h 391"/>
                                <a:gd name="T14" fmla="*/ 0 w 216"/>
                                <a:gd name="T15" fmla="*/ 0 h 391"/>
                                <a:gd name="T16" fmla="*/ 0 w 216"/>
                                <a:gd name="T17" fmla="*/ 0 h 391"/>
                                <a:gd name="T18" fmla="*/ 0 w 216"/>
                                <a:gd name="T19" fmla="*/ 0 h 391"/>
                                <a:gd name="T20" fmla="*/ 0 w 216"/>
                                <a:gd name="T21" fmla="*/ 0 h 391"/>
                                <a:gd name="T22" fmla="*/ 0 w 216"/>
                                <a:gd name="T23" fmla="*/ 0 h 391"/>
                                <a:gd name="T24" fmla="*/ 0 w 216"/>
                                <a:gd name="T25" fmla="*/ 0 h 391"/>
                                <a:gd name="T26" fmla="*/ 0 w 216"/>
                                <a:gd name="T27" fmla="*/ 0 h 391"/>
                                <a:gd name="T28" fmla="*/ 0 w 216"/>
                                <a:gd name="T29" fmla="*/ 0 h 391"/>
                                <a:gd name="T30" fmla="*/ 0 w 216"/>
                                <a:gd name="T31" fmla="*/ 0 h 391"/>
                                <a:gd name="T32" fmla="*/ 0 w 216"/>
                                <a:gd name="T33" fmla="*/ 0 h 391"/>
                                <a:gd name="T34" fmla="*/ 0 w 216"/>
                                <a:gd name="T35" fmla="*/ 0 h 3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6"/>
                                <a:gd name="T55" fmla="*/ 0 h 391"/>
                                <a:gd name="T56" fmla="*/ 216 w 216"/>
                                <a:gd name="T57" fmla="*/ 391 h 3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6" h="391">
                                  <a:moveTo>
                                    <a:pt x="0" y="0"/>
                                  </a:moveTo>
                                  <a:lnTo>
                                    <a:pt x="24" y="4"/>
                                  </a:lnTo>
                                  <a:lnTo>
                                    <a:pt x="47" y="9"/>
                                  </a:lnTo>
                                  <a:lnTo>
                                    <a:pt x="73" y="18"/>
                                  </a:lnTo>
                                  <a:lnTo>
                                    <a:pt x="93" y="29"/>
                                  </a:lnTo>
                                  <a:lnTo>
                                    <a:pt x="112" y="41"/>
                                  </a:lnTo>
                                  <a:lnTo>
                                    <a:pt x="128" y="65"/>
                                  </a:lnTo>
                                  <a:lnTo>
                                    <a:pt x="142" y="87"/>
                                  </a:lnTo>
                                  <a:lnTo>
                                    <a:pt x="152" y="114"/>
                                  </a:lnTo>
                                  <a:lnTo>
                                    <a:pt x="162" y="146"/>
                                  </a:lnTo>
                                  <a:lnTo>
                                    <a:pt x="171" y="182"/>
                                  </a:lnTo>
                                  <a:lnTo>
                                    <a:pt x="174" y="222"/>
                                  </a:lnTo>
                                  <a:lnTo>
                                    <a:pt x="177" y="276"/>
                                  </a:lnTo>
                                  <a:lnTo>
                                    <a:pt x="180" y="314"/>
                                  </a:lnTo>
                                  <a:lnTo>
                                    <a:pt x="188" y="347"/>
                                  </a:lnTo>
                                  <a:lnTo>
                                    <a:pt x="201" y="372"/>
                                  </a:lnTo>
                                  <a:lnTo>
                                    <a:pt x="216" y="391"/>
                                  </a:lnTo>
                                  <a:lnTo>
                                    <a:pt x="214" y="390"/>
                                  </a:lnTo>
                                </a:path>
                              </a:pathLst>
                            </a:custGeom>
                            <a:noFill/>
                            <a:ln w="4763">
                              <a:solidFill>
                                <a:srgbClr val="FF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65" name="Freeform 67">
                              <a:extLst>
                                <a:ext uri="{FF2B5EF4-FFF2-40B4-BE49-F238E27FC236}">
                                  <a16:creationId xmlns:a16="http://schemas.microsoft.com/office/drawing/2014/main" id="{61750D5A-7411-4648-8AD4-C913F9A961E4}"/>
                                </a:ext>
                              </a:extLst>
                            </p:cNvPr>
                            <p:cNvSpPr>
                              <a:spLocks/>
                            </p:cNvSpPr>
                            <p:nvPr/>
                          </p:nvSpPr>
                          <p:spPr bwMode="auto">
                            <a:xfrm>
                              <a:off x="2225" y="1728"/>
                              <a:ext cx="74" cy="131"/>
                            </a:xfrm>
                            <a:custGeom>
                              <a:avLst/>
                              <a:gdLst>
                                <a:gd name="T0" fmla="*/ 0 w 371"/>
                                <a:gd name="T1" fmla="*/ 0 h 657"/>
                                <a:gd name="T2" fmla="*/ 0 w 371"/>
                                <a:gd name="T3" fmla="*/ 0 h 657"/>
                                <a:gd name="T4" fmla="*/ 0 w 371"/>
                                <a:gd name="T5" fmla="*/ 0 h 657"/>
                                <a:gd name="T6" fmla="*/ 0 w 371"/>
                                <a:gd name="T7" fmla="*/ 0 h 657"/>
                                <a:gd name="T8" fmla="*/ 0 w 371"/>
                                <a:gd name="T9" fmla="*/ 0 h 657"/>
                                <a:gd name="T10" fmla="*/ 0 w 371"/>
                                <a:gd name="T11" fmla="*/ 0 h 657"/>
                                <a:gd name="T12" fmla="*/ 0 w 371"/>
                                <a:gd name="T13" fmla="*/ 0 h 657"/>
                                <a:gd name="T14" fmla="*/ 0 w 371"/>
                                <a:gd name="T15" fmla="*/ 0 h 657"/>
                                <a:gd name="T16" fmla="*/ 0 w 371"/>
                                <a:gd name="T17" fmla="*/ 0 h 657"/>
                                <a:gd name="T18" fmla="*/ 0 w 371"/>
                                <a:gd name="T19" fmla="*/ 0 h 657"/>
                                <a:gd name="T20" fmla="*/ 0 w 371"/>
                                <a:gd name="T21" fmla="*/ 0 h 657"/>
                                <a:gd name="T22" fmla="*/ 0 w 371"/>
                                <a:gd name="T23" fmla="*/ 0 h 657"/>
                                <a:gd name="T24" fmla="*/ 0 w 371"/>
                                <a:gd name="T25" fmla="*/ 0 h 657"/>
                                <a:gd name="T26" fmla="*/ 0 w 371"/>
                                <a:gd name="T27" fmla="*/ 0 h 657"/>
                                <a:gd name="T28" fmla="*/ 0 w 371"/>
                                <a:gd name="T29" fmla="*/ 0 h 657"/>
                                <a:gd name="T30" fmla="*/ 0 w 371"/>
                                <a:gd name="T31" fmla="*/ 0 h 657"/>
                                <a:gd name="T32" fmla="*/ 0 w 371"/>
                                <a:gd name="T33" fmla="*/ 0 h 657"/>
                                <a:gd name="T34" fmla="*/ 0 w 371"/>
                                <a:gd name="T35" fmla="*/ 0 h 6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1"/>
                                <a:gd name="T55" fmla="*/ 0 h 657"/>
                                <a:gd name="T56" fmla="*/ 371 w 371"/>
                                <a:gd name="T57" fmla="*/ 657 h 6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1" h="657">
                                  <a:moveTo>
                                    <a:pt x="0" y="0"/>
                                  </a:moveTo>
                                  <a:lnTo>
                                    <a:pt x="26" y="25"/>
                                  </a:lnTo>
                                  <a:lnTo>
                                    <a:pt x="60" y="56"/>
                                  </a:lnTo>
                                  <a:lnTo>
                                    <a:pt x="84" y="86"/>
                                  </a:lnTo>
                                  <a:lnTo>
                                    <a:pt x="108" y="120"/>
                                  </a:lnTo>
                                  <a:lnTo>
                                    <a:pt x="132" y="159"/>
                                  </a:lnTo>
                                  <a:lnTo>
                                    <a:pt x="154" y="196"/>
                                  </a:lnTo>
                                  <a:lnTo>
                                    <a:pt x="176" y="236"/>
                                  </a:lnTo>
                                  <a:lnTo>
                                    <a:pt x="195" y="272"/>
                                  </a:lnTo>
                                  <a:lnTo>
                                    <a:pt x="213" y="313"/>
                                  </a:lnTo>
                                  <a:lnTo>
                                    <a:pt x="230" y="357"/>
                                  </a:lnTo>
                                  <a:lnTo>
                                    <a:pt x="247" y="409"/>
                                  </a:lnTo>
                                  <a:lnTo>
                                    <a:pt x="261" y="452"/>
                                  </a:lnTo>
                                  <a:lnTo>
                                    <a:pt x="277" y="496"/>
                                  </a:lnTo>
                                  <a:lnTo>
                                    <a:pt x="292" y="533"/>
                                  </a:lnTo>
                                  <a:lnTo>
                                    <a:pt x="312" y="577"/>
                                  </a:lnTo>
                                  <a:lnTo>
                                    <a:pt x="338" y="616"/>
                                  </a:lnTo>
                                  <a:lnTo>
                                    <a:pt x="371" y="657"/>
                                  </a:lnTo>
                                </a:path>
                              </a:pathLst>
                            </a:custGeom>
                            <a:noFill/>
                            <a:ln w="4763">
                              <a:solidFill>
                                <a:srgbClr val="FF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0236" name="Group 68">
                          <a:extLst>
                            <a:ext uri="{FF2B5EF4-FFF2-40B4-BE49-F238E27FC236}">
                              <a16:creationId xmlns:a16="http://schemas.microsoft.com/office/drawing/2014/main" id="{2C1BF2E1-ADE6-41A1-A341-631E306DFFFA}"/>
                            </a:ext>
                          </a:extLst>
                        </p:cNvPr>
                        <p:cNvGrpSpPr>
                          <a:grpSpLocks/>
                        </p:cNvGrpSpPr>
                        <p:nvPr/>
                      </p:nvGrpSpPr>
                      <p:grpSpPr bwMode="auto">
                        <a:xfrm>
                          <a:off x="2045" y="1723"/>
                          <a:ext cx="244" cy="215"/>
                          <a:chOff x="2045" y="1723"/>
                          <a:chExt cx="244" cy="215"/>
                        </a:xfrm>
                      </p:grpSpPr>
                      <p:grpSp>
                        <p:nvGrpSpPr>
                          <p:cNvPr id="40237" name="Group 69">
                            <a:extLst>
                              <a:ext uri="{FF2B5EF4-FFF2-40B4-BE49-F238E27FC236}">
                                <a16:creationId xmlns:a16="http://schemas.microsoft.com/office/drawing/2014/main" id="{0E8C0DFC-9816-424A-BD74-5CBFC606D83A}"/>
                              </a:ext>
                            </a:extLst>
                          </p:cNvPr>
                          <p:cNvGrpSpPr>
                            <a:grpSpLocks/>
                          </p:cNvGrpSpPr>
                          <p:nvPr/>
                        </p:nvGrpSpPr>
                        <p:grpSpPr bwMode="auto">
                          <a:xfrm>
                            <a:off x="2045" y="1723"/>
                            <a:ext cx="244" cy="215"/>
                            <a:chOff x="2045" y="1723"/>
                            <a:chExt cx="244" cy="215"/>
                          </a:xfrm>
                        </p:grpSpPr>
                        <p:grpSp>
                          <p:nvGrpSpPr>
                            <p:cNvPr id="40242" name="Group 70">
                              <a:extLst>
                                <a:ext uri="{FF2B5EF4-FFF2-40B4-BE49-F238E27FC236}">
                                  <a16:creationId xmlns:a16="http://schemas.microsoft.com/office/drawing/2014/main" id="{1836A58C-5E55-440E-86B0-629171E39B8E}"/>
                                </a:ext>
                              </a:extLst>
                            </p:cNvPr>
                            <p:cNvGrpSpPr>
                              <a:grpSpLocks/>
                            </p:cNvGrpSpPr>
                            <p:nvPr/>
                          </p:nvGrpSpPr>
                          <p:grpSpPr bwMode="auto">
                            <a:xfrm>
                              <a:off x="2045" y="1723"/>
                              <a:ext cx="244" cy="215"/>
                              <a:chOff x="2045" y="1723"/>
                              <a:chExt cx="244" cy="215"/>
                            </a:xfrm>
                          </p:grpSpPr>
                          <p:grpSp>
                            <p:nvGrpSpPr>
                              <p:cNvPr id="40249" name="Group 71">
                                <a:extLst>
                                  <a:ext uri="{FF2B5EF4-FFF2-40B4-BE49-F238E27FC236}">
                                    <a16:creationId xmlns:a16="http://schemas.microsoft.com/office/drawing/2014/main" id="{044FFA1B-DB17-472A-B42D-D9A4728E94ED}"/>
                                  </a:ext>
                                </a:extLst>
                              </p:cNvPr>
                              <p:cNvGrpSpPr>
                                <a:grpSpLocks/>
                              </p:cNvGrpSpPr>
                              <p:nvPr/>
                            </p:nvGrpSpPr>
                            <p:grpSpPr bwMode="auto">
                              <a:xfrm>
                                <a:off x="2045" y="1723"/>
                                <a:ext cx="244" cy="215"/>
                                <a:chOff x="2045" y="1723"/>
                                <a:chExt cx="244" cy="215"/>
                              </a:xfrm>
                            </p:grpSpPr>
                            <p:grpSp>
                              <p:nvGrpSpPr>
                                <p:cNvPr id="40255" name="Group 72">
                                  <a:extLst>
                                    <a:ext uri="{FF2B5EF4-FFF2-40B4-BE49-F238E27FC236}">
                                      <a16:creationId xmlns:a16="http://schemas.microsoft.com/office/drawing/2014/main" id="{D5BB940F-1CE0-4576-B924-781060897EA5}"/>
                                    </a:ext>
                                  </a:extLst>
                                </p:cNvPr>
                                <p:cNvGrpSpPr>
                                  <a:grpSpLocks/>
                                </p:cNvGrpSpPr>
                                <p:nvPr/>
                              </p:nvGrpSpPr>
                              <p:grpSpPr bwMode="auto">
                                <a:xfrm>
                                  <a:off x="2045" y="1723"/>
                                  <a:ext cx="244" cy="215"/>
                                  <a:chOff x="2045" y="1723"/>
                                  <a:chExt cx="244" cy="215"/>
                                </a:xfrm>
                              </p:grpSpPr>
                              <p:sp>
                                <p:nvSpPr>
                                  <p:cNvPr id="40257" name="Freeform 73">
                                    <a:extLst>
                                      <a:ext uri="{FF2B5EF4-FFF2-40B4-BE49-F238E27FC236}">
                                        <a16:creationId xmlns:a16="http://schemas.microsoft.com/office/drawing/2014/main" id="{7776EA3C-7893-42FB-8755-1F03D008897F}"/>
                                      </a:ext>
                                    </a:extLst>
                                  </p:cNvPr>
                                  <p:cNvSpPr>
                                    <a:spLocks/>
                                  </p:cNvSpPr>
                                  <p:nvPr/>
                                </p:nvSpPr>
                                <p:spPr bwMode="auto">
                                  <a:xfrm>
                                    <a:off x="2045" y="1723"/>
                                    <a:ext cx="244" cy="215"/>
                                  </a:xfrm>
                                  <a:custGeom>
                                    <a:avLst/>
                                    <a:gdLst>
                                      <a:gd name="T0" fmla="*/ 0 w 1224"/>
                                      <a:gd name="T1" fmla="*/ 0 h 1076"/>
                                      <a:gd name="T2" fmla="*/ 0 w 1224"/>
                                      <a:gd name="T3" fmla="*/ 0 h 1076"/>
                                      <a:gd name="T4" fmla="*/ 0 w 1224"/>
                                      <a:gd name="T5" fmla="*/ 0 h 1076"/>
                                      <a:gd name="T6" fmla="*/ 0 w 1224"/>
                                      <a:gd name="T7" fmla="*/ 0 h 1076"/>
                                      <a:gd name="T8" fmla="*/ 0 w 1224"/>
                                      <a:gd name="T9" fmla="*/ 0 h 1076"/>
                                      <a:gd name="T10" fmla="*/ 0 w 1224"/>
                                      <a:gd name="T11" fmla="*/ 0 h 1076"/>
                                      <a:gd name="T12" fmla="*/ 0 w 1224"/>
                                      <a:gd name="T13" fmla="*/ 0 h 1076"/>
                                      <a:gd name="T14" fmla="*/ 0 w 1224"/>
                                      <a:gd name="T15" fmla="*/ 0 h 1076"/>
                                      <a:gd name="T16" fmla="*/ 0 w 1224"/>
                                      <a:gd name="T17" fmla="*/ 0 h 1076"/>
                                      <a:gd name="T18" fmla="*/ 0 w 1224"/>
                                      <a:gd name="T19" fmla="*/ 0 h 1076"/>
                                      <a:gd name="T20" fmla="*/ 0 w 1224"/>
                                      <a:gd name="T21" fmla="*/ 0 h 1076"/>
                                      <a:gd name="T22" fmla="*/ 0 w 1224"/>
                                      <a:gd name="T23" fmla="*/ 0 h 1076"/>
                                      <a:gd name="T24" fmla="*/ 0 w 1224"/>
                                      <a:gd name="T25" fmla="*/ 0 h 1076"/>
                                      <a:gd name="T26" fmla="*/ 0 w 1224"/>
                                      <a:gd name="T27" fmla="*/ 0 h 1076"/>
                                      <a:gd name="T28" fmla="*/ 0 w 1224"/>
                                      <a:gd name="T29" fmla="*/ 0 h 1076"/>
                                      <a:gd name="T30" fmla="*/ 0 w 1224"/>
                                      <a:gd name="T31" fmla="*/ 0 h 1076"/>
                                      <a:gd name="T32" fmla="*/ 0 w 1224"/>
                                      <a:gd name="T33" fmla="*/ 0 h 1076"/>
                                      <a:gd name="T34" fmla="*/ 0 w 1224"/>
                                      <a:gd name="T35" fmla="*/ 0 h 1076"/>
                                      <a:gd name="T36" fmla="*/ 0 w 1224"/>
                                      <a:gd name="T37" fmla="*/ 0 h 1076"/>
                                      <a:gd name="T38" fmla="*/ 0 w 1224"/>
                                      <a:gd name="T39" fmla="*/ 0 h 1076"/>
                                      <a:gd name="T40" fmla="*/ 0 w 1224"/>
                                      <a:gd name="T41" fmla="*/ 0 h 1076"/>
                                      <a:gd name="T42" fmla="*/ 0 w 1224"/>
                                      <a:gd name="T43" fmla="*/ 0 h 1076"/>
                                      <a:gd name="T44" fmla="*/ 0 w 1224"/>
                                      <a:gd name="T45" fmla="*/ 0 h 1076"/>
                                      <a:gd name="T46" fmla="*/ 0 w 1224"/>
                                      <a:gd name="T47" fmla="*/ 0 h 1076"/>
                                      <a:gd name="T48" fmla="*/ 0 w 1224"/>
                                      <a:gd name="T49" fmla="*/ 0 h 1076"/>
                                      <a:gd name="T50" fmla="*/ 0 w 1224"/>
                                      <a:gd name="T51" fmla="*/ 0 h 1076"/>
                                      <a:gd name="T52" fmla="*/ 0 w 1224"/>
                                      <a:gd name="T53" fmla="*/ 0 h 1076"/>
                                      <a:gd name="T54" fmla="*/ 0 w 1224"/>
                                      <a:gd name="T55" fmla="*/ 0 h 1076"/>
                                      <a:gd name="T56" fmla="*/ 0 w 1224"/>
                                      <a:gd name="T57" fmla="*/ 0 h 1076"/>
                                      <a:gd name="T58" fmla="*/ 0 w 1224"/>
                                      <a:gd name="T59" fmla="*/ 0 h 1076"/>
                                      <a:gd name="T60" fmla="*/ 0 w 1224"/>
                                      <a:gd name="T61" fmla="*/ 0 h 1076"/>
                                      <a:gd name="T62" fmla="*/ 0 w 1224"/>
                                      <a:gd name="T63" fmla="*/ 0 h 1076"/>
                                      <a:gd name="T64" fmla="*/ 0 w 1224"/>
                                      <a:gd name="T65" fmla="*/ 0 h 1076"/>
                                      <a:gd name="T66" fmla="*/ 0 w 1224"/>
                                      <a:gd name="T67" fmla="*/ 0 h 1076"/>
                                      <a:gd name="T68" fmla="*/ 0 w 1224"/>
                                      <a:gd name="T69" fmla="*/ 0 h 1076"/>
                                      <a:gd name="T70" fmla="*/ 0 w 1224"/>
                                      <a:gd name="T71" fmla="*/ 0 h 1076"/>
                                      <a:gd name="T72" fmla="*/ 0 w 1224"/>
                                      <a:gd name="T73" fmla="*/ 0 h 1076"/>
                                      <a:gd name="T74" fmla="*/ 0 w 1224"/>
                                      <a:gd name="T75" fmla="*/ 0 h 1076"/>
                                      <a:gd name="T76" fmla="*/ 0 w 1224"/>
                                      <a:gd name="T77" fmla="*/ 0 h 1076"/>
                                      <a:gd name="T78" fmla="*/ 0 w 1224"/>
                                      <a:gd name="T79" fmla="*/ 0 h 1076"/>
                                      <a:gd name="T80" fmla="*/ 0 w 1224"/>
                                      <a:gd name="T81" fmla="*/ 0 h 1076"/>
                                      <a:gd name="T82" fmla="*/ 0 w 1224"/>
                                      <a:gd name="T83" fmla="*/ 0 h 1076"/>
                                      <a:gd name="T84" fmla="*/ 0 w 1224"/>
                                      <a:gd name="T85" fmla="*/ 0 h 1076"/>
                                      <a:gd name="T86" fmla="*/ 0 w 1224"/>
                                      <a:gd name="T87" fmla="*/ 0 h 1076"/>
                                      <a:gd name="T88" fmla="*/ 0 w 1224"/>
                                      <a:gd name="T89" fmla="*/ 0 h 1076"/>
                                      <a:gd name="T90" fmla="*/ 0 w 1224"/>
                                      <a:gd name="T91" fmla="*/ 0 h 1076"/>
                                      <a:gd name="T92" fmla="*/ 0 w 1224"/>
                                      <a:gd name="T93" fmla="*/ 0 h 1076"/>
                                      <a:gd name="T94" fmla="*/ 0 w 1224"/>
                                      <a:gd name="T95" fmla="*/ 0 h 1076"/>
                                      <a:gd name="T96" fmla="*/ 0 w 1224"/>
                                      <a:gd name="T97" fmla="*/ 0 h 1076"/>
                                      <a:gd name="T98" fmla="*/ 0 w 1224"/>
                                      <a:gd name="T99" fmla="*/ 0 h 1076"/>
                                      <a:gd name="T100" fmla="*/ 0 w 1224"/>
                                      <a:gd name="T101" fmla="*/ 0 h 1076"/>
                                      <a:gd name="T102" fmla="*/ 0 w 1224"/>
                                      <a:gd name="T103" fmla="*/ 0 h 1076"/>
                                      <a:gd name="T104" fmla="*/ 0 w 1224"/>
                                      <a:gd name="T105" fmla="*/ 0 h 1076"/>
                                      <a:gd name="T106" fmla="*/ 0 w 1224"/>
                                      <a:gd name="T107" fmla="*/ 0 h 1076"/>
                                      <a:gd name="T108" fmla="*/ 0 w 1224"/>
                                      <a:gd name="T109" fmla="*/ 0 h 1076"/>
                                      <a:gd name="T110" fmla="*/ 0 w 1224"/>
                                      <a:gd name="T111" fmla="*/ 0 h 1076"/>
                                      <a:gd name="T112" fmla="*/ 0 w 1224"/>
                                      <a:gd name="T113" fmla="*/ 0 h 1076"/>
                                      <a:gd name="T114" fmla="*/ 0 w 1224"/>
                                      <a:gd name="T115" fmla="*/ 0 h 10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4"/>
                                      <a:gd name="T175" fmla="*/ 0 h 1076"/>
                                      <a:gd name="T176" fmla="*/ 1224 w 1224"/>
                                      <a:gd name="T177" fmla="*/ 1076 h 10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4" h="1076">
                                        <a:moveTo>
                                          <a:pt x="95" y="86"/>
                                        </a:moveTo>
                                        <a:lnTo>
                                          <a:pt x="127" y="60"/>
                                        </a:lnTo>
                                        <a:lnTo>
                                          <a:pt x="158" y="37"/>
                                        </a:lnTo>
                                        <a:lnTo>
                                          <a:pt x="193" y="18"/>
                                        </a:lnTo>
                                        <a:lnTo>
                                          <a:pt x="234" y="6"/>
                                        </a:lnTo>
                                        <a:lnTo>
                                          <a:pt x="269" y="2"/>
                                        </a:lnTo>
                                        <a:lnTo>
                                          <a:pt x="309" y="0"/>
                                        </a:lnTo>
                                        <a:lnTo>
                                          <a:pt x="367" y="5"/>
                                        </a:lnTo>
                                        <a:lnTo>
                                          <a:pt x="424" y="17"/>
                                        </a:lnTo>
                                        <a:lnTo>
                                          <a:pt x="460" y="42"/>
                                        </a:lnTo>
                                        <a:lnTo>
                                          <a:pt x="488" y="77"/>
                                        </a:lnTo>
                                        <a:lnTo>
                                          <a:pt x="512" y="119"/>
                                        </a:lnTo>
                                        <a:lnTo>
                                          <a:pt x="537" y="159"/>
                                        </a:lnTo>
                                        <a:lnTo>
                                          <a:pt x="567" y="193"/>
                                        </a:lnTo>
                                        <a:lnTo>
                                          <a:pt x="593" y="220"/>
                                        </a:lnTo>
                                        <a:lnTo>
                                          <a:pt x="628" y="260"/>
                                        </a:lnTo>
                                        <a:lnTo>
                                          <a:pt x="642" y="297"/>
                                        </a:lnTo>
                                        <a:lnTo>
                                          <a:pt x="646" y="326"/>
                                        </a:lnTo>
                                        <a:lnTo>
                                          <a:pt x="642" y="342"/>
                                        </a:lnTo>
                                        <a:lnTo>
                                          <a:pt x="633" y="370"/>
                                        </a:lnTo>
                                        <a:lnTo>
                                          <a:pt x="618" y="396"/>
                                        </a:lnTo>
                                        <a:lnTo>
                                          <a:pt x="596" y="424"/>
                                        </a:lnTo>
                                        <a:lnTo>
                                          <a:pt x="570" y="461"/>
                                        </a:lnTo>
                                        <a:lnTo>
                                          <a:pt x="546" y="489"/>
                                        </a:lnTo>
                                        <a:lnTo>
                                          <a:pt x="527" y="520"/>
                                        </a:lnTo>
                                        <a:lnTo>
                                          <a:pt x="519" y="538"/>
                                        </a:lnTo>
                                        <a:lnTo>
                                          <a:pt x="518" y="550"/>
                                        </a:lnTo>
                                        <a:lnTo>
                                          <a:pt x="523" y="559"/>
                                        </a:lnTo>
                                        <a:lnTo>
                                          <a:pt x="533" y="563"/>
                                        </a:lnTo>
                                        <a:lnTo>
                                          <a:pt x="542" y="561"/>
                                        </a:lnTo>
                                        <a:lnTo>
                                          <a:pt x="552" y="552"/>
                                        </a:lnTo>
                                        <a:lnTo>
                                          <a:pt x="565" y="532"/>
                                        </a:lnTo>
                                        <a:lnTo>
                                          <a:pt x="585" y="502"/>
                                        </a:lnTo>
                                        <a:lnTo>
                                          <a:pt x="609" y="470"/>
                                        </a:lnTo>
                                        <a:lnTo>
                                          <a:pt x="631" y="442"/>
                                        </a:lnTo>
                                        <a:lnTo>
                                          <a:pt x="653" y="417"/>
                                        </a:lnTo>
                                        <a:lnTo>
                                          <a:pt x="676" y="395"/>
                                        </a:lnTo>
                                        <a:lnTo>
                                          <a:pt x="687" y="388"/>
                                        </a:lnTo>
                                        <a:lnTo>
                                          <a:pt x="701" y="386"/>
                                        </a:lnTo>
                                        <a:lnTo>
                                          <a:pt x="714" y="390"/>
                                        </a:lnTo>
                                        <a:lnTo>
                                          <a:pt x="722" y="395"/>
                                        </a:lnTo>
                                        <a:lnTo>
                                          <a:pt x="737" y="421"/>
                                        </a:lnTo>
                                        <a:lnTo>
                                          <a:pt x="758" y="467"/>
                                        </a:lnTo>
                                        <a:lnTo>
                                          <a:pt x="781" y="520"/>
                                        </a:lnTo>
                                        <a:lnTo>
                                          <a:pt x="803" y="571"/>
                                        </a:lnTo>
                                        <a:lnTo>
                                          <a:pt x="825" y="614"/>
                                        </a:lnTo>
                                        <a:lnTo>
                                          <a:pt x="863" y="674"/>
                                        </a:lnTo>
                                        <a:lnTo>
                                          <a:pt x="902" y="734"/>
                                        </a:lnTo>
                                        <a:lnTo>
                                          <a:pt x="944" y="793"/>
                                        </a:lnTo>
                                        <a:lnTo>
                                          <a:pt x="983" y="839"/>
                                        </a:lnTo>
                                        <a:lnTo>
                                          <a:pt x="1027" y="874"/>
                                        </a:lnTo>
                                        <a:lnTo>
                                          <a:pt x="1069" y="910"/>
                                        </a:lnTo>
                                        <a:lnTo>
                                          <a:pt x="1108" y="941"/>
                                        </a:lnTo>
                                        <a:lnTo>
                                          <a:pt x="1150" y="972"/>
                                        </a:lnTo>
                                        <a:lnTo>
                                          <a:pt x="1202" y="1009"/>
                                        </a:lnTo>
                                        <a:lnTo>
                                          <a:pt x="1213" y="1021"/>
                                        </a:lnTo>
                                        <a:lnTo>
                                          <a:pt x="1223" y="1035"/>
                                        </a:lnTo>
                                        <a:lnTo>
                                          <a:pt x="1224" y="1045"/>
                                        </a:lnTo>
                                        <a:lnTo>
                                          <a:pt x="1219" y="1059"/>
                                        </a:lnTo>
                                        <a:lnTo>
                                          <a:pt x="1209" y="1067"/>
                                        </a:lnTo>
                                        <a:lnTo>
                                          <a:pt x="1194" y="1072"/>
                                        </a:lnTo>
                                        <a:lnTo>
                                          <a:pt x="1162" y="1075"/>
                                        </a:lnTo>
                                        <a:lnTo>
                                          <a:pt x="1125" y="1076"/>
                                        </a:lnTo>
                                        <a:lnTo>
                                          <a:pt x="1062" y="1071"/>
                                        </a:lnTo>
                                        <a:lnTo>
                                          <a:pt x="1003" y="1063"/>
                                        </a:lnTo>
                                        <a:lnTo>
                                          <a:pt x="951" y="1056"/>
                                        </a:lnTo>
                                        <a:lnTo>
                                          <a:pt x="888" y="1044"/>
                                        </a:lnTo>
                                        <a:lnTo>
                                          <a:pt x="826" y="1026"/>
                                        </a:lnTo>
                                        <a:lnTo>
                                          <a:pt x="778" y="1006"/>
                                        </a:lnTo>
                                        <a:lnTo>
                                          <a:pt x="735" y="981"/>
                                        </a:lnTo>
                                        <a:lnTo>
                                          <a:pt x="670" y="954"/>
                                        </a:lnTo>
                                        <a:lnTo>
                                          <a:pt x="603" y="921"/>
                                        </a:lnTo>
                                        <a:lnTo>
                                          <a:pt x="542" y="890"/>
                                        </a:lnTo>
                                        <a:lnTo>
                                          <a:pt x="496" y="856"/>
                                        </a:lnTo>
                                        <a:lnTo>
                                          <a:pt x="453" y="826"/>
                                        </a:lnTo>
                                        <a:lnTo>
                                          <a:pt x="413" y="796"/>
                                        </a:lnTo>
                                        <a:lnTo>
                                          <a:pt x="373" y="753"/>
                                        </a:lnTo>
                                        <a:lnTo>
                                          <a:pt x="340" y="720"/>
                                        </a:lnTo>
                                        <a:lnTo>
                                          <a:pt x="311" y="689"/>
                                        </a:lnTo>
                                        <a:lnTo>
                                          <a:pt x="306" y="675"/>
                                        </a:lnTo>
                                        <a:lnTo>
                                          <a:pt x="306" y="658"/>
                                        </a:lnTo>
                                        <a:lnTo>
                                          <a:pt x="317" y="641"/>
                                        </a:lnTo>
                                        <a:lnTo>
                                          <a:pt x="335" y="629"/>
                                        </a:lnTo>
                                        <a:lnTo>
                                          <a:pt x="358" y="620"/>
                                        </a:lnTo>
                                        <a:lnTo>
                                          <a:pt x="387" y="616"/>
                                        </a:lnTo>
                                        <a:lnTo>
                                          <a:pt x="421" y="621"/>
                                        </a:lnTo>
                                        <a:lnTo>
                                          <a:pt x="453" y="631"/>
                                        </a:lnTo>
                                        <a:lnTo>
                                          <a:pt x="467" y="635"/>
                                        </a:lnTo>
                                        <a:lnTo>
                                          <a:pt x="478" y="637"/>
                                        </a:lnTo>
                                        <a:lnTo>
                                          <a:pt x="485" y="634"/>
                                        </a:lnTo>
                                        <a:lnTo>
                                          <a:pt x="490" y="626"/>
                                        </a:lnTo>
                                        <a:lnTo>
                                          <a:pt x="488" y="616"/>
                                        </a:lnTo>
                                        <a:lnTo>
                                          <a:pt x="481" y="606"/>
                                        </a:lnTo>
                                        <a:lnTo>
                                          <a:pt x="454" y="593"/>
                                        </a:lnTo>
                                        <a:lnTo>
                                          <a:pt x="425" y="586"/>
                                        </a:lnTo>
                                        <a:lnTo>
                                          <a:pt x="395" y="583"/>
                                        </a:lnTo>
                                        <a:lnTo>
                                          <a:pt x="365" y="589"/>
                                        </a:lnTo>
                                        <a:lnTo>
                                          <a:pt x="327" y="599"/>
                                        </a:lnTo>
                                        <a:lnTo>
                                          <a:pt x="283" y="613"/>
                                        </a:lnTo>
                                        <a:lnTo>
                                          <a:pt x="249" y="623"/>
                                        </a:lnTo>
                                        <a:lnTo>
                                          <a:pt x="222" y="628"/>
                                        </a:lnTo>
                                        <a:lnTo>
                                          <a:pt x="196" y="624"/>
                                        </a:lnTo>
                                        <a:lnTo>
                                          <a:pt x="170" y="616"/>
                                        </a:lnTo>
                                        <a:lnTo>
                                          <a:pt x="142" y="602"/>
                                        </a:lnTo>
                                        <a:lnTo>
                                          <a:pt x="122" y="584"/>
                                        </a:lnTo>
                                        <a:lnTo>
                                          <a:pt x="100" y="561"/>
                                        </a:lnTo>
                                        <a:lnTo>
                                          <a:pt x="72" y="525"/>
                                        </a:lnTo>
                                        <a:lnTo>
                                          <a:pt x="41" y="477"/>
                                        </a:lnTo>
                                        <a:lnTo>
                                          <a:pt x="18" y="431"/>
                                        </a:lnTo>
                                        <a:lnTo>
                                          <a:pt x="3" y="387"/>
                                        </a:lnTo>
                                        <a:lnTo>
                                          <a:pt x="0" y="356"/>
                                        </a:lnTo>
                                        <a:lnTo>
                                          <a:pt x="4" y="327"/>
                                        </a:lnTo>
                                        <a:lnTo>
                                          <a:pt x="13" y="269"/>
                                        </a:lnTo>
                                        <a:lnTo>
                                          <a:pt x="23" y="205"/>
                                        </a:lnTo>
                                        <a:lnTo>
                                          <a:pt x="44" y="153"/>
                                        </a:lnTo>
                                        <a:lnTo>
                                          <a:pt x="69" y="116"/>
                                        </a:lnTo>
                                        <a:lnTo>
                                          <a:pt x="95" y="86"/>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258" name="Group 74">
                                    <a:extLst>
                                      <a:ext uri="{FF2B5EF4-FFF2-40B4-BE49-F238E27FC236}">
                                        <a16:creationId xmlns:a16="http://schemas.microsoft.com/office/drawing/2014/main" id="{B5179E84-7026-4B5B-8F2F-EA17F3949B9B}"/>
                                      </a:ext>
                                    </a:extLst>
                                  </p:cNvPr>
                                  <p:cNvGrpSpPr>
                                    <a:grpSpLocks/>
                                  </p:cNvGrpSpPr>
                                  <p:nvPr/>
                                </p:nvGrpSpPr>
                                <p:grpSpPr bwMode="auto">
                                  <a:xfrm>
                                    <a:off x="2045" y="1723"/>
                                    <a:ext cx="244" cy="215"/>
                                    <a:chOff x="2045" y="1723"/>
                                    <a:chExt cx="244" cy="215"/>
                                  </a:xfrm>
                                </p:grpSpPr>
                                <p:sp>
                                  <p:nvSpPr>
                                    <p:cNvPr id="40259" name="Freeform 75">
                                      <a:extLst>
                                        <a:ext uri="{FF2B5EF4-FFF2-40B4-BE49-F238E27FC236}">
                                          <a16:creationId xmlns:a16="http://schemas.microsoft.com/office/drawing/2014/main" id="{B70903CE-4224-4DF6-9D4F-E248AB577F2E}"/>
                                        </a:ext>
                                      </a:extLst>
                                    </p:cNvPr>
                                    <p:cNvSpPr>
                                      <a:spLocks/>
                                    </p:cNvSpPr>
                                    <p:nvPr/>
                                  </p:nvSpPr>
                                  <p:spPr bwMode="auto">
                                    <a:xfrm>
                                      <a:off x="2105" y="1800"/>
                                      <a:ext cx="184" cy="138"/>
                                    </a:xfrm>
                                    <a:custGeom>
                                      <a:avLst/>
                                      <a:gdLst>
                                        <a:gd name="T0" fmla="*/ 0 w 919"/>
                                        <a:gd name="T1" fmla="*/ 0 h 689"/>
                                        <a:gd name="T2" fmla="*/ 0 w 919"/>
                                        <a:gd name="T3" fmla="*/ 0 h 689"/>
                                        <a:gd name="T4" fmla="*/ 0 w 919"/>
                                        <a:gd name="T5" fmla="*/ 0 h 689"/>
                                        <a:gd name="T6" fmla="*/ 0 w 919"/>
                                        <a:gd name="T7" fmla="*/ 0 h 689"/>
                                        <a:gd name="T8" fmla="*/ 0 w 919"/>
                                        <a:gd name="T9" fmla="*/ 0 h 689"/>
                                        <a:gd name="T10" fmla="*/ 0 w 919"/>
                                        <a:gd name="T11" fmla="*/ 0 h 689"/>
                                        <a:gd name="T12" fmla="*/ 0 w 919"/>
                                        <a:gd name="T13" fmla="*/ 0 h 689"/>
                                        <a:gd name="T14" fmla="*/ 0 w 919"/>
                                        <a:gd name="T15" fmla="*/ 0 h 689"/>
                                        <a:gd name="T16" fmla="*/ 0 w 919"/>
                                        <a:gd name="T17" fmla="*/ 0 h 689"/>
                                        <a:gd name="T18" fmla="*/ 0 w 919"/>
                                        <a:gd name="T19" fmla="*/ 0 h 689"/>
                                        <a:gd name="T20" fmla="*/ 0 w 919"/>
                                        <a:gd name="T21" fmla="*/ 0 h 689"/>
                                        <a:gd name="T22" fmla="*/ 0 w 919"/>
                                        <a:gd name="T23" fmla="*/ 0 h 689"/>
                                        <a:gd name="T24" fmla="*/ 0 w 919"/>
                                        <a:gd name="T25" fmla="*/ 0 h 689"/>
                                        <a:gd name="T26" fmla="*/ 0 w 919"/>
                                        <a:gd name="T27" fmla="*/ 0 h 689"/>
                                        <a:gd name="T28" fmla="*/ 0 w 919"/>
                                        <a:gd name="T29" fmla="*/ 0 h 689"/>
                                        <a:gd name="T30" fmla="*/ 0 w 919"/>
                                        <a:gd name="T31" fmla="*/ 0 h 689"/>
                                        <a:gd name="T32" fmla="*/ 0 w 919"/>
                                        <a:gd name="T33" fmla="*/ 0 h 689"/>
                                        <a:gd name="T34" fmla="*/ 0 w 919"/>
                                        <a:gd name="T35" fmla="*/ 0 h 689"/>
                                        <a:gd name="T36" fmla="*/ 0 w 919"/>
                                        <a:gd name="T37" fmla="*/ 0 h 689"/>
                                        <a:gd name="T38" fmla="*/ 0 w 919"/>
                                        <a:gd name="T39" fmla="*/ 0 h 689"/>
                                        <a:gd name="T40" fmla="*/ 0 w 919"/>
                                        <a:gd name="T41" fmla="*/ 0 h 689"/>
                                        <a:gd name="T42" fmla="*/ 0 w 919"/>
                                        <a:gd name="T43" fmla="*/ 0 h 689"/>
                                        <a:gd name="T44" fmla="*/ 0 w 919"/>
                                        <a:gd name="T45" fmla="*/ 0 h 689"/>
                                        <a:gd name="T46" fmla="*/ 0 w 919"/>
                                        <a:gd name="T47" fmla="*/ 0 h 689"/>
                                        <a:gd name="T48" fmla="*/ 0 w 919"/>
                                        <a:gd name="T49" fmla="*/ 0 h 689"/>
                                        <a:gd name="T50" fmla="*/ 0 w 919"/>
                                        <a:gd name="T51" fmla="*/ 0 h 689"/>
                                        <a:gd name="T52" fmla="*/ 0 w 919"/>
                                        <a:gd name="T53" fmla="*/ 0 h 689"/>
                                        <a:gd name="T54" fmla="*/ 0 w 919"/>
                                        <a:gd name="T55" fmla="*/ 0 h 689"/>
                                        <a:gd name="T56" fmla="*/ 0 w 919"/>
                                        <a:gd name="T57" fmla="*/ 0 h 689"/>
                                        <a:gd name="T58" fmla="*/ 0 w 919"/>
                                        <a:gd name="T59" fmla="*/ 0 h 689"/>
                                        <a:gd name="T60" fmla="*/ 0 w 919"/>
                                        <a:gd name="T61" fmla="*/ 0 h 689"/>
                                        <a:gd name="T62" fmla="*/ 0 w 919"/>
                                        <a:gd name="T63" fmla="*/ 0 h 689"/>
                                        <a:gd name="T64" fmla="*/ 0 w 919"/>
                                        <a:gd name="T65" fmla="*/ 0 h 689"/>
                                        <a:gd name="T66" fmla="*/ 0 w 919"/>
                                        <a:gd name="T67" fmla="*/ 0 h 689"/>
                                        <a:gd name="T68" fmla="*/ 0 w 919"/>
                                        <a:gd name="T69" fmla="*/ 0 h 689"/>
                                        <a:gd name="T70" fmla="*/ 0 w 919"/>
                                        <a:gd name="T71" fmla="*/ 0 h 689"/>
                                        <a:gd name="T72" fmla="*/ 0 w 919"/>
                                        <a:gd name="T73" fmla="*/ 0 h 689"/>
                                        <a:gd name="T74" fmla="*/ 0 w 919"/>
                                        <a:gd name="T75" fmla="*/ 0 h 689"/>
                                        <a:gd name="T76" fmla="*/ 0 w 919"/>
                                        <a:gd name="T77" fmla="*/ 0 h 689"/>
                                        <a:gd name="T78" fmla="*/ 0 w 919"/>
                                        <a:gd name="T79" fmla="*/ 0 h 689"/>
                                        <a:gd name="T80" fmla="*/ 0 w 919"/>
                                        <a:gd name="T81" fmla="*/ 0 h 689"/>
                                        <a:gd name="T82" fmla="*/ 0 w 919"/>
                                        <a:gd name="T83" fmla="*/ 0 h 689"/>
                                        <a:gd name="T84" fmla="*/ 0 w 919"/>
                                        <a:gd name="T85" fmla="*/ 0 h 689"/>
                                        <a:gd name="T86" fmla="*/ 0 w 919"/>
                                        <a:gd name="T87" fmla="*/ 0 h 689"/>
                                        <a:gd name="T88" fmla="*/ 0 w 919"/>
                                        <a:gd name="T89" fmla="*/ 0 h 689"/>
                                        <a:gd name="T90" fmla="*/ 0 w 919"/>
                                        <a:gd name="T91" fmla="*/ 0 h 689"/>
                                        <a:gd name="T92" fmla="*/ 0 w 919"/>
                                        <a:gd name="T93" fmla="*/ 0 h 689"/>
                                        <a:gd name="T94" fmla="*/ 0 w 919"/>
                                        <a:gd name="T95" fmla="*/ 0 h 689"/>
                                        <a:gd name="T96" fmla="*/ 0 w 919"/>
                                        <a:gd name="T97" fmla="*/ 0 h 689"/>
                                        <a:gd name="T98" fmla="*/ 0 w 919"/>
                                        <a:gd name="T99" fmla="*/ 0 h 689"/>
                                        <a:gd name="T100" fmla="*/ 0 w 919"/>
                                        <a:gd name="T101" fmla="*/ 0 h 689"/>
                                        <a:gd name="T102" fmla="*/ 0 w 919"/>
                                        <a:gd name="T103" fmla="*/ 0 h 689"/>
                                        <a:gd name="T104" fmla="*/ 0 w 919"/>
                                        <a:gd name="T105" fmla="*/ 0 h 689"/>
                                        <a:gd name="T106" fmla="*/ 0 w 919"/>
                                        <a:gd name="T107" fmla="*/ 0 h 689"/>
                                        <a:gd name="T108" fmla="*/ 0 w 919"/>
                                        <a:gd name="T109" fmla="*/ 0 h 689"/>
                                        <a:gd name="T110" fmla="*/ 0 w 919"/>
                                        <a:gd name="T111" fmla="*/ 0 h 689"/>
                                        <a:gd name="T112" fmla="*/ 0 w 919"/>
                                        <a:gd name="T113" fmla="*/ 0 h 689"/>
                                        <a:gd name="T114" fmla="*/ 0 w 919"/>
                                        <a:gd name="T115" fmla="*/ 0 h 689"/>
                                        <a:gd name="T116" fmla="*/ 0 w 919"/>
                                        <a:gd name="T117" fmla="*/ 0 h 689"/>
                                        <a:gd name="T118" fmla="*/ 0 w 919"/>
                                        <a:gd name="T119" fmla="*/ 0 h 689"/>
                                        <a:gd name="T120" fmla="*/ 0 w 919"/>
                                        <a:gd name="T121" fmla="*/ 0 h 689"/>
                                        <a:gd name="T122" fmla="*/ 0 w 919"/>
                                        <a:gd name="T123" fmla="*/ 0 h 689"/>
                                        <a:gd name="T124" fmla="*/ 0 w 919"/>
                                        <a:gd name="T125" fmla="*/ 0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19"/>
                                        <a:gd name="T190" fmla="*/ 0 h 689"/>
                                        <a:gd name="T191" fmla="*/ 919 w 919"/>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19" h="689">
                                          <a:moveTo>
                                            <a:pt x="304" y="84"/>
                                          </a:moveTo>
                                          <a:lnTo>
                                            <a:pt x="326" y="56"/>
                                          </a:lnTo>
                                          <a:lnTo>
                                            <a:pt x="348" y="31"/>
                                          </a:lnTo>
                                          <a:lnTo>
                                            <a:pt x="371" y="9"/>
                                          </a:lnTo>
                                          <a:lnTo>
                                            <a:pt x="382" y="2"/>
                                          </a:lnTo>
                                          <a:lnTo>
                                            <a:pt x="396" y="0"/>
                                          </a:lnTo>
                                          <a:lnTo>
                                            <a:pt x="409" y="4"/>
                                          </a:lnTo>
                                          <a:lnTo>
                                            <a:pt x="417" y="9"/>
                                          </a:lnTo>
                                          <a:lnTo>
                                            <a:pt x="432" y="35"/>
                                          </a:lnTo>
                                          <a:lnTo>
                                            <a:pt x="453" y="81"/>
                                          </a:lnTo>
                                          <a:lnTo>
                                            <a:pt x="476" y="134"/>
                                          </a:lnTo>
                                          <a:lnTo>
                                            <a:pt x="498" y="184"/>
                                          </a:lnTo>
                                          <a:lnTo>
                                            <a:pt x="519" y="227"/>
                                          </a:lnTo>
                                          <a:lnTo>
                                            <a:pt x="558" y="287"/>
                                          </a:lnTo>
                                          <a:lnTo>
                                            <a:pt x="597" y="347"/>
                                          </a:lnTo>
                                          <a:lnTo>
                                            <a:pt x="640" y="406"/>
                                          </a:lnTo>
                                          <a:lnTo>
                                            <a:pt x="679" y="453"/>
                                          </a:lnTo>
                                          <a:lnTo>
                                            <a:pt x="722" y="488"/>
                                          </a:lnTo>
                                          <a:lnTo>
                                            <a:pt x="764" y="523"/>
                                          </a:lnTo>
                                          <a:lnTo>
                                            <a:pt x="803" y="554"/>
                                          </a:lnTo>
                                          <a:lnTo>
                                            <a:pt x="845" y="585"/>
                                          </a:lnTo>
                                          <a:lnTo>
                                            <a:pt x="897" y="622"/>
                                          </a:lnTo>
                                          <a:lnTo>
                                            <a:pt x="908" y="634"/>
                                          </a:lnTo>
                                          <a:lnTo>
                                            <a:pt x="918" y="648"/>
                                          </a:lnTo>
                                          <a:lnTo>
                                            <a:pt x="919" y="658"/>
                                          </a:lnTo>
                                          <a:lnTo>
                                            <a:pt x="914" y="672"/>
                                          </a:lnTo>
                                          <a:lnTo>
                                            <a:pt x="904" y="680"/>
                                          </a:lnTo>
                                          <a:lnTo>
                                            <a:pt x="889" y="685"/>
                                          </a:lnTo>
                                          <a:lnTo>
                                            <a:pt x="857" y="688"/>
                                          </a:lnTo>
                                          <a:lnTo>
                                            <a:pt x="820" y="689"/>
                                          </a:lnTo>
                                          <a:lnTo>
                                            <a:pt x="757" y="684"/>
                                          </a:lnTo>
                                          <a:lnTo>
                                            <a:pt x="698" y="676"/>
                                          </a:lnTo>
                                          <a:lnTo>
                                            <a:pt x="647" y="669"/>
                                          </a:lnTo>
                                          <a:lnTo>
                                            <a:pt x="583" y="657"/>
                                          </a:lnTo>
                                          <a:lnTo>
                                            <a:pt x="521" y="639"/>
                                          </a:lnTo>
                                          <a:lnTo>
                                            <a:pt x="473" y="619"/>
                                          </a:lnTo>
                                          <a:lnTo>
                                            <a:pt x="429" y="594"/>
                                          </a:lnTo>
                                          <a:lnTo>
                                            <a:pt x="365" y="567"/>
                                          </a:lnTo>
                                          <a:lnTo>
                                            <a:pt x="298" y="534"/>
                                          </a:lnTo>
                                          <a:lnTo>
                                            <a:pt x="237" y="504"/>
                                          </a:lnTo>
                                          <a:lnTo>
                                            <a:pt x="192" y="470"/>
                                          </a:lnTo>
                                          <a:lnTo>
                                            <a:pt x="149" y="440"/>
                                          </a:lnTo>
                                          <a:lnTo>
                                            <a:pt x="109" y="409"/>
                                          </a:lnTo>
                                          <a:lnTo>
                                            <a:pt x="69" y="366"/>
                                          </a:lnTo>
                                          <a:lnTo>
                                            <a:pt x="36" y="333"/>
                                          </a:lnTo>
                                          <a:lnTo>
                                            <a:pt x="7" y="302"/>
                                          </a:lnTo>
                                          <a:lnTo>
                                            <a:pt x="0" y="288"/>
                                          </a:lnTo>
                                          <a:lnTo>
                                            <a:pt x="3" y="271"/>
                                          </a:lnTo>
                                          <a:lnTo>
                                            <a:pt x="13" y="254"/>
                                          </a:lnTo>
                                          <a:lnTo>
                                            <a:pt x="31" y="242"/>
                                          </a:lnTo>
                                          <a:lnTo>
                                            <a:pt x="54" y="233"/>
                                          </a:lnTo>
                                          <a:lnTo>
                                            <a:pt x="83" y="229"/>
                                          </a:lnTo>
                                          <a:lnTo>
                                            <a:pt x="110" y="231"/>
                                          </a:lnTo>
                                          <a:lnTo>
                                            <a:pt x="131" y="236"/>
                                          </a:lnTo>
                                          <a:lnTo>
                                            <a:pt x="156" y="245"/>
                                          </a:lnTo>
                                          <a:lnTo>
                                            <a:pt x="170" y="249"/>
                                          </a:lnTo>
                                          <a:lnTo>
                                            <a:pt x="148" y="249"/>
                                          </a:lnTo>
                                          <a:lnTo>
                                            <a:pt x="126" y="247"/>
                                          </a:lnTo>
                                          <a:lnTo>
                                            <a:pt x="107" y="248"/>
                                          </a:lnTo>
                                          <a:lnTo>
                                            <a:pt x="89" y="251"/>
                                          </a:lnTo>
                                          <a:lnTo>
                                            <a:pt x="73" y="257"/>
                                          </a:lnTo>
                                          <a:lnTo>
                                            <a:pt x="57" y="265"/>
                                          </a:lnTo>
                                          <a:lnTo>
                                            <a:pt x="46" y="277"/>
                                          </a:lnTo>
                                          <a:lnTo>
                                            <a:pt x="40" y="288"/>
                                          </a:lnTo>
                                          <a:lnTo>
                                            <a:pt x="41" y="294"/>
                                          </a:lnTo>
                                          <a:lnTo>
                                            <a:pt x="46" y="302"/>
                                          </a:lnTo>
                                          <a:lnTo>
                                            <a:pt x="56" y="315"/>
                                          </a:lnTo>
                                          <a:lnTo>
                                            <a:pt x="75" y="339"/>
                                          </a:lnTo>
                                          <a:lnTo>
                                            <a:pt x="99" y="368"/>
                                          </a:lnTo>
                                          <a:lnTo>
                                            <a:pt x="128" y="391"/>
                                          </a:lnTo>
                                          <a:lnTo>
                                            <a:pt x="159" y="420"/>
                                          </a:lnTo>
                                          <a:lnTo>
                                            <a:pt x="193" y="445"/>
                                          </a:lnTo>
                                          <a:lnTo>
                                            <a:pt x="219" y="462"/>
                                          </a:lnTo>
                                          <a:lnTo>
                                            <a:pt x="241" y="477"/>
                                          </a:lnTo>
                                          <a:lnTo>
                                            <a:pt x="270" y="493"/>
                                          </a:lnTo>
                                          <a:lnTo>
                                            <a:pt x="292" y="507"/>
                                          </a:lnTo>
                                          <a:lnTo>
                                            <a:pt x="315" y="516"/>
                                          </a:lnTo>
                                          <a:lnTo>
                                            <a:pt x="334" y="520"/>
                                          </a:lnTo>
                                          <a:lnTo>
                                            <a:pt x="355" y="526"/>
                                          </a:lnTo>
                                          <a:lnTo>
                                            <a:pt x="376" y="537"/>
                                          </a:lnTo>
                                          <a:lnTo>
                                            <a:pt x="411" y="554"/>
                                          </a:lnTo>
                                          <a:lnTo>
                                            <a:pt x="448" y="572"/>
                                          </a:lnTo>
                                          <a:lnTo>
                                            <a:pt x="481" y="587"/>
                                          </a:lnTo>
                                          <a:lnTo>
                                            <a:pt x="512" y="604"/>
                                          </a:lnTo>
                                          <a:lnTo>
                                            <a:pt x="543" y="620"/>
                                          </a:lnTo>
                                          <a:lnTo>
                                            <a:pt x="570" y="625"/>
                                          </a:lnTo>
                                          <a:lnTo>
                                            <a:pt x="598" y="633"/>
                                          </a:lnTo>
                                          <a:lnTo>
                                            <a:pt x="628" y="642"/>
                                          </a:lnTo>
                                          <a:lnTo>
                                            <a:pt x="657" y="645"/>
                                          </a:lnTo>
                                          <a:lnTo>
                                            <a:pt x="693" y="649"/>
                                          </a:lnTo>
                                          <a:lnTo>
                                            <a:pt x="730" y="652"/>
                                          </a:lnTo>
                                          <a:lnTo>
                                            <a:pt x="764" y="655"/>
                                          </a:lnTo>
                                          <a:lnTo>
                                            <a:pt x="777" y="653"/>
                                          </a:lnTo>
                                          <a:lnTo>
                                            <a:pt x="791" y="647"/>
                                          </a:lnTo>
                                          <a:lnTo>
                                            <a:pt x="799" y="635"/>
                                          </a:lnTo>
                                          <a:lnTo>
                                            <a:pt x="803" y="621"/>
                                          </a:lnTo>
                                          <a:lnTo>
                                            <a:pt x="801" y="609"/>
                                          </a:lnTo>
                                          <a:lnTo>
                                            <a:pt x="787" y="589"/>
                                          </a:lnTo>
                                          <a:lnTo>
                                            <a:pt x="764" y="562"/>
                                          </a:lnTo>
                                          <a:lnTo>
                                            <a:pt x="739" y="540"/>
                                          </a:lnTo>
                                          <a:lnTo>
                                            <a:pt x="716" y="520"/>
                                          </a:lnTo>
                                          <a:lnTo>
                                            <a:pt x="688" y="502"/>
                                          </a:lnTo>
                                          <a:lnTo>
                                            <a:pt x="661" y="483"/>
                                          </a:lnTo>
                                          <a:lnTo>
                                            <a:pt x="635" y="461"/>
                                          </a:lnTo>
                                          <a:lnTo>
                                            <a:pt x="616" y="437"/>
                                          </a:lnTo>
                                          <a:lnTo>
                                            <a:pt x="597" y="412"/>
                                          </a:lnTo>
                                          <a:lnTo>
                                            <a:pt x="577" y="380"/>
                                          </a:lnTo>
                                          <a:lnTo>
                                            <a:pt x="561" y="355"/>
                                          </a:lnTo>
                                          <a:lnTo>
                                            <a:pt x="545" y="330"/>
                                          </a:lnTo>
                                          <a:lnTo>
                                            <a:pt x="526" y="299"/>
                                          </a:lnTo>
                                          <a:lnTo>
                                            <a:pt x="508" y="268"/>
                                          </a:lnTo>
                                          <a:lnTo>
                                            <a:pt x="493" y="240"/>
                                          </a:lnTo>
                                          <a:lnTo>
                                            <a:pt x="478" y="211"/>
                                          </a:lnTo>
                                          <a:lnTo>
                                            <a:pt x="463" y="181"/>
                                          </a:lnTo>
                                          <a:lnTo>
                                            <a:pt x="449" y="154"/>
                                          </a:lnTo>
                                          <a:lnTo>
                                            <a:pt x="436" y="128"/>
                                          </a:lnTo>
                                          <a:lnTo>
                                            <a:pt x="426" y="99"/>
                                          </a:lnTo>
                                          <a:lnTo>
                                            <a:pt x="419" y="80"/>
                                          </a:lnTo>
                                          <a:lnTo>
                                            <a:pt x="412" y="68"/>
                                          </a:lnTo>
                                          <a:lnTo>
                                            <a:pt x="401" y="59"/>
                                          </a:lnTo>
                                          <a:lnTo>
                                            <a:pt x="389" y="55"/>
                                          </a:lnTo>
                                          <a:lnTo>
                                            <a:pt x="375" y="56"/>
                                          </a:lnTo>
                                          <a:lnTo>
                                            <a:pt x="360" y="61"/>
                                          </a:lnTo>
                                          <a:lnTo>
                                            <a:pt x="344" y="70"/>
                                          </a:lnTo>
                                          <a:lnTo>
                                            <a:pt x="325" y="77"/>
                                          </a:lnTo>
                                          <a:lnTo>
                                            <a:pt x="304" y="84"/>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60" name="Freeform 76">
                                      <a:extLst>
                                        <a:ext uri="{FF2B5EF4-FFF2-40B4-BE49-F238E27FC236}">
                                          <a16:creationId xmlns:a16="http://schemas.microsoft.com/office/drawing/2014/main" id="{C8EEEB39-BDB2-4DCF-89A9-2D26C5EC853D}"/>
                                        </a:ext>
                                      </a:extLst>
                                    </p:cNvPr>
                                    <p:cNvSpPr>
                                      <a:spLocks/>
                                    </p:cNvSpPr>
                                    <p:nvPr/>
                                  </p:nvSpPr>
                                  <p:spPr bwMode="auto">
                                    <a:xfrm>
                                      <a:off x="2045" y="1723"/>
                                      <a:ext cx="129" cy="125"/>
                                    </a:xfrm>
                                    <a:custGeom>
                                      <a:avLst/>
                                      <a:gdLst>
                                        <a:gd name="T0" fmla="*/ 0 w 645"/>
                                        <a:gd name="T1" fmla="*/ 0 h 627"/>
                                        <a:gd name="T2" fmla="*/ 0 w 645"/>
                                        <a:gd name="T3" fmla="*/ 0 h 627"/>
                                        <a:gd name="T4" fmla="*/ 0 w 645"/>
                                        <a:gd name="T5" fmla="*/ 0 h 627"/>
                                        <a:gd name="T6" fmla="*/ 0 w 645"/>
                                        <a:gd name="T7" fmla="*/ 0 h 627"/>
                                        <a:gd name="T8" fmla="*/ 0 w 645"/>
                                        <a:gd name="T9" fmla="*/ 0 h 627"/>
                                        <a:gd name="T10" fmla="*/ 0 w 645"/>
                                        <a:gd name="T11" fmla="*/ 0 h 627"/>
                                        <a:gd name="T12" fmla="*/ 0 w 645"/>
                                        <a:gd name="T13" fmla="*/ 0 h 627"/>
                                        <a:gd name="T14" fmla="*/ 0 w 645"/>
                                        <a:gd name="T15" fmla="*/ 0 h 627"/>
                                        <a:gd name="T16" fmla="*/ 0 w 645"/>
                                        <a:gd name="T17" fmla="*/ 0 h 627"/>
                                        <a:gd name="T18" fmla="*/ 0 w 645"/>
                                        <a:gd name="T19" fmla="*/ 0 h 627"/>
                                        <a:gd name="T20" fmla="*/ 0 w 645"/>
                                        <a:gd name="T21" fmla="*/ 0 h 627"/>
                                        <a:gd name="T22" fmla="*/ 0 w 645"/>
                                        <a:gd name="T23" fmla="*/ 0 h 627"/>
                                        <a:gd name="T24" fmla="*/ 0 w 645"/>
                                        <a:gd name="T25" fmla="*/ 0 h 627"/>
                                        <a:gd name="T26" fmla="*/ 0 w 645"/>
                                        <a:gd name="T27" fmla="*/ 0 h 627"/>
                                        <a:gd name="T28" fmla="*/ 0 w 645"/>
                                        <a:gd name="T29" fmla="*/ 0 h 627"/>
                                        <a:gd name="T30" fmla="*/ 0 w 645"/>
                                        <a:gd name="T31" fmla="*/ 0 h 627"/>
                                        <a:gd name="T32" fmla="*/ 0 w 645"/>
                                        <a:gd name="T33" fmla="*/ 0 h 627"/>
                                        <a:gd name="T34" fmla="*/ 0 w 645"/>
                                        <a:gd name="T35" fmla="*/ 0 h 627"/>
                                        <a:gd name="T36" fmla="*/ 0 w 645"/>
                                        <a:gd name="T37" fmla="*/ 0 h 627"/>
                                        <a:gd name="T38" fmla="*/ 0 w 645"/>
                                        <a:gd name="T39" fmla="*/ 0 h 627"/>
                                        <a:gd name="T40" fmla="*/ 0 w 645"/>
                                        <a:gd name="T41" fmla="*/ 0 h 627"/>
                                        <a:gd name="T42" fmla="*/ 0 w 645"/>
                                        <a:gd name="T43" fmla="*/ 0 h 627"/>
                                        <a:gd name="T44" fmla="*/ 0 w 645"/>
                                        <a:gd name="T45" fmla="*/ 0 h 627"/>
                                        <a:gd name="T46" fmla="*/ 0 w 645"/>
                                        <a:gd name="T47" fmla="*/ 0 h 627"/>
                                        <a:gd name="T48" fmla="*/ 0 w 645"/>
                                        <a:gd name="T49" fmla="*/ 0 h 627"/>
                                        <a:gd name="T50" fmla="*/ 0 w 645"/>
                                        <a:gd name="T51" fmla="*/ 0 h 627"/>
                                        <a:gd name="T52" fmla="*/ 0 w 645"/>
                                        <a:gd name="T53" fmla="*/ 0 h 627"/>
                                        <a:gd name="T54" fmla="*/ 0 w 645"/>
                                        <a:gd name="T55" fmla="*/ 0 h 627"/>
                                        <a:gd name="T56" fmla="*/ 0 w 645"/>
                                        <a:gd name="T57" fmla="*/ 0 h 627"/>
                                        <a:gd name="T58" fmla="*/ 0 w 645"/>
                                        <a:gd name="T59" fmla="*/ 0 h 627"/>
                                        <a:gd name="T60" fmla="*/ 0 w 645"/>
                                        <a:gd name="T61" fmla="*/ 0 h 627"/>
                                        <a:gd name="T62" fmla="*/ 0 w 645"/>
                                        <a:gd name="T63" fmla="*/ 0 h 627"/>
                                        <a:gd name="T64" fmla="*/ 0 w 645"/>
                                        <a:gd name="T65" fmla="*/ 0 h 627"/>
                                        <a:gd name="T66" fmla="*/ 0 w 645"/>
                                        <a:gd name="T67" fmla="*/ 0 h 627"/>
                                        <a:gd name="T68" fmla="*/ 0 w 645"/>
                                        <a:gd name="T69" fmla="*/ 0 h 627"/>
                                        <a:gd name="T70" fmla="*/ 0 w 645"/>
                                        <a:gd name="T71" fmla="*/ 0 h 627"/>
                                        <a:gd name="T72" fmla="*/ 0 w 645"/>
                                        <a:gd name="T73" fmla="*/ 0 h 627"/>
                                        <a:gd name="T74" fmla="*/ 0 w 645"/>
                                        <a:gd name="T75" fmla="*/ 0 h 627"/>
                                        <a:gd name="T76" fmla="*/ 0 w 645"/>
                                        <a:gd name="T77" fmla="*/ 0 h 627"/>
                                        <a:gd name="T78" fmla="*/ 0 w 645"/>
                                        <a:gd name="T79" fmla="*/ 0 h 627"/>
                                        <a:gd name="T80" fmla="*/ 0 w 645"/>
                                        <a:gd name="T81" fmla="*/ 0 h 627"/>
                                        <a:gd name="T82" fmla="*/ 0 w 645"/>
                                        <a:gd name="T83" fmla="*/ 0 h 627"/>
                                        <a:gd name="T84" fmla="*/ 0 w 645"/>
                                        <a:gd name="T85" fmla="*/ 0 h 627"/>
                                        <a:gd name="T86" fmla="*/ 0 w 645"/>
                                        <a:gd name="T87" fmla="*/ 0 h 627"/>
                                        <a:gd name="T88" fmla="*/ 0 w 645"/>
                                        <a:gd name="T89" fmla="*/ 0 h 627"/>
                                        <a:gd name="T90" fmla="*/ 0 w 645"/>
                                        <a:gd name="T91" fmla="*/ 0 h 627"/>
                                        <a:gd name="T92" fmla="*/ 0 w 645"/>
                                        <a:gd name="T93" fmla="*/ 0 h 627"/>
                                        <a:gd name="T94" fmla="*/ 0 w 645"/>
                                        <a:gd name="T95" fmla="*/ 0 h 627"/>
                                        <a:gd name="T96" fmla="*/ 0 w 645"/>
                                        <a:gd name="T97" fmla="*/ 0 h 627"/>
                                        <a:gd name="T98" fmla="*/ 0 w 645"/>
                                        <a:gd name="T99" fmla="*/ 0 h 627"/>
                                        <a:gd name="T100" fmla="*/ 0 w 645"/>
                                        <a:gd name="T101" fmla="*/ 0 h 627"/>
                                        <a:gd name="T102" fmla="*/ 0 w 645"/>
                                        <a:gd name="T103" fmla="*/ 0 h 627"/>
                                        <a:gd name="T104" fmla="*/ 0 w 645"/>
                                        <a:gd name="T105" fmla="*/ 0 h 627"/>
                                        <a:gd name="T106" fmla="*/ 0 w 645"/>
                                        <a:gd name="T107" fmla="*/ 0 h 627"/>
                                        <a:gd name="T108" fmla="*/ 0 w 645"/>
                                        <a:gd name="T109" fmla="*/ 0 h 62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45"/>
                                        <a:gd name="T166" fmla="*/ 0 h 627"/>
                                        <a:gd name="T167" fmla="*/ 645 w 645"/>
                                        <a:gd name="T168" fmla="*/ 627 h 62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45" h="627">
                                          <a:moveTo>
                                            <a:pt x="95" y="86"/>
                                          </a:moveTo>
                                          <a:lnTo>
                                            <a:pt x="127" y="60"/>
                                          </a:lnTo>
                                          <a:lnTo>
                                            <a:pt x="158" y="37"/>
                                          </a:lnTo>
                                          <a:lnTo>
                                            <a:pt x="192" y="18"/>
                                          </a:lnTo>
                                          <a:lnTo>
                                            <a:pt x="233" y="6"/>
                                          </a:lnTo>
                                          <a:lnTo>
                                            <a:pt x="268" y="2"/>
                                          </a:lnTo>
                                          <a:lnTo>
                                            <a:pt x="309" y="0"/>
                                          </a:lnTo>
                                          <a:lnTo>
                                            <a:pt x="367" y="5"/>
                                          </a:lnTo>
                                          <a:lnTo>
                                            <a:pt x="424" y="17"/>
                                          </a:lnTo>
                                          <a:lnTo>
                                            <a:pt x="460" y="42"/>
                                          </a:lnTo>
                                          <a:lnTo>
                                            <a:pt x="487" y="77"/>
                                          </a:lnTo>
                                          <a:lnTo>
                                            <a:pt x="511" y="119"/>
                                          </a:lnTo>
                                          <a:lnTo>
                                            <a:pt x="536" y="158"/>
                                          </a:lnTo>
                                          <a:lnTo>
                                            <a:pt x="566" y="192"/>
                                          </a:lnTo>
                                          <a:lnTo>
                                            <a:pt x="592" y="219"/>
                                          </a:lnTo>
                                          <a:lnTo>
                                            <a:pt x="627" y="259"/>
                                          </a:lnTo>
                                          <a:lnTo>
                                            <a:pt x="641" y="297"/>
                                          </a:lnTo>
                                          <a:lnTo>
                                            <a:pt x="645" y="326"/>
                                          </a:lnTo>
                                          <a:lnTo>
                                            <a:pt x="641" y="342"/>
                                          </a:lnTo>
                                          <a:lnTo>
                                            <a:pt x="632" y="370"/>
                                          </a:lnTo>
                                          <a:lnTo>
                                            <a:pt x="617" y="396"/>
                                          </a:lnTo>
                                          <a:lnTo>
                                            <a:pt x="595" y="424"/>
                                          </a:lnTo>
                                          <a:lnTo>
                                            <a:pt x="569" y="461"/>
                                          </a:lnTo>
                                          <a:lnTo>
                                            <a:pt x="545" y="488"/>
                                          </a:lnTo>
                                          <a:lnTo>
                                            <a:pt x="559" y="462"/>
                                          </a:lnTo>
                                          <a:lnTo>
                                            <a:pt x="569" y="445"/>
                                          </a:lnTo>
                                          <a:lnTo>
                                            <a:pt x="582" y="424"/>
                                          </a:lnTo>
                                          <a:lnTo>
                                            <a:pt x="591" y="407"/>
                                          </a:lnTo>
                                          <a:lnTo>
                                            <a:pt x="604" y="381"/>
                                          </a:lnTo>
                                          <a:lnTo>
                                            <a:pt x="611" y="355"/>
                                          </a:lnTo>
                                          <a:lnTo>
                                            <a:pt x="618" y="327"/>
                                          </a:lnTo>
                                          <a:lnTo>
                                            <a:pt x="620" y="312"/>
                                          </a:lnTo>
                                          <a:lnTo>
                                            <a:pt x="616" y="297"/>
                                          </a:lnTo>
                                          <a:lnTo>
                                            <a:pt x="608" y="279"/>
                                          </a:lnTo>
                                          <a:lnTo>
                                            <a:pt x="602" y="263"/>
                                          </a:lnTo>
                                          <a:lnTo>
                                            <a:pt x="589" y="251"/>
                                          </a:lnTo>
                                          <a:lnTo>
                                            <a:pt x="574" y="238"/>
                                          </a:lnTo>
                                          <a:lnTo>
                                            <a:pt x="562" y="221"/>
                                          </a:lnTo>
                                          <a:lnTo>
                                            <a:pt x="546" y="203"/>
                                          </a:lnTo>
                                          <a:lnTo>
                                            <a:pt x="531" y="181"/>
                                          </a:lnTo>
                                          <a:lnTo>
                                            <a:pt x="515" y="159"/>
                                          </a:lnTo>
                                          <a:lnTo>
                                            <a:pt x="500" y="141"/>
                                          </a:lnTo>
                                          <a:lnTo>
                                            <a:pt x="488" y="120"/>
                                          </a:lnTo>
                                          <a:lnTo>
                                            <a:pt x="477" y="97"/>
                                          </a:lnTo>
                                          <a:lnTo>
                                            <a:pt x="468" y="81"/>
                                          </a:lnTo>
                                          <a:lnTo>
                                            <a:pt x="453" y="68"/>
                                          </a:lnTo>
                                          <a:lnTo>
                                            <a:pt x="437" y="55"/>
                                          </a:lnTo>
                                          <a:lnTo>
                                            <a:pt x="421" y="43"/>
                                          </a:lnTo>
                                          <a:lnTo>
                                            <a:pt x="403" y="35"/>
                                          </a:lnTo>
                                          <a:lnTo>
                                            <a:pt x="385" y="31"/>
                                          </a:lnTo>
                                          <a:lnTo>
                                            <a:pt x="355" y="29"/>
                                          </a:lnTo>
                                          <a:lnTo>
                                            <a:pt x="325" y="29"/>
                                          </a:lnTo>
                                          <a:lnTo>
                                            <a:pt x="302" y="30"/>
                                          </a:lnTo>
                                          <a:lnTo>
                                            <a:pt x="280" y="29"/>
                                          </a:lnTo>
                                          <a:lnTo>
                                            <a:pt x="259" y="31"/>
                                          </a:lnTo>
                                          <a:lnTo>
                                            <a:pt x="236" y="36"/>
                                          </a:lnTo>
                                          <a:lnTo>
                                            <a:pt x="215" y="41"/>
                                          </a:lnTo>
                                          <a:lnTo>
                                            <a:pt x="195" y="49"/>
                                          </a:lnTo>
                                          <a:lnTo>
                                            <a:pt x="176" y="60"/>
                                          </a:lnTo>
                                          <a:lnTo>
                                            <a:pt x="158" y="74"/>
                                          </a:lnTo>
                                          <a:lnTo>
                                            <a:pt x="138" y="87"/>
                                          </a:lnTo>
                                          <a:lnTo>
                                            <a:pt x="119" y="103"/>
                                          </a:lnTo>
                                          <a:lnTo>
                                            <a:pt x="99" y="124"/>
                                          </a:lnTo>
                                          <a:lnTo>
                                            <a:pt x="83" y="143"/>
                                          </a:lnTo>
                                          <a:lnTo>
                                            <a:pt x="72" y="160"/>
                                          </a:lnTo>
                                          <a:lnTo>
                                            <a:pt x="65" y="181"/>
                                          </a:lnTo>
                                          <a:lnTo>
                                            <a:pt x="56" y="202"/>
                                          </a:lnTo>
                                          <a:lnTo>
                                            <a:pt x="47" y="223"/>
                                          </a:lnTo>
                                          <a:lnTo>
                                            <a:pt x="37" y="247"/>
                                          </a:lnTo>
                                          <a:lnTo>
                                            <a:pt x="35" y="275"/>
                                          </a:lnTo>
                                          <a:lnTo>
                                            <a:pt x="32" y="300"/>
                                          </a:lnTo>
                                          <a:lnTo>
                                            <a:pt x="29" y="324"/>
                                          </a:lnTo>
                                          <a:lnTo>
                                            <a:pt x="29" y="340"/>
                                          </a:lnTo>
                                          <a:lnTo>
                                            <a:pt x="31" y="361"/>
                                          </a:lnTo>
                                          <a:lnTo>
                                            <a:pt x="36" y="384"/>
                                          </a:lnTo>
                                          <a:lnTo>
                                            <a:pt x="40" y="408"/>
                                          </a:lnTo>
                                          <a:lnTo>
                                            <a:pt x="51" y="436"/>
                                          </a:lnTo>
                                          <a:lnTo>
                                            <a:pt x="61" y="462"/>
                                          </a:lnTo>
                                          <a:lnTo>
                                            <a:pt x="68" y="477"/>
                                          </a:lnTo>
                                          <a:lnTo>
                                            <a:pt x="80" y="496"/>
                                          </a:lnTo>
                                          <a:lnTo>
                                            <a:pt x="95" y="519"/>
                                          </a:lnTo>
                                          <a:lnTo>
                                            <a:pt x="108" y="535"/>
                                          </a:lnTo>
                                          <a:lnTo>
                                            <a:pt x="120" y="551"/>
                                          </a:lnTo>
                                          <a:lnTo>
                                            <a:pt x="136" y="566"/>
                                          </a:lnTo>
                                          <a:lnTo>
                                            <a:pt x="155" y="581"/>
                                          </a:lnTo>
                                          <a:lnTo>
                                            <a:pt x="170" y="593"/>
                                          </a:lnTo>
                                          <a:lnTo>
                                            <a:pt x="183" y="600"/>
                                          </a:lnTo>
                                          <a:lnTo>
                                            <a:pt x="202" y="607"/>
                                          </a:lnTo>
                                          <a:lnTo>
                                            <a:pt x="218" y="611"/>
                                          </a:lnTo>
                                          <a:lnTo>
                                            <a:pt x="235" y="614"/>
                                          </a:lnTo>
                                          <a:lnTo>
                                            <a:pt x="253" y="615"/>
                                          </a:lnTo>
                                          <a:lnTo>
                                            <a:pt x="282" y="612"/>
                                          </a:lnTo>
                                          <a:lnTo>
                                            <a:pt x="248" y="622"/>
                                          </a:lnTo>
                                          <a:lnTo>
                                            <a:pt x="221" y="627"/>
                                          </a:lnTo>
                                          <a:lnTo>
                                            <a:pt x="195" y="623"/>
                                          </a:lnTo>
                                          <a:lnTo>
                                            <a:pt x="169" y="615"/>
                                          </a:lnTo>
                                          <a:lnTo>
                                            <a:pt x="142" y="601"/>
                                          </a:lnTo>
                                          <a:lnTo>
                                            <a:pt x="122" y="583"/>
                                          </a:lnTo>
                                          <a:lnTo>
                                            <a:pt x="100" y="560"/>
                                          </a:lnTo>
                                          <a:lnTo>
                                            <a:pt x="72" y="524"/>
                                          </a:lnTo>
                                          <a:lnTo>
                                            <a:pt x="41" y="476"/>
                                          </a:lnTo>
                                          <a:lnTo>
                                            <a:pt x="18" y="431"/>
                                          </a:lnTo>
                                          <a:lnTo>
                                            <a:pt x="3" y="387"/>
                                          </a:lnTo>
                                          <a:lnTo>
                                            <a:pt x="0" y="356"/>
                                          </a:lnTo>
                                          <a:lnTo>
                                            <a:pt x="4" y="327"/>
                                          </a:lnTo>
                                          <a:lnTo>
                                            <a:pt x="13" y="269"/>
                                          </a:lnTo>
                                          <a:lnTo>
                                            <a:pt x="23" y="204"/>
                                          </a:lnTo>
                                          <a:lnTo>
                                            <a:pt x="44" y="153"/>
                                          </a:lnTo>
                                          <a:lnTo>
                                            <a:pt x="69" y="116"/>
                                          </a:lnTo>
                                          <a:lnTo>
                                            <a:pt x="95" y="86"/>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0256" name="Freeform 77">
                                  <a:extLst>
                                    <a:ext uri="{FF2B5EF4-FFF2-40B4-BE49-F238E27FC236}">
                                      <a16:creationId xmlns:a16="http://schemas.microsoft.com/office/drawing/2014/main" id="{864F9C74-ED98-409A-B3B8-6B4457CB33DA}"/>
                                    </a:ext>
                                  </a:extLst>
                                </p:cNvPr>
                                <p:cNvSpPr>
                                  <a:spLocks/>
                                </p:cNvSpPr>
                                <p:nvPr/>
                              </p:nvSpPr>
                              <p:spPr bwMode="auto">
                                <a:xfrm>
                                  <a:off x="2147" y="1838"/>
                                  <a:ext cx="90" cy="81"/>
                                </a:xfrm>
                                <a:custGeom>
                                  <a:avLst/>
                                  <a:gdLst>
                                    <a:gd name="T0" fmla="*/ 0 w 447"/>
                                    <a:gd name="T1" fmla="*/ 0 h 407"/>
                                    <a:gd name="T2" fmla="*/ 0 w 447"/>
                                    <a:gd name="T3" fmla="*/ 0 h 407"/>
                                    <a:gd name="T4" fmla="*/ 0 w 447"/>
                                    <a:gd name="T5" fmla="*/ 0 h 407"/>
                                    <a:gd name="T6" fmla="*/ 0 w 447"/>
                                    <a:gd name="T7" fmla="*/ 0 h 407"/>
                                    <a:gd name="T8" fmla="*/ 0 w 447"/>
                                    <a:gd name="T9" fmla="*/ 0 h 407"/>
                                    <a:gd name="T10" fmla="*/ 0 w 447"/>
                                    <a:gd name="T11" fmla="*/ 0 h 407"/>
                                    <a:gd name="T12" fmla="*/ 0 w 447"/>
                                    <a:gd name="T13" fmla="*/ 0 h 407"/>
                                    <a:gd name="T14" fmla="*/ 0 w 447"/>
                                    <a:gd name="T15" fmla="*/ 0 h 407"/>
                                    <a:gd name="T16" fmla="*/ 0 w 447"/>
                                    <a:gd name="T17" fmla="*/ 0 h 407"/>
                                    <a:gd name="T18" fmla="*/ 0 w 447"/>
                                    <a:gd name="T19" fmla="*/ 0 h 407"/>
                                    <a:gd name="T20" fmla="*/ 0 w 447"/>
                                    <a:gd name="T21" fmla="*/ 0 h 407"/>
                                    <a:gd name="T22" fmla="*/ 0 w 447"/>
                                    <a:gd name="T23" fmla="*/ 0 h 407"/>
                                    <a:gd name="T24" fmla="*/ 0 w 447"/>
                                    <a:gd name="T25" fmla="*/ 0 h 407"/>
                                    <a:gd name="T26" fmla="*/ 0 w 447"/>
                                    <a:gd name="T27" fmla="*/ 0 h 407"/>
                                    <a:gd name="T28" fmla="*/ 0 w 447"/>
                                    <a:gd name="T29" fmla="*/ 0 h 407"/>
                                    <a:gd name="T30" fmla="*/ 0 w 447"/>
                                    <a:gd name="T31" fmla="*/ 0 h 407"/>
                                    <a:gd name="T32" fmla="*/ 0 w 447"/>
                                    <a:gd name="T33" fmla="*/ 0 h 407"/>
                                    <a:gd name="T34" fmla="*/ 0 w 447"/>
                                    <a:gd name="T35" fmla="*/ 0 h 407"/>
                                    <a:gd name="T36" fmla="*/ 0 w 447"/>
                                    <a:gd name="T37" fmla="*/ 0 h 407"/>
                                    <a:gd name="T38" fmla="*/ 0 w 447"/>
                                    <a:gd name="T39" fmla="*/ 0 h 407"/>
                                    <a:gd name="T40" fmla="*/ 0 w 447"/>
                                    <a:gd name="T41" fmla="*/ 0 h 407"/>
                                    <a:gd name="T42" fmla="*/ 0 w 447"/>
                                    <a:gd name="T43" fmla="*/ 0 h 407"/>
                                    <a:gd name="T44" fmla="*/ 0 w 447"/>
                                    <a:gd name="T45" fmla="*/ 0 h 407"/>
                                    <a:gd name="T46" fmla="*/ 0 w 447"/>
                                    <a:gd name="T47" fmla="*/ 0 h 407"/>
                                    <a:gd name="T48" fmla="*/ 0 w 447"/>
                                    <a:gd name="T49" fmla="*/ 0 h 407"/>
                                    <a:gd name="T50" fmla="*/ 0 w 447"/>
                                    <a:gd name="T51" fmla="*/ 0 h 407"/>
                                    <a:gd name="T52" fmla="*/ 0 w 447"/>
                                    <a:gd name="T53" fmla="*/ 0 h 407"/>
                                    <a:gd name="T54" fmla="*/ 0 w 447"/>
                                    <a:gd name="T55" fmla="*/ 0 h 407"/>
                                    <a:gd name="T56" fmla="*/ 0 w 447"/>
                                    <a:gd name="T57" fmla="*/ 0 h 407"/>
                                    <a:gd name="T58" fmla="*/ 0 w 447"/>
                                    <a:gd name="T59" fmla="*/ 0 h 407"/>
                                    <a:gd name="T60" fmla="*/ 0 w 447"/>
                                    <a:gd name="T61" fmla="*/ 0 h 407"/>
                                    <a:gd name="T62" fmla="*/ 0 w 447"/>
                                    <a:gd name="T63" fmla="*/ 0 h 407"/>
                                    <a:gd name="T64" fmla="*/ 0 w 447"/>
                                    <a:gd name="T65" fmla="*/ 0 h 407"/>
                                    <a:gd name="T66" fmla="*/ 0 w 447"/>
                                    <a:gd name="T67" fmla="*/ 0 h 407"/>
                                    <a:gd name="T68" fmla="*/ 0 w 447"/>
                                    <a:gd name="T69" fmla="*/ 0 h 407"/>
                                    <a:gd name="T70" fmla="*/ 0 w 447"/>
                                    <a:gd name="T71" fmla="*/ 0 h 407"/>
                                    <a:gd name="T72" fmla="*/ 0 w 447"/>
                                    <a:gd name="T73" fmla="*/ 0 h 407"/>
                                    <a:gd name="T74" fmla="*/ 0 w 447"/>
                                    <a:gd name="T75" fmla="*/ 0 h 407"/>
                                    <a:gd name="T76" fmla="*/ 0 w 447"/>
                                    <a:gd name="T77" fmla="*/ 0 h 407"/>
                                    <a:gd name="T78" fmla="*/ 0 w 447"/>
                                    <a:gd name="T79" fmla="*/ 0 h 407"/>
                                    <a:gd name="T80" fmla="*/ 0 w 447"/>
                                    <a:gd name="T81" fmla="*/ 0 h 407"/>
                                    <a:gd name="T82" fmla="*/ 0 w 447"/>
                                    <a:gd name="T83" fmla="*/ 0 h 407"/>
                                    <a:gd name="T84" fmla="*/ 0 w 447"/>
                                    <a:gd name="T85" fmla="*/ 0 h 407"/>
                                    <a:gd name="T86" fmla="*/ 0 w 447"/>
                                    <a:gd name="T87" fmla="*/ 0 h 407"/>
                                    <a:gd name="T88" fmla="*/ 0 w 447"/>
                                    <a:gd name="T89" fmla="*/ 0 h 407"/>
                                    <a:gd name="T90" fmla="*/ 0 w 447"/>
                                    <a:gd name="T91" fmla="*/ 0 h 407"/>
                                    <a:gd name="T92" fmla="*/ 0 w 447"/>
                                    <a:gd name="T93" fmla="*/ 0 h 40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7"/>
                                    <a:gd name="T142" fmla="*/ 0 h 407"/>
                                    <a:gd name="T143" fmla="*/ 447 w 447"/>
                                    <a:gd name="T144" fmla="*/ 407 h 40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7" h="407">
                                      <a:moveTo>
                                        <a:pt x="48" y="55"/>
                                      </a:moveTo>
                                      <a:lnTo>
                                        <a:pt x="71" y="35"/>
                                      </a:lnTo>
                                      <a:lnTo>
                                        <a:pt x="95" y="18"/>
                                      </a:lnTo>
                                      <a:lnTo>
                                        <a:pt x="111" y="7"/>
                                      </a:lnTo>
                                      <a:lnTo>
                                        <a:pt x="124" y="2"/>
                                      </a:lnTo>
                                      <a:lnTo>
                                        <a:pt x="139" y="0"/>
                                      </a:lnTo>
                                      <a:lnTo>
                                        <a:pt x="154" y="1"/>
                                      </a:lnTo>
                                      <a:lnTo>
                                        <a:pt x="171" y="8"/>
                                      </a:lnTo>
                                      <a:lnTo>
                                        <a:pt x="195" y="24"/>
                                      </a:lnTo>
                                      <a:lnTo>
                                        <a:pt x="218" y="43"/>
                                      </a:lnTo>
                                      <a:lnTo>
                                        <a:pt x="239" y="69"/>
                                      </a:lnTo>
                                      <a:lnTo>
                                        <a:pt x="256" y="96"/>
                                      </a:lnTo>
                                      <a:lnTo>
                                        <a:pt x="278" y="134"/>
                                      </a:lnTo>
                                      <a:lnTo>
                                        <a:pt x="301" y="174"/>
                                      </a:lnTo>
                                      <a:lnTo>
                                        <a:pt x="321" y="207"/>
                                      </a:lnTo>
                                      <a:lnTo>
                                        <a:pt x="341" y="240"/>
                                      </a:lnTo>
                                      <a:lnTo>
                                        <a:pt x="361" y="265"/>
                                      </a:lnTo>
                                      <a:lnTo>
                                        <a:pt x="381" y="290"/>
                                      </a:lnTo>
                                      <a:lnTo>
                                        <a:pt x="410" y="313"/>
                                      </a:lnTo>
                                      <a:lnTo>
                                        <a:pt x="432" y="338"/>
                                      </a:lnTo>
                                      <a:lnTo>
                                        <a:pt x="444" y="357"/>
                                      </a:lnTo>
                                      <a:lnTo>
                                        <a:pt x="447" y="375"/>
                                      </a:lnTo>
                                      <a:lnTo>
                                        <a:pt x="442" y="389"/>
                                      </a:lnTo>
                                      <a:lnTo>
                                        <a:pt x="433" y="399"/>
                                      </a:lnTo>
                                      <a:lnTo>
                                        <a:pt x="416" y="405"/>
                                      </a:lnTo>
                                      <a:lnTo>
                                        <a:pt x="394" y="407"/>
                                      </a:lnTo>
                                      <a:lnTo>
                                        <a:pt x="374" y="405"/>
                                      </a:lnTo>
                                      <a:lnTo>
                                        <a:pt x="338" y="397"/>
                                      </a:lnTo>
                                      <a:lnTo>
                                        <a:pt x="315" y="390"/>
                                      </a:lnTo>
                                      <a:lnTo>
                                        <a:pt x="287" y="379"/>
                                      </a:lnTo>
                                      <a:lnTo>
                                        <a:pt x="261" y="365"/>
                                      </a:lnTo>
                                      <a:lnTo>
                                        <a:pt x="235" y="350"/>
                                      </a:lnTo>
                                      <a:lnTo>
                                        <a:pt x="203" y="332"/>
                                      </a:lnTo>
                                      <a:lnTo>
                                        <a:pt x="162" y="309"/>
                                      </a:lnTo>
                                      <a:lnTo>
                                        <a:pt x="124" y="288"/>
                                      </a:lnTo>
                                      <a:lnTo>
                                        <a:pt x="94" y="269"/>
                                      </a:lnTo>
                                      <a:lnTo>
                                        <a:pt x="64" y="248"/>
                                      </a:lnTo>
                                      <a:lnTo>
                                        <a:pt x="38" y="227"/>
                                      </a:lnTo>
                                      <a:lnTo>
                                        <a:pt x="21" y="204"/>
                                      </a:lnTo>
                                      <a:lnTo>
                                        <a:pt x="9" y="183"/>
                                      </a:lnTo>
                                      <a:lnTo>
                                        <a:pt x="3" y="161"/>
                                      </a:lnTo>
                                      <a:lnTo>
                                        <a:pt x="0" y="141"/>
                                      </a:lnTo>
                                      <a:lnTo>
                                        <a:pt x="3" y="125"/>
                                      </a:lnTo>
                                      <a:lnTo>
                                        <a:pt x="8" y="108"/>
                                      </a:lnTo>
                                      <a:lnTo>
                                        <a:pt x="18" y="90"/>
                                      </a:lnTo>
                                      <a:lnTo>
                                        <a:pt x="31" y="73"/>
                                      </a:lnTo>
                                      <a:lnTo>
                                        <a:pt x="48" y="5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0250" name="Group 78">
                                <a:extLst>
                                  <a:ext uri="{FF2B5EF4-FFF2-40B4-BE49-F238E27FC236}">
                                    <a16:creationId xmlns:a16="http://schemas.microsoft.com/office/drawing/2014/main" id="{418F6213-36CA-4CFB-A11C-DE67079E442B}"/>
                                  </a:ext>
                                </a:extLst>
                              </p:cNvPr>
                              <p:cNvGrpSpPr>
                                <a:grpSpLocks/>
                              </p:cNvGrpSpPr>
                              <p:nvPr/>
                            </p:nvGrpSpPr>
                            <p:grpSpPr bwMode="auto">
                              <a:xfrm>
                                <a:off x="2056" y="1735"/>
                                <a:ext cx="107" cy="105"/>
                                <a:chOff x="2056" y="1735"/>
                                <a:chExt cx="107" cy="105"/>
                              </a:xfrm>
                            </p:grpSpPr>
                            <p:sp>
                              <p:nvSpPr>
                                <p:cNvPr id="40251" name="Freeform 79">
                                  <a:extLst>
                                    <a:ext uri="{FF2B5EF4-FFF2-40B4-BE49-F238E27FC236}">
                                      <a16:creationId xmlns:a16="http://schemas.microsoft.com/office/drawing/2014/main" id="{08B943C0-0A59-44CC-94F9-33D5DCB9D13B}"/>
                                    </a:ext>
                                  </a:extLst>
                                </p:cNvPr>
                                <p:cNvSpPr>
                                  <a:spLocks/>
                                </p:cNvSpPr>
                                <p:nvPr/>
                              </p:nvSpPr>
                              <p:spPr bwMode="auto">
                                <a:xfrm>
                                  <a:off x="2056" y="1735"/>
                                  <a:ext cx="107" cy="105"/>
                                </a:xfrm>
                                <a:custGeom>
                                  <a:avLst/>
                                  <a:gdLst>
                                    <a:gd name="T0" fmla="*/ 0 w 535"/>
                                    <a:gd name="T1" fmla="*/ 0 h 522"/>
                                    <a:gd name="T2" fmla="*/ 0 w 535"/>
                                    <a:gd name="T3" fmla="*/ 0 h 522"/>
                                    <a:gd name="T4" fmla="*/ 0 w 535"/>
                                    <a:gd name="T5" fmla="*/ 0 h 522"/>
                                    <a:gd name="T6" fmla="*/ 0 w 535"/>
                                    <a:gd name="T7" fmla="*/ 0 h 522"/>
                                    <a:gd name="T8" fmla="*/ 0 w 535"/>
                                    <a:gd name="T9" fmla="*/ 0 h 522"/>
                                    <a:gd name="T10" fmla="*/ 0 w 535"/>
                                    <a:gd name="T11" fmla="*/ 0 h 522"/>
                                    <a:gd name="T12" fmla="*/ 0 w 535"/>
                                    <a:gd name="T13" fmla="*/ 0 h 522"/>
                                    <a:gd name="T14" fmla="*/ 0 w 535"/>
                                    <a:gd name="T15" fmla="*/ 0 h 522"/>
                                    <a:gd name="T16" fmla="*/ 0 w 535"/>
                                    <a:gd name="T17" fmla="*/ 0 h 522"/>
                                    <a:gd name="T18" fmla="*/ 0 w 535"/>
                                    <a:gd name="T19" fmla="*/ 0 h 522"/>
                                    <a:gd name="T20" fmla="*/ 0 w 535"/>
                                    <a:gd name="T21" fmla="*/ 0 h 522"/>
                                    <a:gd name="T22" fmla="*/ 0 w 535"/>
                                    <a:gd name="T23" fmla="*/ 0 h 522"/>
                                    <a:gd name="T24" fmla="*/ 0 w 535"/>
                                    <a:gd name="T25" fmla="*/ 0 h 522"/>
                                    <a:gd name="T26" fmla="*/ 0 w 535"/>
                                    <a:gd name="T27" fmla="*/ 0 h 522"/>
                                    <a:gd name="T28" fmla="*/ 0 w 535"/>
                                    <a:gd name="T29" fmla="*/ 0 h 522"/>
                                    <a:gd name="T30" fmla="*/ 0 w 535"/>
                                    <a:gd name="T31" fmla="*/ 0 h 522"/>
                                    <a:gd name="T32" fmla="*/ 0 w 535"/>
                                    <a:gd name="T33" fmla="*/ 0 h 522"/>
                                    <a:gd name="T34" fmla="*/ 0 w 535"/>
                                    <a:gd name="T35" fmla="*/ 0 h 522"/>
                                    <a:gd name="T36" fmla="*/ 0 w 535"/>
                                    <a:gd name="T37" fmla="*/ 0 h 522"/>
                                    <a:gd name="T38" fmla="*/ 0 w 535"/>
                                    <a:gd name="T39" fmla="*/ 0 h 522"/>
                                    <a:gd name="T40" fmla="*/ 0 w 535"/>
                                    <a:gd name="T41" fmla="*/ 0 h 522"/>
                                    <a:gd name="T42" fmla="*/ 0 w 535"/>
                                    <a:gd name="T43" fmla="*/ 0 h 522"/>
                                    <a:gd name="T44" fmla="*/ 0 w 535"/>
                                    <a:gd name="T45" fmla="*/ 0 h 522"/>
                                    <a:gd name="T46" fmla="*/ 0 w 535"/>
                                    <a:gd name="T47" fmla="*/ 0 h 522"/>
                                    <a:gd name="T48" fmla="*/ 0 w 535"/>
                                    <a:gd name="T49" fmla="*/ 0 h 522"/>
                                    <a:gd name="T50" fmla="*/ 0 w 535"/>
                                    <a:gd name="T51" fmla="*/ 0 h 522"/>
                                    <a:gd name="T52" fmla="*/ 0 w 535"/>
                                    <a:gd name="T53" fmla="*/ 0 h 522"/>
                                    <a:gd name="T54" fmla="*/ 0 w 535"/>
                                    <a:gd name="T55" fmla="*/ 0 h 522"/>
                                    <a:gd name="T56" fmla="*/ 0 w 535"/>
                                    <a:gd name="T57" fmla="*/ 0 h 522"/>
                                    <a:gd name="T58" fmla="*/ 0 w 535"/>
                                    <a:gd name="T59" fmla="*/ 0 h 522"/>
                                    <a:gd name="T60" fmla="*/ 0 w 535"/>
                                    <a:gd name="T61" fmla="*/ 0 h 522"/>
                                    <a:gd name="T62" fmla="*/ 0 w 535"/>
                                    <a:gd name="T63" fmla="*/ 0 h 522"/>
                                    <a:gd name="T64" fmla="*/ 0 w 535"/>
                                    <a:gd name="T65" fmla="*/ 0 h 522"/>
                                    <a:gd name="T66" fmla="*/ 0 w 535"/>
                                    <a:gd name="T67" fmla="*/ 0 h 522"/>
                                    <a:gd name="T68" fmla="*/ 0 w 535"/>
                                    <a:gd name="T69" fmla="*/ 0 h 522"/>
                                    <a:gd name="T70" fmla="*/ 0 w 535"/>
                                    <a:gd name="T71" fmla="*/ 0 h 522"/>
                                    <a:gd name="T72" fmla="*/ 0 w 535"/>
                                    <a:gd name="T73" fmla="*/ 0 h 522"/>
                                    <a:gd name="T74" fmla="*/ 0 w 535"/>
                                    <a:gd name="T75" fmla="*/ 0 h 522"/>
                                    <a:gd name="T76" fmla="*/ 0 w 535"/>
                                    <a:gd name="T77" fmla="*/ 0 h 522"/>
                                    <a:gd name="T78" fmla="*/ 0 w 535"/>
                                    <a:gd name="T79" fmla="*/ 0 h 522"/>
                                    <a:gd name="T80" fmla="*/ 0 w 535"/>
                                    <a:gd name="T81" fmla="*/ 0 h 522"/>
                                    <a:gd name="T82" fmla="*/ 0 w 535"/>
                                    <a:gd name="T83" fmla="*/ 0 h 522"/>
                                    <a:gd name="T84" fmla="*/ 0 w 535"/>
                                    <a:gd name="T85" fmla="*/ 0 h 522"/>
                                    <a:gd name="T86" fmla="*/ 0 w 535"/>
                                    <a:gd name="T87" fmla="*/ 0 h 522"/>
                                    <a:gd name="T88" fmla="*/ 0 w 535"/>
                                    <a:gd name="T89" fmla="*/ 0 h 522"/>
                                    <a:gd name="T90" fmla="*/ 0 w 535"/>
                                    <a:gd name="T91" fmla="*/ 0 h 522"/>
                                    <a:gd name="T92" fmla="*/ 0 w 535"/>
                                    <a:gd name="T93" fmla="*/ 0 h 522"/>
                                    <a:gd name="T94" fmla="*/ 0 w 535"/>
                                    <a:gd name="T95" fmla="*/ 0 h 522"/>
                                    <a:gd name="T96" fmla="*/ 0 w 535"/>
                                    <a:gd name="T97" fmla="*/ 0 h 522"/>
                                    <a:gd name="T98" fmla="*/ 0 w 535"/>
                                    <a:gd name="T99" fmla="*/ 0 h 522"/>
                                    <a:gd name="T100" fmla="*/ 0 w 535"/>
                                    <a:gd name="T101" fmla="*/ 0 h 522"/>
                                    <a:gd name="T102" fmla="*/ 0 w 535"/>
                                    <a:gd name="T103" fmla="*/ 0 h 522"/>
                                    <a:gd name="T104" fmla="*/ 0 w 535"/>
                                    <a:gd name="T105" fmla="*/ 0 h 522"/>
                                    <a:gd name="T106" fmla="*/ 0 w 535"/>
                                    <a:gd name="T107" fmla="*/ 0 h 522"/>
                                    <a:gd name="T108" fmla="*/ 0 w 535"/>
                                    <a:gd name="T109" fmla="*/ 0 h 5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5"/>
                                    <a:gd name="T166" fmla="*/ 0 h 522"/>
                                    <a:gd name="T167" fmla="*/ 535 w 535"/>
                                    <a:gd name="T168" fmla="*/ 522 h 522"/>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5" h="522">
                                      <a:moveTo>
                                        <a:pt x="79" y="71"/>
                                      </a:moveTo>
                                      <a:lnTo>
                                        <a:pt x="106" y="50"/>
                                      </a:lnTo>
                                      <a:lnTo>
                                        <a:pt x="131" y="31"/>
                                      </a:lnTo>
                                      <a:lnTo>
                                        <a:pt x="160" y="16"/>
                                      </a:lnTo>
                                      <a:lnTo>
                                        <a:pt x="194" y="6"/>
                                      </a:lnTo>
                                      <a:lnTo>
                                        <a:pt x="222" y="1"/>
                                      </a:lnTo>
                                      <a:lnTo>
                                        <a:pt x="257" y="0"/>
                                      </a:lnTo>
                                      <a:lnTo>
                                        <a:pt x="305" y="5"/>
                                      </a:lnTo>
                                      <a:lnTo>
                                        <a:pt x="352" y="15"/>
                                      </a:lnTo>
                                      <a:lnTo>
                                        <a:pt x="383" y="34"/>
                                      </a:lnTo>
                                      <a:lnTo>
                                        <a:pt x="404" y="63"/>
                                      </a:lnTo>
                                      <a:lnTo>
                                        <a:pt x="424" y="99"/>
                                      </a:lnTo>
                                      <a:lnTo>
                                        <a:pt x="445" y="132"/>
                                      </a:lnTo>
                                      <a:lnTo>
                                        <a:pt x="470" y="159"/>
                                      </a:lnTo>
                                      <a:lnTo>
                                        <a:pt x="493" y="183"/>
                                      </a:lnTo>
                                      <a:lnTo>
                                        <a:pt x="522" y="217"/>
                                      </a:lnTo>
                                      <a:lnTo>
                                        <a:pt x="533" y="249"/>
                                      </a:lnTo>
                                      <a:lnTo>
                                        <a:pt x="535" y="272"/>
                                      </a:lnTo>
                                      <a:lnTo>
                                        <a:pt x="533" y="286"/>
                                      </a:lnTo>
                                      <a:lnTo>
                                        <a:pt x="526" y="309"/>
                                      </a:lnTo>
                                      <a:lnTo>
                                        <a:pt x="514" y="331"/>
                                      </a:lnTo>
                                      <a:lnTo>
                                        <a:pt x="495" y="354"/>
                                      </a:lnTo>
                                      <a:lnTo>
                                        <a:pt x="473" y="385"/>
                                      </a:lnTo>
                                      <a:lnTo>
                                        <a:pt x="453" y="408"/>
                                      </a:lnTo>
                                      <a:lnTo>
                                        <a:pt x="437" y="433"/>
                                      </a:lnTo>
                                      <a:lnTo>
                                        <a:pt x="430" y="449"/>
                                      </a:lnTo>
                                      <a:lnTo>
                                        <a:pt x="429" y="458"/>
                                      </a:lnTo>
                                      <a:lnTo>
                                        <a:pt x="434" y="465"/>
                                      </a:lnTo>
                                      <a:lnTo>
                                        <a:pt x="442" y="469"/>
                                      </a:lnTo>
                                      <a:lnTo>
                                        <a:pt x="404" y="513"/>
                                      </a:lnTo>
                                      <a:lnTo>
                                        <a:pt x="400" y="505"/>
                                      </a:lnTo>
                                      <a:lnTo>
                                        <a:pt x="378" y="494"/>
                                      </a:lnTo>
                                      <a:lnTo>
                                        <a:pt x="353" y="488"/>
                                      </a:lnTo>
                                      <a:lnTo>
                                        <a:pt x="329" y="486"/>
                                      </a:lnTo>
                                      <a:lnTo>
                                        <a:pt x="303" y="491"/>
                                      </a:lnTo>
                                      <a:lnTo>
                                        <a:pt x="272" y="499"/>
                                      </a:lnTo>
                                      <a:lnTo>
                                        <a:pt x="235" y="511"/>
                                      </a:lnTo>
                                      <a:lnTo>
                                        <a:pt x="206" y="519"/>
                                      </a:lnTo>
                                      <a:lnTo>
                                        <a:pt x="183" y="522"/>
                                      </a:lnTo>
                                      <a:lnTo>
                                        <a:pt x="162" y="520"/>
                                      </a:lnTo>
                                      <a:lnTo>
                                        <a:pt x="141" y="513"/>
                                      </a:lnTo>
                                      <a:lnTo>
                                        <a:pt x="118" y="502"/>
                                      </a:lnTo>
                                      <a:lnTo>
                                        <a:pt x="102" y="487"/>
                                      </a:lnTo>
                                      <a:lnTo>
                                        <a:pt x="83" y="467"/>
                                      </a:lnTo>
                                      <a:lnTo>
                                        <a:pt x="60" y="437"/>
                                      </a:lnTo>
                                      <a:lnTo>
                                        <a:pt x="34" y="397"/>
                                      </a:lnTo>
                                      <a:lnTo>
                                        <a:pt x="15" y="359"/>
                                      </a:lnTo>
                                      <a:lnTo>
                                        <a:pt x="2" y="322"/>
                                      </a:lnTo>
                                      <a:lnTo>
                                        <a:pt x="0" y="297"/>
                                      </a:lnTo>
                                      <a:lnTo>
                                        <a:pt x="3" y="273"/>
                                      </a:lnTo>
                                      <a:lnTo>
                                        <a:pt x="11" y="224"/>
                                      </a:lnTo>
                                      <a:lnTo>
                                        <a:pt x="19" y="170"/>
                                      </a:lnTo>
                                      <a:lnTo>
                                        <a:pt x="36" y="128"/>
                                      </a:lnTo>
                                      <a:lnTo>
                                        <a:pt x="57" y="97"/>
                                      </a:lnTo>
                                      <a:lnTo>
                                        <a:pt x="79" y="71"/>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2" name="Freeform 80">
                                  <a:extLst>
                                    <a:ext uri="{FF2B5EF4-FFF2-40B4-BE49-F238E27FC236}">
                                      <a16:creationId xmlns:a16="http://schemas.microsoft.com/office/drawing/2014/main" id="{642CF3AB-B1BE-4298-B3BF-369127F87D46}"/>
                                    </a:ext>
                                  </a:extLst>
                                </p:cNvPr>
                                <p:cNvSpPr>
                                  <a:spLocks/>
                                </p:cNvSpPr>
                                <p:nvPr/>
                              </p:nvSpPr>
                              <p:spPr bwMode="auto">
                                <a:xfrm>
                                  <a:off x="2062" y="1742"/>
                                  <a:ext cx="93" cy="92"/>
                                </a:xfrm>
                                <a:custGeom>
                                  <a:avLst/>
                                  <a:gdLst>
                                    <a:gd name="T0" fmla="*/ 0 w 466"/>
                                    <a:gd name="T1" fmla="*/ 0 h 457"/>
                                    <a:gd name="T2" fmla="*/ 0 w 466"/>
                                    <a:gd name="T3" fmla="*/ 0 h 457"/>
                                    <a:gd name="T4" fmla="*/ 0 w 466"/>
                                    <a:gd name="T5" fmla="*/ 0 h 457"/>
                                    <a:gd name="T6" fmla="*/ 0 w 466"/>
                                    <a:gd name="T7" fmla="*/ 0 h 457"/>
                                    <a:gd name="T8" fmla="*/ 0 w 466"/>
                                    <a:gd name="T9" fmla="*/ 0 h 457"/>
                                    <a:gd name="T10" fmla="*/ 0 w 466"/>
                                    <a:gd name="T11" fmla="*/ 0 h 457"/>
                                    <a:gd name="T12" fmla="*/ 0 w 466"/>
                                    <a:gd name="T13" fmla="*/ 0 h 457"/>
                                    <a:gd name="T14" fmla="*/ 0 w 466"/>
                                    <a:gd name="T15" fmla="*/ 0 h 457"/>
                                    <a:gd name="T16" fmla="*/ 0 w 466"/>
                                    <a:gd name="T17" fmla="*/ 0 h 457"/>
                                    <a:gd name="T18" fmla="*/ 0 w 466"/>
                                    <a:gd name="T19" fmla="*/ 0 h 457"/>
                                    <a:gd name="T20" fmla="*/ 0 w 466"/>
                                    <a:gd name="T21" fmla="*/ 0 h 457"/>
                                    <a:gd name="T22" fmla="*/ 0 w 466"/>
                                    <a:gd name="T23" fmla="*/ 0 h 457"/>
                                    <a:gd name="T24" fmla="*/ 0 w 466"/>
                                    <a:gd name="T25" fmla="*/ 0 h 457"/>
                                    <a:gd name="T26" fmla="*/ 0 w 466"/>
                                    <a:gd name="T27" fmla="*/ 0 h 457"/>
                                    <a:gd name="T28" fmla="*/ 0 w 466"/>
                                    <a:gd name="T29" fmla="*/ 0 h 457"/>
                                    <a:gd name="T30" fmla="*/ 0 w 466"/>
                                    <a:gd name="T31" fmla="*/ 0 h 457"/>
                                    <a:gd name="T32" fmla="*/ 0 w 466"/>
                                    <a:gd name="T33" fmla="*/ 0 h 457"/>
                                    <a:gd name="T34" fmla="*/ 0 w 466"/>
                                    <a:gd name="T35" fmla="*/ 0 h 457"/>
                                    <a:gd name="T36" fmla="*/ 0 w 466"/>
                                    <a:gd name="T37" fmla="*/ 0 h 457"/>
                                    <a:gd name="T38" fmla="*/ 0 w 466"/>
                                    <a:gd name="T39" fmla="*/ 0 h 457"/>
                                    <a:gd name="T40" fmla="*/ 0 w 466"/>
                                    <a:gd name="T41" fmla="*/ 0 h 457"/>
                                    <a:gd name="T42" fmla="*/ 0 w 466"/>
                                    <a:gd name="T43" fmla="*/ 0 h 457"/>
                                    <a:gd name="T44" fmla="*/ 0 w 466"/>
                                    <a:gd name="T45" fmla="*/ 0 h 457"/>
                                    <a:gd name="T46" fmla="*/ 0 w 466"/>
                                    <a:gd name="T47" fmla="*/ 0 h 457"/>
                                    <a:gd name="T48" fmla="*/ 0 w 466"/>
                                    <a:gd name="T49" fmla="*/ 0 h 457"/>
                                    <a:gd name="T50" fmla="*/ 0 w 466"/>
                                    <a:gd name="T51" fmla="*/ 0 h 457"/>
                                    <a:gd name="T52" fmla="*/ 0 w 466"/>
                                    <a:gd name="T53" fmla="*/ 0 h 457"/>
                                    <a:gd name="T54" fmla="*/ 0 w 466"/>
                                    <a:gd name="T55" fmla="*/ 0 h 457"/>
                                    <a:gd name="T56" fmla="*/ 0 w 466"/>
                                    <a:gd name="T57" fmla="*/ 0 h 457"/>
                                    <a:gd name="T58" fmla="*/ 0 w 466"/>
                                    <a:gd name="T59" fmla="*/ 0 h 457"/>
                                    <a:gd name="T60" fmla="*/ 0 w 466"/>
                                    <a:gd name="T61" fmla="*/ 0 h 457"/>
                                    <a:gd name="T62" fmla="*/ 0 w 466"/>
                                    <a:gd name="T63" fmla="*/ 0 h 457"/>
                                    <a:gd name="T64" fmla="*/ 0 w 466"/>
                                    <a:gd name="T65" fmla="*/ 0 h 457"/>
                                    <a:gd name="T66" fmla="*/ 0 w 466"/>
                                    <a:gd name="T67" fmla="*/ 0 h 457"/>
                                    <a:gd name="T68" fmla="*/ 0 w 466"/>
                                    <a:gd name="T69" fmla="*/ 0 h 457"/>
                                    <a:gd name="T70" fmla="*/ 0 w 466"/>
                                    <a:gd name="T71" fmla="*/ 0 h 457"/>
                                    <a:gd name="T72" fmla="*/ 0 w 466"/>
                                    <a:gd name="T73" fmla="*/ 0 h 457"/>
                                    <a:gd name="T74" fmla="*/ 0 w 466"/>
                                    <a:gd name="T75" fmla="*/ 0 h 457"/>
                                    <a:gd name="T76" fmla="*/ 0 w 466"/>
                                    <a:gd name="T77" fmla="*/ 0 h 457"/>
                                    <a:gd name="T78" fmla="*/ 0 w 466"/>
                                    <a:gd name="T79" fmla="*/ 0 h 457"/>
                                    <a:gd name="T80" fmla="*/ 0 w 466"/>
                                    <a:gd name="T81" fmla="*/ 0 h 457"/>
                                    <a:gd name="T82" fmla="*/ 0 w 466"/>
                                    <a:gd name="T83" fmla="*/ 0 h 457"/>
                                    <a:gd name="T84" fmla="*/ 0 w 466"/>
                                    <a:gd name="T85" fmla="*/ 0 h 457"/>
                                    <a:gd name="T86" fmla="*/ 0 w 466"/>
                                    <a:gd name="T87" fmla="*/ 0 h 457"/>
                                    <a:gd name="T88" fmla="*/ 0 w 466"/>
                                    <a:gd name="T89" fmla="*/ 0 h 457"/>
                                    <a:gd name="T90" fmla="*/ 0 w 466"/>
                                    <a:gd name="T91" fmla="*/ 0 h 457"/>
                                    <a:gd name="T92" fmla="*/ 0 w 466"/>
                                    <a:gd name="T93" fmla="*/ 0 h 457"/>
                                    <a:gd name="T94" fmla="*/ 0 w 466"/>
                                    <a:gd name="T95" fmla="*/ 0 h 457"/>
                                    <a:gd name="T96" fmla="*/ 0 w 466"/>
                                    <a:gd name="T97" fmla="*/ 0 h 457"/>
                                    <a:gd name="T98" fmla="*/ 0 w 466"/>
                                    <a:gd name="T99" fmla="*/ 0 h 457"/>
                                    <a:gd name="T100" fmla="*/ 0 w 466"/>
                                    <a:gd name="T101" fmla="*/ 0 h 457"/>
                                    <a:gd name="T102" fmla="*/ 0 w 466"/>
                                    <a:gd name="T103" fmla="*/ 0 h 457"/>
                                    <a:gd name="T104" fmla="*/ 0 w 466"/>
                                    <a:gd name="T105" fmla="*/ 0 h 457"/>
                                    <a:gd name="T106" fmla="*/ 0 w 466"/>
                                    <a:gd name="T107" fmla="*/ 0 h 457"/>
                                    <a:gd name="T108" fmla="*/ 0 w 466"/>
                                    <a:gd name="T109" fmla="*/ 0 h 4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6"/>
                                    <a:gd name="T166" fmla="*/ 0 h 457"/>
                                    <a:gd name="T167" fmla="*/ 466 w 466"/>
                                    <a:gd name="T168" fmla="*/ 457 h 4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6" h="457">
                                      <a:moveTo>
                                        <a:pt x="69" y="63"/>
                                      </a:moveTo>
                                      <a:lnTo>
                                        <a:pt x="91" y="43"/>
                                      </a:lnTo>
                                      <a:lnTo>
                                        <a:pt x="114" y="27"/>
                                      </a:lnTo>
                                      <a:lnTo>
                                        <a:pt x="139" y="14"/>
                                      </a:lnTo>
                                      <a:lnTo>
                                        <a:pt x="168" y="4"/>
                                      </a:lnTo>
                                      <a:lnTo>
                                        <a:pt x="192" y="0"/>
                                      </a:lnTo>
                                      <a:lnTo>
                                        <a:pt x="223" y="0"/>
                                      </a:lnTo>
                                      <a:lnTo>
                                        <a:pt x="265" y="3"/>
                                      </a:lnTo>
                                      <a:lnTo>
                                        <a:pt x="306" y="13"/>
                                      </a:lnTo>
                                      <a:lnTo>
                                        <a:pt x="334" y="30"/>
                                      </a:lnTo>
                                      <a:lnTo>
                                        <a:pt x="352" y="56"/>
                                      </a:lnTo>
                                      <a:lnTo>
                                        <a:pt x="368" y="86"/>
                                      </a:lnTo>
                                      <a:lnTo>
                                        <a:pt x="388" y="115"/>
                                      </a:lnTo>
                                      <a:lnTo>
                                        <a:pt x="409" y="140"/>
                                      </a:lnTo>
                                      <a:lnTo>
                                        <a:pt x="430" y="160"/>
                                      </a:lnTo>
                                      <a:lnTo>
                                        <a:pt x="454" y="190"/>
                                      </a:lnTo>
                                      <a:lnTo>
                                        <a:pt x="465" y="218"/>
                                      </a:lnTo>
                                      <a:lnTo>
                                        <a:pt x="466" y="238"/>
                                      </a:lnTo>
                                      <a:lnTo>
                                        <a:pt x="465" y="251"/>
                                      </a:lnTo>
                                      <a:lnTo>
                                        <a:pt x="458" y="271"/>
                                      </a:lnTo>
                                      <a:lnTo>
                                        <a:pt x="447" y="290"/>
                                      </a:lnTo>
                                      <a:lnTo>
                                        <a:pt x="432" y="311"/>
                                      </a:lnTo>
                                      <a:lnTo>
                                        <a:pt x="411" y="337"/>
                                      </a:lnTo>
                                      <a:lnTo>
                                        <a:pt x="395" y="356"/>
                                      </a:lnTo>
                                      <a:lnTo>
                                        <a:pt x="381" y="379"/>
                                      </a:lnTo>
                                      <a:lnTo>
                                        <a:pt x="374" y="392"/>
                                      </a:lnTo>
                                      <a:lnTo>
                                        <a:pt x="373" y="400"/>
                                      </a:lnTo>
                                      <a:lnTo>
                                        <a:pt x="377" y="406"/>
                                      </a:lnTo>
                                      <a:lnTo>
                                        <a:pt x="385" y="411"/>
                                      </a:lnTo>
                                      <a:lnTo>
                                        <a:pt x="352" y="450"/>
                                      </a:lnTo>
                                      <a:lnTo>
                                        <a:pt x="348" y="442"/>
                                      </a:lnTo>
                                      <a:lnTo>
                                        <a:pt x="328" y="432"/>
                                      </a:lnTo>
                                      <a:lnTo>
                                        <a:pt x="307" y="427"/>
                                      </a:lnTo>
                                      <a:lnTo>
                                        <a:pt x="285" y="425"/>
                                      </a:lnTo>
                                      <a:lnTo>
                                        <a:pt x="264" y="429"/>
                                      </a:lnTo>
                                      <a:lnTo>
                                        <a:pt x="236" y="436"/>
                                      </a:lnTo>
                                      <a:lnTo>
                                        <a:pt x="204" y="447"/>
                                      </a:lnTo>
                                      <a:lnTo>
                                        <a:pt x="179" y="455"/>
                                      </a:lnTo>
                                      <a:lnTo>
                                        <a:pt x="160" y="457"/>
                                      </a:lnTo>
                                      <a:lnTo>
                                        <a:pt x="140" y="456"/>
                                      </a:lnTo>
                                      <a:lnTo>
                                        <a:pt x="122" y="450"/>
                                      </a:lnTo>
                                      <a:lnTo>
                                        <a:pt x="102" y="439"/>
                                      </a:lnTo>
                                      <a:lnTo>
                                        <a:pt x="88" y="426"/>
                                      </a:lnTo>
                                      <a:lnTo>
                                        <a:pt x="72" y="409"/>
                                      </a:lnTo>
                                      <a:lnTo>
                                        <a:pt x="51" y="383"/>
                                      </a:lnTo>
                                      <a:lnTo>
                                        <a:pt x="29" y="348"/>
                                      </a:lnTo>
                                      <a:lnTo>
                                        <a:pt x="12" y="314"/>
                                      </a:lnTo>
                                      <a:lnTo>
                                        <a:pt x="1" y="282"/>
                                      </a:lnTo>
                                      <a:lnTo>
                                        <a:pt x="0" y="260"/>
                                      </a:lnTo>
                                      <a:lnTo>
                                        <a:pt x="2" y="239"/>
                                      </a:lnTo>
                                      <a:lnTo>
                                        <a:pt x="8" y="196"/>
                                      </a:lnTo>
                                      <a:lnTo>
                                        <a:pt x="15" y="149"/>
                                      </a:lnTo>
                                      <a:lnTo>
                                        <a:pt x="31" y="112"/>
                                      </a:lnTo>
                                      <a:lnTo>
                                        <a:pt x="49" y="85"/>
                                      </a:lnTo>
                                      <a:lnTo>
                                        <a:pt x="69" y="6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3" name="Freeform 81">
                                  <a:extLst>
                                    <a:ext uri="{FF2B5EF4-FFF2-40B4-BE49-F238E27FC236}">
                                      <a16:creationId xmlns:a16="http://schemas.microsoft.com/office/drawing/2014/main" id="{02D64D2B-DDA8-4428-B80B-13AD05FA09D9}"/>
                                    </a:ext>
                                  </a:extLst>
                                </p:cNvPr>
                                <p:cNvSpPr>
                                  <a:spLocks/>
                                </p:cNvSpPr>
                                <p:nvPr/>
                              </p:nvSpPr>
                              <p:spPr bwMode="auto">
                                <a:xfrm>
                                  <a:off x="2069" y="1751"/>
                                  <a:ext cx="78" cy="77"/>
                                </a:xfrm>
                                <a:custGeom>
                                  <a:avLst/>
                                  <a:gdLst>
                                    <a:gd name="T0" fmla="*/ 0 w 390"/>
                                    <a:gd name="T1" fmla="*/ 0 h 383"/>
                                    <a:gd name="T2" fmla="*/ 0 w 390"/>
                                    <a:gd name="T3" fmla="*/ 0 h 383"/>
                                    <a:gd name="T4" fmla="*/ 0 w 390"/>
                                    <a:gd name="T5" fmla="*/ 0 h 383"/>
                                    <a:gd name="T6" fmla="*/ 0 w 390"/>
                                    <a:gd name="T7" fmla="*/ 0 h 383"/>
                                    <a:gd name="T8" fmla="*/ 0 w 390"/>
                                    <a:gd name="T9" fmla="*/ 0 h 383"/>
                                    <a:gd name="T10" fmla="*/ 0 w 390"/>
                                    <a:gd name="T11" fmla="*/ 0 h 383"/>
                                    <a:gd name="T12" fmla="*/ 0 w 390"/>
                                    <a:gd name="T13" fmla="*/ 0 h 383"/>
                                    <a:gd name="T14" fmla="*/ 0 w 390"/>
                                    <a:gd name="T15" fmla="*/ 0 h 383"/>
                                    <a:gd name="T16" fmla="*/ 0 w 390"/>
                                    <a:gd name="T17" fmla="*/ 0 h 383"/>
                                    <a:gd name="T18" fmla="*/ 0 w 390"/>
                                    <a:gd name="T19" fmla="*/ 0 h 383"/>
                                    <a:gd name="T20" fmla="*/ 0 w 390"/>
                                    <a:gd name="T21" fmla="*/ 0 h 383"/>
                                    <a:gd name="T22" fmla="*/ 0 w 390"/>
                                    <a:gd name="T23" fmla="*/ 0 h 383"/>
                                    <a:gd name="T24" fmla="*/ 0 w 390"/>
                                    <a:gd name="T25" fmla="*/ 0 h 383"/>
                                    <a:gd name="T26" fmla="*/ 0 w 390"/>
                                    <a:gd name="T27" fmla="*/ 0 h 383"/>
                                    <a:gd name="T28" fmla="*/ 0 w 390"/>
                                    <a:gd name="T29" fmla="*/ 0 h 383"/>
                                    <a:gd name="T30" fmla="*/ 0 w 390"/>
                                    <a:gd name="T31" fmla="*/ 0 h 383"/>
                                    <a:gd name="T32" fmla="*/ 0 w 390"/>
                                    <a:gd name="T33" fmla="*/ 0 h 383"/>
                                    <a:gd name="T34" fmla="*/ 0 w 390"/>
                                    <a:gd name="T35" fmla="*/ 0 h 383"/>
                                    <a:gd name="T36" fmla="*/ 0 w 390"/>
                                    <a:gd name="T37" fmla="*/ 0 h 383"/>
                                    <a:gd name="T38" fmla="*/ 0 w 390"/>
                                    <a:gd name="T39" fmla="*/ 0 h 383"/>
                                    <a:gd name="T40" fmla="*/ 0 w 390"/>
                                    <a:gd name="T41" fmla="*/ 0 h 383"/>
                                    <a:gd name="T42" fmla="*/ 0 w 390"/>
                                    <a:gd name="T43" fmla="*/ 0 h 383"/>
                                    <a:gd name="T44" fmla="*/ 0 w 390"/>
                                    <a:gd name="T45" fmla="*/ 0 h 383"/>
                                    <a:gd name="T46" fmla="*/ 0 w 390"/>
                                    <a:gd name="T47" fmla="*/ 0 h 383"/>
                                    <a:gd name="T48" fmla="*/ 0 w 390"/>
                                    <a:gd name="T49" fmla="*/ 0 h 383"/>
                                    <a:gd name="T50" fmla="*/ 0 w 390"/>
                                    <a:gd name="T51" fmla="*/ 0 h 383"/>
                                    <a:gd name="T52" fmla="*/ 0 w 390"/>
                                    <a:gd name="T53" fmla="*/ 0 h 383"/>
                                    <a:gd name="T54" fmla="*/ 0 w 390"/>
                                    <a:gd name="T55" fmla="*/ 0 h 383"/>
                                    <a:gd name="T56" fmla="*/ 0 w 390"/>
                                    <a:gd name="T57" fmla="*/ 0 h 383"/>
                                    <a:gd name="T58" fmla="*/ 0 w 390"/>
                                    <a:gd name="T59" fmla="*/ 0 h 383"/>
                                    <a:gd name="T60" fmla="*/ 0 w 390"/>
                                    <a:gd name="T61" fmla="*/ 0 h 383"/>
                                    <a:gd name="T62" fmla="*/ 0 w 390"/>
                                    <a:gd name="T63" fmla="*/ 0 h 383"/>
                                    <a:gd name="T64" fmla="*/ 0 w 390"/>
                                    <a:gd name="T65" fmla="*/ 0 h 383"/>
                                    <a:gd name="T66" fmla="*/ 0 w 390"/>
                                    <a:gd name="T67" fmla="*/ 0 h 383"/>
                                    <a:gd name="T68" fmla="*/ 0 w 390"/>
                                    <a:gd name="T69" fmla="*/ 0 h 383"/>
                                    <a:gd name="T70" fmla="*/ 0 w 390"/>
                                    <a:gd name="T71" fmla="*/ 0 h 383"/>
                                    <a:gd name="T72" fmla="*/ 0 w 390"/>
                                    <a:gd name="T73" fmla="*/ 0 h 383"/>
                                    <a:gd name="T74" fmla="*/ 0 w 390"/>
                                    <a:gd name="T75" fmla="*/ 0 h 383"/>
                                    <a:gd name="T76" fmla="*/ 0 w 390"/>
                                    <a:gd name="T77" fmla="*/ 0 h 383"/>
                                    <a:gd name="T78" fmla="*/ 0 w 390"/>
                                    <a:gd name="T79" fmla="*/ 0 h 383"/>
                                    <a:gd name="T80" fmla="*/ 0 w 390"/>
                                    <a:gd name="T81" fmla="*/ 0 h 383"/>
                                    <a:gd name="T82" fmla="*/ 0 w 390"/>
                                    <a:gd name="T83" fmla="*/ 0 h 383"/>
                                    <a:gd name="T84" fmla="*/ 0 w 390"/>
                                    <a:gd name="T85" fmla="*/ 0 h 383"/>
                                    <a:gd name="T86" fmla="*/ 0 w 390"/>
                                    <a:gd name="T87" fmla="*/ 0 h 383"/>
                                    <a:gd name="T88" fmla="*/ 0 w 390"/>
                                    <a:gd name="T89" fmla="*/ 0 h 383"/>
                                    <a:gd name="T90" fmla="*/ 0 w 390"/>
                                    <a:gd name="T91" fmla="*/ 0 h 383"/>
                                    <a:gd name="T92" fmla="*/ 0 w 390"/>
                                    <a:gd name="T93" fmla="*/ 0 h 383"/>
                                    <a:gd name="T94" fmla="*/ 0 w 390"/>
                                    <a:gd name="T95" fmla="*/ 0 h 383"/>
                                    <a:gd name="T96" fmla="*/ 0 w 390"/>
                                    <a:gd name="T97" fmla="*/ 0 h 383"/>
                                    <a:gd name="T98" fmla="*/ 0 w 390"/>
                                    <a:gd name="T99" fmla="*/ 0 h 383"/>
                                    <a:gd name="T100" fmla="*/ 0 w 390"/>
                                    <a:gd name="T101" fmla="*/ 0 h 383"/>
                                    <a:gd name="T102" fmla="*/ 0 w 390"/>
                                    <a:gd name="T103" fmla="*/ 0 h 383"/>
                                    <a:gd name="T104" fmla="*/ 0 w 390"/>
                                    <a:gd name="T105" fmla="*/ 0 h 383"/>
                                    <a:gd name="T106" fmla="*/ 0 w 390"/>
                                    <a:gd name="T107" fmla="*/ 0 h 383"/>
                                    <a:gd name="T108" fmla="*/ 0 w 390"/>
                                    <a:gd name="T109" fmla="*/ 0 h 3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0"/>
                                    <a:gd name="T166" fmla="*/ 0 h 383"/>
                                    <a:gd name="T167" fmla="*/ 390 w 390"/>
                                    <a:gd name="T168" fmla="*/ 383 h 3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0" h="383">
                                      <a:moveTo>
                                        <a:pt x="57" y="53"/>
                                      </a:moveTo>
                                      <a:lnTo>
                                        <a:pt x="76" y="36"/>
                                      </a:lnTo>
                                      <a:lnTo>
                                        <a:pt x="95" y="22"/>
                                      </a:lnTo>
                                      <a:lnTo>
                                        <a:pt x="115" y="11"/>
                                      </a:lnTo>
                                      <a:lnTo>
                                        <a:pt x="140" y="3"/>
                                      </a:lnTo>
                                      <a:lnTo>
                                        <a:pt x="160" y="0"/>
                                      </a:lnTo>
                                      <a:lnTo>
                                        <a:pt x="186" y="0"/>
                                      </a:lnTo>
                                      <a:lnTo>
                                        <a:pt x="221" y="2"/>
                                      </a:lnTo>
                                      <a:lnTo>
                                        <a:pt x="256" y="11"/>
                                      </a:lnTo>
                                      <a:lnTo>
                                        <a:pt x="279" y="25"/>
                                      </a:lnTo>
                                      <a:lnTo>
                                        <a:pt x="293" y="47"/>
                                      </a:lnTo>
                                      <a:lnTo>
                                        <a:pt x="308" y="72"/>
                                      </a:lnTo>
                                      <a:lnTo>
                                        <a:pt x="324" y="97"/>
                                      </a:lnTo>
                                      <a:lnTo>
                                        <a:pt x="342" y="117"/>
                                      </a:lnTo>
                                      <a:lnTo>
                                        <a:pt x="359" y="135"/>
                                      </a:lnTo>
                                      <a:lnTo>
                                        <a:pt x="379" y="159"/>
                                      </a:lnTo>
                                      <a:lnTo>
                                        <a:pt x="390" y="183"/>
                                      </a:lnTo>
                                      <a:lnTo>
                                        <a:pt x="390" y="200"/>
                                      </a:lnTo>
                                      <a:lnTo>
                                        <a:pt x="390" y="211"/>
                                      </a:lnTo>
                                      <a:lnTo>
                                        <a:pt x="383" y="227"/>
                                      </a:lnTo>
                                      <a:lnTo>
                                        <a:pt x="373" y="243"/>
                                      </a:lnTo>
                                      <a:lnTo>
                                        <a:pt x="361" y="261"/>
                                      </a:lnTo>
                                      <a:lnTo>
                                        <a:pt x="344" y="282"/>
                                      </a:lnTo>
                                      <a:lnTo>
                                        <a:pt x="330" y="299"/>
                                      </a:lnTo>
                                      <a:lnTo>
                                        <a:pt x="318" y="317"/>
                                      </a:lnTo>
                                      <a:lnTo>
                                        <a:pt x="313" y="329"/>
                                      </a:lnTo>
                                      <a:lnTo>
                                        <a:pt x="312" y="336"/>
                                      </a:lnTo>
                                      <a:lnTo>
                                        <a:pt x="315" y="341"/>
                                      </a:lnTo>
                                      <a:lnTo>
                                        <a:pt x="321" y="345"/>
                                      </a:lnTo>
                                      <a:lnTo>
                                        <a:pt x="293" y="378"/>
                                      </a:lnTo>
                                      <a:lnTo>
                                        <a:pt x="290" y="372"/>
                                      </a:lnTo>
                                      <a:lnTo>
                                        <a:pt x="274" y="362"/>
                                      </a:lnTo>
                                      <a:lnTo>
                                        <a:pt x="257" y="358"/>
                                      </a:lnTo>
                                      <a:lnTo>
                                        <a:pt x="238" y="356"/>
                                      </a:lnTo>
                                      <a:lnTo>
                                        <a:pt x="221" y="360"/>
                                      </a:lnTo>
                                      <a:lnTo>
                                        <a:pt x="197" y="367"/>
                                      </a:lnTo>
                                      <a:lnTo>
                                        <a:pt x="170" y="376"/>
                                      </a:lnTo>
                                      <a:lnTo>
                                        <a:pt x="149" y="382"/>
                                      </a:lnTo>
                                      <a:lnTo>
                                        <a:pt x="133" y="383"/>
                                      </a:lnTo>
                                      <a:lnTo>
                                        <a:pt x="117" y="383"/>
                                      </a:lnTo>
                                      <a:lnTo>
                                        <a:pt x="101" y="378"/>
                                      </a:lnTo>
                                      <a:lnTo>
                                        <a:pt x="85" y="369"/>
                                      </a:lnTo>
                                      <a:lnTo>
                                        <a:pt x="74" y="357"/>
                                      </a:lnTo>
                                      <a:lnTo>
                                        <a:pt x="59" y="343"/>
                                      </a:lnTo>
                                      <a:lnTo>
                                        <a:pt x="42" y="321"/>
                                      </a:lnTo>
                                      <a:lnTo>
                                        <a:pt x="23" y="292"/>
                                      </a:lnTo>
                                      <a:lnTo>
                                        <a:pt x="10" y="265"/>
                                      </a:lnTo>
                                      <a:lnTo>
                                        <a:pt x="0" y="237"/>
                                      </a:lnTo>
                                      <a:lnTo>
                                        <a:pt x="0" y="218"/>
                                      </a:lnTo>
                                      <a:lnTo>
                                        <a:pt x="1" y="200"/>
                                      </a:lnTo>
                                      <a:lnTo>
                                        <a:pt x="6" y="164"/>
                                      </a:lnTo>
                                      <a:lnTo>
                                        <a:pt x="12" y="124"/>
                                      </a:lnTo>
                                      <a:lnTo>
                                        <a:pt x="25" y="94"/>
                                      </a:lnTo>
                                      <a:lnTo>
                                        <a:pt x="41" y="71"/>
                                      </a:lnTo>
                                      <a:lnTo>
                                        <a:pt x="57" y="53"/>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54" name="Freeform 82">
                                  <a:extLst>
                                    <a:ext uri="{FF2B5EF4-FFF2-40B4-BE49-F238E27FC236}">
                                      <a16:creationId xmlns:a16="http://schemas.microsoft.com/office/drawing/2014/main" id="{2B98D4D3-E396-454E-AAA9-6E0E3CE9D08B}"/>
                                    </a:ext>
                                  </a:extLst>
                                </p:cNvPr>
                                <p:cNvSpPr>
                                  <a:spLocks/>
                                </p:cNvSpPr>
                                <p:nvPr/>
                              </p:nvSpPr>
                              <p:spPr bwMode="auto">
                                <a:xfrm>
                                  <a:off x="2074" y="1758"/>
                                  <a:ext cx="71" cy="71"/>
                                </a:xfrm>
                                <a:custGeom>
                                  <a:avLst/>
                                  <a:gdLst>
                                    <a:gd name="T0" fmla="*/ 0 w 357"/>
                                    <a:gd name="T1" fmla="*/ 0 h 351"/>
                                    <a:gd name="T2" fmla="*/ 0 w 357"/>
                                    <a:gd name="T3" fmla="*/ 0 h 351"/>
                                    <a:gd name="T4" fmla="*/ 0 w 357"/>
                                    <a:gd name="T5" fmla="*/ 0 h 351"/>
                                    <a:gd name="T6" fmla="*/ 0 w 357"/>
                                    <a:gd name="T7" fmla="*/ 0 h 351"/>
                                    <a:gd name="T8" fmla="*/ 0 w 357"/>
                                    <a:gd name="T9" fmla="*/ 0 h 351"/>
                                    <a:gd name="T10" fmla="*/ 0 w 357"/>
                                    <a:gd name="T11" fmla="*/ 0 h 351"/>
                                    <a:gd name="T12" fmla="*/ 0 w 357"/>
                                    <a:gd name="T13" fmla="*/ 0 h 351"/>
                                    <a:gd name="T14" fmla="*/ 0 w 357"/>
                                    <a:gd name="T15" fmla="*/ 0 h 351"/>
                                    <a:gd name="T16" fmla="*/ 0 w 357"/>
                                    <a:gd name="T17" fmla="*/ 0 h 351"/>
                                    <a:gd name="T18" fmla="*/ 0 w 357"/>
                                    <a:gd name="T19" fmla="*/ 0 h 351"/>
                                    <a:gd name="T20" fmla="*/ 0 w 357"/>
                                    <a:gd name="T21" fmla="*/ 0 h 351"/>
                                    <a:gd name="T22" fmla="*/ 0 w 357"/>
                                    <a:gd name="T23" fmla="*/ 0 h 351"/>
                                    <a:gd name="T24" fmla="*/ 0 w 357"/>
                                    <a:gd name="T25" fmla="*/ 0 h 351"/>
                                    <a:gd name="T26" fmla="*/ 0 w 357"/>
                                    <a:gd name="T27" fmla="*/ 0 h 351"/>
                                    <a:gd name="T28" fmla="*/ 0 w 357"/>
                                    <a:gd name="T29" fmla="*/ 0 h 351"/>
                                    <a:gd name="T30" fmla="*/ 0 w 357"/>
                                    <a:gd name="T31" fmla="*/ 0 h 351"/>
                                    <a:gd name="T32" fmla="*/ 0 w 357"/>
                                    <a:gd name="T33" fmla="*/ 0 h 351"/>
                                    <a:gd name="T34" fmla="*/ 0 w 357"/>
                                    <a:gd name="T35" fmla="*/ 0 h 351"/>
                                    <a:gd name="T36" fmla="*/ 0 w 357"/>
                                    <a:gd name="T37" fmla="*/ 0 h 351"/>
                                    <a:gd name="T38" fmla="*/ 0 w 357"/>
                                    <a:gd name="T39" fmla="*/ 0 h 351"/>
                                    <a:gd name="T40" fmla="*/ 0 w 357"/>
                                    <a:gd name="T41" fmla="*/ 0 h 351"/>
                                    <a:gd name="T42" fmla="*/ 0 w 357"/>
                                    <a:gd name="T43" fmla="*/ 0 h 351"/>
                                    <a:gd name="T44" fmla="*/ 0 w 357"/>
                                    <a:gd name="T45" fmla="*/ 0 h 351"/>
                                    <a:gd name="T46" fmla="*/ 0 w 357"/>
                                    <a:gd name="T47" fmla="*/ 0 h 351"/>
                                    <a:gd name="T48" fmla="*/ 0 w 357"/>
                                    <a:gd name="T49" fmla="*/ 0 h 351"/>
                                    <a:gd name="T50" fmla="*/ 0 w 357"/>
                                    <a:gd name="T51" fmla="*/ 0 h 351"/>
                                    <a:gd name="T52" fmla="*/ 0 w 357"/>
                                    <a:gd name="T53" fmla="*/ 0 h 351"/>
                                    <a:gd name="T54" fmla="*/ 0 w 357"/>
                                    <a:gd name="T55" fmla="*/ 0 h 351"/>
                                    <a:gd name="T56" fmla="*/ 0 w 357"/>
                                    <a:gd name="T57" fmla="*/ 0 h 351"/>
                                    <a:gd name="T58" fmla="*/ 0 w 357"/>
                                    <a:gd name="T59" fmla="*/ 0 h 351"/>
                                    <a:gd name="T60" fmla="*/ 0 w 357"/>
                                    <a:gd name="T61" fmla="*/ 0 h 351"/>
                                    <a:gd name="T62" fmla="*/ 0 w 357"/>
                                    <a:gd name="T63" fmla="*/ 0 h 351"/>
                                    <a:gd name="T64" fmla="*/ 0 w 357"/>
                                    <a:gd name="T65" fmla="*/ 0 h 351"/>
                                    <a:gd name="T66" fmla="*/ 0 w 357"/>
                                    <a:gd name="T67" fmla="*/ 0 h 351"/>
                                    <a:gd name="T68" fmla="*/ 0 w 357"/>
                                    <a:gd name="T69" fmla="*/ 0 h 351"/>
                                    <a:gd name="T70" fmla="*/ 0 w 357"/>
                                    <a:gd name="T71" fmla="*/ 0 h 351"/>
                                    <a:gd name="T72" fmla="*/ 0 w 357"/>
                                    <a:gd name="T73" fmla="*/ 0 h 351"/>
                                    <a:gd name="T74" fmla="*/ 0 w 357"/>
                                    <a:gd name="T75" fmla="*/ 0 h 351"/>
                                    <a:gd name="T76" fmla="*/ 0 w 357"/>
                                    <a:gd name="T77" fmla="*/ 0 h 351"/>
                                    <a:gd name="T78" fmla="*/ 0 w 357"/>
                                    <a:gd name="T79" fmla="*/ 0 h 351"/>
                                    <a:gd name="T80" fmla="*/ 0 w 357"/>
                                    <a:gd name="T81" fmla="*/ 0 h 351"/>
                                    <a:gd name="T82" fmla="*/ 0 w 357"/>
                                    <a:gd name="T83" fmla="*/ 0 h 351"/>
                                    <a:gd name="T84" fmla="*/ 0 w 357"/>
                                    <a:gd name="T85" fmla="*/ 0 h 351"/>
                                    <a:gd name="T86" fmla="*/ 0 w 357"/>
                                    <a:gd name="T87" fmla="*/ 0 h 351"/>
                                    <a:gd name="T88" fmla="*/ 0 w 357"/>
                                    <a:gd name="T89" fmla="*/ 0 h 351"/>
                                    <a:gd name="T90" fmla="*/ 0 w 357"/>
                                    <a:gd name="T91" fmla="*/ 0 h 351"/>
                                    <a:gd name="T92" fmla="*/ 0 w 357"/>
                                    <a:gd name="T93" fmla="*/ 0 h 351"/>
                                    <a:gd name="T94" fmla="*/ 0 w 357"/>
                                    <a:gd name="T95" fmla="*/ 0 h 351"/>
                                    <a:gd name="T96" fmla="*/ 0 w 357"/>
                                    <a:gd name="T97" fmla="*/ 0 h 351"/>
                                    <a:gd name="T98" fmla="*/ 0 w 357"/>
                                    <a:gd name="T99" fmla="*/ 0 h 351"/>
                                    <a:gd name="T100" fmla="*/ 0 w 357"/>
                                    <a:gd name="T101" fmla="*/ 0 h 351"/>
                                    <a:gd name="T102" fmla="*/ 0 w 357"/>
                                    <a:gd name="T103" fmla="*/ 0 h 351"/>
                                    <a:gd name="T104" fmla="*/ 0 w 357"/>
                                    <a:gd name="T105" fmla="*/ 0 h 351"/>
                                    <a:gd name="T106" fmla="*/ 0 w 357"/>
                                    <a:gd name="T107" fmla="*/ 0 h 351"/>
                                    <a:gd name="T108" fmla="*/ 0 w 357"/>
                                    <a:gd name="T109" fmla="*/ 0 h 3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51"/>
                                    <a:gd name="T167" fmla="*/ 357 w 357"/>
                                    <a:gd name="T168" fmla="*/ 351 h 35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51">
                                      <a:moveTo>
                                        <a:pt x="53" y="47"/>
                                      </a:moveTo>
                                      <a:lnTo>
                                        <a:pt x="70" y="33"/>
                                      </a:lnTo>
                                      <a:lnTo>
                                        <a:pt x="87" y="20"/>
                                      </a:lnTo>
                                      <a:lnTo>
                                        <a:pt x="106" y="10"/>
                                      </a:lnTo>
                                      <a:lnTo>
                                        <a:pt x="128" y="2"/>
                                      </a:lnTo>
                                      <a:lnTo>
                                        <a:pt x="148" y="0"/>
                                      </a:lnTo>
                                      <a:lnTo>
                                        <a:pt x="171" y="0"/>
                                      </a:lnTo>
                                      <a:lnTo>
                                        <a:pt x="203" y="1"/>
                                      </a:lnTo>
                                      <a:lnTo>
                                        <a:pt x="235" y="10"/>
                                      </a:lnTo>
                                      <a:lnTo>
                                        <a:pt x="256" y="23"/>
                                      </a:lnTo>
                                      <a:lnTo>
                                        <a:pt x="269" y="42"/>
                                      </a:lnTo>
                                      <a:lnTo>
                                        <a:pt x="283" y="66"/>
                                      </a:lnTo>
                                      <a:lnTo>
                                        <a:pt x="298" y="89"/>
                                      </a:lnTo>
                                      <a:lnTo>
                                        <a:pt x="313" y="107"/>
                                      </a:lnTo>
                                      <a:lnTo>
                                        <a:pt x="330" y="123"/>
                                      </a:lnTo>
                                      <a:lnTo>
                                        <a:pt x="348" y="146"/>
                                      </a:lnTo>
                                      <a:lnTo>
                                        <a:pt x="357" y="167"/>
                                      </a:lnTo>
                                      <a:lnTo>
                                        <a:pt x="357" y="184"/>
                                      </a:lnTo>
                                      <a:lnTo>
                                        <a:pt x="357" y="193"/>
                                      </a:lnTo>
                                      <a:lnTo>
                                        <a:pt x="352" y="209"/>
                                      </a:lnTo>
                                      <a:lnTo>
                                        <a:pt x="343" y="224"/>
                                      </a:lnTo>
                                      <a:lnTo>
                                        <a:pt x="332" y="238"/>
                                      </a:lnTo>
                                      <a:lnTo>
                                        <a:pt x="315" y="259"/>
                                      </a:lnTo>
                                      <a:lnTo>
                                        <a:pt x="303" y="274"/>
                                      </a:lnTo>
                                      <a:lnTo>
                                        <a:pt x="292" y="292"/>
                                      </a:lnTo>
                                      <a:lnTo>
                                        <a:pt x="288" y="302"/>
                                      </a:lnTo>
                                      <a:lnTo>
                                        <a:pt x="287" y="308"/>
                                      </a:lnTo>
                                      <a:lnTo>
                                        <a:pt x="289" y="313"/>
                                      </a:lnTo>
                                      <a:lnTo>
                                        <a:pt x="295" y="316"/>
                                      </a:lnTo>
                                      <a:lnTo>
                                        <a:pt x="269" y="347"/>
                                      </a:lnTo>
                                      <a:lnTo>
                                        <a:pt x="266" y="341"/>
                                      </a:lnTo>
                                      <a:lnTo>
                                        <a:pt x="252" y="333"/>
                                      </a:lnTo>
                                      <a:lnTo>
                                        <a:pt x="236" y="329"/>
                                      </a:lnTo>
                                      <a:lnTo>
                                        <a:pt x="219" y="327"/>
                                      </a:lnTo>
                                      <a:lnTo>
                                        <a:pt x="203" y="331"/>
                                      </a:lnTo>
                                      <a:lnTo>
                                        <a:pt x="181" y="337"/>
                                      </a:lnTo>
                                      <a:lnTo>
                                        <a:pt x="156" y="345"/>
                                      </a:lnTo>
                                      <a:lnTo>
                                        <a:pt x="136" y="351"/>
                                      </a:lnTo>
                                      <a:lnTo>
                                        <a:pt x="122" y="351"/>
                                      </a:lnTo>
                                      <a:lnTo>
                                        <a:pt x="107" y="351"/>
                                      </a:lnTo>
                                      <a:lnTo>
                                        <a:pt x="93" y="347"/>
                                      </a:lnTo>
                                      <a:lnTo>
                                        <a:pt x="78" y="339"/>
                                      </a:lnTo>
                                      <a:lnTo>
                                        <a:pt x="68" y="327"/>
                                      </a:lnTo>
                                      <a:lnTo>
                                        <a:pt x="55" y="315"/>
                                      </a:lnTo>
                                      <a:lnTo>
                                        <a:pt x="38" y="295"/>
                                      </a:lnTo>
                                      <a:lnTo>
                                        <a:pt x="22" y="268"/>
                                      </a:lnTo>
                                      <a:lnTo>
                                        <a:pt x="10" y="242"/>
                                      </a:lnTo>
                                      <a:lnTo>
                                        <a:pt x="0" y="218"/>
                                      </a:lnTo>
                                      <a:lnTo>
                                        <a:pt x="0" y="200"/>
                                      </a:lnTo>
                                      <a:lnTo>
                                        <a:pt x="0" y="184"/>
                                      </a:lnTo>
                                      <a:lnTo>
                                        <a:pt x="6" y="151"/>
                                      </a:lnTo>
                                      <a:lnTo>
                                        <a:pt x="12" y="114"/>
                                      </a:lnTo>
                                      <a:lnTo>
                                        <a:pt x="23" y="85"/>
                                      </a:lnTo>
                                      <a:lnTo>
                                        <a:pt x="37" y="65"/>
                                      </a:lnTo>
                                      <a:lnTo>
                                        <a:pt x="53" y="4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0243" name="Group 83">
                              <a:extLst>
                                <a:ext uri="{FF2B5EF4-FFF2-40B4-BE49-F238E27FC236}">
                                  <a16:creationId xmlns:a16="http://schemas.microsoft.com/office/drawing/2014/main" id="{17985349-B9E4-4975-BAE0-E72709272D8D}"/>
                                </a:ext>
                              </a:extLst>
                            </p:cNvPr>
                            <p:cNvGrpSpPr>
                              <a:grpSpLocks/>
                            </p:cNvGrpSpPr>
                            <p:nvPr/>
                          </p:nvGrpSpPr>
                          <p:grpSpPr bwMode="auto">
                            <a:xfrm>
                              <a:off x="2052" y="1742"/>
                              <a:ext cx="36" cy="95"/>
                              <a:chOff x="2052" y="1742"/>
                              <a:chExt cx="36" cy="95"/>
                            </a:xfrm>
                          </p:grpSpPr>
                          <p:grpSp>
                            <p:nvGrpSpPr>
                              <p:cNvPr id="40244" name="Group 84">
                                <a:extLst>
                                  <a:ext uri="{FF2B5EF4-FFF2-40B4-BE49-F238E27FC236}">
                                    <a16:creationId xmlns:a16="http://schemas.microsoft.com/office/drawing/2014/main" id="{9BDBC335-5026-4745-AC6C-14E05B664CA6}"/>
                                  </a:ext>
                                </a:extLst>
                              </p:cNvPr>
                              <p:cNvGrpSpPr>
                                <a:grpSpLocks/>
                              </p:cNvGrpSpPr>
                              <p:nvPr/>
                            </p:nvGrpSpPr>
                            <p:grpSpPr bwMode="auto">
                              <a:xfrm>
                                <a:off x="2060" y="1742"/>
                                <a:ext cx="20" cy="23"/>
                                <a:chOff x="2060" y="1742"/>
                                <a:chExt cx="20" cy="23"/>
                              </a:xfrm>
                            </p:grpSpPr>
                            <p:sp>
                              <p:nvSpPr>
                                <p:cNvPr id="40247" name="Freeform 85">
                                  <a:extLst>
                                    <a:ext uri="{FF2B5EF4-FFF2-40B4-BE49-F238E27FC236}">
                                      <a16:creationId xmlns:a16="http://schemas.microsoft.com/office/drawing/2014/main" id="{80B59E1A-361D-4F72-BDA6-9963C2FF5956}"/>
                                    </a:ext>
                                  </a:extLst>
                                </p:cNvPr>
                                <p:cNvSpPr>
                                  <a:spLocks/>
                                </p:cNvSpPr>
                                <p:nvPr/>
                              </p:nvSpPr>
                              <p:spPr bwMode="auto">
                                <a:xfrm>
                                  <a:off x="2060" y="1742"/>
                                  <a:ext cx="20" cy="23"/>
                                </a:xfrm>
                                <a:custGeom>
                                  <a:avLst/>
                                  <a:gdLst>
                                    <a:gd name="T0" fmla="*/ 0 w 101"/>
                                    <a:gd name="T1" fmla="*/ 0 h 112"/>
                                    <a:gd name="T2" fmla="*/ 0 w 101"/>
                                    <a:gd name="T3" fmla="*/ 0 h 112"/>
                                    <a:gd name="T4" fmla="*/ 0 w 101"/>
                                    <a:gd name="T5" fmla="*/ 0 h 112"/>
                                    <a:gd name="T6" fmla="*/ 0 w 101"/>
                                    <a:gd name="T7" fmla="*/ 0 h 112"/>
                                    <a:gd name="T8" fmla="*/ 0 w 101"/>
                                    <a:gd name="T9" fmla="*/ 0 h 112"/>
                                    <a:gd name="T10" fmla="*/ 0 w 101"/>
                                    <a:gd name="T11" fmla="*/ 0 h 112"/>
                                    <a:gd name="T12" fmla="*/ 0 w 101"/>
                                    <a:gd name="T13" fmla="*/ 0 h 112"/>
                                    <a:gd name="T14" fmla="*/ 0 w 101"/>
                                    <a:gd name="T15" fmla="*/ 0 h 112"/>
                                    <a:gd name="T16" fmla="*/ 0 w 101"/>
                                    <a:gd name="T17" fmla="*/ 0 h 112"/>
                                    <a:gd name="T18" fmla="*/ 0 w 101"/>
                                    <a:gd name="T19" fmla="*/ 0 h 112"/>
                                    <a:gd name="T20" fmla="*/ 0 w 101"/>
                                    <a:gd name="T21" fmla="*/ 0 h 112"/>
                                    <a:gd name="T22" fmla="*/ 0 w 101"/>
                                    <a:gd name="T23" fmla="*/ 0 h 112"/>
                                    <a:gd name="T24" fmla="*/ 0 w 101"/>
                                    <a:gd name="T25" fmla="*/ 0 h 112"/>
                                    <a:gd name="T26" fmla="*/ 0 w 101"/>
                                    <a:gd name="T27" fmla="*/ 0 h 112"/>
                                    <a:gd name="T28" fmla="*/ 0 w 101"/>
                                    <a:gd name="T29" fmla="*/ 0 h 112"/>
                                    <a:gd name="T30" fmla="*/ 0 w 101"/>
                                    <a:gd name="T31" fmla="*/ 0 h 112"/>
                                    <a:gd name="T32" fmla="*/ 0 w 101"/>
                                    <a:gd name="T33" fmla="*/ 0 h 112"/>
                                    <a:gd name="T34" fmla="*/ 0 w 101"/>
                                    <a:gd name="T35" fmla="*/ 0 h 112"/>
                                    <a:gd name="T36" fmla="*/ 0 w 101"/>
                                    <a:gd name="T37" fmla="*/ 0 h 112"/>
                                    <a:gd name="T38" fmla="*/ 0 w 101"/>
                                    <a:gd name="T39" fmla="*/ 0 h 112"/>
                                    <a:gd name="T40" fmla="*/ 0 w 101"/>
                                    <a:gd name="T41" fmla="*/ 0 h 112"/>
                                    <a:gd name="T42" fmla="*/ 0 w 101"/>
                                    <a:gd name="T43" fmla="*/ 0 h 112"/>
                                    <a:gd name="T44" fmla="*/ 0 w 101"/>
                                    <a:gd name="T45" fmla="*/ 0 h 112"/>
                                    <a:gd name="T46" fmla="*/ 0 w 101"/>
                                    <a:gd name="T47" fmla="*/ 0 h 112"/>
                                    <a:gd name="T48" fmla="*/ 0 w 101"/>
                                    <a:gd name="T49" fmla="*/ 0 h 1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1"/>
                                    <a:gd name="T76" fmla="*/ 0 h 112"/>
                                    <a:gd name="T77" fmla="*/ 101 w 101"/>
                                    <a:gd name="T78" fmla="*/ 112 h 1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1" h="112">
                                      <a:moveTo>
                                        <a:pt x="16" y="35"/>
                                      </a:moveTo>
                                      <a:lnTo>
                                        <a:pt x="26" y="24"/>
                                      </a:lnTo>
                                      <a:lnTo>
                                        <a:pt x="37" y="16"/>
                                      </a:lnTo>
                                      <a:lnTo>
                                        <a:pt x="49" y="9"/>
                                      </a:lnTo>
                                      <a:lnTo>
                                        <a:pt x="64" y="2"/>
                                      </a:lnTo>
                                      <a:lnTo>
                                        <a:pt x="76" y="0"/>
                                      </a:lnTo>
                                      <a:lnTo>
                                        <a:pt x="86" y="3"/>
                                      </a:lnTo>
                                      <a:lnTo>
                                        <a:pt x="95" y="11"/>
                                      </a:lnTo>
                                      <a:lnTo>
                                        <a:pt x="99" y="22"/>
                                      </a:lnTo>
                                      <a:lnTo>
                                        <a:pt x="101" y="33"/>
                                      </a:lnTo>
                                      <a:lnTo>
                                        <a:pt x="98" y="49"/>
                                      </a:lnTo>
                                      <a:lnTo>
                                        <a:pt x="92" y="63"/>
                                      </a:lnTo>
                                      <a:lnTo>
                                        <a:pt x="84" y="75"/>
                                      </a:lnTo>
                                      <a:lnTo>
                                        <a:pt x="75" y="86"/>
                                      </a:lnTo>
                                      <a:lnTo>
                                        <a:pt x="63" y="97"/>
                                      </a:lnTo>
                                      <a:lnTo>
                                        <a:pt x="50" y="106"/>
                                      </a:lnTo>
                                      <a:lnTo>
                                        <a:pt x="37" y="111"/>
                                      </a:lnTo>
                                      <a:lnTo>
                                        <a:pt x="24" y="112"/>
                                      </a:lnTo>
                                      <a:lnTo>
                                        <a:pt x="13" y="108"/>
                                      </a:lnTo>
                                      <a:lnTo>
                                        <a:pt x="6" y="99"/>
                                      </a:lnTo>
                                      <a:lnTo>
                                        <a:pt x="1" y="89"/>
                                      </a:lnTo>
                                      <a:lnTo>
                                        <a:pt x="0" y="75"/>
                                      </a:lnTo>
                                      <a:lnTo>
                                        <a:pt x="3" y="61"/>
                                      </a:lnTo>
                                      <a:lnTo>
                                        <a:pt x="7" y="50"/>
                                      </a:lnTo>
                                      <a:lnTo>
                                        <a:pt x="16" y="35"/>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8" name="Freeform 86">
                                  <a:extLst>
                                    <a:ext uri="{FF2B5EF4-FFF2-40B4-BE49-F238E27FC236}">
                                      <a16:creationId xmlns:a16="http://schemas.microsoft.com/office/drawing/2014/main" id="{1365EE5D-973F-4854-8074-2270F5799920}"/>
                                    </a:ext>
                                  </a:extLst>
                                </p:cNvPr>
                                <p:cNvSpPr>
                                  <a:spLocks/>
                                </p:cNvSpPr>
                                <p:nvPr/>
                              </p:nvSpPr>
                              <p:spPr bwMode="auto">
                                <a:xfrm>
                                  <a:off x="2065" y="1747"/>
                                  <a:ext cx="10" cy="12"/>
                                </a:xfrm>
                                <a:custGeom>
                                  <a:avLst/>
                                  <a:gdLst>
                                    <a:gd name="T0" fmla="*/ 0 w 54"/>
                                    <a:gd name="T1" fmla="*/ 0 h 61"/>
                                    <a:gd name="T2" fmla="*/ 0 w 54"/>
                                    <a:gd name="T3" fmla="*/ 0 h 61"/>
                                    <a:gd name="T4" fmla="*/ 0 w 54"/>
                                    <a:gd name="T5" fmla="*/ 0 h 61"/>
                                    <a:gd name="T6" fmla="*/ 0 w 54"/>
                                    <a:gd name="T7" fmla="*/ 0 h 61"/>
                                    <a:gd name="T8" fmla="*/ 0 w 54"/>
                                    <a:gd name="T9" fmla="*/ 0 h 61"/>
                                    <a:gd name="T10" fmla="*/ 0 w 54"/>
                                    <a:gd name="T11" fmla="*/ 0 h 61"/>
                                    <a:gd name="T12" fmla="*/ 0 w 54"/>
                                    <a:gd name="T13" fmla="*/ 0 h 61"/>
                                    <a:gd name="T14" fmla="*/ 0 w 54"/>
                                    <a:gd name="T15" fmla="*/ 0 h 61"/>
                                    <a:gd name="T16" fmla="*/ 0 w 54"/>
                                    <a:gd name="T17" fmla="*/ 0 h 61"/>
                                    <a:gd name="T18" fmla="*/ 0 w 54"/>
                                    <a:gd name="T19" fmla="*/ 0 h 61"/>
                                    <a:gd name="T20" fmla="*/ 0 w 54"/>
                                    <a:gd name="T21" fmla="*/ 0 h 61"/>
                                    <a:gd name="T22" fmla="*/ 0 w 54"/>
                                    <a:gd name="T23" fmla="*/ 0 h 61"/>
                                    <a:gd name="T24" fmla="*/ 0 w 54"/>
                                    <a:gd name="T25" fmla="*/ 0 h 61"/>
                                    <a:gd name="T26" fmla="*/ 0 w 54"/>
                                    <a:gd name="T27" fmla="*/ 0 h 61"/>
                                    <a:gd name="T28" fmla="*/ 0 w 54"/>
                                    <a:gd name="T29" fmla="*/ 0 h 61"/>
                                    <a:gd name="T30" fmla="*/ 0 w 54"/>
                                    <a:gd name="T31" fmla="*/ 0 h 61"/>
                                    <a:gd name="T32" fmla="*/ 0 w 54"/>
                                    <a:gd name="T33" fmla="*/ 0 h 61"/>
                                    <a:gd name="T34" fmla="*/ 0 w 54"/>
                                    <a:gd name="T35" fmla="*/ 0 h 61"/>
                                    <a:gd name="T36" fmla="*/ 0 w 54"/>
                                    <a:gd name="T37" fmla="*/ 0 h 61"/>
                                    <a:gd name="T38" fmla="*/ 0 w 54"/>
                                    <a:gd name="T39" fmla="*/ 0 h 61"/>
                                    <a:gd name="T40" fmla="*/ 0 w 54"/>
                                    <a:gd name="T41" fmla="*/ 0 h 61"/>
                                    <a:gd name="T42" fmla="*/ 0 w 54"/>
                                    <a:gd name="T43" fmla="*/ 0 h 61"/>
                                    <a:gd name="T44" fmla="*/ 0 w 54"/>
                                    <a:gd name="T45" fmla="*/ 0 h 61"/>
                                    <a:gd name="T46" fmla="*/ 0 w 54"/>
                                    <a:gd name="T47" fmla="*/ 0 h 61"/>
                                    <a:gd name="T48" fmla="*/ 0 w 54"/>
                                    <a:gd name="T49" fmla="*/ 0 h 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1"/>
                                    <a:gd name="T77" fmla="*/ 54 w 54"/>
                                    <a:gd name="T78" fmla="*/ 61 h 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1">
                                      <a:moveTo>
                                        <a:pt x="9" y="18"/>
                                      </a:moveTo>
                                      <a:lnTo>
                                        <a:pt x="14" y="13"/>
                                      </a:lnTo>
                                      <a:lnTo>
                                        <a:pt x="20" y="7"/>
                                      </a:lnTo>
                                      <a:lnTo>
                                        <a:pt x="26" y="4"/>
                                      </a:lnTo>
                                      <a:lnTo>
                                        <a:pt x="34" y="1"/>
                                      </a:lnTo>
                                      <a:lnTo>
                                        <a:pt x="40" y="0"/>
                                      </a:lnTo>
                                      <a:lnTo>
                                        <a:pt x="45" y="1"/>
                                      </a:lnTo>
                                      <a:lnTo>
                                        <a:pt x="51" y="5"/>
                                      </a:lnTo>
                                      <a:lnTo>
                                        <a:pt x="53" y="11"/>
                                      </a:lnTo>
                                      <a:lnTo>
                                        <a:pt x="54" y="17"/>
                                      </a:lnTo>
                                      <a:lnTo>
                                        <a:pt x="53" y="27"/>
                                      </a:lnTo>
                                      <a:lnTo>
                                        <a:pt x="50" y="35"/>
                                      </a:lnTo>
                                      <a:lnTo>
                                        <a:pt x="45" y="41"/>
                                      </a:lnTo>
                                      <a:lnTo>
                                        <a:pt x="40" y="47"/>
                                      </a:lnTo>
                                      <a:lnTo>
                                        <a:pt x="34" y="54"/>
                                      </a:lnTo>
                                      <a:lnTo>
                                        <a:pt x="27" y="58"/>
                                      </a:lnTo>
                                      <a:lnTo>
                                        <a:pt x="20" y="61"/>
                                      </a:lnTo>
                                      <a:lnTo>
                                        <a:pt x="14" y="61"/>
                                      </a:lnTo>
                                      <a:lnTo>
                                        <a:pt x="8" y="59"/>
                                      </a:lnTo>
                                      <a:lnTo>
                                        <a:pt x="3" y="54"/>
                                      </a:lnTo>
                                      <a:lnTo>
                                        <a:pt x="0" y="48"/>
                                      </a:lnTo>
                                      <a:lnTo>
                                        <a:pt x="0" y="41"/>
                                      </a:lnTo>
                                      <a:lnTo>
                                        <a:pt x="1" y="34"/>
                                      </a:lnTo>
                                      <a:lnTo>
                                        <a:pt x="3" y="27"/>
                                      </a:lnTo>
                                      <a:lnTo>
                                        <a:pt x="9" y="18"/>
                                      </a:lnTo>
                                      <a:close/>
                                    </a:path>
                                  </a:pathLst>
                                </a:custGeom>
                                <a:solidFill>
                                  <a:srgbClr val="600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245" name="Freeform 87">
                                <a:extLst>
                                  <a:ext uri="{FF2B5EF4-FFF2-40B4-BE49-F238E27FC236}">
                                    <a16:creationId xmlns:a16="http://schemas.microsoft.com/office/drawing/2014/main" id="{322EA839-6283-42AC-A06D-06B40D9DCA13}"/>
                                  </a:ext>
                                </a:extLst>
                              </p:cNvPr>
                              <p:cNvSpPr>
                                <a:spLocks/>
                              </p:cNvSpPr>
                              <p:nvPr/>
                            </p:nvSpPr>
                            <p:spPr bwMode="auto">
                              <a:xfrm>
                                <a:off x="2052" y="1788"/>
                                <a:ext cx="21" cy="22"/>
                              </a:xfrm>
                              <a:custGeom>
                                <a:avLst/>
                                <a:gdLst>
                                  <a:gd name="T0" fmla="*/ 0 w 101"/>
                                  <a:gd name="T1" fmla="*/ 0 h 111"/>
                                  <a:gd name="T2" fmla="*/ 0 w 101"/>
                                  <a:gd name="T3" fmla="*/ 0 h 111"/>
                                  <a:gd name="T4" fmla="*/ 0 w 101"/>
                                  <a:gd name="T5" fmla="*/ 0 h 111"/>
                                  <a:gd name="T6" fmla="*/ 0 w 101"/>
                                  <a:gd name="T7" fmla="*/ 0 h 111"/>
                                  <a:gd name="T8" fmla="*/ 0 w 101"/>
                                  <a:gd name="T9" fmla="*/ 0 h 111"/>
                                  <a:gd name="T10" fmla="*/ 0 w 101"/>
                                  <a:gd name="T11" fmla="*/ 0 h 111"/>
                                  <a:gd name="T12" fmla="*/ 0 w 101"/>
                                  <a:gd name="T13" fmla="*/ 0 h 111"/>
                                  <a:gd name="T14" fmla="*/ 0 w 101"/>
                                  <a:gd name="T15" fmla="*/ 0 h 111"/>
                                  <a:gd name="T16" fmla="*/ 0 w 101"/>
                                  <a:gd name="T17" fmla="*/ 0 h 111"/>
                                  <a:gd name="T18" fmla="*/ 0 w 101"/>
                                  <a:gd name="T19" fmla="*/ 0 h 111"/>
                                  <a:gd name="T20" fmla="*/ 0 w 101"/>
                                  <a:gd name="T21" fmla="*/ 0 h 111"/>
                                  <a:gd name="T22" fmla="*/ 0 w 101"/>
                                  <a:gd name="T23" fmla="*/ 0 h 111"/>
                                  <a:gd name="T24" fmla="*/ 0 w 101"/>
                                  <a:gd name="T25" fmla="*/ 0 h 111"/>
                                  <a:gd name="T26" fmla="*/ 0 w 101"/>
                                  <a:gd name="T27" fmla="*/ 0 h 111"/>
                                  <a:gd name="T28" fmla="*/ 0 w 101"/>
                                  <a:gd name="T29" fmla="*/ 0 h 111"/>
                                  <a:gd name="T30" fmla="*/ 0 w 101"/>
                                  <a:gd name="T31" fmla="*/ 0 h 111"/>
                                  <a:gd name="T32" fmla="*/ 0 w 101"/>
                                  <a:gd name="T33" fmla="*/ 0 h 111"/>
                                  <a:gd name="T34" fmla="*/ 0 w 101"/>
                                  <a:gd name="T35" fmla="*/ 0 h 111"/>
                                  <a:gd name="T36" fmla="*/ 0 w 101"/>
                                  <a:gd name="T37" fmla="*/ 0 h 111"/>
                                  <a:gd name="T38" fmla="*/ 0 w 101"/>
                                  <a:gd name="T39" fmla="*/ 0 h 111"/>
                                  <a:gd name="T40" fmla="*/ 0 w 101"/>
                                  <a:gd name="T41" fmla="*/ 0 h 111"/>
                                  <a:gd name="T42" fmla="*/ 0 w 101"/>
                                  <a:gd name="T43" fmla="*/ 0 h 111"/>
                                  <a:gd name="T44" fmla="*/ 0 w 101"/>
                                  <a:gd name="T45" fmla="*/ 0 h 111"/>
                                  <a:gd name="T46" fmla="*/ 0 w 101"/>
                                  <a:gd name="T47" fmla="*/ 0 h 111"/>
                                  <a:gd name="T48" fmla="*/ 0 w 101"/>
                                  <a:gd name="T49" fmla="*/ 0 h 1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1"/>
                                  <a:gd name="T76" fmla="*/ 0 h 111"/>
                                  <a:gd name="T77" fmla="*/ 101 w 101"/>
                                  <a:gd name="T78" fmla="*/ 111 h 1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1" h="111">
                                    <a:moveTo>
                                      <a:pt x="85" y="35"/>
                                    </a:moveTo>
                                    <a:lnTo>
                                      <a:pt x="75" y="24"/>
                                    </a:lnTo>
                                    <a:lnTo>
                                      <a:pt x="64" y="15"/>
                                    </a:lnTo>
                                    <a:lnTo>
                                      <a:pt x="52" y="8"/>
                                    </a:lnTo>
                                    <a:lnTo>
                                      <a:pt x="37" y="2"/>
                                    </a:lnTo>
                                    <a:lnTo>
                                      <a:pt x="26" y="0"/>
                                    </a:lnTo>
                                    <a:lnTo>
                                      <a:pt x="15" y="3"/>
                                    </a:lnTo>
                                    <a:lnTo>
                                      <a:pt x="6" y="10"/>
                                    </a:lnTo>
                                    <a:lnTo>
                                      <a:pt x="2" y="22"/>
                                    </a:lnTo>
                                    <a:lnTo>
                                      <a:pt x="0" y="33"/>
                                    </a:lnTo>
                                    <a:lnTo>
                                      <a:pt x="3" y="48"/>
                                    </a:lnTo>
                                    <a:lnTo>
                                      <a:pt x="9" y="63"/>
                                    </a:lnTo>
                                    <a:lnTo>
                                      <a:pt x="17" y="75"/>
                                    </a:lnTo>
                                    <a:lnTo>
                                      <a:pt x="27" y="85"/>
                                    </a:lnTo>
                                    <a:lnTo>
                                      <a:pt x="38" y="95"/>
                                    </a:lnTo>
                                    <a:lnTo>
                                      <a:pt x="51" y="105"/>
                                    </a:lnTo>
                                    <a:lnTo>
                                      <a:pt x="64" y="110"/>
                                    </a:lnTo>
                                    <a:lnTo>
                                      <a:pt x="77" y="111"/>
                                    </a:lnTo>
                                    <a:lnTo>
                                      <a:pt x="88" y="107"/>
                                    </a:lnTo>
                                    <a:lnTo>
                                      <a:pt x="95" y="97"/>
                                    </a:lnTo>
                                    <a:lnTo>
                                      <a:pt x="100" y="87"/>
                                    </a:lnTo>
                                    <a:lnTo>
                                      <a:pt x="101" y="75"/>
                                    </a:lnTo>
                                    <a:lnTo>
                                      <a:pt x="98" y="61"/>
                                    </a:lnTo>
                                    <a:lnTo>
                                      <a:pt x="94" y="49"/>
                                    </a:lnTo>
                                    <a:lnTo>
                                      <a:pt x="85" y="35"/>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46" name="Freeform 88">
                                <a:extLst>
                                  <a:ext uri="{FF2B5EF4-FFF2-40B4-BE49-F238E27FC236}">
                                    <a16:creationId xmlns:a16="http://schemas.microsoft.com/office/drawing/2014/main" id="{9C41F6F8-0B9C-4F0E-ADE3-69EC5B20B481}"/>
                                  </a:ext>
                                </a:extLst>
                              </p:cNvPr>
                              <p:cNvSpPr>
                                <a:spLocks/>
                              </p:cNvSpPr>
                              <p:nvPr/>
                            </p:nvSpPr>
                            <p:spPr bwMode="auto">
                              <a:xfrm>
                                <a:off x="2070" y="1814"/>
                                <a:ext cx="18" cy="23"/>
                              </a:xfrm>
                              <a:custGeom>
                                <a:avLst/>
                                <a:gdLst>
                                  <a:gd name="T0" fmla="*/ 0 w 91"/>
                                  <a:gd name="T1" fmla="*/ 0 h 114"/>
                                  <a:gd name="T2" fmla="*/ 0 w 91"/>
                                  <a:gd name="T3" fmla="*/ 0 h 114"/>
                                  <a:gd name="T4" fmla="*/ 0 w 91"/>
                                  <a:gd name="T5" fmla="*/ 0 h 114"/>
                                  <a:gd name="T6" fmla="*/ 0 w 91"/>
                                  <a:gd name="T7" fmla="*/ 0 h 114"/>
                                  <a:gd name="T8" fmla="*/ 0 w 91"/>
                                  <a:gd name="T9" fmla="*/ 0 h 114"/>
                                  <a:gd name="T10" fmla="*/ 0 w 91"/>
                                  <a:gd name="T11" fmla="*/ 0 h 114"/>
                                  <a:gd name="T12" fmla="*/ 0 w 91"/>
                                  <a:gd name="T13" fmla="*/ 0 h 114"/>
                                  <a:gd name="T14" fmla="*/ 0 w 91"/>
                                  <a:gd name="T15" fmla="*/ 0 h 114"/>
                                  <a:gd name="T16" fmla="*/ 0 w 91"/>
                                  <a:gd name="T17" fmla="*/ 0 h 114"/>
                                  <a:gd name="T18" fmla="*/ 0 w 91"/>
                                  <a:gd name="T19" fmla="*/ 0 h 114"/>
                                  <a:gd name="T20" fmla="*/ 0 w 91"/>
                                  <a:gd name="T21" fmla="*/ 0 h 114"/>
                                  <a:gd name="T22" fmla="*/ 0 w 91"/>
                                  <a:gd name="T23" fmla="*/ 0 h 114"/>
                                  <a:gd name="T24" fmla="*/ 0 w 91"/>
                                  <a:gd name="T25" fmla="*/ 0 h 114"/>
                                  <a:gd name="T26" fmla="*/ 0 w 91"/>
                                  <a:gd name="T27" fmla="*/ 0 h 114"/>
                                  <a:gd name="T28" fmla="*/ 0 w 91"/>
                                  <a:gd name="T29" fmla="*/ 0 h 114"/>
                                  <a:gd name="T30" fmla="*/ 0 w 91"/>
                                  <a:gd name="T31" fmla="*/ 0 h 114"/>
                                  <a:gd name="T32" fmla="*/ 0 w 91"/>
                                  <a:gd name="T33" fmla="*/ 0 h 114"/>
                                  <a:gd name="T34" fmla="*/ 0 w 91"/>
                                  <a:gd name="T35" fmla="*/ 0 h 114"/>
                                  <a:gd name="T36" fmla="*/ 0 w 91"/>
                                  <a:gd name="T37" fmla="*/ 0 h 114"/>
                                  <a:gd name="T38" fmla="*/ 0 w 91"/>
                                  <a:gd name="T39" fmla="*/ 0 h 114"/>
                                  <a:gd name="T40" fmla="*/ 0 w 91"/>
                                  <a:gd name="T41" fmla="*/ 0 h 114"/>
                                  <a:gd name="T42" fmla="*/ 0 w 91"/>
                                  <a:gd name="T43" fmla="*/ 0 h 114"/>
                                  <a:gd name="T44" fmla="*/ 0 w 91"/>
                                  <a:gd name="T45" fmla="*/ 0 h 114"/>
                                  <a:gd name="T46" fmla="*/ 0 w 91"/>
                                  <a:gd name="T47" fmla="*/ 0 h 114"/>
                                  <a:gd name="T48" fmla="*/ 0 w 91"/>
                                  <a:gd name="T49" fmla="*/ 0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114"/>
                                  <a:gd name="T77" fmla="*/ 91 w 9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114">
                                    <a:moveTo>
                                      <a:pt x="79" y="37"/>
                                    </a:moveTo>
                                    <a:lnTo>
                                      <a:pt x="71" y="23"/>
                                    </a:lnTo>
                                    <a:lnTo>
                                      <a:pt x="62" y="12"/>
                                    </a:lnTo>
                                    <a:lnTo>
                                      <a:pt x="51" y="4"/>
                                    </a:lnTo>
                                    <a:lnTo>
                                      <a:pt x="37" y="0"/>
                                    </a:lnTo>
                                    <a:lnTo>
                                      <a:pt x="27" y="3"/>
                                    </a:lnTo>
                                    <a:lnTo>
                                      <a:pt x="17" y="11"/>
                                    </a:lnTo>
                                    <a:lnTo>
                                      <a:pt x="7" y="19"/>
                                    </a:lnTo>
                                    <a:lnTo>
                                      <a:pt x="2" y="29"/>
                                    </a:lnTo>
                                    <a:lnTo>
                                      <a:pt x="0" y="38"/>
                                    </a:lnTo>
                                    <a:lnTo>
                                      <a:pt x="1" y="48"/>
                                    </a:lnTo>
                                    <a:lnTo>
                                      <a:pt x="3" y="62"/>
                                    </a:lnTo>
                                    <a:lnTo>
                                      <a:pt x="10" y="77"/>
                                    </a:lnTo>
                                    <a:lnTo>
                                      <a:pt x="18" y="88"/>
                                    </a:lnTo>
                                    <a:lnTo>
                                      <a:pt x="28" y="99"/>
                                    </a:lnTo>
                                    <a:lnTo>
                                      <a:pt x="41" y="108"/>
                                    </a:lnTo>
                                    <a:lnTo>
                                      <a:pt x="54" y="113"/>
                                    </a:lnTo>
                                    <a:lnTo>
                                      <a:pt x="67" y="114"/>
                                    </a:lnTo>
                                    <a:lnTo>
                                      <a:pt x="78" y="110"/>
                                    </a:lnTo>
                                    <a:lnTo>
                                      <a:pt x="85" y="101"/>
                                    </a:lnTo>
                                    <a:lnTo>
                                      <a:pt x="90" y="91"/>
                                    </a:lnTo>
                                    <a:lnTo>
                                      <a:pt x="91" y="77"/>
                                    </a:lnTo>
                                    <a:lnTo>
                                      <a:pt x="88" y="63"/>
                                    </a:lnTo>
                                    <a:lnTo>
                                      <a:pt x="85" y="49"/>
                                    </a:lnTo>
                                    <a:lnTo>
                                      <a:pt x="79" y="37"/>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0238" name="Group 89">
                            <a:extLst>
                              <a:ext uri="{FF2B5EF4-FFF2-40B4-BE49-F238E27FC236}">
                                <a16:creationId xmlns:a16="http://schemas.microsoft.com/office/drawing/2014/main" id="{4D9DD4A4-2EBB-42D0-B5EB-E954C88AE4AE}"/>
                              </a:ext>
                            </a:extLst>
                          </p:cNvPr>
                          <p:cNvGrpSpPr>
                            <a:grpSpLocks/>
                          </p:cNvGrpSpPr>
                          <p:nvPr/>
                        </p:nvGrpSpPr>
                        <p:grpSpPr bwMode="auto">
                          <a:xfrm>
                            <a:off x="2116" y="1790"/>
                            <a:ext cx="130" cy="120"/>
                            <a:chOff x="2116" y="1790"/>
                            <a:chExt cx="130" cy="120"/>
                          </a:xfrm>
                        </p:grpSpPr>
                        <p:sp>
                          <p:nvSpPr>
                            <p:cNvPr id="40239" name="Freeform 90">
                              <a:extLst>
                                <a:ext uri="{FF2B5EF4-FFF2-40B4-BE49-F238E27FC236}">
                                  <a16:creationId xmlns:a16="http://schemas.microsoft.com/office/drawing/2014/main" id="{92FFFC97-F344-4D36-A52F-C1D1CDF02AC5}"/>
                                </a:ext>
                              </a:extLst>
                            </p:cNvPr>
                            <p:cNvSpPr>
                              <a:spLocks/>
                            </p:cNvSpPr>
                            <p:nvPr/>
                          </p:nvSpPr>
                          <p:spPr bwMode="auto">
                            <a:xfrm>
                              <a:off x="2146" y="1819"/>
                              <a:ext cx="76" cy="64"/>
                            </a:xfrm>
                            <a:custGeom>
                              <a:avLst/>
                              <a:gdLst>
                                <a:gd name="T0" fmla="*/ 0 w 380"/>
                                <a:gd name="T1" fmla="*/ 0 h 322"/>
                                <a:gd name="T2" fmla="*/ 0 w 380"/>
                                <a:gd name="T3" fmla="*/ 0 h 322"/>
                                <a:gd name="T4" fmla="*/ 0 w 380"/>
                                <a:gd name="T5" fmla="*/ 0 h 322"/>
                                <a:gd name="T6" fmla="*/ 0 w 380"/>
                                <a:gd name="T7" fmla="*/ 0 h 322"/>
                                <a:gd name="T8" fmla="*/ 0 w 380"/>
                                <a:gd name="T9" fmla="*/ 0 h 322"/>
                                <a:gd name="T10" fmla="*/ 0 w 380"/>
                                <a:gd name="T11" fmla="*/ 0 h 322"/>
                                <a:gd name="T12" fmla="*/ 0 w 380"/>
                                <a:gd name="T13" fmla="*/ 0 h 322"/>
                                <a:gd name="T14" fmla="*/ 0 w 380"/>
                                <a:gd name="T15" fmla="*/ 0 h 322"/>
                                <a:gd name="T16" fmla="*/ 0 w 380"/>
                                <a:gd name="T17" fmla="*/ 0 h 322"/>
                                <a:gd name="T18" fmla="*/ 0 w 380"/>
                                <a:gd name="T19" fmla="*/ 0 h 322"/>
                                <a:gd name="T20" fmla="*/ 0 w 380"/>
                                <a:gd name="T21" fmla="*/ 0 h 322"/>
                                <a:gd name="T22" fmla="*/ 0 w 380"/>
                                <a:gd name="T23" fmla="*/ 0 h 322"/>
                                <a:gd name="T24" fmla="*/ 0 w 380"/>
                                <a:gd name="T25" fmla="*/ 0 h 322"/>
                                <a:gd name="T26" fmla="*/ 0 w 380"/>
                                <a:gd name="T27" fmla="*/ 0 h 322"/>
                                <a:gd name="T28" fmla="*/ 0 w 380"/>
                                <a:gd name="T29" fmla="*/ 0 h 322"/>
                                <a:gd name="T30" fmla="*/ 0 w 380"/>
                                <a:gd name="T31" fmla="*/ 0 h 322"/>
                                <a:gd name="T32" fmla="*/ 0 w 380"/>
                                <a:gd name="T33" fmla="*/ 0 h 3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0"/>
                                <a:gd name="T52" fmla="*/ 0 h 322"/>
                                <a:gd name="T53" fmla="*/ 380 w 380"/>
                                <a:gd name="T54" fmla="*/ 322 h 32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0" h="322">
                                  <a:moveTo>
                                    <a:pt x="10" y="0"/>
                                  </a:moveTo>
                                  <a:lnTo>
                                    <a:pt x="3" y="34"/>
                                  </a:lnTo>
                                  <a:lnTo>
                                    <a:pt x="0" y="61"/>
                                  </a:lnTo>
                                  <a:lnTo>
                                    <a:pt x="6" y="92"/>
                                  </a:lnTo>
                                  <a:lnTo>
                                    <a:pt x="18" y="114"/>
                                  </a:lnTo>
                                  <a:lnTo>
                                    <a:pt x="33" y="127"/>
                                  </a:lnTo>
                                  <a:lnTo>
                                    <a:pt x="59" y="148"/>
                                  </a:lnTo>
                                  <a:lnTo>
                                    <a:pt x="84" y="163"/>
                                  </a:lnTo>
                                  <a:lnTo>
                                    <a:pt x="121" y="179"/>
                                  </a:lnTo>
                                  <a:lnTo>
                                    <a:pt x="161" y="194"/>
                                  </a:lnTo>
                                  <a:lnTo>
                                    <a:pt x="199" y="206"/>
                                  </a:lnTo>
                                  <a:lnTo>
                                    <a:pt x="239" y="219"/>
                                  </a:lnTo>
                                  <a:lnTo>
                                    <a:pt x="268" y="234"/>
                                  </a:lnTo>
                                  <a:lnTo>
                                    <a:pt x="300" y="252"/>
                                  </a:lnTo>
                                  <a:lnTo>
                                    <a:pt x="330" y="273"/>
                                  </a:lnTo>
                                  <a:lnTo>
                                    <a:pt x="355" y="295"/>
                                  </a:lnTo>
                                  <a:lnTo>
                                    <a:pt x="380" y="322"/>
                                  </a:lnTo>
                                </a:path>
                              </a:pathLst>
                            </a:custGeom>
                            <a:noFill/>
                            <a:ln w="4763">
                              <a:solidFill>
                                <a:srgbClr val="FF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40" name="Freeform 91">
                              <a:extLst>
                                <a:ext uri="{FF2B5EF4-FFF2-40B4-BE49-F238E27FC236}">
                                  <a16:creationId xmlns:a16="http://schemas.microsoft.com/office/drawing/2014/main" id="{E4688181-1AA3-42FE-8FE7-242A8CD47D7A}"/>
                                </a:ext>
                              </a:extLst>
                            </p:cNvPr>
                            <p:cNvSpPr>
                              <a:spLocks/>
                            </p:cNvSpPr>
                            <p:nvPr/>
                          </p:nvSpPr>
                          <p:spPr bwMode="auto">
                            <a:xfrm>
                              <a:off x="2116" y="1831"/>
                              <a:ext cx="88" cy="79"/>
                            </a:xfrm>
                            <a:custGeom>
                              <a:avLst/>
                              <a:gdLst>
                                <a:gd name="T0" fmla="*/ 0 w 443"/>
                                <a:gd name="T1" fmla="*/ 0 h 393"/>
                                <a:gd name="T2" fmla="*/ 0 w 443"/>
                                <a:gd name="T3" fmla="*/ 0 h 393"/>
                                <a:gd name="T4" fmla="*/ 0 w 443"/>
                                <a:gd name="T5" fmla="*/ 0 h 393"/>
                                <a:gd name="T6" fmla="*/ 0 w 443"/>
                                <a:gd name="T7" fmla="*/ 0 h 393"/>
                                <a:gd name="T8" fmla="*/ 0 w 443"/>
                                <a:gd name="T9" fmla="*/ 0 h 393"/>
                                <a:gd name="T10" fmla="*/ 0 w 443"/>
                                <a:gd name="T11" fmla="*/ 0 h 393"/>
                                <a:gd name="T12" fmla="*/ 0 w 443"/>
                                <a:gd name="T13" fmla="*/ 0 h 393"/>
                                <a:gd name="T14" fmla="*/ 0 w 443"/>
                                <a:gd name="T15" fmla="*/ 0 h 393"/>
                                <a:gd name="T16" fmla="*/ 0 w 443"/>
                                <a:gd name="T17" fmla="*/ 0 h 393"/>
                                <a:gd name="T18" fmla="*/ 0 w 443"/>
                                <a:gd name="T19" fmla="*/ 0 h 393"/>
                                <a:gd name="T20" fmla="*/ 0 w 443"/>
                                <a:gd name="T21" fmla="*/ 0 h 393"/>
                                <a:gd name="T22" fmla="*/ 0 w 443"/>
                                <a:gd name="T23" fmla="*/ 0 h 393"/>
                                <a:gd name="T24" fmla="*/ 0 w 443"/>
                                <a:gd name="T25" fmla="*/ 0 h 393"/>
                                <a:gd name="T26" fmla="*/ 0 w 443"/>
                                <a:gd name="T27" fmla="*/ 0 h 393"/>
                                <a:gd name="T28" fmla="*/ 0 w 443"/>
                                <a:gd name="T29" fmla="*/ 0 h 393"/>
                                <a:gd name="T30" fmla="*/ 0 w 443"/>
                                <a:gd name="T31" fmla="*/ 0 h 393"/>
                                <a:gd name="T32" fmla="*/ 0 w 443"/>
                                <a:gd name="T33" fmla="*/ 0 h 393"/>
                                <a:gd name="T34" fmla="*/ 0 w 443"/>
                                <a:gd name="T35" fmla="*/ 0 h 393"/>
                                <a:gd name="T36" fmla="*/ 0 w 443"/>
                                <a:gd name="T37" fmla="*/ 0 h 393"/>
                                <a:gd name="T38" fmla="*/ 0 w 443"/>
                                <a:gd name="T39" fmla="*/ 0 h 39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3"/>
                                <a:gd name="T61" fmla="*/ 0 h 393"/>
                                <a:gd name="T62" fmla="*/ 443 w 443"/>
                                <a:gd name="T63" fmla="*/ 393 h 39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3" h="393">
                                  <a:moveTo>
                                    <a:pt x="0" y="0"/>
                                  </a:moveTo>
                                  <a:lnTo>
                                    <a:pt x="34" y="9"/>
                                  </a:lnTo>
                                  <a:lnTo>
                                    <a:pt x="65" y="18"/>
                                  </a:lnTo>
                                  <a:lnTo>
                                    <a:pt x="95" y="30"/>
                                  </a:lnTo>
                                  <a:lnTo>
                                    <a:pt x="117" y="43"/>
                                  </a:lnTo>
                                  <a:lnTo>
                                    <a:pt x="135" y="65"/>
                                  </a:lnTo>
                                  <a:lnTo>
                                    <a:pt x="150" y="93"/>
                                  </a:lnTo>
                                  <a:lnTo>
                                    <a:pt x="160" y="117"/>
                                  </a:lnTo>
                                  <a:lnTo>
                                    <a:pt x="169" y="148"/>
                                  </a:lnTo>
                                  <a:lnTo>
                                    <a:pt x="180" y="183"/>
                                  </a:lnTo>
                                  <a:lnTo>
                                    <a:pt x="193" y="214"/>
                                  </a:lnTo>
                                  <a:lnTo>
                                    <a:pt x="212" y="242"/>
                                  </a:lnTo>
                                  <a:lnTo>
                                    <a:pt x="233" y="273"/>
                                  </a:lnTo>
                                  <a:lnTo>
                                    <a:pt x="253" y="295"/>
                                  </a:lnTo>
                                  <a:lnTo>
                                    <a:pt x="280" y="316"/>
                                  </a:lnTo>
                                  <a:lnTo>
                                    <a:pt x="309" y="335"/>
                                  </a:lnTo>
                                  <a:lnTo>
                                    <a:pt x="343" y="350"/>
                                  </a:lnTo>
                                  <a:lnTo>
                                    <a:pt x="382" y="368"/>
                                  </a:lnTo>
                                  <a:lnTo>
                                    <a:pt x="415" y="381"/>
                                  </a:lnTo>
                                  <a:lnTo>
                                    <a:pt x="443" y="393"/>
                                  </a:lnTo>
                                </a:path>
                              </a:pathLst>
                            </a:custGeom>
                            <a:noFill/>
                            <a:ln w="4763">
                              <a:solidFill>
                                <a:srgbClr val="FF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41" name="Freeform 92">
                              <a:extLst>
                                <a:ext uri="{FF2B5EF4-FFF2-40B4-BE49-F238E27FC236}">
                                  <a16:creationId xmlns:a16="http://schemas.microsoft.com/office/drawing/2014/main" id="{DBC0F143-FEA5-4FF3-BE05-C75CF8155368}"/>
                                </a:ext>
                              </a:extLst>
                            </p:cNvPr>
                            <p:cNvSpPr>
                              <a:spLocks/>
                            </p:cNvSpPr>
                            <p:nvPr/>
                          </p:nvSpPr>
                          <p:spPr bwMode="auto">
                            <a:xfrm>
                              <a:off x="2122" y="1790"/>
                              <a:ext cx="124" cy="120"/>
                            </a:xfrm>
                            <a:custGeom>
                              <a:avLst/>
                              <a:gdLst>
                                <a:gd name="T0" fmla="*/ 0 w 618"/>
                                <a:gd name="T1" fmla="*/ 0 h 602"/>
                                <a:gd name="T2" fmla="*/ 0 w 618"/>
                                <a:gd name="T3" fmla="*/ 0 h 602"/>
                                <a:gd name="T4" fmla="*/ 0 w 618"/>
                                <a:gd name="T5" fmla="*/ 0 h 602"/>
                                <a:gd name="T6" fmla="*/ 0 w 618"/>
                                <a:gd name="T7" fmla="*/ 0 h 602"/>
                                <a:gd name="T8" fmla="*/ 0 w 618"/>
                                <a:gd name="T9" fmla="*/ 0 h 602"/>
                                <a:gd name="T10" fmla="*/ 0 w 618"/>
                                <a:gd name="T11" fmla="*/ 0 h 602"/>
                                <a:gd name="T12" fmla="*/ 0 w 618"/>
                                <a:gd name="T13" fmla="*/ 0 h 602"/>
                                <a:gd name="T14" fmla="*/ 0 w 618"/>
                                <a:gd name="T15" fmla="*/ 0 h 602"/>
                                <a:gd name="T16" fmla="*/ 0 w 618"/>
                                <a:gd name="T17" fmla="*/ 0 h 602"/>
                                <a:gd name="T18" fmla="*/ 0 w 618"/>
                                <a:gd name="T19" fmla="*/ 0 h 602"/>
                                <a:gd name="T20" fmla="*/ 0 w 618"/>
                                <a:gd name="T21" fmla="*/ 0 h 602"/>
                                <a:gd name="T22" fmla="*/ 0 w 618"/>
                                <a:gd name="T23" fmla="*/ 0 h 602"/>
                                <a:gd name="T24" fmla="*/ 0 w 618"/>
                                <a:gd name="T25" fmla="*/ 0 h 602"/>
                                <a:gd name="T26" fmla="*/ 0 w 618"/>
                                <a:gd name="T27" fmla="*/ 0 h 602"/>
                                <a:gd name="T28" fmla="*/ 0 w 618"/>
                                <a:gd name="T29" fmla="*/ 0 h 602"/>
                                <a:gd name="T30" fmla="*/ 0 w 618"/>
                                <a:gd name="T31" fmla="*/ 0 h 602"/>
                                <a:gd name="T32" fmla="*/ 0 w 618"/>
                                <a:gd name="T33" fmla="*/ 0 h 602"/>
                                <a:gd name="T34" fmla="*/ 0 w 618"/>
                                <a:gd name="T35" fmla="*/ 0 h 602"/>
                                <a:gd name="T36" fmla="*/ 0 w 618"/>
                                <a:gd name="T37" fmla="*/ 0 h 602"/>
                                <a:gd name="T38" fmla="*/ 0 w 618"/>
                                <a:gd name="T39" fmla="*/ 0 h 602"/>
                                <a:gd name="T40" fmla="*/ 0 w 618"/>
                                <a:gd name="T41" fmla="*/ 0 h 60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8"/>
                                <a:gd name="T64" fmla="*/ 0 h 602"/>
                                <a:gd name="T65" fmla="*/ 618 w 618"/>
                                <a:gd name="T66" fmla="*/ 602 h 60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8" h="602">
                                  <a:moveTo>
                                    <a:pt x="0" y="0"/>
                                  </a:moveTo>
                                  <a:lnTo>
                                    <a:pt x="7" y="41"/>
                                  </a:lnTo>
                                  <a:lnTo>
                                    <a:pt x="18" y="82"/>
                                  </a:lnTo>
                                  <a:lnTo>
                                    <a:pt x="35" y="128"/>
                                  </a:lnTo>
                                  <a:lnTo>
                                    <a:pt x="55" y="163"/>
                                  </a:lnTo>
                                  <a:lnTo>
                                    <a:pt x="83" y="202"/>
                                  </a:lnTo>
                                  <a:lnTo>
                                    <a:pt x="104" y="237"/>
                                  </a:lnTo>
                                  <a:lnTo>
                                    <a:pt x="129" y="280"/>
                                  </a:lnTo>
                                  <a:lnTo>
                                    <a:pt x="157" y="328"/>
                                  </a:lnTo>
                                  <a:lnTo>
                                    <a:pt x="176" y="356"/>
                                  </a:lnTo>
                                  <a:lnTo>
                                    <a:pt x="199" y="385"/>
                                  </a:lnTo>
                                  <a:lnTo>
                                    <a:pt x="226" y="415"/>
                                  </a:lnTo>
                                  <a:lnTo>
                                    <a:pt x="260" y="445"/>
                                  </a:lnTo>
                                  <a:lnTo>
                                    <a:pt x="304" y="482"/>
                                  </a:lnTo>
                                  <a:lnTo>
                                    <a:pt x="342" y="512"/>
                                  </a:lnTo>
                                  <a:lnTo>
                                    <a:pt x="385" y="537"/>
                                  </a:lnTo>
                                  <a:lnTo>
                                    <a:pt x="432" y="558"/>
                                  </a:lnTo>
                                  <a:lnTo>
                                    <a:pt x="485" y="578"/>
                                  </a:lnTo>
                                  <a:lnTo>
                                    <a:pt x="525" y="589"/>
                                  </a:lnTo>
                                  <a:lnTo>
                                    <a:pt x="573" y="598"/>
                                  </a:lnTo>
                                  <a:lnTo>
                                    <a:pt x="618" y="602"/>
                                  </a:lnTo>
                                </a:path>
                              </a:pathLst>
                            </a:custGeom>
                            <a:noFill/>
                            <a:ln w="4763">
                              <a:solidFill>
                                <a:srgbClr val="FF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grpSp>
                  <p:nvGrpSpPr>
                    <p:cNvPr id="40214" name="Group 93">
                      <a:extLst>
                        <a:ext uri="{FF2B5EF4-FFF2-40B4-BE49-F238E27FC236}">
                          <a16:creationId xmlns:a16="http://schemas.microsoft.com/office/drawing/2014/main" id="{5E1F86C7-509F-4AE7-B277-5D30250130D7}"/>
                        </a:ext>
                      </a:extLst>
                    </p:cNvPr>
                    <p:cNvGrpSpPr>
                      <a:grpSpLocks/>
                    </p:cNvGrpSpPr>
                    <p:nvPr/>
                  </p:nvGrpSpPr>
                  <p:grpSpPr bwMode="auto">
                    <a:xfrm>
                      <a:off x="2151" y="1787"/>
                      <a:ext cx="187" cy="152"/>
                      <a:chOff x="2151" y="1787"/>
                      <a:chExt cx="187" cy="152"/>
                    </a:xfrm>
                  </p:grpSpPr>
                  <p:grpSp>
                    <p:nvGrpSpPr>
                      <p:cNvPr id="40215" name="Group 94">
                        <a:extLst>
                          <a:ext uri="{FF2B5EF4-FFF2-40B4-BE49-F238E27FC236}">
                            <a16:creationId xmlns:a16="http://schemas.microsoft.com/office/drawing/2014/main" id="{54E6DC19-AE91-4127-944B-46AD91568846}"/>
                          </a:ext>
                        </a:extLst>
                      </p:cNvPr>
                      <p:cNvGrpSpPr>
                        <a:grpSpLocks/>
                      </p:cNvGrpSpPr>
                      <p:nvPr/>
                    </p:nvGrpSpPr>
                    <p:grpSpPr bwMode="auto">
                      <a:xfrm>
                        <a:off x="2222" y="1863"/>
                        <a:ext cx="114" cy="76"/>
                        <a:chOff x="2222" y="1863"/>
                        <a:chExt cx="114" cy="76"/>
                      </a:xfrm>
                    </p:grpSpPr>
                    <p:grpSp>
                      <p:nvGrpSpPr>
                        <p:cNvPr id="40223" name="Group 95">
                          <a:extLst>
                            <a:ext uri="{FF2B5EF4-FFF2-40B4-BE49-F238E27FC236}">
                              <a16:creationId xmlns:a16="http://schemas.microsoft.com/office/drawing/2014/main" id="{C91CD381-F5F2-4897-B107-DA6DB07CCD16}"/>
                            </a:ext>
                          </a:extLst>
                        </p:cNvPr>
                        <p:cNvGrpSpPr>
                          <a:grpSpLocks/>
                        </p:cNvGrpSpPr>
                        <p:nvPr/>
                      </p:nvGrpSpPr>
                      <p:grpSpPr bwMode="auto">
                        <a:xfrm>
                          <a:off x="2291" y="1863"/>
                          <a:ext cx="45" cy="38"/>
                          <a:chOff x="2291" y="1863"/>
                          <a:chExt cx="45" cy="38"/>
                        </a:xfrm>
                      </p:grpSpPr>
                      <p:sp>
                        <p:nvSpPr>
                          <p:cNvPr id="40230" name="Freeform 96">
                            <a:extLst>
                              <a:ext uri="{FF2B5EF4-FFF2-40B4-BE49-F238E27FC236}">
                                <a16:creationId xmlns:a16="http://schemas.microsoft.com/office/drawing/2014/main" id="{6963EEC3-68E5-4302-87BE-DA90BBEDFF06}"/>
                              </a:ext>
                            </a:extLst>
                          </p:cNvPr>
                          <p:cNvSpPr>
                            <a:spLocks/>
                          </p:cNvSpPr>
                          <p:nvPr/>
                        </p:nvSpPr>
                        <p:spPr bwMode="auto">
                          <a:xfrm>
                            <a:off x="2310" y="1865"/>
                            <a:ext cx="5" cy="21"/>
                          </a:xfrm>
                          <a:custGeom>
                            <a:avLst/>
                            <a:gdLst>
                              <a:gd name="T0" fmla="*/ 0 w 27"/>
                              <a:gd name="T1" fmla="*/ 0 h 101"/>
                              <a:gd name="T2" fmla="*/ 0 w 27"/>
                              <a:gd name="T3" fmla="*/ 0 h 101"/>
                              <a:gd name="T4" fmla="*/ 0 w 27"/>
                              <a:gd name="T5" fmla="*/ 0 h 101"/>
                              <a:gd name="T6" fmla="*/ 0 w 27"/>
                              <a:gd name="T7" fmla="*/ 0 h 101"/>
                              <a:gd name="T8" fmla="*/ 0 w 27"/>
                              <a:gd name="T9" fmla="*/ 0 h 101"/>
                              <a:gd name="T10" fmla="*/ 0 w 27"/>
                              <a:gd name="T11" fmla="*/ 0 h 101"/>
                              <a:gd name="T12" fmla="*/ 0 60000 65536"/>
                              <a:gd name="T13" fmla="*/ 0 60000 65536"/>
                              <a:gd name="T14" fmla="*/ 0 60000 65536"/>
                              <a:gd name="T15" fmla="*/ 0 60000 65536"/>
                              <a:gd name="T16" fmla="*/ 0 60000 65536"/>
                              <a:gd name="T17" fmla="*/ 0 60000 65536"/>
                              <a:gd name="T18" fmla="*/ 0 w 27"/>
                              <a:gd name="T19" fmla="*/ 0 h 101"/>
                              <a:gd name="T20" fmla="*/ 27 w 27"/>
                              <a:gd name="T21" fmla="*/ 101 h 101"/>
                            </a:gdLst>
                            <a:ahLst/>
                            <a:cxnLst>
                              <a:cxn ang="T12">
                                <a:pos x="T0" y="T1"/>
                              </a:cxn>
                              <a:cxn ang="T13">
                                <a:pos x="T2" y="T3"/>
                              </a:cxn>
                              <a:cxn ang="T14">
                                <a:pos x="T4" y="T5"/>
                              </a:cxn>
                              <a:cxn ang="T15">
                                <a:pos x="T6" y="T7"/>
                              </a:cxn>
                              <a:cxn ang="T16">
                                <a:pos x="T8" y="T9"/>
                              </a:cxn>
                              <a:cxn ang="T17">
                                <a:pos x="T10" y="T11"/>
                              </a:cxn>
                            </a:cxnLst>
                            <a:rect l="T18" t="T19" r="T20" b="T21"/>
                            <a:pathLst>
                              <a:path w="27" h="101">
                                <a:moveTo>
                                  <a:pt x="14" y="0"/>
                                </a:moveTo>
                                <a:lnTo>
                                  <a:pt x="21" y="21"/>
                                </a:lnTo>
                                <a:lnTo>
                                  <a:pt x="27" y="51"/>
                                </a:lnTo>
                                <a:lnTo>
                                  <a:pt x="24" y="69"/>
                                </a:lnTo>
                                <a:lnTo>
                                  <a:pt x="11" y="89"/>
                                </a:lnTo>
                                <a:lnTo>
                                  <a:pt x="0" y="101"/>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31" name="Freeform 97">
                            <a:extLst>
                              <a:ext uri="{FF2B5EF4-FFF2-40B4-BE49-F238E27FC236}">
                                <a16:creationId xmlns:a16="http://schemas.microsoft.com/office/drawing/2014/main" id="{771B9D81-F9A8-4A87-8254-DD822D8EE86E}"/>
                              </a:ext>
                            </a:extLst>
                          </p:cNvPr>
                          <p:cNvSpPr>
                            <a:spLocks/>
                          </p:cNvSpPr>
                          <p:nvPr/>
                        </p:nvSpPr>
                        <p:spPr bwMode="auto">
                          <a:xfrm>
                            <a:off x="2291" y="1874"/>
                            <a:ext cx="25" cy="27"/>
                          </a:xfrm>
                          <a:custGeom>
                            <a:avLst/>
                            <a:gdLst>
                              <a:gd name="T0" fmla="*/ 0 w 124"/>
                              <a:gd name="T1" fmla="*/ 0 h 137"/>
                              <a:gd name="T2" fmla="*/ 0 w 124"/>
                              <a:gd name="T3" fmla="*/ 0 h 137"/>
                              <a:gd name="T4" fmla="*/ 0 w 124"/>
                              <a:gd name="T5" fmla="*/ 0 h 137"/>
                              <a:gd name="T6" fmla="*/ 0 w 124"/>
                              <a:gd name="T7" fmla="*/ 0 h 137"/>
                              <a:gd name="T8" fmla="*/ 0 w 124"/>
                              <a:gd name="T9" fmla="*/ 0 h 137"/>
                              <a:gd name="T10" fmla="*/ 0 w 124"/>
                              <a:gd name="T11" fmla="*/ 0 h 137"/>
                              <a:gd name="T12" fmla="*/ 0 w 124"/>
                              <a:gd name="T13" fmla="*/ 0 h 137"/>
                              <a:gd name="T14" fmla="*/ 0 w 124"/>
                              <a:gd name="T15" fmla="*/ 0 h 137"/>
                              <a:gd name="T16" fmla="*/ 0 w 124"/>
                              <a:gd name="T17" fmla="*/ 0 h 1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24"/>
                              <a:gd name="T28" fmla="*/ 0 h 137"/>
                              <a:gd name="T29" fmla="*/ 124 w 124"/>
                              <a:gd name="T30" fmla="*/ 137 h 1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24" h="137">
                                <a:moveTo>
                                  <a:pt x="0" y="0"/>
                                </a:moveTo>
                                <a:lnTo>
                                  <a:pt x="30" y="5"/>
                                </a:lnTo>
                                <a:lnTo>
                                  <a:pt x="61" y="11"/>
                                </a:lnTo>
                                <a:lnTo>
                                  <a:pt x="75" y="20"/>
                                </a:lnTo>
                                <a:lnTo>
                                  <a:pt x="89" y="40"/>
                                </a:lnTo>
                                <a:lnTo>
                                  <a:pt x="92" y="61"/>
                                </a:lnTo>
                                <a:lnTo>
                                  <a:pt x="104" y="85"/>
                                </a:lnTo>
                                <a:lnTo>
                                  <a:pt x="115" y="109"/>
                                </a:lnTo>
                                <a:lnTo>
                                  <a:pt x="124" y="137"/>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32" name="Freeform 98">
                            <a:extLst>
                              <a:ext uri="{FF2B5EF4-FFF2-40B4-BE49-F238E27FC236}">
                                <a16:creationId xmlns:a16="http://schemas.microsoft.com/office/drawing/2014/main" id="{DA83B78C-2B0F-4A1D-865E-89A80087D392}"/>
                              </a:ext>
                            </a:extLst>
                          </p:cNvPr>
                          <p:cNvSpPr>
                            <a:spLocks/>
                          </p:cNvSpPr>
                          <p:nvPr/>
                        </p:nvSpPr>
                        <p:spPr bwMode="auto">
                          <a:xfrm>
                            <a:off x="2327" y="1863"/>
                            <a:ext cx="9" cy="33"/>
                          </a:xfrm>
                          <a:custGeom>
                            <a:avLst/>
                            <a:gdLst>
                              <a:gd name="T0" fmla="*/ 0 w 45"/>
                              <a:gd name="T1" fmla="*/ 0 h 162"/>
                              <a:gd name="T2" fmla="*/ 0 w 45"/>
                              <a:gd name="T3" fmla="*/ 0 h 162"/>
                              <a:gd name="T4" fmla="*/ 0 w 45"/>
                              <a:gd name="T5" fmla="*/ 0 h 162"/>
                              <a:gd name="T6" fmla="*/ 0 w 45"/>
                              <a:gd name="T7" fmla="*/ 0 h 162"/>
                              <a:gd name="T8" fmla="*/ 0 w 45"/>
                              <a:gd name="T9" fmla="*/ 0 h 162"/>
                              <a:gd name="T10" fmla="*/ 0 w 45"/>
                              <a:gd name="T11" fmla="*/ 0 h 162"/>
                              <a:gd name="T12" fmla="*/ 0 60000 65536"/>
                              <a:gd name="T13" fmla="*/ 0 60000 65536"/>
                              <a:gd name="T14" fmla="*/ 0 60000 65536"/>
                              <a:gd name="T15" fmla="*/ 0 60000 65536"/>
                              <a:gd name="T16" fmla="*/ 0 60000 65536"/>
                              <a:gd name="T17" fmla="*/ 0 60000 65536"/>
                              <a:gd name="T18" fmla="*/ 0 w 45"/>
                              <a:gd name="T19" fmla="*/ 0 h 162"/>
                              <a:gd name="T20" fmla="*/ 45 w 45"/>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45" h="162">
                                <a:moveTo>
                                  <a:pt x="0" y="80"/>
                                </a:moveTo>
                                <a:lnTo>
                                  <a:pt x="2" y="110"/>
                                </a:lnTo>
                                <a:lnTo>
                                  <a:pt x="6" y="138"/>
                                </a:lnTo>
                                <a:lnTo>
                                  <a:pt x="17" y="151"/>
                                </a:lnTo>
                                <a:lnTo>
                                  <a:pt x="45" y="162"/>
                                </a:lnTo>
                                <a:lnTo>
                                  <a:pt x="45" y="0"/>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224" name="Group 99">
                          <a:extLst>
                            <a:ext uri="{FF2B5EF4-FFF2-40B4-BE49-F238E27FC236}">
                              <a16:creationId xmlns:a16="http://schemas.microsoft.com/office/drawing/2014/main" id="{B0A9AD8E-044D-4A87-BBF1-CCEF3C31276E}"/>
                            </a:ext>
                          </a:extLst>
                        </p:cNvPr>
                        <p:cNvGrpSpPr>
                          <a:grpSpLocks/>
                        </p:cNvGrpSpPr>
                        <p:nvPr/>
                      </p:nvGrpSpPr>
                      <p:grpSpPr bwMode="auto">
                        <a:xfrm>
                          <a:off x="2222" y="1916"/>
                          <a:ext cx="61" cy="23"/>
                          <a:chOff x="2222" y="1916"/>
                          <a:chExt cx="61" cy="23"/>
                        </a:xfrm>
                      </p:grpSpPr>
                      <p:sp>
                        <p:nvSpPr>
                          <p:cNvPr id="40225" name="Freeform 100">
                            <a:extLst>
                              <a:ext uri="{FF2B5EF4-FFF2-40B4-BE49-F238E27FC236}">
                                <a16:creationId xmlns:a16="http://schemas.microsoft.com/office/drawing/2014/main" id="{A1F7FD10-C3D1-44A9-920A-C61F69B49F53}"/>
                              </a:ext>
                            </a:extLst>
                          </p:cNvPr>
                          <p:cNvSpPr>
                            <a:spLocks/>
                          </p:cNvSpPr>
                          <p:nvPr/>
                        </p:nvSpPr>
                        <p:spPr bwMode="auto">
                          <a:xfrm>
                            <a:off x="2244" y="1919"/>
                            <a:ext cx="36" cy="5"/>
                          </a:xfrm>
                          <a:custGeom>
                            <a:avLst/>
                            <a:gdLst>
                              <a:gd name="T0" fmla="*/ 0 w 179"/>
                              <a:gd name="T1" fmla="*/ 0 h 24"/>
                              <a:gd name="T2" fmla="*/ 0 w 179"/>
                              <a:gd name="T3" fmla="*/ 0 h 24"/>
                              <a:gd name="T4" fmla="*/ 0 w 179"/>
                              <a:gd name="T5" fmla="*/ 0 h 24"/>
                              <a:gd name="T6" fmla="*/ 0 w 179"/>
                              <a:gd name="T7" fmla="*/ 0 h 24"/>
                              <a:gd name="T8" fmla="*/ 0 w 179"/>
                              <a:gd name="T9" fmla="*/ 0 h 24"/>
                              <a:gd name="T10" fmla="*/ 0 60000 65536"/>
                              <a:gd name="T11" fmla="*/ 0 60000 65536"/>
                              <a:gd name="T12" fmla="*/ 0 60000 65536"/>
                              <a:gd name="T13" fmla="*/ 0 60000 65536"/>
                              <a:gd name="T14" fmla="*/ 0 60000 65536"/>
                              <a:gd name="T15" fmla="*/ 0 w 179"/>
                              <a:gd name="T16" fmla="*/ 0 h 24"/>
                              <a:gd name="T17" fmla="*/ 179 w 179"/>
                              <a:gd name="T18" fmla="*/ 24 h 24"/>
                            </a:gdLst>
                            <a:ahLst/>
                            <a:cxnLst>
                              <a:cxn ang="T10">
                                <a:pos x="T0" y="T1"/>
                              </a:cxn>
                              <a:cxn ang="T11">
                                <a:pos x="T2" y="T3"/>
                              </a:cxn>
                              <a:cxn ang="T12">
                                <a:pos x="T4" y="T5"/>
                              </a:cxn>
                              <a:cxn ang="T13">
                                <a:pos x="T6" y="T7"/>
                              </a:cxn>
                              <a:cxn ang="T14">
                                <a:pos x="T8" y="T9"/>
                              </a:cxn>
                            </a:cxnLst>
                            <a:rect l="T15" t="T16" r="T17" b="T18"/>
                            <a:pathLst>
                              <a:path w="179" h="24">
                                <a:moveTo>
                                  <a:pt x="0" y="0"/>
                                </a:moveTo>
                                <a:lnTo>
                                  <a:pt x="43" y="13"/>
                                </a:lnTo>
                                <a:lnTo>
                                  <a:pt x="80" y="21"/>
                                </a:lnTo>
                                <a:lnTo>
                                  <a:pt x="124" y="24"/>
                                </a:lnTo>
                                <a:lnTo>
                                  <a:pt x="179" y="16"/>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26" name="Freeform 101">
                            <a:extLst>
                              <a:ext uri="{FF2B5EF4-FFF2-40B4-BE49-F238E27FC236}">
                                <a16:creationId xmlns:a16="http://schemas.microsoft.com/office/drawing/2014/main" id="{86F7EC21-B61A-46AD-B68C-4A170BD2C65F}"/>
                              </a:ext>
                            </a:extLst>
                          </p:cNvPr>
                          <p:cNvSpPr>
                            <a:spLocks/>
                          </p:cNvSpPr>
                          <p:nvPr/>
                        </p:nvSpPr>
                        <p:spPr bwMode="auto">
                          <a:xfrm>
                            <a:off x="2260" y="1916"/>
                            <a:ext cx="7" cy="8"/>
                          </a:xfrm>
                          <a:custGeom>
                            <a:avLst/>
                            <a:gdLst>
                              <a:gd name="T0" fmla="*/ 0 w 35"/>
                              <a:gd name="T1" fmla="*/ 0 h 42"/>
                              <a:gd name="T2" fmla="*/ 0 w 35"/>
                              <a:gd name="T3" fmla="*/ 0 h 42"/>
                              <a:gd name="T4" fmla="*/ 0 w 35"/>
                              <a:gd name="T5" fmla="*/ 0 h 42"/>
                              <a:gd name="T6" fmla="*/ 0 60000 65536"/>
                              <a:gd name="T7" fmla="*/ 0 60000 65536"/>
                              <a:gd name="T8" fmla="*/ 0 60000 65536"/>
                              <a:gd name="T9" fmla="*/ 0 w 35"/>
                              <a:gd name="T10" fmla="*/ 0 h 42"/>
                              <a:gd name="T11" fmla="*/ 35 w 35"/>
                              <a:gd name="T12" fmla="*/ 42 h 42"/>
                            </a:gdLst>
                            <a:ahLst/>
                            <a:cxnLst>
                              <a:cxn ang="T6">
                                <a:pos x="T0" y="T1"/>
                              </a:cxn>
                              <a:cxn ang="T7">
                                <a:pos x="T2" y="T3"/>
                              </a:cxn>
                              <a:cxn ang="T8">
                                <a:pos x="T4" y="T5"/>
                              </a:cxn>
                            </a:cxnLst>
                            <a:rect l="T9" t="T10" r="T11" b="T12"/>
                            <a:pathLst>
                              <a:path w="35" h="42">
                                <a:moveTo>
                                  <a:pt x="0" y="0"/>
                                </a:moveTo>
                                <a:lnTo>
                                  <a:pt x="22" y="20"/>
                                </a:lnTo>
                                <a:lnTo>
                                  <a:pt x="35" y="42"/>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27" name="Freeform 102">
                            <a:extLst>
                              <a:ext uri="{FF2B5EF4-FFF2-40B4-BE49-F238E27FC236}">
                                <a16:creationId xmlns:a16="http://schemas.microsoft.com/office/drawing/2014/main" id="{9D99B0B9-A099-4535-86EA-2B7CD357AC86}"/>
                              </a:ext>
                            </a:extLst>
                          </p:cNvPr>
                          <p:cNvSpPr>
                            <a:spLocks/>
                          </p:cNvSpPr>
                          <p:nvPr/>
                        </p:nvSpPr>
                        <p:spPr bwMode="auto">
                          <a:xfrm>
                            <a:off x="2222" y="1932"/>
                            <a:ext cx="44" cy="7"/>
                          </a:xfrm>
                          <a:custGeom>
                            <a:avLst/>
                            <a:gdLst>
                              <a:gd name="T0" fmla="*/ 0 w 220"/>
                              <a:gd name="T1" fmla="*/ 0 h 35"/>
                              <a:gd name="T2" fmla="*/ 0 w 220"/>
                              <a:gd name="T3" fmla="*/ 0 h 35"/>
                              <a:gd name="T4" fmla="*/ 0 w 220"/>
                              <a:gd name="T5" fmla="*/ 0 h 35"/>
                              <a:gd name="T6" fmla="*/ 0 w 220"/>
                              <a:gd name="T7" fmla="*/ 0 h 35"/>
                              <a:gd name="T8" fmla="*/ 0 w 220"/>
                              <a:gd name="T9" fmla="*/ 0 h 35"/>
                              <a:gd name="T10" fmla="*/ 0 60000 65536"/>
                              <a:gd name="T11" fmla="*/ 0 60000 65536"/>
                              <a:gd name="T12" fmla="*/ 0 60000 65536"/>
                              <a:gd name="T13" fmla="*/ 0 60000 65536"/>
                              <a:gd name="T14" fmla="*/ 0 60000 65536"/>
                              <a:gd name="T15" fmla="*/ 0 w 220"/>
                              <a:gd name="T16" fmla="*/ 0 h 35"/>
                              <a:gd name="T17" fmla="*/ 220 w 220"/>
                              <a:gd name="T18" fmla="*/ 35 h 35"/>
                            </a:gdLst>
                            <a:ahLst/>
                            <a:cxnLst>
                              <a:cxn ang="T10">
                                <a:pos x="T0" y="T1"/>
                              </a:cxn>
                              <a:cxn ang="T11">
                                <a:pos x="T2" y="T3"/>
                              </a:cxn>
                              <a:cxn ang="T12">
                                <a:pos x="T4" y="T5"/>
                              </a:cxn>
                              <a:cxn ang="T13">
                                <a:pos x="T6" y="T7"/>
                              </a:cxn>
                              <a:cxn ang="T14">
                                <a:pos x="T8" y="T9"/>
                              </a:cxn>
                            </a:cxnLst>
                            <a:rect l="T15" t="T16" r="T17" b="T18"/>
                            <a:pathLst>
                              <a:path w="220" h="35">
                                <a:moveTo>
                                  <a:pt x="0" y="0"/>
                                </a:moveTo>
                                <a:lnTo>
                                  <a:pt x="57" y="9"/>
                                </a:lnTo>
                                <a:lnTo>
                                  <a:pt x="115" y="16"/>
                                </a:lnTo>
                                <a:lnTo>
                                  <a:pt x="168" y="25"/>
                                </a:lnTo>
                                <a:lnTo>
                                  <a:pt x="220" y="35"/>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28" name="Freeform 103">
                            <a:extLst>
                              <a:ext uri="{FF2B5EF4-FFF2-40B4-BE49-F238E27FC236}">
                                <a16:creationId xmlns:a16="http://schemas.microsoft.com/office/drawing/2014/main" id="{6F959DD4-D0D6-4F5F-885B-D31BD99D8B23}"/>
                              </a:ext>
                            </a:extLst>
                          </p:cNvPr>
                          <p:cNvSpPr>
                            <a:spLocks/>
                          </p:cNvSpPr>
                          <p:nvPr/>
                        </p:nvSpPr>
                        <p:spPr bwMode="auto">
                          <a:xfrm>
                            <a:off x="2260" y="1931"/>
                            <a:ext cx="14" cy="5"/>
                          </a:xfrm>
                          <a:custGeom>
                            <a:avLst/>
                            <a:gdLst>
                              <a:gd name="T0" fmla="*/ 0 w 66"/>
                              <a:gd name="T1" fmla="*/ 0 h 25"/>
                              <a:gd name="T2" fmla="*/ 0 w 66"/>
                              <a:gd name="T3" fmla="*/ 0 h 25"/>
                              <a:gd name="T4" fmla="*/ 0 w 66"/>
                              <a:gd name="T5" fmla="*/ 0 h 25"/>
                              <a:gd name="T6" fmla="*/ 0 w 66"/>
                              <a:gd name="T7" fmla="*/ 0 h 25"/>
                              <a:gd name="T8" fmla="*/ 0 60000 65536"/>
                              <a:gd name="T9" fmla="*/ 0 60000 65536"/>
                              <a:gd name="T10" fmla="*/ 0 60000 65536"/>
                              <a:gd name="T11" fmla="*/ 0 60000 65536"/>
                              <a:gd name="T12" fmla="*/ 0 w 66"/>
                              <a:gd name="T13" fmla="*/ 0 h 25"/>
                              <a:gd name="T14" fmla="*/ 66 w 66"/>
                              <a:gd name="T15" fmla="*/ 25 h 25"/>
                            </a:gdLst>
                            <a:ahLst/>
                            <a:cxnLst>
                              <a:cxn ang="T8">
                                <a:pos x="T0" y="T1"/>
                              </a:cxn>
                              <a:cxn ang="T9">
                                <a:pos x="T2" y="T3"/>
                              </a:cxn>
                              <a:cxn ang="T10">
                                <a:pos x="T4" y="T5"/>
                              </a:cxn>
                              <a:cxn ang="T11">
                                <a:pos x="T6" y="T7"/>
                              </a:cxn>
                            </a:cxnLst>
                            <a:rect l="T12" t="T13" r="T14" b="T15"/>
                            <a:pathLst>
                              <a:path w="66" h="25">
                                <a:moveTo>
                                  <a:pt x="0" y="0"/>
                                </a:moveTo>
                                <a:lnTo>
                                  <a:pt x="31" y="2"/>
                                </a:lnTo>
                                <a:lnTo>
                                  <a:pt x="50" y="8"/>
                                </a:lnTo>
                                <a:lnTo>
                                  <a:pt x="66" y="25"/>
                                </a:lnTo>
                              </a:path>
                            </a:pathLst>
                          </a:custGeom>
                          <a:noFill/>
                          <a:ln w="3175">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29" name="Line 104">
                            <a:extLst>
                              <a:ext uri="{FF2B5EF4-FFF2-40B4-BE49-F238E27FC236}">
                                <a16:creationId xmlns:a16="http://schemas.microsoft.com/office/drawing/2014/main" id="{9EE36FFE-72A7-48EA-8999-7C57A756FBF4}"/>
                              </a:ext>
                            </a:extLst>
                          </p:cNvPr>
                          <p:cNvSpPr>
                            <a:spLocks noChangeShapeType="1"/>
                          </p:cNvSpPr>
                          <p:nvPr/>
                        </p:nvSpPr>
                        <p:spPr bwMode="auto">
                          <a:xfrm>
                            <a:off x="2278" y="1929"/>
                            <a:ext cx="5" cy="10"/>
                          </a:xfrm>
                          <a:prstGeom prst="line">
                            <a:avLst/>
                          </a:prstGeom>
                          <a:noFill/>
                          <a:ln w="3175">
                            <a:solidFill>
                              <a:srgbClr val="808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grpSp>
                    <p:nvGrpSpPr>
                      <p:cNvPr id="40216" name="Group 105">
                        <a:extLst>
                          <a:ext uri="{FF2B5EF4-FFF2-40B4-BE49-F238E27FC236}">
                            <a16:creationId xmlns:a16="http://schemas.microsoft.com/office/drawing/2014/main" id="{853870C1-B7BF-419A-9AA1-137ADE38F1EB}"/>
                          </a:ext>
                        </a:extLst>
                      </p:cNvPr>
                      <p:cNvGrpSpPr>
                        <a:grpSpLocks/>
                      </p:cNvGrpSpPr>
                      <p:nvPr/>
                    </p:nvGrpSpPr>
                    <p:grpSpPr bwMode="auto">
                      <a:xfrm>
                        <a:off x="2151" y="1787"/>
                        <a:ext cx="187" cy="152"/>
                        <a:chOff x="2151" y="1787"/>
                        <a:chExt cx="187" cy="152"/>
                      </a:xfrm>
                    </p:grpSpPr>
                    <p:grpSp>
                      <p:nvGrpSpPr>
                        <p:cNvPr id="40217" name="Group 106">
                          <a:extLst>
                            <a:ext uri="{FF2B5EF4-FFF2-40B4-BE49-F238E27FC236}">
                              <a16:creationId xmlns:a16="http://schemas.microsoft.com/office/drawing/2014/main" id="{8C599CEC-A25E-4C1B-879C-8F93CF722540}"/>
                            </a:ext>
                          </a:extLst>
                        </p:cNvPr>
                        <p:cNvGrpSpPr>
                          <a:grpSpLocks/>
                        </p:cNvGrpSpPr>
                        <p:nvPr/>
                      </p:nvGrpSpPr>
                      <p:grpSpPr bwMode="auto">
                        <a:xfrm>
                          <a:off x="2162" y="1796"/>
                          <a:ext cx="176" cy="143"/>
                          <a:chOff x="2162" y="1796"/>
                          <a:chExt cx="176" cy="143"/>
                        </a:xfrm>
                      </p:grpSpPr>
                      <p:sp>
                        <p:nvSpPr>
                          <p:cNvPr id="40221" name="Freeform 107">
                            <a:extLst>
                              <a:ext uri="{FF2B5EF4-FFF2-40B4-BE49-F238E27FC236}">
                                <a16:creationId xmlns:a16="http://schemas.microsoft.com/office/drawing/2014/main" id="{48ADC1A8-9725-4D8C-AC25-DE226C097840}"/>
                              </a:ext>
                            </a:extLst>
                          </p:cNvPr>
                          <p:cNvSpPr>
                            <a:spLocks/>
                          </p:cNvSpPr>
                          <p:nvPr/>
                        </p:nvSpPr>
                        <p:spPr bwMode="auto">
                          <a:xfrm>
                            <a:off x="2162" y="1796"/>
                            <a:ext cx="176" cy="114"/>
                          </a:xfrm>
                          <a:custGeom>
                            <a:avLst/>
                            <a:gdLst>
                              <a:gd name="T0" fmla="*/ 0 w 877"/>
                              <a:gd name="T1" fmla="*/ 0 h 567"/>
                              <a:gd name="T2" fmla="*/ 0 w 877"/>
                              <a:gd name="T3" fmla="*/ 0 h 567"/>
                              <a:gd name="T4" fmla="*/ 0 w 877"/>
                              <a:gd name="T5" fmla="*/ 0 h 567"/>
                              <a:gd name="T6" fmla="*/ 0 w 877"/>
                              <a:gd name="T7" fmla="*/ 0 h 567"/>
                              <a:gd name="T8" fmla="*/ 0 w 877"/>
                              <a:gd name="T9" fmla="*/ 0 h 567"/>
                              <a:gd name="T10" fmla="*/ 0 w 877"/>
                              <a:gd name="T11" fmla="*/ 0 h 567"/>
                              <a:gd name="T12" fmla="*/ 0 w 877"/>
                              <a:gd name="T13" fmla="*/ 0 h 567"/>
                              <a:gd name="T14" fmla="*/ 0 w 877"/>
                              <a:gd name="T15" fmla="*/ 0 h 567"/>
                              <a:gd name="T16" fmla="*/ 0 w 877"/>
                              <a:gd name="T17" fmla="*/ 0 h 567"/>
                              <a:gd name="T18" fmla="*/ 0 w 877"/>
                              <a:gd name="T19" fmla="*/ 0 h 567"/>
                              <a:gd name="T20" fmla="*/ 0 w 877"/>
                              <a:gd name="T21" fmla="*/ 0 h 567"/>
                              <a:gd name="T22" fmla="*/ 0 w 877"/>
                              <a:gd name="T23" fmla="*/ 0 h 567"/>
                              <a:gd name="T24" fmla="*/ 0 w 877"/>
                              <a:gd name="T25" fmla="*/ 0 h 567"/>
                              <a:gd name="T26" fmla="*/ 0 w 877"/>
                              <a:gd name="T27" fmla="*/ 0 h 567"/>
                              <a:gd name="T28" fmla="*/ 0 w 877"/>
                              <a:gd name="T29" fmla="*/ 0 h 567"/>
                              <a:gd name="T30" fmla="*/ 0 w 877"/>
                              <a:gd name="T31" fmla="*/ 0 h 567"/>
                              <a:gd name="T32" fmla="*/ 0 w 877"/>
                              <a:gd name="T33" fmla="*/ 0 h 567"/>
                              <a:gd name="T34" fmla="*/ 0 w 877"/>
                              <a:gd name="T35" fmla="*/ 0 h 567"/>
                              <a:gd name="T36" fmla="*/ 0 w 877"/>
                              <a:gd name="T37" fmla="*/ 0 h 567"/>
                              <a:gd name="T38" fmla="*/ 0 w 877"/>
                              <a:gd name="T39" fmla="*/ 0 h 567"/>
                              <a:gd name="T40" fmla="*/ 0 w 877"/>
                              <a:gd name="T41" fmla="*/ 0 h 567"/>
                              <a:gd name="T42" fmla="*/ 0 w 877"/>
                              <a:gd name="T43" fmla="*/ 0 h 567"/>
                              <a:gd name="T44" fmla="*/ 0 w 877"/>
                              <a:gd name="T45" fmla="*/ 0 h 567"/>
                              <a:gd name="T46" fmla="*/ 0 w 877"/>
                              <a:gd name="T47" fmla="*/ 0 h 567"/>
                              <a:gd name="T48" fmla="*/ 0 w 877"/>
                              <a:gd name="T49" fmla="*/ 0 h 567"/>
                              <a:gd name="T50" fmla="*/ 0 w 877"/>
                              <a:gd name="T51" fmla="*/ 0 h 567"/>
                              <a:gd name="T52" fmla="*/ 0 w 877"/>
                              <a:gd name="T53" fmla="*/ 0 h 567"/>
                              <a:gd name="T54" fmla="*/ 0 w 877"/>
                              <a:gd name="T55" fmla="*/ 0 h 56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77"/>
                              <a:gd name="T85" fmla="*/ 0 h 567"/>
                              <a:gd name="T86" fmla="*/ 877 w 877"/>
                              <a:gd name="T87" fmla="*/ 567 h 56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77" h="567">
                                <a:moveTo>
                                  <a:pt x="0" y="0"/>
                                </a:moveTo>
                                <a:lnTo>
                                  <a:pt x="35" y="15"/>
                                </a:lnTo>
                                <a:lnTo>
                                  <a:pt x="69" y="25"/>
                                </a:lnTo>
                                <a:lnTo>
                                  <a:pt x="109" y="31"/>
                                </a:lnTo>
                                <a:lnTo>
                                  <a:pt x="142" y="31"/>
                                </a:lnTo>
                                <a:lnTo>
                                  <a:pt x="185" y="34"/>
                                </a:lnTo>
                                <a:lnTo>
                                  <a:pt x="215" y="43"/>
                                </a:lnTo>
                                <a:lnTo>
                                  <a:pt x="244" y="54"/>
                                </a:lnTo>
                                <a:lnTo>
                                  <a:pt x="276" y="76"/>
                                </a:lnTo>
                                <a:lnTo>
                                  <a:pt x="308" y="103"/>
                                </a:lnTo>
                                <a:lnTo>
                                  <a:pt x="350" y="140"/>
                                </a:lnTo>
                                <a:lnTo>
                                  <a:pt x="381" y="167"/>
                                </a:lnTo>
                                <a:lnTo>
                                  <a:pt x="429" y="217"/>
                                </a:lnTo>
                                <a:lnTo>
                                  <a:pt x="481" y="267"/>
                                </a:lnTo>
                                <a:lnTo>
                                  <a:pt x="524" y="312"/>
                                </a:lnTo>
                                <a:lnTo>
                                  <a:pt x="571" y="364"/>
                                </a:lnTo>
                                <a:lnTo>
                                  <a:pt x="621" y="418"/>
                                </a:lnTo>
                                <a:lnTo>
                                  <a:pt x="664" y="458"/>
                                </a:lnTo>
                                <a:lnTo>
                                  <a:pt x="707" y="496"/>
                                </a:lnTo>
                                <a:lnTo>
                                  <a:pt x="744" y="520"/>
                                </a:lnTo>
                                <a:lnTo>
                                  <a:pt x="782" y="540"/>
                                </a:lnTo>
                                <a:lnTo>
                                  <a:pt x="812" y="560"/>
                                </a:lnTo>
                                <a:lnTo>
                                  <a:pt x="833" y="567"/>
                                </a:lnTo>
                                <a:lnTo>
                                  <a:pt x="851" y="563"/>
                                </a:lnTo>
                                <a:lnTo>
                                  <a:pt x="867" y="552"/>
                                </a:lnTo>
                                <a:lnTo>
                                  <a:pt x="876" y="532"/>
                                </a:lnTo>
                                <a:lnTo>
                                  <a:pt x="877" y="492"/>
                                </a:lnTo>
                                <a:lnTo>
                                  <a:pt x="873" y="452"/>
                                </a:lnTo>
                              </a:path>
                            </a:pathLst>
                          </a:custGeom>
                          <a:noFill/>
                          <a:ln w="11113">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222" name="Freeform 108">
                            <a:extLst>
                              <a:ext uri="{FF2B5EF4-FFF2-40B4-BE49-F238E27FC236}">
                                <a16:creationId xmlns:a16="http://schemas.microsoft.com/office/drawing/2014/main" id="{65AD476F-9AAC-487B-9AC2-D83D9BB30107}"/>
                              </a:ext>
                            </a:extLst>
                          </p:cNvPr>
                          <p:cNvSpPr>
                            <a:spLocks/>
                          </p:cNvSpPr>
                          <p:nvPr/>
                        </p:nvSpPr>
                        <p:spPr bwMode="auto">
                          <a:xfrm>
                            <a:off x="2190" y="1802"/>
                            <a:ext cx="99" cy="137"/>
                          </a:xfrm>
                          <a:custGeom>
                            <a:avLst/>
                            <a:gdLst>
                              <a:gd name="T0" fmla="*/ 0 w 494"/>
                              <a:gd name="T1" fmla="*/ 0 h 685"/>
                              <a:gd name="T2" fmla="*/ 0 w 494"/>
                              <a:gd name="T3" fmla="*/ 0 h 685"/>
                              <a:gd name="T4" fmla="*/ 0 w 494"/>
                              <a:gd name="T5" fmla="*/ 0 h 685"/>
                              <a:gd name="T6" fmla="*/ 0 w 494"/>
                              <a:gd name="T7" fmla="*/ 0 h 685"/>
                              <a:gd name="T8" fmla="*/ 0 w 494"/>
                              <a:gd name="T9" fmla="*/ 0 h 685"/>
                              <a:gd name="T10" fmla="*/ 0 w 494"/>
                              <a:gd name="T11" fmla="*/ 0 h 685"/>
                              <a:gd name="T12" fmla="*/ 0 w 494"/>
                              <a:gd name="T13" fmla="*/ 0 h 685"/>
                              <a:gd name="T14" fmla="*/ 0 w 494"/>
                              <a:gd name="T15" fmla="*/ 0 h 685"/>
                              <a:gd name="T16" fmla="*/ 0 w 494"/>
                              <a:gd name="T17" fmla="*/ 0 h 685"/>
                              <a:gd name="T18" fmla="*/ 0 w 494"/>
                              <a:gd name="T19" fmla="*/ 0 h 685"/>
                              <a:gd name="T20" fmla="*/ 0 w 494"/>
                              <a:gd name="T21" fmla="*/ 0 h 685"/>
                              <a:gd name="T22" fmla="*/ 0 w 494"/>
                              <a:gd name="T23" fmla="*/ 0 h 685"/>
                              <a:gd name="T24" fmla="*/ 0 w 494"/>
                              <a:gd name="T25" fmla="*/ 0 h 685"/>
                              <a:gd name="T26" fmla="*/ 0 w 494"/>
                              <a:gd name="T27" fmla="*/ 0 h 685"/>
                              <a:gd name="T28" fmla="*/ 0 w 494"/>
                              <a:gd name="T29" fmla="*/ 0 h 685"/>
                              <a:gd name="T30" fmla="*/ 0 w 494"/>
                              <a:gd name="T31" fmla="*/ 0 h 685"/>
                              <a:gd name="T32" fmla="*/ 0 w 494"/>
                              <a:gd name="T33" fmla="*/ 0 h 685"/>
                              <a:gd name="T34" fmla="*/ 0 w 494"/>
                              <a:gd name="T35" fmla="*/ 0 h 685"/>
                              <a:gd name="T36" fmla="*/ 0 w 494"/>
                              <a:gd name="T37" fmla="*/ 0 h 685"/>
                              <a:gd name="T38" fmla="*/ 0 w 494"/>
                              <a:gd name="T39" fmla="*/ 0 h 685"/>
                              <a:gd name="T40" fmla="*/ 0 w 494"/>
                              <a:gd name="T41" fmla="*/ 0 h 685"/>
                              <a:gd name="T42" fmla="*/ 0 w 494"/>
                              <a:gd name="T43" fmla="*/ 0 h 685"/>
                              <a:gd name="T44" fmla="*/ 0 w 494"/>
                              <a:gd name="T45" fmla="*/ 0 h 685"/>
                              <a:gd name="T46" fmla="*/ 0 w 494"/>
                              <a:gd name="T47" fmla="*/ 0 h 685"/>
                              <a:gd name="T48" fmla="*/ 0 w 494"/>
                              <a:gd name="T49" fmla="*/ 0 h 6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94"/>
                              <a:gd name="T76" fmla="*/ 0 h 685"/>
                              <a:gd name="T77" fmla="*/ 494 w 494"/>
                              <a:gd name="T78" fmla="*/ 685 h 6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94" h="685">
                                <a:moveTo>
                                  <a:pt x="0" y="0"/>
                                </a:moveTo>
                                <a:lnTo>
                                  <a:pt x="18" y="59"/>
                                </a:lnTo>
                                <a:lnTo>
                                  <a:pt x="37" y="116"/>
                                </a:lnTo>
                                <a:lnTo>
                                  <a:pt x="55" y="155"/>
                                </a:lnTo>
                                <a:lnTo>
                                  <a:pt x="82" y="202"/>
                                </a:lnTo>
                                <a:lnTo>
                                  <a:pt x="119" y="256"/>
                                </a:lnTo>
                                <a:lnTo>
                                  <a:pt x="150" y="299"/>
                                </a:lnTo>
                                <a:lnTo>
                                  <a:pt x="182" y="344"/>
                                </a:lnTo>
                                <a:lnTo>
                                  <a:pt x="219" y="397"/>
                                </a:lnTo>
                                <a:lnTo>
                                  <a:pt x="244" y="431"/>
                                </a:lnTo>
                                <a:lnTo>
                                  <a:pt x="268" y="450"/>
                                </a:lnTo>
                                <a:lnTo>
                                  <a:pt x="299" y="471"/>
                                </a:lnTo>
                                <a:lnTo>
                                  <a:pt x="322" y="489"/>
                                </a:lnTo>
                                <a:lnTo>
                                  <a:pt x="345" y="516"/>
                                </a:lnTo>
                                <a:lnTo>
                                  <a:pt x="376" y="541"/>
                                </a:lnTo>
                                <a:lnTo>
                                  <a:pt x="406" y="565"/>
                                </a:lnTo>
                                <a:lnTo>
                                  <a:pt x="435" y="584"/>
                                </a:lnTo>
                                <a:lnTo>
                                  <a:pt x="465" y="608"/>
                                </a:lnTo>
                                <a:lnTo>
                                  <a:pt x="485" y="627"/>
                                </a:lnTo>
                                <a:lnTo>
                                  <a:pt x="494" y="645"/>
                                </a:lnTo>
                                <a:lnTo>
                                  <a:pt x="491" y="669"/>
                                </a:lnTo>
                                <a:lnTo>
                                  <a:pt x="479" y="675"/>
                                </a:lnTo>
                                <a:lnTo>
                                  <a:pt x="449" y="682"/>
                                </a:lnTo>
                                <a:lnTo>
                                  <a:pt x="420" y="685"/>
                                </a:lnTo>
                                <a:lnTo>
                                  <a:pt x="385" y="684"/>
                                </a:lnTo>
                              </a:path>
                            </a:pathLst>
                          </a:custGeom>
                          <a:noFill/>
                          <a:ln w="11113">
                            <a:solidFill>
                              <a:srgbClr val="808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218" name="Group 109">
                          <a:extLst>
                            <a:ext uri="{FF2B5EF4-FFF2-40B4-BE49-F238E27FC236}">
                              <a16:creationId xmlns:a16="http://schemas.microsoft.com/office/drawing/2014/main" id="{3EEC0777-F724-41FE-9D73-7290B5631A8B}"/>
                            </a:ext>
                          </a:extLst>
                        </p:cNvPr>
                        <p:cNvGrpSpPr>
                          <a:grpSpLocks/>
                        </p:cNvGrpSpPr>
                        <p:nvPr/>
                      </p:nvGrpSpPr>
                      <p:grpSpPr bwMode="auto">
                        <a:xfrm>
                          <a:off x="2151" y="1787"/>
                          <a:ext cx="15" cy="16"/>
                          <a:chOff x="2151" y="1787"/>
                          <a:chExt cx="15" cy="16"/>
                        </a:xfrm>
                      </p:grpSpPr>
                      <p:sp>
                        <p:nvSpPr>
                          <p:cNvPr id="40219" name="Oval 110">
                            <a:extLst>
                              <a:ext uri="{FF2B5EF4-FFF2-40B4-BE49-F238E27FC236}">
                                <a16:creationId xmlns:a16="http://schemas.microsoft.com/office/drawing/2014/main" id="{7E79A5DE-7E7B-4933-A00B-855EFFB0073E}"/>
                              </a:ext>
                            </a:extLst>
                          </p:cNvPr>
                          <p:cNvSpPr>
                            <a:spLocks noChangeArrowheads="1"/>
                          </p:cNvSpPr>
                          <p:nvPr/>
                        </p:nvSpPr>
                        <p:spPr bwMode="auto">
                          <a:xfrm>
                            <a:off x="2151" y="1787"/>
                            <a:ext cx="15" cy="16"/>
                          </a:xfrm>
                          <a:prstGeom prst="ellipse">
                            <a:avLst/>
                          </a:pr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220" name="Oval 111">
                            <a:extLst>
                              <a:ext uri="{FF2B5EF4-FFF2-40B4-BE49-F238E27FC236}">
                                <a16:creationId xmlns:a16="http://schemas.microsoft.com/office/drawing/2014/main" id="{1822C8C8-D7DC-4109-B133-F3972443552F}"/>
                              </a:ext>
                            </a:extLst>
                          </p:cNvPr>
                          <p:cNvSpPr>
                            <a:spLocks noChangeArrowheads="1"/>
                          </p:cNvSpPr>
                          <p:nvPr/>
                        </p:nvSpPr>
                        <p:spPr bwMode="auto">
                          <a:xfrm>
                            <a:off x="2153" y="1790"/>
                            <a:ext cx="9" cy="9"/>
                          </a:xfrm>
                          <a:prstGeom prst="ellipse">
                            <a:avLst/>
                          </a:prstGeom>
                          <a:solidFill>
                            <a:srgbClr val="40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grpSp>
            </p:grpSp>
            <p:grpSp>
              <p:nvGrpSpPr>
                <p:cNvPr id="40176" name="Group 112">
                  <a:extLst>
                    <a:ext uri="{FF2B5EF4-FFF2-40B4-BE49-F238E27FC236}">
                      <a16:creationId xmlns:a16="http://schemas.microsoft.com/office/drawing/2014/main" id="{69505F63-799F-4027-A96B-FF6754987600}"/>
                    </a:ext>
                  </a:extLst>
                </p:cNvPr>
                <p:cNvGrpSpPr>
                  <a:grpSpLocks/>
                </p:cNvGrpSpPr>
                <p:nvPr/>
              </p:nvGrpSpPr>
              <p:grpSpPr bwMode="auto">
                <a:xfrm>
                  <a:off x="2012" y="1522"/>
                  <a:ext cx="275" cy="207"/>
                  <a:chOff x="2012" y="1522"/>
                  <a:chExt cx="275" cy="207"/>
                </a:xfrm>
              </p:grpSpPr>
              <p:grpSp>
                <p:nvGrpSpPr>
                  <p:cNvPr id="40177" name="Group 113">
                    <a:extLst>
                      <a:ext uri="{FF2B5EF4-FFF2-40B4-BE49-F238E27FC236}">
                        <a16:creationId xmlns:a16="http://schemas.microsoft.com/office/drawing/2014/main" id="{E82E92C4-4FF7-4662-B127-6282536D52CF}"/>
                      </a:ext>
                    </a:extLst>
                  </p:cNvPr>
                  <p:cNvGrpSpPr>
                    <a:grpSpLocks/>
                  </p:cNvGrpSpPr>
                  <p:nvPr/>
                </p:nvGrpSpPr>
                <p:grpSpPr bwMode="auto">
                  <a:xfrm>
                    <a:off x="2012" y="1522"/>
                    <a:ext cx="208" cy="183"/>
                    <a:chOff x="2012" y="1522"/>
                    <a:chExt cx="208" cy="183"/>
                  </a:xfrm>
                </p:grpSpPr>
                <p:grpSp>
                  <p:nvGrpSpPr>
                    <p:cNvPr id="40189" name="Group 114">
                      <a:extLst>
                        <a:ext uri="{FF2B5EF4-FFF2-40B4-BE49-F238E27FC236}">
                          <a16:creationId xmlns:a16="http://schemas.microsoft.com/office/drawing/2014/main" id="{5921C18D-985E-4765-B042-F551DA505580}"/>
                        </a:ext>
                      </a:extLst>
                    </p:cNvPr>
                    <p:cNvGrpSpPr>
                      <a:grpSpLocks/>
                    </p:cNvGrpSpPr>
                    <p:nvPr/>
                  </p:nvGrpSpPr>
                  <p:grpSpPr bwMode="auto">
                    <a:xfrm>
                      <a:off x="2012" y="1558"/>
                      <a:ext cx="208" cy="53"/>
                      <a:chOff x="2012" y="1558"/>
                      <a:chExt cx="208" cy="53"/>
                    </a:xfrm>
                  </p:grpSpPr>
                  <p:grpSp>
                    <p:nvGrpSpPr>
                      <p:cNvPr id="40201" name="Group 115">
                        <a:extLst>
                          <a:ext uri="{FF2B5EF4-FFF2-40B4-BE49-F238E27FC236}">
                            <a16:creationId xmlns:a16="http://schemas.microsoft.com/office/drawing/2014/main" id="{EE084617-FFB8-433E-8E68-88CB9A0B37E5}"/>
                          </a:ext>
                        </a:extLst>
                      </p:cNvPr>
                      <p:cNvGrpSpPr>
                        <a:grpSpLocks/>
                      </p:cNvGrpSpPr>
                      <p:nvPr/>
                    </p:nvGrpSpPr>
                    <p:grpSpPr bwMode="auto">
                      <a:xfrm>
                        <a:off x="2015" y="1558"/>
                        <a:ext cx="205" cy="53"/>
                        <a:chOff x="2015" y="1558"/>
                        <a:chExt cx="205" cy="53"/>
                      </a:xfrm>
                    </p:grpSpPr>
                    <p:sp>
                      <p:nvSpPr>
                        <p:cNvPr id="40205" name="Freeform 116">
                          <a:extLst>
                            <a:ext uri="{FF2B5EF4-FFF2-40B4-BE49-F238E27FC236}">
                              <a16:creationId xmlns:a16="http://schemas.microsoft.com/office/drawing/2014/main" id="{A651D722-D56B-4415-8166-67BAFDD83539}"/>
                            </a:ext>
                          </a:extLst>
                        </p:cNvPr>
                        <p:cNvSpPr>
                          <a:spLocks/>
                        </p:cNvSpPr>
                        <p:nvPr/>
                      </p:nvSpPr>
                      <p:spPr bwMode="auto">
                        <a:xfrm>
                          <a:off x="2015" y="1558"/>
                          <a:ext cx="204" cy="53"/>
                        </a:xfrm>
                        <a:custGeom>
                          <a:avLst/>
                          <a:gdLst>
                            <a:gd name="T0" fmla="*/ 0 w 1020"/>
                            <a:gd name="T1" fmla="*/ 0 h 265"/>
                            <a:gd name="T2" fmla="*/ 0 w 1020"/>
                            <a:gd name="T3" fmla="*/ 0 h 265"/>
                            <a:gd name="T4" fmla="*/ 0 w 1020"/>
                            <a:gd name="T5" fmla="*/ 0 h 265"/>
                            <a:gd name="T6" fmla="*/ 0 w 1020"/>
                            <a:gd name="T7" fmla="*/ 0 h 265"/>
                            <a:gd name="T8" fmla="*/ 0 w 1020"/>
                            <a:gd name="T9" fmla="*/ 0 h 265"/>
                            <a:gd name="T10" fmla="*/ 0 w 1020"/>
                            <a:gd name="T11" fmla="*/ 0 h 265"/>
                            <a:gd name="T12" fmla="*/ 0 w 1020"/>
                            <a:gd name="T13" fmla="*/ 0 h 265"/>
                            <a:gd name="T14" fmla="*/ 0 w 1020"/>
                            <a:gd name="T15" fmla="*/ 0 h 265"/>
                            <a:gd name="T16" fmla="*/ 0 w 1020"/>
                            <a:gd name="T17" fmla="*/ 0 h 265"/>
                            <a:gd name="T18" fmla="*/ 0 w 1020"/>
                            <a:gd name="T19" fmla="*/ 0 h 265"/>
                            <a:gd name="T20" fmla="*/ 0 w 1020"/>
                            <a:gd name="T21" fmla="*/ 0 h 265"/>
                            <a:gd name="T22" fmla="*/ 0 w 1020"/>
                            <a:gd name="T23" fmla="*/ 0 h 265"/>
                            <a:gd name="T24" fmla="*/ 0 w 1020"/>
                            <a:gd name="T25" fmla="*/ 0 h 265"/>
                            <a:gd name="T26" fmla="*/ 0 w 1020"/>
                            <a:gd name="T27" fmla="*/ 0 h 265"/>
                            <a:gd name="T28" fmla="*/ 0 w 1020"/>
                            <a:gd name="T29" fmla="*/ 0 h 265"/>
                            <a:gd name="T30" fmla="*/ 0 w 1020"/>
                            <a:gd name="T31" fmla="*/ 0 h 265"/>
                            <a:gd name="T32" fmla="*/ 0 w 1020"/>
                            <a:gd name="T33" fmla="*/ 0 h 265"/>
                            <a:gd name="T34" fmla="*/ 0 w 1020"/>
                            <a:gd name="T35" fmla="*/ 0 h 265"/>
                            <a:gd name="T36" fmla="*/ 0 w 1020"/>
                            <a:gd name="T37" fmla="*/ 0 h 265"/>
                            <a:gd name="T38" fmla="*/ 0 w 1020"/>
                            <a:gd name="T39" fmla="*/ 0 h 265"/>
                            <a:gd name="T40" fmla="*/ 0 w 1020"/>
                            <a:gd name="T41" fmla="*/ 0 h 265"/>
                            <a:gd name="T42" fmla="*/ 0 w 1020"/>
                            <a:gd name="T43" fmla="*/ 0 h 265"/>
                            <a:gd name="T44" fmla="*/ 0 w 1020"/>
                            <a:gd name="T45" fmla="*/ 0 h 265"/>
                            <a:gd name="T46" fmla="*/ 0 w 1020"/>
                            <a:gd name="T47" fmla="*/ 0 h 265"/>
                            <a:gd name="T48" fmla="*/ 0 w 1020"/>
                            <a:gd name="T49" fmla="*/ 0 h 265"/>
                            <a:gd name="T50" fmla="*/ 0 w 1020"/>
                            <a:gd name="T51" fmla="*/ 0 h 265"/>
                            <a:gd name="T52" fmla="*/ 0 w 1020"/>
                            <a:gd name="T53" fmla="*/ 0 h 265"/>
                            <a:gd name="T54" fmla="*/ 0 w 1020"/>
                            <a:gd name="T55" fmla="*/ 0 h 265"/>
                            <a:gd name="T56" fmla="*/ 0 w 1020"/>
                            <a:gd name="T57" fmla="*/ 0 h 265"/>
                            <a:gd name="T58" fmla="*/ 0 w 1020"/>
                            <a:gd name="T59" fmla="*/ 0 h 265"/>
                            <a:gd name="T60" fmla="*/ 0 w 1020"/>
                            <a:gd name="T61" fmla="*/ 0 h 265"/>
                            <a:gd name="T62" fmla="*/ 0 w 1020"/>
                            <a:gd name="T63" fmla="*/ 0 h 265"/>
                            <a:gd name="T64" fmla="*/ 0 w 1020"/>
                            <a:gd name="T65" fmla="*/ 0 h 265"/>
                            <a:gd name="T66" fmla="*/ 0 w 1020"/>
                            <a:gd name="T67" fmla="*/ 0 h 265"/>
                            <a:gd name="T68" fmla="*/ 0 w 1020"/>
                            <a:gd name="T69" fmla="*/ 0 h 2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20"/>
                            <a:gd name="T106" fmla="*/ 0 h 265"/>
                            <a:gd name="T107" fmla="*/ 1020 w 1020"/>
                            <a:gd name="T108" fmla="*/ 265 h 2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20" h="265">
                              <a:moveTo>
                                <a:pt x="1020" y="106"/>
                              </a:moveTo>
                              <a:lnTo>
                                <a:pt x="970" y="100"/>
                              </a:lnTo>
                              <a:lnTo>
                                <a:pt x="913" y="94"/>
                              </a:lnTo>
                              <a:lnTo>
                                <a:pt x="851" y="82"/>
                              </a:lnTo>
                              <a:lnTo>
                                <a:pt x="781" y="69"/>
                              </a:lnTo>
                              <a:lnTo>
                                <a:pt x="712" y="55"/>
                              </a:lnTo>
                              <a:lnTo>
                                <a:pt x="650" y="42"/>
                              </a:lnTo>
                              <a:lnTo>
                                <a:pt x="596" y="33"/>
                              </a:lnTo>
                              <a:lnTo>
                                <a:pt x="538" y="24"/>
                              </a:lnTo>
                              <a:lnTo>
                                <a:pt x="470" y="15"/>
                              </a:lnTo>
                              <a:lnTo>
                                <a:pt x="419" y="5"/>
                              </a:lnTo>
                              <a:lnTo>
                                <a:pt x="367" y="0"/>
                              </a:lnTo>
                              <a:lnTo>
                                <a:pt x="320" y="2"/>
                              </a:lnTo>
                              <a:lnTo>
                                <a:pt x="275" y="8"/>
                              </a:lnTo>
                              <a:lnTo>
                                <a:pt x="214" y="19"/>
                              </a:lnTo>
                              <a:lnTo>
                                <a:pt x="165" y="31"/>
                              </a:lnTo>
                              <a:lnTo>
                                <a:pt x="134" y="41"/>
                              </a:lnTo>
                              <a:lnTo>
                                <a:pt x="99" y="58"/>
                              </a:lnTo>
                              <a:lnTo>
                                <a:pt x="62" y="75"/>
                              </a:lnTo>
                              <a:lnTo>
                                <a:pt x="29" y="94"/>
                              </a:lnTo>
                              <a:lnTo>
                                <a:pt x="0" y="113"/>
                              </a:lnTo>
                              <a:lnTo>
                                <a:pt x="68" y="265"/>
                              </a:lnTo>
                              <a:lnTo>
                                <a:pt x="107" y="250"/>
                              </a:lnTo>
                              <a:lnTo>
                                <a:pt x="141" y="237"/>
                              </a:lnTo>
                              <a:lnTo>
                                <a:pt x="174" y="226"/>
                              </a:lnTo>
                              <a:lnTo>
                                <a:pt x="208" y="217"/>
                              </a:lnTo>
                              <a:lnTo>
                                <a:pt x="248" y="204"/>
                              </a:lnTo>
                              <a:lnTo>
                                <a:pt x="283" y="198"/>
                              </a:lnTo>
                              <a:lnTo>
                                <a:pt x="335" y="193"/>
                              </a:lnTo>
                              <a:lnTo>
                                <a:pt x="404" y="192"/>
                              </a:lnTo>
                              <a:lnTo>
                                <a:pt x="464" y="195"/>
                              </a:lnTo>
                              <a:lnTo>
                                <a:pt x="529" y="195"/>
                              </a:lnTo>
                              <a:lnTo>
                                <a:pt x="578" y="198"/>
                              </a:lnTo>
                              <a:lnTo>
                                <a:pt x="629" y="206"/>
                              </a:lnTo>
                              <a:lnTo>
                                <a:pt x="1020" y="106"/>
                              </a:lnTo>
                              <a:close/>
                            </a:path>
                          </a:pathLst>
                        </a:custGeom>
                        <a:solidFill>
                          <a:srgbClr val="600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206" name="Group 117">
                          <a:extLst>
                            <a:ext uri="{FF2B5EF4-FFF2-40B4-BE49-F238E27FC236}">
                              <a16:creationId xmlns:a16="http://schemas.microsoft.com/office/drawing/2014/main" id="{F637ED7A-150A-4A04-863E-E90FE26D9322}"/>
                            </a:ext>
                          </a:extLst>
                        </p:cNvPr>
                        <p:cNvGrpSpPr>
                          <a:grpSpLocks/>
                        </p:cNvGrpSpPr>
                        <p:nvPr/>
                      </p:nvGrpSpPr>
                      <p:grpSpPr bwMode="auto">
                        <a:xfrm>
                          <a:off x="2029" y="1565"/>
                          <a:ext cx="191" cy="46"/>
                          <a:chOff x="2029" y="1565"/>
                          <a:chExt cx="191" cy="46"/>
                        </a:xfrm>
                      </p:grpSpPr>
                      <p:grpSp>
                        <p:nvGrpSpPr>
                          <p:cNvPr id="40207" name="Group 118">
                            <a:extLst>
                              <a:ext uri="{FF2B5EF4-FFF2-40B4-BE49-F238E27FC236}">
                                <a16:creationId xmlns:a16="http://schemas.microsoft.com/office/drawing/2014/main" id="{D3B46EB9-C616-499F-BEC9-84A860BD9158}"/>
                              </a:ext>
                            </a:extLst>
                          </p:cNvPr>
                          <p:cNvGrpSpPr>
                            <a:grpSpLocks/>
                          </p:cNvGrpSpPr>
                          <p:nvPr/>
                        </p:nvGrpSpPr>
                        <p:grpSpPr bwMode="auto">
                          <a:xfrm>
                            <a:off x="2029" y="1579"/>
                            <a:ext cx="191" cy="32"/>
                            <a:chOff x="2029" y="1579"/>
                            <a:chExt cx="191" cy="32"/>
                          </a:xfrm>
                        </p:grpSpPr>
                        <p:sp>
                          <p:nvSpPr>
                            <p:cNvPr id="40209" name="Freeform 119">
                              <a:extLst>
                                <a:ext uri="{FF2B5EF4-FFF2-40B4-BE49-F238E27FC236}">
                                  <a16:creationId xmlns:a16="http://schemas.microsoft.com/office/drawing/2014/main" id="{F802949F-3B7C-476F-B853-885E00A9FBFC}"/>
                                </a:ext>
                              </a:extLst>
                            </p:cNvPr>
                            <p:cNvSpPr>
                              <a:spLocks/>
                            </p:cNvSpPr>
                            <p:nvPr/>
                          </p:nvSpPr>
                          <p:spPr bwMode="auto">
                            <a:xfrm>
                              <a:off x="2029" y="1580"/>
                              <a:ext cx="191" cy="27"/>
                            </a:xfrm>
                            <a:custGeom>
                              <a:avLst/>
                              <a:gdLst>
                                <a:gd name="T0" fmla="*/ 0 w 956"/>
                                <a:gd name="T1" fmla="*/ 0 h 134"/>
                                <a:gd name="T2" fmla="*/ 0 w 956"/>
                                <a:gd name="T3" fmla="*/ 0 h 134"/>
                                <a:gd name="T4" fmla="*/ 0 w 956"/>
                                <a:gd name="T5" fmla="*/ 0 h 134"/>
                                <a:gd name="T6" fmla="*/ 0 w 956"/>
                                <a:gd name="T7" fmla="*/ 0 h 134"/>
                                <a:gd name="T8" fmla="*/ 0 w 956"/>
                                <a:gd name="T9" fmla="*/ 0 h 134"/>
                                <a:gd name="T10" fmla="*/ 0 w 956"/>
                                <a:gd name="T11" fmla="*/ 0 h 134"/>
                                <a:gd name="T12" fmla="*/ 0 w 956"/>
                                <a:gd name="T13" fmla="*/ 0 h 134"/>
                                <a:gd name="T14" fmla="*/ 0 w 956"/>
                                <a:gd name="T15" fmla="*/ 0 h 134"/>
                                <a:gd name="T16" fmla="*/ 0 w 956"/>
                                <a:gd name="T17" fmla="*/ 0 h 134"/>
                                <a:gd name="T18" fmla="*/ 0 w 956"/>
                                <a:gd name="T19" fmla="*/ 0 h 134"/>
                                <a:gd name="T20" fmla="*/ 0 w 956"/>
                                <a:gd name="T21" fmla="*/ 0 h 134"/>
                                <a:gd name="T22" fmla="*/ 0 w 956"/>
                                <a:gd name="T23" fmla="*/ 0 h 134"/>
                                <a:gd name="T24" fmla="*/ 0 w 956"/>
                                <a:gd name="T25" fmla="*/ 0 h 134"/>
                                <a:gd name="T26" fmla="*/ 0 w 956"/>
                                <a:gd name="T27" fmla="*/ 0 h 134"/>
                                <a:gd name="T28" fmla="*/ 0 w 956"/>
                                <a:gd name="T29" fmla="*/ 0 h 134"/>
                                <a:gd name="T30" fmla="*/ 0 w 956"/>
                                <a:gd name="T31" fmla="*/ 0 h 134"/>
                                <a:gd name="T32" fmla="*/ 0 w 956"/>
                                <a:gd name="T33" fmla="*/ 0 h 134"/>
                                <a:gd name="T34" fmla="*/ 0 w 956"/>
                                <a:gd name="T35" fmla="*/ 0 h 134"/>
                                <a:gd name="T36" fmla="*/ 0 w 956"/>
                                <a:gd name="T37" fmla="*/ 0 h 134"/>
                                <a:gd name="T38" fmla="*/ 0 w 956"/>
                                <a:gd name="T39" fmla="*/ 0 h 134"/>
                                <a:gd name="T40" fmla="*/ 0 w 956"/>
                                <a:gd name="T41" fmla="*/ 0 h 134"/>
                                <a:gd name="T42" fmla="*/ 0 w 956"/>
                                <a:gd name="T43" fmla="*/ 0 h 134"/>
                                <a:gd name="T44" fmla="*/ 0 w 956"/>
                                <a:gd name="T45" fmla="*/ 0 h 134"/>
                                <a:gd name="T46" fmla="*/ 0 w 956"/>
                                <a:gd name="T47" fmla="*/ 0 h 134"/>
                                <a:gd name="T48" fmla="*/ 0 w 956"/>
                                <a:gd name="T49" fmla="*/ 0 h 134"/>
                                <a:gd name="T50" fmla="*/ 0 w 956"/>
                                <a:gd name="T51" fmla="*/ 0 h 134"/>
                                <a:gd name="T52" fmla="*/ 0 w 956"/>
                                <a:gd name="T53" fmla="*/ 0 h 134"/>
                                <a:gd name="T54" fmla="*/ 0 w 956"/>
                                <a:gd name="T55" fmla="*/ 0 h 134"/>
                                <a:gd name="T56" fmla="*/ 0 w 956"/>
                                <a:gd name="T57" fmla="*/ 0 h 134"/>
                                <a:gd name="T58" fmla="*/ 0 w 956"/>
                                <a:gd name="T59" fmla="*/ 0 h 1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56"/>
                                <a:gd name="T91" fmla="*/ 0 h 134"/>
                                <a:gd name="T92" fmla="*/ 956 w 956"/>
                                <a:gd name="T93" fmla="*/ 134 h 1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56" h="134">
                                  <a:moveTo>
                                    <a:pt x="956" y="0"/>
                                  </a:moveTo>
                                  <a:lnTo>
                                    <a:pt x="597" y="47"/>
                                  </a:lnTo>
                                  <a:lnTo>
                                    <a:pt x="535" y="39"/>
                                  </a:lnTo>
                                  <a:lnTo>
                                    <a:pt x="480" y="35"/>
                                  </a:lnTo>
                                  <a:lnTo>
                                    <a:pt x="428" y="34"/>
                                  </a:lnTo>
                                  <a:lnTo>
                                    <a:pt x="374" y="31"/>
                                  </a:lnTo>
                                  <a:lnTo>
                                    <a:pt x="325" y="33"/>
                                  </a:lnTo>
                                  <a:lnTo>
                                    <a:pt x="281" y="35"/>
                                  </a:lnTo>
                                  <a:lnTo>
                                    <a:pt x="242" y="36"/>
                                  </a:lnTo>
                                  <a:lnTo>
                                    <a:pt x="193" y="42"/>
                                  </a:lnTo>
                                  <a:lnTo>
                                    <a:pt x="153" y="51"/>
                                  </a:lnTo>
                                  <a:lnTo>
                                    <a:pt x="114" y="63"/>
                                  </a:lnTo>
                                  <a:lnTo>
                                    <a:pt x="79" y="75"/>
                                  </a:lnTo>
                                  <a:lnTo>
                                    <a:pt x="52" y="85"/>
                                  </a:lnTo>
                                  <a:lnTo>
                                    <a:pt x="23" y="100"/>
                                  </a:lnTo>
                                  <a:lnTo>
                                    <a:pt x="0" y="118"/>
                                  </a:lnTo>
                                  <a:lnTo>
                                    <a:pt x="5" y="134"/>
                                  </a:lnTo>
                                  <a:lnTo>
                                    <a:pt x="43" y="120"/>
                                  </a:lnTo>
                                  <a:lnTo>
                                    <a:pt x="77" y="107"/>
                                  </a:lnTo>
                                  <a:lnTo>
                                    <a:pt x="110" y="96"/>
                                  </a:lnTo>
                                  <a:lnTo>
                                    <a:pt x="144" y="87"/>
                                  </a:lnTo>
                                  <a:lnTo>
                                    <a:pt x="185" y="75"/>
                                  </a:lnTo>
                                  <a:lnTo>
                                    <a:pt x="220" y="68"/>
                                  </a:lnTo>
                                  <a:lnTo>
                                    <a:pt x="271" y="63"/>
                                  </a:lnTo>
                                  <a:lnTo>
                                    <a:pt x="340" y="62"/>
                                  </a:lnTo>
                                  <a:lnTo>
                                    <a:pt x="400" y="65"/>
                                  </a:lnTo>
                                  <a:lnTo>
                                    <a:pt x="465" y="65"/>
                                  </a:lnTo>
                                  <a:lnTo>
                                    <a:pt x="514" y="68"/>
                                  </a:lnTo>
                                  <a:lnTo>
                                    <a:pt x="565" y="77"/>
                                  </a:lnTo>
                                  <a:lnTo>
                                    <a:pt x="956" y="0"/>
                                  </a:lnTo>
                                  <a:close/>
                                </a:path>
                              </a:pathLst>
                            </a:cu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10" name="Freeform 120">
                              <a:extLst>
                                <a:ext uri="{FF2B5EF4-FFF2-40B4-BE49-F238E27FC236}">
                                  <a16:creationId xmlns:a16="http://schemas.microsoft.com/office/drawing/2014/main" id="{6CA250BB-B565-48B6-ABF8-9A930D9A4369}"/>
                                </a:ext>
                              </a:extLst>
                            </p:cNvPr>
                            <p:cNvSpPr>
                              <a:spLocks/>
                            </p:cNvSpPr>
                            <p:nvPr/>
                          </p:nvSpPr>
                          <p:spPr bwMode="auto">
                            <a:xfrm>
                              <a:off x="2029" y="1579"/>
                              <a:ext cx="191" cy="32"/>
                            </a:xfrm>
                            <a:custGeom>
                              <a:avLst/>
                              <a:gdLst>
                                <a:gd name="T0" fmla="*/ 0 w 956"/>
                                <a:gd name="T1" fmla="*/ 0 h 158"/>
                                <a:gd name="T2" fmla="*/ 0 w 956"/>
                                <a:gd name="T3" fmla="*/ 0 h 158"/>
                                <a:gd name="T4" fmla="*/ 0 w 956"/>
                                <a:gd name="T5" fmla="*/ 0 h 158"/>
                                <a:gd name="T6" fmla="*/ 0 w 956"/>
                                <a:gd name="T7" fmla="*/ 0 h 158"/>
                                <a:gd name="T8" fmla="*/ 0 w 956"/>
                                <a:gd name="T9" fmla="*/ 0 h 158"/>
                                <a:gd name="T10" fmla="*/ 0 w 956"/>
                                <a:gd name="T11" fmla="*/ 0 h 158"/>
                                <a:gd name="T12" fmla="*/ 0 w 956"/>
                                <a:gd name="T13" fmla="*/ 0 h 158"/>
                                <a:gd name="T14" fmla="*/ 0 w 956"/>
                                <a:gd name="T15" fmla="*/ 0 h 158"/>
                                <a:gd name="T16" fmla="*/ 0 w 956"/>
                                <a:gd name="T17" fmla="*/ 0 h 158"/>
                                <a:gd name="T18" fmla="*/ 0 w 956"/>
                                <a:gd name="T19" fmla="*/ 0 h 158"/>
                                <a:gd name="T20" fmla="*/ 0 w 956"/>
                                <a:gd name="T21" fmla="*/ 0 h 158"/>
                                <a:gd name="T22" fmla="*/ 0 w 956"/>
                                <a:gd name="T23" fmla="*/ 0 h 158"/>
                                <a:gd name="T24" fmla="*/ 0 w 956"/>
                                <a:gd name="T25" fmla="*/ 0 h 158"/>
                                <a:gd name="T26" fmla="*/ 0 w 956"/>
                                <a:gd name="T27" fmla="*/ 0 h 158"/>
                                <a:gd name="T28" fmla="*/ 0 w 956"/>
                                <a:gd name="T29" fmla="*/ 0 h 158"/>
                                <a:gd name="T30" fmla="*/ 0 w 956"/>
                                <a:gd name="T31" fmla="*/ 0 h 158"/>
                                <a:gd name="T32" fmla="*/ 0 w 956"/>
                                <a:gd name="T33" fmla="*/ 0 h 158"/>
                                <a:gd name="T34" fmla="*/ 0 w 956"/>
                                <a:gd name="T35" fmla="*/ 0 h 158"/>
                                <a:gd name="T36" fmla="*/ 0 w 956"/>
                                <a:gd name="T37" fmla="*/ 0 h 158"/>
                                <a:gd name="T38" fmla="*/ 0 w 956"/>
                                <a:gd name="T39" fmla="*/ 0 h 158"/>
                                <a:gd name="T40" fmla="*/ 0 w 956"/>
                                <a:gd name="T41" fmla="*/ 0 h 158"/>
                                <a:gd name="T42" fmla="*/ 0 w 956"/>
                                <a:gd name="T43" fmla="*/ 0 h 158"/>
                                <a:gd name="T44" fmla="*/ 0 w 956"/>
                                <a:gd name="T45" fmla="*/ 0 h 158"/>
                                <a:gd name="T46" fmla="*/ 0 w 956"/>
                                <a:gd name="T47" fmla="*/ 0 h 158"/>
                                <a:gd name="T48" fmla="*/ 0 w 956"/>
                                <a:gd name="T49" fmla="*/ 0 h 158"/>
                                <a:gd name="T50" fmla="*/ 0 w 956"/>
                                <a:gd name="T51" fmla="*/ 0 h 158"/>
                                <a:gd name="T52" fmla="*/ 0 w 956"/>
                                <a:gd name="T53" fmla="*/ 0 h 158"/>
                                <a:gd name="T54" fmla="*/ 0 w 956"/>
                                <a:gd name="T55" fmla="*/ 0 h 158"/>
                                <a:gd name="T56" fmla="*/ 0 w 956"/>
                                <a:gd name="T57" fmla="*/ 0 h 158"/>
                                <a:gd name="T58" fmla="*/ 0 w 956"/>
                                <a:gd name="T59" fmla="*/ 0 h 1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56"/>
                                <a:gd name="T91" fmla="*/ 0 h 158"/>
                                <a:gd name="T92" fmla="*/ 956 w 956"/>
                                <a:gd name="T93" fmla="*/ 158 h 1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56" h="158">
                                  <a:moveTo>
                                    <a:pt x="956" y="0"/>
                                  </a:moveTo>
                                  <a:lnTo>
                                    <a:pt x="597" y="71"/>
                                  </a:lnTo>
                                  <a:lnTo>
                                    <a:pt x="535" y="62"/>
                                  </a:lnTo>
                                  <a:lnTo>
                                    <a:pt x="480" y="58"/>
                                  </a:lnTo>
                                  <a:lnTo>
                                    <a:pt x="428" y="56"/>
                                  </a:lnTo>
                                  <a:lnTo>
                                    <a:pt x="374" y="53"/>
                                  </a:lnTo>
                                  <a:lnTo>
                                    <a:pt x="325" y="55"/>
                                  </a:lnTo>
                                  <a:lnTo>
                                    <a:pt x="281" y="58"/>
                                  </a:lnTo>
                                  <a:lnTo>
                                    <a:pt x="242" y="59"/>
                                  </a:lnTo>
                                  <a:lnTo>
                                    <a:pt x="193" y="66"/>
                                  </a:lnTo>
                                  <a:lnTo>
                                    <a:pt x="153" y="75"/>
                                  </a:lnTo>
                                  <a:lnTo>
                                    <a:pt x="114" y="86"/>
                                  </a:lnTo>
                                  <a:lnTo>
                                    <a:pt x="79" y="98"/>
                                  </a:lnTo>
                                  <a:lnTo>
                                    <a:pt x="52" y="109"/>
                                  </a:lnTo>
                                  <a:lnTo>
                                    <a:pt x="23" y="123"/>
                                  </a:lnTo>
                                  <a:lnTo>
                                    <a:pt x="0" y="141"/>
                                  </a:lnTo>
                                  <a:lnTo>
                                    <a:pt x="5" y="158"/>
                                  </a:lnTo>
                                  <a:lnTo>
                                    <a:pt x="43" y="144"/>
                                  </a:lnTo>
                                  <a:lnTo>
                                    <a:pt x="77" y="130"/>
                                  </a:lnTo>
                                  <a:lnTo>
                                    <a:pt x="110" y="119"/>
                                  </a:lnTo>
                                  <a:lnTo>
                                    <a:pt x="144" y="111"/>
                                  </a:lnTo>
                                  <a:lnTo>
                                    <a:pt x="185" y="98"/>
                                  </a:lnTo>
                                  <a:lnTo>
                                    <a:pt x="220" y="91"/>
                                  </a:lnTo>
                                  <a:lnTo>
                                    <a:pt x="271" y="86"/>
                                  </a:lnTo>
                                  <a:lnTo>
                                    <a:pt x="340" y="85"/>
                                  </a:lnTo>
                                  <a:lnTo>
                                    <a:pt x="400" y="88"/>
                                  </a:lnTo>
                                  <a:lnTo>
                                    <a:pt x="465" y="88"/>
                                  </a:lnTo>
                                  <a:lnTo>
                                    <a:pt x="514" y="91"/>
                                  </a:lnTo>
                                  <a:lnTo>
                                    <a:pt x="565" y="100"/>
                                  </a:lnTo>
                                  <a:lnTo>
                                    <a:pt x="956" y="0"/>
                                  </a:lnTo>
                                  <a:close/>
                                </a:path>
                              </a:pathLst>
                            </a:custGeom>
                            <a:solidFill>
                              <a:srgbClr val="40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208" name="Freeform 121">
                            <a:extLst>
                              <a:ext uri="{FF2B5EF4-FFF2-40B4-BE49-F238E27FC236}">
                                <a16:creationId xmlns:a16="http://schemas.microsoft.com/office/drawing/2014/main" id="{67B3E751-02FB-4BB6-A322-AA9186E4981B}"/>
                              </a:ext>
                            </a:extLst>
                          </p:cNvPr>
                          <p:cNvSpPr>
                            <a:spLocks/>
                          </p:cNvSpPr>
                          <p:nvPr/>
                        </p:nvSpPr>
                        <p:spPr bwMode="auto">
                          <a:xfrm>
                            <a:off x="2032" y="1565"/>
                            <a:ext cx="137" cy="16"/>
                          </a:xfrm>
                          <a:custGeom>
                            <a:avLst/>
                            <a:gdLst>
                              <a:gd name="T0" fmla="*/ 0 w 687"/>
                              <a:gd name="T1" fmla="*/ 0 h 78"/>
                              <a:gd name="T2" fmla="*/ 0 w 687"/>
                              <a:gd name="T3" fmla="*/ 0 h 78"/>
                              <a:gd name="T4" fmla="*/ 0 w 687"/>
                              <a:gd name="T5" fmla="*/ 0 h 78"/>
                              <a:gd name="T6" fmla="*/ 0 w 687"/>
                              <a:gd name="T7" fmla="*/ 0 h 78"/>
                              <a:gd name="T8" fmla="*/ 0 w 687"/>
                              <a:gd name="T9" fmla="*/ 0 h 78"/>
                              <a:gd name="T10" fmla="*/ 0 w 687"/>
                              <a:gd name="T11" fmla="*/ 0 h 78"/>
                              <a:gd name="T12" fmla="*/ 0 w 687"/>
                              <a:gd name="T13" fmla="*/ 0 h 78"/>
                              <a:gd name="T14" fmla="*/ 0 w 687"/>
                              <a:gd name="T15" fmla="*/ 0 h 78"/>
                              <a:gd name="T16" fmla="*/ 0 w 687"/>
                              <a:gd name="T17" fmla="*/ 0 h 78"/>
                              <a:gd name="T18" fmla="*/ 0 w 687"/>
                              <a:gd name="T19" fmla="*/ 0 h 78"/>
                              <a:gd name="T20" fmla="*/ 0 w 687"/>
                              <a:gd name="T21" fmla="*/ 0 h 78"/>
                              <a:gd name="T22" fmla="*/ 0 w 687"/>
                              <a:gd name="T23" fmla="*/ 0 h 78"/>
                              <a:gd name="T24" fmla="*/ 0 w 687"/>
                              <a:gd name="T25" fmla="*/ 0 h 78"/>
                              <a:gd name="T26" fmla="*/ 0 w 687"/>
                              <a:gd name="T27" fmla="*/ 0 h 78"/>
                              <a:gd name="T28" fmla="*/ 0 w 687"/>
                              <a:gd name="T29" fmla="*/ 0 h 78"/>
                              <a:gd name="T30" fmla="*/ 0 w 687"/>
                              <a:gd name="T31" fmla="*/ 0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87"/>
                              <a:gd name="T49" fmla="*/ 0 h 78"/>
                              <a:gd name="T50" fmla="*/ 687 w 687"/>
                              <a:gd name="T51" fmla="*/ 78 h 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87" h="78">
                                <a:moveTo>
                                  <a:pt x="0" y="78"/>
                                </a:moveTo>
                                <a:lnTo>
                                  <a:pt x="32" y="62"/>
                                </a:lnTo>
                                <a:lnTo>
                                  <a:pt x="65" y="47"/>
                                </a:lnTo>
                                <a:lnTo>
                                  <a:pt x="111" y="34"/>
                                </a:lnTo>
                                <a:lnTo>
                                  <a:pt x="161" y="20"/>
                                </a:lnTo>
                                <a:lnTo>
                                  <a:pt x="212" y="10"/>
                                </a:lnTo>
                                <a:lnTo>
                                  <a:pt x="256" y="4"/>
                                </a:lnTo>
                                <a:lnTo>
                                  <a:pt x="318" y="0"/>
                                </a:lnTo>
                                <a:lnTo>
                                  <a:pt x="357" y="0"/>
                                </a:lnTo>
                                <a:lnTo>
                                  <a:pt x="414" y="3"/>
                                </a:lnTo>
                                <a:lnTo>
                                  <a:pt x="469" y="10"/>
                                </a:lnTo>
                                <a:lnTo>
                                  <a:pt x="509" y="17"/>
                                </a:lnTo>
                                <a:lnTo>
                                  <a:pt x="556" y="26"/>
                                </a:lnTo>
                                <a:lnTo>
                                  <a:pt x="601" y="38"/>
                                </a:lnTo>
                                <a:lnTo>
                                  <a:pt x="642" y="50"/>
                                </a:lnTo>
                                <a:lnTo>
                                  <a:pt x="687" y="68"/>
                                </a:lnTo>
                              </a:path>
                            </a:pathLst>
                          </a:custGeom>
                          <a:noFill/>
                          <a:ln w="4763">
                            <a:solidFill>
                              <a:srgbClr val="E00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0202" name="Group 122">
                        <a:extLst>
                          <a:ext uri="{FF2B5EF4-FFF2-40B4-BE49-F238E27FC236}">
                            <a16:creationId xmlns:a16="http://schemas.microsoft.com/office/drawing/2014/main" id="{1C3968B7-EE7C-4B74-8D1C-59C258246A68}"/>
                          </a:ext>
                        </a:extLst>
                      </p:cNvPr>
                      <p:cNvGrpSpPr>
                        <a:grpSpLocks/>
                      </p:cNvGrpSpPr>
                      <p:nvPr/>
                    </p:nvGrpSpPr>
                    <p:grpSpPr bwMode="auto">
                      <a:xfrm>
                        <a:off x="2012" y="1579"/>
                        <a:ext cx="21" cy="32"/>
                        <a:chOff x="2012" y="1579"/>
                        <a:chExt cx="21" cy="32"/>
                      </a:xfrm>
                    </p:grpSpPr>
                    <p:sp>
                      <p:nvSpPr>
                        <p:cNvPr id="40203" name="Freeform 123">
                          <a:extLst>
                            <a:ext uri="{FF2B5EF4-FFF2-40B4-BE49-F238E27FC236}">
                              <a16:creationId xmlns:a16="http://schemas.microsoft.com/office/drawing/2014/main" id="{38D553BA-9FE4-420A-8004-F6E19B0F0AD0}"/>
                            </a:ext>
                          </a:extLst>
                        </p:cNvPr>
                        <p:cNvSpPr>
                          <a:spLocks/>
                        </p:cNvSpPr>
                        <p:nvPr/>
                      </p:nvSpPr>
                      <p:spPr bwMode="auto">
                        <a:xfrm>
                          <a:off x="2012" y="1579"/>
                          <a:ext cx="21" cy="32"/>
                        </a:xfrm>
                        <a:custGeom>
                          <a:avLst/>
                          <a:gdLst>
                            <a:gd name="T0" fmla="*/ 0 w 106"/>
                            <a:gd name="T1" fmla="*/ 0 h 160"/>
                            <a:gd name="T2" fmla="*/ 0 w 106"/>
                            <a:gd name="T3" fmla="*/ 0 h 160"/>
                            <a:gd name="T4" fmla="*/ 0 w 106"/>
                            <a:gd name="T5" fmla="*/ 0 h 160"/>
                            <a:gd name="T6" fmla="*/ 0 w 106"/>
                            <a:gd name="T7" fmla="*/ 0 h 160"/>
                            <a:gd name="T8" fmla="*/ 0 w 106"/>
                            <a:gd name="T9" fmla="*/ 0 h 160"/>
                            <a:gd name="T10" fmla="*/ 0 w 106"/>
                            <a:gd name="T11" fmla="*/ 0 h 160"/>
                            <a:gd name="T12" fmla="*/ 0 w 106"/>
                            <a:gd name="T13" fmla="*/ 0 h 160"/>
                            <a:gd name="T14" fmla="*/ 0 w 106"/>
                            <a:gd name="T15" fmla="*/ 0 h 160"/>
                            <a:gd name="T16" fmla="*/ 0 w 106"/>
                            <a:gd name="T17" fmla="*/ 0 h 160"/>
                            <a:gd name="T18" fmla="*/ 0 w 106"/>
                            <a:gd name="T19" fmla="*/ 0 h 160"/>
                            <a:gd name="T20" fmla="*/ 0 w 106"/>
                            <a:gd name="T21" fmla="*/ 0 h 160"/>
                            <a:gd name="T22" fmla="*/ 0 w 106"/>
                            <a:gd name="T23" fmla="*/ 0 h 160"/>
                            <a:gd name="T24" fmla="*/ 0 w 106"/>
                            <a:gd name="T25" fmla="*/ 0 h 160"/>
                            <a:gd name="T26" fmla="*/ 0 w 106"/>
                            <a:gd name="T27" fmla="*/ 0 h 160"/>
                            <a:gd name="T28" fmla="*/ 0 w 106"/>
                            <a:gd name="T29" fmla="*/ 0 h 160"/>
                            <a:gd name="T30" fmla="*/ 0 w 106"/>
                            <a:gd name="T31" fmla="*/ 0 h 160"/>
                            <a:gd name="T32" fmla="*/ 0 w 106"/>
                            <a:gd name="T33" fmla="*/ 0 h 160"/>
                            <a:gd name="T34" fmla="*/ 0 w 106"/>
                            <a:gd name="T35" fmla="*/ 0 h 160"/>
                            <a:gd name="T36" fmla="*/ 0 w 106"/>
                            <a:gd name="T37" fmla="*/ 0 h 160"/>
                            <a:gd name="T38" fmla="*/ 0 w 106"/>
                            <a:gd name="T39" fmla="*/ 0 h 160"/>
                            <a:gd name="T40" fmla="*/ 0 w 106"/>
                            <a:gd name="T41" fmla="*/ 0 h 160"/>
                            <a:gd name="T42" fmla="*/ 0 w 106"/>
                            <a:gd name="T43" fmla="*/ 0 h 160"/>
                            <a:gd name="T44" fmla="*/ 0 w 106"/>
                            <a:gd name="T45" fmla="*/ 0 h 160"/>
                            <a:gd name="T46" fmla="*/ 0 w 106"/>
                            <a:gd name="T47" fmla="*/ 0 h 160"/>
                            <a:gd name="T48" fmla="*/ 0 w 106"/>
                            <a:gd name="T49" fmla="*/ 0 h 160"/>
                            <a:gd name="T50" fmla="*/ 0 w 106"/>
                            <a:gd name="T51" fmla="*/ 0 h 160"/>
                            <a:gd name="T52" fmla="*/ 0 w 106"/>
                            <a:gd name="T53" fmla="*/ 0 h 160"/>
                            <a:gd name="T54" fmla="*/ 0 w 106"/>
                            <a:gd name="T55" fmla="*/ 0 h 160"/>
                            <a:gd name="T56" fmla="*/ 0 w 106"/>
                            <a:gd name="T57" fmla="*/ 0 h 160"/>
                            <a:gd name="T58" fmla="*/ 0 w 106"/>
                            <a:gd name="T59" fmla="*/ 0 h 160"/>
                            <a:gd name="T60" fmla="*/ 0 w 106"/>
                            <a:gd name="T61" fmla="*/ 0 h 160"/>
                            <a:gd name="T62" fmla="*/ 0 w 106"/>
                            <a:gd name="T63" fmla="*/ 0 h 160"/>
                            <a:gd name="T64" fmla="*/ 0 w 106"/>
                            <a:gd name="T65" fmla="*/ 0 h 1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6"/>
                            <a:gd name="T100" fmla="*/ 0 h 160"/>
                            <a:gd name="T101" fmla="*/ 106 w 106"/>
                            <a:gd name="T102" fmla="*/ 160 h 1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6" h="160">
                              <a:moveTo>
                                <a:pt x="24" y="3"/>
                              </a:moveTo>
                              <a:lnTo>
                                <a:pt x="15" y="10"/>
                              </a:lnTo>
                              <a:lnTo>
                                <a:pt x="8" y="18"/>
                              </a:lnTo>
                              <a:lnTo>
                                <a:pt x="3" y="30"/>
                              </a:lnTo>
                              <a:lnTo>
                                <a:pt x="0" y="43"/>
                              </a:lnTo>
                              <a:lnTo>
                                <a:pt x="0" y="59"/>
                              </a:lnTo>
                              <a:lnTo>
                                <a:pt x="1" y="77"/>
                              </a:lnTo>
                              <a:lnTo>
                                <a:pt x="5" y="91"/>
                              </a:lnTo>
                              <a:lnTo>
                                <a:pt x="10" y="104"/>
                              </a:lnTo>
                              <a:lnTo>
                                <a:pt x="15" y="114"/>
                              </a:lnTo>
                              <a:lnTo>
                                <a:pt x="22" y="127"/>
                              </a:lnTo>
                              <a:lnTo>
                                <a:pt x="32" y="138"/>
                              </a:lnTo>
                              <a:lnTo>
                                <a:pt x="42" y="149"/>
                              </a:lnTo>
                              <a:lnTo>
                                <a:pt x="51" y="155"/>
                              </a:lnTo>
                              <a:lnTo>
                                <a:pt x="60" y="159"/>
                              </a:lnTo>
                              <a:lnTo>
                                <a:pt x="70" y="160"/>
                              </a:lnTo>
                              <a:lnTo>
                                <a:pt x="78" y="160"/>
                              </a:lnTo>
                              <a:lnTo>
                                <a:pt x="89" y="156"/>
                              </a:lnTo>
                              <a:lnTo>
                                <a:pt x="96" y="145"/>
                              </a:lnTo>
                              <a:lnTo>
                                <a:pt x="101" y="133"/>
                              </a:lnTo>
                              <a:lnTo>
                                <a:pt x="105" y="116"/>
                              </a:lnTo>
                              <a:lnTo>
                                <a:pt x="106" y="101"/>
                              </a:lnTo>
                              <a:lnTo>
                                <a:pt x="106" y="83"/>
                              </a:lnTo>
                              <a:lnTo>
                                <a:pt x="103" y="68"/>
                              </a:lnTo>
                              <a:lnTo>
                                <a:pt x="99" y="53"/>
                              </a:lnTo>
                              <a:lnTo>
                                <a:pt x="94" y="42"/>
                              </a:lnTo>
                              <a:lnTo>
                                <a:pt x="88" y="32"/>
                              </a:lnTo>
                              <a:lnTo>
                                <a:pt x="78" y="22"/>
                              </a:lnTo>
                              <a:lnTo>
                                <a:pt x="68" y="13"/>
                              </a:lnTo>
                              <a:lnTo>
                                <a:pt x="56" y="5"/>
                              </a:lnTo>
                              <a:lnTo>
                                <a:pt x="46" y="1"/>
                              </a:lnTo>
                              <a:lnTo>
                                <a:pt x="35" y="0"/>
                              </a:lnTo>
                              <a:lnTo>
                                <a:pt x="24" y="3"/>
                              </a:lnTo>
                              <a:close/>
                            </a:path>
                          </a:pathLst>
                        </a:custGeom>
                        <a:solidFill>
                          <a:srgbClr val="800080"/>
                        </a:solidFill>
                        <a:ln w="3175">
                          <a:solidFill>
                            <a:srgbClr val="400040"/>
                          </a:solidFill>
                          <a:round/>
                          <a:headEnd/>
                          <a:tailEnd/>
                        </a:ln>
                      </p:spPr>
                      <p:txBody>
                        <a:bodyPr/>
                        <a:lstStyle/>
                        <a:p>
                          <a:endParaRPr lang="en-US"/>
                        </a:p>
                      </p:txBody>
                    </p:sp>
                    <p:sp>
                      <p:nvSpPr>
                        <p:cNvPr id="40204" name="Freeform 124">
                          <a:extLst>
                            <a:ext uri="{FF2B5EF4-FFF2-40B4-BE49-F238E27FC236}">
                              <a16:creationId xmlns:a16="http://schemas.microsoft.com/office/drawing/2014/main" id="{ACD67B7F-EE8F-4275-BDAB-1B6C0B0D3EBE}"/>
                            </a:ext>
                          </a:extLst>
                        </p:cNvPr>
                        <p:cNvSpPr>
                          <a:spLocks/>
                        </p:cNvSpPr>
                        <p:nvPr/>
                      </p:nvSpPr>
                      <p:spPr bwMode="auto">
                        <a:xfrm>
                          <a:off x="2016" y="1584"/>
                          <a:ext cx="14" cy="21"/>
                        </a:xfrm>
                        <a:custGeom>
                          <a:avLst/>
                          <a:gdLst>
                            <a:gd name="T0" fmla="*/ 0 w 71"/>
                            <a:gd name="T1" fmla="*/ 0 h 108"/>
                            <a:gd name="T2" fmla="*/ 0 w 71"/>
                            <a:gd name="T3" fmla="*/ 0 h 108"/>
                            <a:gd name="T4" fmla="*/ 0 w 71"/>
                            <a:gd name="T5" fmla="*/ 0 h 108"/>
                            <a:gd name="T6" fmla="*/ 0 w 71"/>
                            <a:gd name="T7" fmla="*/ 0 h 108"/>
                            <a:gd name="T8" fmla="*/ 0 w 71"/>
                            <a:gd name="T9" fmla="*/ 0 h 108"/>
                            <a:gd name="T10" fmla="*/ 0 w 71"/>
                            <a:gd name="T11" fmla="*/ 0 h 108"/>
                            <a:gd name="T12" fmla="*/ 0 w 71"/>
                            <a:gd name="T13" fmla="*/ 0 h 108"/>
                            <a:gd name="T14" fmla="*/ 0 w 71"/>
                            <a:gd name="T15" fmla="*/ 0 h 108"/>
                            <a:gd name="T16" fmla="*/ 0 w 71"/>
                            <a:gd name="T17" fmla="*/ 0 h 108"/>
                            <a:gd name="T18" fmla="*/ 0 w 71"/>
                            <a:gd name="T19" fmla="*/ 0 h 108"/>
                            <a:gd name="T20" fmla="*/ 0 w 71"/>
                            <a:gd name="T21" fmla="*/ 0 h 108"/>
                            <a:gd name="T22" fmla="*/ 0 w 71"/>
                            <a:gd name="T23" fmla="*/ 0 h 108"/>
                            <a:gd name="T24" fmla="*/ 0 w 71"/>
                            <a:gd name="T25" fmla="*/ 0 h 108"/>
                            <a:gd name="T26" fmla="*/ 0 w 71"/>
                            <a:gd name="T27" fmla="*/ 0 h 108"/>
                            <a:gd name="T28" fmla="*/ 0 w 71"/>
                            <a:gd name="T29" fmla="*/ 0 h 108"/>
                            <a:gd name="T30" fmla="*/ 0 w 71"/>
                            <a:gd name="T31" fmla="*/ 0 h 108"/>
                            <a:gd name="T32" fmla="*/ 0 w 71"/>
                            <a:gd name="T33" fmla="*/ 0 h 108"/>
                            <a:gd name="T34" fmla="*/ 0 w 71"/>
                            <a:gd name="T35" fmla="*/ 0 h 108"/>
                            <a:gd name="T36" fmla="*/ 0 w 71"/>
                            <a:gd name="T37" fmla="*/ 0 h 108"/>
                            <a:gd name="T38" fmla="*/ 0 w 71"/>
                            <a:gd name="T39" fmla="*/ 0 h 108"/>
                            <a:gd name="T40" fmla="*/ 0 w 71"/>
                            <a:gd name="T41" fmla="*/ 0 h 108"/>
                            <a:gd name="T42" fmla="*/ 0 w 71"/>
                            <a:gd name="T43" fmla="*/ 0 h 108"/>
                            <a:gd name="T44" fmla="*/ 0 w 71"/>
                            <a:gd name="T45" fmla="*/ 0 h 108"/>
                            <a:gd name="T46" fmla="*/ 0 w 71"/>
                            <a:gd name="T47" fmla="*/ 0 h 108"/>
                            <a:gd name="T48" fmla="*/ 0 w 71"/>
                            <a:gd name="T49" fmla="*/ 0 h 108"/>
                            <a:gd name="T50" fmla="*/ 0 w 71"/>
                            <a:gd name="T51" fmla="*/ 0 h 108"/>
                            <a:gd name="T52" fmla="*/ 0 w 71"/>
                            <a:gd name="T53" fmla="*/ 0 h 108"/>
                            <a:gd name="T54" fmla="*/ 0 w 71"/>
                            <a:gd name="T55" fmla="*/ 0 h 108"/>
                            <a:gd name="T56" fmla="*/ 0 w 71"/>
                            <a:gd name="T57" fmla="*/ 0 h 108"/>
                            <a:gd name="T58" fmla="*/ 0 w 71"/>
                            <a:gd name="T59" fmla="*/ 0 h 108"/>
                            <a:gd name="T60" fmla="*/ 0 w 71"/>
                            <a:gd name="T61" fmla="*/ 0 h 108"/>
                            <a:gd name="T62" fmla="*/ 0 w 71"/>
                            <a:gd name="T63" fmla="*/ 0 h 108"/>
                            <a:gd name="T64" fmla="*/ 0 w 71"/>
                            <a:gd name="T65" fmla="*/ 0 h 1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108"/>
                            <a:gd name="T101" fmla="*/ 71 w 71"/>
                            <a:gd name="T102" fmla="*/ 108 h 10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108">
                              <a:moveTo>
                                <a:pt x="16" y="3"/>
                              </a:moveTo>
                              <a:lnTo>
                                <a:pt x="10" y="7"/>
                              </a:lnTo>
                              <a:lnTo>
                                <a:pt x="5" y="13"/>
                              </a:lnTo>
                              <a:lnTo>
                                <a:pt x="2" y="20"/>
                              </a:lnTo>
                              <a:lnTo>
                                <a:pt x="0" y="29"/>
                              </a:lnTo>
                              <a:lnTo>
                                <a:pt x="0" y="40"/>
                              </a:lnTo>
                              <a:lnTo>
                                <a:pt x="0" y="52"/>
                              </a:lnTo>
                              <a:lnTo>
                                <a:pt x="3" y="62"/>
                              </a:lnTo>
                              <a:lnTo>
                                <a:pt x="6" y="71"/>
                              </a:lnTo>
                              <a:lnTo>
                                <a:pt x="10" y="77"/>
                              </a:lnTo>
                              <a:lnTo>
                                <a:pt x="14" y="87"/>
                              </a:lnTo>
                              <a:lnTo>
                                <a:pt x="21" y="94"/>
                              </a:lnTo>
                              <a:lnTo>
                                <a:pt x="28" y="101"/>
                              </a:lnTo>
                              <a:lnTo>
                                <a:pt x="34" y="105"/>
                              </a:lnTo>
                              <a:lnTo>
                                <a:pt x="40" y="108"/>
                              </a:lnTo>
                              <a:lnTo>
                                <a:pt x="47" y="108"/>
                              </a:lnTo>
                              <a:lnTo>
                                <a:pt x="52" y="108"/>
                              </a:lnTo>
                              <a:lnTo>
                                <a:pt x="59" y="106"/>
                              </a:lnTo>
                              <a:lnTo>
                                <a:pt x="64" y="99"/>
                              </a:lnTo>
                              <a:lnTo>
                                <a:pt x="67" y="91"/>
                              </a:lnTo>
                              <a:lnTo>
                                <a:pt x="71" y="78"/>
                              </a:lnTo>
                              <a:lnTo>
                                <a:pt x="71" y="69"/>
                              </a:lnTo>
                              <a:lnTo>
                                <a:pt x="71" y="57"/>
                              </a:lnTo>
                              <a:lnTo>
                                <a:pt x="68" y="46"/>
                              </a:lnTo>
                              <a:lnTo>
                                <a:pt x="66" y="36"/>
                              </a:lnTo>
                              <a:lnTo>
                                <a:pt x="62" y="28"/>
                              </a:lnTo>
                              <a:lnTo>
                                <a:pt x="58" y="22"/>
                              </a:lnTo>
                              <a:lnTo>
                                <a:pt x="52" y="15"/>
                              </a:lnTo>
                              <a:lnTo>
                                <a:pt x="46" y="9"/>
                              </a:lnTo>
                              <a:lnTo>
                                <a:pt x="38" y="4"/>
                              </a:lnTo>
                              <a:lnTo>
                                <a:pt x="31" y="0"/>
                              </a:lnTo>
                              <a:lnTo>
                                <a:pt x="23" y="0"/>
                              </a:lnTo>
                              <a:lnTo>
                                <a:pt x="16" y="3"/>
                              </a:lnTo>
                              <a:close/>
                            </a:path>
                          </a:pathLst>
                        </a:custGeom>
                        <a:solidFill>
                          <a:srgbClr val="600060"/>
                        </a:solidFill>
                        <a:ln w="3175">
                          <a:solidFill>
                            <a:srgbClr val="400040"/>
                          </a:solidFill>
                          <a:round/>
                          <a:headEnd/>
                          <a:tailEnd/>
                        </a:ln>
                      </p:spPr>
                      <p:txBody>
                        <a:bodyPr/>
                        <a:lstStyle/>
                        <a:p>
                          <a:endParaRPr lang="en-US"/>
                        </a:p>
                      </p:txBody>
                    </p:sp>
                  </p:grpSp>
                </p:grpSp>
                <p:grpSp>
                  <p:nvGrpSpPr>
                    <p:cNvPr id="40190" name="Group 125">
                      <a:extLst>
                        <a:ext uri="{FF2B5EF4-FFF2-40B4-BE49-F238E27FC236}">
                          <a16:creationId xmlns:a16="http://schemas.microsoft.com/office/drawing/2014/main" id="{914C4181-A661-4DF8-A368-A9BC2CD1F68F}"/>
                        </a:ext>
                      </a:extLst>
                    </p:cNvPr>
                    <p:cNvGrpSpPr>
                      <a:grpSpLocks/>
                    </p:cNvGrpSpPr>
                    <p:nvPr/>
                  </p:nvGrpSpPr>
                  <p:grpSpPr bwMode="auto">
                    <a:xfrm>
                      <a:off x="2072" y="1522"/>
                      <a:ext cx="112" cy="183"/>
                      <a:chOff x="2072" y="1522"/>
                      <a:chExt cx="112" cy="183"/>
                    </a:xfrm>
                  </p:grpSpPr>
                  <p:grpSp>
                    <p:nvGrpSpPr>
                      <p:cNvPr id="40191" name="Group 126">
                        <a:extLst>
                          <a:ext uri="{FF2B5EF4-FFF2-40B4-BE49-F238E27FC236}">
                            <a16:creationId xmlns:a16="http://schemas.microsoft.com/office/drawing/2014/main" id="{28EB58A2-80B2-4425-A2E9-51947ECAF99A}"/>
                          </a:ext>
                        </a:extLst>
                      </p:cNvPr>
                      <p:cNvGrpSpPr>
                        <a:grpSpLocks/>
                      </p:cNvGrpSpPr>
                      <p:nvPr/>
                    </p:nvGrpSpPr>
                    <p:grpSpPr bwMode="auto">
                      <a:xfrm>
                        <a:off x="2072" y="1522"/>
                        <a:ext cx="112" cy="179"/>
                        <a:chOff x="2072" y="1522"/>
                        <a:chExt cx="112" cy="179"/>
                      </a:xfrm>
                    </p:grpSpPr>
                    <p:sp>
                      <p:nvSpPr>
                        <p:cNvPr id="40195" name="Freeform 127">
                          <a:extLst>
                            <a:ext uri="{FF2B5EF4-FFF2-40B4-BE49-F238E27FC236}">
                              <a16:creationId xmlns:a16="http://schemas.microsoft.com/office/drawing/2014/main" id="{8EACE3DE-FDCE-49AE-A1A2-0117AAAC0CE1}"/>
                            </a:ext>
                          </a:extLst>
                        </p:cNvPr>
                        <p:cNvSpPr>
                          <a:spLocks/>
                        </p:cNvSpPr>
                        <p:nvPr/>
                      </p:nvSpPr>
                      <p:spPr bwMode="auto">
                        <a:xfrm>
                          <a:off x="2072" y="1522"/>
                          <a:ext cx="112" cy="179"/>
                        </a:xfrm>
                        <a:custGeom>
                          <a:avLst/>
                          <a:gdLst>
                            <a:gd name="T0" fmla="*/ 0 w 562"/>
                            <a:gd name="T1" fmla="*/ 0 h 898"/>
                            <a:gd name="T2" fmla="*/ 0 w 562"/>
                            <a:gd name="T3" fmla="*/ 0 h 898"/>
                            <a:gd name="T4" fmla="*/ 0 w 562"/>
                            <a:gd name="T5" fmla="*/ 0 h 898"/>
                            <a:gd name="T6" fmla="*/ 0 w 562"/>
                            <a:gd name="T7" fmla="*/ 0 h 898"/>
                            <a:gd name="T8" fmla="*/ 0 w 562"/>
                            <a:gd name="T9" fmla="*/ 0 h 898"/>
                            <a:gd name="T10" fmla="*/ 0 w 562"/>
                            <a:gd name="T11" fmla="*/ 0 h 898"/>
                            <a:gd name="T12" fmla="*/ 0 w 562"/>
                            <a:gd name="T13" fmla="*/ 0 h 898"/>
                            <a:gd name="T14" fmla="*/ 0 w 562"/>
                            <a:gd name="T15" fmla="*/ 0 h 898"/>
                            <a:gd name="T16" fmla="*/ 0 w 562"/>
                            <a:gd name="T17" fmla="*/ 0 h 898"/>
                            <a:gd name="T18" fmla="*/ 0 w 562"/>
                            <a:gd name="T19" fmla="*/ 0 h 898"/>
                            <a:gd name="T20" fmla="*/ 0 w 562"/>
                            <a:gd name="T21" fmla="*/ 0 h 898"/>
                            <a:gd name="T22" fmla="*/ 0 w 562"/>
                            <a:gd name="T23" fmla="*/ 0 h 898"/>
                            <a:gd name="T24" fmla="*/ 0 w 562"/>
                            <a:gd name="T25" fmla="*/ 0 h 898"/>
                            <a:gd name="T26" fmla="*/ 0 w 562"/>
                            <a:gd name="T27" fmla="*/ 0 h 898"/>
                            <a:gd name="T28" fmla="*/ 0 w 562"/>
                            <a:gd name="T29" fmla="*/ 0 h 898"/>
                            <a:gd name="T30" fmla="*/ 0 w 562"/>
                            <a:gd name="T31" fmla="*/ 0 h 898"/>
                            <a:gd name="T32" fmla="*/ 0 w 562"/>
                            <a:gd name="T33" fmla="*/ 0 h 898"/>
                            <a:gd name="T34" fmla="*/ 0 w 562"/>
                            <a:gd name="T35" fmla="*/ 0 h 898"/>
                            <a:gd name="T36" fmla="*/ 0 w 562"/>
                            <a:gd name="T37" fmla="*/ 0 h 898"/>
                            <a:gd name="T38" fmla="*/ 0 w 562"/>
                            <a:gd name="T39" fmla="*/ 0 h 898"/>
                            <a:gd name="T40" fmla="*/ 0 w 562"/>
                            <a:gd name="T41" fmla="*/ 0 h 898"/>
                            <a:gd name="T42" fmla="*/ 0 w 562"/>
                            <a:gd name="T43" fmla="*/ 0 h 898"/>
                            <a:gd name="T44" fmla="*/ 0 w 562"/>
                            <a:gd name="T45" fmla="*/ 0 h 898"/>
                            <a:gd name="T46" fmla="*/ 0 w 562"/>
                            <a:gd name="T47" fmla="*/ 0 h 898"/>
                            <a:gd name="T48" fmla="*/ 0 w 562"/>
                            <a:gd name="T49" fmla="*/ 0 h 898"/>
                            <a:gd name="T50" fmla="*/ 0 w 562"/>
                            <a:gd name="T51" fmla="*/ 0 h 898"/>
                            <a:gd name="T52" fmla="*/ 0 w 562"/>
                            <a:gd name="T53" fmla="*/ 0 h 898"/>
                            <a:gd name="T54" fmla="*/ 0 w 562"/>
                            <a:gd name="T55" fmla="*/ 0 h 898"/>
                            <a:gd name="T56" fmla="*/ 0 w 562"/>
                            <a:gd name="T57" fmla="*/ 0 h 898"/>
                            <a:gd name="T58" fmla="*/ 0 w 562"/>
                            <a:gd name="T59" fmla="*/ 0 h 898"/>
                            <a:gd name="T60" fmla="*/ 0 w 562"/>
                            <a:gd name="T61" fmla="*/ 0 h 898"/>
                            <a:gd name="T62" fmla="*/ 0 w 562"/>
                            <a:gd name="T63" fmla="*/ 0 h 898"/>
                            <a:gd name="T64" fmla="*/ 0 w 562"/>
                            <a:gd name="T65" fmla="*/ 0 h 898"/>
                            <a:gd name="T66" fmla="*/ 0 w 562"/>
                            <a:gd name="T67" fmla="*/ 0 h 898"/>
                            <a:gd name="T68" fmla="*/ 0 w 562"/>
                            <a:gd name="T69" fmla="*/ 0 h 898"/>
                            <a:gd name="T70" fmla="*/ 0 w 562"/>
                            <a:gd name="T71" fmla="*/ 0 h 898"/>
                            <a:gd name="T72" fmla="*/ 0 w 562"/>
                            <a:gd name="T73" fmla="*/ 0 h 898"/>
                            <a:gd name="T74" fmla="*/ 0 w 562"/>
                            <a:gd name="T75" fmla="*/ 0 h 898"/>
                            <a:gd name="T76" fmla="*/ 0 w 562"/>
                            <a:gd name="T77" fmla="*/ 0 h 898"/>
                            <a:gd name="T78" fmla="*/ 0 w 562"/>
                            <a:gd name="T79" fmla="*/ 0 h 898"/>
                            <a:gd name="T80" fmla="*/ 0 w 562"/>
                            <a:gd name="T81" fmla="*/ 0 h 898"/>
                            <a:gd name="T82" fmla="*/ 0 w 562"/>
                            <a:gd name="T83" fmla="*/ 0 h 898"/>
                            <a:gd name="T84" fmla="*/ 0 w 562"/>
                            <a:gd name="T85" fmla="*/ 0 h 898"/>
                            <a:gd name="T86" fmla="*/ 0 w 562"/>
                            <a:gd name="T87" fmla="*/ 0 h 898"/>
                            <a:gd name="T88" fmla="*/ 0 w 562"/>
                            <a:gd name="T89" fmla="*/ 0 h 898"/>
                            <a:gd name="T90" fmla="*/ 0 w 562"/>
                            <a:gd name="T91" fmla="*/ 0 h 898"/>
                            <a:gd name="T92" fmla="*/ 0 w 562"/>
                            <a:gd name="T93" fmla="*/ 0 h 898"/>
                            <a:gd name="T94" fmla="*/ 0 w 562"/>
                            <a:gd name="T95" fmla="*/ 0 h 898"/>
                            <a:gd name="T96" fmla="*/ 0 w 562"/>
                            <a:gd name="T97" fmla="*/ 0 h 898"/>
                            <a:gd name="T98" fmla="*/ 0 w 562"/>
                            <a:gd name="T99" fmla="*/ 0 h 898"/>
                            <a:gd name="T100" fmla="*/ 0 w 562"/>
                            <a:gd name="T101" fmla="*/ 0 h 898"/>
                            <a:gd name="T102" fmla="*/ 0 w 562"/>
                            <a:gd name="T103" fmla="*/ 0 h 898"/>
                            <a:gd name="T104" fmla="*/ 0 w 562"/>
                            <a:gd name="T105" fmla="*/ 0 h 898"/>
                            <a:gd name="T106" fmla="*/ 0 w 562"/>
                            <a:gd name="T107" fmla="*/ 0 h 898"/>
                            <a:gd name="T108" fmla="*/ 0 w 562"/>
                            <a:gd name="T109" fmla="*/ 0 h 898"/>
                            <a:gd name="T110" fmla="*/ 0 w 562"/>
                            <a:gd name="T111" fmla="*/ 0 h 898"/>
                            <a:gd name="T112" fmla="*/ 0 w 562"/>
                            <a:gd name="T113" fmla="*/ 0 h 8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2"/>
                            <a:gd name="T172" fmla="*/ 0 h 898"/>
                            <a:gd name="T173" fmla="*/ 562 w 562"/>
                            <a:gd name="T174" fmla="*/ 898 h 8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2" h="898">
                              <a:moveTo>
                                <a:pt x="0" y="500"/>
                              </a:moveTo>
                              <a:lnTo>
                                <a:pt x="3" y="451"/>
                              </a:lnTo>
                              <a:lnTo>
                                <a:pt x="13" y="398"/>
                              </a:lnTo>
                              <a:lnTo>
                                <a:pt x="25" y="352"/>
                              </a:lnTo>
                              <a:lnTo>
                                <a:pt x="38" y="305"/>
                              </a:lnTo>
                              <a:lnTo>
                                <a:pt x="53" y="267"/>
                              </a:lnTo>
                              <a:lnTo>
                                <a:pt x="74" y="230"/>
                              </a:lnTo>
                              <a:lnTo>
                                <a:pt x="98" y="199"/>
                              </a:lnTo>
                              <a:lnTo>
                                <a:pt x="127" y="167"/>
                              </a:lnTo>
                              <a:lnTo>
                                <a:pt x="162" y="134"/>
                              </a:lnTo>
                              <a:lnTo>
                                <a:pt x="202" y="103"/>
                              </a:lnTo>
                              <a:lnTo>
                                <a:pt x="245" y="74"/>
                              </a:lnTo>
                              <a:lnTo>
                                <a:pt x="287" y="49"/>
                              </a:lnTo>
                              <a:lnTo>
                                <a:pt x="334" y="29"/>
                              </a:lnTo>
                              <a:lnTo>
                                <a:pt x="376" y="15"/>
                              </a:lnTo>
                              <a:lnTo>
                                <a:pt x="416" y="5"/>
                              </a:lnTo>
                              <a:lnTo>
                                <a:pt x="448" y="0"/>
                              </a:lnTo>
                              <a:lnTo>
                                <a:pt x="463" y="3"/>
                              </a:lnTo>
                              <a:lnTo>
                                <a:pt x="481" y="11"/>
                              </a:lnTo>
                              <a:lnTo>
                                <a:pt x="503" y="24"/>
                              </a:lnTo>
                              <a:lnTo>
                                <a:pt x="527" y="43"/>
                              </a:lnTo>
                              <a:lnTo>
                                <a:pt x="540" y="61"/>
                              </a:lnTo>
                              <a:lnTo>
                                <a:pt x="551" y="82"/>
                              </a:lnTo>
                              <a:lnTo>
                                <a:pt x="559" y="104"/>
                              </a:lnTo>
                              <a:lnTo>
                                <a:pt x="562" y="137"/>
                              </a:lnTo>
                              <a:lnTo>
                                <a:pt x="559" y="167"/>
                              </a:lnTo>
                              <a:lnTo>
                                <a:pt x="551" y="186"/>
                              </a:lnTo>
                              <a:lnTo>
                                <a:pt x="540" y="199"/>
                              </a:lnTo>
                              <a:lnTo>
                                <a:pt x="524" y="208"/>
                              </a:lnTo>
                              <a:lnTo>
                                <a:pt x="496" y="219"/>
                              </a:lnTo>
                              <a:lnTo>
                                <a:pt x="467" y="230"/>
                              </a:lnTo>
                              <a:lnTo>
                                <a:pt x="437" y="244"/>
                              </a:lnTo>
                              <a:lnTo>
                                <a:pt x="401" y="265"/>
                              </a:lnTo>
                              <a:lnTo>
                                <a:pt x="364" y="295"/>
                              </a:lnTo>
                              <a:lnTo>
                                <a:pt x="342" y="320"/>
                              </a:lnTo>
                              <a:lnTo>
                                <a:pt x="323" y="347"/>
                              </a:lnTo>
                              <a:lnTo>
                                <a:pt x="309" y="378"/>
                              </a:lnTo>
                              <a:lnTo>
                                <a:pt x="299" y="413"/>
                              </a:lnTo>
                              <a:lnTo>
                                <a:pt x="297" y="448"/>
                              </a:lnTo>
                              <a:lnTo>
                                <a:pt x="305" y="488"/>
                              </a:lnTo>
                              <a:lnTo>
                                <a:pt x="314" y="525"/>
                              </a:lnTo>
                              <a:lnTo>
                                <a:pt x="326" y="556"/>
                              </a:lnTo>
                              <a:lnTo>
                                <a:pt x="348" y="592"/>
                              </a:lnTo>
                              <a:lnTo>
                                <a:pt x="376" y="633"/>
                              </a:lnTo>
                              <a:lnTo>
                                <a:pt x="406" y="668"/>
                              </a:lnTo>
                              <a:lnTo>
                                <a:pt x="427" y="698"/>
                              </a:lnTo>
                              <a:lnTo>
                                <a:pt x="439" y="729"/>
                              </a:lnTo>
                              <a:lnTo>
                                <a:pt x="207" y="898"/>
                              </a:lnTo>
                              <a:lnTo>
                                <a:pt x="168" y="866"/>
                              </a:lnTo>
                              <a:lnTo>
                                <a:pt x="138" y="827"/>
                              </a:lnTo>
                              <a:lnTo>
                                <a:pt x="109" y="787"/>
                              </a:lnTo>
                              <a:lnTo>
                                <a:pt x="78" y="738"/>
                              </a:lnTo>
                              <a:lnTo>
                                <a:pt x="50" y="687"/>
                              </a:lnTo>
                              <a:lnTo>
                                <a:pt x="31" y="648"/>
                              </a:lnTo>
                              <a:lnTo>
                                <a:pt x="16" y="602"/>
                              </a:lnTo>
                              <a:lnTo>
                                <a:pt x="4" y="549"/>
                              </a:lnTo>
                              <a:lnTo>
                                <a:pt x="0" y="500"/>
                              </a:lnTo>
                              <a:close/>
                            </a:path>
                          </a:pathLst>
                        </a:cu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196" name="Group 128">
                          <a:extLst>
                            <a:ext uri="{FF2B5EF4-FFF2-40B4-BE49-F238E27FC236}">
                              <a16:creationId xmlns:a16="http://schemas.microsoft.com/office/drawing/2014/main" id="{CEF732B9-7051-487C-923E-1A5B1526EB57}"/>
                            </a:ext>
                          </a:extLst>
                        </p:cNvPr>
                        <p:cNvGrpSpPr>
                          <a:grpSpLocks/>
                        </p:cNvGrpSpPr>
                        <p:nvPr/>
                      </p:nvGrpSpPr>
                      <p:grpSpPr bwMode="auto">
                        <a:xfrm>
                          <a:off x="2072" y="1522"/>
                          <a:ext cx="112" cy="179"/>
                          <a:chOff x="2072" y="1522"/>
                          <a:chExt cx="112" cy="179"/>
                        </a:xfrm>
                      </p:grpSpPr>
                      <p:sp>
                        <p:nvSpPr>
                          <p:cNvPr id="40197" name="Freeform 129">
                            <a:extLst>
                              <a:ext uri="{FF2B5EF4-FFF2-40B4-BE49-F238E27FC236}">
                                <a16:creationId xmlns:a16="http://schemas.microsoft.com/office/drawing/2014/main" id="{5A5B0CA0-E49B-4405-8E47-B7428FA6FA32}"/>
                              </a:ext>
                            </a:extLst>
                          </p:cNvPr>
                          <p:cNvSpPr>
                            <a:spLocks/>
                          </p:cNvSpPr>
                          <p:nvPr/>
                        </p:nvSpPr>
                        <p:spPr bwMode="auto">
                          <a:xfrm>
                            <a:off x="2092" y="1535"/>
                            <a:ext cx="83" cy="140"/>
                          </a:xfrm>
                          <a:custGeom>
                            <a:avLst/>
                            <a:gdLst>
                              <a:gd name="T0" fmla="*/ 0 w 417"/>
                              <a:gd name="T1" fmla="*/ 0 h 703"/>
                              <a:gd name="T2" fmla="*/ 0 w 417"/>
                              <a:gd name="T3" fmla="*/ 0 h 703"/>
                              <a:gd name="T4" fmla="*/ 0 w 417"/>
                              <a:gd name="T5" fmla="*/ 0 h 703"/>
                              <a:gd name="T6" fmla="*/ 0 w 417"/>
                              <a:gd name="T7" fmla="*/ 0 h 703"/>
                              <a:gd name="T8" fmla="*/ 0 w 417"/>
                              <a:gd name="T9" fmla="*/ 0 h 703"/>
                              <a:gd name="T10" fmla="*/ 0 w 417"/>
                              <a:gd name="T11" fmla="*/ 0 h 703"/>
                              <a:gd name="T12" fmla="*/ 0 w 417"/>
                              <a:gd name="T13" fmla="*/ 0 h 703"/>
                              <a:gd name="T14" fmla="*/ 0 w 417"/>
                              <a:gd name="T15" fmla="*/ 0 h 703"/>
                              <a:gd name="T16" fmla="*/ 0 w 417"/>
                              <a:gd name="T17" fmla="*/ 0 h 703"/>
                              <a:gd name="T18" fmla="*/ 0 w 417"/>
                              <a:gd name="T19" fmla="*/ 0 h 703"/>
                              <a:gd name="T20" fmla="*/ 0 w 417"/>
                              <a:gd name="T21" fmla="*/ 0 h 703"/>
                              <a:gd name="T22" fmla="*/ 0 w 417"/>
                              <a:gd name="T23" fmla="*/ 0 h 703"/>
                              <a:gd name="T24" fmla="*/ 0 w 417"/>
                              <a:gd name="T25" fmla="*/ 0 h 703"/>
                              <a:gd name="T26" fmla="*/ 0 w 417"/>
                              <a:gd name="T27" fmla="*/ 0 h 703"/>
                              <a:gd name="T28" fmla="*/ 0 w 417"/>
                              <a:gd name="T29" fmla="*/ 0 h 703"/>
                              <a:gd name="T30" fmla="*/ 0 w 417"/>
                              <a:gd name="T31" fmla="*/ 0 h 703"/>
                              <a:gd name="T32" fmla="*/ 0 w 417"/>
                              <a:gd name="T33" fmla="*/ 0 h 703"/>
                              <a:gd name="T34" fmla="*/ 0 w 417"/>
                              <a:gd name="T35" fmla="*/ 0 h 703"/>
                              <a:gd name="T36" fmla="*/ 0 w 417"/>
                              <a:gd name="T37" fmla="*/ 0 h 703"/>
                              <a:gd name="T38" fmla="*/ 0 w 417"/>
                              <a:gd name="T39" fmla="*/ 0 h 703"/>
                              <a:gd name="T40" fmla="*/ 0 w 417"/>
                              <a:gd name="T41" fmla="*/ 0 h 703"/>
                              <a:gd name="T42" fmla="*/ 0 w 417"/>
                              <a:gd name="T43" fmla="*/ 0 h 703"/>
                              <a:gd name="T44" fmla="*/ 0 w 417"/>
                              <a:gd name="T45" fmla="*/ 0 h 703"/>
                              <a:gd name="T46" fmla="*/ 0 w 417"/>
                              <a:gd name="T47" fmla="*/ 0 h 703"/>
                              <a:gd name="T48" fmla="*/ 0 w 417"/>
                              <a:gd name="T49" fmla="*/ 0 h 703"/>
                              <a:gd name="T50" fmla="*/ 0 w 417"/>
                              <a:gd name="T51" fmla="*/ 0 h 703"/>
                              <a:gd name="T52" fmla="*/ 0 w 417"/>
                              <a:gd name="T53" fmla="*/ 0 h 703"/>
                              <a:gd name="T54" fmla="*/ 0 w 417"/>
                              <a:gd name="T55" fmla="*/ 0 h 703"/>
                              <a:gd name="T56" fmla="*/ 0 w 417"/>
                              <a:gd name="T57" fmla="*/ 0 h 703"/>
                              <a:gd name="T58" fmla="*/ 0 w 417"/>
                              <a:gd name="T59" fmla="*/ 0 h 7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17"/>
                              <a:gd name="T91" fmla="*/ 0 h 703"/>
                              <a:gd name="T92" fmla="*/ 417 w 417"/>
                              <a:gd name="T93" fmla="*/ 703 h 7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17" h="703">
                                <a:moveTo>
                                  <a:pt x="124" y="703"/>
                                </a:moveTo>
                                <a:lnTo>
                                  <a:pt x="97" y="668"/>
                                </a:lnTo>
                                <a:lnTo>
                                  <a:pt x="75" y="637"/>
                                </a:lnTo>
                                <a:lnTo>
                                  <a:pt x="58" y="606"/>
                                </a:lnTo>
                                <a:lnTo>
                                  <a:pt x="43" y="573"/>
                                </a:lnTo>
                                <a:lnTo>
                                  <a:pt x="32" y="540"/>
                                </a:lnTo>
                                <a:lnTo>
                                  <a:pt x="23" y="508"/>
                                </a:lnTo>
                                <a:lnTo>
                                  <a:pt x="15" y="480"/>
                                </a:lnTo>
                                <a:lnTo>
                                  <a:pt x="9" y="452"/>
                                </a:lnTo>
                                <a:lnTo>
                                  <a:pt x="5" y="421"/>
                                </a:lnTo>
                                <a:lnTo>
                                  <a:pt x="2" y="398"/>
                                </a:lnTo>
                                <a:lnTo>
                                  <a:pt x="0" y="378"/>
                                </a:lnTo>
                                <a:lnTo>
                                  <a:pt x="2" y="358"/>
                                </a:lnTo>
                                <a:lnTo>
                                  <a:pt x="10" y="329"/>
                                </a:lnTo>
                                <a:lnTo>
                                  <a:pt x="18" y="299"/>
                                </a:lnTo>
                                <a:lnTo>
                                  <a:pt x="29" y="269"/>
                                </a:lnTo>
                                <a:lnTo>
                                  <a:pt x="42" y="242"/>
                                </a:lnTo>
                                <a:lnTo>
                                  <a:pt x="55" y="217"/>
                                </a:lnTo>
                                <a:lnTo>
                                  <a:pt x="71" y="191"/>
                                </a:lnTo>
                                <a:lnTo>
                                  <a:pt x="88" y="168"/>
                                </a:lnTo>
                                <a:lnTo>
                                  <a:pt x="106" y="148"/>
                                </a:lnTo>
                                <a:lnTo>
                                  <a:pt x="124" y="132"/>
                                </a:lnTo>
                                <a:lnTo>
                                  <a:pt x="156" y="108"/>
                                </a:lnTo>
                                <a:lnTo>
                                  <a:pt x="184" y="91"/>
                                </a:lnTo>
                                <a:lnTo>
                                  <a:pt x="219" y="69"/>
                                </a:lnTo>
                                <a:lnTo>
                                  <a:pt x="255" y="51"/>
                                </a:lnTo>
                                <a:lnTo>
                                  <a:pt x="301" y="31"/>
                                </a:lnTo>
                                <a:lnTo>
                                  <a:pt x="342" y="19"/>
                                </a:lnTo>
                                <a:lnTo>
                                  <a:pt x="382" y="9"/>
                                </a:lnTo>
                                <a:lnTo>
                                  <a:pt x="417" y="0"/>
                                </a:lnTo>
                              </a:path>
                            </a:pathLst>
                          </a:custGeom>
                          <a:noFill/>
                          <a:ln w="4763">
                            <a:solidFill>
                              <a:srgbClr val="FF4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98" name="Freeform 130">
                            <a:extLst>
                              <a:ext uri="{FF2B5EF4-FFF2-40B4-BE49-F238E27FC236}">
                                <a16:creationId xmlns:a16="http://schemas.microsoft.com/office/drawing/2014/main" id="{9D36BC3D-0A14-48A8-8BE6-56D6D25AA083}"/>
                              </a:ext>
                            </a:extLst>
                          </p:cNvPr>
                          <p:cNvSpPr>
                            <a:spLocks/>
                          </p:cNvSpPr>
                          <p:nvPr/>
                        </p:nvSpPr>
                        <p:spPr bwMode="auto">
                          <a:xfrm>
                            <a:off x="2113" y="1550"/>
                            <a:ext cx="71" cy="117"/>
                          </a:xfrm>
                          <a:custGeom>
                            <a:avLst/>
                            <a:gdLst>
                              <a:gd name="T0" fmla="*/ 0 w 356"/>
                              <a:gd name="T1" fmla="*/ 0 h 585"/>
                              <a:gd name="T2" fmla="*/ 0 w 356"/>
                              <a:gd name="T3" fmla="*/ 0 h 585"/>
                              <a:gd name="T4" fmla="*/ 0 w 356"/>
                              <a:gd name="T5" fmla="*/ 0 h 585"/>
                              <a:gd name="T6" fmla="*/ 0 w 356"/>
                              <a:gd name="T7" fmla="*/ 0 h 585"/>
                              <a:gd name="T8" fmla="*/ 0 w 356"/>
                              <a:gd name="T9" fmla="*/ 0 h 585"/>
                              <a:gd name="T10" fmla="*/ 0 w 356"/>
                              <a:gd name="T11" fmla="*/ 0 h 585"/>
                              <a:gd name="T12" fmla="*/ 0 w 356"/>
                              <a:gd name="T13" fmla="*/ 0 h 585"/>
                              <a:gd name="T14" fmla="*/ 0 w 356"/>
                              <a:gd name="T15" fmla="*/ 0 h 585"/>
                              <a:gd name="T16" fmla="*/ 0 w 356"/>
                              <a:gd name="T17" fmla="*/ 0 h 585"/>
                              <a:gd name="T18" fmla="*/ 0 w 356"/>
                              <a:gd name="T19" fmla="*/ 0 h 585"/>
                              <a:gd name="T20" fmla="*/ 0 w 356"/>
                              <a:gd name="T21" fmla="*/ 0 h 585"/>
                              <a:gd name="T22" fmla="*/ 0 w 356"/>
                              <a:gd name="T23" fmla="*/ 0 h 585"/>
                              <a:gd name="T24" fmla="*/ 0 w 356"/>
                              <a:gd name="T25" fmla="*/ 0 h 585"/>
                              <a:gd name="T26" fmla="*/ 0 w 356"/>
                              <a:gd name="T27" fmla="*/ 0 h 585"/>
                              <a:gd name="T28" fmla="*/ 0 w 356"/>
                              <a:gd name="T29" fmla="*/ 0 h 585"/>
                              <a:gd name="T30" fmla="*/ 0 w 356"/>
                              <a:gd name="T31" fmla="*/ 0 h 585"/>
                              <a:gd name="T32" fmla="*/ 0 w 356"/>
                              <a:gd name="T33" fmla="*/ 0 h 585"/>
                              <a:gd name="T34" fmla="*/ 0 w 356"/>
                              <a:gd name="T35" fmla="*/ 0 h 585"/>
                              <a:gd name="T36" fmla="*/ 0 w 356"/>
                              <a:gd name="T37" fmla="*/ 0 h 585"/>
                              <a:gd name="T38" fmla="*/ 0 w 356"/>
                              <a:gd name="T39" fmla="*/ 0 h 585"/>
                              <a:gd name="T40" fmla="*/ 0 w 356"/>
                              <a:gd name="T41" fmla="*/ 0 h 585"/>
                              <a:gd name="T42" fmla="*/ 0 w 356"/>
                              <a:gd name="T43" fmla="*/ 0 h 585"/>
                              <a:gd name="T44" fmla="*/ 0 w 356"/>
                              <a:gd name="T45" fmla="*/ 0 h 585"/>
                              <a:gd name="T46" fmla="*/ 0 w 356"/>
                              <a:gd name="T47" fmla="*/ 0 h 585"/>
                              <a:gd name="T48" fmla="*/ 0 w 356"/>
                              <a:gd name="T49" fmla="*/ 0 h 585"/>
                              <a:gd name="T50" fmla="*/ 0 w 356"/>
                              <a:gd name="T51" fmla="*/ 0 h 585"/>
                              <a:gd name="T52" fmla="*/ 0 w 356"/>
                              <a:gd name="T53" fmla="*/ 0 h 585"/>
                              <a:gd name="T54" fmla="*/ 0 w 356"/>
                              <a:gd name="T55" fmla="*/ 0 h 585"/>
                              <a:gd name="T56" fmla="*/ 0 w 356"/>
                              <a:gd name="T57" fmla="*/ 0 h 585"/>
                              <a:gd name="T58" fmla="*/ 0 w 356"/>
                              <a:gd name="T59" fmla="*/ 0 h 585"/>
                              <a:gd name="T60" fmla="*/ 0 w 356"/>
                              <a:gd name="T61" fmla="*/ 0 h 585"/>
                              <a:gd name="T62" fmla="*/ 0 w 356"/>
                              <a:gd name="T63" fmla="*/ 0 h 585"/>
                              <a:gd name="T64" fmla="*/ 0 w 356"/>
                              <a:gd name="T65" fmla="*/ 0 h 585"/>
                              <a:gd name="T66" fmla="*/ 0 w 356"/>
                              <a:gd name="T67" fmla="*/ 0 h 585"/>
                              <a:gd name="T68" fmla="*/ 0 w 356"/>
                              <a:gd name="T69" fmla="*/ 0 h 585"/>
                              <a:gd name="T70" fmla="*/ 0 w 356"/>
                              <a:gd name="T71" fmla="*/ 0 h 585"/>
                              <a:gd name="T72" fmla="*/ 0 w 356"/>
                              <a:gd name="T73" fmla="*/ 0 h 585"/>
                              <a:gd name="T74" fmla="*/ 0 w 356"/>
                              <a:gd name="T75" fmla="*/ 0 h 585"/>
                              <a:gd name="T76" fmla="*/ 0 w 356"/>
                              <a:gd name="T77" fmla="*/ 0 h 585"/>
                              <a:gd name="T78" fmla="*/ 0 w 356"/>
                              <a:gd name="T79" fmla="*/ 0 h 585"/>
                              <a:gd name="T80" fmla="*/ 0 w 356"/>
                              <a:gd name="T81" fmla="*/ 0 h 585"/>
                              <a:gd name="T82" fmla="*/ 0 w 356"/>
                              <a:gd name="T83" fmla="*/ 0 h 585"/>
                              <a:gd name="T84" fmla="*/ 0 w 356"/>
                              <a:gd name="T85" fmla="*/ 0 h 585"/>
                              <a:gd name="T86" fmla="*/ 0 w 356"/>
                              <a:gd name="T87" fmla="*/ 0 h 585"/>
                              <a:gd name="T88" fmla="*/ 0 w 356"/>
                              <a:gd name="T89" fmla="*/ 0 h 585"/>
                              <a:gd name="T90" fmla="*/ 0 w 356"/>
                              <a:gd name="T91" fmla="*/ 0 h 585"/>
                              <a:gd name="T92" fmla="*/ 0 w 356"/>
                              <a:gd name="T93" fmla="*/ 0 h 585"/>
                              <a:gd name="T94" fmla="*/ 0 w 356"/>
                              <a:gd name="T95" fmla="*/ 0 h 585"/>
                              <a:gd name="T96" fmla="*/ 0 w 356"/>
                              <a:gd name="T97" fmla="*/ 0 h 585"/>
                              <a:gd name="T98" fmla="*/ 0 w 356"/>
                              <a:gd name="T99" fmla="*/ 0 h 585"/>
                              <a:gd name="T100" fmla="*/ 0 w 356"/>
                              <a:gd name="T101" fmla="*/ 0 h 585"/>
                              <a:gd name="T102" fmla="*/ 0 w 356"/>
                              <a:gd name="T103" fmla="*/ 0 h 585"/>
                              <a:gd name="T104" fmla="*/ 0 w 356"/>
                              <a:gd name="T105" fmla="*/ 0 h 585"/>
                              <a:gd name="T106" fmla="*/ 0 w 356"/>
                              <a:gd name="T107" fmla="*/ 0 h 585"/>
                              <a:gd name="T108" fmla="*/ 0 w 356"/>
                              <a:gd name="T109" fmla="*/ 0 h 585"/>
                              <a:gd name="T110" fmla="*/ 0 w 356"/>
                              <a:gd name="T111" fmla="*/ 0 h 585"/>
                              <a:gd name="T112" fmla="*/ 0 w 356"/>
                              <a:gd name="T113" fmla="*/ 0 h 5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6"/>
                              <a:gd name="T172" fmla="*/ 0 h 585"/>
                              <a:gd name="T173" fmla="*/ 356 w 356"/>
                              <a:gd name="T174" fmla="*/ 585 h 5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6" h="585">
                                <a:moveTo>
                                  <a:pt x="6" y="348"/>
                                </a:moveTo>
                                <a:lnTo>
                                  <a:pt x="2" y="319"/>
                                </a:lnTo>
                                <a:lnTo>
                                  <a:pt x="0" y="288"/>
                                </a:lnTo>
                                <a:lnTo>
                                  <a:pt x="2" y="254"/>
                                </a:lnTo>
                                <a:lnTo>
                                  <a:pt x="6" y="229"/>
                                </a:lnTo>
                                <a:lnTo>
                                  <a:pt x="13" y="204"/>
                                </a:lnTo>
                                <a:lnTo>
                                  <a:pt x="24" y="174"/>
                                </a:lnTo>
                                <a:lnTo>
                                  <a:pt x="43" y="146"/>
                                </a:lnTo>
                                <a:lnTo>
                                  <a:pt x="60" y="123"/>
                                </a:lnTo>
                                <a:lnTo>
                                  <a:pt x="78" y="108"/>
                                </a:lnTo>
                                <a:lnTo>
                                  <a:pt x="98" y="89"/>
                                </a:lnTo>
                                <a:lnTo>
                                  <a:pt x="119" y="73"/>
                                </a:lnTo>
                                <a:lnTo>
                                  <a:pt x="145" y="58"/>
                                </a:lnTo>
                                <a:lnTo>
                                  <a:pt x="172" y="42"/>
                                </a:lnTo>
                                <a:lnTo>
                                  <a:pt x="196" y="31"/>
                                </a:lnTo>
                                <a:lnTo>
                                  <a:pt x="221" y="21"/>
                                </a:lnTo>
                                <a:lnTo>
                                  <a:pt x="244" y="14"/>
                                </a:lnTo>
                                <a:lnTo>
                                  <a:pt x="268" y="7"/>
                                </a:lnTo>
                                <a:lnTo>
                                  <a:pt x="297" y="2"/>
                                </a:lnTo>
                                <a:lnTo>
                                  <a:pt x="324" y="1"/>
                                </a:lnTo>
                                <a:lnTo>
                                  <a:pt x="342" y="0"/>
                                </a:lnTo>
                                <a:lnTo>
                                  <a:pt x="356" y="1"/>
                                </a:lnTo>
                                <a:lnTo>
                                  <a:pt x="355" y="17"/>
                                </a:lnTo>
                                <a:lnTo>
                                  <a:pt x="353" y="30"/>
                                </a:lnTo>
                                <a:lnTo>
                                  <a:pt x="339" y="32"/>
                                </a:lnTo>
                                <a:lnTo>
                                  <a:pt x="319" y="37"/>
                                </a:lnTo>
                                <a:lnTo>
                                  <a:pt x="296" y="44"/>
                                </a:lnTo>
                                <a:lnTo>
                                  <a:pt x="270" y="55"/>
                                </a:lnTo>
                                <a:lnTo>
                                  <a:pt x="244" y="66"/>
                                </a:lnTo>
                                <a:lnTo>
                                  <a:pt x="216" y="78"/>
                                </a:lnTo>
                                <a:lnTo>
                                  <a:pt x="187" y="91"/>
                                </a:lnTo>
                                <a:lnTo>
                                  <a:pt x="150" y="113"/>
                                </a:lnTo>
                                <a:lnTo>
                                  <a:pt x="113" y="143"/>
                                </a:lnTo>
                                <a:lnTo>
                                  <a:pt x="91" y="166"/>
                                </a:lnTo>
                                <a:lnTo>
                                  <a:pt x="73" y="194"/>
                                </a:lnTo>
                                <a:lnTo>
                                  <a:pt x="59" y="225"/>
                                </a:lnTo>
                                <a:lnTo>
                                  <a:pt x="49" y="260"/>
                                </a:lnTo>
                                <a:lnTo>
                                  <a:pt x="47" y="295"/>
                                </a:lnTo>
                                <a:lnTo>
                                  <a:pt x="55" y="335"/>
                                </a:lnTo>
                                <a:lnTo>
                                  <a:pt x="64" y="371"/>
                                </a:lnTo>
                                <a:lnTo>
                                  <a:pt x="76" y="402"/>
                                </a:lnTo>
                                <a:lnTo>
                                  <a:pt x="97" y="438"/>
                                </a:lnTo>
                                <a:lnTo>
                                  <a:pt x="125" y="478"/>
                                </a:lnTo>
                                <a:lnTo>
                                  <a:pt x="155" y="514"/>
                                </a:lnTo>
                                <a:lnTo>
                                  <a:pt x="177" y="545"/>
                                </a:lnTo>
                                <a:lnTo>
                                  <a:pt x="198" y="579"/>
                                </a:lnTo>
                                <a:lnTo>
                                  <a:pt x="165" y="585"/>
                                </a:lnTo>
                                <a:lnTo>
                                  <a:pt x="148" y="570"/>
                                </a:lnTo>
                                <a:lnTo>
                                  <a:pt x="130" y="553"/>
                                </a:lnTo>
                                <a:lnTo>
                                  <a:pt x="108" y="535"/>
                                </a:lnTo>
                                <a:lnTo>
                                  <a:pt x="89" y="513"/>
                                </a:lnTo>
                                <a:lnTo>
                                  <a:pt x="67" y="483"/>
                                </a:lnTo>
                                <a:lnTo>
                                  <a:pt x="49" y="454"/>
                                </a:lnTo>
                                <a:lnTo>
                                  <a:pt x="31" y="424"/>
                                </a:lnTo>
                                <a:lnTo>
                                  <a:pt x="19" y="395"/>
                                </a:lnTo>
                                <a:lnTo>
                                  <a:pt x="13" y="376"/>
                                </a:lnTo>
                                <a:lnTo>
                                  <a:pt x="6" y="348"/>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99" name="Freeform 131">
                            <a:extLst>
                              <a:ext uri="{FF2B5EF4-FFF2-40B4-BE49-F238E27FC236}">
                                <a16:creationId xmlns:a16="http://schemas.microsoft.com/office/drawing/2014/main" id="{9099A8CA-C6BD-479E-BE4D-8631CFB02019}"/>
                              </a:ext>
                            </a:extLst>
                          </p:cNvPr>
                          <p:cNvSpPr>
                            <a:spLocks/>
                          </p:cNvSpPr>
                          <p:nvPr/>
                        </p:nvSpPr>
                        <p:spPr bwMode="auto">
                          <a:xfrm>
                            <a:off x="2122" y="1555"/>
                            <a:ext cx="62" cy="113"/>
                          </a:xfrm>
                          <a:custGeom>
                            <a:avLst/>
                            <a:gdLst>
                              <a:gd name="T0" fmla="*/ 0 w 308"/>
                              <a:gd name="T1" fmla="*/ 0 h 566"/>
                              <a:gd name="T2" fmla="*/ 0 w 308"/>
                              <a:gd name="T3" fmla="*/ 0 h 566"/>
                              <a:gd name="T4" fmla="*/ 0 w 308"/>
                              <a:gd name="T5" fmla="*/ 0 h 566"/>
                              <a:gd name="T6" fmla="*/ 0 w 308"/>
                              <a:gd name="T7" fmla="*/ 0 h 566"/>
                              <a:gd name="T8" fmla="*/ 0 w 308"/>
                              <a:gd name="T9" fmla="*/ 0 h 566"/>
                              <a:gd name="T10" fmla="*/ 0 w 308"/>
                              <a:gd name="T11" fmla="*/ 0 h 566"/>
                              <a:gd name="T12" fmla="*/ 0 w 308"/>
                              <a:gd name="T13" fmla="*/ 0 h 566"/>
                              <a:gd name="T14" fmla="*/ 0 w 308"/>
                              <a:gd name="T15" fmla="*/ 0 h 566"/>
                              <a:gd name="T16" fmla="*/ 0 w 308"/>
                              <a:gd name="T17" fmla="*/ 0 h 566"/>
                              <a:gd name="T18" fmla="*/ 0 w 308"/>
                              <a:gd name="T19" fmla="*/ 0 h 566"/>
                              <a:gd name="T20" fmla="*/ 0 w 308"/>
                              <a:gd name="T21" fmla="*/ 0 h 566"/>
                              <a:gd name="T22" fmla="*/ 0 w 308"/>
                              <a:gd name="T23" fmla="*/ 0 h 566"/>
                              <a:gd name="T24" fmla="*/ 0 w 308"/>
                              <a:gd name="T25" fmla="*/ 0 h 566"/>
                              <a:gd name="T26" fmla="*/ 0 w 308"/>
                              <a:gd name="T27" fmla="*/ 0 h 566"/>
                              <a:gd name="T28" fmla="*/ 0 w 308"/>
                              <a:gd name="T29" fmla="*/ 0 h 566"/>
                              <a:gd name="T30" fmla="*/ 0 w 308"/>
                              <a:gd name="T31" fmla="*/ 0 h 566"/>
                              <a:gd name="T32" fmla="*/ 0 w 308"/>
                              <a:gd name="T33" fmla="*/ 0 h 566"/>
                              <a:gd name="T34" fmla="*/ 0 w 308"/>
                              <a:gd name="T35" fmla="*/ 0 h 566"/>
                              <a:gd name="T36" fmla="*/ 0 w 308"/>
                              <a:gd name="T37" fmla="*/ 0 h 566"/>
                              <a:gd name="T38" fmla="*/ 0 w 308"/>
                              <a:gd name="T39" fmla="*/ 0 h 566"/>
                              <a:gd name="T40" fmla="*/ 0 w 308"/>
                              <a:gd name="T41" fmla="*/ 0 h 566"/>
                              <a:gd name="T42" fmla="*/ 0 w 308"/>
                              <a:gd name="T43" fmla="*/ 0 h 566"/>
                              <a:gd name="T44" fmla="*/ 0 w 308"/>
                              <a:gd name="T45" fmla="*/ 0 h 566"/>
                              <a:gd name="T46" fmla="*/ 0 w 308"/>
                              <a:gd name="T47" fmla="*/ 0 h 566"/>
                              <a:gd name="T48" fmla="*/ 0 w 308"/>
                              <a:gd name="T49" fmla="*/ 0 h 566"/>
                              <a:gd name="T50" fmla="*/ 0 w 308"/>
                              <a:gd name="T51" fmla="*/ 0 h 566"/>
                              <a:gd name="T52" fmla="*/ 0 w 308"/>
                              <a:gd name="T53" fmla="*/ 0 h 566"/>
                              <a:gd name="T54" fmla="*/ 0 w 308"/>
                              <a:gd name="T55" fmla="*/ 0 h 566"/>
                              <a:gd name="T56" fmla="*/ 0 w 308"/>
                              <a:gd name="T57" fmla="*/ 0 h 566"/>
                              <a:gd name="T58" fmla="*/ 0 w 308"/>
                              <a:gd name="T59" fmla="*/ 0 h 566"/>
                              <a:gd name="T60" fmla="*/ 0 w 308"/>
                              <a:gd name="T61" fmla="*/ 0 h 566"/>
                              <a:gd name="T62" fmla="*/ 0 w 308"/>
                              <a:gd name="T63" fmla="*/ 0 h 566"/>
                              <a:gd name="T64" fmla="*/ 0 w 308"/>
                              <a:gd name="T65" fmla="*/ 0 h 566"/>
                              <a:gd name="T66" fmla="*/ 0 w 308"/>
                              <a:gd name="T67" fmla="*/ 0 h 566"/>
                              <a:gd name="T68" fmla="*/ 0 w 308"/>
                              <a:gd name="T69" fmla="*/ 0 h 566"/>
                              <a:gd name="T70" fmla="*/ 0 w 308"/>
                              <a:gd name="T71" fmla="*/ 0 h 566"/>
                              <a:gd name="T72" fmla="*/ 0 w 308"/>
                              <a:gd name="T73" fmla="*/ 0 h 566"/>
                              <a:gd name="T74" fmla="*/ 0 w 308"/>
                              <a:gd name="T75" fmla="*/ 0 h 566"/>
                              <a:gd name="T76" fmla="*/ 0 w 308"/>
                              <a:gd name="T77" fmla="*/ 0 h 566"/>
                              <a:gd name="T78" fmla="*/ 0 w 308"/>
                              <a:gd name="T79" fmla="*/ 0 h 566"/>
                              <a:gd name="T80" fmla="*/ 0 w 308"/>
                              <a:gd name="T81" fmla="*/ 0 h 566"/>
                              <a:gd name="T82" fmla="*/ 0 w 308"/>
                              <a:gd name="T83" fmla="*/ 0 h 566"/>
                              <a:gd name="T84" fmla="*/ 0 w 308"/>
                              <a:gd name="T85" fmla="*/ 0 h 566"/>
                              <a:gd name="T86" fmla="*/ 0 w 308"/>
                              <a:gd name="T87" fmla="*/ 0 h 566"/>
                              <a:gd name="T88" fmla="*/ 0 w 308"/>
                              <a:gd name="T89" fmla="*/ 0 h 566"/>
                              <a:gd name="T90" fmla="*/ 0 w 308"/>
                              <a:gd name="T91" fmla="*/ 0 h 566"/>
                              <a:gd name="T92" fmla="*/ 0 w 308"/>
                              <a:gd name="T93" fmla="*/ 0 h 566"/>
                              <a:gd name="T94" fmla="*/ 0 w 308"/>
                              <a:gd name="T95" fmla="*/ 0 h 566"/>
                              <a:gd name="T96" fmla="*/ 0 w 308"/>
                              <a:gd name="T97" fmla="*/ 0 h 566"/>
                              <a:gd name="T98" fmla="*/ 0 w 308"/>
                              <a:gd name="T99" fmla="*/ 0 h 566"/>
                              <a:gd name="T100" fmla="*/ 0 w 308"/>
                              <a:gd name="T101" fmla="*/ 0 h 5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8"/>
                              <a:gd name="T154" fmla="*/ 0 h 566"/>
                              <a:gd name="T155" fmla="*/ 308 w 308"/>
                              <a:gd name="T156" fmla="*/ 566 h 5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8" h="566">
                                <a:moveTo>
                                  <a:pt x="6" y="337"/>
                                </a:moveTo>
                                <a:lnTo>
                                  <a:pt x="2" y="308"/>
                                </a:lnTo>
                                <a:lnTo>
                                  <a:pt x="0" y="278"/>
                                </a:lnTo>
                                <a:lnTo>
                                  <a:pt x="2" y="243"/>
                                </a:lnTo>
                                <a:lnTo>
                                  <a:pt x="6" y="218"/>
                                </a:lnTo>
                                <a:lnTo>
                                  <a:pt x="13" y="194"/>
                                </a:lnTo>
                                <a:lnTo>
                                  <a:pt x="24" y="163"/>
                                </a:lnTo>
                                <a:lnTo>
                                  <a:pt x="43" y="135"/>
                                </a:lnTo>
                                <a:lnTo>
                                  <a:pt x="60" y="113"/>
                                </a:lnTo>
                                <a:lnTo>
                                  <a:pt x="77" y="97"/>
                                </a:lnTo>
                                <a:lnTo>
                                  <a:pt x="98" y="79"/>
                                </a:lnTo>
                                <a:lnTo>
                                  <a:pt x="119" y="62"/>
                                </a:lnTo>
                                <a:lnTo>
                                  <a:pt x="145" y="47"/>
                                </a:lnTo>
                                <a:lnTo>
                                  <a:pt x="172" y="32"/>
                                </a:lnTo>
                                <a:lnTo>
                                  <a:pt x="196" y="20"/>
                                </a:lnTo>
                                <a:lnTo>
                                  <a:pt x="220" y="10"/>
                                </a:lnTo>
                                <a:lnTo>
                                  <a:pt x="242" y="4"/>
                                </a:lnTo>
                                <a:lnTo>
                                  <a:pt x="267" y="0"/>
                                </a:lnTo>
                                <a:lnTo>
                                  <a:pt x="291" y="0"/>
                                </a:lnTo>
                                <a:lnTo>
                                  <a:pt x="308" y="3"/>
                                </a:lnTo>
                                <a:lnTo>
                                  <a:pt x="300" y="22"/>
                                </a:lnTo>
                                <a:lnTo>
                                  <a:pt x="289" y="35"/>
                                </a:lnTo>
                                <a:lnTo>
                                  <a:pt x="273" y="44"/>
                                </a:lnTo>
                                <a:lnTo>
                                  <a:pt x="245" y="55"/>
                                </a:lnTo>
                                <a:lnTo>
                                  <a:pt x="217" y="68"/>
                                </a:lnTo>
                                <a:lnTo>
                                  <a:pt x="187" y="81"/>
                                </a:lnTo>
                                <a:lnTo>
                                  <a:pt x="150" y="102"/>
                                </a:lnTo>
                                <a:lnTo>
                                  <a:pt x="113" y="132"/>
                                </a:lnTo>
                                <a:lnTo>
                                  <a:pt x="91" y="156"/>
                                </a:lnTo>
                                <a:lnTo>
                                  <a:pt x="73" y="183"/>
                                </a:lnTo>
                                <a:lnTo>
                                  <a:pt x="59" y="214"/>
                                </a:lnTo>
                                <a:lnTo>
                                  <a:pt x="49" y="249"/>
                                </a:lnTo>
                                <a:lnTo>
                                  <a:pt x="47" y="284"/>
                                </a:lnTo>
                                <a:lnTo>
                                  <a:pt x="55" y="324"/>
                                </a:lnTo>
                                <a:lnTo>
                                  <a:pt x="64" y="361"/>
                                </a:lnTo>
                                <a:lnTo>
                                  <a:pt x="77" y="392"/>
                                </a:lnTo>
                                <a:lnTo>
                                  <a:pt x="97" y="426"/>
                                </a:lnTo>
                                <a:lnTo>
                                  <a:pt x="125" y="468"/>
                                </a:lnTo>
                                <a:lnTo>
                                  <a:pt x="155" y="503"/>
                                </a:lnTo>
                                <a:lnTo>
                                  <a:pt x="177" y="534"/>
                                </a:lnTo>
                                <a:lnTo>
                                  <a:pt x="189" y="565"/>
                                </a:lnTo>
                                <a:lnTo>
                                  <a:pt x="159" y="566"/>
                                </a:lnTo>
                                <a:lnTo>
                                  <a:pt x="131" y="542"/>
                                </a:lnTo>
                                <a:lnTo>
                                  <a:pt x="108" y="524"/>
                                </a:lnTo>
                                <a:lnTo>
                                  <a:pt x="88" y="502"/>
                                </a:lnTo>
                                <a:lnTo>
                                  <a:pt x="67" y="473"/>
                                </a:lnTo>
                                <a:lnTo>
                                  <a:pt x="49" y="443"/>
                                </a:lnTo>
                                <a:lnTo>
                                  <a:pt x="32" y="413"/>
                                </a:lnTo>
                                <a:lnTo>
                                  <a:pt x="19" y="384"/>
                                </a:lnTo>
                                <a:lnTo>
                                  <a:pt x="13" y="365"/>
                                </a:lnTo>
                                <a:lnTo>
                                  <a:pt x="6" y="337"/>
                                </a:lnTo>
                                <a:close/>
                              </a:path>
                            </a:pathLst>
                          </a:custGeom>
                          <a:solidFill>
                            <a:srgbClr val="40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200" name="Freeform 132">
                            <a:extLst>
                              <a:ext uri="{FF2B5EF4-FFF2-40B4-BE49-F238E27FC236}">
                                <a16:creationId xmlns:a16="http://schemas.microsoft.com/office/drawing/2014/main" id="{36AA423C-8478-4ADD-B89B-DA4E8DF7AD29}"/>
                              </a:ext>
                            </a:extLst>
                          </p:cNvPr>
                          <p:cNvSpPr>
                            <a:spLocks/>
                          </p:cNvSpPr>
                          <p:nvPr/>
                        </p:nvSpPr>
                        <p:spPr bwMode="auto">
                          <a:xfrm>
                            <a:off x="2072" y="1522"/>
                            <a:ext cx="101" cy="179"/>
                          </a:xfrm>
                          <a:custGeom>
                            <a:avLst/>
                            <a:gdLst>
                              <a:gd name="T0" fmla="*/ 0 w 503"/>
                              <a:gd name="T1" fmla="*/ 0 h 898"/>
                              <a:gd name="T2" fmla="*/ 0 w 503"/>
                              <a:gd name="T3" fmla="*/ 0 h 898"/>
                              <a:gd name="T4" fmla="*/ 0 w 503"/>
                              <a:gd name="T5" fmla="*/ 0 h 898"/>
                              <a:gd name="T6" fmla="*/ 0 w 503"/>
                              <a:gd name="T7" fmla="*/ 0 h 898"/>
                              <a:gd name="T8" fmla="*/ 0 w 503"/>
                              <a:gd name="T9" fmla="*/ 0 h 898"/>
                              <a:gd name="T10" fmla="*/ 0 w 503"/>
                              <a:gd name="T11" fmla="*/ 0 h 898"/>
                              <a:gd name="T12" fmla="*/ 0 w 503"/>
                              <a:gd name="T13" fmla="*/ 0 h 898"/>
                              <a:gd name="T14" fmla="*/ 0 w 503"/>
                              <a:gd name="T15" fmla="*/ 0 h 898"/>
                              <a:gd name="T16" fmla="*/ 0 w 503"/>
                              <a:gd name="T17" fmla="*/ 0 h 898"/>
                              <a:gd name="T18" fmla="*/ 0 w 503"/>
                              <a:gd name="T19" fmla="*/ 0 h 898"/>
                              <a:gd name="T20" fmla="*/ 0 w 503"/>
                              <a:gd name="T21" fmla="*/ 0 h 898"/>
                              <a:gd name="T22" fmla="*/ 0 w 503"/>
                              <a:gd name="T23" fmla="*/ 0 h 898"/>
                              <a:gd name="T24" fmla="*/ 0 w 503"/>
                              <a:gd name="T25" fmla="*/ 0 h 898"/>
                              <a:gd name="T26" fmla="*/ 0 w 503"/>
                              <a:gd name="T27" fmla="*/ 0 h 898"/>
                              <a:gd name="T28" fmla="*/ 0 w 503"/>
                              <a:gd name="T29" fmla="*/ 0 h 898"/>
                              <a:gd name="T30" fmla="*/ 0 w 503"/>
                              <a:gd name="T31" fmla="*/ 0 h 898"/>
                              <a:gd name="T32" fmla="*/ 0 w 503"/>
                              <a:gd name="T33" fmla="*/ 0 h 898"/>
                              <a:gd name="T34" fmla="*/ 0 w 503"/>
                              <a:gd name="T35" fmla="*/ 0 h 898"/>
                              <a:gd name="T36" fmla="*/ 0 w 503"/>
                              <a:gd name="T37" fmla="*/ 0 h 898"/>
                              <a:gd name="T38" fmla="*/ 0 w 503"/>
                              <a:gd name="T39" fmla="*/ 0 h 898"/>
                              <a:gd name="T40" fmla="*/ 0 w 503"/>
                              <a:gd name="T41" fmla="*/ 0 h 898"/>
                              <a:gd name="T42" fmla="*/ 0 w 503"/>
                              <a:gd name="T43" fmla="*/ 0 h 898"/>
                              <a:gd name="T44" fmla="*/ 0 w 503"/>
                              <a:gd name="T45" fmla="*/ 0 h 898"/>
                              <a:gd name="T46" fmla="*/ 0 w 503"/>
                              <a:gd name="T47" fmla="*/ 0 h 898"/>
                              <a:gd name="T48" fmla="*/ 0 w 503"/>
                              <a:gd name="T49" fmla="*/ 0 h 898"/>
                              <a:gd name="T50" fmla="*/ 0 w 503"/>
                              <a:gd name="T51" fmla="*/ 0 h 898"/>
                              <a:gd name="T52" fmla="*/ 0 w 503"/>
                              <a:gd name="T53" fmla="*/ 0 h 898"/>
                              <a:gd name="T54" fmla="*/ 0 w 503"/>
                              <a:gd name="T55" fmla="*/ 0 h 898"/>
                              <a:gd name="T56" fmla="*/ 0 w 503"/>
                              <a:gd name="T57" fmla="*/ 0 h 898"/>
                              <a:gd name="T58" fmla="*/ 0 w 503"/>
                              <a:gd name="T59" fmla="*/ 0 h 898"/>
                              <a:gd name="T60" fmla="*/ 0 w 503"/>
                              <a:gd name="T61" fmla="*/ 0 h 898"/>
                              <a:gd name="T62" fmla="*/ 0 w 503"/>
                              <a:gd name="T63" fmla="*/ 0 h 898"/>
                              <a:gd name="T64" fmla="*/ 0 w 503"/>
                              <a:gd name="T65" fmla="*/ 0 h 898"/>
                              <a:gd name="T66" fmla="*/ 0 w 503"/>
                              <a:gd name="T67" fmla="*/ 0 h 898"/>
                              <a:gd name="T68" fmla="*/ 0 w 503"/>
                              <a:gd name="T69" fmla="*/ 0 h 898"/>
                              <a:gd name="T70" fmla="*/ 0 w 503"/>
                              <a:gd name="T71" fmla="*/ 0 h 8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03"/>
                              <a:gd name="T109" fmla="*/ 0 h 898"/>
                              <a:gd name="T110" fmla="*/ 503 w 503"/>
                              <a:gd name="T111" fmla="*/ 898 h 89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03" h="898">
                                <a:moveTo>
                                  <a:pt x="0" y="500"/>
                                </a:moveTo>
                                <a:lnTo>
                                  <a:pt x="3" y="451"/>
                                </a:lnTo>
                                <a:lnTo>
                                  <a:pt x="13" y="398"/>
                                </a:lnTo>
                                <a:lnTo>
                                  <a:pt x="25" y="352"/>
                                </a:lnTo>
                                <a:lnTo>
                                  <a:pt x="38" y="305"/>
                                </a:lnTo>
                                <a:lnTo>
                                  <a:pt x="53" y="267"/>
                                </a:lnTo>
                                <a:lnTo>
                                  <a:pt x="74" y="230"/>
                                </a:lnTo>
                                <a:lnTo>
                                  <a:pt x="98" y="199"/>
                                </a:lnTo>
                                <a:lnTo>
                                  <a:pt x="126" y="167"/>
                                </a:lnTo>
                                <a:lnTo>
                                  <a:pt x="162" y="134"/>
                                </a:lnTo>
                                <a:lnTo>
                                  <a:pt x="202" y="103"/>
                                </a:lnTo>
                                <a:lnTo>
                                  <a:pt x="245" y="74"/>
                                </a:lnTo>
                                <a:lnTo>
                                  <a:pt x="287" y="49"/>
                                </a:lnTo>
                                <a:lnTo>
                                  <a:pt x="334" y="29"/>
                                </a:lnTo>
                                <a:lnTo>
                                  <a:pt x="376" y="15"/>
                                </a:lnTo>
                                <a:lnTo>
                                  <a:pt x="415" y="5"/>
                                </a:lnTo>
                                <a:lnTo>
                                  <a:pt x="448" y="0"/>
                                </a:lnTo>
                                <a:lnTo>
                                  <a:pt x="463" y="3"/>
                                </a:lnTo>
                                <a:lnTo>
                                  <a:pt x="481" y="11"/>
                                </a:lnTo>
                                <a:lnTo>
                                  <a:pt x="503" y="24"/>
                                </a:lnTo>
                                <a:lnTo>
                                  <a:pt x="480" y="28"/>
                                </a:lnTo>
                                <a:lnTo>
                                  <a:pt x="452" y="34"/>
                                </a:lnTo>
                                <a:lnTo>
                                  <a:pt x="425" y="40"/>
                                </a:lnTo>
                                <a:lnTo>
                                  <a:pt x="394" y="48"/>
                                </a:lnTo>
                                <a:lnTo>
                                  <a:pt x="370" y="57"/>
                                </a:lnTo>
                                <a:lnTo>
                                  <a:pt x="345" y="68"/>
                                </a:lnTo>
                                <a:lnTo>
                                  <a:pt x="319" y="82"/>
                                </a:lnTo>
                                <a:lnTo>
                                  <a:pt x="295" y="95"/>
                                </a:lnTo>
                                <a:lnTo>
                                  <a:pt x="272" y="108"/>
                                </a:lnTo>
                                <a:lnTo>
                                  <a:pt x="248" y="124"/>
                                </a:lnTo>
                                <a:lnTo>
                                  <a:pt x="222" y="141"/>
                                </a:lnTo>
                                <a:lnTo>
                                  <a:pt x="199" y="158"/>
                                </a:lnTo>
                                <a:lnTo>
                                  <a:pt x="177" y="174"/>
                                </a:lnTo>
                                <a:lnTo>
                                  <a:pt x="159" y="190"/>
                                </a:lnTo>
                                <a:lnTo>
                                  <a:pt x="141" y="210"/>
                                </a:lnTo>
                                <a:lnTo>
                                  <a:pt x="127" y="230"/>
                                </a:lnTo>
                                <a:lnTo>
                                  <a:pt x="115" y="254"/>
                                </a:lnTo>
                                <a:lnTo>
                                  <a:pt x="98" y="282"/>
                                </a:lnTo>
                                <a:lnTo>
                                  <a:pt x="84" y="308"/>
                                </a:lnTo>
                                <a:lnTo>
                                  <a:pt x="75" y="332"/>
                                </a:lnTo>
                                <a:lnTo>
                                  <a:pt x="67" y="354"/>
                                </a:lnTo>
                                <a:lnTo>
                                  <a:pt x="61" y="377"/>
                                </a:lnTo>
                                <a:lnTo>
                                  <a:pt x="56" y="402"/>
                                </a:lnTo>
                                <a:lnTo>
                                  <a:pt x="51" y="426"/>
                                </a:lnTo>
                                <a:lnTo>
                                  <a:pt x="48" y="457"/>
                                </a:lnTo>
                                <a:lnTo>
                                  <a:pt x="47" y="491"/>
                                </a:lnTo>
                                <a:lnTo>
                                  <a:pt x="48" y="519"/>
                                </a:lnTo>
                                <a:lnTo>
                                  <a:pt x="51" y="546"/>
                                </a:lnTo>
                                <a:lnTo>
                                  <a:pt x="59" y="575"/>
                                </a:lnTo>
                                <a:lnTo>
                                  <a:pt x="66" y="602"/>
                                </a:lnTo>
                                <a:lnTo>
                                  <a:pt x="76" y="628"/>
                                </a:lnTo>
                                <a:lnTo>
                                  <a:pt x="89" y="652"/>
                                </a:lnTo>
                                <a:lnTo>
                                  <a:pt x="103" y="676"/>
                                </a:lnTo>
                                <a:lnTo>
                                  <a:pt x="118" y="703"/>
                                </a:lnTo>
                                <a:lnTo>
                                  <a:pt x="133" y="731"/>
                                </a:lnTo>
                                <a:lnTo>
                                  <a:pt x="149" y="759"/>
                                </a:lnTo>
                                <a:lnTo>
                                  <a:pt x="166" y="785"/>
                                </a:lnTo>
                                <a:lnTo>
                                  <a:pt x="182" y="810"/>
                                </a:lnTo>
                                <a:lnTo>
                                  <a:pt x="203" y="839"/>
                                </a:lnTo>
                                <a:lnTo>
                                  <a:pt x="224" y="865"/>
                                </a:lnTo>
                                <a:lnTo>
                                  <a:pt x="214" y="883"/>
                                </a:lnTo>
                                <a:lnTo>
                                  <a:pt x="207" y="898"/>
                                </a:lnTo>
                                <a:lnTo>
                                  <a:pt x="188" y="884"/>
                                </a:lnTo>
                                <a:lnTo>
                                  <a:pt x="161" y="858"/>
                                </a:lnTo>
                                <a:lnTo>
                                  <a:pt x="136" y="827"/>
                                </a:lnTo>
                                <a:lnTo>
                                  <a:pt x="109" y="787"/>
                                </a:lnTo>
                                <a:lnTo>
                                  <a:pt x="78" y="738"/>
                                </a:lnTo>
                                <a:lnTo>
                                  <a:pt x="50" y="687"/>
                                </a:lnTo>
                                <a:lnTo>
                                  <a:pt x="31" y="648"/>
                                </a:lnTo>
                                <a:lnTo>
                                  <a:pt x="16" y="602"/>
                                </a:lnTo>
                                <a:lnTo>
                                  <a:pt x="4" y="549"/>
                                </a:lnTo>
                                <a:lnTo>
                                  <a:pt x="0" y="500"/>
                                </a:lnTo>
                                <a:close/>
                              </a:path>
                            </a:pathLst>
                          </a:custGeom>
                          <a:solidFill>
                            <a:srgbClr val="E00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40192" name="Group 133">
                        <a:extLst>
                          <a:ext uri="{FF2B5EF4-FFF2-40B4-BE49-F238E27FC236}">
                            <a16:creationId xmlns:a16="http://schemas.microsoft.com/office/drawing/2014/main" id="{6D77CEAD-7A08-471D-9D68-DACCA3F1B956}"/>
                          </a:ext>
                        </a:extLst>
                      </p:cNvPr>
                      <p:cNvGrpSpPr>
                        <a:grpSpLocks/>
                      </p:cNvGrpSpPr>
                      <p:nvPr/>
                    </p:nvGrpSpPr>
                    <p:grpSpPr bwMode="auto">
                      <a:xfrm>
                        <a:off x="2112" y="1663"/>
                        <a:ext cx="49" cy="42"/>
                        <a:chOff x="2112" y="1663"/>
                        <a:chExt cx="49" cy="42"/>
                      </a:xfrm>
                    </p:grpSpPr>
                    <p:sp>
                      <p:nvSpPr>
                        <p:cNvPr id="40193" name="Freeform 134">
                          <a:extLst>
                            <a:ext uri="{FF2B5EF4-FFF2-40B4-BE49-F238E27FC236}">
                              <a16:creationId xmlns:a16="http://schemas.microsoft.com/office/drawing/2014/main" id="{DF0C97AF-2727-412F-AADD-B6B3AC9A5117}"/>
                            </a:ext>
                          </a:extLst>
                        </p:cNvPr>
                        <p:cNvSpPr>
                          <a:spLocks/>
                        </p:cNvSpPr>
                        <p:nvPr/>
                      </p:nvSpPr>
                      <p:spPr bwMode="auto">
                        <a:xfrm>
                          <a:off x="2112" y="1663"/>
                          <a:ext cx="49" cy="42"/>
                        </a:xfrm>
                        <a:custGeom>
                          <a:avLst/>
                          <a:gdLst>
                            <a:gd name="T0" fmla="*/ 0 w 244"/>
                            <a:gd name="T1" fmla="*/ 0 h 210"/>
                            <a:gd name="T2" fmla="*/ 0 w 244"/>
                            <a:gd name="T3" fmla="*/ 0 h 210"/>
                            <a:gd name="T4" fmla="*/ 0 w 244"/>
                            <a:gd name="T5" fmla="*/ 0 h 210"/>
                            <a:gd name="T6" fmla="*/ 0 w 244"/>
                            <a:gd name="T7" fmla="*/ 0 h 210"/>
                            <a:gd name="T8" fmla="*/ 0 w 244"/>
                            <a:gd name="T9" fmla="*/ 0 h 210"/>
                            <a:gd name="T10" fmla="*/ 0 w 244"/>
                            <a:gd name="T11" fmla="*/ 0 h 210"/>
                            <a:gd name="T12" fmla="*/ 0 w 244"/>
                            <a:gd name="T13" fmla="*/ 0 h 210"/>
                            <a:gd name="T14" fmla="*/ 0 w 244"/>
                            <a:gd name="T15" fmla="*/ 0 h 210"/>
                            <a:gd name="T16" fmla="*/ 0 w 244"/>
                            <a:gd name="T17" fmla="*/ 0 h 210"/>
                            <a:gd name="T18" fmla="*/ 0 w 244"/>
                            <a:gd name="T19" fmla="*/ 0 h 210"/>
                            <a:gd name="T20" fmla="*/ 0 w 244"/>
                            <a:gd name="T21" fmla="*/ 0 h 210"/>
                            <a:gd name="T22" fmla="*/ 0 w 244"/>
                            <a:gd name="T23" fmla="*/ 0 h 210"/>
                            <a:gd name="T24" fmla="*/ 0 w 244"/>
                            <a:gd name="T25" fmla="*/ 0 h 210"/>
                            <a:gd name="T26" fmla="*/ 0 w 244"/>
                            <a:gd name="T27" fmla="*/ 0 h 210"/>
                            <a:gd name="T28" fmla="*/ 0 w 244"/>
                            <a:gd name="T29" fmla="*/ 0 h 210"/>
                            <a:gd name="T30" fmla="*/ 0 w 244"/>
                            <a:gd name="T31" fmla="*/ 0 h 210"/>
                            <a:gd name="T32" fmla="*/ 0 w 244"/>
                            <a:gd name="T33" fmla="*/ 0 h 210"/>
                            <a:gd name="T34" fmla="*/ 0 w 244"/>
                            <a:gd name="T35" fmla="*/ 0 h 210"/>
                            <a:gd name="T36" fmla="*/ 0 w 244"/>
                            <a:gd name="T37" fmla="*/ 0 h 210"/>
                            <a:gd name="T38" fmla="*/ 0 w 244"/>
                            <a:gd name="T39" fmla="*/ 0 h 210"/>
                            <a:gd name="T40" fmla="*/ 0 w 244"/>
                            <a:gd name="T41" fmla="*/ 0 h 210"/>
                            <a:gd name="T42" fmla="*/ 0 w 244"/>
                            <a:gd name="T43" fmla="*/ 0 h 210"/>
                            <a:gd name="T44" fmla="*/ 0 w 244"/>
                            <a:gd name="T45" fmla="*/ 0 h 210"/>
                            <a:gd name="T46" fmla="*/ 0 w 244"/>
                            <a:gd name="T47" fmla="*/ 0 h 210"/>
                            <a:gd name="T48" fmla="*/ 0 w 244"/>
                            <a:gd name="T49" fmla="*/ 0 h 210"/>
                            <a:gd name="T50" fmla="*/ 0 w 244"/>
                            <a:gd name="T51" fmla="*/ 0 h 210"/>
                            <a:gd name="T52" fmla="*/ 0 w 244"/>
                            <a:gd name="T53" fmla="*/ 0 h 210"/>
                            <a:gd name="T54" fmla="*/ 0 w 244"/>
                            <a:gd name="T55" fmla="*/ 0 h 210"/>
                            <a:gd name="T56" fmla="*/ 0 w 244"/>
                            <a:gd name="T57" fmla="*/ 0 h 210"/>
                            <a:gd name="T58" fmla="*/ 0 w 244"/>
                            <a:gd name="T59" fmla="*/ 0 h 2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4"/>
                            <a:gd name="T91" fmla="*/ 0 h 210"/>
                            <a:gd name="T92" fmla="*/ 244 w 244"/>
                            <a:gd name="T93" fmla="*/ 210 h 21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4" h="210">
                              <a:moveTo>
                                <a:pt x="238" y="16"/>
                              </a:moveTo>
                              <a:lnTo>
                                <a:pt x="223" y="7"/>
                              </a:lnTo>
                              <a:lnTo>
                                <a:pt x="202" y="1"/>
                              </a:lnTo>
                              <a:lnTo>
                                <a:pt x="183" y="0"/>
                              </a:lnTo>
                              <a:lnTo>
                                <a:pt x="165" y="1"/>
                              </a:lnTo>
                              <a:lnTo>
                                <a:pt x="144" y="7"/>
                              </a:lnTo>
                              <a:lnTo>
                                <a:pt x="122" y="14"/>
                              </a:lnTo>
                              <a:lnTo>
                                <a:pt x="101" y="25"/>
                              </a:lnTo>
                              <a:lnTo>
                                <a:pt x="79" y="37"/>
                              </a:lnTo>
                              <a:lnTo>
                                <a:pt x="57" y="54"/>
                              </a:lnTo>
                              <a:lnTo>
                                <a:pt x="33" y="78"/>
                              </a:lnTo>
                              <a:lnTo>
                                <a:pt x="20" y="101"/>
                              </a:lnTo>
                              <a:lnTo>
                                <a:pt x="11" y="120"/>
                              </a:lnTo>
                              <a:lnTo>
                                <a:pt x="5" y="141"/>
                              </a:lnTo>
                              <a:lnTo>
                                <a:pt x="0" y="162"/>
                              </a:lnTo>
                              <a:lnTo>
                                <a:pt x="3" y="182"/>
                              </a:lnTo>
                              <a:lnTo>
                                <a:pt x="11" y="197"/>
                              </a:lnTo>
                              <a:lnTo>
                                <a:pt x="27" y="203"/>
                              </a:lnTo>
                              <a:lnTo>
                                <a:pt x="45" y="209"/>
                              </a:lnTo>
                              <a:lnTo>
                                <a:pt x="66" y="210"/>
                              </a:lnTo>
                              <a:lnTo>
                                <a:pt x="94" y="206"/>
                              </a:lnTo>
                              <a:lnTo>
                                <a:pt x="122" y="194"/>
                              </a:lnTo>
                              <a:lnTo>
                                <a:pt x="150" y="179"/>
                              </a:lnTo>
                              <a:lnTo>
                                <a:pt x="178" y="156"/>
                              </a:lnTo>
                              <a:lnTo>
                                <a:pt x="201" y="133"/>
                              </a:lnTo>
                              <a:lnTo>
                                <a:pt x="221" y="108"/>
                              </a:lnTo>
                              <a:lnTo>
                                <a:pt x="236" y="83"/>
                              </a:lnTo>
                              <a:lnTo>
                                <a:pt x="242" y="59"/>
                              </a:lnTo>
                              <a:lnTo>
                                <a:pt x="244" y="34"/>
                              </a:lnTo>
                              <a:lnTo>
                                <a:pt x="238" y="16"/>
                              </a:lnTo>
                              <a:close/>
                            </a:path>
                          </a:pathLst>
                        </a:custGeom>
                        <a:solidFill>
                          <a:srgbClr val="A000A0"/>
                        </a:solidFill>
                        <a:ln w="3175">
                          <a:solidFill>
                            <a:srgbClr val="200020"/>
                          </a:solidFill>
                          <a:round/>
                          <a:headEnd/>
                          <a:tailEnd/>
                        </a:ln>
                      </p:spPr>
                      <p:txBody>
                        <a:bodyPr/>
                        <a:lstStyle/>
                        <a:p>
                          <a:endParaRPr lang="en-US"/>
                        </a:p>
                      </p:txBody>
                    </p:sp>
                    <p:sp>
                      <p:nvSpPr>
                        <p:cNvPr id="40194" name="Freeform 135">
                          <a:extLst>
                            <a:ext uri="{FF2B5EF4-FFF2-40B4-BE49-F238E27FC236}">
                              <a16:creationId xmlns:a16="http://schemas.microsoft.com/office/drawing/2014/main" id="{0543FBEB-8D2E-4FC1-885B-5EDBFCD9C7B4}"/>
                            </a:ext>
                          </a:extLst>
                        </p:cNvPr>
                        <p:cNvSpPr>
                          <a:spLocks/>
                        </p:cNvSpPr>
                        <p:nvPr/>
                      </p:nvSpPr>
                      <p:spPr bwMode="auto">
                        <a:xfrm>
                          <a:off x="2118" y="1669"/>
                          <a:ext cx="37" cy="31"/>
                        </a:xfrm>
                        <a:custGeom>
                          <a:avLst/>
                          <a:gdLst>
                            <a:gd name="T0" fmla="*/ 0 w 182"/>
                            <a:gd name="T1" fmla="*/ 0 h 155"/>
                            <a:gd name="T2" fmla="*/ 0 w 182"/>
                            <a:gd name="T3" fmla="*/ 0 h 155"/>
                            <a:gd name="T4" fmla="*/ 0 w 182"/>
                            <a:gd name="T5" fmla="*/ 0 h 155"/>
                            <a:gd name="T6" fmla="*/ 0 w 182"/>
                            <a:gd name="T7" fmla="*/ 0 h 155"/>
                            <a:gd name="T8" fmla="*/ 0 w 182"/>
                            <a:gd name="T9" fmla="*/ 0 h 155"/>
                            <a:gd name="T10" fmla="*/ 0 w 182"/>
                            <a:gd name="T11" fmla="*/ 0 h 155"/>
                            <a:gd name="T12" fmla="*/ 0 w 182"/>
                            <a:gd name="T13" fmla="*/ 0 h 155"/>
                            <a:gd name="T14" fmla="*/ 0 w 182"/>
                            <a:gd name="T15" fmla="*/ 0 h 155"/>
                            <a:gd name="T16" fmla="*/ 0 w 182"/>
                            <a:gd name="T17" fmla="*/ 0 h 155"/>
                            <a:gd name="T18" fmla="*/ 0 w 182"/>
                            <a:gd name="T19" fmla="*/ 0 h 155"/>
                            <a:gd name="T20" fmla="*/ 0 w 182"/>
                            <a:gd name="T21" fmla="*/ 0 h 155"/>
                            <a:gd name="T22" fmla="*/ 0 w 182"/>
                            <a:gd name="T23" fmla="*/ 0 h 155"/>
                            <a:gd name="T24" fmla="*/ 0 w 182"/>
                            <a:gd name="T25" fmla="*/ 0 h 155"/>
                            <a:gd name="T26" fmla="*/ 0 w 182"/>
                            <a:gd name="T27" fmla="*/ 0 h 155"/>
                            <a:gd name="T28" fmla="*/ 0 w 182"/>
                            <a:gd name="T29" fmla="*/ 0 h 155"/>
                            <a:gd name="T30" fmla="*/ 0 w 182"/>
                            <a:gd name="T31" fmla="*/ 0 h 155"/>
                            <a:gd name="T32" fmla="*/ 0 w 182"/>
                            <a:gd name="T33" fmla="*/ 0 h 155"/>
                            <a:gd name="T34" fmla="*/ 0 w 182"/>
                            <a:gd name="T35" fmla="*/ 0 h 155"/>
                            <a:gd name="T36" fmla="*/ 0 w 182"/>
                            <a:gd name="T37" fmla="*/ 0 h 155"/>
                            <a:gd name="T38" fmla="*/ 0 w 182"/>
                            <a:gd name="T39" fmla="*/ 0 h 155"/>
                            <a:gd name="T40" fmla="*/ 0 w 182"/>
                            <a:gd name="T41" fmla="*/ 0 h 155"/>
                            <a:gd name="T42" fmla="*/ 0 w 182"/>
                            <a:gd name="T43" fmla="*/ 0 h 155"/>
                            <a:gd name="T44" fmla="*/ 0 w 182"/>
                            <a:gd name="T45" fmla="*/ 0 h 155"/>
                            <a:gd name="T46" fmla="*/ 0 w 182"/>
                            <a:gd name="T47" fmla="*/ 0 h 155"/>
                            <a:gd name="T48" fmla="*/ 0 w 182"/>
                            <a:gd name="T49" fmla="*/ 0 h 155"/>
                            <a:gd name="T50" fmla="*/ 0 w 182"/>
                            <a:gd name="T51" fmla="*/ 0 h 155"/>
                            <a:gd name="T52" fmla="*/ 0 w 182"/>
                            <a:gd name="T53" fmla="*/ 0 h 155"/>
                            <a:gd name="T54" fmla="*/ 0 w 182"/>
                            <a:gd name="T55" fmla="*/ 0 h 155"/>
                            <a:gd name="T56" fmla="*/ 0 w 182"/>
                            <a:gd name="T57" fmla="*/ 0 h 155"/>
                            <a:gd name="T58" fmla="*/ 0 w 182"/>
                            <a:gd name="T59" fmla="*/ 0 h 15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82"/>
                            <a:gd name="T91" fmla="*/ 0 h 155"/>
                            <a:gd name="T92" fmla="*/ 182 w 182"/>
                            <a:gd name="T93" fmla="*/ 155 h 15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82" h="155">
                              <a:moveTo>
                                <a:pt x="178" y="11"/>
                              </a:moveTo>
                              <a:lnTo>
                                <a:pt x="167" y="4"/>
                              </a:lnTo>
                              <a:lnTo>
                                <a:pt x="152" y="0"/>
                              </a:lnTo>
                              <a:lnTo>
                                <a:pt x="137" y="0"/>
                              </a:lnTo>
                              <a:lnTo>
                                <a:pt x="124" y="0"/>
                              </a:lnTo>
                              <a:lnTo>
                                <a:pt x="108" y="4"/>
                              </a:lnTo>
                              <a:lnTo>
                                <a:pt x="91" y="9"/>
                              </a:lnTo>
                              <a:lnTo>
                                <a:pt x="76" y="18"/>
                              </a:lnTo>
                              <a:lnTo>
                                <a:pt x="60" y="27"/>
                              </a:lnTo>
                              <a:lnTo>
                                <a:pt x="42" y="39"/>
                              </a:lnTo>
                              <a:lnTo>
                                <a:pt x="25" y="57"/>
                              </a:lnTo>
                              <a:lnTo>
                                <a:pt x="15" y="74"/>
                              </a:lnTo>
                              <a:lnTo>
                                <a:pt x="9" y="89"/>
                              </a:lnTo>
                              <a:lnTo>
                                <a:pt x="3" y="104"/>
                              </a:lnTo>
                              <a:lnTo>
                                <a:pt x="0" y="120"/>
                              </a:lnTo>
                              <a:lnTo>
                                <a:pt x="2" y="134"/>
                              </a:lnTo>
                              <a:lnTo>
                                <a:pt x="9" y="147"/>
                              </a:lnTo>
                              <a:lnTo>
                                <a:pt x="21" y="151"/>
                              </a:lnTo>
                              <a:lnTo>
                                <a:pt x="33" y="155"/>
                              </a:lnTo>
                              <a:lnTo>
                                <a:pt x="49" y="155"/>
                              </a:lnTo>
                              <a:lnTo>
                                <a:pt x="70" y="153"/>
                              </a:lnTo>
                              <a:lnTo>
                                <a:pt x="91" y="144"/>
                              </a:lnTo>
                              <a:lnTo>
                                <a:pt x="113" y="132"/>
                              </a:lnTo>
                              <a:lnTo>
                                <a:pt x="133" y="116"/>
                              </a:lnTo>
                              <a:lnTo>
                                <a:pt x="151" y="99"/>
                              </a:lnTo>
                              <a:lnTo>
                                <a:pt x="165" y="80"/>
                              </a:lnTo>
                              <a:lnTo>
                                <a:pt x="177" y="62"/>
                              </a:lnTo>
                              <a:lnTo>
                                <a:pt x="181" y="43"/>
                              </a:lnTo>
                              <a:lnTo>
                                <a:pt x="182" y="25"/>
                              </a:lnTo>
                              <a:lnTo>
                                <a:pt x="178" y="11"/>
                              </a:lnTo>
                              <a:close/>
                            </a:path>
                          </a:pathLst>
                        </a:custGeom>
                        <a:solidFill>
                          <a:srgbClr val="600060"/>
                        </a:solidFill>
                        <a:ln w="3175">
                          <a:solidFill>
                            <a:srgbClr val="200020"/>
                          </a:solidFill>
                          <a:round/>
                          <a:headEnd/>
                          <a:tailEnd/>
                        </a:ln>
                      </p:spPr>
                      <p:txBody>
                        <a:bodyPr/>
                        <a:lstStyle/>
                        <a:p>
                          <a:endParaRPr lang="en-US"/>
                        </a:p>
                      </p:txBody>
                    </p:sp>
                  </p:grpSp>
                </p:grpSp>
              </p:grpSp>
              <p:grpSp>
                <p:nvGrpSpPr>
                  <p:cNvPr id="40178" name="Group 136">
                    <a:extLst>
                      <a:ext uri="{FF2B5EF4-FFF2-40B4-BE49-F238E27FC236}">
                        <a16:creationId xmlns:a16="http://schemas.microsoft.com/office/drawing/2014/main" id="{82503C7E-1398-40FC-8889-A12D5DF2234E}"/>
                      </a:ext>
                    </a:extLst>
                  </p:cNvPr>
                  <p:cNvGrpSpPr>
                    <a:grpSpLocks/>
                  </p:cNvGrpSpPr>
                  <p:nvPr/>
                </p:nvGrpSpPr>
                <p:grpSpPr bwMode="auto">
                  <a:xfrm>
                    <a:off x="2072" y="1578"/>
                    <a:ext cx="215" cy="151"/>
                    <a:chOff x="2072" y="1578"/>
                    <a:chExt cx="215" cy="151"/>
                  </a:xfrm>
                </p:grpSpPr>
                <p:grpSp>
                  <p:nvGrpSpPr>
                    <p:cNvPr id="40179" name="Group 137">
                      <a:extLst>
                        <a:ext uri="{FF2B5EF4-FFF2-40B4-BE49-F238E27FC236}">
                          <a16:creationId xmlns:a16="http://schemas.microsoft.com/office/drawing/2014/main" id="{7B48AFD7-9F57-4F4F-9979-B9AB27F25DA0}"/>
                        </a:ext>
                      </a:extLst>
                    </p:cNvPr>
                    <p:cNvGrpSpPr>
                      <a:grpSpLocks/>
                    </p:cNvGrpSpPr>
                    <p:nvPr/>
                  </p:nvGrpSpPr>
                  <p:grpSpPr bwMode="auto">
                    <a:xfrm>
                      <a:off x="2072" y="1578"/>
                      <a:ext cx="215" cy="140"/>
                      <a:chOff x="2072" y="1578"/>
                      <a:chExt cx="215" cy="140"/>
                    </a:xfrm>
                  </p:grpSpPr>
                  <p:sp>
                    <p:nvSpPr>
                      <p:cNvPr id="40183" name="Freeform 138">
                        <a:extLst>
                          <a:ext uri="{FF2B5EF4-FFF2-40B4-BE49-F238E27FC236}">
                            <a16:creationId xmlns:a16="http://schemas.microsoft.com/office/drawing/2014/main" id="{DD5BC1B5-4F60-43B7-8ED9-065F5B48A1B6}"/>
                          </a:ext>
                        </a:extLst>
                      </p:cNvPr>
                      <p:cNvSpPr>
                        <a:spLocks/>
                      </p:cNvSpPr>
                      <p:nvPr/>
                    </p:nvSpPr>
                    <p:spPr bwMode="auto">
                      <a:xfrm>
                        <a:off x="2072" y="1578"/>
                        <a:ext cx="215" cy="140"/>
                      </a:xfrm>
                      <a:custGeom>
                        <a:avLst/>
                        <a:gdLst>
                          <a:gd name="T0" fmla="*/ 0 w 1073"/>
                          <a:gd name="T1" fmla="*/ 0 h 702"/>
                          <a:gd name="T2" fmla="*/ 0 w 1073"/>
                          <a:gd name="T3" fmla="*/ 0 h 702"/>
                          <a:gd name="T4" fmla="*/ 0 w 1073"/>
                          <a:gd name="T5" fmla="*/ 0 h 702"/>
                          <a:gd name="T6" fmla="*/ 0 w 1073"/>
                          <a:gd name="T7" fmla="*/ 0 h 702"/>
                          <a:gd name="T8" fmla="*/ 0 w 1073"/>
                          <a:gd name="T9" fmla="*/ 0 h 702"/>
                          <a:gd name="T10" fmla="*/ 0 w 1073"/>
                          <a:gd name="T11" fmla="*/ 0 h 702"/>
                          <a:gd name="T12" fmla="*/ 0 w 1073"/>
                          <a:gd name="T13" fmla="*/ 0 h 702"/>
                          <a:gd name="T14" fmla="*/ 0 w 1073"/>
                          <a:gd name="T15" fmla="*/ 0 h 702"/>
                          <a:gd name="T16" fmla="*/ 0 w 1073"/>
                          <a:gd name="T17" fmla="*/ 0 h 702"/>
                          <a:gd name="T18" fmla="*/ 0 w 1073"/>
                          <a:gd name="T19" fmla="*/ 0 h 702"/>
                          <a:gd name="T20" fmla="*/ 0 w 1073"/>
                          <a:gd name="T21" fmla="*/ 0 h 702"/>
                          <a:gd name="T22" fmla="*/ 0 w 1073"/>
                          <a:gd name="T23" fmla="*/ 0 h 702"/>
                          <a:gd name="T24" fmla="*/ 0 w 1073"/>
                          <a:gd name="T25" fmla="*/ 0 h 702"/>
                          <a:gd name="T26" fmla="*/ 0 w 1073"/>
                          <a:gd name="T27" fmla="*/ 0 h 702"/>
                          <a:gd name="T28" fmla="*/ 0 w 1073"/>
                          <a:gd name="T29" fmla="*/ 0 h 702"/>
                          <a:gd name="T30" fmla="*/ 0 w 1073"/>
                          <a:gd name="T31" fmla="*/ 0 h 702"/>
                          <a:gd name="T32" fmla="*/ 0 w 1073"/>
                          <a:gd name="T33" fmla="*/ 0 h 702"/>
                          <a:gd name="T34" fmla="*/ 0 w 1073"/>
                          <a:gd name="T35" fmla="*/ 0 h 702"/>
                          <a:gd name="T36" fmla="*/ 0 w 1073"/>
                          <a:gd name="T37" fmla="*/ 0 h 702"/>
                          <a:gd name="T38" fmla="*/ 0 w 1073"/>
                          <a:gd name="T39" fmla="*/ 0 h 702"/>
                          <a:gd name="T40" fmla="*/ 0 w 1073"/>
                          <a:gd name="T41" fmla="*/ 0 h 702"/>
                          <a:gd name="T42" fmla="*/ 0 w 1073"/>
                          <a:gd name="T43" fmla="*/ 0 h 702"/>
                          <a:gd name="T44" fmla="*/ 0 w 1073"/>
                          <a:gd name="T45" fmla="*/ 0 h 702"/>
                          <a:gd name="T46" fmla="*/ 0 w 1073"/>
                          <a:gd name="T47" fmla="*/ 0 h 702"/>
                          <a:gd name="T48" fmla="*/ 0 w 1073"/>
                          <a:gd name="T49" fmla="*/ 0 h 702"/>
                          <a:gd name="T50" fmla="*/ 0 w 1073"/>
                          <a:gd name="T51" fmla="*/ 0 h 702"/>
                          <a:gd name="T52" fmla="*/ 0 w 1073"/>
                          <a:gd name="T53" fmla="*/ 0 h 702"/>
                          <a:gd name="T54" fmla="*/ 0 w 1073"/>
                          <a:gd name="T55" fmla="*/ 0 h 702"/>
                          <a:gd name="T56" fmla="*/ 0 w 1073"/>
                          <a:gd name="T57" fmla="*/ 0 h 702"/>
                          <a:gd name="T58" fmla="*/ 0 w 1073"/>
                          <a:gd name="T59" fmla="*/ 0 h 702"/>
                          <a:gd name="T60" fmla="*/ 0 w 1073"/>
                          <a:gd name="T61" fmla="*/ 0 h 702"/>
                          <a:gd name="T62" fmla="*/ 0 w 1073"/>
                          <a:gd name="T63" fmla="*/ 0 h 702"/>
                          <a:gd name="T64" fmla="*/ 0 w 1073"/>
                          <a:gd name="T65" fmla="*/ 0 h 702"/>
                          <a:gd name="T66" fmla="*/ 0 w 1073"/>
                          <a:gd name="T67" fmla="*/ 0 h 702"/>
                          <a:gd name="T68" fmla="*/ 0 w 1073"/>
                          <a:gd name="T69" fmla="*/ 0 h 702"/>
                          <a:gd name="T70" fmla="*/ 0 w 1073"/>
                          <a:gd name="T71" fmla="*/ 0 h 702"/>
                          <a:gd name="T72" fmla="*/ 0 w 1073"/>
                          <a:gd name="T73" fmla="*/ 0 h 702"/>
                          <a:gd name="T74" fmla="*/ 0 w 1073"/>
                          <a:gd name="T75" fmla="*/ 0 h 702"/>
                          <a:gd name="T76" fmla="*/ 0 w 1073"/>
                          <a:gd name="T77" fmla="*/ 0 h 702"/>
                          <a:gd name="T78" fmla="*/ 0 w 1073"/>
                          <a:gd name="T79" fmla="*/ 0 h 702"/>
                          <a:gd name="T80" fmla="*/ 0 w 1073"/>
                          <a:gd name="T81" fmla="*/ 0 h 702"/>
                          <a:gd name="T82" fmla="*/ 0 w 1073"/>
                          <a:gd name="T83" fmla="*/ 0 h 702"/>
                          <a:gd name="T84" fmla="*/ 0 w 1073"/>
                          <a:gd name="T85" fmla="*/ 0 h 702"/>
                          <a:gd name="T86" fmla="*/ 0 w 1073"/>
                          <a:gd name="T87" fmla="*/ 0 h 702"/>
                          <a:gd name="T88" fmla="*/ 0 w 1073"/>
                          <a:gd name="T89" fmla="*/ 0 h 702"/>
                          <a:gd name="T90" fmla="*/ 0 w 1073"/>
                          <a:gd name="T91" fmla="*/ 0 h 702"/>
                          <a:gd name="T92" fmla="*/ 0 w 1073"/>
                          <a:gd name="T93" fmla="*/ 0 h 702"/>
                          <a:gd name="T94" fmla="*/ 0 w 1073"/>
                          <a:gd name="T95" fmla="*/ 0 h 702"/>
                          <a:gd name="T96" fmla="*/ 0 w 1073"/>
                          <a:gd name="T97" fmla="*/ 0 h 702"/>
                          <a:gd name="T98" fmla="*/ 0 w 1073"/>
                          <a:gd name="T99" fmla="*/ 0 h 702"/>
                          <a:gd name="T100" fmla="*/ 0 w 1073"/>
                          <a:gd name="T101" fmla="*/ 0 h 7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702"/>
                          <a:gd name="T155" fmla="*/ 1073 w 1073"/>
                          <a:gd name="T156" fmla="*/ 702 h 70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702">
                            <a:moveTo>
                              <a:pt x="680" y="5"/>
                            </a:moveTo>
                            <a:lnTo>
                              <a:pt x="713" y="1"/>
                            </a:lnTo>
                            <a:lnTo>
                              <a:pt x="751" y="0"/>
                            </a:lnTo>
                            <a:lnTo>
                              <a:pt x="789" y="1"/>
                            </a:lnTo>
                            <a:lnTo>
                              <a:pt x="835" y="4"/>
                            </a:lnTo>
                            <a:lnTo>
                              <a:pt x="876" y="6"/>
                            </a:lnTo>
                            <a:lnTo>
                              <a:pt x="911" y="8"/>
                            </a:lnTo>
                            <a:lnTo>
                              <a:pt x="947" y="11"/>
                            </a:lnTo>
                            <a:lnTo>
                              <a:pt x="975" y="14"/>
                            </a:lnTo>
                            <a:lnTo>
                              <a:pt x="999" y="20"/>
                            </a:lnTo>
                            <a:lnTo>
                              <a:pt x="1019" y="27"/>
                            </a:lnTo>
                            <a:lnTo>
                              <a:pt x="1035" y="37"/>
                            </a:lnTo>
                            <a:lnTo>
                              <a:pt x="1046" y="46"/>
                            </a:lnTo>
                            <a:lnTo>
                              <a:pt x="1058" y="58"/>
                            </a:lnTo>
                            <a:lnTo>
                              <a:pt x="1065" y="69"/>
                            </a:lnTo>
                            <a:lnTo>
                              <a:pt x="1070" y="87"/>
                            </a:lnTo>
                            <a:lnTo>
                              <a:pt x="1073" y="102"/>
                            </a:lnTo>
                            <a:lnTo>
                              <a:pt x="1072" y="122"/>
                            </a:lnTo>
                            <a:lnTo>
                              <a:pt x="1067" y="142"/>
                            </a:lnTo>
                            <a:lnTo>
                              <a:pt x="1062" y="155"/>
                            </a:lnTo>
                            <a:lnTo>
                              <a:pt x="1054" y="167"/>
                            </a:lnTo>
                            <a:lnTo>
                              <a:pt x="1043" y="175"/>
                            </a:lnTo>
                            <a:lnTo>
                              <a:pt x="1034" y="181"/>
                            </a:lnTo>
                            <a:lnTo>
                              <a:pt x="1024" y="186"/>
                            </a:lnTo>
                            <a:lnTo>
                              <a:pt x="1008" y="188"/>
                            </a:lnTo>
                            <a:lnTo>
                              <a:pt x="985" y="187"/>
                            </a:lnTo>
                            <a:lnTo>
                              <a:pt x="961" y="186"/>
                            </a:lnTo>
                            <a:lnTo>
                              <a:pt x="935" y="188"/>
                            </a:lnTo>
                            <a:lnTo>
                              <a:pt x="913" y="189"/>
                            </a:lnTo>
                            <a:lnTo>
                              <a:pt x="886" y="190"/>
                            </a:lnTo>
                            <a:lnTo>
                              <a:pt x="860" y="190"/>
                            </a:lnTo>
                            <a:lnTo>
                              <a:pt x="832" y="188"/>
                            </a:lnTo>
                            <a:lnTo>
                              <a:pt x="801" y="188"/>
                            </a:lnTo>
                            <a:lnTo>
                              <a:pt x="771" y="186"/>
                            </a:lnTo>
                            <a:lnTo>
                              <a:pt x="745" y="188"/>
                            </a:lnTo>
                            <a:lnTo>
                              <a:pt x="714" y="190"/>
                            </a:lnTo>
                            <a:lnTo>
                              <a:pt x="682" y="192"/>
                            </a:lnTo>
                            <a:lnTo>
                              <a:pt x="655" y="198"/>
                            </a:lnTo>
                            <a:lnTo>
                              <a:pt x="627" y="207"/>
                            </a:lnTo>
                            <a:lnTo>
                              <a:pt x="600" y="216"/>
                            </a:lnTo>
                            <a:lnTo>
                              <a:pt x="570" y="227"/>
                            </a:lnTo>
                            <a:lnTo>
                              <a:pt x="541" y="238"/>
                            </a:lnTo>
                            <a:lnTo>
                              <a:pt x="517" y="248"/>
                            </a:lnTo>
                            <a:lnTo>
                              <a:pt x="489" y="259"/>
                            </a:lnTo>
                            <a:lnTo>
                              <a:pt x="467" y="272"/>
                            </a:lnTo>
                            <a:lnTo>
                              <a:pt x="447" y="283"/>
                            </a:lnTo>
                            <a:lnTo>
                              <a:pt x="426" y="295"/>
                            </a:lnTo>
                            <a:lnTo>
                              <a:pt x="404" y="308"/>
                            </a:lnTo>
                            <a:lnTo>
                              <a:pt x="387" y="324"/>
                            </a:lnTo>
                            <a:lnTo>
                              <a:pt x="366" y="346"/>
                            </a:lnTo>
                            <a:lnTo>
                              <a:pt x="350" y="365"/>
                            </a:lnTo>
                            <a:lnTo>
                              <a:pt x="335" y="381"/>
                            </a:lnTo>
                            <a:lnTo>
                              <a:pt x="319" y="403"/>
                            </a:lnTo>
                            <a:lnTo>
                              <a:pt x="307" y="424"/>
                            </a:lnTo>
                            <a:lnTo>
                              <a:pt x="295" y="448"/>
                            </a:lnTo>
                            <a:lnTo>
                              <a:pt x="283" y="470"/>
                            </a:lnTo>
                            <a:lnTo>
                              <a:pt x="273" y="494"/>
                            </a:lnTo>
                            <a:lnTo>
                              <a:pt x="268" y="517"/>
                            </a:lnTo>
                            <a:lnTo>
                              <a:pt x="262" y="539"/>
                            </a:lnTo>
                            <a:lnTo>
                              <a:pt x="258" y="564"/>
                            </a:lnTo>
                            <a:lnTo>
                              <a:pt x="255" y="587"/>
                            </a:lnTo>
                            <a:lnTo>
                              <a:pt x="252" y="617"/>
                            </a:lnTo>
                            <a:lnTo>
                              <a:pt x="251" y="645"/>
                            </a:lnTo>
                            <a:lnTo>
                              <a:pt x="250" y="672"/>
                            </a:lnTo>
                            <a:lnTo>
                              <a:pt x="248" y="702"/>
                            </a:lnTo>
                            <a:lnTo>
                              <a:pt x="5" y="700"/>
                            </a:lnTo>
                            <a:lnTo>
                              <a:pt x="1" y="675"/>
                            </a:lnTo>
                            <a:lnTo>
                              <a:pt x="0" y="651"/>
                            </a:lnTo>
                            <a:lnTo>
                              <a:pt x="2" y="623"/>
                            </a:lnTo>
                            <a:lnTo>
                              <a:pt x="5" y="589"/>
                            </a:lnTo>
                            <a:lnTo>
                              <a:pt x="8" y="558"/>
                            </a:lnTo>
                            <a:lnTo>
                              <a:pt x="11" y="533"/>
                            </a:lnTo>
                            <a:lnTo>
                              <a:pt x="17" y="509"/>
                            </a:lnTo>
                            <a:lnTo>
                              <a:pt x="23" y="485"/>
                            </a:lnTo>
                            <a:lnTo>
                              <a:pt x="33" y="457"/>
                            </a:lnTo>
                            <a:lnTo>
                              <a:pt x="42" y="430"/>
                            </a:lnTo>
                            <a:lnTo>
                              <a:pt x="51" y="407"/>
                            </a:lnTo>
                            <a:lnTo>
                              <a:pt x="62" y="384"/>
                            </a:lnTo>
                            <a:lnTo>
                              <a:pt x="73" y="360"/>
                            </a:lnTo>
                            <a:lnTo>
                              <a:pt x="86" y="339"/>
                            </a:lnTo>
                            <a:lnTo>
                              <a:pt x="100" y="315"/>
                            </a:lnTo>
                            <a:lnTo>
                              <a:pt x="117" y="290"/>
                            </a:lnTo>
                            <a:lnTo>
                              <a:pt x="134" y="265"/>
                            </a:lnTo>
                            <a:lnTo>
                              <a:pt x="151" y="244"/>
                            </a:lnTo>
                            <a:lnTo>
                              <a:pt x="170" y="219"/>
                            </a:lnTo>
                            <a:lnTo>
                              <a:pt x="190" y="200"/>
                            </a:lnTo>
                            <a:lnTo>
                              <a:pt x="215" y="179"/>
                            </a:lnTo>
                            <a:lnTo>
                              <a:pt x="240" y="159"/>
                            </a:lnTo>
                            <a:lnTo>
                              <a:pt x="266" y="137"/>
                            </a:lnTo>
                            <a:lnTo>
                              <a:pt x="291" y="120"/>
                            </a:lnTo>
                            <a:lnTo>
                              <a:pt x="315" y="103"/>
                            </a:lnTo>
                            <a:lnTo>
                              <a:pt x="338" y="90"/>
                            </a:lnTo>
                            <a:lnTo>
                              <a:pt x="362" y="77"/>
                            </a:lnTo>
                            <a:lnTo>
                              <a:pt x="384" y="64"/>
                            </a:lnTo>
                            <a:lnTo>
                              <a:pt x="410" y="52"/>
                            </a:lnTo>
                            <a:lnTo>
                              <a:pt x="438" y="43"/>
                            </a:lnTo>
                            <a:lnTo>
                              <a:pt x="469" y="36"/>
                            </a:lnTo>
                            <a:lnTo>
                              <a:pt x="501" y="29"/>
                            </a:lnTo>
                            <a:lnTo>
                              <a:pt x="533" y="24"/>
                            </a:lnTo>
                            <a:lnTo>
                              <a:pt x="572" y="19"/>
                            </a:lnTo>
                            <a:lnTo>
                              <a:pt x="611" y="14"/>
                            </a:lnTo>
                            <a:lnTo>
                              <a:pt x="645" y="9"/>
                            </a:lnTo>
                            <a:lnTo>
                              <a:pt x="680" y="5"/>
                            </a:lnTo>
                            <a:close/>
                          </a:path>
                        </a:pathLst>
                      </a:custGeom>
                      <a:solidFill>
                        <a:srgbClr val="8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184" name="Group 139">
                        <a:extLst>
                          <a:ext uri="{FF2B5EF4-FFF2-40B4-BE49-F238E27FC236}">
                            <a16:creationId xmlns:a16="http://schemas.microsoft.com/office/drawing/2014/main" id="{49D08862-8123-432F-A1F8-072456F5486F}"/>
                          </a:ext>
                        </a:extLst>
                      </p:cNvPr>
                      <p:cNvGrpSpPr>
                        <a:grpSpLocks/>
                      </p:cNvGrpSpPr>
                      <p:nvPr/>
                    </p:nvGrpSpPr>
                    <p:grpSpPr bwMode="auto">
                      <a:xfrm>
                        <a:off x="2089" y="1587"/>
                        <a:ext cx="198" cy="131"/>
                        <a:chOff x="2089" y="1587"/>
                        <a:chExt cx="198" cy="131"/>
                      </a:xfrm>
                    </p:grpSpPr>
                    <p:grpSp>
                      <p:nvGrpSpPr>
                        <p:cNvPr id="40185" name="Group 140">
                          <a:extLst>
                            <a:ext uri="{FF2B5EF4-FFF2-40B4-BE49-F238E27FC236}">
                              <a16:creationId xmlns:a16="http://schemas.microsoft.com/office/drawing/2014/main" id="{47908D29-4050-4716-A7AC-5D4CAF574A17}"/>
                            </a:ext>
                          </a:extLst>
                        </p:cNvPr>
                        <p:cNvGrpSpPr>
                          <a:grpSpLocks/>
                        </p:cNvGrpSpPr>
                        <p:nvPr/>
                      </p:nvGrpSpPr>
                      <p:grpSpPr bwMode="auto">
                        <a:xfrm>
                          <a:off x="2110" y="1599"/>
                          <a:ext cx="177" cy="119"/>
                          <a:chOff x="2110" y="1599"/>
                          <a:chExt cx="177" cy="119"/>
                        </a:xfrm>
                      </p:grpSpPr>
                      <p:sp>
                        <p:nvSpPr>
                          <p:cNvPr id="40187" name="Freeform 141">
                            <a:extLst>
                              <a:ext uri="{FF2B5EF4-FFF2-40B4-BE49-F238E27FC236}">
                                <a16:creationId xmlns:a16="http://schemas.microsoft.com/office/drawing/2014/main" id="{F1F5555B-3659-46FF-945E-B6E1F3C75F91}"/>
                              </a:ext>
                            </a:extLst>
                          </p:cNvPr>
                          <p:cNvSpPr>
                            <a:spLocks/>
                          </p:cNvSpPr>
                          <p:nvPr/>
                        </p:nvSpPr>
                        <p:spPr bwMode="auto">
                          <a:xfrm>
                            <a:off x="2110" y="1599"/>
                            <a:ext cx="177" cy="111"/>
                          </a:xfrm>
                          <a:custGeom>
                            <a:avLst/>
                            <a:gdLst>
                              <a:gd name="T0" fmla="*/ 0 w 883"/>
                              <a:gd name="T1" fmla="*/ 0 h 559"/>
                              <a:gd name="T2" fmla="*/ 0 w 883"/>
                              <a:gd name="T3" fmla="*/ 0 h 559"/>
                              <a:gd name="T4" fmla="*/ 0 w 883"/>
                              <a:gd name="T5" fmla="*/ 0 h 559"/>
                              <a:gd name="T6" fmla="*/ 0 w 883"/>
                              <a:gd name="T7" fmla="*/ 0 h 559"/>
                              <a:gd name="T8" fmla="*/ 0 w 883"/>
                              <a:gd name="T9" fmla="*/ 0 h 559"/>
                              <a:gd name="T10" fmla="*/ 0 w 883"/>
                              <a:gd name="T11" fmla="*/ 0 h 559"/>
                              <a:gd name="T12" fmla="*/ 0 w 883"/>
                              <a:gd name="T13" fmla="*/ 0 h 559"/>
                              <a:gd name="T14" fmla="*/ 0 w 883"/>
                              <a:gd name="T15" fmla="*/ 0 h 559"/>
                              <a:gd name="T16" fmla="*/ 0 w 883"/>
                              <a:gd name="T17" fmla="*/ 0 h 559"/>
                              <a:gd name="T18" fmla="*/ 0 w 883"/>
                              <a:gd name="T19" fmla="*/ 0 h 559"/>
                              <a:gd name="T20" fmla="*/ 0 w 883"/>
                              <a:gd name="T21" fmla="*/ 0 h 559"/>
                              <a:gd name="T22" fmla="*/ 0 w 883"/>
                              <a:gd name="T23" fmla="*/ 0 h 559"/>
                              <a:gd name="T24" fmla="*/ 0 w 883"/>
                              <a:gd name="T25" fmla="*/ 0 h 559"/>
                              <a:gd name="T26" fmla="*/ 0 w 883"/>
                              <a:gd name="T27" fmla="*/ 0 h 559"/>
                              <a:gd name="T28" fmla="*/ 0 w 883"/>
                              <a:gd name="T29" fmla="*/ 0 h 559"/>
                              <a:gd name="T30" fmla="*/ 0 w 883"/>
                              <a:gd name="T31" fmla="*/ 0 h 559"/>
                              <a:gd name="T32" fmla="*/ 0 w 883"/>
                              <a:gd name="T33" fmla="*/ 0 h 559"/>
                              <a:gd name="T34" fmla="*/ 0 w 883"/>
                              <a:gd name="T35" fmla="*/ 0 h 559"/>
                              <a:gd name="T36" fmla="*/ 0 w 883"/>
                              <a:gd name="T37" fmla="*/ 0 h 559"/>
                              <a:gd name="T38" fmla="*/ 0 w 883"/>
                              <a:gd name="T39" fmla="*/ 0 h 559"/>
                              <a:gd name="T40" fmla="*/ 0 w 883"/>
                              <a:gd name="T41" fmla="*/ 0 h 559"/>
                              <a:gd name="T42" fmla="*/ 0 w 883"/>
                              <a:gd name="T43" fmla="*/ 0 h 559"/>
                              <a:gd name="T44" fmla="*/ 0 w 883"/>
                              <a:gd name="T45" fmla="*/ 0 h 559"/>
                              <a:gd name="T46" fmla="*/ 0 w 883"/>
                              <a:gd name="T47" fmla="*/ 0 h 559"/>
                              <a:gd name="T48" fmla="*/ 0 w 883"/>
                              <a:gd name="T49" fmla="*/ 0 h 559"/>
                              <a:gd name="T50" fmla="*/ 0 w 883"/>
                              <a:gd name="T51" fmla="*/ 0 h 559"/>
                              <a:gd name="T52" fmla="*/ 0 w 883"/>
                              <a:gd name="T53" fmla="*/ 0 h 559"/>
                              <a:gd name="T54" fmla="*/ 0 w 883"/>
                              <a:gd name="T55" fmla="*/ 0 h 559"/>
                              <a:gd name="T56" fmla="*/ 0 w 883"/>
                              <a:gd name="T57" fmla="*/ 0 h 559"/>
                              <a:gd name="T58" fmla="*/ 0 w 883"/>
                              <a:gd name="T59" fmla="*/ 0 h 559"/>
                              <a:gd name="T60" fmla="*/ 0 w 883"/>
                              <a:gd name="T61" fmla="*/ 0 h 559"/>
                              <a:gd name="T62" fmla="*/ 0 w 883"/>
                              <a:gd name="T63" fmla="*/ 0 h 559"/>
                              <a:gd name="T64" fmla="*/ 0 w 883"/>
                              <a:gd name="T65" fmla="*/ 0 h 559"/>
                              <a:gd name="T66" fmla="*/ 0 w 883"/>
                              <a:gd name="T67" fmla="*/ 0 h 559"/>
                              <a:gd name="T68" fmla="*/ 0 w 883"/>
                              <a:gd name="T69" fmla="*/ 0 h 559"/>
                              <a:gd name="T70" fmla="*/ 0 w 883"/>
                              <a:gd name="T71" fmla="*/ 0 h 559"/>
                              <a:gd name="T72" fmla="*/ 0 w 883"/>
                              <a:gd name="T73" fmla="*/ 0 h 559"/>
                              <a:gd name="T74" fmla="*/ 0 w 883"/>
                              <a:gd name="T75" fmla="*/ 0 h 559"/>
                              <a:gd name="T76" fmla="*/ 0 w 883"/>
                              <a:gd name="T77" fmla="*/ 0 h 559"/>
                              <a:gd name="T78" fmla="*/ 0 w 883"/>
                              <a:gd name="T79" fmla="*/ 0 h 559"/>
                              <a:gd name="T80" fmla="*/ 0 w 883"/>
                              <a:gd name="T81" fmla="*/ 0 h 559"/>
                              <a:gd name="T82" fmla="*/ 0 w 883"/>
                              <a:gd name="T83" fmla="*/ 0 h 559"/>
                              <a:gd name="T84" fmla="*/ 0 w 883"/>
                              <a:gd name="T85" fmla="*/ 0 h 559"/>
                              <a:gd name="T86" fmla="*/ 0 w 883"/>
                              <a:gd name="T87" fmla="*/ 0 h 559"/>
                              <a:gd name="T88" fmla="*/ 0 w 883"/>
                              <a:gd name="T89" fmla="*/ 0 h 5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83"/>
                              <a:gd name="T136" fmla="*/ 0 h 559"/>
                              <a:gd name="T137" fmla="*/ 883 w 883"/>
                              <a:gd name="T138" fmla="*/ 559 h 5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83" h="559">
                                <a:moveTo>
                                  <a:pt x="450" y="11"/>
                                </a:moveTo>
                                <a:lnTo>
                                  <a:pt x="463" y="8"/>
                                </a:lnTo>
                                <a:lnTo>
                                  <a:pt x="490" y="5"/>
                                </a:lnTo>
                                <a:lnTo>
                                  <a:pt x="522" y="3"/>
                                </a:lnTo>
                                <a:lnTo>
                                  <a:pt x="552" y="1"/>
                                </a:lnTo>
                                <a:lnTo>
                                  <a:pt x="580" y="2"/>
                                </a:lnTo>
                                <a:lnTo>
                                  <a:pt x="610" y="3"/>
                                </a:lnTo>
                                <a:lnTo>
                                  <a:pt x="641" y="4"/>
                                </a:lnTo>
                                <a:lnTo>
                                  <a:pt x="669" y="6"/>
                                </a:lnTo>
                                <a:lnTo>
                                  <a:pt x="699" y="4"/>
                                </a:lnTo>
                                <a:lnTo>
                                  <a:pt x="727" y="3"/>
                                </a:lnTo>
                                <a:lnTo>
                                  <a:pt x="760" y="1"/>
                                </a:lnTo>
                                <a:lnTo>
                                  <a:pt x="791" y="0"/>
                                </a:lnTo>
                                <a:lnTo>
                                  <a:pt x="816" y="1"/>
                                </a:lnTo>
                                <a:lnTo>
                                  <a:pt x="840" y="2"/>
                                </a:lnTo>
                                <a:lnTo>
                                  <a:pt x="866" y="3"/>
                                </a:lnTo>
                                <a:lnTo>
                                  <a:pt x="883" y="6"/>
                                </a:lnTo>
                                <a:lnTo>
                                  <a:pt x="881" y="20"/>
                                </a:lnTo>
                                <a:lnTo>
                                  <a:pt x="878" y="32"/>
                                </a:lnTo>
                                <a:lnTo>
                                  <a:pt x="875" y="43"/>
                                </a:lnTo>
                                <a:lnTo>
                                  <a:pt x="811" y="44"/>
                                </a:lnTo>
                                <a:lnTo>
                                  <a:pt x="795" y="46"/>
                                </a:lnTo>
                                <a:lnTo>
                                  <a:pt x="773" y="45"/>
                                </a:lnTo>
                                <a:lnTo>
                                  <a:pt x="748" y="44"/>
                                </a:lnTo>
                                <a:lnTo>
                                  <a:pt x="723" y="46"/>
                                </a:lnTo>
                                <a:lnTo>
                                  <a:pt x="700" y="48"/>
                                </a:lnTo>
                                <a:lnTo>
                                  <a:pt x="673" y="49"/>
                                </a:lnTo>
                                <a:lnTo>
                                  <a:pt x="649" y="49"/>
                                </a:lnTo>
                                <a:lnTo>
                                  <a:pt x="620" y="46"/>
                                </a:lnTo>
                                <a:lnTo>
                                  <a:pt x="589" y="46"/>
                                </a:lnTo>
                                <a:lnTo>
                                  <a:pt x="560" y="44"/>
                                </a:lnTo>
                                <a:lnTo>
                                  <a:pt x="532" y="46"/>
                                </a:lnTo>
                                <a:lnTo>
                                  <a:pt x="502" y="49"/>
                                </a:lnTo>
                                <a:lnTo>
                                  <a:pt x="470" y="51"/>
                                </a:lnTo>
                                <a:lnTo>
                                  <a:pt x="442" y="57"/>
                                </a:lnTo>
                                <a:lnTo>
                                  <a:pt x="415" y="66"/>
                                </a:lnTo>
                                <a:lnTo>
                                  <a:pt x="387" y="75"/>
                                </a:lnTo>
                                <a:lnTo>
                                  <a:pt x="357" y="86"/>
                                </a:lnTo>
                                <a:lnTo>
                                  <a:pt x="329" y="96"/>
                                </a:lnTo>
                                <a:lnTo>
                                  <a:pt x="304" y="106"/>
                                </a:lnTo>
                                <a:lnTo>
                                  <a:pt x="277" y="117"/>
                                </a:lnTo>
                                <a:lnTo>
                                  <a:pt x="255" y="130"/>
                                </a:lnTo>
                                <a:lnTo>
                                  <a:pt x="235" y="140"/>
                                </a:lnTo>
                                <a:lnTo>
                                  <a:pt x="214" y="152"/>
                                </a:lnTo>
                                <a:lnTo>
                                  <a:pt x="193" y="165"/>
                                </a:lnTo>
                                <a:lnTo>
                                  <a:pt x="175" y="181"/>
                                </a:lnTo>
                                <a:lnTo>
                                  <a:pt x="155" y="203"/>
                                </a:lnTo>
                                <a:lnTo>
                                  <a:pt x="139" y="222"/>
                                </a:lnTo>
                                <a:lnTo>
                                  <a:pt x="123" y="238"/>
                                </a:lnTo>
                                <a:lnTo>
                                  <a:pt x="108" y="260"/>
                                </a:lnTo>
                                <a:lnTo>
                                  <a:pt x="96" y="281"/>
                                </a:lnTo>
                                <a:lnTo>
                                  <a:pt x="83" y="305"/>
                                </a:lnTo>
                                <a:lnTo>
                                  <a:pt x="71" y="328"/>
                                </a:lnTo>
                                <a:lnTo>
                                  <a:pt x="62" y="351"/>
                                </a:lnTo>
                                <a:lnTo>
                                  <a:pt x="56" y="375"/>
                                </a:lnTo>
                                <a:lnTo>
                                  <a:pt x="50" y="398"/>
                                </a:lnTo>
                                <a:lnTo>
                                  <a:pt x="45" y="421"/>
                                </a:lnTo>
                                <a:lnTo>
                                  <a:pt x="42" y="444"/>
                                </a:lnTo>
                                <a:lnTo>
                                  <a:pt x="39" y="474"/>
                                </a:lnTo>
                                <a:lnTo>
                                  <a:pt x="38" y="502"/>
                                </a:lnTo>
                                <a:lnTo>
                                  <a:pt x="37" y="529"/>
                                </a:lnTo>
                                <a:lnTo>
                                  <a:pt x="35" y="559"/>
                                </a:lnTo>
                                <a:lnTo>
                                  <a:pt x="8" y="553"/>
                                </a:lnTo>
                                <a:lnTo>
                                  <a:pt x="5" y="525"/>
                                </a:lnTo>
                                <a:lnTo>
                                  <a:pt x="3" y="501"/>
                                </a:lnTo>
                                <a:lnTo>
                                  <a:pt x="0" y="475"/>
                                </a:lnTo>
                                <a:lnTo>
                                  <a:pt x="1" y="444"/>
                                </a:lnTo>
                                <a:lnTo>
                                  <a:pt x="4" y="415"/>
                                </a:lnTo>
                                <a:lnTo>
                                  <a:pt x="10" y="380"/>
                                </a:lnTo>
                                <a:lnTo>
                                  <a:pt x="15" y="355"/>
                                </a:lnTo>
                                <a:lnTo>
                                  <a:pt x="23" y="329"/>
                                </a:lnTo>
                                <a:lnTo>
                                  <a:pt x="31" y="305"/>
                                </a:lnTo>
                                <a:lnTo>
                                  <a:pt x="41" y="283"/>
                                </a:lnTo>
                                <a:lnTo>
                                  <a:pt x="54" y="262"/>
                                </a:lnTo>
                                <a:lnTo>
                                  <a:pt x="68" y="238"/>
                                </a:lnTo>
                                <a:lnTo>
                                  <a:pt x="85" y="215"/>
                                </a:lnTo>
                                <a:lnTo>
                                  <a:pt x="103" y="193"/>
                                </a:lnTo>
                                <a:lnTo>
                                  <a:pt x="122" y="173"/>
                                </a:lnTo>
                                <a:lnTo>
                                  <a:pt x="142" y="151"/>
                                </a:lnTo>
                                <a:lnTo>
                                  <a:pt x="163" y="132"/>
                                </a:lnTo>
                                <a:lnTo>
                                  <a:pt x="186" y="114"/>
                                </a:lnTo>
                                <a:lnTo>
                                  <a:pt x="211" y="99"/>
                                </a:lnTo>
                                <a:lnTo>
                                  <a:pt x="239" y="85"/>
                                </a:lnTo>
                                <a:lnTo>
                                  <a:pt x="270" y="69"/>
                                </a:lnTo>
                                <a:lnTo>
                                  <a:pt x="300" y="59"/>
                                </a:lnTo>
                                <a:lnTo>
                                  <a:pt x="332" y="46"/>
                                </a:lnTo>
                                <a:lnTo>
                                  <a:pt x="367" y="34"/>
                                </a:lnTo>
                                <a:lnTo>
                                  <a:pt x="396" y="24"/>
                                </a:lnTo>
                                <a:lnTo>
                                  <a:pt x="426" y="16"/>
                                </a:lnTo>
                                <a:lnTo>
                                  <a:pt x="450" y="11"/>
                                </a:lnTo>
                                <a:close/>
                              </a:path>
                            </a:pathLst>
                          </a:custGeom>
                          <a:solidFill>
                            <a:srgbClr val="C00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88" name="Freeform 142">
                            <a:extLst>
                              <a:ext uri="{FF2B5EF4-FFF2-40B4-BE49-F238E27FC236}">
                                <a16:creationId xmlns:a16="http://schemas.microsoft.com/office/drawing/2014/main" id="{ECCA55DF-20F6-4305-82E5-8DF53ACAA206}"/>
                              </a:ext>
                            </a:extLst>
                          </p:cNvPr>
                          <p:cNvSpPr>
                            <a:spLocks/>
                          </p:cNvSpPr>
                          <p:nvPr/>
                        </p:nvSpPr>
                        <p:spPr bwMode="auto">
                          <a:xfrm>
                            <a:off x="2115" y="1606"/>
                            <a:ext cx="170" cy="112"/>
                          </a:xfrm>
                          <a:custGeom>
                            <a:avLst/>
                            <a:gdLst>
                              <a:gd name="T0" fmla="*/ 0 w 854"/>
                              <a:gd name="T1" fmla="*/ 0 h 560"/>
                              <a:gd name="T2" fmla="*/ 0 w 854"/>
                              <a:gd name="T3" fmla="*/ 0 h 560"/>
                              <a:gd name="T4" fmla="*/ 0 w 854"/>
                              <a:gd name="T5" fmla="*/ 0 h 560"/>
                              <a:gd name="T6" fmla="*/ 0 w 854"/>
                              <a:gd name="T7" fmla="*/ 0 h 560"/>
                              <a:gd name="T8" fmla="*/ 0 w 854"/>
                              <a:gd name="T9" fmla="*/ 0 h 560"/>
                              <a:gd name="T10" fmla="*/ 0 w 854"/>
                              <a:gd name="T11" fmla="*/ 0 h 560"/>
                              <a:gd name="T12" fmla="*/ 0 w 854"/>
                              <a:gd name="T13" fmla="*/ 0 h 560"/>
                              <a:gd name="T14" fmla="*/ 0 w 854"/>
                              <a:gd name="T15" fmla="*/ 0 h 560"/>
                              <a:gd name="T16" fmla="*/ 0 w 854"/>
                              <a:gd name="T17" fmla="*/ 0 h 560"/>
                              <a:gd name="T18" fmla="*/ 0 w 854"/>
                              <a:gd name="T19" fmla="*/ 0 h 560"/>
                              <a:gd name="T20" fmla="*/ 0 w 854"/>
                              <a:gd name="T21" fmla="*/ 0 h 560"/>
                              <a:gd name="T22" fmla="*/ 0 w 854"/>
                              <a:gd name="T23" fmla="*/ 0 h 560"/>
                              <a:gd name="T24" fmla="*/ 0 w 854"/>
                              <a:gd name="T25" fmla="*/ 0 h 560"/>
                              <a:gd name="T26" fmla="*/ 0 w 854"/>
                              <a:gd name="T27" fmla="*/ 0 h 560"/>
                              <a:gd name="T28" fmla="*/ 0 w 854"/>
                              <a:gd name="T29" fmla="*/ 0 h 560"/>
                              <a:gd name="T30" fmla="*/ 0 w 854"/>
                              <a:gd name="T31" fmla="*/ 0 h 560"/>
                              <a:gd name="T32" fmla="*/ 0 w 854"/>
                              <a:gd name="T33" fmla="*/ 0 h 560"/>
                              <a:gd name="T34" fmla="*/ 0 w 854"/>
                              <a:gd name="T35" fmla="*/ 0 h 560"/>
                              <a:gd name="T36" fmla="*/ 0 w 854"/>
                              <a:gd name="T37" fmla="*/ 0 h 560"/>
                              <a:gd name="T38" fmla="*/ 0 w 854"/>
                              <a:gd name="T39" fmla="*/ 0 h 560"/>
                              <a:gd name="T40" fmla="*/ 0 w 854"/>
                              <a:gd name="T41" fmla="*/ 0 h 560"/>
                              <a:gd name="T42" fmla="*/ 0 w 854"/>
                              <a:gd name="T43" fmla="*/ 0 h 560"/>
                              <a:gd name="T44" fmla="*/ 0 w 854"/>
                              <a:gd name="T45" fmla="*/ 0 h 560"/>
                              <a:gd name="T46" fmla="*/ 0 w 854"/>
                              <a:gd name="T47" fmla="*/ 0 h 560"/>
                              <a:gd name="T48" fmla="*/ 0 w 854"/>
                              <a:gd name="T49" fmla="*/ 0 h 560"/>
                              <a:gd name="T50" fmla="*/ 0 w 854"/>
                              <a:gd name="T51" fmla="*/ 0 h 560"/>
                              <a:gd name="T52" fmla="*/ 0 w 854"/>
                              <a:gd name="T53" fmla="*/ 0 h 560"/>
                              <a:gd name="T54" fmla="*/ 0 w 854"/>
                              <a:gd name="T55" fmla="*/ 0 h 560"/>
                              <a:gd name="T56" fmla="*/ 0 w 854"/>
                              <a:gd name="T57" fmla="*/ 0 h 560"/>
                              <a:gd name="T58" fmla="*/ 0 w 854"/>
                              <a:gd name="T59" fmla="*/ 0 h 560"/>
                              <a:gd name="T60" fmla="*/ 0 w 854"/>
                              <a:gd name="T61" fmla="*/ 0 h 560"/>
                              <a:gd name="T62" fmla="*/ 0 w 854"/>
                              <a:gd name="T63" fmla="*/ 0 h 560"/>
                              <a:gd name="T64" fmla="*/ 0 w 854"/>
                              <a:gd name="T65" fmla="*/ 0 h 560"/>
                              <a:gd name="T66" fmla="*/ 0 w 854"/>
                              <a:gd name="T67" fmla="*/ 0 h 560"/>
                              <a:gd name="T68" fmla="*/ 0 w 854"/>
                              <a:gd name="T69" fmla="*/ 0 h 560"/>
                              <a:gd name="T70" fmla="*/ 0 w 854"/>
                              <a:gd name="T71" fmla="*/ 0 h 560"/>
                              <a:gd name="T72" fmla="*/ 0 w 854"/>
                              <a:gd name="T73" fmla="*/ 0 h 560"/>
                              <a:gd name="T74" fmla="*/ 0 w 854"/>
                              <a:gd name="T75" fmla="*/ 0 h 560"/>
                              <a:gd name="T76" fmla="*/ 0 w 854"/>
                              <a:gd name="T77" fmla="*/ 0 h 560"/>
                              <a:gd name="T78" fmla="*/ 0 w 854"/>
                              <a:gd name="T79" fmla="*/ 0 h 560"/>
                              <a:gd name="T80" fmla="*/ 0 w 854"/>
                              <a:gd name="T81" fmla="*/ 0 h 560"/>
                              <a:gd name="T82" fmla="*/ 0 w 854"/>
                              <a:gd name="T83" fmla="*/ 0 h 560"/>
                              <a:gd name="T84" fmla="*/ 0 w 854"/>
                              <a:gd name="T85" fmla="*/ 0 h 560"/>
                              <a:gd name="T86" fmla="*/ 0 w 854"/>
                              <a:gd name="T87" fmla="*/ 0 h 560"/>
                              <a:gd name="T88" fmla="*/ 0 w 854"/>
                              <a:gd name="T89" fmla="*/ 0 h 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54"/>
                              <a:gd name="T136" fmla="*/ 0 h 560"/>
                              <a:gd name="T137" fmla="*/ 854 w 854"/>
                              <a:gd name="T138" fmla="*/ 560 h 5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54" h="560">
                                <a:moveTo>
                                  <a:pt x="450" y="12"/>
                                </a:moveTo>
                                <a:lnTo>
                                  <a:pt x="462" y="8"/>
                                </a:lnTo>
                                <a:lnTo>
                                  <a:pt x="490" y="6"/>
                                </a:lnTo>
                                <a:lnTo>
                                  <a:pt x="522" y="4"/>
                                </a:lnTo>
                                <a:lnTo>
                                  <a:pt x="550" y="2"/>
                                </a:lnTo>
                                <a:lnTo>
                                  <a:pt x="580" y="3"/>
                                </a:lnTo>
                                <a:lnTo>
                                  <a:pt x="610" y="4"/>
                                </a:lnTo>
                                <a:lnTo>
                                  <a:pt x="640" y="5"/>
                                </a:lnTo>
                                <a:lnTo>
                                  <a:pt x="669" y="7"/>
                                </a:lnTo>
                                <a:lnTo>
                                  <a:pt x="698" y="5"/>
                                </a:lnTo>
                                <a:lnTo>
                                  <a:pt x="726" y="4"/>
                                </a:lnTo>
                                <a:lnTo>
                                  <a:pt x="760" y="2"/>
                                </a:lnTo>
                                <a:lnTo>
                                  <a:pt x="791" y="1"/>
                                </a:lnTo>
                                <a:lnTo>
                                  <a:pt x="815" y="2"/>
                                </a:lnTo>
                                <a:lnTo>
                                  <a:pt x="840" y="3"/>
                                </a:lnTo>
                                <a:lnTo>
                                  <a:pt x="854" y="0"/>
                                </a:lnTo>
                                <a:lnTo>
                                  <a:pt x="849" y="13"/>
                                </a:lnTo>
                                <a:lnTo>
                                  <a:pt x="841" y="25"/>
                                </a:lnTo>
                                <a:lnTo>
                                  <a:pt x="830" y="34"/>
                                </a:lnTo>
                                <a:lnTo>
                                  <a:pt x="821" y="40"/>
                                </a:lnTo>
                                <a:lnTo>
                                  <a:pt x="811" y="45"/>
                                </a:lnTo>
                                <a:lnTo>
                                  <a:pt x="795" y="47"/>
                                </a:lnTo>
                                <a:lnTo>
                                  <a:pt x="772" y="46"/>
                                </a:lnTo>
                                <a:lnTo>
                                  <a:pt x="748" y="45"/>
                                </a:lnTo>
                                <a:lnTo>
                                  <a:pt x="722" y="47"/>
                                </a:lnTo>
                                <a:lnTo>
                                  <a:pt x="700" y="48"/>
                                </a:lnTo>
                                <a:lnTo>
                                  <a:pt x="673" y="50"/>
                                </a:lnTo>
                                <a:lnTo>
                                  <a:pt x="647" y="50"/>
                                </a:lnTo>
                                <a:lnTo>
                                  <a:pt x="620" y="47"/>
                                </a:lnTo>
                                <a:lnTo>
                                  <a:pt x="588" y="47"/>
                                </a:lnTo>
                                <a:lnTo>
                                  <a:pt x="558" y="45"/>
                                </a:lnTo>
                                <a:lnTo>
                                  <a:pt x="532" y="47"/>
                                </a:lnTo>
                                <a:lnTo>
                                  <a:pt x="501" y="50"/>
                                </a:lnTo>
                                <a:lnTo>
                                  <a:pt x="469" y="51"/>
                                </a:lnTo>
                                <a:lnTo>
                                  <a:pt x="442" y="57"/>
                                </a:lnTo>
                                <a:lnTo>
                                  <a:pt x="414" y="66"/>
                                </a:lnTo>
                                <a:lnTo>
                                  <a:pt x="387" y="75"/>
                                </a:lnTo>
                                <a:lnTo>
                                  <a:pt x="357" y="86"/>
                                </a:lnTo>
                                <a:lnTo>
                                  <a:pt x="328" y="97"/>
                                </a:lnTo>
                                <a:lnTo>
                                  <a:pt x="304" y="107"/>
                                </a:lnTo>
                                <a:lnTo>
                                  <a:pt x="276" y="118"/>
                                </a:lnTo>
                                <a:lnTo>
                                  <a:pt x="254" y="131"/>
                                </a:lnTo>
                                <a:lnTo>
                                  <a:pt x="234" y="141"/>
                                </a:lnTo>
                                <a:lnTo>
                                  <a:pt x="214" y="153"/>
                                </a:lnTo>
                                <a:lnTo>
                                  <a:pt x="192" y="166"/>
                                </a:lnTo>
                                <a:lnTo>
                                  <a:pt x="175" y="182"/>
                                </a:lnTo>
                                <a:lnTo>
                                  <a:pt x="154" y="204"/>
                                </a:lnTo>
                                <a:lnTo>
                                  <a:pt x="138" y="223"/>
                                </a:lnTo>
                                <a:lnTo>
                                  <a:pt x="123" y="239"/>
                                </a:lnTo>
                                <a:lnTo>
                                  <a:pt x="107" y="261"/>
                                </a:lnTo>
                                <a:lnTo>
                                  <a:pt x="95" y="282"/>
                                </a:lnTo>
                                <a:lnTo>
                                  <a:pt x="83" y="306"/>
                                </a:lnTo>
                                <a:lnTo>
                                  <a:pt x="71" y="328"/>
                                </a:lnTo>
                                <a:lnTo>
                                  <a:pt x="61" y="352"/>
                                </a:lnTo>
                                <a:lnTo>
                                  <a:pt x="55" y="375"/>
                                </a:lnTo>
                                <a:lnTo>
                                  <a:pt x="49" y="398"/>
                                </a:lnTo>
                                <a:lnTo>
                                  <a:pt x="45" y="422"/>
                                </a:lnTo>
                                <a:lnTo>
                                  <a:pt x="42" y="445"/>
                                </a:lnTo>
                                <a:lnTo>
                                  <a:pt x="39" y="475"/>
                                </a:lnTo>
                                <a:lnTo>
                                  <a:pt x="38" y="503"/>
                                </a:lnTo>
                                <a:lnTo>
                                  <a:pt x="37" y="530"/>
                                </a:lnTo>
                                <a:lnTo>
                                  <a:pt x="35" y="560"/>
                                </a:lnTo>
                                <a:lnTo>
                                  <a:pt x="7" y="554"/>
                                </a:lnTo>
                                <a:lnTo>
                                  <a:pt x="4" y="526"/>
                                </a:lnTo>
                                <a:lnTo>
                                  <a:pt x="2" y="502"/>
                                </a:lnTo>
                                <a:lnTo>
                                  <a:pt x="0" y="476"/>
                                </a:lnTo>
                                <a:lnTo>
                                  <a:pt x="1" y="445"/>
                                </a:lnTo>
                                <a:lnTo>
                                  <a:pt x="3" y="416"/>
                                </a:lnTo>
                                <a:lnTo>
                                  <a:pt x="9" y="380"/>
                                </a:lnTo>
                                <a:lnTo>
                                  <a:pt x="14" y="356"/>
                                </a:lnTo>
                                <a:lnTo>
                                  <a:pt x="22" y="330"/>
                                </a:lnTo>
                                <a:lnTo>
                                  <a:pt x="31" y="306"/>
                                </a:lnTo>
                                <a:lnTo>
                                  <a:pt x="41" y="284"/>
                                </a:lnTo>
                                <a:lnTo>
                                  <a:pt x="53" y="263"/>
                                </a:lnTo>
                                <a:lnTo>
                                  <a:pt x="67" y="239"/>
                                </a:lnTo>
                                <a:lnTo>
                                  <a:pt x="85" y="216"/>
                                </a:lnTo>
                                <a:lnTo>
                                  <a:pt x="102" y="194"/>
                                </a:lnTo>
                                <a:lnTo>
                                  <a:pt x="122" y="174"/>
                                </a:lnTo>
                                <a:lnTo>
                                  <a:pt x="141" y="152"/>
                                </a:lnTo>
                                <a:lnTo>
                                  <a:pt x="163" y="133"/>
                                </a:lnTo>
                                <a:lnTo>
                                  <a:pt x="185" y="115"/>
                                </a:lnTo>
                                <a:lnTo>
                                  <a:pt x="211" y="100"/>
                                </a:lnTo>
                                <a:lnTo>
                                  <a:pt x="237" y="85"/>
                                </a:lnTo>
                                <a:lnTo>
                                  <a:pt x="270" y="69"/>
                                </a:lnTo>
                                <a:lnTo>
                                  <a:pt x="300" y="59"/>
                                </a:lnTo>
                                <a:lnTo>
                                  <a:pt x="331" y="47"/>
                                </a:lnTo>
                                <a:lnTo>
                                  <a:pt x="366" y="35"/>
                                </a:lnTo>
                                <a:lnTo>
                                  <a:pt x="396" y="25"/>
                                </a:lnTo>
                                <a:lnTo>
                                  <a:pt x="425" y="17"/>
                                </a:lnTo>
                                <a:lnTo>
                                  <a:pt x="450" y="12"/>
                                </a:lnTo>
                                <a:close/>
                              </a:path>
                            </a:pathLst>
                          </a:custGeom>
                          <a:solidFill>
                            <a:srgbClr val="600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186" name="Freeform 143">
                          <a:extLst>
                            <a:ext uri="{FF2B5EF4-FFF2-40B4-BE49-F238E27FC236}">
                              <a16:creationId xmlns:a16="http://schemas.microsoft.com/office/drawing/2014/main" id="{BD28AA96-9D98-4F6F-A909-F8D0A9187D55}"/>
                            </a:ext>
                          </a:extLst>
                        </p:cNvPr>
                        <p:cNvSpPr>
                          <a:spLocks/>
                        </p:cNvSpPr>
                        <p:nvPr/>
                      </p:nvSpPr>
                      <p:spPr bwMode="auto">
                        <a:xfrm>
                          <a:off x="2089" y="1587"/>
                          <a:ext cx="180" cy="109"/>
                        </a:xfrm>
                        <a:custGeom>
                          <a:avLst/>
                          <a:gdLst>
                            <a:gd name="T0" fmla="*/ 0 w 901"/>
                            <a:gd name="T1" fmla="*/ 0 h 544"/>
                            <a:gd name="T2" fmla="*/ 0 w 901"/>
                            <a:gd name="T3" fmla="*/ 0 h 544"/>
                            <a:gd name="T4" fmla="*/ 0 w 901"/>
                            <a:gd name="T5" fmla="*/ 0 h 544"/>
                            <a:gd name="T6" fmla="*/ 0 w 901"/>
                            <a:gd name="T7" fmla="*/ 0 h 544"/>
                            <a:gd name="T8" fmla="*/ 0 w 901"/>
                            <a:gd name="T9" fmla="*/ 0 h 544"/>
                            <a:gd name="T10" fmla="*/ 0 w 901"/>
                            <a:gd name="T11" fmla="*/ 0 h 544"/>
                            <a:gd name="T12" fmla="*/ 0 w 901"/>
                            <a:gd name="T13" fmla="*/ 0 h 544"/>
                            <a:gd name="T14" fmla="*/ 0 w 901"/>
                            <a:gd name="T15" fmla="*/ 0 h 544"/>
                            <a:gd name="T16" fmla="*/ 0 w 901"/>
                            <a:gd name="T17" fmla="*/ 0 h 544"/>
                            <a:gd name="T18" fmla="*/ 0 w 901"/>
                            <a:gd name="T19" fmla="*/ 0 h 544"/>
                            <a:gd name="T20" fmla="*/ 0 w 901"/>
                            <a:gd name="T21" fmla="*/ 0 h 544"/>
                            <a:gd name="T22" fmla="*/ 0 w 901"/>
                            <a:gd name="T23" fmla="*/ 0 h 544"/>
                            <a:gd name="T24" fmla="*/ 0 w 901"/>
                            <a:gd name="T25" fmla="*/ 0 h 544"/>
                            <a:gd name="T26" fmla="*/ 0 w 901"/>
                            <a:gd name="T27" fmla="*/ 0 h 544"/>
                            <a:gd name="T28" fmla="*/ 0 w 901"/>
                            <a:gd name="T29" fmla="*/ 0 h 544"/>
                            <a:gd name="T30" fmla="*/ 0 w 901"/>
                            <a:gd name="T31" fmla="*/ 0 h 544"/>
                            <a:gd name="T32" fmla="*/ 0 w 901"/>
                            <a:gd name="T33" fmla="*/ 0 h 544"/>
                            <a:gd name="T34" fmla="*/ 0 w 901"/>
                            <a:gd name="T35" fmla="*/ 0 h 544"/>
                            <a:gd name="T36" fmla="*/ 0 w 901"/>
                            <a:gd name="T37" fmla="*/ 0 h 544"/>
                            <a:gd name="T38" fmla="*/ 0 w 901"/>
                            <a:gd name="T39" fmla="*/ 0 h 544"/>
                            <a:gd name="T40" fmla="*/ 0 w 901"/>
                            <a:gd name="T41" fmla="*/ 0 h 544"/>
                            <a:gd name="T42" fmla="*/ 0 w 901"/>
                            <a:gd name="T43" fmla="*/ 0 h 544"/>
                            <a:gd name="T44" fmla="*/ 0 w 901"/>
                            <a:gd name="T45" fmla="*/ 0 h 544"/>
                            <a:gd name="T46" fmla="*/ 0 w 901"/>
                            <a:gd name="T47" fmla="*/ 0 h 544"/>
                            <a:gd name="T48" fmla="*/ 0 w 901"/>
                            <a:gd name="T49" fmla="*/ 0 h 544"/>
                            <a:gd name="T50" fmla="*/ 0 w 901"/>
                            <a:gd name="T51" fmla="*/ 0 h 544"/>
                            <a:gd name="T52" fmla="*/ 0 w 901"/>
                            <a:gd name="T53" fmla="*/ 0 h 544"/>
                            <a:gd name="T54" fmla="*/ 0 w 901"/>
                            <a:gd name="T55" fmla="*/ 0 h 544"/>
                            <a:gd name="T56" fmla="*/ 0 w 901"/>
                            <a:gd name="T57" fmla="*/ 0 h 544"/>
                            <a:gd name="T58" fmla="*/ 0 w 901"/>
                            <a:gd name="T59" fmla="*/ 0 h 544"/>
                            <a:gd name="T60" fmla="*/ 0 w 901"/>
                            <a:gd name="T61" fmla="*/ 0 h 544"/>
                            <a:gd name="T62" fmla="*/ 0 w 901"/>
                            <a:gd name="T63" fmla="*/ 0 h 544"/>
                            <a:gd name="T64" fmla="*/ 0 w 901"/>
                            <a:gd name="T65" fmla="*/ 0 h 544"/>
                            <a:gd name="T66" fmla="*/ 0 w 901"/>
                            <a:gd name="T67" fmla="*/ 0 h 544"/>
                            <a:gd name="T68" fmla="*/ 0 w 901"/>
                            <a:gd name="T69" fmla="*/ 0 h 544"/>
                            <a:gd name="T70" fmla="*/ 0 w 901"/>
                            <a:gd name="T71" fmla="*/ 0 h 544"/>
                            <a:gd name="T72" fmla="*/ 0 w 901"/>
                            <a:gd name="T73" fmla="*/ 0 h 544"/>
                            <a:gd name="T74" fmla="*/ 0 w 901"/>
                            <a:gd name="T75" fmla="*/ 0 h 544"/>
                            <a:gd name="T76" fmla="*/ 0 w 901"/>
                            <a:gd name="T77" fmla="*/ 0 h 54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01"/>
                            <a:gd name="T118" fmla="*/ 0 h 544"/>
                            <a:gd name="T119" fmla="*/ 901 w 901"/>
                            <a:gd name="T120" fmla="*/ 544 h 54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01" h="544">
                              <a:moveTo>
                                <a:pt x="901" y="6"/>
                              </a:moveTo>
                              <a:lnTo>
                                <a:pt x="865" y="3"/>
                              </a:lnTo>
                              <a:lnTo>
                                <a:pt x="836" y="2"/>
                              </a:lnTo>
                              <a:lnTo>
                                <a:pt x="796" y="1"/>
                              </a:lnTo>
                              <a:lnTo>
                                <a:pt x="756" y="0"/>
                              </a:lnTo>
                              <a:lnTo>
                                <a:pt x="709" y="1"/>
                              </a:lnTo>
                              <a:lnTo>
                                <a:pt x="660" y="2"/>
                              </a:lnTo>
                              <a:lnTo>
                                <a:pt x="615" y="4"/>
                              </a:lnTo>
                              <a:lnTo>
                                <a:pt x="578" y="7"/>
                              </a:lnTo>
                              <a:lnTo>
                                <a:pt x="536" y="12"/>
                              </a:lnTo>
                              <a:lnTo>
                                <a:pt x="490" y="18"/>
                              </a:lnTo>
                              <a:lnTo>
                                <a:pt x="461" y="24"/>
                              </a:lnTo>
                              <a:lnTo>
                                <a:pt x="437" y="31"/>
                              </a:lnTo>
                              <a:lnTo>
                                <a:pt x="411" y="37"/>
                              </a:lnTo>
                              <a:lnTo>
                                <a:pt x="385" y="45"/>
                              </a:lnTo>
                              <a:lnTo>
                                <a:pt x="357" y="55"/>
                              </a:lnTo>
                              <a:lnTo>
                                <a:pt x="326" y="70"/>
                              </a:lnTo>
                              <a:lnTo>
                                <a:pt x="299" y="82"/>
                              </a:lnTo>
                              <a:lnTo>
                                <a:pt x="274" y="94"/>
                              </a:lnTo>
                              <a:lnTo>
                                <a:pt x="254" y="107"/>
                              </a:lnTo>
                              <a:lnTo>
                                <a:pt x="233" y="123"/>
                              </a:lnTo>
                              <a:lnTo>
                                <a:pt x="212" y="139"/>
                              </a:lnTo>
                              <a:lnTo>
                                <a:pt x="186" y="160"/>
                              </a:lnTo>
                              <a:lnTo>
                                <a:pt x="163" y="180"/>
                              </a:lnTo>
                              <a:lnTo>
                                <a:pt x="146" y="196"/>
                              </a:lnTo>
                              <a:lnTo>
                                <a:pt x="130" y="212"/>
                              </a:lnTo>
                              <a:lnTo>
                                <a:pt x="112" y="231"/>
                              </a:lnTo>
                              <a:lnTo>
                                <a:pt x="96" y="246"/>
                              </a:lnTo>
                              <a:lnTo>
                                <a:pt x="81" y="266"/>
                              </a:lnTo>
                              <a:lnTo>
                                <a:pt x="69" y="287"/>
                              </a:lnTo>
                              <a:lnTo>
                                <a:pt x="56" y="315"/>
                              </a:lnTo>
                              <a:lnTo>
                                <a:pt x="43" y="343"/>
                              </a:lnTo>
                              <a:lnTo>
                                <a:pt x="33" y="369"/>
                              </a:lnTo>
                              <a:lnTo>
                                <a:pt x="24" y="394"/>
                              </a:lnTo>
                              <a:lnTo>
                                <a:pt x="17" y="419"/>
                              </a:lnTo>
                              <a:lnTo>
                                <a:pt x="9" y="451"/>
                              </a:lnTo>
                              <a:lnTo>
                                <a:pt x="5" y="480"/>
                              </a:lnTo>
                              <a:lnTo>
                                <a:pt x="1" y="509"/>
                              </a:lnTo>
                              <a:lnTo>
                                <a:pt x="0" y="544"/>
                              </a:lnTo>
                            </a:path>
                          </a:pathLst>
                        </a:custGeom>
                        <a:noFill/>
                        <a:ln w="4763">
                          <a:solidFill>
                            <a:srgbClr val="FFC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0180" name="Group 144">
                      <a:extLst>
                        <a:ext uri="{FF2B5EF4-FFF2-40B4-BE49-F238E27FC236}">
                          <a16:creationId xmlns:a16="http://schemas.microsoft.com/office/drawing/2014/main" id="{0A1D88FB-3CB1-4E0E-990F-AC958C4174C6}"/>
                        </a:ext>
                      </a:extLst>
                    </p:cNvPr>
                    <p:cNvGrpSpPr>
                      <a:grpSpLocks/>
                    </p:cNvGrpSpPr>
                    <p:nvPr/>
                  </p:nvGrpSpPr>
                  <p:grpSpPr bwMode="auto">
                    <a:xfrm>
                      <a:off x="2073" y="1705"/>
                      <a:ext cx="48" cy="24"/>
                      <a:chOff x="2073" y="1705"/>
                      <a:chExt cx="48" cy="24"/>
                    </a:xfrm>
                  </p:grpSpPr>
                  <p:sp>
                    <p:nvSpPr>
                      <p:cNvPr id="40181" name="Oval 145">
                        <a:extLst>
                          <a:ext uri="{FF2B5EF4-FFF2-40B4-BE49-F238E27FC236}">
                            <a16:creationId xmlns:a16="http://schemas.microsoft.com/office/drawing/2014/main" id="{2DECA28B-378E-4B9F-83B1-1AD28E3FA604}"/>
                          </a:ext>
                        </a:extLst>
                      </p:cNvPr>
                      <p:cNvSpPr>
                        <a:spLocks noChangeArrowheads="1"/>
                      </p:cNvSpPr>
                      <p:nvPr/>
                    </p:nvSpPr>
                    <p:spPr bwMode="auto">
                      <a:xfrm>
                        <a:off x="2073" y="1705"/>
                        <a:ext cx="48" cy="24"/>
                      </a:xfrm>
                      <a:prstGeom prst="ellipse">
                        <a:avLst/>
                      </a:prstGeom>
                      <a:solidFill>
                        <a:srgbClr val="FF00FF"/>
                      </a:solidFill>
                      <a:ln w="3175">
                        <a:solidFill>
                          <a:srgbClr val="40004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82" name="Oval 146">
                        <a:extLst>
                          <a:ext uri="{FF2B5EF4-FFF2-40B4-BE49-F238E27FC236}">
                            <a16:creationId xmlns:a16="http://schemas.microsoft.com/office/drawing/2014/main" id="{3CB0581D-C803-4BE2-AB11-6FCA2894509B}"/>
                          </a:ext>
                        </a:extLst>
                      </p:cNvPr>
                      <p:cNvSpPr>
                        <a:spLocks noChangeArrowheads="1"/>
                      </p:cNvSpPr>
                      <p:nvPr/>
                    </p:nvSpPr>
                    <p:spPr bwMode="auto">
                      <a:xfrm>
                        <a:off x="2077" y="1708"/>
                        <a:ext cx="39" cy="18"/>
                      </a:xfrm>
                      <a:prstGeom prst="ellipse">
                        <a:avLst/>
                      </a:prstGeom>
                      <a:solidFill>
                        <a:srgbClr val="600060"/>
                      </a:solidFill>
                      <a:ln w="3175">
                        <a:solidFill>
                          <a:srgbClr val="40004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grpSp>
          <p:grpSp>
            <p:nvGrpSpPr>
              <p:cNvPr id="40161" name="Group 147">
                <a:extLst>
                  <a:ext uri="{FF2B5EF4-FFF2-40B4-BE49-F238E27FC236}">
                    <a16:creationId xmlns:a16="http://schemas.microsoft.com/office/drawing/2014/main" id="{E4A669DD-9201-4EB0-A66F-3B653BBD07DE}"/>
                  </a:ext>
                </a:extLst>
              </p:cNvPr>
              <p:cNvGrpSpPr>
                <a:grpSpLocks/>
              </p:cNvGrpSpPr>
              <p:nvPr/>
            </p:nvGrpSpPr>
            <p:grpSpPr bwMode="auto">
              <a:xfrm>
                <a:off x="2009" y="1688"/>
                <a:ext cx="82" cy="250"/>
                <a:chOff x="2009" y="1688"/>
                <a:chExt cx="82" cy="250"/>
              </a:xfrm>
            </p:grpSpPr>
            <p:grpSp>
              <p:nvGrpSpPr>
                <p:cNvPr id="40162" name="Group 148">
                  <a:extLst>
                    <a:ext uri="{FF2B5EF4-FFF2-40B4-BE49-F238E27FC236}">
                      <a16:creationId xmlns:a16="http://schemas.microsoft.com/office/drawing/2014/main" id="{7531F0E0-234A-474B-A96E-D5ABC47300B4}"/>
                    </a:ext>
                  </a:extLst>
                </p:cNvPr>
                <p:cNvGrpSpPr>
                  <a:grpSpLocks/>
                </p:cNvGrpSpPr>
                <p:nvPr/>
              </p:nvGrpSpPr>
              <p:grpSpPr bwMode="auto">
                <a:xfrm>
                  <a:off x="2009" y="1698"/>
                  <a:ext cx="82" cy="240"/>
                  <a:chOff x="2009" y="1698"/>
                  <a:chExt cx="82" cy="240"/>
                </a:xfrm>
              </p:grpSpPr>
              <p:sp>
                <p:nvSpPr>
                  <p:cNvPr id="40167" name="Freeform 149">
                    <a:extLst>
                      <a:ext uri="{FF2B5EF4-FFF2-40B4-BE49-F238E27FC236}">
                        <a16:creationId xmlns:a16="http://schemas.microsoft.com/office/drawing/2014/main" id="{EFFB41AB-BA14-4644-84D1-478CF8627F53}"/>
                      </a:ext>
                    </a:extLst>
                  </p:cNvPr>
                  <p:cNvSpPr>
                    <a:spLocks/>
                  </p:cNvSpPr>
                  <p:nvPr/>
                </p:nvSpPr>
                <p:spPr bwMode="auto">
                  <a:xfrm>
                    <a:off x="2009" y="1698"/>
                    <a:ext cx="82" cy="240"/>
                  </a:xfrm>
                  <a:custGeom>
                    <a:avLst/>
                    <a:gdLst>
                      <a:gd name="T0" fmla="*/ 0 w 410"/>
                      <a:gd name="T1" fmla="*/ 0 h 1199"/>
                      <a:gd name="T2" fmla="*/ 0 w 410"/>
                      <a:gd name="T3" fmla="*/ 0 h 1199"/>
                      <a:gd name="T4" fmla="*/ 0 w 410"/>
                      <a:gd name="T5" fmla="*/ 0 h 1199"/>
                      <a:gd name="T6" fmla="*/ 0 w 410"/>
                      <a:gd name="T7" fmla="*/ 0 h 1199"/>
                      <a:gd name="T8" fmla="*/ 0 w 410"/>
                      <a:gd name="T9" fmla="*/ 0 h 1199"/>
                      <a:gd name="T10" fmla="*/ 0 w 410"/>
                      <a:gd name="T11" fmla="*/ 0 h 1199"/>
                      <a:gd name="T12" fmla="*/ 0 w 410"/>
                      <a:gd name="T13" fmla="*/ 0 h 1199"/>
                      <a:gd name="T14" fmla="*/ 0 w 410"/>
                      <a:gd name="T15" fmla="*/ 0 h 1199"/>
                      <a:gd name="T16" fmla="*/ 0 w 410"/>
                      <a:gd name="T17" fmla="*/ 0 h 1199"/>
                      <a:gd name="T18" fmla="*/ 0 w 410"/>
                      <a:gd name="T19" fmla="*/ 0 h 1199"/>
                      <a:gd name="T20" fmla="*/ 0 w 410"/>
                      <a:gd name="T21" fmla="*/ 0 h 1199"/>
                      <a:gd name="T22" fmla="*/ 0 w 410"/>
                      <a:gd name="T23" fmla="*/ 0 h 1199"/>
                      <a:gd name="T24" fmla="*/ 0 w 410"/>
                      <a:gd name="T25" fmla="*/ 0 h 1199"/>
                      <a:gd name="T26" fmla="*/ 0 w 410"/>
                      <a:gd name="T27" fmla="*/ 0 h 1199"/>
                      <a:gd name="T28" fmla="*/ 0 w 410"/>
                      <a:gd name="T29" fmla="*/ 0 h 1199"/>
                      <a:gd name="T30" fmla="*/ 0 w 410"/>
                      <a:gd name="T31" fmla="*/ 0 h 1199"/>
                      <a:gd name="T32" fmla="*/ 0 w 410"/>
                      <a:gd name="T33" fmla="*/ 0 h 1199"/>
                      <a:gd name="T34" fmla="*/ 0 w 410"/>
                      <a:gd name="T35" fmla="*/ 0 h 1199"/>
                      <a:gd name="T36" fmla="*/ 0 w 410"/>
                      <a:gd name="T37" fmla="*/ 0 h 1199"/>
                      <a:gd name="T38" fmla="*/ 0 w 410"/>
                      <a:gd name="T39" fmla="*/ 0 h 1199"/>
                      <a:gd name="T40" fmla="*/ 0 w 410"/>
                      <a:gd name="T41" fmla="*/ 0 h 1199"/>
                      <a:gd name="T42" fmla="*/ 0 w 410"/>
                      <a:gd name="T43" fmla="*/ 0 h 1199"/>
                      <a:gd name="T44" fmla="*/ 0 w 410"/>
                      <a:gd name="T45" fmla="*/ 0 h 1199"/>
                      <a:gd name="T46" fmla="*/ 0 w 410"/>
                      <a:gd name="T47" fmla="*/ 0 h 1199"/>
                      <a:gd name="T48" fmla="*/ 0 w 410"/>
                      <a:gd name="T49" fmla="*/ 0 h 1199"/>
                      <a:gd name="T50" fmla="*/ 0 w 410"/>
                      <a:gd name="T51" fmla="*/ 0 h 1199"/>
                      <a:gd name="T52" fmla="*/ 0 w 410"/>
                      <a:gd name="T53" fmla="*/ 0 h 1199"/>
                      <a:gd name="T54" fmla="*/ 0 w 410"/>
                      <a:gd name="T55" fmla="*/ 0 h 1199"/>
                      <a:gd name="T56" fmla="*/ 0 w 410"/>
                      <a:gd name="T57" fmla="*/ 0 h 1199"/>
                      <a:gd name="T58" fmla="*/ 0 w 410"/>
                      <a:gd name="T59" fmla="*/ 0 h 1199"/>
                      <a:gd name="T60" fmla="*/ 0 w 410"/>
                      <a:gd name="T61" fmla="*/ 0 h 1199"/>
                      <a:gd name="T62" fmla="*/ 0 w 410"/>
                      <a:gd name="T63" fmla="*/ 0 h 1199"/>
                      <a:gd name="T64" fmla="*/ 0 w 410"/>
                      <a:gd name="T65" fmla="*/ 0 h 1199"/>
                      <a:gd name="T66" fmla="*/ 0 w 410"/>
                      <a:gd name="T67" fmla="*/ 0 h 1199"/>
                      <a:gd name="T68" fmla="*/ 0 w 410"/>
                      <a:gd name="T69" fmla="*/ 0 h 1199"/>
                      <a:gd name="T70" fmla="*/ 0 w 410"/>
                      <a:gd name="T71" fmla="*/ 0 h 1199"/>
                      <a:gd name="T72" fmla="*/ 0 w 410"/>
                      <a:gd name="T73" fmla="*/ 0 h 1199"/>
                      <a:gd name="T74" fmla="*/ 0 w 410"/>
                      <a:gd name="T75" fmla="*/ 0 h 1199"/>
                      <a:gd name="T76" fmla="*/ 0 w 410"/>
                      <a:gd name="T77" fmla="*/ 0 h 1199"/>
                      <a:gd name="T78" fmla="*/ 0 w 410"/>
                      <a:gd name="T79" fmla="*/ 0 h 11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0"/>
                      <a:gd name="T121" fmla="*/ 0 h 1199"/>
                      <a:gd name="T122" fmla="*/ 410 w 410"/>
                      <a:gd name="T123" fmla="*/ 1199 h 11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0" h="1199">
                        <a:moveTo>
                          <a:pt x="270" y="0"/>
                        </a:moveTo>
                        <a:lnTo>
                          <a:pt x="0" y="18"/>
                        </a:lnTo>
                        <a:lnTo>
                          <a:pt x="3" y="47"/>
                        </a:lnTo>
                        <a:lnTo>
                          <a:pt x="9" y="79"/>
                        </a:lnTo>
                        <a:lnTo>
                          <a:pt x="16" y="113"/>
                        </a:lnTo>
                        <a:lnTo>
                          <a:pt x="22" y="152"/>
                        </a:lnTo>
                        <a:lnTo>
                          <a:pt x="31" y="198"/>
                        </a:lnTo>
                        <a:lnTo>
                          <a:pt x="41" y="242"/>
                        </a:lnTo>
                        <a:lnTo>
                          <a:pt x="49" y="279"/>
                        </a:lnTo>
                        <a:lnTo>
                          <a:pt x="58" y="315"/>
                        </a:lnTo>
                        <a:lnTo>
                          <a:pt x="66" y="354"/>
                        </a:lnTo>
                        <a:lnTo>
                          <a:pt x="75" y="397"/>
                        </a:lnTo>
                        <a:lnTo>
                          <a:pt x="83" y="442"/>
                        </a:lnTo>
                        <a:lnTo>
                          <a:pt x="92" y="490"/>
                        </a:lnTo>
                        <a:lnTo>
                          <a:pt x="97" y="517"/>
                        </a:lnTo>
                        <a:lnTo>
                          <a:pt x="101" y="552"/>
                        </a:lnTo>
                        <a:lnTo>
                          <a:pt x="106" y="593"/>
                        </a:lnTo>
                        <a:lnTo>
                          <a:pt x="110" y="631"/>
                        </a:lnTo>
                        <a:lnTo>
                          <a:pt x="117" y="679"/>
                        </a:lnTo>
                        <a:lnTo>
                          <a:pt x="123" y="729"/>
                        </a:lnTo>
                        <a:lnTo>
                          <a:pt x="127" y="769"/>
                        </a:lnTo>
                        <a:lnTo>
                          <a:pt x="128" y="809"/>
                        </a:lnTo>
                        <a:lnTo>
                          <a:pt x="130" y="843"/>
                        </a:lnTo>
                        <a:lnTo>
                          <a:pt x="133" y="887"/>
                        </a:lnTo>
                        <a:lnTo>
                          <a:pt x="135" y="932"/>
                        </a:lnTo>
                        <a:lnTo>
                          <a:pt x="133" y="974"/>
                        </a:lnTo>
                        <a:lnTo>
                          <a:pt x="134" y="1024"/>
                        </a:lnTo>
                        <a:lnTo>
                          <a:pt x="136" y="1054"/>
                        </a:lnTo>
                        <a:lnTo>
                          <a:pt x="134" y="1079"/>
                        </a:lnTo>
                        <a:lnTo>
                          <a:pt x="132" y="1110"/>
                        </a:lnTo>
                        <a:lnTo>
                          <a:pt x="133" y="1131"/>
                        </a:lnTo>
                        <a:lnTo>
                          <a:pt x="138" y="1145"/>
                        </a:lnTo>
                        <a:lnTo>
                          <a:pt x="146" y="1159"/>
                        </a:lnTo>
                        <a:lnTo>
                          <a:pt x="158" y="1170"/>
                        </a:lnTo>
                        <a:lnTo>
                          <a:pt x="175" y="1178"/>
                        </a:lnTo>
                        <a:lnTo>
                          <a:pt x="191" y="1183"/>
                        </a:lnTo>
                        <a:lnTo>
                          <a:pt x="212" y="1190"/>
                        </a:lnTo>
                        <a:lnTo>
                          <a:pt x="240" y="1195"/>
                        </a:lnTo>
                        <a:lnTo>
                          <a:pt x="266" y="1196"/>
                        </a:lnTo>
                        <a:lnTo>
                          <a:pt x="292" y="1198"/>
                        </a:lnTo>
                        <a:lnTo>
                          <a:pt x="315" y="1199"/>
                        </a:lnTo>
                        <a:lnTo>
                          <a:pt x="336" y="1197"/>
                        </a:lnTo>
                        <a:lnTo>
                          <a:pt x="354" y="1194"/>
                        </a:lnTo>
                        <a:lnTo>
                          <a:pt x="373" y="1187"/>
                        </a:lnTo>
                        <a:lnTo>
                          <a:pt x="385" y="1180"/>
                        </a:lnTo>
                        <a:lnTo>
                          <a:pt x="396" y="1173"/>
                        </a:lnTo>
                        <a:lnTo>
                          <a:pt x="404" y="1164"/>
                        </a:lnTo>
                        <a:lnTo>
                          <a:pt x="406" y="1154"/>
                        </a:lnTo>
                        <a:lnTo>
                          <a:pt x="404" y="1123"/>
                        </a:lnTo>
                        <a:lnTo>
                          <a:pt x="402" y="1093"/>
                        </a:lnTo>
                        <a:lnTo>
                          <a:pt x="404" y="1053"/>
                        </a:lnTo>
                        <a:lnTo>
                          <a:pt x="407" y="1022"/>
                        </a:lnTo>
                        <a:lnTo>
                          <a:pt x="410" y="995"/>
                        </a:lnTo>
                        <a:lnTo>
                          <a:pt x="408" y="968"/>
                        </a:lnTo>
                        <a:lnTo>
                          <a:pt x="406" y="932"/>
                        </a:lnTo>
                        <a:lnTo>
                          <a:pt x="405" y="906"/>
                        </a:lnTo>
                        <a:lnTo>
                          <a:pt x="403" y="878"/>
                        </a:lnTo>
                        <a:lnTo>
                          <a:pt x="398" y="851"/>
                        </a:lnTo>
                        <a:lnTo>
                          <a:pt x="393" y="821"/>
                        </a:lnTo>
                        <a:lnTo>
                          <a:pt x="392" y="785"/>
                        </a:lnTo>
                        <a:lnTo>
                          <a:pt x="390" y="756"/>
                        </a:lnTo>
                        <a:lnTo>
                          <a:pt x="389" y="719"/>
                        </a:lnTo>
                        <a:lnTo>
                          <a:pt x="387" y="681"/>
                        </a:lnTo>
                        <a:lnTo>
                          <a:pt x="384" y="642"/>
                        </a:lnTo>
                        <a:lnTo>
                          <a:pt x="379" y="598"/>
                        </a:lnTo>
                        <a:lnTo>
                          <a:pt x="375" y="556"/>
                        </a:lnTo>
                        <a:lnTo>
                          <a:pt x="371" y="517"/>
                        </a:lnTo>
                        <a:lnTo>
                          <a:pt x="367" y="487"/>
                        </a:lnTo>
                        <a:lnTo>
                          <a:pt x="362" y="454"/>
                        </a:lnTo>
                        <a:lnTo>
                          <a:pt x="358" y="422"/>
                        </a:lnTo>
                        <a:lnTo>
                          <a:pt x="353" y="387"/>
                        </a:lnTo>
                        <a:lnTo>
                          <a:pt x="347" y="351"/>
                        </a:lnTo>
                        <a:lnTo>
                          <a:pt x="341" y="311"/>
                        </a:lnTo>
                        <a:lnTo>
                          <a:pt x="335" y="276"/>
                        </a:lnTo>
                        <a:lnTo>
                          <a:pt x="325" y="232"/>
                        </a:lnTo>
                        <a:lnTo>
                          <a:pt x="316" y="190"/>
                        </a:lnTo>
                        <a:lnTo>
                          <a:pt x="307" y="137"/>
                        </a:lnTo>
                        <a:lnTo>
                          <a:pt x="294" y="81"/>
                        </a:lnTo>
                        <a:lnTo>
                          <a:pt x="283" y="37"/>
                        </a:lnTo>
                        <a:lnTo>
                          <a:pt x="270" y="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168" name="Group 150">
                    <a:extLst>
                      <a:ext uri="{FF2B5EF4-FFF2-40B4-BE49-F238E27FC236}">
                        <a16:creationId xmlns:a16="http://schemas.microsoft.com/office/drawing/2014/main" id="{96B5EE28-D0AD-41ED-9BEB-F4508DA832EE}"/>
                      </a:ext>
                    </a:extLst>
                  </p:cNvPr>
                  <p:cNvGrpSpPr>
                    <a:grpSpLocks/>
                  </p:cNvGrpSpPr>
                  <p:nvPr/>
                </p:nvGrpSpPr>
                <p:grpSpPr bwMode="auto">
                  <a:xfrm>
                    <a:off x="2009" y="1698"/>
                    <a:ext cx="82" cy="239"/>
                    <a:chOff x="2009" y="1698"/>
                    <a:chExt cx="82" cy="239"/>
                  </a:xfrm>
                </p:grpSpPr>
                <p:grpSp>
                  <p:nvGrpSpPr>
                    <p:cNvPr id="40169" name="Group 151">
                      <a:extLst>
                        <a:ext uri="{FF2B5EF4-FFF2-40B4-BE49-F238E27FC236}">
                          <a16:creationId xmlns:a16="http://schemas.microsoft.com/office/drawing/2014/main" id="{7A183D7D-CB6D-4D07-9CE8-52953350C53E}"/>
                        </a:ext>
                      </a:extLst>
                    </p:cNvPr>
                    <p:cNvGrpSpPr>
                      <a:grpSpLocks/>
                    </p:cNvGrpSpPr>
                    <p:nvPr/>
                  </p:nvGrpSpPr>
                  <p:grpSpPr bwMode="auto">
                    <a:xfrm>
                      <a:off x="2009" y="1698"/>
                      <a:ext cx="82" cy="239"/>
                      <a:chOff x="2009" y="1698"/>
                      <a:chExt cx="82" cy="239"/>
                    </a:xfrm>
                  </p:grpSpPr>
                  <p:grpSp>
                    <p:nvGrpSpPr>
                      <p:cNvPr id="40171" name="Group 152">
                        <a:extLst>
                          <a:ext uri="{FF2B5EF4-FFF2-40B4-BE49-F238E27FC236}">
                            <a16:creationId xmlns:a16="http://schemas.microsoft.com/office/drawing/2014/main" id="{6B997213-66A1-44B1-9CEF-6304C47EADCD}"/>
                          </a:ext>
                        </a:extLst>
                      </p:cNvPr>
                      <p:cNvGrpSpPr>
                        <a:grpSpLocks/>
                      </p:cNvGrpSpPr>
                      <p:nvPr/>
                    </p:nvGrpSpPr>
                    <p:grpSpPr bwMode="auto">
                      <a:xfrm>
                        <a:off x="2009" y="1698"/>
                        <a:ext cx="82" cy="239"/>
                        <a:chOff x="2009" y="1698"/>
                        <a:chExt cx="82" cy="239"/>
                      </a:xfrm>
                    </p:grpSpPr>
                    <p:sp>
                      <p:nvSpPr>
                        <p:cNvPr id="40173" name="Freeform 153">
                          <a:extLst>
                            <a:ext uri="{FF2B5EF4-FFF2-40B4-BE49-F238E27FC236}">
                              <a16:creationId xmlns:a16="http://schemas.microsoft.com/office/drawing/2014/main" id="{1431D577-AAC0-40DE-A1A3-F8F2D515B223}"/>
                            </a:ext>
                          </a:extLst>
                        </p:cNvPr>
                        <p:cNvSpPr>
                          <a:spLocks/>
                        </p:cNvSpPr>
                        <p:nvPr/>
                      </p:nvSpPr>
                      <p:spPr bwMode="auto">
                        <a:xfrm>
                          <a:off x="2009" y="1702"/>
                          <a:ext cx="36" cy="230"/>
                        </a:xfrm>
                        <a:custGeom>
                          <a:avLst/>
                          <a:gdLst>
                            <a:gd name="T0" fmla="*/ 0 w 181"/>
                            <a:gd name="T1" fmla="*/ 0 h 1152"/>
                            <a:gd name="T2" fmla="*/ 0 w 181"/>
                            <a:gd name="T3" fmla="*/ 0 h 1152"/>
                            <a:gd name="T4" fmla="*/ 0 w 181"/>
                            <a:gd name="T5" fmla="*/ 0 h 1152"/>
                            <a:gd name="T6" fmla="*/ 0 w 181"/>
                            <a:gd name="T7" fmla="*/ 0 h 1152"/>
                            <a:gd name="T8" fmla="*/ 0 w 181"/>
                            <a:gd name="T9" fmla="*/ 0 h 1152"/>
                            <a:gd name="T10" fmla="*/ 0 w 181"/>
                            <a:gd name="T11" fmla="*/ 0 h 1152"/>
                            <a:gd name="T12" fmla="*/ 0 w 181"/>
                            <a:gd name="T13" fmla="*/ 0 h 1152"/>
                            <a:gd name="T14" fmla="*/ 0 w 181"/>
                            <a:gd name="T15" fmla="*/ 0 h 1152"/>
                            <a:gd name="T16" fmla="*/ 0 w 181"/>
                            <a:gd name="T17" fmla="*/ 0 h 1152"/>
                            <a:gd name="T18" fmla="*/ 0 w 181"/>
                            <a:gd name="T19" fmla="*/ 0 h 1152"/>
                            <a:gd name="T20" fmla="*/ 0 w 181"/>
                            <a:gd name="T21" fmla="*/ 0 h 1152"/>
                            <a:gd name="T22" fmla="*/ 0 w 181"/>
                            <a:gd name="T23" fmla="*/ 0 h 1152"/>
                            <a:gd name="T24" fmla="*/ 0 w 181"/>
                            <a:gd name="T25" fmla="*/ 0 h 1152"/>
                            <a:gd name="T26" fmla="*/ 0 w 181"/>
                            <a:gd name="T27" fmla="*/ 0 h 1152"/>
                            <a:gd name="T28" fmla="*/ 0 w 181"/>
                            <a:gd name="T29" fmla="*/ 0 h 1152"/>
                            <a:gd name="T30" fmla="*/ 0 w 181"/>
                            <a:gd name="T31" fmla="*/ 0 h 1152"/>
                            <a:gd name="T32" fmla="*/ 0 w 181"/>
                            <a:gd name="T33" fmla="*/ 0 h 1152"/>
                            <a:gd name="T34" fmla="*/ 0 w 181"/>
                            <a:gd name="T35" fmla="*/ 0 h 1152"/>
                            <a:gd name="T36" fmla="*/ 0 w 181"/>
                            <a:gd name="T37" fmla="*/ 0 h 1152"/>
                            <a:gd name="T38" fmla="*/ 0 w 181"/>
                            <a:gd name="T39" fmla="*/ 0 h 1152"/>
                            <a:gd name="T40" fmla="*/ 0 w 181"/>
                            <a:gd name="T41" fmla="*/ 0 h 1152"/>
                            <a:gd name="T42" fmla="*/ 0 w 181"/>
                            <a:gd name="T43" fmla="*/ 0 h 1152"/>
                            <a:gd name="T44" fmla="*/ 0 w 181"/>
                            <a:gd name="T45" fmla="*/ 0 h 1152"/>
                            <a:gd name="T46" fmla="*/ 0 w 181"/>
                            <a:gd name="T47" fmla="*/ 0 h 1152"/>
                            <a:gd name="T48" fmla="*/ 0 w 181"/>
                            <a:gd name="T49" fmla="*/ 0 h 1152"/>
                            <a:gd name="T50" fmla="*/ 0 w 181"/>
                            <a:gd name="T51" fmla="*/ 0 h 1152"/>
                            <a:gd name="T52" fmla="*/ 0 w 181"/>
                            <a:gd name="T53" fmla="*/ 0 h 1152"/>
                            <a:gd name="T54" fmla="*/ 0 w 181"/>
                            <a:gd name="T55" fmla="*/ 0 h 1152"/>
                            <a:gd name="T56" fmla="*/ 0 w 181"/>
                            <a:gd name="T57" fmla="*/ 0 h 1152"/>
                            <a:gd name="T58" fmla="*/ 0 w 181"/>
                            <a:gd name="T59" fmla="*/ 0 h 1152"/>
                            <a:gd name="T60" fmla="*/ 0 w 181"/>
                            <a:gd name="T61" fmla="*/ 0 h 1152"/>
                            <a:gd name="T62" fmla="*/ 0 w 181"/>
                            <a:gd name="T63" fmla="*/ 0 h 1152"/>
                            <a:gd name="T64" fmla="*/ 0 w 181"/>
                            <a:gd name="T65" fmla="*/ 0 h 1152"/>
                            <a:gd name="T66" fmla="*/ 0 w 181"/>
                            <a:gd name="T67" fmla="*/ 0 h 1152"/>
                            <a:gd name="T68" fmla="*/ 0 w 181"/>
                            <a:gd name="T69" fmla="*/ 0 h 1152"/>
                            <a:gd name="T70" fmla="*/ 0 w 181"/>
                            <a:gd name="T71" fmla="*/ 0 h 1152"/>
                            <a:gd name="T72" fmla="*/ 0 w 181"/>
                            <a:gd name="T73" fmla="*/ 0 h 1152"/>
                            <a:gd name="T74" fmla="*/ 0 w 181"/>
                            <a:gd name="T75" fmla="*/ 0 h 1152"/>
                            <a:gd name="T76" fmla="*/ 0 w 181"/>
                            <a:gd name="T77" fmla="*/ 0 h 1152"/>
                            <a:gd name="T78" fmla="*/ 0 w 181"/>
                            <a:gd name="T79" fmla="*/ 0 h 1152"/>
                            <a:gd name="T80" fmla="*/ 0 w 181"/>
                            <a:gd name="T81" fmla="*/ 0 h 1152"/>
                            <a:gd name="T82" fmla="*/ 0 w 181"/>
                            <a:gd name="T83" fmla="*/ 0 h 1152"/>
                            <a:gd name="T84" fmla="*/ 0 w 181"/>
                            <a:gd name="T85" fmla="*/ 0 h 1152"/>
                            <a:gd name="T86" fmla="*/ 0 w 181"/>
                            <a:gd name="T87" fmla="*/ 0 h 1152"/>
                            <a:gd name="T88" fmla="*/ 0 w 181"/>
                            <a:gd name="T89" fmla="*/ 0 h 1152"/>
                            <a:gd name="T90" fmla="*/ 0 w 181"/>
                            <a:gd name="T91" fmla="*/ 0 h 1152"/>
                            <a:gd name="T92" fmla="*/ 0 w 181"/>
                            <a:gd name="T93" fmla="*/ 0 h 1152"/>
                            <a:gd name="T94" fmla="*/ 0 w 181"/>
                            <a:gd name="T95" fmla="*/ 0 h 1152"/>
                            <a:gd name="T96" fmla="*/ 0 w 181"/>
                            <a:gd name="T97" fmla="*/ 0 h 1152"/>
                            <a:gd name="T98" fmla="*/ 0 w 181"/>
                            <a:gd name="T99" fmla="*/ 0 h 1152"/>
                            <a:gd name="T100" fmla="*/ 0 w 181"/>
                            <a:gd name="T101" fmla="*/ 0 h 1152"/>
                            <a:gd name="T102" fmla="*/ 0 w 181"/>
                            <a:gd name="T103" fmla="*/ 0 h 1152"/>
                            <a:gd name="T104" fmla="*/ 0 w 181"/>
                            <a:gd name="T105" fmla="*/ 0 h 1152"/>
                            <a:gd name="T106" fmla="*/ 0 w 181"/>
                            <a:gd name="T107" fmla="*/ 0 h 1152"/>
                            <a:gd name="T108" fmla="*/ 0 w 181"/>
                            <a:gd name="T109" fmla="*/ 0 h 1152"/>
                            <a:gd name="T110" fmla="*/ 0 w 181"/>
                            <a:gd name="T111" fmla="*/ 0 h 1152"/>
                            <a:gd name="T112" fmla="*/ 0 w 181"/>
                            <a:gd name="T113" fmla="*/ 0 h 1152"/>
                            <a:gd name="T114" fmla="*/ 0 w 181"/>
                            <a:gd name="T115" fmla="*/ 0 h 1152"/>
                            <a:gd name="T116" fmla="*/ 0 w 181"/>
                            <a:gd name="T117" fmla="*/ 0 h 1152"/>
                            <a:gd name="T118" fmla="*/ 0 w 181"/>
                            <a:gd name="T119" fmla="*/ 0 h 11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1"/>
                            <a:gd name="T181" fmla="*/ 0 h 1152"/>
                            <a:gd name="T182" fmla="*/ 181 w 181"/>
                            <a:gd name="T183" fmla="*/ 1152 h 115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1" h="1152">
                              <a:moveTo>
                                <a:pt x="55" y="70"/>
                              </a:moveTo>
                              <a:lnTo>
                                <a:pt x="41" y="28"/>
                              </a:lnTo>
                              <a:lnTo>
                                <a:pt x="0" y="0"/>
                              </a:lnTo>
                              <a:lnTo>
                                <a:pt x="3" y="29"/>
                              </a:lnTo>
                              <a:lnTo>
                                <a:pt x="9" y="61"/>
                              </a:lnTo>
                              <a:lnTo>
                                <a:pt x="16" y="95"/>
                              </a:lnTo>
                              <a:lnTo>
                                <a:pt x="22" y="134"/>
                              </a:lnTo>
                              <a:lnTo>
                                <a:pt x="31" y="180"/>
                              </a:lnTo>
                              <a:lnTo>
                                <a:pt x="41" y="224"/>
                              </a:lnTo>
                              <a:lnTo>
                                <a:pt x="48" y="261"/>
                              </a:lnTo>
                              <a:lnTo>
                                <a:pt x="56" y="297"/>
                              </a:lnTo>
                              <a:lnTo>
                                <a:pt x="65" y="336"/>
                              </a:lnTo>
                              <a:lnTo>
                                <a:pt x="74" y="379"/>
                              </a:lnTo>
                              <a:lnTo>
                                <a:pt x="82" y="424"/>
                              </a:lnTo>
                              <a:lnTo>
                                <a:pt x="91" y="472"/>
                              </a:lnTo>
                              <a:lnTo>
                                <a:pt x="96" y="499"/>
                              </a:lnTo>
                              <a:lnTo>
                                <a:pt x="100" y="534"/>
                              </a:lnTo>
                              <a:lnTo>
                                <a:pt x="106" y="575"/>
                              </a:lnTo>
                              <a:lnTo>
                                <a:pt x="110" y="613"/>
                              </a:lnTo>
                              <a:lnTo>
                                <a:pt x="117" y="661"/>
                              </a:lnTo>
                              <a:lnTo>
                                <a:pt x="123" y="711"/>
                              </a:lnTo>
                              <a:lnTo>
                                <a:pt x="127" y="751"/>
                              </a:lnTo>
                              <a:lnTo>
                                <a:pt x="128" y="791"/>
                              </a:lnTo>
                              <a:lnTo>
                                <a:pt x="130" y="825"/>
                              </a:lnTo>
                              <a:lnTo>
                                <a:pt x="133" y="868"/>
                              </a:lnTo>
                              <a:lnTo>
                                <a:pt x="135" y="914"/>
                              </a:lnTo>
                              <a:lnTo>
                                <a:pt x="133" y="956"/>
                              </a:lnTo>
                              <a:lnTo>
                                <a:pt x="134" y="1006"/>
                              </a:lnTo>
                              <a:lnTo>
                                <a:pt x="136" y="1036"/>
                              </a:lnTo>
                              <a:lnTo>
                                <a:pt x="134" y="1061"/>
                              </a:lnTo>
                              <a:lnTo>
                                <a:pt x="132" y="1091"/>
                              </a:lnTo>
                              <a:lnTo>
                                <a:pt x="133" y="1113"/>
                              </a:lnTo>
                              <a:lnTo>
                                <a:pt x="137" y="1127"/>
                              </a:lnTo>
                              <a:lnTo>
                                <a:pt x="145" y="1141"/>
                              </a:lnTo>
                              <a:lnTo>
                                <a:pt x="157" y="1152"/>
                              </a:lnTo>
                              <a:lnTo>
                                <a:pt x="163" y="1122"/>
                              </a:lnTo>
                              <a:lnTo>
                                <a:pt x="166" y="1088"/>
                              </a:lnTo>
                              <a:lnTo>
                                <a:pt x="169" y="1051"/>
                              </a:lnTo>
                              <a:lnTo>
                                <a:pt x="173" y="1008"/>
                              </a:lnTo>
                              <a:lnTo>
                                <a:pt x="178" y="956"/>
                              </a:lnTo>
                              <a:lnTo>
                                <a:pt x="181" y="896"/>
                              </a:lnTo>
                              <a:lnTo>
                                <a:pt x="176" y="843"/>
                              </a:lnTo>
                              <a:lnTo>
                                <a:pt x="175" y="789"/>
                              </a:lnTo>
                              <a:lnTo>
                                <a:pt x="169" y="731"/>
                              </a:lnTo>
                              <a:lnTo>
                                <a:pt x="163" y="681"/>
                              </a:lnTo>
                              <a:lnTo>
                                <a:pt x="158" y="633"/>
                              </a:lnTo>
                              <a:lnTo>
                                <a:pt x="154" y="590"/>
                              </a:lnTo>
                              <a:lnTo>
                                <a:pt x="151" y="548"/>
                              </a:lnTo>
                              <a:lnTo>
                                <a:pt x="148" y="511"/>
                              </a:lnTo>
                              <a:lnTo>
                                <a:pt x="145" y="472"/>
                              </a:lnTo>
                              <a:lnTo>
                                <a:pt x="139" y="429"/>
                              </a:lnTo>
                              <a:lnTo>
                                <a:pt x="134" y="382"/>
                              </a:lnTo>
                              <a:lnTo>
                                <a:pt x="122" y="342"/>
                              </a:lnTo>
                              <a:lnTo>
                                <a:pt x="111" y="300"/>
                              </a:lnTo>
                              <a:lnTo>
                                <a:pt x="100" y="266"/>
                              </a:lnTo>
                              <a:lnTo>
                                <a:pt x="94" y="232"/>
                              </a:lnTo>
                              <a:lnTo>
                                <a:pt x="88" y="194"/>
                              </a:lnTo>
                              <a:lnTo>
                                <a:pt x="83" y="156"/>
                              </a:lnTo>
                              <a:lnTo>
                                <a:pt x="70" y="113"/>
                              </a:lnTo>
                              <a:lnTo>
                                <a:pt x="55" y="70"/>
                              </a:lnTo>
                              <a:close/>
                            </a:path>
                          </a:pathLst>
                        </a:custGeom>
                        <a:solidFill>
                          <a:srgbClr val="00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74" name="Freeform 154">
                          <a:extLst>
                            <a:ext uri="{FF2B5EF4-FFF2-40B4-BE49-F238E27FC236}">
                              <a16:creationId xmlns:a16="http://schemas.microsoft.com/office/drawing/2014/main" id="{C6767DB8-11B5-4815-A675-F2EFF716D0A5}"/>
                            </a:ext>
                          </a:extLst>
                        </p:cNvPr>
                        <p:cNvSpPr>
                          <a:spLocks/>
                        </p:cNvSpPr>
                        <p:nvPr/>
                      </p:nvSpPr>
                      <p:spPr bwMode="auto">
                        <a:xfrm>
                          <a:off x="2054" y="1698"/>
                          <a:ext cx="37" cy="239"/>
                        </a:xfrm>
                        <a:custGeom>
                          <a:avLst/>
                          <a:gdLst>
                            <a:gd name="T0" fmla="*/ 0 w 188"/>
                            <a:gd name="T1" fmla="*/ 0 h 1194"/>
                            <a:gd name="T2" fmla="*/ 0 w 188"/>
                            <a:gd name="T3" fmla="*/ 0 h 1194"/>
                            <a:gd name="T4" fmla="*/ 0 w 188"/>
                            <a:gd name="T5" fmla="*/ 0 h 1194"/>
                            <a:gd name="T6" fmla="*/ 0 w 188"/>
                            <a:gd name="T7" fmla="*/ 0 h 1194"/>
                            <a:gd name="T8" fmla="*/ 0 w 188"/>
                            <a:gd name="T9" fmla="*/ 0 h 1194"/>
                            <a:gd name="T10" fmla="*/ 0 w 188"/>
                            <a:gd name="T11" fmla="*/ 0 h 1194"/>
                            <a:gd name="T12" fmla="*/ 0 w 188"/>
                            <a:gd name="T13" fmla="*/ 0 h 1194"/>
                            <a:gd name="T14" fmla="*/ 0 w 188"/>
                            <a:gd name="T15" fmla="*/ 0 h 1194"/>
                            <a:gd name="T16" fmla="*/ 0 w 188"/>
                            <a:gd name="T17" fmla="*/ 0 h 1194"/>
                            <a:gd name="T18" fmla="*/ 0 w 188"/>
                            <a:gd name="T19" fmla="*/ 0 h 1194"/>
                            <a:gd name="T20" fmla="*/ 0 w 188"/>
                            <a:gd name="T21" fmla="*/ 0 h 1194"/>
                            <a:gd name="T22" fmla="*/ 0 w 188"/>
                            <a:gd name="T23" fmla="*/ 0 h 1194"/>
                            <a:gd name="T24" fmla="*/ 0 w 188"/>
                            <a:gd name="T25" fmla="*/ 0 h 1194"/>
                            <a:gd name="T26" fmla="*/ 0 w 188"/>
                            <a:gd name="T27" fmla="*/ 0 h 1194"/>
                            <a:gd name="T28" fmla="*/ 0 w 188"/>
                            <a:gd name="T29" fmla="*/ 0 h 1194"/>
                            <a:gd name="T30" fmla="*/ 0 w 188"/>
                            <a:gd name="T31" fmla="*/ 0 h 1194"/>
                            <a:gd name="T32" fmla="*/ 0 w 188"/>
                            <a:gd name="T33" fmla="*/ 0 h 1194"/>
                            <a:gd name="T34" fmla="*/ 0 w 188"/>
                            <a:gd name="T35" fmla="*/ 0 h 1194"/>
                            <a:gd name="T36" fmla="*/ 0 w 188"/>
                            <a:gd name="T37" fmla="*/ 0 h 1194"/>
                            <a:gd name="T38" fmla="*/ 0 w 188"/>
                            <a:gd name="T39" fmla="*/ 0 h 1194"/>
                            <a:gd name="T40" fmla="*/ 0 w 188"/>
                            <a:gd name="T41" fmla="*/ 0 h 1194"/>
                            <a:gd name="T42" fmla="*/ 0 w 188"/>
                            <a:gd name="T43" fmla="*/ 0 h 1194"/>
                            <a:gd name="T44" fmla="*/ 0 w 188"/>
                            <a:gd name="T45" fmla="*/ 0 h 1194"/>
                            <a:gd name="T46" fmla="*/ 0 w 188"/>
                            <a:gd name="T47" fmla="*/ 0 h 1194"/>
                            <a:gd name="T48" fmla="*/ 0 w 188"/>
                            <a:gd name="T49" fmla="*/ 0 h 1194"/>
                            <a:gd name="T50" fmla="*/ 0 w 188"/>
                            <a:gd name="T51" fmla="*/ 0 h 1194"/>
                            <a:gd name="T52" fmla="*/ 0 w 188"/>
                            <a:gd name="T53" fmla="*/ 0 h 1194"/>
                            <a:gd name="T54" fmla="*/ 0 w 188"/>
                            <a:gd name="T55" fmla="*/ 0 h 1194"/>
                            <a:gd name="T56" fmla="*/ 0 w 188"/>
                            <a:gd name="T57" fmla="*/ 0 h 1194"/>
                            <a:gd name="T58" fmla="*/ 0 w 188"/>
                            <a:gd name="T59" fmla="*/ 0 h 1194"/>
                            <a:gd name="T60" fmla="*/ 0 w 188"/>
                            <a:gd name="T61" fmla="*/ 0 h 1194"/>
                            <a:gd name="T62" fmla="*/ 0 w 188"/>
                            <a:gd name="T63" fmla="*/ 0 h 1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8"/>
                            <a:gd name="T97" fmla="*/ 0 h 1194"/>
                            <a:gd name="T98" fmla="*/ 188 w 188"/>
                            <a:gd name="T99" fmla="*/ 1194 h 1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8" h="1194">
                              <a:moveTo>
                                <a:pt x="48" y="0"/>
                              </a:moveTo>
                              <a:lnTo>
                                <a:pt x="0" y="38"/>
                              </a:lnTo>
                              <a:lnTo>
                                <a:pt x="17" y="57"/>
                              </a:lnTo>
                              <a:lnTo>
                                <a:pt x="29" y="78"/>
                              </a:lnTo>
                              <a:lnTo>
                                <a:pt x="35" y="106"/>
                              </a:lnTo>
                              <a:lnTo>
                                <a:pt x="41" y="148"/>
                              </a:lnTo>
                              <a:lnTo>
                                <a:pt x="49" y="188"/>
                              </a:lnTo>
                              <a:lnTo>
                                <a:pt x="61" y="240"/>
                              </a:lnTo>
                              <a:lnTo>
                                <a:pt x="70" y="290"/>
                              </a:lnTo>
                              <a:lnTo>
                                <a:pt x="79" y="334"/>
                              </a:lnTo>
                              <a:lnTo>
                                <a:pt x="85" y="383"/>
                              </a:lnTo>
                              <a:lnTo>
                                <a:pt x="92" y="427"/>
                              </a:lnTo>
                              <a:lnTo>
                                <a:pt x="101" y="476"/>
                              </a:lnTo>
                              <a:lnTo>
                                <a:pt x="111" y="516"/>
                              </a:lnTo>
                              <a:lnTo>
                                <a:pt x="117" y="564"/>
                              </a:lnTo>
                              <a:lnTo>
                                <a:pt x="113" y="610"/>
                              </a:lnTo>
                              <a:lnTo>
                                <a:pt x="117" y="651"/>
                              </a:lnTo>
                              <a:lnTo>
                                <a:pt x="120" y="703"/>
                              </a:lnTo>
                              <a:lnTo>
                                <a:pt x="122" y="762"/>
                              </a:lnTo>
                              <a:lnTo>
                                <a:pt x="126" y="825"/>
                              </a:lnTo>
                              <a:lnTo>
                                <a:pt x="134" y="886"/>
                              </a:lnTo>
                              <a:lnTo>
                                <a:pt x="140" y="928"/>
                              </a:lnTo>
                              <a:lnTo>
                                <a:pt x="140" y="968"/>
                              </a:lnTo>
                              <a:lnTo>
                                <a:pt x="142" y="1017"/>
                              </a:lnTo>
                              <a:lnTo>
                                <a:pt x="138" y="1073"/>
                              </a:lnTo>
                              <a:lnTo>
                                <a:pt x="137" y="1119"/>
                              </a:lnTo>
                              <a:lnTo>
                                <a:pt x="132" y="1160"/>
                              </a:lnTo>
                              <a:lnTo>
                                <a:pt x="133" y="1194"/>
                              </a:lnTo>
                              <a:lnTo>
                                <a:pt x="151" y="1187"/>
                              </a:lnTo>
                              <a:lnTo>
                                <a:pt x="163" y="1180"/>
                              </a:lnTo>
                              <a:lnTo>
                                <a:pt x="174" y="1173"/>
                              </a:lnTo>
                              <a:lnTo>
                                <a:pt x="182" y="1164"/>
                              </a:lnTo>
                              <a:lnTo>
                                <a:pt x="184" y="1154"/>
                              </a:lnTo>
                              <a:lnTo>
                                <a:pt x="182" y="1123"/>
                              </a:lnTo>
                              <a:lnTo>
                                <a:pt x="180" y="1093"/>
                              </a:lnTo>
                              <a:lnTo>
                                <a:pt x="182" y="1053"/>
                              </a:lnTo>
                              <a:lnTo>
                                <a:pt x="185" y="1022"/>
                              </a:lnTo>
                              <a:lnTo>
                                <a:pt x="188" y="995"/>
                              </a:lnTo>
                              <a:lnTo>
                                <a:pt x="186" y="968"/>
                              </a:lnTo>
                              <a:lnTo>
                                <a:pt x="184" y="932"/>
                              </a:lnTo>
                              <a:lnTo>
                                <a:pt x="183" y="906"/>
                              </a:lnTo>
                              <a:lnTo>
                                <a:pt x="181" y="878"/>
                              </a:lnTo>
                              <a:lnTo>
                                <a:pt x="176" y="851"/>
                              </a:lnTo>
                              <a:lnTo>
                                <a:pt x="171" y="821"/>
                              </a:lnTo>
                              <a:lnTo>
                                <a:pt x="170" y="785"/>
                              </a:lnTo>
                              <a:lnTo>
                                <a:pt x="168" y="756"/>
                              </a:lnTo>
                              <a:lnTo>
                                <a:pt x="167" y="719"/>
                              </a:lnTo>
                              <a:lnTo>
                                <a:pt x="165" y="681"/>
                              </a:lnTo>
                              <a:lnTo>
                                <a:pt x="162" y="642"/>
                              </a:lnTo>
                              <a:lnTo>
                                <a:pt x="157" y="598"/>
                              </a:lnTo>
                              <a:lnTo>
                                <a:pt x="153" y="556"/>
                              </a:lnTo>
                              <a:lnTo>
                                <a:pt x="150" y="517"/>
                              </a:lnTo>
                              <a:lnTo>
                                <a:pt x="145" y="487"/>
                              </a:lnTo>
                              <a:lnTo>
                                <a:pt x="141" y="454"/>
                              </a:lnTo>
                              <a:lnTo>
                                <a:pt x="137" y="422"/>
                              </a:lnTo>
                              <a:lnTo>
                                <a:pt x="132" y="387"/>
                              </a:lnTo>
                              <a:lnTo>
                                <a:pt x="126" y="351"/>
                              </a:lnTo>
                              <a:lnTo>
                                <a:pt x="120" y="311"/>
                              </a:lnTo>
                              <a:lnTo>
                                <a:pt x="114" y="276"/>
                              </a:lnTo>
                              <a:lnTo>
                                <a:pt x="105" y="232"/>
                              </a:lnTo>
                              <a:lnTo>
                                <a:pt x="95" y="190"/>
                              </a:lnTo>
                              <a:lnTo>
                                <a:pt x="85" y="137"/>
                              </a:lnTo>
                              <a:lnTo>
                                <a:pt x="72" y="81"/>
                              </a:lnTo>
                              <a:lnTo>
                                <a:pt x="61" y="37"/>
                              </a:lnTo>
                              <a:lnTo>
                                <a:pt x="48" y="0"/>
                              </a:lnTo>
                              <a:close/>
                            </a:path>
                          </a:pathLst>
                        </a:custGeom>
                        <a:solidFill>
                          <a:srgbClr val="00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172" name="Freeform 155">
                        <a:extLst>
                          <a:ext uri="{FF2B5EF4-FFF2-40B4-BE49-F238E27FC236}">
                            <a16:creationId xmlns:a16="http://schemas.microsoft.com/office/drawing/2014/main" id="{BF4B2220-FE7C-471D-905C-22FD19C946E3}"/>
                          </a:ext>
                        </a:extLst>
                      </p:cNvPr>
                      <p:cNvSpPr>
                        <a:spLocks/>
                      </p:cNvSpPr>
                      <p:nvPr/>
                    </p:nvSpPr>
                    <p:spPr bwMode="auto">
                      <a:xfrm>
                        <a:off x="2017" y="1707"/>
                        <a:ext cx="41" cy="230"/>
                      </a:xfrm>
                      <a:custGeom>
                        <a:avLst/>
                        <a:gdLst>
                          <a:gd name="T0" fmla="*/ 0 w 206"/>
                          <a:gd name="T1" fmla="*/ 0 h 1149"/>
                          <a:gd name="T2" fmla="*/ 0 w 206"/>
                          <a:gd name="T3" fmla="*/ 0 h 1149"/>
                          <a:gd name="T4" fmla="*/ 0 w 206"/>
                          <a:gd name="T5" fmla="*/ 0 h 1149"/>
                          <a:gd name="T6" fmla="*/ 0 w 206"/>
                          <a:gd name="T7" fmla="*/ 0 h 1149"/>
                          <a:gd name="T8" fmla="*/ 0 w 206"/>
                          <a:gd name="T9" fmla="*/ 0 h 1149"/>
                          <a:gd name="T10" fmla="*/ 0 w 206"/>
                          <a:gd name="T11" fmla="*/ 0 h 1149"/>
                          <a:gd name="T12" fmla="*/ 0 w 206"/>
                          <a:gd name="T13" fmla="*/ 0 h 1149"/>
                          <a:gd name="T14" fmla="*/ 0 w 206"/>
                          <a:gd name="T15" fmla="*/ 0 h 1149"/>
                          <a:gd name="T16" fmla="*/ 0 w 206"/>
                          <a:gd name="T17" fmla="*/ 0 h 1149"/>
                          <a:gd name="T18" fmla="*/ 0 w 206"/>
                          <a:gd name="T19" fmla="*/ 0 h 1149"/>
                          <a:gd name="T20" fmla="*/ 0 w 206"/>
                          <a:gd name="T21" fmla="*/ 0 h 1149"/>
                          <a:gd name="T22" fmla="*/ 0 w 206"/>
                          <a:gd name="T23" fmla="*/ 0 h 1149"/>
                          <a:gd name="T24" fmla="*/ 0 w 206"/>
                          <a:gd name="T25" fmla="*/ 0 h 1149"/>
                          <a:gd name="T26" fmla="*/ 0 w 206"/>
                          <a:gd name="T27" fmla="*/ 0 h 1149"/>
                          <a:gd name="T28" fmla="*/ 0 w 206"/>
                          <a:gd name="T29" fmla="*/ 0 h 1149"/>
                          <a:gd name="T30" fmla="*/ 0 w 206"/>
                          <a:gd name="T31" fmla="*/ 0 h 1149"/>
                          <a:gd name="T32" fmla="*/ 0 w 206"/>
                          <a:gd name="T33" fmla="*/ 0 h 1149"/>
                          <a:gd name="T34" fmla="*/ 0 w 206"/>
                          <a:gd name="T35" fmla="*/ 0 h 1149"/>
                          <a:gd name="T36" fmla="*/ 0 w 206"/>
                          <a:gd name="T37" fmla="*/ 0 h 1149"/>
                          <a:gd name="T38" fmla="*/ 0 w 206"/>
                          <a:gd name="T39" fmla="*/ 0 h 1149"/>
                          <a:gd name="T40" fmla="*/ 0 w 206"/>
                          <a:gd name="T41" fmla="*/ 0 h 1149"/>
                          <a:gd name="T42" fmla="*/ 0 w 206"/>
                          <a:gd name="T43" fmla="*/ 0 h 1149"/>
                          <a:gd name="T44" fmla="*/ 0 w 206"/>
                          <a:gd name="T45" fmla="*/ 0 h 1149"/>
                          <a:gd name="T46" fmla="*/ 0 w 206"/>
                          <a:gd name="T47" fmla="*/ 0 h 1149"/>
                          <a:gd name="T48" fmla="*/ 0 w 206"/>
                          <a:gd name="T49" fmla="*/ 0 h 1149"/>
                          <a:gd name="T50" fmla="*/ 0 w 206"/>
                          <a:gd name="T51" fmla="*/ 0 h 1149"/>
                          <a:gd name="T52" fmla="*/ 0 w 206"/>
                          <a:gd name="T53" fmla="*/ 0 h 1149"/>
                          <a:gd name="T54" fmla="*/ 0 w 206"/>
                          <a:gd name="T55" fmla="*/ 0 h 1149"/>
                          <a:gd name="T56" fmla="*/ 0 w 206"/>
                          <a:gd name="T57" fmla="*/ 0 h 1149"/>
                          <a:gd name="T58" fmla="*/ 0 w 206"/>
                          <a:gd name="T59" fmla="*/ 0 h 1149"/>
                          <a:gd name="T60" fmla="*/ 0 w 206"/>
                          <a:gd name="T61" fmla="*/ 0 h 1149"/>
                          <a:gd name="T62" fmla="*/ 0 w 206"/>
                          <a:gd name="T63" fmla="*/ 0 h 1149"/>
                          <a:gd name="T64" fmla="*/ 0 w 206"/>
                          <a:gd name="T65" fmla="*/ 0 h 1149"/>
                          <a:gd name="T66" fmla="*/ 0 w 206"/>
                          <a:gd name="T67" fmla="*/ 0 h 11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6"/>
                          <a:gd name="T103" fmla="*/ 0 h 1149"/>
                          <a:gd name="T104" fmla="*/ 206 w 206"/>
                          <a:gd name="T105" fmla="*/ 1149 h 114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6" h="1149">
                            <a:moveTo>
                              <a:pt x="15" y="42"/>
                            </a:moveTo>
                            <a:lnTo>
                              <a:pt x="0" y="0"/>
                            </a:lnTo>
                            <a:lnTo>
                              <a:pt x="73" y="28"/>
                            </a:lnTo>
                            <a:lnTo>
                              <a:pt x="77" y="57"/>
                            </a:lnTo>
                            <a:lnTo>
                              <a:pt x="82" y="82"/>
                            </a:lnTo>
                            <a:lnTo>
                              <a:pt x="90" y="111"/>
                            </a:lnTo>
                            <a:lnTo>
                              <a:pt x="98" y="133"/>
                            </a:lnTo>
                            <a:lnTo>
                              <a:pt x="108" y="159"/>
                            </a:lnTo>
                            <a:lnTo>
                              <a:pt x="118" y="189"/>
                            </a:lnTo>
                            <a:lnTo>
                              <a:pt x="124" y="217"/>
                            </a:lnTo>
                            <a:lnTo>
                              <a:pt x="129" y="249"/>
                            </a:lnTo>
                            <a:lnTo>
                              <a:pt x="135" y="281"/>
                            </a:lnTo>
                            <a:lnTo>
                              <a:pt x="140" y="316"/>
                            </a:lnTo>
                            <a:lnTo>
                              <a:pt x="149" y="351"/>
                            </a:lnTo>
                            <a:lnTo>
                              <a:pt x="155" y="376"/>
                            </a:lnTo>
                            <a:lnTo>
                              <a:pt x="163" y="407"/>
                            </a:lnTo>
                            <a:lnTo>
                              <a:pt x="169" y="429"/>
                            </a:lnTo>
                            <a:lnTo>
                              <a:pt x="174" y="452"/>
                            </a:lnTo>
                            <a:lnTo>
                              <a:pt x="176" y="479"/>
                            </a:lnTo>
                            <a:lnTo>
                              <a:pt x="178" y="505"/>
                            </a:lnTo>
                            <a:lnTo>
                              <a:pt x="180" y="535"/>
                            </a:lnTo>
                            <a:lnTo>
                              <a:pt x="185" y="574"/>
                            </a:lnTo>
                            <a:lnTo>
                              <a:pt x="189" y="608"/>
                            </a:lnTo>
                            <a:lnTo>
                              <a:pt x="193" y="644"/>
                            </a:lnTo>
                            <a:lnTo>
                              <a:pt x="199" y="678"/>
                            </a:lnTo>
                            <a:lnTo>
                              <a:pt x="201" y="708"/>
                            </a:lnTo>
                            <a:lnTo>
                              <a:pt x="204" y="759"/>
                            </a:lnTo>
                            <a:lnTo>
                              <a:pt x="205" y="795"/>
                            </a:lnTo>
                            <a:lnTo>
                              <a:pt x="205" y="837"/>
                            </a:lnTo>
                            <a:lnTo>
                              <a:pt x="206" y="864"/>
                            </a:lnTo>
                            <a:lnTo>
                              <a:pt x="205" y="900"/>
                            </a:lnTo>
                            <a:lnTo>
                              <a:pt x="203" y="942"/>
                            </a:lnTo>
                            <a:lnTo>
                              <a:pt x="200" y="976"/>
                            </a:lnTo>
                            <a:lnTo>
                              <a:pt x="202" y="1017"/>
                            </a:lnTo>
                            <a:lnTo>
                              <a:pt x="203" y="1055"/>
                            </a:lnTo>
                            <a:lnTo>
                              <a:pt x="199" y="1079"/>
                            </a:lnTo>
                            <a:lnTo>
                              <a:pt x="195" y="1102"/>
                            </a:lnTo>
                            <a:lnTo>
                              <a:pt x="191" y="1117"/>
                            </a:lnTo>
                            <a:lnTo>
                              <a:pt x="192" y="1134"/>
                            </a:lnTo>
                            <a:lnTo>
                              <a:pt x="197" y="1149"/>
                            </a:lnTo>
                            <a:lnTo>
                              <a:pt x="169" y="1145"/>
                            </a:lnTo>
                            <a:lnTo>
                              <a:pt x="153" y="1138"/>
                            </a:lnTo>
                            <a:lnTo>
                              <a:pt x="134" y="1132"/>
                            </a:lnTo>
                            <a:lnTo>
                              <a:pt x="117" y="1124"/>
                            </a:lnTo>
                            <a:lnTo>
                              <a:pt x="123" y="1094"/>
                            </a:lnTo>
                            <a:lnTo>
                              <a:pt x="126" y="1060"/>
                            </a:lnTo>
                            <a:lnTo>
                              <a:pt x="129" y="1024"/>
                            </a:lnTo>
                            <a:lnTo>
                              <a:pt x="133" y="980"/>
                            </a:lnTo>
                            <a:lnTo>
                              <a:pt x="138" y="928"/>
                            </a:lnTo>
                            <a:lnTo>
                              <a:pt x="141" y="868"/>
                            </a:lnTo>
                            <a:lnTo>
                              <a:pt x="136" y="815"/>
                            </a:lnTo>
                            <a:lnTo>
                              <a:pt x="135" y="761"/>
                            </a:lnTo>
                            <a:lnTo>
                              <a:pt x="129" y="704"/>
                            </a:lnTo>
                            <a:lnTo>
                              <a:pt x="123" y="653"/>
                            </a:lnTo>
                            <a:lnTo>
                              <a:pt x="118" y="605"/>
                            </a:lnTo>
                            <a:lnTo>
                              <a:pt x="114" y="562"/>
                            </a:lnTo>
                            <a:lnTo>
                              <a:pt x="111" y="520"/>
                            </a:lnTo>
                            <a:lnTo>
                              <a:pt x="108" y="483"/>
                            </a:lnTo>
                            <a:lnTo>
                              <a:pt x="105" y="444"/>
                            </a:lnTo>
                            <a:lnTo>
                              <a:pt x="99" y="401"/>
                            </a:lnTo>
                            <a:lnTo>
                              <a:pt x="93" y="354"/>
                            </a:lnTo>
                            <a:lnTo>
                              <a:pt x="81" y="314"/>
                            </a:lnTo>
                            <a:lnTo>
                              <a:pt x="70" y="273"/>
                            </a:lnTo>
                            <a:lnTo>
                              <a:pt x="59" y="238"/>
                            </a:lnTo>
                            <a:lnTo>
                              <a:pt x="53" y="204"/>
                            </a:lnTo>
                            <a:lnTo>
                              <a:pt x="48" y="166"/>
                            </a:lnTo>
                            <a:lnTo>
                              <a:pt x="43" y="128"/>
                            </a:lnTo>
                            <a:lnTo>
                              <a:pt x="30" y="85"/>
                            </a:lnTo>
                            <a:lnTo>
                              <a:pt x="15" y="42"/>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0170" name="Freeform 156">
                      <a:extLst>
                        <a:ext uri="{FF2B5EF4-FFF2-40B4-BE49-F238E27FC236}">
                          <a16:creationId xmlns:a16="http://schemas.microsoft.com/office/drawing/2014/main" id="{83BB7E12-44C6-48A9-B65F-7DC9FD6B6589}"/>
                        </a:ext>
                      </a:extLst>
                    </p:cNvPr>
                    <p:cNvSpPr>
                      <a:spLocks/>
                    </p:cNvSpPr>
                    <p:nvPr/>
                  </p:nvSpPr>
                  <p:spPr bwMode="auto">
                    <a:xfrm>
                      <a:off x="2046" y="1715"/>
                      <a:ext cx="27" cy="207"/>
                    </a:xfrm>
                    <a:custGeom>
                      <a:avLst/>
                      <a:gdLst>
                        <a:gd name="T0" fmla="*/ 0 w 138"/>
                        <a:gd name="T1" fmla="*/ 0 h 1036"/>
                        <a:gd name="T2" fmla="*/ 0 w 138"/>
                        <a:gd name="T3" fmla="*/ 0 h 1036"/>
                        <a:gd name="T4" fmla="*/ 0 w 138"/>
                        <a:gd name="T5" fmla="*/ 0 h 1036"/>
                        <a:gd name="T6" fmla="*/ 0 w 138"/>
                        <a:gd name="T7" fmla="*/ 0 h 1036"/>
                        <a:gd name="T8" fmla="*/ 0 w 138"/>
                        <a:gd name="T9" fmla="*/ 0 h 1036"/>
                        <a:gd name="T10" fmla="*/ 0 w 138"/>
                        <a:gd name="T11" fmla="*/ 0 h 1036"/>
                        <a:gd name="T12" fmla="*/ 0 w 138"/>
                        <a:gd name="T13" fmla="*/ 0 h 1036"/>
                        <a:gd name="T14" fmla="*/ 0 w 138"/>
                        <a:gd name="T15" fmla="*/ 0 h 1036"/>
                        <a:gd name="T16" fmla="*/ 0 w 138"/>
                        <a:gd name="T17" fmla="*/ 0 h 1036"/>
                        <a:gd name="T18" fmla="*/ 0 w 138"/>
                        <a:gd name="T19" fmla="*/ 0 h 1036"/>
                        <a:gd name="T20" fmla="*/ 0 w 138"/>
                        <a:gd name="T21" fmla="*/ 0 h 1036"/>
                        <a:gd name="T22" fmla="*/ 0 w 138"/>
                        <a:gd name="T23" fmla="*/ 0 h 1036"/>
                        <a:gd name="T24" fmla="*/ 0 w 138"/>
                        <a:gd name="T25" fmla="*/ 0 h 1036"/>
                        <a:gd name="T26" fmla="*/ 0 w 138"/>
                        <a:gd name="T27" fmla="*/ 0 h 1036"/>
                        <a:gd name="T28" fmla="*/ 0 w 138"/>
                        <a:gd name="T29" fmla="*/ 0 h 1036"/>
                        <a:gd name="T30" fmla="*/ 0 w 138"/>
                        <a:gd name="T31" fmla="*/ 0 h 1036"/>
                        <a:gd name="T32" fmla="*/ 0 w 138"/>
                        <a:gd name="T33" fmla="*/ 0 h 1036"/>
                        <a:gd name="T34" fmla="*/ 0 w 138"/>
                        <a:gd name="T35" fmla="*/ 0 h 1036"/>
                        <a:gd name="T36" fmla="*/ 0 w 138"/>
                        <a:gd name="T37" fmla="*/ 0 h 1036"/>
                        <a:gd name="T38" fmla="*/ 0 w 138"/>
                        <a:gd name="T39" fmla="*/ 0 h 1036"/>
                        <a:gd name="T40" fmla="*/ 0 w 138"/>
                        <a:gd name="T41" fmla="*/ 0 h 1036"/>
                        <a:gd name="T42" fmla="*/ 0 w 138"/>
                        <a:gd name="T43" fmla="*/ 0 h 1036"/>
                        <a:gd name="T44" fmla="*/ 0 w 138"/>
                        <a:gd name="T45" fmla="*/ 0 h 1036"/>
                        <a:gd name="T46" fmla="*/ 0 w 138"/>
                        <a:gd name="T47" fmla="*/ 0 h 1036"/>
                        <a:gd name="T48" fmla="*/ 0 w 138"/>
                        <a:gd name="T49" fmla="*/ 0 h 10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8"/>
                        <a:gd name="T76" fmla="*/ 0 h 1036"/>
                        <a:gd name="T77" fmla="*/ 138 w 138"/>
                        <a:gd name="T78" fmla="*/ 1036 h 10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8" h="1036">
                          <a:moveTo>
                            <a:pt x="0" y="0"/>
                          </a:moveTo>
                          <a:lnTo>
                            <a:pt x="13" y="33"/>
                          </a:lnTo>
                          <a:lnTo>
                            <a:pt x="26" y="64"/>
                          </a:lnTo>
                          <a:lnTo>
                            <a:pt x="37" y="97"/>
                          </a:lnTo>
                          <a:lnTo>
                            <a:pt x="47" y="134"/>
                          </a:lnTo>
                          <a:lnTo>
                            <a:pt x="55" y="168"/>
                          </a:lnTo>
                          <a:lnTo>
                            <a:pt x="63" y="203"/>
                          </a:lnTo>
                          <a:lnTo>
                            <a:pt x="71" y="246"/>
                          </a:lnTo>
                          <a:lnTo>
                            <a:pt x="79" y="298"/>
                          </a:lnTo>
                          <a:lnTo>
                            <a:pt x="88" y="352"/>
                          </a:lnTo>
                          <a:lnTo>
                            <a:pt x="94" y="388"/>
                          </a:lnTo>
                          <a:lnTo>
                            <a:pt x="102" y="434"/>
                          </a:lnTo>
                          <a:lnTo>
                            <a:pt x="108" y="479"/>
                          </a:lnTo>
                          <a:lnTo>
                            <a:pt x="111" y="522"/>
                          </a:lnTo>
                          <a:lnTo>
                            <a:pt x="114" y="569"/>
                          </a:lnTo>
                          <a:lnTo>
                            <a:pt x="117" y="616"/>
                          </a:lnTo>
                          <a:lnTo>
                            <a:pt x="120" y="671"/>
                          </a:lnTo>
                          <a:lnTo>
                            <a:pt x="124" y="722"/>
                          </a:lnTo>
                          <a:lnTo>
                            <a:pt x="128" y="777"/>
                          </a:lnTo>
                          <a:lnTo>
                            <a:pt x="131" y="818"/>
                          </a:lnTo>
                          <a:lnTo>
                            <a:pt x="136" y="854"/>
                          </a:lnTo>
                          <a:lnTo>
                            <a:pt x="138" y="898"/>
                          </a:lnTo>
                          <a:lnTo>
                            <a:pt x="137" y="942"/>
                          </a:lnTo>
                          <a:lnTo>
                            <a:pt x="135" y="986"/>
                          </a:lnTo>
                          <a:lnTo>
                            <a:pt x="133" y="1036"/>
                          </a:lnTo>
                        </a:path>
                      </a:pathLst>
                    </a:custGeom>
                    <a:noFill/>
                    <a:ln w="4763">
                      <a:solidFill>
                        <a:srgbClr val="C0C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0163" name="Group 157">
                  <a:extLst>
                    <a:ext uri="{FF2B5EF4-FFF2-40B4-BE49-F238E27FC236}">
                      <a16:creationId xmlns:a16="http://schemas.microsoft.com/office/drawing/2014/main" id="{2BA776C3-CA82-47FB-A924-68B2FDA96C2B}"/>
                    </a:ext>
                  </a:extLst>
                </p:cNvPr>
                <p:cNvGrpSpPr>
                  <a:grpSpLocks/>
                </p:cNvGrpSpPr>
                <p:nvPr/>
              </p:nvGrpSpPr>
              <p:grpSpPr bwMode="auto">
                <a:xfrm>
                  <a:off x="2010" y="1688"/>
                  <a:ext cx="53" cy="26"/>
                  <a:chOff x="2010" y="1688"/>
                  <a:chExt cx="53" cy="26"/>
                </a:xfrm>
              </p:grpSpPr>
              <p:sp>
                <p:nvSpPr>
                  <p:cNvPr id="40164" name="Oval 158">
                    <a:extLst>
                      <a:ext uri="{FF2B5EF4-FFF2-40B4-BE49-F238E27FC236}">
                        <a16:creationId xmlns:a16="http://schemas.microsoft.com/office/drawing/2014/main" id="{E522D5C6-FD98-401A-BEFF-5B79FF837C74}"/>
                      </a:ext>
                    </a:extLst>
                  </p:cNvPr>
                  <p:cNvSpPr>
                    <a:spLocks noChangeArrowheads="1"/>
                  </p:cNvSpPr>
                  <p:nvPr/>
                </p:nvSpPr>
                <p:spPr bwMode="auto">
                  <a:xfrm>
                    <a:off x="2010" y="1688"/>
                    <a:ext cx="53" cy="26"/>
                  </a:xfrm>
                  <a:prstGeom prst="ellipse">
                    <a:avLst/>
                  </a:prstGeom>
                  <a:solidFill>
                    <a:srgbClr val="4040FF"/>
                  </a:solidFill>
                  <a:ln w="3175">
                    <a:solidFill>
                      <a:srgbClr val="00002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65" name="Oval 159">
                    <a:extLst>
                      <a:ext uri="{FF2B5EF4-FFF2-40B4-BE49-F238E27FC236}">
                        <a16:creationId xmlns:a16="http://schemas.microsoft.com/office/drawing/2014/main" id="{CD99C605-36A7-4A9C-AF1D-20125EF15273}"/>
                      </a:ext>
                    </a:extLst>
                  </p:cNvPr>
                  <p:cNvSpPr>
                    <a:spLocks noChangeArrowheads="1"/>
                  </p:cNvSpPr>
                  <p:nvPr/>
                </p:nvSpPr>
                <p:spPr bwMode="auto">
                  <a:xfrm>
                    <a:off x="2016" y="1691"/>
                    <a:ext cx="41" cy="20"/>
                  </a:xfrm>
                  <a:prstGeom prst="ellipse">
                    <a:avLst/>
                  </a:prstGeom>
                  <a:solidFill>
                    <a:srgbClr val="000080"/>
                  </a:solidFill>
                  <a:ln w="3175">
                    <a:solidFill>
                      <a:srgbClr val="00002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66" name="Oval 160">
                    <a:extLst>
                      <a:ext uri="{FF2B5EF4-FFF2-40B4-BE49-F238E27FC236}">
                        <a16:creationId xmlns:a16="http://schemas.microsoft.com/office/drawing/2014/main" id="{3A8ECBEC-547F-4EB5-BF8A-4E5477F26410}"/>
                      </a:ext>
                    </a:extLst>
                  </p:cNvPr>
                  <p:cNvSpPr>
                    <a:spLocks noChangeArrowheads="1"/>
                  </p:cNvSpPr>
                  <p:nvPr/>
                </p:nvSpPr>
                <p:spPr bwMode="auto">
                  <a:xfrm>
                    <a:off x="2018" y="1693"/>
                    <a:ext cx="35" cy="15"/>
                  </a:xfrm>
                  <a:prstGeom prst="ellipse">
                    <a:avLst/>
                  </a:prstGeom>
                  <a:solidFill>
                    <a:srgbClr val="400040"/>
                  </a:solidFill>
                  <a:ln w="3175">
                    <a:solidFill>
                      <a:srgbClr val="000020"/>
                    </a:solidFill>
                    <a:round/>
                    <a:headEnd/>
                    <a:tailEnd/>
                  </a:ln>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grpSp>
      <p:grpSp>
        <p:nvGrpSpPr>
          <p:cNvPr id="22900" name="Group 161">
            <a:extLst>
              <a:ext uri="{FF2B5EF4-FFF2-40B4-BE49-F238E27FC236}">
                <a16:creationId xmlns:a16="http://schemas.microsoft.com/office/drawing/2014/main" id="{496FD6B2-C3AC-4F1A-BE39-15AE4879AFF5}"/>
              </a:ext>
            </a:extLst>
          </p:cNvPr>
          <p:cNvGrpSpPr>
            <a:grpSpLocks/>
          </p:cNvGrpSpPr>
          <p:nvPr/>
        </p:nvGrpSpPr>
        <p:grpSpPr bwMode="auto">
          <a:xfrm>
            <a:off x="3359150" y="620713"/>
            <a:ext cx="2376488" cy="1439862"/>
            <a:chOff x="2512" y="300"/>
            <a:chExt cx="840" cy="626"/>
          </a:xfrm>
        </p:grpSpPr>
        <p:grpSp>
          <p:nvGrpSpPr>
            <p:cNvPr id="39965" name="Group 162">
              <a:extLst>
                <a:ext uri="{FF2B5EF4-FFF2-40B4-BE49-F238E27FC236}">
                  <a16:creationId xmlns:a16="http://schemas.microsoft.com/office/drawing/2014/main" id="{73064593-36B2-4A86-B27C-C41E96635171}"/>
                </a:ext>
              </a:extLst>
            </p:cNvPr>
            <p:cNvGrpSpPr>
              <a:grpSpLocks/>
            </p:cNvGrpSpPr>
            <p:nvPr/>
          </p:nvGrpSpPr>
          <p:grpSpPr bwMode="auto">
            <a:xfrm>
              <a:off x="2512" y="300"/>
              <a:ext cx="840" cy="626"/>
              <a:chOff x="2512" y="300"/>
              <a:chExt cx="840" cy="626"/>
            </a:xfrm>
          </p:grpSpPr>
          <p:grpSp>
            <p:nvGrpSpPr>
              <p:cNvPr id="40106" name="Group 163">
                <a:extLst>
                  <a:ext uri="{FF2B5EF4-FFF2-40B4-BE49-F238E27FC236}">
                    <a16:creationId xmlns:a16="http://schemas.microsoft.com/office/drawing/2014/main" id="{05EF1E3E-CC85-43C8-B348-365FEBC3A032}"/>
                  </a:ext>
                </a:extLst>
              </p:cNvPr>
              <p:cNvGrpSpPr>
                <a:grpSpLocks/>
              </p:cNvGrpSpPr>
              <p:nvPr/>
            </p:nvGrpSpPr>
            <p:grpSpPr bwMode="auto">
              <a:xfrm>
                <a:off x="2512" y="300"/>
                <a:ext cx="840" cy="626"/>
                <a:chOff x="2512" y="300"/>
                <a:chExt cx="840" cy="626"/>
              </a:xfrm>
            </p:grpSpPr>
            <p:grpSp>
              <p:nvGrpSpPr>
                <p:cNvPr id="40144" name="Group 164">
                  <a:extLst>
                    <a:ext uri="{FF2B5EF4-FFF2-40B4-BE49-F238E27FC236}">
                      <a16:creationId xmlns:a16="http://schemas.microsoft.com/office/drawing/2014/main" id="{C365AD42-6849-4AEF-B2B6-5370831F3DDF}"/>
                    </a:ext>
                  </a:extLst>
                </p:cNvPr>
                <p:cNvGrpSpPr>
                  <a:grpSpLocks/>
                </p:cNvGrpSpPr>
                <p:nvPr/>
              </p:nvGrpSpPr>
              <p:grpSpPr bwMode="auto">
                <a:xfrm>
                  <a:off x="2512" y="302"/>
                  <a:ext cx="383" cy="624"/>
                  <a:chOff x="2512" y="302"/>
                  <a:chExt cx="383" cy="624"/>
                </a:xfrm>
              </p:grpSpPr>
              <p:grpSp>
                <p:nvGrpSpPr>
                  <p:cNvPr id="40152" name="Group 165">
                    <a:extLst>
                      <a:ext uri="{FF2B5EF4-FFF2-40B4-BE49-F238E27FC236}">
                        <a16:creationId xmlns:a16="http://schemas.microsoft.com/office/drawing/2014/main" id="{36E6489B-9F0D-4ADC-AAF6-792FDF8AF6E7}"/>
                      </a:ext>
                    </a:extLst>
                  </p:cNvPr>
                  <p:cNvGrpSpPr>
                    <a:grpSpLocks/>
                  </p:cNvGrpSpPr>
                  <p:nvPr/>
                </p:nvGrpSpPr>
                <p:grpSpPr bwMode="auto">
                  <a:xfrm>
                    <a:off x="2512" y="302"/>
                    <a:ext cx="383" cy="624"/>
                    <a:chOff x="2512" y="302"/>
                    <a:chExt cx="383" cy="624"/>
                  </a:xfrm>
                </p:grpSpPr>
                <p:sp>
                  <p:nvSpPr>
                    <p:cNvPr id="40154" name="Freeform 166">
                      <a:extLst>
                        <a:ext uri="{FF2B5EF4-FFF2-40B4-BE49-F238E27FC236}">
                          <a16:creationId xmlns:a16="http://schemas.microsoft.com/office/drawing/2014/main" id="{C2A02819-0472-42D7-9668-7B248D68F571}"/>
                        </a:ext>
                      </a:extLst>
                    </p:cNvPr>
                    <p:cNvSpPr>
                      <a:spLocks/>
                    </p:cNvSpPr>
                    <p:nvPr/>
                  </p:nvSpPr>
                  <p:spPr bwMode="auto">
                    <a:xfrm>
                      <a:off x="2512" y="302"/>
                      <a:ext cx="383" cy="623"/>
                    </a:xfrm>
                    <a:custGeom>
                      <a:avLst/>
                      <a:gdLst>
                        <a:gd name="T0" fmla="*/ 0 w 1532"/>
                        <a:gd name="T1" fmla="*/ 0 h 2491"/>
                        <a:gd name="T2" fmla="*/ 0 w 1532"/>
                        <a:gd name="T3" fmla="*/ 0 h 2491"/>
                        <a:gd name="T4" fmla="*/ 0 w 1532"/>
                        <a:gd name="T5" fmla="*/ 0 h 2491"/>
                        <a:gd name="T6" fmla="*/ 0 w 1532"/>
                        <a:gd name="T7" fmla="*/ 0 h 2491"/>
                        <a:gd name="T8" fmla="*/ 0 w 1532"/>
                        <a:gd name="T9" fmla="*/ 0 h 2491"/>
                        <a:gd name="T10" fmla="*/ 0 w 1532"/>
                        <a:gd name="T11" fmla="*/ 0 h 2491"/>
                        <a:gd name="T12" fmla="*/ 0 w 1532"/>
                        <a:gd name="T13" fmla="*/ 0 h 2491"/>
                        <a:gd name="T14" fmla="*/ 0 w 1532"/>
                        <a:gd name="T15" fmla="*/ 0 h 2491"/>
                        <a:gd name="T16" fmla="*/ 0 w 1532"/>
                        <a:gd name="T17" fmla="*/ 0 h 2491"/>
                        <a:gd name="T18" fmla="*/ 0 w 1532"/>
                        <a:gd name="T19" fmla="*/ 0 h 2491"/>
                        <a:gd name="T20" fmla="*/ 0 w 1532"/>
                        <a:gd name="T21" fmla="*/ 0 h 2491"/>
                        <a:gd name="T22" fmla="*/ 0 w 1532"/>
                        <a:gd name="T23" fmla="*/ 0 h 2491"/>
                        <a:gd name="T24" fmla="*/ 0 w 1532"/>
                        <a:gd name="T25" fmla="*/ 0 h 2491"/>
                        <a:gd name="T26" fmla="*/ 0 w 1532"/>
                        <a:gd name="T27" fmla="*/ 0 h 2491"/>
                        <a:gd name="T28" fmla="*/ 0 w 1532"/>
                        <a:gd name="T29" fmla="*/ 0 h 2491"/>
                        <a:gd name="T30" fmla="*/ 0 w 1532"/>
                        <a:gd name="T31" fmla="*/ 0 h 2491"/>
                        <a:gd name="T32" fmla="*/ 0 w 1532"/>
                        <a:gd name="T33" fmla="*/ 0 h 2491"/>
                        <a:gd name="T34" fmla="*/ 0 w 1532"/>
                        <a:gd name="T35" fmla="*/ 0 h 2491"/>
                        <a:gd name="T36" fmla="*/ 0 w 1532"/>
                        <a:gd name="T37" fmla="*/ 0 h 2491"/>
                        <a:gd name="T38" fmla="*/ 0 w 1532"/>
                        <a:gd name="T39" fmla="*/ 0 h 2491"/>
                        <a:gd name="T40" fmla="*/ 0 w 1532"/>
                        <a:gd name="T41" fmla="*/ 0 h 2491"/>
                        <a:gd name="T42" fmla="*/ 0 w 1532"/>
                        <a:gd name="T43" fmla="*/ 0 h 2491"/>
                        <a:gd name="T44" fmla="*/ 0 w 1532"/>
                        <a:gd name="T45" fmla="*/ 0 h 2491"/>
                        <a:gd name="T46" fmla="*/ 0 w 1532"/>
                        <a:gd name="T47" fmla="*/ 0 h 2491"/>
                        <a:gd name="T48" fmla="*/ 0 w 1532"/>
                        <a:gd name="T49" fmla="*/ 0 h 2491"/>
                        <a:gd name="T50" fmla="*/ 0 w 1532"/>
                        <a:gd name="T51" fmla="*/ 0 h 2491"/>
                        <a:gd name="T52" fmla="*/ 0 w 1532"/>
                        <a:gd name="T53" fmla="*/ 0 h 2491"/>
                        <a:gd name="T54" fmla="*/ 0 w 1532"/>
                        <a:gd name="T55" fmla="*/ 0 h 2491"/>
                        <a:gd name="T56" fmla="*/ 0 w 1532"/>
                        <a:gd name="T57" fmla="*/ 0 h 2491"/>
                        <a:gd name="T58" fmla="*/ 0 w 1532"/>
                        <a:gd name="T59" fmla="*/ 0 h 2491"/>
                        <a:gd name="T60" fmla="*/ 0 w 1532"/>
                        <a:gd name="T61" fmla="*/ 0 h 2491"/>
                        <a:gd name="T62" fmla="*/ 0 w 1532"/>
                        <a:gd name="T63" fmla="*/ 0 h 2491"/>
                        <a:gd name="T64" fmla="*/ 0 w 1532"/>
                        <a:gd name="T65" fmla="*/ 0 h 2491"/>
                        <a:gd name="T66" fmla="*/ 0 w 1532"/>
                        <a:gd name="T67" fmla="*/ 0 h 2491"/>
                        <a:gd name="T68" fmla="*/ 0 w 1532"/>
                        <a:gd name="T69" fmla="*/ 0 h 2491"/>
                        <a:gd name="T70" fmla="*/ 0 w 1532"/>
                        <a:gd name="T71" fmla="*/ 0 h 2491"/>
                        <a:gd name="T72" fmla="*/ 0 w 1532"/>
                        <a:gd name="T73" fmla="*/ 0 h 2491"/>
                        <a:gd name="T74" fmla="*/ 0 w 1532"/>
                        <a:gd name="T75" fmla="*/ 0 h 24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2"/>
                        <a:gd name="T115" fmla="*/ 0 h 2491"/>
                        <a:gd name="T116" fmla="*/ 1532 w 1532"/>
                        <a:gd name="T117" fmla="*/ 2491 h 24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2" h="2491">
                          <a:moveTo>
                            <a:pt x="1278" y="127"/>
                          </a:moveTo>
                          <a:lnTo>
                            <a:pt x="1247" y="85"/>
                          </a:lnTo>
                          <a:lnTo>
                            <a:pt x="1197" y="48"/>
                          </a:lnTo>
                          <a:lnTo>
                            <a:pt x="1143" y="25"/>
                          </a:lnTo>
                          <a:lnTo>
                            <a:pt x="1090" y="9"/>
                          </a:lnTo>
                          <a:lnTo>
                            <a:pt x="1017" y="0"/>
                          </a:lnTo>
                          <a:lnTo>
                            <a:pt x="960" y="7"/>
                          </a:lnTo>
                          <a:lnTo>
                            <a:pt x="897" y="21"/>
                          </a:lnTo>
                          <a:lnTo>
                            <a:pt x="833" y="45"/>
                          </a:lnTo>
                          <a:lnTo>
                            <a:pt x="785" y="75"/>
                          </a:lnTo>
                          <a:lnTo>
                            <a:pt x="733" y="121"/>
                          </a:lnTo>
                          <a:lnTo>
                            <a:pt x="641" y="220"/>
                          </a:lnTo>
                          <a:lnTo>
                            <a:pt x="563" y="312"/>
                          </a:lnTo>
                          <a:lnTo>
                            <a:pt x="487" y="419"/>
                          </a:lnTo>
                          <a:lnTo>
                            <a:pt x="413" y="540"/>
                          </a:lnTo>
                          <a:lnTo>
                            <a:pt x="356" y="652"/>
                          </a:lnTo>
                          <a:lnTo>
                            <a:pt x="308" y="758"/>
                          </a:lnTo>
                          <a:lnTo>
                            <a:pt x="273" y="852"/>
                          </a:lnTo>
                          <a:lnTo>
                            <a:pt x="247" y="946"/>
                          </a:lnTo>
                          <a:lnTo>
                            <a:pt x="216" y="1043"/>
                          </a:lnTo>
                          <a:lnTo>
                            <a:pt x="184" y="1132"/>
                          </a:lnTo>
                          <a:lnTo>
                            <a:pt x="131" y="1286"/>
                          </a:lnTo>
                          <a:lnTo>
                            <a:pt x="74" y="1414"/>
                          </a:lnTo>
                          <a:lnTo>
                            <a:pt x="45" y="1485"/>
                          </a:lnTo>
                          <a:lnTo>
                            <a:pt x="25" y="1572"/>
                          </a:lnTo>
                          <a:lnTo>
                            <a:pt x="10" y="1677"/>
                          </a:lnTo>
                          <a:lnTo>
                            <a:pt x="0" y="1792"/>
                          </a:lnTo>
                          <a:lnTo>
                            <a:pt x="2" y="1902"/>
                          </a:lnTo>
                          <a:lnTo>
                            <a:pt x="24" y="2166"/>
                          </a:lnTo>
                          <a:lnTo>
                            <a:pt x="45" y="2322"/>
                          </a:lnTo>
                          <a:lnTo>
                            <a:pt x="56" y="2363"/>
                          </a:lnTo>
                          <a:lnTo>
                            <a:pt x="74" y="2400"/>
                          </a:lnTo>
                          <a:lnTo>
                            <a:pt x="96" y="2430"/>
                          </a:lnTo>
                          <a:lnTo>
                            <a:pt x="120" y="2451"/>
                          </a:lnTo>
                          <a:lnTo>
                            <a:pt x="146" y="2469"/>
                          </a:lnTo>
                          <a:lnTo>
                            <a:pt x="184" y="2481"/>
                          </a:lnTo>
                          <a:lnTo>
                            <a:pt x="228" y="2488"/>
                          </a:lnTo>
                          <a:lnTo>
                            <a:pt x="274" y="2491"/>
                          </a:lnTo>
                          <a:lnTo>
                            <a:pt x="333" y="2484"/>
                          </a:lnTo>
                          <a:lnTo>
                            <a:pt x="393" y="2469"/>
                          </a:lnTo>
                          <a:lnTo>
                            <a:pt x="520" y="2429"/>
                          </a:lnTo>
                          <a:lnTo>
                            <a:pt x="670" y="2379"/>
                          </a:lnTo>
                          <a:lnTo>
                            <a:pt x="741" y="2393"/>
                          </a:lnTo>
                          <a:lnTo>
                            <a:pt x="786" y="2399"/>
                          </a:lnTo>
                          <a:lnTo>
                            <a:pt x="840" y="2393"/>
                          </a:lnTo>
                          <a:lnTo>
                            <a:pt x="947" y="2372"/>
                          </a:lnTo>
                          <a:lnTo>
                            <a:pt x="1081" y="2337"/>
                          </a:lnTo>
                          <a:lnTo>
                            <a:pt x="1202" y="2301"/>
                          </a:lnTo>
                          <a:lnTo>
                            <a:pt x="1281" y="2273"/>
                          </a:lnTo>
                          <a:lnTo>
                            <a:pt x="1326" y="2253"/>
                          </a:lnTo>
                          <a:lnTo>
                            <a:pt x="1368" y="2226"/>
                          </a:lnTo>
                          <a:lnTo>
                            <a:pt x="1403" y="2185"/>
                          </a:lnTo>
                          <a:lnTo>
                            <a:pt x="1429" y="2138"/>
                          </a:lnTo>
                          <a:lnTo>
                            <a:pt x="1452" y="2082"/>
                          </a:lnTo>
                          <a:lnTo>
                            <a:pt x="1472" y="2024"/>
                          </a:lnTo>
                          <a:lnTo>
                            <a:pt x="1493" y="1931"/>
                          </a:lnTo>
                          <a:lnTo>
                            <a:pt x="1505" y="1858"/>
                          </a:lnTo>
                          <a:lnTo>
                            <a:pt x="1515" y="1784"/>
                          </a:lnTo>
                          <a:lnTo>
                            <a:pt x="1529" y="1669"/>
                          </a:lnTo>
                          <a:lnTo>
                            <a:pt x="1532" y="1593"/>
                          </a:lnTo>
                          <a:lnTo>
                            <a:pt x="1522" y="1491"/>
                          </a:lnTo>
                          <a:lnTo>
                            <a:pt x="1493" y="1343"/>
                          </a:lnTo>
                          <a:lnTo>
                            <a:pt x="1465" y="1150"/>
                          </a:lnTo>
                          <a:lnTo>
                            <a:pt x="1434" y="1010"/>
                          </a:lnTo>
                          <a:lnTo>
                            <a:pt x="1411" y="952"/>
                          </a:lnTo>
                          <a:lnTo>
                            <a:pt x="1385" y="899"/>
                          </a:lnTo>
                          <a:lnTo>
                            <a:pt x="1364" y="845"/>
                          </a:lnTo>
                          <a:lnTo>
                            <a:pt x="1349" y="802"/>
                          </a:lnTo>
                          <a:lnTo>
                            <a:pt x="1338" y="723"/>
                          </a:lnTo>
                          <a:lnTo>
                            <a:pt x="1359" y="612"/>
                          </a:lnTo>
                          <a:lnTo>
                            <a:pt x="1363" y="543"/>
                          </a:lnTo>
                          <a:lnTo>
                            <a:pt x="1357" y="474"/>
                          </a:lnTo>
                          <a:lnTo>
                            <a:pt x="1346" y="386"/>
                          </a:lnTo>
                          <a:lnTo>
                            <a:pt x="1326" y="269"/>
                          </a:lnTo>
                          <a:lnTo>
                            <a:pt x="1304" y="185"/>
                          </a:lnTo>
                          <a:lnTo>
                            <a:pt x="1278" y="12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155" name="Group 167">
                      <a:extLst>
                        <a:ext uri="{FF2B5EF4-FFF2-40B4-BE49-F238E27FC236}">
                          <a16:creationId xmlns:a16="http://schemas.microsoft.com/office/drawing/2014/main" id="{5CBCD5F3-B7D1-4859-8E94-118F5D98DA7C}"/>
                        </a:ext>
                      </a:extLst>
                    </p:cNvPr>
                    <p:cNvGrpSpPr>
                      <a:grpSpLocks/>
                    </p:cNvGrpSpPr>
                    <p:nvPr/>
                  </p:nvGrpSpPr>
                  <p:grpSpPr bwMode="auto">
                    <a:xfrm>
                      <a:off x="2512" y="612"/>
                      <a:ext cx="383" cy="314"/>
                      <a:chOff x="2512" y="612"/>
                      <a:chExt cx="383" cy="314"/>
                    </a:xfrm>
                  </p:grpSpPr>
                  <p:sp>
                    <p:nvSpPr>
                      <p:cNvPr id="40156" name="Freeform 168">
                        <a:extLst>
                          <a:ext uri="{FF2B5EF4-FFF2-40B4-BE49-F238E27FC236}">
                            <a16:creationId xmlns:a16="http://schemas.microsoft.com/office/drawing/2014/main" id="{933C4775-5F78-4578-90A7-28BC179A3AEB}"/>
                          </a:ext>
                        </a:extLst>
                      </p:cNvPr>
                      <p:cNvSpPr>
                        <a:spLocks/>
                      </p:cNvSpPr>
                      <p:nvPr/>
                    </p:nvSpPr>
                    <p:spPr bwMode="auto">
                      <a:xfrm>
                        <a:off x="2512" y="612"/>
                        <a:ext cx="383" cy="314"/>
                      </a:xfrm>
                      <a:custGeom>
                        <a:avLst/>
                        <a:gdLst>
                          <a:gd name="T0" fmla="*/ 0 w 1532"/>
                          <a:gd name="T1" fmla="*/ 0 h 1254"/>
                          <a:gd name="T2" fmla="*/ 0 w 1532"/>
                          <a:gd name="T3" fmla="*/ 0 h 1254"/>
                          <a:gd name="T4" fmla="*/ 0 w 1532"/>
                          <a:gd name="T5" fmla="*/ 0 h 1254"/>
                          <a:gd name="T6" fmla="*/ 0 w 1532"/>
                          <a:gd name="T7" fmla="*/ 0 h 1254"/>
                          <a:gd name="T8" fmla="*/ 0 w 1532"/>
                          <a:gd name="T9" fmla="*/ 0 h 1254"/>
                          <a:gd name="T10" fmla="*/ 0 w 1532"/>
                          <a:gd name="T11" fmla="*/ 0 h 1254"/>
                          <a:gd name="T12" fmla="*/ 0 w 1532"/>
                          <a:gd name="T13" fmla="*/ 0 h 1254"/>
                          <a:gd name="T14" fmla="*/ 0 w 1532"/>
                          <a:gd name="T15" fmla="*/ 0 h 1254"/>
                          <a:gd name="T16" fmla="*/ 0 w 1532"/>
                          <a:gd name="T17" fmla="*/ 0 h 1254"/>
                          <a:gd name="T18" fmla="*/ 0 w 1532"/>
                          <a:gd name="T19" fmla="*/ 0 h 1254"/>
                          <a:gd name="T20" fmla="*/ 0 w 1532"/>
                          <a:gd name="T21" fmla="*/ 0 h 1254"/>
                          <a:gd name="T22" fmla="*/ 0 w 1532"/>
                          <a:gd name="T23" fmla="*/ 0 h 1254"/>
                          <a:gd name="T24" fmla="*/ 0 w 1532"/>
                          <a:gd name="T25" fmla="*/ 0 h 1254"/>
                          <a:gd name="T26" fmla="*/ 0 w 1532"/>
                          <a:gd name="T27" fmla="*/ 0 h 1254"/>
                          <a:gd name="T28" fmla="*/ 0 w 1532"/>
                          <a:gd name="T29" fmla="*/ 0 h 1254"/>
                          <a:gd name="T30" fmla="*/ 0 w 1532"/>
                          <a:gd name="T31" fmla="*/ 0 h 1254"/>
                          <a:gd name="T32" fmla="*/ 0 w 1532"/>
                          <a:gd name="T33" fmla="*/ 0 h 1254"/>
                          <a:gd name="T34" fmla="*/ 0 w 1532"/>
                          <a:gd name="T35" fmla="*/ 0 h 1254"/>
                          <a:gd name="T36" fmla="*/ 0 w 1532"/>
                          <a:gd name="T37" fmla="*/ 0 h 1254"/>
                          <a:gd name="T38" fmla="*/ 0 w 1532"/>
                          <a:gd name="T39" fmla="*/ 0 h 1254"/>
                          <a:gd name="T40" fmla="*/ 0 w 1532"/>
                          <a:gd name="T41" fmla="*/ 0 h 1254"/>
                          <a:gd name="T42" fmla="*/ 0 w 1532"/>
                          <a:gd name="T43" fmla="*/ 0 h 1254"/>
                          <a:gd name="T44" fmla="*/ 0 w 1532"/>
                          <a:gd name="T45" fmla="*/ 0 h 1254"/>
                          <a:gd name="T46" fmla="*/ 0 w 1532"/>
                          <a:gd name="T47" fmla="*/ 0 h 1254"/>
                          <a:gd name="T48" fmla="*/ 0 w 1532"/>
                          <a:gd name="T49" fmla="*/ 0 h 1254"/>
                          <a:gd name="T50" fmla="*/ 0 w 1532"/>
                          <a:gd name="T51" fmla="*/ 0 h 1254"/>
                          <a:gd name="T52" fmla="*/ 0 w 1532"/>
                          <a:gd name="T53" fmla="*/ 0 h 1254"/>
                          <a:gd name="T54" fmla="*/ 0 w 1532"/>
                          <a:gd name="T55" fmla="*/ 0 h 1254"/>
                          <a:gd name="T56" fmla="*/ 0 w 1532"/>
                          <a:gd name="T57" fmla="*/ 0 h 1254"/>
                          <a:gd name="T58" fmla="*/ 0 w 1532"/>
                          <a:gd name="T59" fmla="*/ 0 h 1254"/>
                          <a:gd name="T60" fmla="*/ 0 w 1532"/>
                          <a:gd name="T61" fmla="*/ 0 h 1254"/>
                          <a:gd name="T62" fmla="*/ 0 w 1532"/>
                          <a:gd name="T63" fmla="*/ 0 h 1254"/>
                          <a:gd name="T64" fmla="*/ 0 w 1532"/>
                          <a:gd name="T65" fmla="*/ 0 h 1254"/>
                          <a:gd name="T66" fmla="*/ 0 w 1532"/>
                          <a:gd name="T67" fmla="*/ 0 h 1254"/>
                          <a:gd name="T68" fmla="*/ 0 w 1532"/>
                          <a:gd name="T69" fmla="*/ 0 h 1254"/>
                          <a:gd name="T70" fmla="*/ 0 w 1532"/>
                          <a:gd name="T71" fmla="*/ 0 h 1254"/>
                          <a:gd name="T72" fmla="*/ 0 w 1532"/>
                          <a:gd name="T73" fmla="*/ 0 h 1254"/>
                          <a:gd name="T74" fmla="*/ 0 w 1532"/>
                          <a:gd name="T75" fmla="*/ 0 h 1254"/>
                          <a:gd name="T76" fmla="*/ 0 w 1532"/>
                          <a:gd name="T77" fmla="*/ 0 h 1254"/>
                          <a:gd name="T78" fmla="*/ 0 w 1532"/>
                          <a:gd name="T79" fmla="*/ 0 h 1254"/>
                          <a:gd name="T80" fmla="*/ 0 w 1532"/>
                          <a:gd name="T81" fmla="*/ 0 h 1254"/>
                          <a:gd name="T82" fmla="*/ 0 w 1532"/>
                          <a:gd name="T83" fmla="*/ 0 h 1254"/>
                          <a:gd name="T84" fmla="*/ 0 w 1532"/>
                          <a:gd name="T85" fmla="*/ 0 h 1254"/>
                          <a:gd name="T86" fmla="*/ 0 w 1532"/>
                          <a:gd name="T87" fmla="*/ 0 h 1254"/>
                          <a:gd name="T88" fmla="*/ 0 w 1532"/>
                          <a:gd name="T89" fmla="*/ 0 h 1254"/>
                          <a:gd name="T90" fmla="*/ 0 w 1532"/>
                          <a:gd name="T91" fmla="*/ 0 h 1254"/>
                          <a:gd name="T92" fmla="*/ 0 w 1532"/>
                          <a:gd name="T93" fmla="*/ 0 h 1254"/>
                          <a:gd name="T94" fmla="*/ 0 w 1532"/>
                          <a:gd name="T95" fmla="*/ 0 h 1254"/>
                          <a:gd name="T96" fmla="*/ 0 w 1532"/>
                          <a:gd name="T97" fmla="*/ 0 h 1254"/>
                          <a:gd name="T98" fmla="*/ 0 w 1532"/>
                          <a:gd name="T99" fmla="*/ 0 h 1254"/>
                          <a:gd name="T100" fmla="*/ 0 w 1532"/>
                          <a:gd name="T101" fmla="*/ 0 h 1254"/>
                          <a:gd name="T102" fmla="*/ 0 w 1532"/>
                          <a:gd name="T103" fmla="*/ 0 h 1254"/>
                          <a:gd name="T104" fmla="*/ 0 w 1532"/>
                          <a:gd name="T105" fmla="*/ 0 h 1254"/>
                          <a:gd name="T106" fmla="*/ 0 w 1532"/>
                          <a:gd name="T107" fmla="*/ 0 h 1254"/>
                          <a:gd name="T108" fmla="*/ 0 w 1532"/>
                          <a:gd name="T109" fmla="*/ 0 h 1254"/>
                          <a:gd name="T110" fmla="*/ 0 w 1532"/>
                          <a:gd name="T111" fmla="*/ 0 h 1254"/>
                          <a:gd name="T112" fmla="*/ 0 w 1532"/>
                          <a:gd name="T113" fmla="*/ 0 h 1254"/>
                          <a:gd name="T114" fmla="*/ 0 w 1532"/>
                          <a:gd name="T115" fmla="*/ 0 h 1254"/>
                          <a:gd name="T116" fmla="*/ 0 w 1532"/>
                          <a:gd name="T117" fmla="*/ 0 h 1254"/>
                          <a:gd name="T118" fmla="*/ 0 w 1532"/>
                          <a:gd name="T119" fmla="*/ 0 h 1254"/>
                          <a:gd name="T120" fmla="*/ 0 w 1532"/>
                          <a:gd name="T121" fmla="*/ 0 h 1254"/>
                          <a:gd name="T122" fmla="*/ 0 w 1532"/>
                          <a:gd name="T123" fmla="*/ 0 h 12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32"/>
                          <a:gd name="T187" fmla="*/ 0 h 1254"/>
                          <a:gd name="T188" fmla="*/ 1532 w 1532"/>
                          <a:gd name="T189" fmla="*/ 1254 h 12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32" h="1254">
                            <a:moveTo>
                              <a:pt x="147" y="0"/>
                            </a:moveTo>
                            <a:lnTo>
                              <a:pt x="131" y="50"/>
                            </a:lnTo>
                            <a:lnTo>
                              <a:pt x="74" y="179"/>
                            </a:lnTo>
                            <a:lnTo>
                              <a:pt x="45" y="250"/>
                            </a:lnTo>
                            <a:lnTo>
                              <a:pt x="25" y="336"/>
                            </a:lnTo>
                            <a:lnTo>
                              <a:pt x="9" y="440"/>
                            </a:lnTo>
                            <a:lnTo>
                              <a:pt x="0" y="555"/>
                            </a:lnTo>
                            <a:lnTo>
                              <a:pt x="2" y="667"/>
                            </a:lnTo>
                            <a:lnTo>
                              <a:pt x="24" y="931"/>
                            </a:lnTo>
                            <a:lnTo>
                              <a:pt x="45" y="1085"/>
                            </a:lnTo>
                            <a:lnTo>
                              <a:pt x="56" y="1127"/>
                            </a:lnTo>
                            <a:lnTo>
                              <a:pt x="74" y="1164"/>
                            </a:lnTo>
                            <a:lnTo>
                              <a:pt x="96" y="1194"/>
                            </a:lnTo>
                            <a:lnTo>
                              <a:pt x="120" y="1215"/>
                            </a:lnTo>
                            <a:lnTo>
                              <a:pt x="146" y="1233"/>
                            </a:lnTo>
                            <a:lnTo>
                              <a:pt x="184" y="1245"/>
                            </a:lnTo>
                            <a:lnTo>
                              <a:pt x="228" y="1252"/>
                            </a:lnTo>
                            <a:lnTo>
                              <a:pt x="274" y="1254"/>
                            </a:lnTo>
                            <a:lnTo>
                              <a:pt x="332" y="1247"/>
                            </a:lnTo>
                            <a:lnTo>
                              <a:pt x="393" y="1233"/>
                            </a:lnTo>
                            <a:lnTo>
                              <a:pt x="520" y="1192"/>
                            </a:lnTo>
                            <a:lnTo>
                              <a:pt x="670" y="1143"/>
                            </a:lnTo>
                            <a:lnTo>
                              <a:pt x="741" y="1157"/>
                            </a:lnTo>
                            <a:lnTo>
                              <a:pt x="786" y="1163"/>
                            </a:lnTo>
                            <a:lnTo>
                              <a:pt x="840" y="1157"/>
                            </a:lnTo>
                            <a:lnTo>
                              <a:pt x="947" y="1135"/>
                            </a:lnTo>
                            <a:lnTo>
                              <a:pt x="1081" y="1101"/>
                            </a:lnTo>
                            <a:lnTo>
                              <a:pt x="1202" y="1064"/>
                            </a:lnTo>
                            <a:lnTo>
                              <a:pt x="1280" y="1037"/>
                            </a:lnTo>
                            <a:lnTo>
                              <a:pt x="1326" y="1017"/>
                            </a:lnTo>
                            <a:lnTo>
                              <a:pt x="1368" y="989"/>
                            </a:lnTo>
                            <a:lnTo>
                              <a:pt x="1403" y="949"/>
                            </a:lnTo>
                            <a:lnTo>
                              <a:pt x="1429" y="902"/>
                            </a:lnTo>
                            <a:lnTo>
                              <a:pt x="1451" y="847"/>
                            </a:lnTo>
                            <a:lnTo>
                              <a:pt x="1472" y="788"/>
                            </a:lnTo>
                            <a:lnTo>
                              <a:pt x="1493" y="696"/>
                            </a:lnTo>
                            <a:lnTo>
                              <a:pt x="1505" y="622"/>
                            </a:lnTo>
                            <a:lnTo>
                              <a:pt x="1514" y="547"/>
                            </a:lnTo>
                            <a:lnTo>
                              <a:pt x="1529" y="433"/>
                            </a:lnTo>
                            <a:lnTo>
                              <a:pt x="1532" y="357"/>
                            </a:lnTo>
                            <a:lnTo>
                              <a:pt x="1522" y="256"/>
                            </a:lnTo>
                            <a:lnTo>
                              <a:pt x="1512" y="189"/>
                            </a:lnTo>
                            <a:lnTo>
                              <a:pt x="1481" y="193"/>
                            </a:lnTo>
                            <a:lnTo>
                              <a:pt x="1434" y="207"/>
                            </a:lnTo>
                            <a:lnTo>
                              <a:pt x="1386" y="212"/>
                            </a:lnTo>
                            <a:lnTo>
                              <a:pt x="1293" y="211"/>
                            </a:lnTo>
                            <a:lnTo>
                              <a:pt x="1215" y="207"/>
                            </a:lnTo>
                            <a:lnTo>
                              <a:pt x="1106" y="212"/>
                            </a:lnTo>
                            <a:lnTo>
                              <a:pt x="1008" y="214"/>
                            </a:lnTo>
                            <a:lnTo>
                              <a:pt x="916" y="212"/>
                            </a:lnTo>
                            <a:lnTo>
                              <a:pt x="838" y="208"/>
                            </a:lnTo>
                            <a:lnTo>
                              <a:pt x="771" y="205"/>
                            </a:lnTo>
                            <a:lnTo>
                              <a:pt x="696" y="194"/>
                            </a:lnTo>
                            <a:lnTo>
                              <a:pt x="640" y="182"/>
                            </a:lnTo>
                            <a:lnTo>
                              <a:pt x="568" y="155"/>
                            </a:lnTo>
                            <a:lnTo>
                              <a:pt x="504" y="136"/>
                            </a:lnTo>
                            <a:lnTo>
                              <a:pt x="423" y="111"/>
                            </a:lnTo>
                            <a:lnTo>
                              <a:pt x="344" y="79"/>
                            </a:lnTo>
                            <a:lnTo>
                              <a:pt x="271" y="48"/>
                            </a:lnTo>
                            <a:lnTo>
                              <a:pt x="208" y="15"/>
                            </a:lnTo>
                            <a:lnTo>
                              <a:pt x="174" y="2"/>
                            </a:lnTo>
                            <a:lnTo>
                              <a:pt x="147"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57" name="Freeform 169">
                        <a:extLst>
                          <a:ext uri="{FF2B5EF4-FFF2-40B4-BE49-F238E27FC236}">
                            <a16:creationId xmlns:a16="http://schemas.microsoft.com/office/drawing/2014/main" id="{F6D3E423-66AA-4FF5-9F4D-F2E810D0D894}"/>
                          </a:ext>
                        </a:extLst>
                      </p:cNvPr>
                      <p:cNvSpPr>
                        <a:spLocks/>
                      </p:cNvSpPr>
                      <p:nvPr/>
                    </p:nvSpPr>
                    <p:spPr bwMode="auto">
                      <a:xfrm>
                        <a:off x="2512" y="612"/>
                        <a:ext cx="176" cy="314"/>
                      </a:xfrm>
                      <a:custGeom>
                        <a:avLst/>
                        <a:gdLst>
                          <a:gd name="T0" fmla="*/ 0 w 707"/>
                          <a:gd name="T1" fmla="*/ 0 h 1254"/>
                          <a:gd name="T2" fmla="*/ 0 w 707"/>
                          <a:gd name="T3" fmla="*/ 0 h 1254"/>
                          <a:gd name="T4" fmla="*/ 0 w 707"/>
                          <a:gd name="T5" fmla="*/ 0 h 1254"/>
                          <a:gd name="T6" fmla="*/ 0 w 707"/>
                          <a:gd name="T7" fmla="*/ 0 h 1254"/>
                          <a:gd name="T8" fmla="*/ 0 w 707"/>
                          <a:gd name="T9" fmla="*/ 0 h 1254"/>
                          <a:gd name="T10" fmla="*/ 0 w 707"/>
                          <a:gd name="T11" fmla="*/ 0 h 1254"/>
                          <a:gd name="T12" fmla="*/ 0 w 707"/>
                          <a:gd name="T13" fmla="*/ 0 h 1254"/>
                          <a:gd name="T14" fmla="*/ 0 w 707"/>
                          <a:gd name="T15" fmla="*/ 0 h 1254"/>
                          <a:gd name="T16" fmla="*/ 0 w 707"/>
                          <a:gd name="T17" fmla="*/ 0 h 1254"/>
                          <a:gd name="T18" fmla="*/ 0 w 707"/>
                          <a:gd name="T19" fmla="*/ 0 h 1254"/>
                          <a:gd name="T20" fmla="*/ 0 w 707"/>
                          <a:gd name="T21" fmla="*/ 0 h 1254"/>
                          <a:gd name="T22" fmla="*/ 0 w 707"/>
                          <a:gd name="T23" fmla="*/ 0 h 1254"/>
                          <a:gd name="T24" fmla="*/ 0 w 707"/>
                          <a:gd name="T25" fmla="*/ 0 h 1254"/>
                          <a:gd name="T26" fmla="*/ 0 w 707"/>
                          <a:gd name="T27" fmla="*/ 0 h 1254"/>
                          <a:gd name="T28" fmla="*/ 0 w 707"/>
                          <a:gd name="T29" fmla="*/ 0 h 1254"/>
                          <a:gd name="T30" fmla="*/ 0 w 707"/>
                          <a:gd name="T31" fmla="*/ 0 h 1254"/>
                          <a:gd name="T32" fmla="*/ 0 w 707"/>
                          <a:gd name="T33" fmla="*/ 0 h 1254"/>
                          <a:gd name="T34" fmla="*/ 0 w 707"/>
                          <a:gd name="T35" fmla="*/ 0 h 1254"/>
                          <a:gd name="T36" fmla="*/ 0 w 707"/>
                          <a:gd name="T37" fmla="*/ 0 h 1254"/>
                          <a:gd name="T38" fmla="*/ 0 w 707"/>
                          <a:gd name="T39" fmla="*/ 0 h 1254"/>
                          <a:gd name="T40" fmla="*/ 0 w 707"/>
                          <a:gd name="T41" fmla="*/ 0 h 1254"/>
                          <a:gd name="T42" fmla="*/ 0 w 707"/>
                          <a:gd name="T43" fmla="*/ 0 h 1254"/>
                          <a:gd name="T44" fmla="*/ 0 w 707"/>
                          <a:gd name="T45" fmla="*/ 0 h 1254"/>
                          <a:gd name="T46" fmla="*/ 0 w 707"/>
                          <a:gd name="T47" fmla="*/ 0 h 1254"/>
                          <a:gd name="T48" fmla="*/ 0 w 707"/>
                          <a:gd name="T49" fmla="*/ 0 h 1254"/>
                          <a:gd name="T50" fmla="*/ 0 w 707"/>
                          <a:gd name="T51" fmla="*/ 0 h 1254"/>
                          <a:gd name="T52" fmla="*/ 0 w 707"/>
                          <a:gd name="T53" fmla="*/ 0 h 1254"/>
                          <a:gd name="T54" fmla="*/ 0 w 707"/>
                          <a:gd name="T55" fmla="*/ 0 h 1254"/>
                          <a:gd name="T56" fmla="*/ 0 w 707"/>
                          <a:gd name="T57" fmla="*/ 0 h 1254"/>
                          <a:gd name="T58" fmla="*/ 0 w 707"/>
                          <a:gd name="T59" fmla="*/ 0 h 1254"/>
                          <a:gd name="T60" fmla="*/ 0 w 707"/>
                          <a:gd name="T61" fmla="*/ 0 h 1254"/>
                          <a:gd name="T62" fmla="*/ 0 w 707"/>
                          <a:gd name="T63" fmla="*/ 0 h 1254"/>
                          <a:gd name="T64" fmla="*/ 0 w 707"/>
                          <a:gd name="T65" fmla="*/ 0 h 1254"/>
                          <a:gd name="T66" fmla="*/ 0 w 707"/>
                          <a:gd name="T67" fmla="*/ 0 h 1254"/>
                          <a:gd name="T68" fmla="*/ 0 w 707"/>
                          <a:gd name="T69" fmla="*/ 0 h 1254"/>
                          <a:gd name="T70" fmla="*/ 0 w 707"/>
                          <a:gd name="T71" fmla="*/ 0 h 1254"/>
                          <a:gd name="T72" fmla="*/ 0 w 707"/>
                          <a:gd name="T73" fmla="*/ 0 h 1254"/>
                          <a:gd name="T74" fmla="*/ 0 w 707"/>
                          <a:gd name="T75" fmla="*/ 0 h 1254"/>
                          <a:gd name="T76" fmla="*/ 0 w 707"/>
                          <a:gd name="T77" fmla="*/ 0 h 1254"/>
                          <a:gd name="T78" fmla="*/ 0 w 707"/>
                          <a:gd name="T79" fmla="*/ 0 h 1254"/>
                          <a:gd name="T80" fmla="*/ 0 w 707"/>
                          <a:gd name="T81" fmla="*/ 0 h 1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7"/>
                          <a:gd name="T124" fmla="*/ 0 h 1254"/>
                          <a:gd name="T125" fmla="*/ 707 w 707"/>
                          <a:gd name="T126" fmla="*/ 1254 h 12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7" h="1254">
                            <a:moveTo>
                              <a:pt x="147" y="0"/>
                            </a:moveTo>
                            <a:lnTo>
                              <a:pt x="131" y="50"/>
                            </a:lnTo>
                            <a:lnTo>
                              <a:pt x="74" y="179"/>
                            </a:lnTo>
                            <a:lnTo>
                              <a:pt x="45" y="250"/>
                            </a:lnTo>
                            <a:lnTo>
                              <a:pt x="25" y="336"/>
                            </a:lnTo>
                            <a:lnTo>
                              <a:pt x="9" y="440"/>
                            </a:lnTo>
                            <a:lnTo>
                              <a:pt x="0" y="555"/>
                            </a:lnTo>
                            <a:lnTo>
                              <a:pt x="2" y="667"/>
                            </a:lnTo>
                            <a:lnTo>
                              <a:pt x="24" y="931"/>
                            </a:lnTo>
                            <a:lnTo>
                              <a:pt x="45" y="1085"/>
                            </a:lnTo>
                            <a:lnTo>
                              <a:pt x="56" y="1127"/>
                            </a:lnTo>
                            <a:lnTo>
                              <a:pt x="74" y="1164"/>
                            </a:lnTo>
                            <a:lnTo>
                              <a:pt x="96" y="1194"/>
                            </a:lnTo>
                            <a:lnTo>
                              <a:pt x="120" y="1215"/>
                            </a:lnTo>
                            <a:lnTo>
                              <a:pt x="146" y="1233"/>
                            </a:lnTo>
                            <a:lnTo>
                              <a:pt x="183" y="1245"/>
                            </a:lnTo>
                            <a:lnTo>
                              <a:pt x="227" y="1252"/>
                            </a:lnTo>
                            <a:lnTo>
                              <a:pt x="273" y="1254"/>
                            </a:lnTo>
                            <a:lnTo>
                              <a:pt x="331" y="1247"/>
                            </a:lnTo>
                            <a:lnTo>
                              <a:pt x="393" y="1233"/>
                            </a:lnTo>
                            <a:lnTo>
                              <a:pt x="520" y="1192"/>
                            </a:lnTo>
                            <a:lnTo>
                              <a:pt x="669" y="1143"/>
                            </a:lnTo>
                            <a:lnTo>
                              <a:pt x="683" y="1131"/>
                            </a:lnTo>
                            <a:lnTo>
                              <a:pt x="700" y="1109"/>
                            </a:lnTo>
                            <a:lnTo>
                              <a:pt x="704" y="1090"/>
                            </a:lnTo>
                            <a:lnTo>
                              <a:pt x="707" y="1062"/>
                            </a:lnTo>
                            <a:lnTo>
                              <a:pt x="694" y="1027"/>
                            </a:lnTo>
                            <a:lnTo>
                              <a:pt x="647" y="943"/>
                            </a:lnTo>
                            <a:lnTo>
                              <a:pt x="581" y="819"/>
                            </a:lnTo>
                            <a:lnTo>
                              <a:pt x="546" y="755"/>
                            </a:lnTo>
                            <a:lnTo>
                              <a:pt x="501" y="668"/>
                            </a:lnTo>
                            <a:lnTo>
                              <a:pt x="461" y="596"/>
                            </a:lnTo>
                            <a:lnTo>
                              <a:pt x="418" y="517"/>
                            </a:lnTo>
                            <a:lnTo>
                              <a:pt x="379" y="443"/>
                            </a:lnTo>
                            <a:lnTo>
                              <a:pt x="340" y="371"/>
                            </a:lnTo>
                            <a:lnTo>
                              <a:pt x="286" y="274"/>
                            </a:lnTo>
                            <a:lnTo>
                              <a:pt x="241" y="188"/>
                            </a:lnTo>
                            <a:lnTo>
                              <a:pt x="198" y="106"/>
                            </a:lnTo>
                            <a:lnTo>
                              <a:pt x="174" y="53"/>
                            </a:lnTo>
                            <a:lnTo>
                              <a:pt x="159" y="21"/>
                            </a:lnTo>
                            <a:lnTo>
                              <a:pt x="147"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0153" name="Freeform 170">
                    <a:extLst>
                      <a:ext uri="{FF2B5EF4-FFF2-40B4-BE49-F238E27FC236}">
                        <a16:creationId xmlns:a16="http://schemas.microsoft.com/office/drawing/2014/main" id="{BCE7EC01-F674-4404-B164-F1F0B25A2FBF}"/>
                      </a:ext>
                    </a:extLst>
                  </p:cNvPr>
                  <p:cNvSpPr>
                    <a:spLocks/>
                  </p:cNvSpPr>
                  <p:nvPr/>
                </p:nvSpPr>
                <p:spPr bwMode="auto">
                  <a:xfrm>
                    <a:off x="2777" y="444"/>
                    <a:ext cx="72" cy="61"/>
                  </a:xfrm>
                  <a:custGeom>
                    <a:avLst/>
                    <a:gdLst>
                      <a:gd name="T0" fmla="*/ 0 w 285"/>
                      <a:gd name="T1" fmla="*/ 0 h 244"/>
                      <a:gd name="T2" fmla="*/ 0 w 285"/>
                      <a:gd name="T3" fmla="*/ 0 h 244"/>
                      <a:gd name="T4" fmla="*/ 0 w 285"/>
                      <a:gd name="T5" fmla="*/ 0 h 244"/>
                      <a:gd name="T6" fmla="*/ 0 w 285"/>
                      <a:gd name="T7" fmla="*/ 0 h 244"/>
                      <a:gd name="T8" fmla="*/ 0 w 285"/>
                      <a:gd name="T9" fmla="*/ 0 h 244"/>
                      <a:gd name="T10" fmla="*/ 0 w 285"/>
                      <a:gd name="T11" fmla="*/ 0 h 244"/>
                      <a:gd name="T12" fmla="*/ 0 w 285"/>
                      <a:gd name="T13" fmla="*/ 0 h 244"/>
                      <a:gd name="T14" fmla="*/ 0 w 285"/>
                      <a:gd name="T15" fmla="*/ 0 h 244"/>
                      <a:gd name="T16" fmla="*/ 0 w 285"/>
                      <a:gd name="T17" fmla="*/ 0 h 244"/>
                      <a:gd name="T18" fmla="*/ 0 w 285"/>
                      <a:gd name="T19" fmla="*/ 0 h 244"/>
                      <a:gd name="T20" fmla="*/ 0 w 285"/>
                      <a:gd name="T21" fmla="*/ 0 h 244"/>
                      <a:gd name="T22" fmla="*/ 0 w 285"/>
                      <a:gd name="T23" fmla="*/ 0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244"/>
                      <a:gd name="T38" fmla="*/ 285 w 285"/>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244">
                        <a:moveTo>
                          <a:pt x="285" y="244"/>
                        </a:moveTo>
                        <a:lnTo>
                          <a:pt x="253" y="230"/>
                        </a:lnTo>
                        <a:lnTo>
                          <a:pt x="217" y="209"/>
                        </a:lnTo>
                        <a:lnTo>
                          <a:pt x="175" y="178"/>
                        </a:lnTo>
                        <a:lnTo>
                          <a:pt x="152" y="153"/>
                        </a:lnTo>
                        <a:lnTo>
                          <a:pt x="137" y="128"/>
                        </a:lnTo>
                        <a:lnTo>
                          <a:pt x="121" y="99"/>
                        </a:lnTo>
                        <a:lnTo>
                          <a:pt x="103" y="70"/>
                        </a:lnTo>
                        <a:lnTo>
                          <a:pt x="86" y="47"/>
                        </a:lnTo>
                        <a:lnTo>
                          <a:pt x="65" y="32"/>
                        </a:lnTo>
                        <a:lnTo>
                          <a:pt x="39" y="15"/>
                        </a:lnTo>
                        <a:lnTo>
                          <a:pt x="0"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145" name="Group 171">
                  <a:extLst>
                    <a:ext uri="{FF2B5EF4-FFF2-40B4-BE49-F238E27FC236}">
                      <a16:creationId xmlns:a16="http://schemas.microsoft.com/office/drawing/2014/main" id="{0E27AB63-5E93-442D-A082-D24EBFFA6A5A}"/>
                    </a:ext>
                  </a:extLst>
                </p:cNvPr>
                <p:cNvGrpSpPr>
                  <a:grpSpLocks/>
                </p:cNvGrpSpPr>
                <p:nvPr/>
              </p:nvGrpSpPr>
              <p:grpSpPr bwMode="auto">
                <a:xfrm>
                  <a:off x="2969" y="300"/>
                  <a:ext cx="383" cy="624"/>
                  <a:chOff x="2969" y="300"/>
                  <a:chExt cx="383" cy="624"/>
                </a:xfrm>
              </p:grpSpPr>
              <p:grpSp>
                <p:nvGrpSpPr>
                  <p:cNvPr id="40146" name="Group 172">
                    <a:extLst>
                      <a:ext uri="{FF2B5EF4-FFF2-40B4-BE49-F238E27FC236}">
                        <a16:creationId xmlns:a16="http://schemas.microsoft.com/office/drawing/2014/main" id="{0A3307C3-9DE7-4358-9B9F-C92D1866C71D}"/>
                      </a:ext>
                    </a:extLst>
                  </p:cNvPr>
                  <p:cNvGrpSpPr>
                    <a:grpSpLocks/>
                  </p:cNvGrpSpPr>
                  <p:nvPr/>
                </p:nvGrpSpPr>
                <p:grpSpPr bwMode="auto">
                  <a:xfrm>
                    <a:off x="2969" y="300"/>
                    <a:ext cx="383" cy="624"/>
                    <a:chOff x="2969" y="300"/>
                    <a:chExt cx="383" cy="624"/>
                  </a:xfrm>
                </p:grpSpPr>
                <p:sp>
                  <p:nvSpPr>
                    <p:cNvPr id="40148" name="Freeform 173">
                      <a:extLst>
                        <a:ext uri="{FF2B5EF4-FFF2-40B4-BE49-F238E27FC236}">
                          <a16:creationId xmlns:a16="http://schemas.microsoft.com/office/drawing/2014/main" id="{20BE4BDF-588E-4A97-9EC7-939F1D957B98}"/>
                        </a:ext>
                      </a:extLst>
                    </p:cNvPr>
                    <p:cNvSpPr>
                      <a:spLocks/>
                    </p:cNvSpPr>
                    <p:nvPr/>
                  </p:nvSpPr>
                  <p:spPr bwMode="auto">
                    <a:xfrm>
                      <a:off x="2969" y="300"/>
                      <a:ext cx="383" cy="623"/>
                    </a:xfrm>
                    <a:custGeom>
                      <a:avLst/>
                      <a:gdLst>
                        <a:gd name="T0" fmla="*/ 0 w 1532"/>
                        <a:gd name="T1" fmla="*/ 0 h 2491"/>
                        <a:gd name="T2" fmla="*/ 0 w 1532"/>
                        <a:gd name="T3" fmla="*/ 0 h 2491"/>
                        <a:gd name="T4" fmla="*/ 0 w 1532"/>
                        <a:gd name="T5" fmla="*/ 0 h 2491"/>
                        <a:gd name="T6" fmla="*/ 0 w 1532"/>
                        <a:gd name="T7" fmla="*/ 0 h 2491"/>
                        <a:gd name="T8" fmla="*/ 0 w 1532"/>
                        <a:gd name="T9" fmla="*/ 0 h 2491"/>
                        <a:gd name="T10" fmla="*/ 0 w 1532"/>
                        <a:gd name="T11" fmla="*/ 0 h 2491"/>
                        <a:gd name="T12" fmla="*/ 0 w 1532"/>
                        <a:gd name="T13" fmla="*/ 0 h 2491"/>
                        <a:gd name="T14" fmla="*/ 0 w 1532"/>
                        <a:gd name="T15" fmla="*/ 0 h 2491"/>
                        <a:gd name="T16" fmla="*/ 0 w 1532"/>
                        <a:gd name="T17" fmla="*/ 0 h 2491"/>
                        <a:gd name="T18" fmla="*/ 0 w 1532"/>
                        <a:gd name="T19" fmla="*/ 0 h 2491"/>
                        <a:gd name="T20" fmla="*/ 0 w 1532"/>
                        <a:gd name="T21" fmla="*/ 0 h 2491"/>
                        <a:gd name="T22" fmla="*/ 0 w 1532"/>
                        <a:gd name="T23" fmla="*/ 0 h 2491"/>
                        <a:gd name="T24" fmla="*/ 0 w 1532"/>
                        <a:gd name="T25" fmla="*/ 0 h 2491"/>
                        <a:gd name="T26" fmla="*/ 0 w 1532"/>
                        <a:gd name="T27" fmla="*/ 0 h 2491"/>
                        <a:gd name="T28" fmla="*/ 0 w 1532"/>
                        <a:gd name="T29" fmla="*/ 0 h 2491"/>
                        <a:gd name="T30" fmla="*/ 0 w 1532"/>
                        <a:gd name="T31" fmla="*/ 0 h 2491"/>
                        <a:gd name="T32" fmla="*/ 0 w 1532"/>
                        <a:gd name="T33" fmla="*/ 0 h 2491"/>
                        <a:gd name="T34" fmla="*/ 0 w 1532"/>
                        <a:gd name="T35" fmla="*/ 0 h 2491"/>
                        <a:gd name="T36" fmla="*/ 0 w 1532"/>
                        <a:gd name="T37" fmla="*/ 0 h 2491"/>
                        <a:gd name="T38" fmla="*/ 0 w 1532"/>
                        <a:gd name="T39" fmla="*/ 0 h 2491"/>
                        <a:gd name="T40" fmla="*/ 0 w 1532"/>
                        <a:gd name="T41" fmla="*/ 0 h 2491"/>
                        <a:gd name="T42" fmla="*/ 0 w 1532"/>
                        <a:gd name="T43" fmla="*/ 0 h 2491"/>
                        <a:gd name="T44" fmla="*/ 0 w 1532"/>
                        <a:gd name="T45" fmla="*/ 0 h 2491"/>
                        <a:gd name="T46" fmla="*/ 0 w 1532"/>
                        <a:gd name="T47" fmla="*/ 0 h 2491"/>
                        <a:gd name="T48" fmla="*/ 0 w 1532"/>
                        <a:gd name="T49" fmla="*/ 0 h 2491"/>
                        <a:gd name="T50" fmla="*/ 0 w 1532"/>
                        <a:gd name="T51" fmla="*/ 0 h 2491"/>
                        <a:gd name="T52" fmla="*/ 0 w 1532"/>
                        <a:gd name="T53" fmla="*/ 0 h 2491"/>
                        <a:gd name="T54" fmla="*/ 0 w 1532"/>
                        <a:gd name="T55" fmla="*/ 0 h 2491"/>
                        <a:gd name="T56" fmla="*/ 0 w 1532"/>
                        <a:gd name="T57" fmla="*/ 0 h 2491"/>
                        <a:gd name="T58" fmla="*/ 0 w 1532"/>
                        <a:gd name="T59" fmla="*/ 0 h 2491"/>
                        <a:gd name="T60" fmla="*/ 0 w 1532"/>
                        <a:gd name="T61" fmla="*/ 0 h 2491"/>
                        <a:gd name="T62" fmla="*/ 0 w 1532"/>
                        <a:gd name="T63" fmla="*/ 0 h 2491"/>
                        <a:gd name="T64" fmla="*/ 0 w 1532"/>
                        <a:gd name="T65" fmla="*/ 0 h 2491"/>
                        <a:gd name="T66" fmla="*/ 0 w 1532"/>
                        <a:gd name="T67" fmla="*/ 0 h 2491"/>
                        <a:gd name="T68" fmla="*/ 0 w 1532"/>
                        <a:gd name="T69" fmla="*/ 0 h 2491"/>
                        <a:gd name="T70" fmla="*/ 0 w 1532"/>
                        <a:gd name="T71" fmla="*/ 0 h 2491"/>
                        <a:gd name="T72" fmla="*/ 0 w 1532"/>
                        <a:gd name="T73" fmla="*/ 0 h 2491"/>
                        <a:gd name="T74" fmla="*/ 0 w 1532"/>
                        <a:gd name="T75" fmla="*/ 0 h 24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32"/>
                        <a:gd name="T115" fmla="*/ 0 h 2491"/>
                        <a:gd name="T116" fmla="*/ 1532 w 1532"/>
                        <a:gd name="T117" fmla="*/ 2491 h 24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32" h="2491">
                          <a:moveTo>
                            <a:pt x="254" y="127"/>
                          </a:moveTo>
                          <a:lnTo>
                            <a:pt x="285" y="85"/>
                          </a:lnTo>
                          <a:lnTo>
                            <a:pt x="335" y="48"/>
                          </a:lnTo>
                          <a:lnTo>
                            <a:pt x="390" y="25"/>
                          </a:lnTo>
                          <a:lnTo>
                            <a:pt x="442" y="9"/>
                          </a:lnTo>
                          <a:lnTo>
                            <a:pt x="515" y="0"/>
                          </a:lnTo>
                          <a:lnTo>
                            <a:pt x="573" y="7"/>
                          </a:lnTo>
                          <a:lnTo>
                            <a:pt x="635" y="21"/>
                          </a:lnTo>
                          <a:lnTo>
                            <a:pt x="700" y="45"/>
                          </a:lnTo>
                          <a:lnTo>
                            <a:pt x="747" y="74"/>
                          </a:lnTo>
                          <a:lnTo>
                            <a:pt x="799" y="121"/>
                          </a:lnTo>
                          <a:lnTo>
                            <a:pt x="891" y="219"/>
                          </a:lnTo>
                          <a:lnTo>
                            <a:pt x="969" y="312"/>
                          </a:lnTo>
                          <a:lnTo>
                            <a:pt x="1045" y="419"/>
                          </a:lnTo>
                          <a:lnTo>
                            <a:pt x="1119" y="540"/>
                          </a:lnTo>
                          <a:lnTo>
                            <a:pt x="1176" y="652"/>
                          </a:lnTo>
                          <a:lnTo>
                            <a:pt x="1225" y="758"/>
                          </a:lnTo>
                          <a:lnTo>
                            <a:pt x="1259" y="852"/>
                          </a:lnTo>
                          <a:lnTo>
                            <a:pt x="1285" y="946"/>
                          </a:lnTo>
                          <a:lnTo>
                            <a:pt x="1316" y="1043"/>
                          </a:lnTo>
                          <a:lnTo>
                            <a:pt x="1348" y="1132"/>
                          </a:lnTo>
                          <a:lnTo>
                            <a:pt x="1402" y="1285"/>
                          </a:lnTo>
                          <a:lnTo>
                            <a:pt x="1459" y="1414"/>
                          </a:lnTo>
                          <a:lnTo>
                            <a:pt x="1487" y="1485"/>
                          </a:lnTo>
                          <a:lnTo>
                            <a:pt x="1507" y="1572"/>
                          </a:lnTo>
                          <a:lnTo>
                            <a:pt x="1523" y="1676"/>
                          </a:lnTo>
                          <a:lnTo>
                            <a:pt x="1532" y="1792"/>
                          </a:lnTo>
                          <a:lnTo>
                            <a:pt x="1530" y="1902"/>
                          </a:lnTo>
                          <a:lnTo>
                            <a:pt x="1509" y="2166"/>
                          </a:lnTo>
                          <a:lnTo>
                            <a:pt x="1487" y="2322"/>
                          </a:lnTo>
                          <a:lnTo>
                            <a:pt x="1476" y="2363"/>
                          </a:lnTo>
                          <a:lnTo>
                            <a:pt x="1459" y="2400"/>
                          </a:lnTo>
                          <a:lnTo>
                            <a:pt x="1436" y="2430"/>
                          </a:lnTo>
                          <a:lnTo>
                            <a:pt x="1412" y="2451"/>
                          </a:lnTo>
                          <a:lnTo>
                            <a:pt x="1386" y="2469"/>
                          </a:lnTo>
                          <a:lnTo>
                            <a:pt x="1348" y="2481"/>
                          </a:lnTo>
                          <a:lnTo>
                            <a:pt x="1304" y="2488"/>
                          </a:lnTo>
                          <a:lnTo>
                            <a:pt x="1258" y="2491"/>
                          </a:lnTo>
                          <a:lnTo>
                            <a:pt x="1200" y="2483"/>
                          </a:lnTo>
                          <a:lnTo>
                            <a:pt x="1139" y="2469"/>
                          </a:lnTo>
                          <a:lnTo>
                            <a:pt x="1012" y="2429"/>
                          </a:lnTo>
                          <a:lnTo>
                            <a:pt x="862" y="2379"/>
                          </a:lnTo>
                          <a:lnTo>
                            <a:pt x="791" y="2393"/>
                          </a:lnTo>
                          <a:lnTo>
                            <a:pt x="746" y="2399"/>
                          </a:lnTo>
                          <a:lnTo>
                            <a:pt x="692" y="2393"/>
                          </a:lnTo>
                          <a:lnTo>
                            <a:pt x="586" y="2372"/>
                          </a:lnTo>
                          <a:lnTo>
                            <a:pt x="451" y="2337"/>
                          </a:lnTo>
                          <a:lnTo>
                            <a:pt x="330" y="2300"/>
                          </a:lnTo>
                          <a:lnTo>
                            <a:pt x="252" y="2273"/>
                          </a:lnTo>
                          <a:lnTo>
                            <a:pt x="207" y="2253"/>
                          </a:lnTo>
                          <a:lnTo>
                            <a:pt x="164" y="2226"/>
                          </a:lnTo>
                          <a:lnTo>
                            <a:pt x="129" y="2185"/>
                          </a:lnTo>
                          <a:lnTo>
                            <a:pt x="103" y="2138"/>
                          </a:lnTo>
                          <a:lnTo>
                            <a:pt x="81" y="2082"/>
                          </a:lnTo>
                          <a:lnTo>
                            <a:pt x="61" y="2023"/>
                          </a:lnTo>
                          <a:lnTo>
                            <a:pt x="39" y="1931"/>
                          </a:lnTo>
                          <a:lnTo>
                            <a:pt x="27" y="1858"/>
                          </a:lnTo>
                          <a:lnTo>
                            <a:pt x="18" y="1783"/>
                          </a:lnTo>
                          <a:lnTo>
                            <a:pt x="4" y="1669"/>
                          </a:lnTo>
                          <a:lnTo>
                            <a:pt x="0" y="1593"/>
                          </a:lnTo>
                          <a:lnTo>
                            <a:pt x="11" y="1491"/>
                          </a:lnTo>
                          <a:lnTo>
                            <a:pt x="39" y="1343"/>
                          </a:lnTo>
                          <a:lnTo>
                            <a:pt x="68" y="1150"/>
                          </a:lnTo>
                          <a:lnTo>
                            <a:pt x="99" y="1010"/>
                          </a:lnTo>
                          <a:lnTo>
                            <a:pt x="121" y="952"/>
                          </a:lnTo>
                          <a:lnTo>
                            <a:pt x="147" y="899"/>
                          </a:lnTo>
                          <a:lnTo>
                            <a:pt x="169" y="845"/>
                          </a:lnTo>
                          <a:lnTo>
                            <a:pt x="183" y="802"/>
                          </a:lnTo>
                          <a:lnTo>
                            <a:pt x="195" y="723"/>
                          </a:lnTo>
                          <a:lnTo>
                            <a:pt x="173" y="612"/>
                          </a:lnTo>
                          <a:lnTo>
                            <a:pt x="170" y="543"/>
                          </a:lnTo>
                          <a:lnTo>
                            <a:pt x="176" y="474"/>
                          </a:lnTo>
                          <a:lnTo>
                            <a:pt x="186" y="386"/>
                          </a:lnTo>
                          <a:lnTo>
                            <a:pt x="207" y="269"/>
                          </a:lnTo>
                          <a:lnTo>
                            <a:pt x="228" y="185"/>
                          </a:lnTo>
                          <a:lnTo>
                            <a:pt x="254" y="127"/>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149" name="Group 174">
                      <a:extLst>
                        <a:ext uri="{FF2B5EF4-FFF2-40B4-BE49-F238E27FC236}">
                          <a16:creationId xmlns:a16="http://schemas.microsoft.com/office/drawing/2014/main" id="{0D0DFAEC-13C8-4A80-BDA4-87BCBC45C9E6}"/>
                        </a:ext>
                      </a:extLst>
                    </p:cNvPr>
                    <p:cNvGrpSpPr>
                      <a:grpSpLocks/>
                    </p:cNvGrpSpPr>
                    <p:nvPr/>
                  </p:nvGrpSpPr>
                  <p:grpSpPr bwMode="auto">
                    <a:xfrm>
                      <a:off x="2969" y="610"/>
                      <a:ext cx="383" cy="314"/>
                      <a:chOff x="2969" y="610"/>
                      <a:chExt cx="383" cy="314"/>
                    </a:xfrm>
                  </p:grpSpPr>
                  <p:sp>
                    <p:nvSpPr>
                      <p:cNvPr id="40150" name="Freeform 175">
                        <a:extLst>
                          <a:ext uri="{FF2B5EF4-FFF2-40B4-BE49-F238E27FC236}">
                            <a16:creationId xmlns:a16="http://schemas.microsoft.com/office/drawing/2014/main" id="{7EE4861F-3AC5-459F-94CB-20662B5C9BB9}"/>
                          </a:ext>
                        </a:extLst>
                      </p:cNvPr>
                      <p:cNvSpPr>
                        <a:spLocks/>
                      </p:cNvSpPr>
                      <p:nvPr/>
                    </p:nvSpPr>
                    <p:spPr bwMode="auto">
                      <a:xfrm>
                        <a:off x="2969" y="610"/>
                        <a:ext cx="383" cy="314"/>
                      </a:xfrm>
                      <a:custGeom>
                        <a:avLst/>
                        <a:gdLst>
                          <a:gd name="T0" fmla="*/ 0 w 1532"/>
                          <a:gd name="T1" fmla="*/ 0 h 1254"/>
                          <a:gd name="T2" fmla="*/ 0 w 1532"/>
                          <a:gd name="T3" fmla="*/ 0 h 1254"/>
                          <a:gd name="T4" fmla="*/ 0 w 1532"/>
                          <a:gd name="T5" fmla="*/ 0 h 1254"/>
                          <a:gd name="T6" fmla="*/ 0 w 1532"/>
                          <a:gd name="T7" fmla="*/ 0 h 1254"/>
                          <a:gd name="T8" fmla="*/ 0 w 1532"/>
                          <a:gd name="T9" fmla="*/ 0 h 1254"/>
                          <a:gd name="T10" fmla="*/ 0 w 1532"/>
                          <a:gd name="T11" fmla="*/ 0 h 1254"/>
                          <a:gd name="T12" fmla="*/ 0 w 1532"/>
                          <a:gd name="T13" fmla="*/ 0 h 1254"/>
                          <a:gd name="T14" fmla="*/ 0 w 1532"/>
                          <a:gd name="T15" fmla="*/ 0 h 1254"/>
                          <a:gd name="T16" fmla="*/ 0 w 1532"/>
                          <a:gd name="T17" fmla="*/ 0 h 1254"/>
                          <a:gd name="T18" fmla="*/ 0 w 1532"/>
                          <a:gd name="T19" fmla="*/ 0 h 1254"/>
                          <a:gd name="T20" fmla="*/ 0 w 1532"/>
                          <a:gd name="T21" fmla="*/ 0 h 1254"/>
                          <a:gd name="T22" fmla="*/ 0 w 1532"/>
                          <a:gd name="T23" fmla="*/ 0 h 1254"/>
                          <a:gd name="T24" fmla="*/ 0 w 1532"/>
                          <a:gd name="T25" fmla="*/ 0 h 1254"/>
                          <a:gd name="T26" fmla="*/ 0 w 1532"/>
                          <a:gd name="T27" fmla="*/ 0 h 1254"/>
                          <a:gd name="T28" fmla="*/ 0 w 1532"/>
                          <a:gd name="T29" fmla="*/ 0 h 1254"/>
                          <a:gd name="T30" fmla="*/ 0 w 1532"/>
                          <a:gd name="T31" fmla="*/ 0 h 1254"/>
                          <a:gd name="T32" fmla="*/ 0 w 1532"/>
                          <a:gd name="T33" fmla="*/ 0 h 1254"/>
                          <a:gd name="T34" fmla="*/ 0 w 1532"/>
                          <a:gd name="T35" fmla="*/ 0 h 1254"/>
                          <a:gd name="T36" fmla="*/ 0 w 1532"/>
                          <a:gd name="T37" fmla="*/ 0 h 1254"/>
                          <a:gd name="T38" fmla="*/ 0 w 1532"/>
                          <a:gd name="T39" fmla="*/ 0 h 1254"/>
                          <a:gd name="T40" fmla="*/ 0 w 1532"/>
                          <a:gd name="T41" fmla="*/ 0 h 1254"/>
                          <a:gd name="T42" fmla="*/ 0 w 1532"/>
                          <a:gd name="T43" fmla="*/ 0 h 1254"/>
                          <a:gd name="T44" fmla="*/ 0 w 1532"/>
                          <a:gd name="T45" fmla="*/ 0 h 1254"/>
                          <a:gd name="T46" fmla="*/ 0 w 1532"/>
                          <a:gd name="T47" fmla="*/ 0 h 1254"/>
                          <a:gd name="T48" fmla="*/ 0 w 1532"/>
                          <a:gd name="T49" fmla="*/ 0 h 1254"/>
                          <a:gd name="T50" fmla="*/ 0 w 1532"/>
                          <a:gd name="T51" fmla="*/ 0 h 1254"/>
                          <a:gd name="T52" fmla="*/ 0 w 1532"/>
                          <a:gd name="T53" fmla="*/ 0 h 1254"/>
                          <a:gd name="T54" fmla="*/ 0 w 1532"/>
                          <a:gd name="T55" fmla="*/ 0 h 1254"/>
                          <a:gd name="T56" fmla="*/ 0 w 1532"/>
                          <a:gd name="T57" fmla="*/ 0 h 1254"/>
                          <a:gd name="T58" fmla="*/ 0 w 1532"/>
                          <a:gd name="T59" fmla="*/ 0 h 1254"/>
                          <a:gd name="T60" fmla="*/ 0 w 1532"/>
                          <a:gd name="T61" fmla="*/ 0 h 1254"/>
                          <a:gd name="T62" fmla="*/ 0 w 1532"/>
                          <a:gd name="T63" fmla="*/ 0 h 1254"/>
                          <a:gd name="T64" fmla="*/ 0 w 1532"/>
                          <a:gd name="T65" fmla="*/ 0 h 1254"/>
                          <a:gd name="T66" fmla="*/ 0 w 1532"/>
                          <a:gd name="T67" fmla="*/ 0 h 1254"/>
                          <a:gd name="T68" fmla="*/ 0 w 1532"/>
                          <a:gd name="T69" fmla="*/ 0 h 1254"/>
                          <a:gd name="T70" fmla="*/ 0 w 1532"/>
                          <a:gd name="T71" fmla="*/ 0 h 1254"/>
                          <a:gd name="T72" fmla="*/ 0 w 1532"/>
                          <a:gd name="T73" fmla="*/ 0 h 1254"/>
                          <a:gd name="T74" fmla="*/ 0 w 1532"/>
                          <a:gd name="T75" fmla="*/ 0 h 1254"/>
                          <a:gd name="T76" fmla="*/ 0 w 1532"/>
                          <a:gd name="T77" fmla="*/ 0 h 1254"/>
                          <a:gd name="T78" fmla="*/ 0 w 1532"/>
                          <a:gd name="T79" fmla="*/ 0 h 1254"/>
                          <a:gd name="T80" fmla="*/ 0 w 1532"/>
                          <a:gd name="T81" fmla="*/ 0 h 1254"/>
                          <a:gd name="T82" fmla="*/ 0 w 1532"/>
                          <a:gd name="T83" fmla="*/ 0 h 1254"/>
                          <a:gd name="T84" fmla="*/ 0 w 1532"/>
                          <a:gd name="T85" fmla="*/ 0 h 1254"/>
                          <a:gd name="T86" fmla="*/ 0 w 1532"/>
                          <a:gd name="T87" fmla="*/ 0 h 1254"/>
                          <a:gd name="T88" fmla="*/ 0 w 1532"/>
                          <a:gd name="T89" fmla="*/ 0 h 1254"/>
                          <a:gd name="T90" fmla="*/ 0 w 1532"/>
                          <a:gd name="T91" fmla="*/ 0 h 1254"/>
                          <a:gd name="T92" fmla="*/ 0 w 1532"/>
                          <a:gd name="T93" fmla="*/ 0 h 1254"/>
                          <a:gd name="T94" fmla="*/ 0 w 1532"/>
                          <a:gd name="T95" fmla="*/ 0 h 1254"/>
                          <a:gd name="T96" fmla="*/ 0 w 1532"/>
                          <a:gd name="T97" fmla="*/ 0 h 1254"/>
                          <a:gd name="T98" fmla="*/ 0 w 1532"/>
                          <a:gd name="T99" fmla="*/ 0 h 1254"/>
                          <a:gd name="T100" fmla="*/ 0 w 1532"/>
                          <a:gd name="T101" fmla="*/ 0 h 1254"/>
                          <a:gd name="T102" fmla="*/ 0 w 1532"/>
                          <a:gd name="T103" fmla="*/ 0 h 1254"/>
                          <a:gd name="T104" fmla="*/ 0 w 1532"/>
                          <a:gd name="T105" fmla="*/ 0 h 1254"/>
                          <a:gd name="T106" fmla="*/ 0 w 1532"/>
                          <a:gd name="T107" fmla="*/ 0 h 1254"/>
                          <a:gd name="T108" fmla="*/ 0 w 1532"/>
                          <a:gd name="T109" fmla="*/ 0 h 1254"/>
                          <a:gd name="T110" fmla="*/ 0 w 1532"/>
                          <a:gd name="T111" fmla="*/ 0 h 1254"/>
                          <a:gd name="T112" fmla="*/ 0 w 1532"/>
                          <a:gd name="T113" fmla="*/ 0 h 1254"/>
                          <a:gd name="T114" fmla="*/ 0 w 1532"/>
                          <a:gd name="T115" fmla="*/ 0 h 1254"/>
                          <a:gd name="T116" fmla="*/ 0 w 1532"/>
                          <a:gd name="T117" fmla="*/ 0 h 1254"/>
                          <a:gd name="T118" fmla="*/ 0 w 1532"/>
                          <a:gd name="T119" fmla="*/ 0 h 1254"/>
                          <a:gd name="T120" fmla="*/ 0 w 1532"/>
                          <a:gd name="T121" fmla="*/ 0 h 1254"/>
                          <a:gd name="T122" fmla="*/ 0 w 1532"/>
                          <a:gd name="T123" fmla="*/ 0 h 12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32"/>
                          <a:gd name="T187" fmla="*/ 0 h 1254"/>
                          <a:gd name="T188" fmla="*/ 1532 w 1532"/>
                          <a:gd name="T189" fmla="*/ 1254 h 125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32" h="1254">
                            <a:moveTo>
                              <a:pt x="1385" y="0"/>
                            </a:moveTo>
                            <a:lnTo>
                              <a:pt x="1402" y="50"/>
                            </a:lnTo>
                            <a:lnTo>
                              <a:pt x="1459" y="179"/>
                            </a:lnTo>
                            <a:lnTo>
                              <a:pt x="1487" y="250"/>
                            </a:lnTo>
                            <a:lnTo>
                              <a:pt x="1508" y="335"/>
                            </a:lnTo>
                            <a:lnTo>
                              <a:pt x="1523" y="440"/>
                            </a:lnTo>
                            <a:lnTo>
                              <a:pt x="1532" y="555"/>
                            </a:lnTo>
                            <a:lnTo>
                              <a:pt x="1530" y="667"/>
                            </a:lnTo>
                            <a:lnTo>
                              <a:pt x="1509" y="931"/>
                            </a:lnTo>
                            <a:lnTo>
                              <a:pt x="1487" y="1085"/>
                            </a:lnTo>
                            <a:lnTo>
                              <a:pt x="1477" y="1127"/>
                            </a:lnTo>
                            <a:lnTo>
                              <a:pt x="1459" y="1164"/>
                            </a:lnTo>
                            <a:lnTo>
                              <a:pt x="1436" y="1193"/>
                            </a:lnTo>
                            <a:lnTo>
                              <a:pt x="1413" y="1215"/>
                            </a:lnTo>
                            <a:lnTo>
                              <a:pt x="1386" y="1233"/>
                            </a:lnTo>
                            <a:lnTo>
                              <a:pt x="1348" y="1245"/>
                            </a:lnTo>
                            <a:lnTo>
                              <a:pt x="1304" y="1252"/>
                            </a:lnTo>
                            <a:lnTo>
                              <a:pt x="1258" y="1254"/>
                            </a:lnTo>
                            <a:lnTo>
                              <a:pt x="1200" y="1247"/>
                            </a:lnTo>
                            <a:lnTo>
                              <a:pt x="1139" y="1233"/>
                            </a:lnTo>
                            <a:lnTo>
                              <a:pt x="1012" y="1192"/>
                            </a:lnTo>
                            <a:lnTo>
                              <a:pt x="863" y="1142"/>
                            </a:lnTo>
                            <a:lnTo>
                              <a:pt x="791" y="1157"/>
                            </a:lnTo>
                            <a:lnTo>
                              <a:pt x="746" y="1163"/>
                            </a:lnTo>
                            <a:lnTo>
                              <a:pt x="693" y="1157"/>
                            </a:lnTo>
                            <a:lnTo>
                              <a:pt x="586" y="1135"/>
                            </a:lnTo>
                            <a:lnTo>
                              <a:pt x="452" y="1101"/>
                            </a:lnTo>
                            <a:lnTo>
                              <a:pt x="330" y="1064"/>
                            </a:lnTo>
                            <a:lnTo>
                              <a:pt x="252" y="1037"/>
                            </a:lnTo>
                            <a:lnTo>
                              <a:pt x="207" y="1016"/>
                            </a:lnTo>
                            <a:lnTo>
                              <a:pt x="164" y="989"/>
                            </a:lnTo>
                            <a:lnTo>
                              <a:pt x="130" y="949"/>
                            </a:lnTo>
                            <a:lnTo>
                              <a:pt x="103" y="902"/>
                            </a:lnTo>
                            <a:lnTo>
                              <a:pt x="81" y="846"/>
                            </a:lnTo>
                            <a:lnTo>
                              <a:pt x="61" y="788"/>
                            </a:lnTo>
                            <a:lnTo>
                              <a:pt x="39" y="696"/>
                            </a:lnTo>
                            <a:lnTo>
                              <a:pt x="27" y="622"/>
                            </a:lnTo>
                            <a:lnTo>
                              <a:pt x="18" y="547"/>
                            </a:lnTo>
                            <a:lnTo>
                              <a:pt x="4" y="433"/>
                            </a:lnTo>
                            <a:lnTo>
                              <a:pt x="0" y="357"/>
                            </a:lnTo>
                            <a:lnTo>
                              <a:pt x="11" y="256"/>
                            </a:lnTo>
                            <a:lnTo>
                              <a:pt x="20" y="189"/>
                            </a:lnTo>
                            <a:lnTo>
                              <a:pt x="51" y="193"/>
                            </a:lnTo>
                            <a:lnTo>
                              <a:pt x="99" y="207"/>
                            </a:lnTo>
                            <a:lnTo>
                              <a:pt x="146" y="212"/>
                            </a:lnTo>
                            <a:lnTo>
                              <a:pt x="239" y="211"/>
                            </a:lnTo>
                            <a:lnTo>
                              <a:pt x="317" y="207"/>
                            </a:lnTo>
                            <a:lnTo>
                              <a:pt x="427" y="212"/>
                            </a:lnTo>
                            <a:lnTo>
                              <a:pt x="524" y="215"/>
                            </a:lnTo>
                            <a:lnTo>
                              <a:pt x="617" y="212"/>
                            </a:lnTo>
                            <a:lnTo>
                              <a:pt x="694" y="208"/>
                            </a:lnTo>
                            <a:lnTo>
                              <a:pt x="762" y="205"/>
                            </a:lnTo>
                            <a:lnTo>
                              <a:pt x="836" y="194"/>
                            </a:lnTo>
                            <a:lnTo>
                              <a:pt x="892" y="182"/>
                            </a:lnTo>
                            <a:lnTo>
                              <a:pt x="965" y="155"/>
                            </a:lnTo>
                            <a:lnTo>
                              <a:pt x="1029" y="136"/>
                            </a:lnTo>
                            <a:lnTo>
                              <a:pt x="1110" y="111"/>
                            </a:lnTo>
                            <a:lnTo>
                              <a:pt x="1188" y="79"/>
                            </a:lnTo>
                            <a:lnTo>
                              <a:pt x="1262" y="48"/>
                            </a:lnTo>
                            <a:lnTo>
                              <a:pt x="1325" y="15"/>
                            </a:lnTo>
                            <a:lnTo>
                              <a:pt x="1358" y="1"/>
                            </a:lnTo>
                            <a:lnTo>
                              <a:pt x="1385" y="0"/>
                            </a:lnTo>
                            <a:close/>
                          </a:path>
                        </a:pathLst>
                      </a:custGeom>
                      <a:solidFill>
                        <a:srgbClr val="A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151" name="Freeform 176">
                        <a:extLst>
                          <a:ext uri="{FF2B5EF4-FFF2-40B4-BE49-F238E27FC236}">
                            <a16:creationId xmlns:a16="http://schemas.microsoft.com/office/drawing/2014/main" id="{F2D6E69D-7049-477D-91AA-CB27C9CEF5A2}"/>
                          </a:ext>
                        </a:extLst>
                      </p:cNvPr>
                      <p:cNvSpPr>
                        <a:spLocks/>
                      </p:cNvSpPr>
                      <p:nvPr/>
                    </p:nvSpPr>
                    <p:spPr bwMode="auto">
                      <a:xfrm>
                        <a:off x="3175" y="610"/>
                        <a:ext cx="177" cy="314"/>
                      </a:xfrm>
                      <a:custGeom>
                        <a:avLst/>
                        <a:gdLst>
                          <a:gd name="T0" fmla="*/ 0 w 706"/>
                          <a:gd name="T1" fmla="*/ 0 h 1254"/>
                          <a:gd name="T2" fmla="*/ 0 w 706"/>
                          <a:gd name="T3" fmla="*/ 0 h 1254"/>
                          <a:gd name="T4" fmla="*/ 0 w 706"/>
                          <a:gd name="T5" fmla="*/ 0 h 1254"/>
                          <a:gd name="T6" fmla="*/ 0 w 706"/>
                          <a:gd name="T7" fmla="*/ 0 h 1254"/>
                          <a:gd name="T8" fmla="*/ 0 w 706"/>
                          <a:gd name="T9" fmla="*/ 0 h 1254"/>
                          <a:gd name="T10" fmla="*/ 0 w 706"/>
                          <a:gd name="T11" fmla="*/ 0 h 1254"/>
                          <a:gd name="T12" fmla="*/ 0 w 706"/>
                          <a:gd name="T13" fmla="*/ 0 h 1254"/>
                          <a:gd name="T14" fmla="*/ 0 w 706"/>
                          <a:gd name="T15" fmla="*/ 0 h 1254"/>
                          <a:gd name="T16" fmla="*/ 0 w 706"/>
                          <a:gd name="T17" fmla="*/ 0 h 1254"/>
                          <a:gd name="T18" fmla="*/ 0 w 706"/>
                          <a:gd name="T19" fmla="*/ 0 h 1254"/>
                          <a:gd name="T20" fmla="*/ 0 w 706"/>
                          <a:gd name="T21" fmla="*/ 0 h 1254"/>
                          <a:gd name="T22" fmla="*/ 0 w 706"/>
                          <a:gd name="T23" fmla="*/ 0 h 1254"/>
                          <a:gd name="T24" fmla="*/ 0 w 706"/>
                          <a:gd name="T25" fmla="*/ 0 h 1254"/>
                          <a:gd name="T26" fmla="*/ 0 w 706"/>
                          <a:gd name="T27" fmla="*/ 0 h 1254"/>
                          <a:gd name="T28" fmla="*/ 0 w 706"/>
                          <a:gd name="T29" fmla="*/ 0 h 1254"/>
                          <a:gd name="T30" fmla="*/ 0 w 706"/>
                          <a:gd name="T31" fmla="*/ 0 h 1254"/>
                          <a:gd name="T32" fmla="*/ 0 w 706"/>
                          <a:gd name="T33" fmla="*/ 0 h 1254"/>
                          <a:gd name="T34" fmla="*/ 0 w 706"/>
                          <a:gd name="T35" fmla="*/ 0 h 1254"/>
                          <a:gd name="T36" fmla="*/ 0 w 706"/>
                          <a:gd name="T37" fmla="*/ 0 h 1254"/>
                          <a:gd name="T38" fmla="*/ 0 w 706"/>
                          <a:gd name="T39" fmla="*/ 0 h 1254"/>
                          <a:gd name="T40" fmla="*/ 0 w 706"/>
                          <a:gd name="T41" fmla="*/ 0 h 1254"/>
                          <a:gd name="T42" fmla="*/ 0 w 706"/>
                          <a:gd name="T43" fmla="*/ 0 h 1254"/>
                          <a:gd name="T44" fmla="*/ 0 w 706"/>
                          <a:gd name="T45" fmla="*/ 0 h 1254"/>
                          <a:gd name="T46" fmla="*/ 0 w 706"/>
                          <a:gd name="T47" fmla="*/ 0 h 1254"/>
                          <a:gd name="T48" fmla="*/ 0 w 706"/>
                          <a:gd name="T49" fmla="*/ 0 h 1254"/>
                          <a:gd name="T50" fmla="*/ 0 w 706"/>
                          <a:gd name="T51" fmla="*/ 0 h 1254"/>
                          <a:gd name="T52" fmla="*/ 0 w 706"/>
                          <a:gd name="T53" fmla="*/ 0 h 1254"/>
                          <a:gd name="T54" fmla="*/ 0 w 706"/>
                          <a:gd name="T55" fmla="*/ 0 h 1254"/>
                          <a:gd name="T56" fmla="*/ 0 w 706"/>
                          <a:gd name="T57" fmla="*/ 0 h 1254"/>
                          <a:gd name="T58" fmla="*/ 0 w 706"/>
                          <a:gd name="T59" fmla="*/ 0 h 1254"/>
                          <a:gd name="T60" fmla="*/ 0 w 706"/>
                          <a:gd name="T61" fmla="*/ 0 h 1254"/>
                          <a:gd name="T62" fmla="*/ 0 w 706"/>
                          <a:gd name="T63" fmla="*/ 0 h 1254"/>
                          <a:gd name="T64" fmla="*/ 0 w 706"/>
                          <a:gd name="T65" fmla="*/ 0 h 1254"/>
                          <a:gd name="T66" fmla="*/ 0 w 706"/>
                          <a:gd name="T67" fmla="*/ 0 h 1254"/>
                          <a:gd name="T68" fmla="*/ 0 w 706"/>
                          <a:gd name="T69" fmla="*/ 0 h 1254"/>
                          <a:gd name="T70" fmla="*/ 0 w 706"/>
                          <a:gd name="T71" fmla="*/ 0 h 1254"/>
                          <a:gd name="T72" fmla="*/ 0 w 706"/>
                          <a:gd name="T73" fmla="*/ 0 h 1254"/>
                          <a:gd name="T74" fmla="*/ 0 w 706"/>
                          <a:gd name="T75" fmla="*/ 0 h 1254"/>
                          <a:gd name="T76" fmla="*/ 0 w 706"/>
                          <a:gd name="T77" fmla="*/ 0 h 1254"/>
                          <a:gd name="T78" fmla="*/ 0 w 706"/>
                          <a:gd name="T79" fmla="*/ 0 h 1254"/>
                          <a:gd name="T80" fmla="*/ 0 w 706"/>
                          <a:gd name="T81" fmla="*/ 0 h 12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6"/>
                          <a:gd name="T124" fmla="*/ 0 h 1254"/>
                          <a:gd name="T125" fmla="*/ 706 w 706"/>
                          <a:gd name="T126" fmla="*/ 1254 h 12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6" h="1254">
                            <a:moveTo>
                              <a:pt x="559" y="0"/>
                            </a:moveTo>
                            <a:lnTo>
                              <a:pt x="576" y="50"/>
                            </a:lnTo>
                            <a:lnTo>
                              <a:pt x="633" y="179"/>
                            </a:lnTo>
                            <a:lnTo>
                              <a:pt x="661" y="250"/>
                            </a:lnTo>
                            <a:lnTo>
                              <a:pt x="682" y="335"/>
                            </a:lnTo>
                            <a:lnTo>
                              <a:pt x="697" y="440"/>
                            </a:lnTo>
                            <a:lnTo>
                              <a:pt x="706" y="555"/>
                            </a:lnTo>
                            <a:lnTo>
                              <a:pt x="704" y="667"/>
                            </a:lnTo>
                            <a:lnTo>
                              <a:pt x="683" y="931"/>
                            </a:lnTo>
                            <a:lnTo>
                              <a:pt x="661" y="1085"/>
                            </a:lnTo>
                            <a:lnTo>
                              <a:pt x="651" y="1127"/>
                            </a:lnTo>
                            <a:lnTo>
                              <a:pt x="633" y="1164"/>
                            </a:lnTo>
                            <a:lnTo>
                              <a:pt x="610" y="1193"/>
                            </a:lnTo>
                            <a:lnTo>
                              <a:pt x="587" y="1215"/>
                            </a:lnTo>
                            <a:lnTo>
                              <a:pt x="560" y="1233"/>
                            </a:lnTo>
                            <a:lnTo>
                              <a:pt x="524" y="1245"/>
                            </a:lnTo>
                            <a:lnTo>
                              <a:pt x="480" y="1252"/>
                            </a:lnTo>
                            <a:lnTo>
                              <a:pt x="433" y="1254"/>
                            </a:lnTo>
                            <a:lnTo>
                              <a:pt x="375" y="1247"/>
                            </a:lnTo>
                            <a:lnTo>
                              <a:pt x="313" y="1233"/>
                            </a:lnTo>
                            <a:lnTo>
                              <a:pt x="186" y="1192"/>
                            </a:lnTo>
                            <a:lnTo>
                              <a:pt x="38" y="1142"/>
                            </a:lnTo>
                            <a:lnTo>
                              <a:pt x="23" y="1130"/>
                            </a:lnTo>
                            <a:lnTo>
                              <a:pt x="7" y="1109"/>
                            </a:lnTo>
                            <a:lnTo>
                              <a:pt x="2" y="1090"/>
                            </a:lnTo>
                            <a:lnTo>
                              <a:pt x="0" y="1062"/>
                            </a:lnTo>
                            <a:lnTo>
                              <a:pt x="13" y="1027"/>
                            </a:lnTo>
                            <a:lnTo>
                              <a:pt x="59" y="943"/>
                            </a:lnTo>
                            <a:lnTo>
                              <a:pt x="126" y="819"/>
                            </a:lnTo>
                            <a:lnTo>
                              <a:pt x="160" y="755"/>
                            </a:lnTo>
                            <a:lnTo>
                              <a:pt x="205" y="668"/>
                            </a:lnTo>
                            <a:lnTo>
                              <a:pt x="246" y="596"/>
                            </a:lnTo>
                            <a:lnTo>
                              <a:pt x="288" y="517"/>
                            </a:lnTo>
                            <a:lnTo>
                              <a:pt x="328" y="442"/>
                            </a:lnTo>
                            <a:lnTo>
                              <a:pt x="367" y="371"/>
                            </a:lnTo>
                            <a:lnTo>
                              <a:pt x="420" y="274"/>
                            </a:lnTo>
                            <a:lnTo>
                              <a:pt x="465" y="188"/>
                            </a:lnTo>
                            <a:lnTo>
                              <a:pt x="508" y="106"/>
                            </a:lnTo>
                            <a:lnTo>
                              <a:pt x="532" y="53"/>
                            </a:lnTo>
                            <a:lnTo>
                              <a:pt x="547" y="21"/>
                            </a:lnTo>
                            <a:lnTo>
                              <a:pt x="559"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0147" name="Freeform 177">
                    <a:extLst>
                      <a:ext uri="{FF2B5EF4-FFF2-40B4-BE49-F238E27FC236}">
                        <a16:creationId xmlns:a16="http://schemas.microsoft.com/office/drawing/2014/main" id="{093C880E-FE94-4397-8113-7929588B69CF}"/>
                      </a:ext>
                    </a:extLst>
                  </p:cNvPr>
                  <p:cNvSpPr>
                    <a:spLocks/>
                  </p:cNvSpPr>
                  <p:nvPr/>
                </p:nvSpPr>
                <p:spPr bwMode="auto">
                  <a:xfrm>
                    <a:off x="3016" y="444"/>
                    <a:ext cx="71" cy="61"/>
                  </a:xfrm>
                  <a:custGeom>
                    <a:avLst/>
                    <a:gdLst>
                      <a:gd name="T0" fmla="*/ 0 w 285"/>
                      <a:gd name="T1" fmla="*/ 0 h 244"/>
                      <a:gd name="T2" fmla="*/ 0 w 285"/>
                      <a:gd name="T3" fmla="*/ 0 h 244"/>
                      <a:gd name="T4" fmla="*/ 0 w 285"/>
                      <a:gd name="T5" fmla="*/ 0 h 244"/>
                      <a:gd name="T6" fmla="*/ 0 w 285"/>
                      <a:gd name="T7" fmla="*/ 0 h 244"/>
                      <a:gd name="T8" fmla="*/ 0 w 285"/>
                      <a:gd name="T9" fmla="*/ 0 h 244"/>
                      <a:gd name="T10" fmla="*/ 0 w 285"/>
                      <a:gd name="T11" fmla="*/ 0 h 244"/>
                      <a:gd name="T12" fmla="*/ 0 w 285"/>
                      <a:gd name="T13" fmla="*/ 0 h 244"/>
                      <a:gd name="T14" fmla="*/ 0 w 285"/>
                      <a:gd name="T15" fmla="*/ 0 h 244"/>
                      <a:gd name="T16" fmla="*/ 0 w 285"/>
                      <a:gd name="T17" fmla="*/ 0 h 244"/>
                      <a:gd name="T18" fmla="*/ 0 w 285"/>
                      <a:gd name="T19" fmla="*/ 0 h 244"/>
                      <a:gd name="T20" fmla="*/ 0 w 285"/>
                      <a:gd name="T21" fmla="*/ 0 h 244"/>
                      <a:gd name="T22" fmla="*/ 0 w 285"/>
                      <a:gd name="T23" fmla="*/ 0 h 2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5"/>
                      <a:gd name="T37" fmla="*/ 0 h 244"/>
                      <a:gd name="T38" fmla="*/ 285 w 285"/>
                      <a:gd name="T39" fmla="*/ 244 h 2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5" h="244">
                        <a:moveTo>
                          <a:pt x="0" y="244"/>
                        </a:moveTo>
                        <a:lnTo>
                          <a:pt x="32" y="230"/>
                        </a:lnTo>
                        <a:lnTo>
                          <a:pt x="67" y="209"/>
                        </a:lnTo>
                        <a:lnTo>
                          <a:pt x="110" y="178"/>
                        </a:lnTo>
                        <a:lnTo>
                          <a:pt x="133" y="153"/>
                        </a:lnTo>
                        <a:lnTo>
                          <a:pt x="148" y="128"/>
                        </a:lnTo>
                        <a:lnTo>
                          <a:pt x="164" y="99"/>
                        </a:lnTo>
                        <a:lnTo>
                          <a:pt x="181" y="70"/>
                        </a:lnTo>
                        <a:lnTo>
                          <a:pt x="199" y="47"/>
                        </a:lnTo>
                        <a:lnTo>
                          <a:pt x="219" y="32"/>
                        </a:lnTo>
                        <a:lnTo>
                          <a:pt x="246" y="15"/>
                        </a:lnTo>
                        <a:lnTo>
                          <a:pt x="285" y="0"/>
                        </a:lnTo>
                      </a:path>
                    </a:pathLst>
                  </a:custGeom>
                  <a:noFill/>
                  <a:ln w="7938">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40107" name="Group 178">
                <a:extLst>
                  <a:ext uri="{FF2B5EF4-FFF2-40B4-BE49-F238E27FC236}">
                    <a16:creationId xmlns:a16="http://schemas.microsoft.com/office/drawing/2014/main" id="{9C71332B-B9DD-4C69-91BD-6F0B981DE6A3}"/>
                  </a:ext>
                </a:extLst>
              </p:cNvPr>
              <p:cNvGrpSpPr>
                <a:grpSpLocks/>
              </p:cNvGrpSpPr>
              <p:nvPr/>
            </p:nvGrpSpPr>
            <p:grpSpPr bwMode="auto">
              <a:xfrm>
                <a:off x="2544" y="414"/>
                <a:ext cx="579" cy="456"/>
                <a:chOff x="2544" y="414"/>
                <a:chExt cx="579" cy="456"/>
              </a:xfrm>
            </p:grpSpPr>
            <p:grpSp>
              <p:nvGrpSpPr>
                <p:cNvPr id="40108" name="Group 179">
                  <a:extLst>
                    <a:ext uri="{FF2B5EF4-FFF2-40B4-BE49-F238E27FC236}">
                      <a16:creationId xmlns:a16="http://schemas.microsoft.com/office/drawing/2014/main" id="{31B45701-41D4-4F1B-AF9F-1D75DDA5BC0B}"/>
                    </a:ext>
                  </a:extLst>
                </p:cNvPr>
                <p:cNvGrpSpPr>
                  <a:grpSpLocks/>
                </p:cNvGrpSpPr>
                <p:nvPr/>
              </p:nvGrpSpPr>
              <p:grpSpPr bwMode="auto">
                <a:xfrm>
                  <a:off x="2544" y="414"/>
                  <a:ext cx="579" cy="456"/>
                  <a:chOff x="2544" y="414"/>
                  <a:chExt cx="579" cy="456"/>
                </a:xfrm>
              </p:grpSpPr>
              <p:grpSp>
                <p:nvGrpSpPr>
                  <p:cNvPr id="40126" name="Group 180">
                    <a:extLst>
                      <a:ext uri="{FF2B5EF4-FFF2-40B4-BE49-F238E27FC236}">
                        <a16:creationId xmlns:a16="http://schemas.microsoft.com/office/drawing/2014/main" id="{E359B6EC-8AA3-429C-8C09-51DBB01195E8}"/>
                      </a:ext>
                    </a:extLst>
                  </p:cNvPr>
                  <p:cNvGrpSpPr>
                    <a:grpSpLocks/>
                  </p:cNvGrpSpPr>
                  <p:nvPr/>
                </p:nvGrpSpPr>
                <p:grpSpPr bwMode="auto">
                  <a:xfrm>
                    <a:off x="2627" y="414"/>
                    <a:ext cx="474" cy="417"/>
                    <a:chOff x="2627" y="414"/>
                    <a:chExt cx="474" cy="417"/>
                  </a:xfrm>
                </p:grpSpPr>
                <p:sp>
                  <p:nvSpPr>
                    <p:cNvPr id="40142" name="Freeform 181">
                      <a:extLst>
                        <a:ext uri="{FF2B5EF4-FFF2-40B4-BE49-F238E27FC236}">
                          <a16:creationId xmlns:a16="http://schemas.microsoft.com/office/drawing/2014/main" id="{5154F2EC-3300-40D4-9029-D48380B05ED2}"/>
                        </a:ext>
                      </a:extLst>
                    </p:cNvPr>
                    <p:cNvSpPr>
                      <a:spLocks/>
                    </p:cNvSpPr>
                    <p:nvPr/>
                  </p:nvSpPr>
                  <p:spPr bwMode="auto">
                    <a:xfrm>
                      <a:off x="2627" y="414"/>
                      <a:ext cx="287" cy="417"/>
                    </a:xfrm>
                    <a:custGeom>
                      <a:avLst/>
                      <a:gdLst>
                        <a:gd name="T0" fmla="*/ 0 w 1149"/>
                        <a:gd name="T1" fmla="*/ 0 h 1668"/>
                        <a:gd name="T2" fmla="*/ 0 w 1149"/>
                        <a:gd name="T3" fmla="*/ 0 h 1668"/>
                        <a:gd name="T4" fmla="*/ 0 w 1149"/>
                        <a:gd name="T5" fmla="*/ 0 h 1668"/>
                        <a:gd name="T6" fmla="*/ 0 w 1149"/>
                        <a:gd name="T7" fmla="*/ 0 h 1668"/>
                        <a:gd name="T8" fmla="*/ 0 w 1149"/>
                        <a:gd name="T9" fmla="*/ 0 h 1668"/>
                        <a:gd name="T10" fmla="*/ 0 w 1149"/>
                        <a:gd name="T11" fmla="*/ 0 h 1668"/>
                        <a:gd name="T12" fmla="*/ 0 w 1149"/>
                        <a:gd name="T13" fmla="*/ 0 h 1668"/>
                        <a:gd name="T14" fmla="*/ 0 w 1149"/>
                        <a:gd name="T15" fmla="*/ 0 h 1668"/>
                        <a:gd name="T16" fmla="*/ 0 w 1149"/>
                        <a:gd name="T17" fmla="*/ 0 h 1668"/>
                        <a:gd name="T18" fmla="*/ 0 w 1149"/>
                        <a:gd name="T19" fmla="*/ 0 h 1668"/>
                        <a:gd name="T20" fmla="*/ 0 w 1149"/>
                        <a:gd name="T21" fmla="*/ 0 h 1668"/>
                        <a:gd name="T22" fmla="*/ 0 w 1149"/>
                        <a:gd name="T23" fmla="*/ 0 h 1668"/>
                        <a:gd name="T24" fmla="*/ 0 w 1149"/>
                        <a:gd name="T25" fmla="*/ 0 h 1668"/>
                        <a:gd name="T26" fmla="*/ 0 w 1149"/>
                        <a:gd name="T27" fmla="*/ 0 h 1668"/>
                        <a:gd name="T28" fmla="*/ 0 w 1149"/>
                        <a:gd name="T29" fmla="*/ 0 h 1668"/>
                        <a:gd name="T30" fmla="*/ 0 w 1149"/>
                        <a:gd name="T31" fmla="*/ 0 h 1668"/>
                        <a:gd name="T32" fmla="*/ 0 w 1149"/>
                        <a:gd name="T33" fmla="*/ 0 h 1668"/>
                        <a:gd name="T34" fmla="*/ 0 w 1149"/>
                        <a:gd name="T35" fmla="*/ 0 h 1668"/>
                        <a:gd name="T36" fmla="*/ 0 w 1149"/>
                        <a:gd name="T37" fmla="*/ 0 h 1668"/>
                        <a:gd name="T38" fmla="*/ 0 w 1149"/>
                        <a:gd name="T39" fmla="*/ 0 h 1668"/>
                        <a:gd name="T40" fmla="*/ 0 w 1149"/>
                        <a:gd name="T41" fmla="*/ 0 h 1668"/>
                        <a:gd name="T42" fmla="*/ 0 w 1149"/>
                        <a:gd name="T43" fmla="*/ 0 h 1668"/>
                        <a:gd name="T44" fmla="*/ 0 w 1149"/>
                        <a:gd name="T45" fmla="*/ 0 h 1668"/>
                        <a:gd name="T46" fmla="*/ 0 w 1149"/>
                        <a:gd name="T47" fmla="*/ 0 h 1668"/>
                        <a:gd name="T48" fmla="*/ 0 w 1149"/>
                        <a:gd name="T49" fmla="*/ 0 h 1668"/>
                        <a:gd name="T50" fmla="*/ 0 w 1149"/>
                        <a:gd name="T51" fmla="*/ 0 h 1668"/>
                        <a:gd name="T52" fmla="*/ 0 w 1149"/>
                        <a:gd name="T53" fmla="*/ 0 h 1668"/>
                        <a:gd name="T54" fmla="*/ 0 w 1149"/>
                        <a:gd name="T55" fmla="*/ 0 h 1668"/>
                        <a:gd name="T56" fmla="*/ 0 w 1149"/>
                        <a:gd name="T57" fmla="*/ 0 h 1668"/>
                        <a:gd name="T58" fmla="*/ 0 w 1149"/>
                        <a:gd name="T59" fmla="*/ 0 h 1668"/>
                        <a:gd name="T60" fmla="*/ 0 w 1149"/>
                        <a:gd name="T61" fmla="*/ 0 h 1668"/>
                        <a:gd name="T62" fmla="*/ 0 w 1149"/>
                        <a:gd name="T63" fmla="*/ 0 h 1668"/>
                        <a:gd name="T64" fmla="*/ 0 w 1149"/>
                        <a:gd name="T65" fmla="*/ 0 h 1668"/>
                        <a:gd name="T66" fmla="*/ 0 w 1149"/>
                        <a:gd name="T67" fmla="*/ 0 h 1668"/>
                        <a:gd name="T68" fmla="*/ 0 w 1149"/>
                        <a:gd name="T69" fmla="*/ 0 h 1668"/>
                        <a:gd name="T70" fmla="*/ 0 w 1149"/>
                        <a:gd name="T71" fmla="*/ 0 h 1668"/>
                        <a:gd name="T72" fmla="*/ 0 w 1149"/>
                        <a:gd name="T73" fmla="*/ 0 h 1668"/>
                        <a:gd name="T74" fmla="*/ 0 w 1149"/>
                        <a:gd name="T75" fmla="*/ 0 h 1668"/>
                        <a:gd name="T76" fmla="*/ 0 w 1149"/>
                        <a:gd name="T77" fmla="*/ 0 h 1668"/>
                        <a:gd name="T78" fmla="*/ 0 w 1149"/>
                        <a:gd name="T79" fmla="*/ 0 h 1668"/>
                        <a:gd name="T80" fmla="*/ 0 w 1149"/>
                        <a:gd name="T81" fmla="*/ 0 h 1668"/>
                        <a:gd name="T82" fmla="*/ 0 w 1149"/>
                        <a:gd name="T83" fmla="*/ 0 h 1668"/>
                        <a:gd name="T84" fmla="*/ 0 w 1149"/>
                        <a:gd name="T85" fmla="*/ 0 h 1668"/>
                        <a:gd name="T86" fmla="*/ 0 w 1149"/>
                        <a:gd name="T87" fmla="*/ 0 h 1668"/>
                        <a:gd name="T88" fmla="*/ 0 w 1149"/>
                        <a:gd name="T89" fmla="*/ 0 h 1668"/>
                        <a:gd name="T90" fmla="*/ 0 w 1149"/>
                        <a:gd name="T91" fmla="*/ 0 h 166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49"/>
                        <a:gd name="T139" fmla="*/ 0 h 1668"/>
                        <a:gd name="T140" fmla="*/ 1149 w 1149"/>
                        <a:gd name="T141" fmla="*/ 1668 h 166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49" h="1668">
                          <a:moveTo>
                            <a:pt x="1149" y="0"/>
                          </a:moveTo>
                          <a:lnTo>
                            <a:pt x="1149" y="327"/>
                          </a:lnTo>
                          <a:lnTo>
                            <a:pt x="1139" y="361"/>
                          </a:lnTo>
                          <a:lnTo>
                            <a:pt x="1127" y="391"/>
                          </a:lnTo>
                          <a:lnTo>
                            <a:pt x="1112" y="420"/>
                          </a:lnTo>
                          <a:lnTo>
                            <a:pt x="1092" y="448"/>
                          </a:lnTo>
                          <a:lnTo>
                            <a:pt x="1064" y="464"/>
                          </a:lnTo>
                          <a:lnTo>
                            <a:pt x="1030" y="478"/>
                          </a:lnTo>
                          <a:lnTo>
                            <a:pt x="995" y="489"/>
                          </a:lnTo>
                          <a:lnTo>
                            <a:pt x="956" y="505"/>
                          </a:lnTo>
                          <a:lnTo>
                            <a:pt x="929" y="519"/>
                          </a:lnTo>
                          <a:lnTo>
                            <a:pt x="903" y="538"/>
                          </a:lnTo>
                          <a:lnTo>
                            <a:pt x="884" y="558"/>
                          </a:lnTo>
                          <a:lnTo>
                            <a:pt x="865" y="583"/>
                          </a:lnTo>
                          <a:lnTo>
                            <a:pt x="848" y="612"/>
                          </a:lnTo>
                          <a:lnTo>
                            <a:pt x="827" y="650"/>
                          </a:lnTo>
                          <a:lnTo>
                            <a:pt x="799" y="709"/>
                          </a:lnTo>
                          <a:lnTo>
                            <a:pt x="776" y="765"/>
                          </a:lnTo>
                          <a:lnTo>
                            <a:pt x="758" y="810"/>
                          </a:lnTo>
                          <a:lnTo>
                            <a:pt x="745" y="849"/>
                          </a:lnTo>
                          <a:lnTo>
                            <a:pt x="736" y="884"/>
                          </a:lnTo>
                          <a:lnTo>
                            <a:pt x="734" y="912"/>
                          </a:lnTo>
                          <a:lnTo>
                            <a:pt x="736" y="945"/>
                          </a:lnTo>
                          <a:lnTo>
                            <a:pt x="744" y="979"/>
                          </a:lnTo>
                          <a:lnTo>
                            <a:pt x="755" y="1022"/>
                          </a:lnTo>
                          <a:lnTo>
                            <a:pt x="758" y="1048"/>
                          </a:lnTo>
                          <a:lnTo>
                            <a:pt x="755" y="1084"/>
                          </a:lnTo>
                          <a:lnTo>
                            <a:pt x="752" y="1120"/>
                          </a:lnTo>
                          <a:lnTo>
                            <a:pt x="744" y="1157"/>
                          </a:lnTo>
                          <a:lnTo>
                            <a:pt x="733" y="1207"/>
                          </a:lnTo>
                          <a:lnTo>
                            <a:pt x="721" y="1249"/>
                          </a:lnTo>
                          <a:lnTo>
                            <a:pt x="707" y="1283"/>
                          </a:lnTo>
                          <a:lnTo>
                            <a:pt x="687" y="1321"/>
                          </a:lnTo>
                          <a:lnTo>
                            <a:pt x="675" y="1340"/>
                          </a:lnTo>
                          <a:lnTo>
                            <a:pt x="660" y="1358"/>
                          </a:lnTo>
                          <a:lnTo>
                            <a:pt x="640" y="1374"/>
                          </a:lnTo>
                          <a:lnTo>
                            <a:pt x="607" y="1394"/>
                          </a:lnTo>
                          <a:lnTo>
                            <a:pt x="570" y="1412"/>
                          </a:lnTo>
                          <a:lnTo>
                            <a:pt x="523" y="1431"/>
                          </a:lnTo>
                          <a:lnTo>
                            <a:pt x="467" y="1454"/>
                          </a:lnTo>
                          <a:lnTo>
                            <a:pt x="414" y="1478"/>
                          </a:lnTo>
                          <a:lnTo>
                            <a:pt x="343" y="1510"/>
                          </a:lnTo>
                          <a:lnTo>
                            <a:pt x="270" y="1545"/>
                          </a:lnTo>
                          <a:lnTo>
                            <a:pt x="183" y="1584"/>
                          </a:lnTo>
                          <a:lnTo>
                            <a:pt x="88" y="1628"/>
                          </a:lnTo>
                          <a:lnTo>
                            <a:pt x="0" y="1668"/>
                          </a:lnTo>
                        </a:path>
                      </a:pathLst>
                    </a:custGeom>
                    <a:noFill/>
                    <a:ln w="38100">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3" name="Freeform 182">
                      <a:extLst>
                        <a:ext uri="{FF2B5EF4-FFF2-40B4-BE49-F238E27FC236}">
                          <a16:creationId xmlns:a16="http://schemas.microsoft.com/office/drawing/2014/main" id="{2136F157-4258-4CF2-9A00-D883647F1554}"/>
                        </a:ext>
                      </a:extLst>
                    </p:cNvPr>
                    <p:cNvSpPr>
                      <a:spLocks/>
                    </p:cNvSpPr>
                    <p:nvPr/>
                  </p:nvSpPr>
                  <p:spPr bwMode="auto">
                    <a:xfrm>
                      <a:off x="2916" y="488"/>
                      <a:ext cx="185" cy="170"/>
                    </a:xfrm>
                    <a:custGeom>
                      <a:avLst/>
                      <a:gdLst>
                        <a:gd name="T0" fmla="*/ 0 w 740"/>
                        <a:gd name="T1" fmla="*/ 0 h 681"/>
                        <a:gd name="T2" fmla="*/ 0 w 740"/>
                        <a:gd name="T3" fmla="*/ 0 h 681"/>
                        <a:gd name="T4" fmla="*/ 0 w 740"/>
                        <a:gd name="T5" fmla="*/ 0 h 681"/>
                        <a:gd name="T6" fmla="*/ 0 w 740"/>
                        <a:gd name="T7" fmla="*/ 0 h 681"/>
                        <a:gd name="T8" fmla="*/ 0 w 740"/>
                        <a:gd name="T9" fmla="*/ 0 h 681"/>
                        <a:gd name="T10" fmla="*/ 0 w 740"/>
                        <a:gd name="T11" fmla="*/ 0 h 681"/>
                        <a:gd name="T12" fmla="*/ 0 w 740"/>
                        <a:gd name="T13" fmla="*/ 0 h 681"/>
                        <a:gd name="T14" fmla="*/ 0 w 740"/>
                        <a:gd name="T15" fmla="*/ 0 h 681"/>
                        <a:gd name="T16" fmla="*/ 0 w 740"/>
                        <a:gd name="T17" fmla="*/ 0 h 681"/>
                        <a:gd name="T18" fmla="*/ 0 w 740"/>
                        <a:gd name="T19" fmla="*/ 0 h 681"/>
                        <a:gd name="T20" fmla="*/ 0 w 740"/>
                        <a:gd name="T21" fmla="*/ 0 h 681"/>
                        <a:gd name="T22" fmla="*/ 0 w 740"/>
                        <a:gd name="T23" fmla="*/ 0 h 681"/>
                        <a:gd name="T24" fmla="*/ 0 w 740"/>
                        <a:gd name="T25" fmla="*/ 0 h 681"/>
                        <a:gd name="T26" fmla="*/ 0 w 740"/>
                        <a:gd name="T27" fmla="*/ 0 h 681"/>
                        <a:gd name="T28" fmla="*/ 0 w 740"/>
                        <a:gd name="T29" fmla="*/ 0 h 681"/>
                        <a:gd name="T30" fmla="*/ 0 w 740"/>
                        <a:gd name="T31" fmla="*/ 0 h 681"/>
                        <a:gd name="T32" fmla="*/ 0 w 740"/>
                        <a:gd name="T33" fmla="*/ 0 h 681"/>
                        <a:gd name="T34" fmla="*/ 0 w 740"/>
                        <a:gd name="T35" fmla="*/ 0 h 681"/>
                        <a:gd name="T36" fmla="*/ 0 w 740"/>
                        <a:gd name="T37" fmla="*/ 0 h 681"/>
                        <a:gd name="T38" fmla="*/ 0 w 740"/>
                        <a:gd name="T39" fmla="*/ 0 h 681"/>
                        <a:gd name="T40" fmla="*/ 0 w 740"/>
                        <a:gd name="T41" fmla="*/ 0 h 681"/>
                        <a:gd name="T42" fmla="*/ 0 w 740"/>
                        <a:gd name="T43" fmla="*/ 0 h 681"/>
                        <a:gd name="T44" fmla="*/ 0 w 740"/>
                        <a:gd name="T45" fmla="*/ 0 h 681"/>
                        <a:gd name="T46" fmla="*/ 0 w 740"/>
                        <a:gd name="T47" fmla="*/ 0 h 681"/>
                        <a:gd name="T48" fmla="*/ 0 w 740"/>
                        <a:gd name="T49" fmla="*/ 0 h 681"/>
                        <a:gd name="T50" fmla="*/ 0 w 740"/>
                        <a:gd name="T51" fmla="*/ 0 h 681"/>
                        <a:gd name="T52" fmla="*/ 0 w 740"/>
                        <a:gd name="T53" fmla="*/ 0 h 681"/>
                        <a:gd name="T54" fmla="*/ 0 w 740"/>
                        <a:gd name="T55" fmla="*/ 0 h 681"/>
                        <a:gd name="T56" fmla="*/ 0 w 740"/>
                        <a:gd name="T57" fmla="*/ 0 h 681"/>
                        <a:gd name="T58" fmla="*/ 0 w 740"/>
                        <a:gd name="T59" fmla="*/ 0 h 681"/>
                        <a:gd name="T60" fmla="*/ 0 w 740"/>
                        <a:gd name="T61" fmla="*/ 0 h 681"/>
                        <a:gd name="T62" fmla="*/ 0 w 740"/>
                        <a:gd name="T63" fmla="*/ 0 h 681"/>
                        <a:gd name="T64" fmla="*/ 0 w 740"/>
                        <a:gd name="T65" fmla="*/ 0 h 6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0"/>
                        <a:gd name="T100" fmla="*/ 0 h 681"/>
                        <a:gd name="T101" fmla="*/ 740 w 740"/>
                        <a:gd name="T102" fmla="*/ 681 h 6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0" h="681">
                          <a:moveTo>
                            <a:pt x="0" y="0"/>
                          </a:moveTo>
                          <a:lnTo>
                            <a:pt x="21" y="46"/>
                          </a:lnTo>
                          <a:lnTo>
                            <a:pt x="50" y="93"/>
                          </a:lnTo>
                          <a:lnTo>
                            <a:pt x="66" y="118"/>
                          </a:lnTo>
                          <a:lnTo>
                            <a:pt x="88" y="144"/>
                          </a:lnTo>
                          <a:lnTo>
                            <a:pt x="114" y="167"/>
                          </a:lnTo>
                          <a:lnTo>
                            <a:pt x="148" y="189"/>
                          </a:lnTo>
                          <a:lnTo>
                            <a:pt x="185" y="207"/>
                          </a:lnTo>
                          <a:lnTo>
                            <a:pt x="216" y="219"/>
                          </a:lnTo>
                          <a:lnTo>
                            <a:pt x="243" y="226"/>
                          </a:lnTo>
                          <a:lnTo>
                            <a:pt x="274" y="232"/>
                          </a:lnTo>
                          <a:lnTo>
                            <a:pt x="313" y="236"/>
                          </a:lnTo>
                          <a:lnTo>
                            <a:pt x="345" y="239"/>
                          </a:lnTo>
                          <a:lnTo>
                            <a:pt x="374" y="242"/>
                          </a:lnTo>
                          <a:lnTo>
                            <a:pt x="405" y="249"/>
                          </a:lnTo>
                          <a:lnTo>
                            <a:pt x="425" y="257"/>
                          </a:lnTo>
                          <a:lnTo>
                            <a:pt x="448" y="270"/>
                          </a:lnTo>
                          <a:lnTo>
                            <a:pt x="469" y="285"/>
                          </a:lnTo>
                          <a:lnTo>
                            <a:pt x="490" y="306"/>
                          </a:lnTo>
                          <a:lnTo>
                            <a:pt x="505" y="329"/>
                          </a:lnTo>
                          <a:lnTo>
                            <a:pt x="519" y="356"/>
                          </a:lnTo>
                          <a:lnTo>
                            <a:pt x="532" y="384"/>
                          </a:lnTo>
                          <a:lnTo>
                            <a:pt x="547" y="419"/>
                          </a:lnTo>
                          <a:lnTo>
                            <a:pt x="571" y="476"/>
                          </a:lnTo>
                          <a:lnTo>
                            <a:pt x="595" y="526"/>
                          </a:lnTo>
                          <a:lnTo>
                            <a:pt x="622" y="582"/>
                          </a:lnTo>
                          <a:lnTo>
                            <a:pt x="635" y="607"/>
                          </a:lnTo>
                          <a:lnTo>
                            <a:pt x="653" y="634"/>
                          </a:lnTo>
                          <a:lnTo>
                            <a:pt x="670" y="656"/>
                          </a:lnTo>
                          <a:lnTo>
                            <a:pt x="684" y="669"/>
                          </a:lnTo>
                          <a:lnTo>
                            <a:pt x="699" y="677"/>
                          </a:lnTo>
                          <a:lnTo>
                            <a:pt x="717" y="681"/>
                          </a:lnTo>
                          <a:lnTo>
                            <a:pt x="740" y="680"/>
                          </a:lnTo>
                        </a:path>
                      </a:pathLst>
                    </a:custGeom>
                    <a:noFill/>
                    <a:ln w="38100">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127" name="Group 183">
                    <a:extLst>
                      <a:ext uri="{FF2B5EF4-FFF2-40B4-BE49-F238E27FC236}">
                        <a16:creationId xmlns:a16="http://schemas.microsoft.com/office/drawing/2014/main" id="{FAE97342-D1CB-435D-A5F6-6110B01FBC6D}"/>
                      </a:ext>
                    </a:extLst>
                  </p:cNvPr>
                  <p:cNvGrpSpPr>
                    <a:grpSpLocks/>
                  </p:cNvGrpSpPr>
                  <p:nvPr/>
                </p:nvGrpSpPr>
                <p:grpSpPr bwMode="auto">
                  <a:xfrm>
                    <a:off x="2544" y="445"/>
                    <a:ext cx="579" cy="425"/>
                    <a:chOff x="2544" y="445"/>
                    <a:chExt cx="579" cy="425"/>
                  </a:xfrm>
                </p:grpSpPr>
                <p:grpSp>
                  <p:nvGrpSpPr>
                    <p:cNvPr id="40128" name="Group 184">
                      <a:extLst>
                        <a:ext uri="{FF2B5EF4-FFF2-40B4-BE49-F238E27FC236}">
                          <a16:creationId xmlns:a16="http://schemas.microsoft.com/office/drawing/2014/main" id="{96BF3A17-05FE-400C-A9B7-A6D06102B49C}"/>
                        </a:ext>
                      </a:extLst>
                    </p:cNvPr>
                    <p:cNvGrpSpPr>
                      <a:grpSpLocks/>
                    </p:cNvGrpSpPr>
                    <p:nvPr/>
                  </p:nvGrpSpPr>
                  <p:grpSpPr bwMode="auto">
                    <a:xfrm>
                      <a:off x="3045" y="514"/>
                      <a:ext cx="78" cy="84"/>
                      <a:chOff x="3045" y="514"/>
                      <a:chExt cx="78" cy="84"/>
                    </a:xfrm>
                  </p:grpSpPr>
                  <p:sp>
                    <p:nvSpPr>
                      <p:cNvPr id="40140" name="Freeform 185">
                        <a:extLst>
                          <a:ext uri="{FF2B5EF4-FFF2-40B4-BE49-F238E27FC236}">
                            <a16:creationId xmlns:a16="http://schemas.microsoft.com/office/drawing/2014/main" id="{2EB9110E-22C3-4531-B28E-92B9BA450357}"/>
                          </a:ext>
                        </a:extLst>
                      </p:cNvPr>
                      <p:cNvSpPr>
                        <a:spLocks/>
                      </p:cNvSpPr>
                      <p:nvPr/>
                    </p:nvSpPr>
                    <p:spPr bwMode="auto">
                      <a:xfrm>
                        <a:off x="3045" y="514"/>
                        <a:ext cx="68" cy="57"/>
                      </a:xfrm>
                      <a:custGeom>
                        <a:avLst/>
                        <a:gdLst>
                          <a:gd name="T0" fmla="*/ 0 w 274"/>
                          <a:gd name="T1" fmla="*/ 0 h 226"/>
                          <a:gd name="T2" fmla="*/ 0 w 274"/>
                          <a:gd name="T3" fmla="*/ 0 h 226"/>
                          <a:gd name="T4" fmla="*/ 0 w 274"/>
                          <a:gd name="T5" fmla="*/ 0 h 226"/>
                          <a:gd name="T6" fmla="*/ 0 w 274"/>
                          <a:gd name="T7" fmla="*/ 0 h 226"/>
                          <a:gd name="T8" fmla="*/ 0 w 274"/>
                          <a:gd name="T9" fmla="*/ 0 h 226"/>
                          <a:gd name="T10" fmla="*/ 0 w 274"/>
                          <a:gd name="T11" fmla="*/ 0 h 226"/>
                          <a:gd name="T12" fmla="*/ 0 w 274"/>
                          <a:gd name="T13" fmla="*/ 0 h 226"/>
                          <a:gd name="T14" fmla="*/ 0 w 274"/>
                          <a:gd name="T15" fmla="*/ 0 h 226"/>
                          <a:gd name="T16" fmla="*/ 0 w 274"/>
                          <a:gd name="T17" fmla="*/ 0 h 2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4"/>
                          <a:gd name="T28" fmla="*/ 0 h 226"/>
                          <a:gd name="T29" fmla="*/ 274 w 274"/>
                          <a:gd name="T30" fmla="*/ 226 h 22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4" h="226">
                            <a:moveTo>
                              <a:pt x="0" y="226"/>
                            </a:moveTo>
                            <a:lnTo>
                              <a:pt x="39" y="212"/>
                            </a:lnTo>
                            <a:lnTo>
                              <a:pt x="75" y="195"/>
                            </a:lnTo>
                            <a:lnTo>
                              <a:pt x="124" y="168"/>
                            </a:lnTo>
                            <a:lnTo>
                              <a:pt x="157" y="143"/>
                            </a:lnTo>
                            <a:lnTo>
                              <a:pt x="185" y="115"/>
                            </a:lnTo>
                            <a:lnTo>
                              <a:pt x="217" y="75"/>
                            </a:lnTo>
                            <a:lnTo>
                              <a:pt x="248" y="36"/>
                            </a:lnTo>
                            <a:lnTo>
                              <a:pt x="274" y="0"/>
                            </a:lnTo>
                          </a:path>
                        </a:pathLst>
                      </a:custGeom>
                      <a:noFill/>
                      <a:ln w="38100">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41" name="Freeform 186">
                        <a:extLst>
                          <a:ext uri="{FF2B5EF4-FFF2-40B4-BE49-F238E27FC236}">
                            <a16:creationId xmlns:a16="http://schemas.microsoft.com/office/drawing/2014/main" id="{857AEDD3-C9B9-408C-AC91-47A8801D3039}"/>
                          </a:ext>
                        </a:extLst>
                      </p:cNvPr>
                      <p:cNvSpPr>
                        <a:spLocks/>
                      </p:cNvSpPr>
                      <p:nvPr/>
                    </p:nvSpPr>
                    <p:spPr bwMode="auto">
                      <a:xfrm>
                        <a:off x="3058" y="573"/>
                        <a:ext cx="65" cy="25"/>
                      </a:xfrm>
                      <a:custGeom>
                        <a:avLst/>
                        <a:gdLst>
                          <a:gd name="T0" fmla="*/ 0 w 258"/>
                          <a:gd name="T1" fmla="*/ 0 h 98"/>
                          <a:gd name="T2" fmla="*/ 0 w 258"/>
                          <a:gd name="T3" fmla="*/ 0 h 98"/>
                          <a:gd name="T4" fmla="*/ 0 w 258"/>
                          <a:gd name="T5" fmla="*/ 0 h 98"/>
                          <a:gd name="T6" fmla="*/ 0 w 258"/>
                          <a:gd name="T7" fmla="*/ 0 h 98"/>
                          <a:gd name="T8" fmla="*/ 0 w 258"/>
                          <a:gd name="T9" fmla="*/ 0 h 98"/>
                          <a:gd name="T10" fmla="*/ 0 w 258"/>
                          <a:gd name="T11" fmla="*/ 0 h 98"/>
                          <a:gd name="T12" fmla="*/ 0 w 258"/>
                          <a:gd name="T13" fmla="*/ 0 h 98"/>
                          <a:gd name="T14" fmla="*/ 0 w 258"/>
                          <a:gd name="T15" fmla="*/ 0 h 98"/>
                          <a:gd name="T16" fmla="*/ 0 w 258"/>
                          <a:gd name="T17" fmla="*/ 0 h 98"/>
                          <a:gd name="T18" fmla="*/ 0 w 258"/>
                          <a:gd name="T19" fmla="*/ 0 h 98"/>
                          <a:gd name="T20" fmla="*/ 0 w 258"/>
                          <a:gd name="T21" fmla="*/ 0 h 98"/>
                          <a:gd name="T22" fmla="*/ 0 w 258"/>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8"/>
                          <a:gd name="T37" fmla="*/ 0 h 98"/>
                          <a:gd name="T38" fmla="*/ 258 w 258"/>
                          <a:gd name="T39" fmla="*/ 98 h 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8" h="98">
                            <a:moveTo>
                              <a:pt x="0" y="98"/>
                            </a:moveTo>
                            <a:lnTo>
                              <a:pt x="16" y="85"/>
                            </a:lnTo>
                            <a:lnTo>
                              <a:pt x="34" y="73"/>
                            </a:lnTo>
                            <a:lnTo>
                              <a:pt x="53" y="64"/>
                            </a:lnTo>
                            <a:lnTo>
                              <a:pt x="80" y="59"/>
                            </a:lnTo>
                            <a:lnTo>
                              <a:pt x="105" y="55"/>
                            </a:lnTo>
                            <a:lnTo>
                              <a:pt x="135" y="52"/>
                            </a:lnTo>
                            <a:lnTo>
                              <a:pt x="169" y="45"/>
                            </a:lnTo>
                            <a:lnTo>
                              <a:pt x="198" y="38"/>
                            </a:lnTo>
                            <a:lnTo>
                              <a:pt x="223" y="28"/>
                            </a:lnTo>
                            <a:lnTo>
                              <a:pt x="242" y="16"/>
                            </a:lnTo>
                            <a:lnTo>
                              <a:pt x="258" y="0"/>
                            </a:lnTo>
                          </a:path>
                        </a:pathLst>
                      </a:custGeom>
                      <a:noFill/>
                      <a:ln w="15875">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129" name="Group 187">
                      <a:extLst>
                        <a:ext uri="{FF2B5EF4-FFF2-40B4-BE49-F238E27FC236}">
                          <a16:creationId xmlns:a16="http://schemas.microsoft.com/office/drawing/2014/main" id="{1CE4E98A-4D79-4928-9FF1-F90327450443}"/>
                        </a:ext>
                      </a:extLst>
                    </p:cNvPr>
                    <p:cNvGrpSpPr>
                      <a:grpSpLocks/>
                    </p:cNvGrpSpPr>
                    <p:nvPr/>
                  </p:nvGrpSpPr>
                  <p:grpSpPr bwMode="auto">
                    <a:xfrm>
                      <a:off x="2544" y="445"/>
                      <a:ext cx="284" cy="425"/>
                      <a:chOff x="2544" y="445"/>
                      <a:chExt cx="284" cy="425"/>
                    </a:xfrm>
                  </p:grpSpPr>
                  <p:grpSp>
                    <p:nvGrpSpPr>
                      <p:cNvPr id="40130" name="Group 188">
                        <a:extLst>
                          <a:ext uri="{FF2B5EF4-FFF2-40B4-BE49-F238E27FC236}">
                            <a16:creationId xmlns:a16="http://schemas.microsoft.com/office/drawing/2014/main" id="{E69FDD55-253E-4692-9659-34CBC800D86C}"/>
                          </a:ext>
                        </a:extLst>
                      </p:cNvPr>
                      <p:cNvGrpSpPr>
                        <a:grpSpLocks/>
                      </p:cNvGrpSpPr>
                      <p:nvPr/>
                    </p:nvGrpSpPr>
                    <p:grpSpPr bwMode="auto">
                      <a:xfrm>
                        <a:off x="2700" y="445"/>
                        <a:ext cx="128" cy="131"/>
                        <a:chOff x="2700" y="445"/>
                        <a:chExt cx="128" cy="131"/>
                      </a:xfrm>
                    </p:grpSpPr>
                    <p:sp>
                      <p:nvSpPr>
                        <p:cNvPr id="40138" name="Freeform 189">
                          <a:extLst>
                            <a:ext uri="{FF2B5EF4-FFF2-40B4-BE49-F238E27FC236}">
                              <a16:creationId xmlns:a16="http://schemas.microsoft.com/office/drawing/2014/main" id="{724BC162-83C9-40D9-AFE1-813176C002C8}"/>
                            </a:ext>
                          </a:extLst>
                        </p:cNvPr>
                        <p:cNvSpPr>
                          <a:spLocks/>
                        </p:cNvSpPr>
                        <p:nvPr/>
                      </p:nvSpPr>
                      <p:spPr bwMode="auto">
                        <a:xfrm>
                          <a:off x="2758" y="445"/>
                          <a:ext cx="70" cy="131"/>
                        </a:xfrm>
                        <a:custGeom>
                          <a:avLst/>
                          <a:gdLst>
                            <a:gd name="T0" fmla="*/ 0 w 282"/>
                            <a:gd name="T1" fmla="*/ 0 h 527"/>
                            <a:gd name="T2" fmla="*/ 0 w 282"/>
                            <a:gd name="T3" fmla="*/ 0 h 527"/>
                            <a:gd name="T4" fmla="*/ 0 w 282"/>
                            <a:gd name="T5" fmla="*/ 0 h 527"/>
                            <a:gd name="T6" fmla="*/ 0 w 282"/>
                            <a:gd name="T7" fmla="*/ 0 h 527"/>
                            <a:gd name="T8" fmla="*/ 0 w 282"/>
                            <a:gd name="T9" fmla="*/ 0 h 527"/>
                            <a:gd name="T10" fmla="*/ 0 w 282"/>
                            <a:gd name="T11" fmla="*/ 0 h 527"/>
                            <a:gd name="T12" fmla="*/ 0 w 282"/>
                            <a:gd name="T13" fmla="*/ 0 h 527"/>
                            <a:gd name="T14" fmla="*/ 0 w 282"/>
                            <a:gd name="T15" fmla="*/ 0 h 527"/>
                            <a:gd name="T16" fmla="*/ 0 w 282"/>
                            <a:gd name="T17" fmla="*/ 0 h 527"/>
                            <a:gd name="T18" fmla="*/ 0 w 282"/>
                            <a:gd name="T19" fmla="*/ 0 h 527"/>
                            <a:gd name="T20" fmla="*/ 0 w 282"/>
                            <a:gd name="T21" fmla="*/ 0 h 527"/>
                            <a:gd name="T22" fmla="*/ 0 w 282"/>
                            <a:gd name="T23" fmla="*/ 0 h 527"/>
                            <a:gd name="T24" fmla="*/ 0 w 282"/>
                            <a:gd name="T25" fmla="*/ 0 h 527"/>
                            <a:gd name="T26" fmla="*/ 0 w 282"/>
                            <a:gd name="T27" fmla="*/ 0 h 527"/>
                            <a:gd name="T28" fmla="*/ 0 w 282"/>
                            <a:gd name="T29" fmla="*/ 0 h 527"/>
                            <a:gd name="T30" fmla="*/ 0 w 282"/>
                            <a:gd name="T31" fmla="*/ 0 h 527"/>
                            <a:gd name="T32" fmla="*/ 0 w 282"/>
                            <a:gd name="T33" fmla="*/ 0 h 527"/>
                            <a:gd name="T34" fmla="*/ 0 w 282"/>
                            <a:gd name="T35" fmla="*/ 0 h 52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2"/>
                            <a:gd name="T55" fmla="*/ 0 h 527"/>
                            <a:gd name="T56" fmla="*/ 282 w 282"/>
                            <a:gd name="T57" fmla="*/ 527 h 52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2" h="527">
                              <a:moveTo>
                                <a:pt x="24" y="0"/>
                              </a:moveTo>
                              <a:lnTo>
                                <a:pt x="15" y="18"/>
                              </a:lnTo>
                              <a:lnTo>
                                <a:pt x="8" y="40"/>
                              </a:lnTo>
                              <a:lnTo>
                                <a:pt x="3" y="61"/>
                              </a:lnTo>
                              <a:lnTo>
                                <a:pt x="0" y="85"/>
                              </a:lnTo>
                              <a:lnTo>
                                <a:pt x="4" y="118"/>
                              </a:lnTo>
                              <a:lnTo>
                                <a:pt x="8" y="152"/>
                              </a:lnTo>
                              <a:lnTo>
                                <a:pt x="15" y="199"/>
                              </a:lnTo>
                              <a:lnTo>
                                <a:pt x="22" y="234"/>
                              </a:lnTo>
                              <a:lnTo>
                                <a:pt x="35" y="275"/>
                              </a:lnTo>
                              <a:lnTo>
                                <a:pt x="49" y="316"/>
                              </a:lnTo>
                              <a:lnTo>
                                <a:pt x="67" y="352"/>
                              </a:lnTo>
                              <a:lnTo>
                                <a:pt x="93" y="391"/>
                              </a:lnTo>
                              <a:lnTo>
                                <a:pt x="120" y="420"/>
                              </a:lnTo>
                              <a:lnTo>
                                <a:pt x="161" y="453"/>
                              </a:lnTo>
                              <a:lnTo>
                                <a:pt x="202" y="480"/>
                              </a:lnTo>
                              <a:lnTo>
                                <a:pt x="243" y="505"/>
                              </a:lnTo>
                              <a:lnTo>
                                <a:pt x="282" y="527"/>
                              </a:lnTo>
                            </a:path>
                          </a:pathLst>
                        </a:custGeom>
                        <a:noFill/>
                        <a:ln w="38100">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9" name="Freeform 190">
                          <a:extLst>
                            <a:ext uri="{FF2B5EF4-FFF2-40B4-BE49-F238E27FC236}">
                              <a16:creationId xmlns:a16="http://schemas.microsoft.com/office/drawing/2014/main" id="{4A11B74E-BB9E-4044-881E-EA5CA0C99C2C}"/>
                            </a:ext>
                          </a:extLst>
                        </p:cNvPr>
                        <p:cNvSpPr>
                          <a:spLocks/>
                        </p:cNvSpPr>
                        <p:nvPr/>
                      </p:nvSpPr>
                      <p:spPr bwMode="auto">
                        <a:xfrm>
                          <a:off x="2700" y="486"/>
                          <a:ext cx="71" cy="56"/>
                        </a:xfrm>
                        <a:custGeom>
                          <a:avLst/>
                          <a:gdLst>
                            <a:gd name="T0" fmla="*/ 0 w 284"/>
                            <a:gd name="T1" fmla="*/ 0 h 224"/>
                            <a:gd name="T2" fmla="*/ 0 w 284"/>
                            <a:gd name="T3" fmla="*/ 0 h 224"/>
                            <a:gd name="T4" fmla="*/ 0 w 284"/>
                            <a:gd name="T5" fmla="*/ 0 h 224"/>
                            <a:gd name="T6" fmla="*/ 0 w 284"/>
                            <a:gd name="T7" fmla="*/ 0 h 224"/>
                            <a:gd name="T8" fmla="*/ 0 w 284"/>
                            <a:gd name="T9" fmla="*/ 0 h 224"/>
                            <a:gd name="T10" fmla="*/ 0 w 284"/>
                            <a:gd name="T11" fmla="*/ 0 h 224"/>
                            <a:gd name="T12" fmla="*/ 0 w 284"/>
                            <a:gd name="T13" fmla="*/ 0 h 224"/>
                            <a:gd name="T14" fmla="*/ 0 w 284"/>
                            <a:gd name="T15" fmla="*/ 0 h 224"/>
                            <a:gd name="T16" fmla="*/ 0 w 284"/>
                            <a:gd name="T17" fmla="*/ 0 h 224"/>
                            <a:gd name="T18" fmla="*/ 0 w 284"/>
                            <a:gd name="T19" fmla="*/ 0 h 224"/>
                            <a:gd name="T20" fmla="*/ 0 w 284"/>
                            <a:gd name="T21" fmla="*/ 0 h 224"/>
                            <a:gd name="T22" fmla="*/ 0 w 284"/>
                            <a:gd name="T23" fmla="*/ 0 h 224"/>
                            <a:gd name="T24" fmla="*/ 0 w 284"/>
                            <a:gd name="T25" fmla="*/ 0 h 224"/>
                            <a:gd name="T26" fmla="*/ 0 w 284"/>
                            <a:gd name="T27" fmla="*/ 0 h 224"/>
                            <a:gd name="T28" fmla="*/ 0 w 284"/>
                            <a:gd name="T29" fmla="*/ 0 h 2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4"/>
                            <a:gd name="T46" fmla="*/ 0 h 224"/>
                            <a:gd name="T47" fmla="*/ 284 w 284"/>
                            <a:gd name="T48" fmla="*/ 224 h 22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4" h="224">
                              <a:moveTo>
                                <a:pt x="0" y="0"/>
                              </a:moveTo>
                              <a:lnTo>
                                <a:pt x="39" y="6"/>
                              </a:lnTo>
                              <a:lnTo>
                                <a:pt x="69" y="15"/>
                              </a:lnTo>
                              <a:lnTo>
                                <a:pt x="95" y="28"/>
                              </a:lnTo>
                              <a:lnTo>
                                <a:pt x="123" y="47"/>
                              </a:lnTo>
                              <a:lnTo>
                                <a:pt x="157" y="70"/>
                              </a:lnTo>
                              <a:lnTo>
                                <a:pt x="187" y="95"/>
                              </a:lnTo>
                              <a:lnTo>
                                <a:pt x="224" y="138"/>
                              </a:lnTo>
                              <a:lnTo>
                                <a:pt x="284" y="211"/>
                              </a:lnTo>
                              <a:lnTo>
                                <a:pt x="260" y="218"/>
                              </a:lnTo>
                              <a:lnTo>
                                <a:pt x="221" y="221"/>
                              </a:lnTo>
                              <a:lnTo>
                                <a:pt x="184" y="224"/>
                              </a:lnTo>
                              <a:lnTo>
                                <a:pt x="145" y="218"/>
                              </a:lnTo>
                              <a:lnTo>
                                <a:pt x="103" y="211"/>
                              </a:lnTo>
                              <a:lnTo>
                                <a:pt x="71" y="204"/>
                              </a:lnTo>
                            </a:path>
                          </a:pathLst>
                        </a:custGeom>
                        <a:noFill/>
                        <a:ln w="22225">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131" name="Group 191">
                        <a:extLst>
                          <a:ext uri="{FF2B5EF4-FFF2-40B4-BE49-F238E27FC236}">
                            <a16:creationId xmlns:a16="http://schemas.microsoft.com/office/drawing/2014/main" id="{2170A78F-C927-4413-8F40-AFF9B681E69E}"/>
                          </a:ext>
                        </a:extLst>
                      </p:cNvPr>
                      <p:cNvGrpSpPr>
                        <a:grpSpLocks/>
                      </p:cNvGrpSpPr>
                      <p:nvPr/>
                    </p:nvGrpSpPr>
                    <p:grpSpPr bwMode="auto">
                      <a:xfrm>
                        <a:off x="2544" y="771"/>
                        <a:ext cx="176" cy="99"/>
                        <a:chOff x="2544" y="771"/>
                        <a:chExt cx="176" cy="99"/>
                      </a:xfrm>
                    </p:grpSpPr>
                    <p:sp>
                      <p:nvSpPr>
                        <p:cNvPr id="40132" name="Freeform 192">
                          <a:extLst>
                            <a:ext uri="{FF2B5EF4-FFF2-40B4-BE49-F238E27FC236}">
                              <a16:creationId xmlns:a16="http://schemas.microsoft.com/office/drawing/2014/main" id="{BAC67244-1129-4E43-A6ED-E696D041E26F}"/>
                            </a:ext>
                          </a:extLst>
                        </p:cNvPr>
                        <p:cNvSpPr>
                          <a:spLocks/>
                        </p:cNvSpPr>
                        <p:nvPr/>
                      </p:nvSpPr>
                      <p:spPr bwMode="auto">
                        <a:xfrm>
                          <a:off x="2618" y="777"/>
                          <a:ext cx="50" cy="27"/>
                        </a:xfrm>
                        <a:custGeom>
                          <a:avLst/>
                          <a:gdLst>
                            <a:gd name="T0" fmla="*/ 0 w 200"/>
                            <a:gd name="T1" fmla="*/ 0 h 107"/>
                            <a:gd name="T2" fmla="*/ 0 w 200"/>
                            <a:gd name="T3" fmla="*/ 0 h 107"/>
                            <a:gd name="T4" fmla="*/ 0 w 200"/>
                            <a:gd name="T5" fmla="*/ 0 h 107"/>
                            <a:gd name="T6" fmla="*/ 0 w 200"/>
                            <a:gd name="T7" fmla="*/ 0 h 107"/>
                            <a:gd name="T8" fmla="*/ 0 w 200"/>
                            <a:gd name="T9" fmla="*/ 0 h 107"/>
                            <a:gd name="T10" fmla="*/ 0 w 200"/>
                            <a:gd name="T11" fmla="*/ 0 h 107"/>
                            <a:gd name="T12" fmla="*/ 0 60000 65536"/>
                            <a:gd name="T13" fmla="*/ 0 60000 65536"/>
                            <a:gd name="T14" fmla="*/ 0 60000 65536"/>
                            <a:gd name="T15" fmla="*/ 0 60000 65536"/>
                            <a:gd name="T16" fmla="*/ 0 60000 65536"/>
                            <a:gd name="T17" fmla="*/ 0 60000 65536"/>
                            <a:gd name="T18" fmla="*/ 0 w 200"/>
                            <a:gd name="T19" fmla="*/ 0 h 107"/>
                            <a:gd name="T20" fmla="*/ 200 w 200"/>
                            <a:gd name="T21" fmla="*/ 107 h 107"/>
                          </a:gdLst>
                          <a:ahLst/>
                          <a:cxnLst>
                            <a:cxn ang="T12">
                              <a:pos x="T0" y="T1"/>
                            </a:cxn>
                            <a:cxn ang="T13">
                              <a:pos x="T2" y="T3"/>
                            </a:cxn>
                            <a:cxn ang="T14">
                              <a:pos x="T4" y="T5"/>
                            </a:cxn>
                            <a:cxn ang="T15">
                              <a:pos x="T6" y="T7"/>
                            </a:cxn>
                            <a:cxn ang="T16">
                              <a:pos x="T8" y="T9"/>
                            </a:cxn>
                            <a:cxn ang="T17">
                              <a:pos x="T10" y="T11"/>
                            </a:cxn>
                          </a:cxnLst>
                          <a:rect l="T18" t="T19" r="T20" b="T21"/>
                          <a:pathLst>
                            <a:path w="200" h="107">
                              <a:moveTo>
                                <a:pt x="0" y="0"/>
                              </a:moveTo>
                              <a:lnTo>
                                <a:pt x="46" y="13"/>
                              </a:lnTo>
                              <a:lnTo>
                                <a:pt x="86" y="28"/>
                              </a:lnTo>
                              <a:lnTo>
                                <a:pt x="121" y="45"/>
                              </a:lnTo>
                              <a:lnTo>
                                <a:pt x="160" y="71"/>
                              </a:lnTo>
                              <a:lnTo>
                                <a:pt x="200" y="107"/>
                              </a:lnTo>
                            </a:path>
                          </a:pathLst>
                        </a:custGeom>
                        <a:noFill/>
                        <a:ln w="38100">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0133" name="Group 193">
                          <a:extLst>
                            <a:ext uri="{FF2B5EF4-FFF2-40B4-BE49-F238E27FC236}">
                              <a16:creationId xmlns:a16="http://schemas.microsoft.com/office/drawing/2014/main" id="{B43D69BD-1BF7-4C8B-8520-FA7404697C6C}"/>
                            </a:ext>
                          </a:extLst>
                        </p:cNvPr>
                        <p:cNvGrpSpPr>
                          <a:grpSpLocks/>
                        </p:cNvGrpSpPr>
                        <p:nvPr/>
                      </p:nvGrpSpPr>
                      <p:grpSpPr bwMode="auto">
                        <a:xfrm>
                          <a:off x="2544" y="771"/>
                          <a:ext cx="176" cy="99"/>
                          <a:chOff x="2544" y="771"/>
                          <a:chExt cx="176" cy="99"/>
                        </a:xfrm>
                      </p:grpSpPr>
                      <p:sp>
                        <p:nvSpPr>
                          <p:cNvPr id="40134" name="Freeform 194">
                            <a:extLst>
                              <a:ext uri="{FF2B5EF4-FFF2-40B4-BE49-F238E27FC236}">
                                <a16:creationId xmlns:a16="http://schemas.microsoft.com/office/drawing/2014/main" id="{AC72BD4F-09E9-4EEC-84F1-71F623792A61}"/>
                              </a:ext>
                            </a:extLst>
                          </p:cNvPr>
                          <p:cNvSpPr>
                            <a:spLocks/>
                          </p:cNvSpPr>
                          <p:nvPr/>
                        </p:nvSpPr>
                        <p:spPr bwMode="auto">
                          <a:xfrm>
                            <a:off x="2664" y="771"/>
                            <a:ext cx="56" cy="13"/>
                          </a:xfrm>
                          <a:custGeom>
                            <a:avLst/>
                            <a:gdLst>
                              <a:gd name="T0" fmla="*/ 0 w 225"/>
                              <a:gd name="T1" fmla="*/ 0 h 55"/>
                              <a:gd name="T2" fmla="*/ 0 w 225"/>
                              <a:gd name="T3" fmla="*/ 0 h 55"/>
                              <a:gd name="T4" fmla="*/ 0 w 225"/>
                              <a:gd name="T5" fmla="*/ 0 h 55"/>
                              <a:gd name="T6" fmla="*/ 0 w 225"/>
                              <a:gd name="T7" fmla="*/ 0 h 55"/>
                              <a:gd name="T8" fmla="*/ 0 w 225"/>
                              <a:gd name="T9" fmla="*/ 0 h 55"/>
                              <a:gd name="T10" fmla="*/ 0 w 225"/>
                              <a:gd name="T11" fmla="*/ 0 h 55"/>
                              <a:gd name="T12" fmla="*/ 0 w 225"/>
                              <a:gd name="T13" fmla="*/ 0 h 55"/>
                              <a:gd name="T14" fmla="*/ 0 60000 65536"/>
                              <a:gd name="T15" fmla="*/ 0 60000 65536"/>
                              <a:gd name="T16" fmla="*/ 0 60000 65536"/>
                              <a:gd name="T17" fmla="*/ 0 60000 65536"/>
                              <a:gd name="T18" fmla="*/ 0 60000 65536"/>
                              <a:gd name="T19" fmla="*/ 0 60000 65536"/>
                              <a:gd name="T20" fmla="*/ 0 60000 65536"/>
                              <a:gd name="T21" fmla="*/ 0 w 225"/>
                              <a:gd name="T22" fmla="*/ 0 h 55"/>
                              <a:gd name="T23" fmla="*/ 225 w 225"/>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 h="55">
                                <a:moveTo>
                                  <a:pt x="0" y="0"/>
                                </a:moveTo>
                                <a:lnTo>
                                  <a:pt x="36" y="21"/>
                                </a:lnTo>
                                <a:lnTo>
                                  <a:pt x="71" y="36"/>
                                </a:lnTo>
                                <a:lnTo>
                                  <a:pt x="104" y="46"/>
                                </a:lnTo>
                                <a:lnTo>
                                  <a:pt x="145" y="54"/>
                                </a:lnTo>
                                <a:lnTo>
                                  <a:pt x="185" y="55"/>
                                </a:lnTo>
                                <a:lnTo>
                                  <a:pt x="225" y="51"/>
                                </a:lnTo>
                              </a:path>
                            </a:pathLst>
                          </a:custGeom>
                          <a:noFill/>
                          <a:ln w="15875">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5" name="Freeform 195">
                            <a:extLst>
                              <a:ext uri="{FF2B5EF4-FFF2-40B4-BE49-F238E27FC236}">
                                <a16:creationId xmlns:a16="http://schemas.microsoft.com/office/drawing/2014/main" id="{7F3718FF-0990-4D2F-A9C6-9D50B09F7E69}"/>
                              </a:ext>
                            </a:extLst>
                          </p:cNvPr>
                          <p:cNvSpPr>
                            <a:spLocks/>
                          </p:cNvSpPr>
                          <p:nvPr/>
                        </p:nvSpPr>
                        <p:spPr bwMode="auto">
                          <a:xfrm>
                            <a:off x="2669" y="809"/>
                            <a:ext cx="19" cy="36"/>
                          </a:xfrm>
                          <a:custGeom>
                            <a:avLst/>
                            <a:gdLst>
                              <a:gd name="T0" fmla="*/ 0 w 79"/>
                              <a:gd name="T1" fmla="*/ 0 h 144"/>
                              <a:gd name="T2" fmla="*/ 0 w 79"/>
                              <a:gd name="T3" fmla="*/ 0 h 144"/>
                              <a:gd name="T4" fmla="*/ 0 w 79"/>
                              <a:gd name="T5" fmla="*/ 0 h 144"/>
                              <a:gd name="T6" fmla="*/ 0 w 79"/>
                              <a:gd name="T7" fmla="*/ 0 h 144"/>
                              <a:gd name="T8" fmla="*/ 0 w 79"/>
                              <a:gd name="T9" fmla="*/ 0 h 144"/>
                              <a:gd name="T10" fmla="*/ 0 w 79"/>
                              <a:gd name="T11" fmla="*/ 0 h 144"/>
                              <a:gd name="T12" fmla="*/ 0 60000 65536"/>
                              <a:gd name="T13" fmla="*/ 0 60000 65536"/>
                              <a:gd name="T14" fmla="*/ 0 60000 65536"/>
                              <a:gd name="T15" fmla="*/ 0 60000 65536"/>
                              <a:gd name="T16" fmla="*/ 0 60000 65536"/>
                              <a:gd name="T17" fmla="*/ 0 60000 65536"/>
                              <a:gd name="T18" fmla="*/ 0 w 79"/>
                              <a:gd name="T19" fmla="*/ 0 h 144"/>
                              <a:gd name="T20" fmla="*/ 79 w 79"/>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79" h="144">
                                <a:moveTo>
                                  <a:pt x="79" y="0"/>
                                </a:moveTo>
                                <a:lnTo>
                                  <a:pt x="75" y="36"/>
                                </a:lnTo>
                                <a:lnTo>
                                  <a:pt x="63" y="69"/>
                                </a:lnTo>
                                <a:lnTo>
                                  <a:pt x="43" y="100"/>
                                </a:lnTo>
                                <a:lnTo>
                                  <a:pt x="20" y="129"/>
                                </a:lnTo>
                                <a:lnTo>
                                  <a:pt x="0" y="144"/>
                                </a:lnTo>
                              </a:path>
                            </a:pathLst>
                          </a:custGeom>
                          <a:noFill/>
                          <a:ln w="15875">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6" name="Freeform 196">
                            <a:extLst>
                              <a:ext uri="{FF2B5EF4-FFF2-40B4-BE49-F238E27FC236}">
                                <a16:creationId xmlns:a16="http://schemas.microsoft.com/office/drawing/2014/main" id="{BFE55488-6CBD-4FAF-BD9C-97A7734FE7A5}"/>
                              </a:ext>
                            </a:extLst>
                          </p:cNvPr>
                          <p:cNvSpPr>
                            <a:spLocks/>
                          </p:cNvSpPr>
                          <p:nvPr/>
                        </p:nvSpPr>
                        <p:spPr bwMode="auto">
                          <a:xfrm>
                            <a:off x="2544" y="828"/>
                            <a:ext cx="78" cy="8"/>
                          </a:xfrm>
                          <a:custGeom>
                            <a:avLst/>
                            <a:gdLst>
                              <a:gd name="T0" fmla="*/ 0 w 314"/>
                              <a:gd name="T1" fmla="*/ 0 h 31"/>
                              <a:gd name="T2" fmla="*/ 0 w 314"/>
                              <a:gd name="T3" fmla="*/ 0 h 31"/>
                              <a:gd name="T4" fmla="*/ 0 w 314"/>
                              <a:gd name="T5" fmla="*/ 0 h 31"/>
                              <a:gd name="T6" fmla="*/ 0 w 314"/>
                              <a:gd name="T7" fmla="*/ 0 h 31"/>
                              <a:gd name="T8" fmla="*/ 0 w 314"/>
                              <a:gd name="T9" fmla="*/ 0 h 31"/>
                              <a:gd name="T10" fmla="*/ 0 w 314"/>
                              <a:gd name="T11" fmla="*/ 0 h 31"/>
                              <a:gd name="T12" fmla="*/ 0 w 314"/>
                              <a:gd name="T13" fmla="*/ 0 h 31"/>
                              <a:gd name="T14" fmla="*/ 0 w 314"/>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314"/>
                              <a:gd name="T25" fmla="*/ 0 h 31"/>
                              <a:gd name="T26" fmla="*/ 314 w 314"/>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4" h="31">
                                <a:moveTo>
                                  <a:pt x="314" y="4"/>
                                </a:moveTo>
                                <a:lnTo>
                                  <a:pt x="271" y="15"/>
                                </a:lnTo>
                                <a:lnTo>
                                  <a:pt x="221" y="25"/>
                                </a:lnTo>
                                <a:lnTo>
                                  <a:pt x="170" y="31"/>
                                </a:lnTo>
                                <a:lnTo>
                                  <a:pt x="126" y="29"/>
                                </a:lnTo>
                                <a:lnTo>
                                  <a:pt x="75" y="22"/>
                                </a:lnTo>
                                <a:lnTo>
                                  <a:pt x="40" y="13"/>
                                </a:lnTo>
                                <a:lnTo>
                                  <a:pt x="0" y="0"/>
                                </a:lnTo>
                              </a:path>
                            </a:pathLst>
                          </a:custGeom>
                          <a:noFill/>
                          <a:ln w="15875">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37" name="Freeform 197">
                            <a:extLst>
                              <a:ext uri="{FF2B5EF4-FFF2-40B4-BE49-F238E27FC236}">
                                <a16:creationId xmlns:a16="http://schemas.microsoft.com/office/drawing/2014/main" id="{B3D967C5-7673-4064-8053-AA86089A52EF}"/>
                              </a:ext>
                            </a:extLst>
                          </p:cNvPr>
                          <p:cNvSpPr>
                            <a:spLocks/>
                          </p:cNvSpPr>
                          <p:nvPr/>
                        </p:nvSpPr>
                        <p:spPr bwMode="auto">
                          <a:xfrm>
                            <a:off x="2563" y="835"/>
                            <a:ext cx="66" cy="35"/>
                          </a:xfrm>
                          <a:custGeom>
                            <a:avLst/>
                            <a:gdLst>
                              <a:gd name="T0" fmla="*/ 0 w 266"/>
                              <a:gd name="T1" fmla="*/ 0 h 139"/>
                              <a:gd name="T2" fmla="*/ 0 w 266"/>
                              <a:gd name="T3" fmla="*/ 0 h 139"/>
                              <a:gd name="T4" fmla="*/ 0 w 266"/>
                              <a:gd name="T5" fmla="*/ 0 h 139"/>
                              <a:gd name="T6" fmla="*/ 0 w 266"/>
                              <a:gd name="T7" fmla="*/ 0 h 139"/>
                              <a:gd name="T8" fmla="*/ 0 w 266"/>
                              <a:gd name="T9" fmla="*/ 0 h 139"/>
                              <a:gd name="T10" fmla="*/ 0 w 266"/>
                              <a:gd name="T11" fmla="*/ 0 h 139"/>
                              <a:gd name="T12" fmla="*/ 0 w 266"/>
                              <a:gd name="T13" fmla="*/ 0 h 139"/>
                              <a:gd name="T14" fmla="*/ 0 w 266"/>
                              <a:gd name="T15" fmla="*/ 0 h 139"/>
                              <a:gd name="T16" fmla="*/ 0 w 266"/>
                              <a:gd name="T17" fmla="*/ 0 h 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6"/>
                              <a:gd name="T28" fmla="*/ 0 h 139"/>
                              <a:gd name="T29" fmla="*/ 266 w 266"/>
                              <a:gd name="T30" fmla="*/ 139 h 1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6" h="139">
                                <a:moveTo>
                                  <a:pt x="266" y="0"/>
                                </a:moveTo>
                                <a:lnTo>
                                  <a:pt x="239" y="21"/>
                                </a:lnTo>
                                <a:lnTo>
                                  <a:pt x="206" y="46"/>
                                </a:lnTo>
                                <a:lnTo>
                                  <a:pt x="166" y="72"/>
                                </a:lnTo>
                                <a:lnTo>
                                  <a:pt x="131" y="96"/>
                                </a:lnTo>
                                <a:lnTo>
                                  <a:pt x="96" y="114"/>
                                </a:lnTo>
                                <a:lnTo>
                                  <a:pt x="62" y="126"/>
                                </a:lnTo>
                                <a:lnTo>
                                  <a:pt x="36" y="133"/>
                                </a:lnTo>
                                <a:lnTo>
                                  <a:pt x="0" y="139"/>
                                </a:lnTo>
                              </a:path>
                            </a:pathLst>
                          </a:custGeom>
                          <a:noFill/>
                          <a:ln w="15875">
                            <a:solidFill>
                              <a:srgbClr val="E0E0E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grpSp>
            <p:grpSp>
              <p:nvGrpSpPr>
                <p:cNvPr id="40109" name="Group 198">
                  <a:extLst>
                    <a:ext uri="{FF2B5EF4-FFF2-40B4-BE49-F238E27FC236}">
                      <a16:creationId xmlns:a16="http://schemas.microsoft.com/office/drawing/2014/main" id="{B7A4DE2C-5F8A-4412-858F-06A6C97DB8D4}"/>
                    </a:ext>
                  </a:extLst>
                </p:cNvPr>
                <p:cNvGrpSpPr>
                  <a:grpSpLocks/>
                </p:cNvGrpSpPr>
                <p:nvPr/>
              </p:nvGrpSpPr>
              <p:grpSpPr bwMode="auto">
                <a:xfrm>
                  <a:off x="2866" y="422"/>
                  <a:ext cx="132" cy="133"/>
                  <a:chOff x="2866" y="422"/>
                  <a:chExt cx="132" cy="133"/>
                </a:xfrm>
              </p:grpSpPr>
              <p:grpSp>
                <p:nvGrpSpPr>
                  <p:cNvPr id="40110" name="Group 199">
                    <a:extLst>
                      <a:ext uri="{FF2B5EF4-FFF2-40B4-BE49-F238E27FC236}">
                        <a16:creationId xmlns:a16="http://schemas.microsoft.com/office/drawing/2014/main" id="{41971E59-3AA1-4686-9FE3-1F0F53682043}"/>
                      </a:ext>
                    </a:extLst>
                  </p:cNvPr>
                  <p:cNvGrpSpPr>
                    <a:grpSpLocks/>
                  </p:cNvGrpSpPr>
                  <p:nvPr/>
                </p:nvGrpSpPr>
                <p:grpSpPr bwMode="auto">
                  <a:xfrm>
                    <a:off x="2900" y="422"/>
                    <a:ext cx="35" cy="85"/>
                    <a:chOff x="2900" y="422"/>
                    <a:chExt cx="35" cy="85"/>
                  </a:xfrm>
                </p:grpSpPr>
                <p:sp>
                  <p:nvSpPr>
                    <p:cNvPr id="40121" name="Arc 200">
                      <a:extLst>
                        <a:ext uri="{FF2B5EF4-FFF2-40B4-BE49-F238E27FC236}">
                          <a16:creationId xmlns:a16="http://schemas.microsoft.com/office/drawing/2014/main" id="{2E34F934-3BD3-4D74-A998-918BE77DE4D6}"/>
                        </a:ext>
                      </a:extLst>
                    </p:cNvPr>
                    <p:cNvSpPr>
                      <a:spLocks/>
                    </p:cNvSpPr>
                    <p:nvPr/>
                  </p:nvSpPr>
                  <p:spPr bwMode="auto">
                    <a:xfrm>
                      <a:off x="2902" y="422"/>
                      <a:ext cx="24" cy="8"/>
                    </a:xfrm>
                    <a:custGeom>
                      <a:avLst/>
                      <a:gdLst>
                        <a:gd name="T0" fmla="*/ 0 w 43058"/>
                        <a:gd name="T1" fmla="*/ 0 h 21600"/>
                        <a:gd name="T2" fmla="*/ 0 w 43058"/>
                        <a:gd name="T3" fmla="*/ 0 h 21600"/>
                        <a:gd name="T4" fmla="*/ 0 w 43058"/>
                        <a:gd name="T5" fmla="*/ 0 h 21600"/>
                        <a:gd name="T6" fmla="*/ 0 60000 65536"/>
                        <a:gd name="T7" fmla="*/ 0 60000 65536"/>
                        <a:gd name="T8" fmla="*/ 0 60000 65536"/>
                        <a:gd name="T9" fmla="*/ 0 w 43058"/>
                        <a:gd name="T10" fmla="*/ 0 h 21600"/>
                        <a:gd name="T11" fmla="*/ 43058 w 43058"/>
                        <a:gd name="T12" fmla="*/ 21600 h 21600"/>
                      </a:gdLst>
                      <a:ahLst/>
                      <a:cxnLst>
                        <a:cxn ang="T6">
                          <a:pos x="T0" y="T1"/>
                        </a:cxn>
                        <a:cxn ang="T7">
                          <a:pos x="T2" y="T3"/>
                        </a:cxn>
                        <a:cxn ang="T8">
                          <a:pos x="T4" y="T5"/>
                        </a:cxn>
                      </a:cxnLst>
                      <a:rect l="T9" t="T10" r="T11" b="T12"/>
                      <a:pathLst>
                        <a:path w="43058" h="21600" fill="none" extrusionOk="0">
                          <a:moveTo>
                            <a:pt x="43058" y="0"/>
                          </a:moveTo>
                          <a:cubicBezTo>
                            <a:pt x="43058" y="11929"/>
                            <a:pt x="33387" y="21600"/>
                            <a:pt x="21458" y="21600"/>
                          </a:cubicBezTo>
                          <a:cubicBezTo>
                            <a:pt x="10486" y="21600"/>
                            <a:pt x="1258" y="13375"/>
                            <a:pt x="0" y="2475"/>
                          </a:cubicBezTo>
                        </a:path>
                        <a:path w="43058" h="21600" stroke="0" extrusionOk="0">
                          <a:moveTo>
                            <a:pt x="43058" y="0"/>
                          </a:moveTo>
                          <a:cubicBezTo>
                            <a:pt x="43058" y="11929"/>
                            <a:pt x="33387" y="21600"/>
                            <a:pt x="21458" y="21600"/>
                          </a:cubicBezTo>
                          <a:cubicBezTo>
                            <a:pt x="10486" y="21600"/>
                            <a:pt x="1258" y="13375"/>
                            <a:pt x="0" y="2475"/>
                          </a:cubicBezTo>
                          <a:lnTo>
                            <a:pt x="21458" y="0"/>
                          </a:lnTo>
                          <a:lnTo>
                            <a:pt x="43058"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2" name="Arc 201">
                      <a:extLst>
                        <a:ext uri="{FF2B5EF4-FFF2-40B4-BE49-F238E27FC236}">
                          <a16:creationId xmlns:a16="http://schemas.microsoft.com/office/drawing/2014/main" id="{BB34D4F1-84AB-47CB-A67B-2BEC6DAC2347}"/>
                        </a:ext>
                      </a:extLst>
                    </p:cNvPr>
                    <p:cNvSpPr>
                      <a:spLocks/>
                    </p:cNvSpPr>
                    <p:nvPr/>
                  </p:nvSpPr>
                  <p:spPr bwMode="auto">
                    <a:xfrm>
                      <a:off x="2902" y="440"/>
                      <a:ext cx="25" cy="9"/>
                    </a:xfrm>
                    <a:custGeom>
                      <a:avLst/>
                      <a:gdLst>
                        <a:gd name="T0" fmla="*/ 0 w 43200"/>
                        <a:gd name="T1" fmla="*/ 0 h 24571"/>
                        <a:gd name="T2" fmla="*/ 0 w 43200"/>
                        <a:gd name="T3" fmla="*/ 0 h 24571"/>
                        <a:gd name="T4" fmla="*/ 0 w 43200"/>
                        <a:gd name="T5" fmla="*/ 0 h 24571"/>
                        <a:gd name="T6" fmla="*/ 0 60000 65536"/>
                        <a:gd name="T7" fmla="*/ 0 60000 65536"/>
                        <a:gd name="T8" fmla="*/ 0 60000 65536"/>
                        <a:gd name="T9" fmla="*/ 0 w 43200"/>
                        <a:gd name="T10" fmla="*/ 0 h 24571"/>
                        <a:gd name="T11" fmla="*/ 43200 w 43200"/>
                        <a:gd name="T12" fmla="*/ 24571 h 24571"/>
                      </a:gdLst>
                      <a:ahLst/>
                      <a:cxnLst>
                        <a:cxn ang="T6">
                          <a:pos x="T0" y="T1"/>
                        </a:cxn>
                        <a:cxn ang="T7">
                          <a:pos x="T2" y="T3"/>
                        </a:cxn>
                        <a:cxn ang="T8">
                          <a:pos x="T4" y="T5"/>
                        </a:cxn>
                      </a:cxnLst>
                      <a:rect l="T9" t="T10" r="T11" b="T12"/>
                      <a:pathLst>
                        <a:path w="43200" h="24571" fill="none" extrusionOk="0">
                          <a:moveTo>
                            <a:pt x="42994" y="0"/>
                          </a:moveTo>
                          <a:cubicBezTo>
                            <a:pt x="43131" y="984"/>
                            <a:pt x="43200" y="1977"/>
                            <a:pt x="43200" y="2971"/>
                          </a:cubicBezTo>
                          <a:cubicBezTo>
                            <a:pt x="43200" y="14900"/>
                            <a:pt x="33529" y="24571"/>
                            <a:pt x="21600" y="24571"/>
                          </a:cubicBezTo>
                          <a:cubicBezTo>
                            <a:pt x="9670" y="24571"/>
                            <a:pt x="0" y="14900"/>
                            <a:pt x="0" y="2971"/>
                          </a:cubicBezTo>
                        </a:path>
                        <a:path w="43200" h="24571" stroke="0" extrusionOk="0">
                          <a:moveTo>
                            <a:pt x="42994" y="0"/>
                          </a:moveTo>
                          <a:cubicBezTo>
                            <a:pt x="43131" y="984"/>
                            <a:pt x="43200" y="1977"/>
                            <a:pt x="43200" y="2971"/>
                          </a:cubicBezTo>
                          <a:cubicBezTo>
                            <a:pt x="43200" y="14900"/>
                            <a:pt x="33529" y="24571"/>
                            <a:pt x="21600" y="24571"/>
                          </a:cubicBezTo>
                          <a:cubicBezTo>
                            <a:pt x="9670" y="24571"/>
                            <a:pt x="0" y="14900"/>
                            <a:pt x="0" y="2971"/>
                          </a:cubicBezTo>
                          <a:lnTo>
                            <a:pt x="21600" y="2971"/>
                          </a:lnTo>
                          <a:lnTo>
                            <a:pt x="42994"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3" name="Arc 202">
                      <a:extLst>
                        <a:ext uri="{FF2B5EF4-FFF2-40B4-BE49-F238E27FC236}">
                          <a16:creationId xmlns:a16="http://schemas.microsoft.com/office/drawing/2014/main" id="{0569A479-F3B6-4515-910B-0F56C4B8A52F}"/>
                        </a:ext>
                      </a:extLst>
                    </p:cNvPr>
                    <p:cNvSpPr>
                      <a:spLocks/>
                    </p:cNvSpPr>
                    <p:nvPr/>
                  </p:nvSpPr>
                  <p:spPr bwMode="auto">
                    <a:xfrm>
                      <a:off x="2902" y="460"/>
                      <a:ext cx="24" cy="8"/>
                    </a:xfrm>
                    <a:custGeom>
                      <a:avLst/>
                      <a:gdLst>
                        <a:gd name="T0" fmla="*/ 0 w 43200"/>
                        <a:gd name="T1" fmla="*/ 0 h 21600"/>
                        <a:gd name="T2" fmla="*/ 0 w 43200"/>
                        <a:gd name="T3" fmla="*/ 0 h 21600"/>
                        <a:gd name="T4" fmla="*/ 0 w 43200"/>
                        <a:gd name="T5" fmla="*/ 0 h 21600"/>
                        <a:gd name="T6" fmla="*/ 0 60000 65536"/>
                        <a:gd name="T7" fmla="*/ 0 60000 65536"/>
                        <a:gd name="T8" fmla="*/ 0 60000 65536"/>
                        <a:gd name="T9" fmla="*/ 0 w 43200"/>
                        <a:gd name="T10" fmla="*/ 0 h 21600"/>
                        <a:gd name="T11" fmla="*/ 43200 w 43200"/>
                        <a:gd name="T12" fmla="*/ 21600 h 21600"/>
                      </a:gdLst>
                      <a:ahLst/>
                      <a:cxnLst>
                        <a:cxn ang="T6">
                          <a:pos x="T0" y="T1"/>
                        </a:cxn>
                        <a:cxn ang="T7">
                          <a:pos x="T2" y="T3"/>
                        </a:cxn>
                        <a:cxn ang="T8">
                          <a:pos x="T4" y="T5"/>
                        </a:cxn>
                      </a:cxnLst>
                      <a:rect l="T9" t="T10" r="T11" b="T12"/>
                      <a:pathLst>
                        <a:path w="43200" h="21600" fill="none" extrusionOk="0">
                          <a:moveTo>
                            <a:pt x="43200" y="0"/>
                          </a:moveTo>
                          <a:cubicBezTo>
                            <a:pt x="43200" y="11929"/>
                            <a:pt x="33529" y="21600"/>
                            <a:pt x="21600" y="21600"/>
                          </a:cubicBezTo>
                          <a:cubicBezTo>
                            <a:pt x="9670" y="21600"/>
                            <a:pt x="0" y="11929"/>
                            <a:pt x="0" y="0"/>
                          </a:cubicBezTo>
                        </a:path>
                        <a:path w="43200" h="21600" stroke="0" extrusionOk="0">
                          <a:moveTo>
                            <a:pt x="43200" y="0"/>
                          </a:moveTo>
                          <a:cubicBezTo>
                            <a:pt x="43200" y="11929"/>
                            <a:pt x="33529" y="21600"/>
                            <a:pt x="21600" y="21600"/>
                          </a:cubicBezTo>
                          <a:cubicBezTo>
                            <a:pt x="9670" y="21600"/>
                            <a:pt x="0" y="11929"/>
                            <a:pt x="0" y="0"/>
                          </a:cubicBezTo>
                          <a:lnTo>
                            <a:pt x="21600" y="0"/>
                          </a:lnTo>
                          <a:lnTo>
                            <a:pt x="4320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4" name="Arc 203">
                      <a:extLst>
                        <a:ext uri="{FF2B5EF4-FFF2-40B4-BE49-F238E27FC236}">
                          <a16:creationId xmlns:a16="http://schemas.microsoft.com/office/drawing/2014/main" id="{6265BFF2-D9F8-43A5-903B-6715F53E712B}"/>
                        </a:ext>
                      </a:extLst>
                    </p:cNvPr>
                    <p:cNvSpPr>
                      <a:spLocks/>
                    </p:cNvSpPr>
                    <p:nvPr/>
                  </p:nvSpPr>
                  <p:spPr bwMode="auto">
                    <a:xfrm>
                      <a:off x="2902" y="480"/>
                      <a:ext cx="24" cy="8"/>
                    </a:xfrm>
                    <a:custGeom>
                      <a:avLst/>
                      <a:gdLst>
                        <a:gd name="T0" fmla="*/ 0 w 43200"/>
                        <a:gd name="T1" fmla="*/ 0 h 24239"/>
                        <a:gd name="T2" fmla="*/ 0 w 43200"/>
                        <a:gd name="T3" fmla="*/ 0 h 24239"/>
                        <a:gd name="T4" fmla="*/ 0 w 43200"/>
                        <a:gd name="T5" fmla="*/ 0 h 24239"/>
                        <a:gd name="T6" fmla="*/ 0 60000 65536"/>
                        <a:gd name="T7" fmla="*/ 0 60000 65536"/>
                        <a:gd name="T8" fmla="*/ 0 60000 65536"/>
                        <a:gd name="T9" fmla="*/ 0 w 43200"/>
                        <a:gd name="T10" fmla="*/ 0 h 24239"/>
                        <a:gd name="T11" fmla="*/ 43200 w 43200"/>
                        <a:gd name="T12" fmla="*/ 24239 h 24239"/>
                      </a:gdLst>
                      <a:ahLst/>
                      <a:cxnLst>
                        <a:cxn ang="T6">
                          <a:pos x="T0" y="T1"/>
                        </a:cxn>
                        <a:cxn ang="T7">
                          <a:pos x="T2" y="T3"/>
                        </a:cxn>
                        <a:cxn ang="T8">
                          <a:pos x="T4" y="T5"/>
                        </a:cxn>
                      </a:cxnLst>
                      <a:rect l="T9" t="T10" r="T11" b="T12"/>
                      <a:pathLst>
                        <a:path w="43200" h="24239" fill="none" extrusionOk="0">
                          <a:moveTo>
                            <a:pt x="43038" y="-1"/>
                          </a:moveTo>
                          <a:cubicBezTo>
                            <a:pt x="43145" y="875"/>
                            <a:pt x="43200" y="1756"/>
                            <a:pt x="43200" y="2639"/>
                          </a:cubicBezTo>
                          <a:cubicBezTo>
                            <a:pt x="43200" y="14568"/>
                            <a:pt x="33529" y="24239"/>
                            <a:pt x="21600" y="24239"/>
                          </a:cubicBezTo>
                          <a:cubicBezTo>
                            <a:pt x="9670" y="24239"/>
                            <a:pt x="0" y="14568"/>
                            <a:pt x="0" y="2639"/>
                          </a:cubicBezTo>
                        </a:path>
                        <a:path w="43200" h="24239" stroke="0" extrusionOk="0">
                          <a:moveTo>
                            <a:pt x="43038" y="-1"/>
                          </a:moveTo>
                          <a:cubicBezTo>
                            <a:pt x="43145" y="875"/>
                            <a:pt x="43200" y="1756"/>
                            <a:pt x="43200" y="2639"/>
                          </a:cubicBezTo>
                          <a:cubicBezTo>
                            <a:pt x="43200" y="14568"/>
                            <a:pt x="33529" y="24239"/>
                            <a:pt x="21600" y="24239"/>
                          </a:cubicBezTo>
                          <a:cubicBezTo>
                            <a:pt x="9670" y="24239"/>
                            <a:pt x="0" y="14568"/>
                            <a:pt x="0" y="2639"/>
                          </a:cubicBezTo>
                          <a:lnTo>
                            <a:pt x="21600" y="2639"/>
                          </a:lnTo>
                          <a:lnTo>
                            <a:pt x="43038"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5" name="Arc 204">
                      <a:extLst>
                        <a:ext uri="{FF2B5EF4-FFF2-40B4-BE49-F238E27FC236}">
                          <a16:creationId xmlns:a16="http://schemas.microsoft.com/office/drawing/2014/main" id="{CCAB228F-A1B7-484A-B975-355E181C46A5}"/>
                        </a:ext>
                      </a:extLst>
                    </p:cNvPr>
                    <p:cNvSpPr>
                      <a:spLocks/>
                    </p:cNvSpPr>
                    <p:nvPr/>
                  </p:nvSpPr>
                  <p:spPr bwMode="auto">
                    <a:xfrm>
                      <a:off x="2900" y="499"/>
                      <a:ext cx="35" cy="8"/>
                    </a:xfrm>
                    <a:custGeom>
                      <a:avLst/>
                      <a:gdLst>
                        <a:gd name="T0" fmla="*/ 0 w 43200"/>
                        <a:gd name="T1" fmla="*/ 0 h 24377"/>
                        <a:gd name="T2" fmla="*/ 0 w 43200"/>
                        <a:gd name="T3" fmla="*/ 0 h 24377"/>
                        <a:gd name="T4" fmla="*/ 0 w 43200"/>
                        <a:gd name="T5" fmla="*/ 0 h 24377"/>
                        <a:gd name="T6" fmla="*/ 0 60000 65536"/>
                        <a:gd name="T7" fmla="*/ 0 60000 65536"/>
                        <a:gd name="T8" fmla="*/ 0 60000 65536"/>
                        <a:gd name="T9" fmla="*/ 0 w 43200"/>
                        <a:gd name="T10" fmla="*/ 0 h 24377"/>
                        <a:gd name="T11" fmla="*/ 43200 w 43200"/>
                        <a:gd name="T12" fmla="*/ 24377 h 24377"/>
                      </a:gdLst>
                      <a:ahLst/>
                      <a:cxnLst>
                        <a:cxn ang="T6">
                          <a:pos x="T0" y="T1"/>
                        </a:cxn>
                        <a:cxn ang="T7">
                          <a:pos x="T2" y="T3"/>
                        </a:cxn>
                        <a:cxn ang="T8">
                          <a:pos x="T4" y="T5"/>
                        </a:cxn>
                      </a:cxnLst>
                      <a:rect l="T9" t="T10" r="T11" b="T12"/>
                      <a:pathLst>
                        <a:path w="43200" h="24377" fill="none" extrusionOk="0">
                          <a:moveTo>
                            <a:pt x="43020" y="0"/>
                          </a:moveTo>
                          <a:cubicBezTo>
                            <a:pt x="43140" y="920"/>
                            <a:pt x="43200" y="1848"/>
                            <a:pt x="43200" y="2777"/>
                          </a:cubicBezTo>
                          <a:cubicBezTo>
                            <a:pt x="43200" y="14706"/>
                            <a:pt x="33529" y="24377"/>
                            <a:pt x="21600" y="24377"/>
                          </a:cubicBezTo>
                          <a:cubicBezTo>
                            <a:pt x="9670" y="24377"/>
                            <a:pt x="0" y="14706"/>
                            <a:pt x="0" y="2777"/>
                          </a:cubicBezTo>
                        </a:path>
                        <a:path w="43200" h="24377" stroke="0" extrusionOk="0">
                          <a:moveTo>
                            <a:pt x="43020" y="0"/>
                          </a:moveTo>
                          <a:cubicBezTo>
                            <a:pt x="43140" y="920"/>
                            <a:pt x="43200" y="1848"/>
                            <a:pt x="43200" y="2777"/>
                          </a:cubicBezTo>
                          <a:cubicBezTo>
                            <a:pt x="43200" y="14706"/>
                            <a:pt x="33529" y="24377"/>
                            <a:pt x="21600" y="24377"/>
                          </a:cubicBezTo>
                          <a:cubicBezTo>
                            <a:pt x="9670" y="24377"/>
                            <a:pt x="0" y="14706"/>
                            <a:pt x="0" y="2777"/>
                          </a:cubicBezTo>
                          <a:lnTo>
                            <a:pt x="21600" y="2777"/>
                          </a:lnTo>
                          <a:lnTo>
                            <a:pt x="43020"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111" name="Group 205">
                    <a:extLst>
                      <a:ext uri="{FF2B5EF4-FFF2-40B4-BE49-F238E27FC236}">
                        <a16:creationId xmlns:a16="http://schemas.microsoft.com/office/drawing/2014/main" id="{3E405B90-F0C6-4488-A2F4-1D5B23146CC0}"/>
                      </a:ext>
                    </a:extLst>
                  </p:cNvPr>
                  <p:cNvGrpSpPr>
                    <a:grpSpLocks/>
                  </p:cNvGrpSpPr>
                  <p:nvPr/>
                </p:nvGrpSpPr>
                <p:grpSpPr bwMode="auto">
                  <a:xfrm>
                    <a:off x="2866" y="515"/>
                    <a:ext cx="41" cy="32"/>
                    <a:chOff x="2866" y="515"/>
                    <a:chExt cx="41" cy="32"/>
                  </a:xfrm>
                </p:grpSpPr>
                <p:sp>
                  <p:nvSpPr>
                    <p:cNvPr id="40117" name="Arc 206">
                      <a:extLst>
                        <a:ext uri="{FF2B5EF4-FFF2-40B4-BE49-F238E27FC236}">
                          <a16:creationId xmlns:a16="http://schemas.microsoft.com/office/drawing/2014/main" id="{EBBA4837-9ABB-40EE-9739-C094385D854B}"/>
                        </a:ext>
                      </a:extLst>
                    </p:cNvPr>
                    <p:cNvSpPr>
                      <a:spLocks/>
                    </p:cNvSpPr>
                    <p:nvPr/>
                  </p:nvSpPr>
                  <p:spPr bwMode="auto">
                    <a:xfrm>
                      <a:off x="2893" y="515"/>
                      <a:ext cx="14" cy="20"/>
                    </a:xfrm>
                    <a:custGeom>
                      <a:avLst/>
                      <a:gdLst>
                        <a:gd name="T0" fmla="*/ 0 w 21600"/>
                        <a:gd name="T1" fmla="*/ 0 h 25110"/>
                        <a:gd name="T2" fmla="*/ 0 w 21600"/>
                        <a:gd name="T3" fmla="*/ 0 h 25110"/>
                        <a:gd name="T4" fmla="*/ 0 w 21600"/>
                        <a:gd name="T5" fmla="*/ 0 h 25110"/>
                        <a:gd name="T6" fmla="*/ 0 60000 65536"/>
                        <a:gd name="T7" fmla="*/ 0 60000 65536"/>
                        <a:gd name="T8" fmla="*/ 0 60000 65536"/>
                        <a:gd name="T9" fmla="*/ 0 w 21600"/>
                        <a:gd name="T10" fmla="*/ 0 h 25110"/>
                        <a:gd name="T11" fmla="*/ 21600 w 21600"/>
                        <a:gd name="T12" fmla="*/ 25110 h 25110"/>
                      </a:gdLst>
                      <a:ahLst/>
                      <a:cxnLst>
                        <a:cxn ang="T6">
                          <a:pos x="T0" y="T1"/>
                        </a:cxn>
                        <a:cxn ang="T7">
                          <a:pos x="T2" y="T3"/>
                        </a:cxn>
                        <a:cxn ang="T8">
                          <a:pos x="T4" y="T5"/>
                        </a:cxn>
                      </a:cxnLst>
                      <a:rect l="T9" t="T10" r="T11" b="T12"/>
                      <a:pathLst>
                        <a:path w="21600" h="25110" fill="none" extrusionOk="0">
                          <a:moveTo>
                            <a:pt x="-1" y="0"/>
                          </a:moveTo>
                          <a:cubicBezTo>
                            <a:pt x="11929" y="0"/>
                            <a:pt x="21600" y="9670"/>
                            <a:pt x="21600" y="21600"/>
                          </a:cubicBezTo>
                          <a:cubicBezTo>
                            <a:pt x="21600" y="22775"/>
                            <a:pt x="21503" y="23949"/>
                            <a:pt x="21312" y="25109"/>
                          </a:cubicBezTo>
                        </a:path>
                        <a:path w="21600" h="25110" stroke="0" extrusionOk="0">
                          <a:moveTo>
                            <a:pt x="-1" y="0"/>
                          </a:moveTo>
                          <a:cubicBezTo>
                            <a:pt x="11929" y="0"/>
                            <a:pt x="21600" y="9670"/>
                            <a:pt x="21600" y="21600"/>
                          </a:cubicBezTo>
                          <a:cubicBezTo>
                            <a:pt x="21600" y="22775"/>
                            <a:pt x="21503" y="23949"/>
                            <a:pt x="21312" y="25109"/>
                          </a:cubicBezTo>
                          <a:lnTo>
                            <a:pt x="0" y="21600"/>
                          </a:lnTo>
                          <a:lnTo>
                            <a:pt x="-1"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8" name="Arc 207">
                      <a:extLst>
                        <a:ext uri="{FF2B5EF4-FFF2-40B4-BE49-F238E27FC236}">
                          <a16:creationId xmlns:a16="http://schemas.microsoft.com/office/drawing/2014/main" id="{3EBED714-CCF7-4B20-B8B5-6C026C686B3E}"/>
                        </a:ext>
                      </a:extLst>
                    </p:cNvPr>
                    <p:cNvSpPr>
                      <a:spLocks/>
                    </p:cNvSpPr>
                    <p:nvPr/>
                  </p:nvSpPr>
                  <p:spPr bwMode="auto">
                    <a:xfrm>
                      <a:off x="2885" y="520"/>
                      <a:ext cx="14" cy="20"/>
                    </a:xfrm>
                    <a:custGeom>
                      <a:avLst/>
                      <a:gdLst>
                        <a:gd name="T0" fmla="*/ 0 w 21600"/>
                        <a:gd name="T1" fmla="*/ 0 h 25110"/>
                        <a:gd name="T2" fmla="*/ 0 w 21600"/>
                        <a:gd name="T3" fmla="*/ 0 h 25110"/>
                        <a:gd name="T4" fmla="*/ 0 w 21600"/>
                        <a:gd name="T5" fmla="*/ 0 h 25110"/>
                        <a:gd name="T6" fmla="*/ 0 60000 65536"/>
                        <a:gd name="T7" fmla="*/ 0 60000 65536"/>
                        <a:gd name="T8" fmla="*/ 0 60000 65536"/>
                        <a:gd name="T9" fmla="*/ 0 w 21600"/>
                        <a:gd name="T10" fmla="*/ 0 h 25110"/>
                        <a:gd name="T11" fmla="*/ 21600 w 21600"/>
                        <a:gd name="T12" fmla="*/ 25110 h 25110"/>
                      </a:gdLst>
                      <a:ahLst/>
                      <a:cxnLst>
                        <a:cxn ang="T6">
                          <a:pos x="T0" y="T1"/>
                        </a:cxn>
                        <a:cxn ang="T7">
                          <a:pos x="T2" y="T3"/>
                        </a:cxn>
                        <a:cxn ang="T8">
                          <a:pos x="T4" y="T5"/>
                        </a:cxn>
                      </a:cxnLst>
                      <a:rect l="T9" t="T10" r="T11" b="T12"/>
                      <a:pathLst>
                        <a:path w="21600" h="25110" fill="none" extrusionOk="0">
                          <a:moveTo>
                            <a:pt x="-1" y="0"/>
                          </a:moveTo>
                          <a:cubicBezTo>
                            <a:pt x="11929" y="0"/>
                            <a:pt x="21600" y="9670"/>
                            <a:pt x="21600" y="21600"/>
                          </a:cubicBezTo>
                          <a:cubicBezTo>
                            <a:pt x="21600" y="22775"/>
                            <a:pt x="21503" y="23949"/>
                            <a:pt x="21312" y="25109"/>
                          </a:cubicBezTo>
                        </a:path>
                        <a:path w="21600" h="25110" stroke="0" extrusionOk="0">
                          <a:moveTo>
                            <a:pt x="-1" y="0"/>
                          </a:moveTo>
                          <a:cubicBezTo>
                            <a:pt x="11929" y="0"/>
                            <a:pt x="21600" y="9670"/>
                            <a:pt x="21600" y="21600"/>
                          </a:cubicBezTo>
                          <a:cubicBezTo>
                            <a:pt x="21600" y="22775"/>
                            <a:pt x="21503" y="23949"/>
                            <a:pt x="21312" y="25109"/>
                          </a:cubicBezTo>
                          <a:lnTo>
                            <a:pt x="0" y="21600"/>
                          </a:lnTo>
                          <a:lnTo>
                            <a:pt x="-1"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9" name="Arc 208">
                      <a:extLst>
                        <a:ext uri="{FF2B5EF4-FFF2-40B4-BE49-F238E27FC236}">
                          <a16:creationId xmlns:a16="http://schemas.microsoft.com/office/drawing/2014/main" id="{785BC2A6-CE26-4498-AE3F-CFA978C5DDBE}"/>
                        </a:ext>
                      </a:extLst>
                    </p:cNvPr>
                    <p:cNvSpPr>
                      <a:spLocks/>
                    </p:cNvSpPr>
                    <p:nvPr/>
                  </p:nvSpPr>
                  <p:spPr bwMode="auto">
                    <a:xfrm>
                      <a:off x="2875" y="523"/>
                      <a:ext cx="15" cy="19"/>
                    </a:xfrm>
                    <a:custGeom>
                      <a:avLst/>
                      <a:gdLst>
                        <a:gd name="T0" fmla="*/ 0 w 23018"/>
                        <a:gd name="T1" fmla="*/ 0 h 24053"/>
                        <a:gd name="T2" fmla="*/ 0 w 23018"/>
                        <a:gd name="T3" fmla="*/ 0 h 24053"/>
                        <a:gd name="T4" fmla="*/ 0 w 23018"/>
                        <a:gd name="T5" fmla="*/ 0 h 24053"/>
                        <a:gd name="T6" fmla="*/ 0 60000 65536"/>
                        <a:gd name="T7" fmla="*/ 0 60000 65536"/>
                        <a:gd name="T8" fmla="*/ 0 60000 65536"/>
                        <a:gd name="T9" fmla="*/ 0 w 23018"/>
                        <a:gd name="T10" fmla="*/ 0 h 24053"/>
                        <a:gd name="T11" fmla="*/ 23018 w 23018"/>
                        <a:gd name="T12" fmla="*/ 24053 h 24053"/>
                      </a:gdLst>
                      <a:ahLst/>
                      <a:cxnLst>
                        <a:cxn ang="T6">
                          <a:pos x="T0" y="T1"/>
                        </a:cxn>
                        <a:cxn ang="T7">
                          <a:pos x="T2" y="T3"/>
                        </a:cxn>
                        <a:cxn ang="T8">
                          <a:pos x="T4" y="T5"/>
                        </a:cxn>
                      </a:cxnLst>
                      <a:rect l="T9" t="T10" r="T11" b="T12"/>
                      <a:pathLst>
                        <a:path w="23018" h="24053" fill="none" extrusionOk="0">
                          <a:moveTo>
                            <a:pt x="-1" y="46"/>
                          </a:moveTo>
                          <a:cubicBezTo>
                            <a:pt x="472" y="15"/>
                            <a:pt x="944" y="-1"/>
                            <a:pt x="1418" y="0"/>
                          </a:cubicBezTo>
                          <a:cubicBezTo>
                            <a:pt x="13347" y="0"/>
                            <a:pt x="23018" y="9670"/>
                            <a:pt x="23018" y="21600"/>
                          </a:cubicBezTo>
                          <a:cubicBezTo>
                            <a:pt x="23018" y="22419"/>
                            <a:pt x="22971" y="23238"/>
                            <a:pt x="22878" y="24053"/>
                          </a:cubicBezTo>
                        </a:path>
                        <a:path w="23018" h="24053" stroke="0" extrusionOk="0">
                          <a:moveTo>
                            <a:pt x="-1" y="46"/>
                          </a:moveTo>
                          <a:cubicBezTo>
                            <a:pt x="472" y="15"/>
                            <a:pt x="944" y="-1"/>
                            <a:pt x="1418" y="0"/>
                          </a:cubicBezTo>
                          <a:cubicBezTo>
                            <a:pt x="13347" y="0"/>
                            <a:pt x="23018" y="9670"/>
                            <a:pt x="23018" y="21600"/>
                          </a:cubicBezTo>
                          <a:cubicBezTo>
                            <a:pt x="23018" y="22419"/>
                            <a:pt x="22971" y="23238"/>
                            <a:pt x="22878" y="24053"/>
                          </a:cubicBezTo>
                          <a:lnTo>
                            <a:pt x="1418" y="21600"/>
                          </a:lnTo>
                          <a:lnTo>
                            <a:pt x="-1" y="4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20" name="Arc 209">
                      <a:extLst>
                        <a:ext uri="{FF2B5EF4-FFF2-40B4-BE49-F238E27FC236}">
                          <a16:creationId xmlns:a16="http://schemas.microsoft.com/office/drawing/2014/main" id="{258AD8F8-90BF-4E49-BC2F-1579DAA6280B}"/>
                        </a:ext>
                      </a:extLst>
                    </p:cNvPr>
                    <p:cNvSpPr>
                      <a:spLocks/>
                    </p:cNvSpPr>
                    <p:nvPr/>
                  </p:nvSpPr>
                  <p:spPr bwMode="auto">
                    <a:xfrm>
                      <a:off x="2866" y="528"/>
                      <a:ext cx="14" cy="19"/>
                    </a:xfrm>
                    <a:custGeom>
                      <a:avLst/>
                      <a:gdLst>
                        <a:gd name="T0" fmla="*/ 0 w 21600"/>
                        <a:gd name="T1" fmla="*/ 0 h 25464"/>
                        <a:gd name="T2" fmla="*/ 0 w 21600"/>
                        <a:gd name="T3" fmla="*/ 0 h 25464"/>
                        <a:gd name="T4" fmla="*/ 0 w 21600"/>
                        <a:gd name="T5" fmla="*/ 0 h 25464"/>
                        <a:gd name="T6" fmla="*/ 0 60000 65536"/>
                        <a:gd name="T7" fmla="*/ 0 60000 65536"/>
                        <a:gd name="T8" fmla="*/ 0 60000 65536"/>
                        <a:gd name="T9" fmla="*/ 0 w 21600"/>
                        <a:gd name="T10" fmla="*/ 0 h 25464"/>
                        <a:gd name="T11" fmla="*/ 21600 w 21600"/>
                        <a:gd name="T12" fmla="*/ 25464 h 25464"/>
                      </a:gdLst>
                      <a:ahLst/>
                      <a:cxnLst>
                        <a:cxn ang="T6">
                          <a:pos x="T0" y="T1"/>
                        </a:cxn>
                        <a:cxn ang="T7">
                          <a:pos x="T2" y="T3"/>
                        </a:cxn>
                        <a:cxn ang="T8">
                          <a:pos x="T4" y="T5"/>
                        </a:cxn>
                      </a:cxnLst>
                      <a:rect l="T9" t="T10" r="T11" b="T12"/>
                      <a:pathLst>
                        <a:path w="21600" h="25464" fill="none" extrusionOk="0">
                          <a:moveTo>
                            <a:pt x="-1" y="0"/>
                          </a:moveTo>
                          <a:cubicBezTo>
                            <a:pt x="11929" y="0"/>
                            <a:pt x="21600" y="9670"/>
                            <a:pt x="21600" y="21600"/>
                          </a:cubicBezTo>
                          <a:cubicBezTo>
                            <a:pt x="21600" y="22895"/>
                            <a:pt x="21483" y="24189"/>
                            <a:pt x="21251" y="25463"/>
                          </a:cubicBezTo>
                        </a:path>
                        <a:path w="21600" h="25464" stroke="0" extrusionOk="0">
                          <a:moveTo>
                            <a:pt x="-1" y="0"/>
                          </a:moveTo>
                          <a:cubicBezTo>
                            <a:pt x="11929" y="0"/>
                            <a:pt x="21600" y="9670"/>
                            <a:pt x="21600" y="21600"/>
                          </a:cubicBezTo>
                          <a:cubicBezTo>
                            <a:pt x="21600" y="22895"/>
                            <a:pt x="21483" y="24189"/>
                            <a:pt x="21251" y="25463"/>
                          </a:cubicBezTo>
                          <a:lnTo>
                            <a:pt x="0" y="21600"/>
                          </a:lnTo>
                          <a:lnTo>
                            <a:pt x="-1"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0112" name="Group 210">
                    <a:extLst>
                      <a:ext uri="{FF2B5EF4-FFF2-40B4-BE49-F238E27FC236}">
                        <a16:creationId xmlns:a16="http://schemas.microsoft.com/office/drawing/2014/main" id="{C77A00E4-C676-4F73-9F0C-34D9BC30841E}"/>
                      </a:ext>
                    </a:extLst>
                  </p:cNvPr>
                  <p:cNvGrpSpPr>
                    <a:grpSpLocks/>
                  </p:cNvGrpSpPr>
                  <p:nvPr/>
                </p:nvGrpSpPr>
                <p:grpSpPr bwMode="auto">
                  <a:xfrm>
                    <a:off x="2926" y="516"/>
                    <a:ext cx="72" cy="39"/>
                    <a:chOff x="2926" y="516"/>
                    <a:chExt cx="72" cy="39"/>
                  </a:xfrm>
                </p:grpSpPr>
                <p:sp>
                  <p:nvSpPr>
                    <p:cNvPr id="40113" name="Arc 211">
                      <a:extLst>
                        <a:ext uri="{FF2B5EF4-FFF2-40B4-BE49-F238E27FC236}">
                          <a16:creationId xmlns:a16="http://schemas.microsoft.com/office/drawing/2014/main" id="{D578B16E-32CE-42C4-9CE3-E509FA43DCCA}"/>
                        </a:ext>
                      </a:extLst>
                    </p:cNvPr>
                    <p:cNvSpPr>
                      <a:spLocks/>
                    </p:cNvSpPr>
                    <p:nvPr/>
                  </p:nvSpPr>
                  <p:spPr bwMode="auto">
                    <a:xfrm>
                      <a:off x="2926" y="516"/>
                      <a:ext cx="25" cy="12"/>
                    </a:xfrm>
                    <a:custGeom>
                      <a:avLst/>
                      <a:gdLst>
                        <a:gd name="T0" fmla="*/ 0 w 36567"/>
                        <a:gd name="T1" fmla="*/ 0 h 21600"/>
                        <a:gd name="T2" fmla="*/ 0 w 36567"/>
                        <a:gd name="T3" fmla="*/ 0 h 21600"/>
                        <a:gd name="T4" fmla="*/ 0 w 36567"/>
                        <a:gd name="T5" fmla="*/ 0 h 21600"/>
                        <a:gd name="T6" fmla="*/ 0 60000 65536"/>
                        <a:gd name="T7" fmla="*/ 0 60000 65536"/>
                        <a:gd name="T8" fmla="*/ 0 60000 65536"/>
                        <a:gd name="T9" fmla="*/ 0 w 36567"/>
                        <a:gd name="T10" fmla="*/ 0 h 21600"/>
                        <a:gd name="T11" fmla="*/ 36567 w 36567"/>
                        <a:gd name="T12" fmla="*/ 21600 h 21600"/>
                      </a:gdLst>
                      <a:ahLst/>
                      <a:cxnLst>
                        <a:cxn ang="T6">
                          <a:pos x="T0" y="T1"/>
                        </a:cxn>
                        <a:cxn ang="T7">
                          <a:pos x="T2" y="T3"/>
                        </a:cxn>
                        <a:cxn ang="T8">
                          <a:pos x="T4" y="T5"/>
                        </a:cxn>
                      </a:cxnLst>
                      <a:rect l="T9" t="T10" r="T11" b="T12"/>
                      <a:pathLst>
                        <a:path w="36567" h="21600" fill="none" extrusionOk="0">
                          <a:moveTo>
                            <a:pt x="-1" y="19902"/>
                          </a:moveTo>
                          <a:cubicBezTo>
                            <a:pt x="885" y="8666"/>
                            <a:pt x="10261" y="-1"/>
                            <a:pt x="21533" y="0"/>
                          </a:cubicBezTo>
                          <a:cubicBezTo>
                            <a:pt x="27145" y="0"/>
                            <a:pt x="32537" y="2184"/>
                            <a:pt x="36567" y="6090"/>
                          </a:cubicBezTo>
                        </a:path>
                        <a:path w="36567" h="21600" stroke="0" extrusionOk="0">
                          <a:moveTo>
                            <a:pt x="-1" y="19902"/>
                          </a:moveTo>
                          <a:cubicBezTo>
                            <a:pt x="885" y="8666"/>
                            <a:pt x="10261" y="-1"/>
                            <a:pt x="21533" y="0"/>
                          </a:cubicBezTo>
                          <a:cubicBezTo>
                            <a:pt x="27145" y="0"/>
                            <a:pt x="32537" y="2184"/>
                            <a:pt x="36567" y="6090"/>
                          </a:cubicBezTo>
                          <a:lnTo>
                            <a:pt x="21533" y="21600"/>
                          </a:lnTo>
                          <a:lnTo>
                            <a:pt x="-1" y="1990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4" name="Arc 212">
                      <a:extLst>
                        <a:ext uri="{FF2B5EF4-FFF2-40B4-BE49-F238E27FC236}">
                          <a16:creationId xmlns:a16="http://schemas.microsoft.com/office/drawing/2014/main" id="{32A29BCC-F307-4F4B-BC00-717CFC8D0507}"/>
                        </a:ext>
                      </a:extLst>
                    </p:cNvPr>
                    <p:cNvSpPr>
                      <a:spLocks/>
                    </p:cNvSpPr>
                    <p:nvPr/>
                  </p:nvSpPr>
                  <p:spPr bwMode="auto">
                    <a:xfrm>
                      <a:off x="2934" y="524"/>
                      <a:ext cx="26" cy="12"/>
                    </a:xfrm>
                    <a:custGeom>
                      <a:avLst/>
                      <a:gdLst>
                        <a:gd name="T0" fmla="*/ 0 w 33951"/>
                        <a:gd name="T1" fmla="*/ 0 h 21600"/>
                        <a:gd name="T2" fmla="*/ 0 w 33951"/>
                        <a:gd name="T3" fmla="*/ 0 h 21600"/>
                        <a:gd name="T4" fmla="*/ 0 w 33951"/>
                        <a:gd name="T5" fmla="*/ 0 h 21600"/>
                        <a:gd name="T6" fmla="*/ 0 60000 65536"/>
                        <a:gd name="T7" fmla="*/ 0 60000 65536"/>
                        <a:gd name="T8" fmla="*/ 0 60000 65536"/>
                        <a:gd name="T9" fmla="*/ 0 w 33951"/>
                        <a:gd name="T10" fmla="*/ 0 h 21600"/>
                        <a:gd name="T11" fmla="*/ 33951 w 33951"/>
                        <a:gd name="T12" fmla="*/ 21600 h 21600"/>
                      </a:gdLst>
                      <a:ahLst/>
                      <a:cxnLst>
                        <a:cxn ang="T6">
                          <a:pos x="T0" y="T1"/>
                        </a:cxn>
                        <a:cxn ang="T7">
                          <a:pos x="T2" y="T3"/>
                        </a:cxn>
                        <a:cxn ang="T8">
                          <a:pos x="T4" y="T5"/>
                        </a:cxn>
                      </a:cxnLst>
                      <a:rect l="T9" t="T10" r="T11" b="T12"/>
                      <a:pathLst>
                        <a:path w="33951" h="21600" fill="none" extrusionOk="0">
                          <a:moveTo>
                            <a:pt x="0" y="21600"/>
                          </a:moveTo>
                          <a:cubicBezTo>
                            <a:pt x="0" y="9670"/>
                            <a:pt x="9670" y="0"/>
                            <a:pt x="21600" y="0"/>
                          </a:cubicBezTo>
                          <a:cubicBezTo>
                            <a:pt x="26016" y="0"/>
                            <a:pt x="30327" y="1353"/>
                            <a:pt x="33950" y="3879"/>
                          </a:cubicBezTo>
                        </a:path>
                        <a:path w="33951" h="21600" stroke="0" extrusionOk="0">
                          <a:moveTo>
                            <a:pt x="0" y="21600"/>
                          </a:moveTo>
                          <a:cubicBezTo>
                            <a:pt x="0" y="9670"/>
                            <a:pt x="9670" y="0"/>
                            <a:pt x="21600" y="0"/>
                          </a:cubicBezTo>
                          <a:cubicBezTo>
                            <a:pt x="26016" y="0"/>
                            <a:pt x="30327" y="1353"/>
                            <a:pt x="33950" y="3879"/>
                          </a:cubicBezTo>
                          <a:lnTo>
                            <a:pt x="21600" y="21600"/>
                          </a:lnTo>
                          <a:lnTo>
                            <a:pt x="0" y="2160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5" name="Arc 213">
                      <a:extLst>
                        <a:ext uri="{FF2B5EF4-FFF2-40B4-BE49-F238E27FC236}">
                          <a16:creationId xmlns:a16="http://schemas.microsoft.com/office/drawing/2014/main" id="{8B4021E8-56DC-407E-AC15-F95A69F208AB}"/>
                        </a:ext>
                      </a:extLst>
                    </p:cNvPr>
                    <p:cNvSpPr>
                      <a:spLocks/>
                    </p:cNvSpPr>
                    <p:nvPr/>
                  </p:nvSpPr>
                  <p:spPr bwMode="auto">
                    <a:xfrm>
                      <a:off x="2946" y="531"/>
                      <a:ext cx="30" cy="16"/>
                    </a:xfrm>
                    <a:custGeom>
                      <a:avLst/>
                      <a:gdLst>
                        <a:gd name="T0" fmla="*/ 0 w 30428"/>
                        <a:gd name="T1" fmla="*/ 0 h 21600"/>
                        <a:gd name="T2" fmla="*/ 0 w 30428"/>
                        <a:gd name="T3" fmla="*/ 0 h 21600"/>
                        <a:gd name="T4" fmla="*/ 0 w 30428"/>
                        <a:gd name="T5" fmla="*/ 0 h 21600"/>
                        <a:gd name="T6" fmla="*/ 0 60000 65536"/>
                        <a:gd name="T7" fmla="*/ 0 60000 65536"/>
                        <a:gd name="T8" fmla="*/ 0 60000 65536"/>
                        <a:gd name="T9" fmla="*/ 0 w 30428"/>
                        <a:gd name="T10" fmla="*/ 0 h 21600"/>
                        <a:gd name="T11" fmla="*/ 30428 w 30428"/>
                        <a:gd name="T12" fmla="*/ 21600 h 21600"/>
                      </a:gdLst>
                      <a:ahLst/>
                      <a:cxnLst>
                        <a:cxn ang="T6">
                          <a:pos x="T0" y="T1"/>
                        </a:cxn>
                        <a:cxn ang="T7">
                          <a:pos x="T2" y="T3"/>
                        </a:cxn>
                        <a:cxn ang="T8">
                          <a:pos x="T4" y="T5"/>
                        </a:cxn>
                      </a:cxnLst>
                      <a:rect l="T9" t="T10" r="T11" b="T12"/>
                      <a:pathLst>
                        <a:path w="30428" h="21600" fill="none" extrusionOk="0">
                          <a:moveTo>
                            <a:pt x="0" y="19041"/>
                          </a:moveTo>
                          <a:cubicBezTo>
                            <a:pt x="1296" y="8178"/>
                            <a:pt x="10508" y="-1"/>
                            <a:pt x="21448" y="0"/>
                          </a:cubicBezTo>
                          <a:cubicBezTo>
                            <a:pt x="24546" y="0"/>
                            <a:pt x="27609" y="666"/>
                            <a:pt x="30427" y="1955"/>
                          </a:cubicBezTo>
                        </a:path>
                        <a:path w="30428" h="21600" stroke="0" extrusionOk="0">
                          <a:moveTo>
                            <a:pt x="0" y="19041"/>
                          </a:moveTo>
                          <a:cubicBezTo>
                            <a:pt x="1296" y="8178"/>
                            <a:pt x="10508" y="-1"/>
                            <a:pt x="21448" y="0"/>
                          </a:cubicBezTo>
                          <a:cubicBezTo>
                            <a:pt x="24546" y="0"/>
                            <a:pt x="27609" y="666"/>
                            <a:pt x="30427" y="1955"/>
                          </a:cubicBezTo>
                          <a:lnTo>
                            <a:pt x="21448" y="21600"/>
                          </a:lnTo>
                          <a:lnTo>
                            <a:pt x="0" y="1904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116" name="Arc 214">
                      <a:extLst>
                        <a:ext uri="{FF2B5EF4-FFF2-40B4-BE49-F238E27FC236}">
                          <a16:creationId xmlns:a16="http://schemas.microsoft.com/office/drawing/2014/main" id="{E4CC82C7-9816-4FA7-8B60-F0ED51785AC0}"/>
                        </a:ext>
                      </a:extLst>
                    </p:cNvPr>
                    <p:cNvSpPr>
                      <a:spLocks/>
                    </p:cNvSpPr>
                    <p:nvPr/>
                  </p:nvSpPr>
                  <p:spPr bwMode="auto">
                    <a:xfrm>
                      <a:off x="2964" y="535"/>
                      <a:ext cx="34" cy="20"/>
                    </a:xfrm>
                    <a:custGeom>
                      <a:avLst/>
                      <a:gdLst>
                        <a:gd name="T0" fmla="*/ 0 w 29723"/>
                        <a:gd name="T1" fmla="*/ 0 h 21600"/>
                        <a:gd name="T2" fmla="*/ 0 w 29723"/>
                        <a:gd name="T3" fmla="*/ 0 h 21600"/>
                        <a:gd name="T4" fmla="*/ 0 w 29723"/>
                        <a:gd name="T5" fmla="*/ 0 h 21600"/>
                        <a:gd name="T6" fmla="*/ 0 60000 65536"/>
                        <a:gd name="T7" fmla="*/ 0 60000 65536"/>
                        <a:gd name="T8" fmla="*/ 0 60000 65536"/>
                        <a:gd name="T9" fmla="*/ 0 w 29723"/>
                        <a:gd name="T10" fmla="*/ 0 h 21600"/>
                        <a:gd name="T11" fmla="*/ 29723 w 29723"/>
                        <a:gd name="T12" fmla="*/ 21600 h 21600"/>
                      </a:gdLst>
                      <a:ahLst/>
                      <a:cxnLst>
                        <a:cxn ang="T6">
                          <a:pos x="T0" y="T1"/>
                        </a:cxn>
                        <a:cxn ang="T7">
                          <a:pos x="T2" y="T3"/>
                        </a:cxn>
                        <a:cxn ang="T8">
                          <a:pos x="T4" y="T5"/>
                        </a:cxn>
                      </a:cxnLst>
                      <a:rect l="T9" t="T10" r="T11" b="T12"/>
                      <a:pathLst>
                        <a:path w="29723" h="21600" fill="none" extrusionOk="0">
                          <a:moveTo>
                            <a:pt x="0" y="18501"/>
                          </a:moveTo>
                          <a:cubicBezTo>
                            <a:pt x="1540" y="7879"/>
                            <a:pt x="10644" y="-1"/>
                            <a:pt x="21377" y="0"/>
                          </a:cubicBezTo>
                          <a:cubicBezTo>
                            <a:pt x="24242" y="0"/>
                            <a:pt x="27079" y="570"/>
                            <a:pt x="29722" y="1677"/>
                          </a:cubicBezTo>
                        </a:path>
                        <a:path w="29723" h="21600" stroke="0" extrusionOk="0">
                          <a:moveTo>
                            <a:pt x="0" y="18501"/>
                          </a:moveTo>
                          <a:cubicBezTo>
                            <a:pt x="1540" y="7879"/>
                            <a:pt x="10644" y="-1"/>
                            <a:pt x="21377" y="0"/>
                          </a:cubicBezTo>
                          <a:cubicBezTo>
                            <a:pt x="24242" y="0"/>
                            <a:pt x="27079" y="570"/>
                            <a:pt x="29722" y="1677"/>
                          </a:cubicBezTo>
                          <a:lnTo>
                            <a:pt x="21377" y="21600"/>
                          </a:lnTo>
                          <a:lnTo>
                            <a:pt x="0" y="1850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grpSp>
        <p:grpSp>
          <p:nvGrpSpPr>
            <p:cNvPr id="39966" name="Group 215">
              <a:extLst>
                <a:ext uri="{FF2B5EF4-FFF2-40B4-BE49-F238E27FC236}">
                  <a16:creationId xmlns:a16="http://schemas.microsoft.com/office/drawing/2014/main" id="{9444D506-9A5D-48C0-ABCE-0C5C8F49DE00}"/>
                </a:ext>
              </a:extLst>
            </p:cNvPr>
            <p:cNvGrpSpPr>
              <a:grpSpLocks/>
            </p:cNvGrpSpPr>
            <p:nvPr/>
          </p:nvGrpSpPr>
          <p:grpSpPr bwMode="auto">
            <a:xfrm>
              <a:off x="2520" y="387"/>
              <a:ext cx="745" cy="521"/>
              <a:chOff x="2520" y="387"/>
              <a:chExt cx="745" cy="521"/>
            </a:xfrm>
          </p:grpSpPr>
          <p:grpSp>
            <p:nvGrpSpPr>
              <p:cNvPr id="39967" name="Group 216">
                <a:extLst>
                  <a:ext uri="{FF2B5EF4-FFF2-40B4-BE49-F238E27FC236}">
                    <a16:creationId xmlns:a16="http://schemas.microsoft.com/office/drawing/2014/main" id="{D6C263E3-97FE-4BA4-872B-721A0CDC8BCC}"/>
                  </a:ext>
                </a:extLst>
              </p:cNvPr>
              <p:cNvGrpSpPr>
                <a:grpSpLocks/>
              </p:cNvGrpSpPr>
              <p:nvPr/>
            </p:nvGrpSpPr>
            <p:grpSpPr bwMode="auto">
              <a:xfrm>
                <a:off x="2981" y="387"/>
                <a:ext cx="284" cy="362"/>
                <a:chOff x="2981" y="387"/>
                <a:chExt cx="284" cy="362"/>
              </a:xfrm>
            </p:grpSpPr>
            <p:grpSp>
              <p:nvGrpSpPr>
                <p:cNvPr id="40024" name="Group 217">
                  <a:extLst>
                    <a:ext uri="{FF2B5EF4-FFF2-40B4-BE49-F238E27FC236}">
                      <a16:creationId xmlns:a16="http://schemas.microsoft.com/office/drawing/2014/main" id="{45AFAD2C-1EA2-4094-8744-421FA8FF7822}"/>
                    </a:ext>
                  </a:extLst>
                </p:cNvPr>
                <p:cNvGrpSpPr>
                  <a:grpSpLocks/>
                </p:cNvGrpSpPr>
                <p:nvPr/>
              </p:nvGrpSpPr>
              <p:grpSpPr bwMode="auto">
                <a:xfrm>
                  <a:off x="3172" y="387"/>
                  <a:ext cx="93" cy="116"/>
                  <a:chOff x="3172" y="387"/>
                  <a:chExt cx="93" cy="116"/>
                </a:xfrm>
              </p:grpSpPr>
              <p:sp>
                <p:nvSpPr>
                  <p:cNvPr id="40092" name="Oval 218">
                    <a:extLst>
                      <a:ext uri="{FF2B5EF4-FFF2-40B4-BE49-F238E27FC236}">
                        <a16:creationId xmlns:a16="http://schemas.microsoft.com/office/drawing/2014/main" id="{C52B22F9-C9F0-416A-A895-59594D188AEC}"/>
                      </a:ext>
                    </a:extLst>
                  </p:cNvPr>
                  <p:cNvSpPr>
                    <a:spLocks noChangeArrowheads="1"/>
                  </p:cNvSpPr>
                  <p:nvPr/>
                </p:nvSpPr>
                <p:spPr bwMode="auto">
                  <a:xfrm>
                    <a:off x="3201" y="38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3" name="Oval 219">
                    <a:extLst>
                      <a:ext uri="{FF2B5EF4-FFF2-40B4-BE49-F238E27FC236}">
                        <a16:creationId xmlns:a16="http://schemas.microsoft.com/office/drawing/2014/main" id="{1315DA0F-1DD0-43CB-AA82-D943620057A9}"/>
                      </a:ext>
                    </a:extLst>
                  </p:cNvPr>
                  <p:cNvSpPr>
                    <a:spLocks noChangeArrowheads="1"/>
                  </p:cNvSpPr>
                  <p:nvPr/>
                </p:nvSpPr>
                <p:spPr bwMode="auto">
                  <a:xfrm>
                    <a:off x="3206" y="40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4" name="Oval 220">
                    <a:extLst>
                      <a:ext uri="{FF2B5EF4-FFF2-40B4-BE49-F238E27FC236}">
                        <a16:creationId xmlns:a16="http://schemas.microsoft.com/office/drawing/2014/main" id="{C6574CD3-07D8-4A05-B15E-9D3DA178B340}"/>
                      </a:ext>
                    </a:extLst>
                  </p:cNvPr>
                  <p:cNvSpPr>
                    <a:spLocks noChangeArrowheads="1"/>
                  </p:cNvSpPr>
                  <p:nvPr/>
                </p:nvSpPr>
                <p:spPr bwMode="auto">
                  <a:xfrm>
                    <a:off x="3175" y="399"/>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5" name="Oval 221">
                    <a:extLst>
                      <a:ext uri="{FF2B5EF4-FFF2-40B4-BE49-F238E27FC236}">
                        <a16:creationId xmlns:a16="http://schemas.microsoft.com/office/drawing/2014/main" id="{E5C53446-AB9C-4D45-938E-A972815A2C82}"/>
                      </a:ext>
                    </a:extLst>
                  </p:cNvPr>
                  <p:cNvSpPr>
                    <a:spLocks noChangeArrowheads="1"/>
                  </p:cNvSpPr>
                  <p:nvPr/>
                </p:nvSpPr>
                <p:spPr bwMode="auto">
                  <a:xfrm>
                    <a:off x="3172" y="42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6" name="Oval 222">
                    <a:extLst>
                      <a:ext uri="{FF2B5EF4-FFF2-40B4-BE49-F238E27FC236}">
                        <a16:creationId xmlns:a16="http://schemas.microsoft.com/office/drawing/2014/main" id="{B4C1D54E-72CF-48B2-80A8-9AD7A3DDBF92}"/>
                      </a:ext>
                    </a:extLst>
                  </p:cNvPr>
                  <p:cNvSpPr>
                    <a:spLocks noChangeArrowheads="1"/>
                  </p:cNvSpPr>
                  <p:nvPr/>
                </p:nvSpPr>
                <p:spPr bwMode="auto">
                  <a:xfrm>
                    <a:off x="3227" y="43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7" name="Oval 223">
                    <a:extLst>
                      <a:ext uri="{FF2B5EF4-FFF2-40B4-BE49-F238E27FC236}">
                        <a16:creationId xmlns:a16="http://schemas.microsoft.com/office/drawing/2014/main" id="{D4123F7B-6DD3-4FB9-9FA1-F7AD1D81E7E7}"/>
                      </a:ext>
                    </a:extLst>
                  </p:cNvPr>
                  <p:cNvSpPr>
                    <a:spLocks noChangeArrowheads="1"/>
                  </p:cNvSpPr>
                  <p:nvPr/>
                </p:nvSpPr>
                <p:spPr bwMode="auto">
                  <a:xfrm>
                    <a:off x="3201" y="43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8" name="Oval 224">
                    <a:extLst>
                      <a:ext uri="{FF2B5EF4-FFF2-40B4-BE49-F238E27FC236}">
                        <a16:creationId xmlns:a16="http://schemas.microsoft.com/office/drawing/2014/main" id="{86120BD2-CDBA-41FC-BF6C-32618A9F52A0}"/>
                      </a:ext>
                    </a:extLst>
                  </p:cNvPr>
                  <p:cNvSpPr>
                    <a:spLocks noChangeArrowheads="1"/>
                  </p:cNvSpPr>
                  <p:nvPr/>
                </p:nvSpPr>
                <p:spPr bwMode="auto">
                  <a:xfrm>
                    <a:off x="3185" y="43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9" name="Oval 225">
                    <a:extLst>
                      <a:ext uri="{FF2B5EF4-FFF2-40B4-BE49-F238E27FC236}">
                        <a16:creationId xmlns:a16="http://schemas.microsoft.com/office/drawing/2014/main" id="{8113EEFF-0B3B-49A6-851A-F43D35A11C66}"/>
                      </a:ext>
                    </a:extLst>
                  </p:cNvPr>
                  <p:cNvSpPr>
                    <a:spLocks noChangeArrowheads="1"/>
                  </p:cNvSpPr>
                  <p:nvPr/>
                </p:nvSpPr>
                <p:spPr bwMode="auto">
                  <a:xfrm>
                    <a:off x="3173" y="445"/>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00" name="Oval 226">
                    <a:extLst>
                      <a:ext uri="{FF2B5EF4-FFF2-40B4-BE49-F238E27FC236}">
                        <a16:creationId xmlns:a16="http://schemas.microsoft.com/office/drawing/2014/main" id="{D4421D28-D3A1-4685-BB01-CFAF4F580281}"/>
                      </a:ext>
                    </a:extLst>
                  </p:cNvPr>
                  <p:cNvSpPr>
                    <a:spLocks noChangeArrowheads="1"/>
                  </p:cNvSpPr>
                  <p:nvPr/>
                </p:nvSpPr>
                <p:spPr bwMode="auto">
                  <a:xfrm>
                    <a:off x="3244" y="45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01" name="Oval 227">
                    <a:extLst>
                      <a:ext uri="{FF2B5EF4-FFF2-40B4-BE49-F238E27FC236}">
                        <a16:creationId xmlns:a16="http://schemas.microsoft.com/office/drawing/2014/main" id="{7008991B-EC72-44EA-ADB1-FB58BB2C3E95}"/>
                      </a:ext>
                    </a:extLst>
                  </p:cNvPr>
                  <p:cNvSpPr>
                    <a:spLocks noChangeArrowheads="1"/>
                  </p:cNvSpPr>
                  <p:nvPr/>
                </p:nvSpPr>
                <p:spPr bwMode="auto">
                  <a:xfrm>
                    <a:off x="3212" y="469"/>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02" name="Oval 228">
                    <a:extLst>
                      <a:ext uri="{FF2B5EF4-FFF2-40B4-BE49-F238E27FC236}">
                        <a16:creationId xmlns:a16="http://schemas.microsoft.com/office/drawing/2014/main" id="{004C7FC0-817C-468A-AA45-0B99D6CB36E6}"/>
                      </a:ext>
                    </a:extLst>
                  </p:cNvPr>
                  <p:cNvSpPr>
                    <a:spLocks noChangeArrowheads="1"/>
                  </p:cNvSpPr>
                  <p:nvPr/>
                </p:nvSpPr>
                <p:spPr bwMode="auto">
                  <a:xfrm>
                    <a:off x="3227" y="47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03" name="Oval 229">
                    <a:extLst>
                      <a:ext uri="{FF2B5EF4-FFF2-40B4-BE49-F238E27FC236}">
                        <a16:creationId xmlns:a16="http://schemas.microsoft.com/office/drawing/2014/main" id="{D84CCEE6-F4FC-478A-AABC-9CBC94902BE8}"/>
                      </a:ext>
                    </a:extLst>
                  </p:cNvPr>
                  <p:cNvSpPr>
                    <a:spLocks noChangeArrowheads="1"/>
                  </p:cNvSpPr>
                  <p:nvPr/>
                </p:nvSpPr>
                <p:spPr bwMode="auto">
                  <a:xfrm>
                    <a:off x="3181" y="474"/>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04" name="Oval 230">
                    <a:extLst>
                      <a:ext uri="{FF2B5EF4-FFF2-40B4-BE49-F238E27FC236}">
                        <a16:creationId xmlns:a16="http://schemas.microsoft.com/office/drawing/2014/main" id="{D6DBCD73-95C4-40B3-AFDA-32E90447D206}"/>
                      </a:ext>
                    </a:extLst>
                  </p:cNvPr>
                  <p:cNvSpPr>
                    <a:spLocks noChangeArrowheads="1"/>
                  </p:cNvSpPr>
                  <p:nvPr/>
                </p:nvSpPr>
                <p:spPr bwMode="auto">
                  <a:xfrm>
                    <a:off x="3253" y="48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105" name="Oval 231">
                    <a:extLst>
                      <a:ext uri="{FF2B5EF4-FFF2-40B4-BE49-F238E27FC236}">
                        <a16:creationId xmlns:a16="http://schemas.microsoft.com/office/drawing/2014/main" id="{4A392D01-AE51-444A-8064-7BD4F710E6C5}"/>
                      </a:ext>
                    </a:extLst>
                  </p:cNvPr>
                  <p:cNvSpPr>
                    <a:spLocks noChangeArrowheads="1"/>
                  </p:cNvSpPr>
                  <p:nvPr/>
                </p:nvSpPr>
                <p:spPr bwMode="auto">
                  <a:xfrm>
                    <a:off x="3209" y="49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nvGrpSpPr>
                <p:cNvPr id="40025" name="Group 232">
                  <a:extLst>
                    <a:ext uri="{FF2B5EF4-FFF2-40B4-BE49-F238E27FC236}">
                      <a16:creationId xmlns:a16="http://schemas.microsoft.com/office/drawing/2014/main" id="{771243A8-A097-4AAA-A3A9-49BC1FE2CF99}"/>
                    </a:ext>
                  </a:extLst>
                </p:cNvPr>
                <p:cNvGrpSpPr>
                  <a:grpSpLocks/>
                </p:cNvGrpSpPr>
                <p:nvPr/>
              </p:nvGrpSpPr>
              <p:grpSpPr bwMode="auto">
                <a:xfrm>
                  <a:off x="3001" y="482"/>
                  <a:ext cx="186" cy="145"/>
                  <a:chOff x="3001" y="482"/>
                  <a:chExt cx="186" cy="145"/>
                </a:xfrm>
              </p:grpSpPr>
              <p:sp>
                <p:nvSpPr>
                  <p:cNvPr id="40051" name="Oval 233">
                    <a:extLst>
                      <a:ext uri="{FF2B5EF4-FFF2-40B4-BE49-F238E27FC236}">
                        <a16:creationId xmlns:a16="http://schemas.microsoft.com/office/drawing/2014/main" id="{12C5CAAC-F218-4065-AFBF-5212D5F5A5B1}"/>
                      </a:ext>
                    </a:extLst>
                  </p:cNvPr>
                  <p:cNvSpPr>
                    <a:spLocks noChangeArrowheads="1"/>
                  </p:cNvSpPr>
                  <p:nvPr/>
                </p:nvSpPr>
                <p:spPr bwMode="auto">
                  <a:xfrm>
                    <a:off x="3054" y="57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nvGrpSpPr>
                  <p:cNvPr id="40052" name="Group 234">
                    <a:extLst>
                      <a:ext uri="{FF2B5EF4-FFF2-40B4-BE49-F238E27FC236}">
                        <a16:creationId xmlns:a16="http://schemas.microsoft.com/office/drawing/2014/main" id="{5158F346-5F54-4BD3-8C0D-EDAC12D843CB}"/>
                      </a:ext>
                    </a:extLst>
                  </p:cNvPr>
                  <p:cNvGrpSpPr>
                    <a:grpSpLocks/>
                  </p:cNvGrpSpPr>
                  <p:nvPr/>
                </p:nvGrpSpPr>
                <p:grpSpPr bwMode="auto">
                  <a:xfrm>
                    <a:off x="3001" y="482"/>
                    <a:ext cx="186" cy="145"/>
                    <a:chOff x="3001" y="482"/>
                    <a:chExt cx="186" cy="145"/>
                  </a:xfrm>
                </p:grpSpPr>
                <p:sp>
                  <p:nvSpPr>
                    <p:cNvPr id="40053" name="Oval 235">
                      <a:extLst>
                        <a:ext uri="{FF2B5EF4-FFF2-40B4-BE49-F238E27FC236}">
                          <a16:creationId xmlns:a16="http://schemas.microsoft.com/office/drawing/2014/main" id="{2D8EA44E-6B32-426C-BA4C-61ED044F8ADE}"/>
                        </a:ext>
                      </a:extLst>
                    </p:cNvPr>
                    <p:cNvSpPr>
                      <a:spLocks noChangeArrowheads="1"/>
                    </p:cNvSpPr>
                    <p:nvPr/>
                  </p:nvSpPr>
                  <p:spPr bwMode="auto">
                    <a:xfrm>
                      <a:off x="3086" y="48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4" name="Oval 236">
                      <a:extLst>
                        <a:ext uri="{FF2B5EF4-FFF2-40B4-BE49-F238E27FC236}">
                          <a16:creationId xmlns:a16="http://schemas.microsoft.com/office/drawing/2014/main" id="{0FA1D59A-DADD-4CF5-A1AF-799133007056}"/>
                        </a:ext>
                      </a:extLst>
                    </p:cNvPr>
                    <p:cNvSpPr>
                      <a:spLocks noChangeArrowheads="1"/>
                    </p:cNvSpPr>
                    <p:nvPr/>
                  </p:nvSpPr>
                  <p:spPr bwMode="auto">
                    <a:xfrm>
                      <a:off x="3123" y="49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5" name="Oval 237">
                      <a:extLst>
                        <a:ext uri="{FF2B5EF4-FFF2-40B4-BE49-F238E27FC236}">
                          <a16:creationId xmlns:a16="http://schemas.microsoft.com/office/drawing/2014/main" id="{3BF1D308-9A6F-4723-8A19-205BF419A9AD}"/>
                        </a:ext>
                      </a:extLst>
                    </p:cNvPr>
                    <p:cNvSpPr>
                      <a:spLocks noChangeArrowheads="1"/>
                    </p:cNvSpPr>
                    <p:nvPr/>
                  </p:nvSpPr>
                  <p:spPr bwMode="auto">
                    <a:xfrm>
                      <a:off x="3105" y="48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6" name="Oval 238">
                      <a:extLst>
                        <a:ext uri="{FF2B5EF4-FFF2-40B4-BE49-F238E27FC236}">
                          <a16:creationId xmlns:a16="http://schemas.microsoft.com/office/drawing/2014/main" id="{03D92CB9-A2D8-4230-94D8-91127DF18A7E}"/>
                        </a:ext>
                      </a:extLst>
                    </p:cNvPr>
                    <p:cNvSpPr>
                      <a:spLocks noChangeArrowheads="1"/>
                    </p:cNvSpPr>
                    <p:nvPr/>
                  </p:nvSpPr>
                  <p:spPr bwMode="auto">
                    <a:xfrm>
                      <a:off x="3154" y="519"/>
                      <a:ext cx="13"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7" name="Oval 239">
                      <a:extLst>
                        <a:ext uri="{FF2B5EF4-FFF2-40B4-BE49-F238E27FC236}">
                          <a16:creationId xmlns:a16="http://schemas.microsoft.com/office/drawing/2014/main" id="{00D0D1AD-E6A7-4EBB-BFE3-069DB0101215}"/>
                        </a:ext>
                      </a:extLst>
                    </p:cNvPr>
                    <p:cNvSpPr>
                      <a:spLocks noChangeArrowheads="1"/>
                    </p:cNvSpPr>
                    <p:nvPr/>
                  </p:nvSpPr>
                  <p:spPr bwMode="auto">
                    <a:xfrm>
                      <a:off x="3135" y="52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8" name="Oval 240">
                      <a:extLst>
                        <a:ext uri="{FF2B5EF4-FFF2-40B4-BE49-F238E27FC236}">
                          <a16:creationId xmlns:a16="http://schemas.microsoft.com/office/drawing/2014/main" id="{A7A951EE-CAAC-498C-9561-FF7F46B438B1}"/>
                        </a:ext>
                      </a:extLst>
                    </p:cNvPr>
                    <p:cNvSpPr>
                      <a:spLocks noChangeArrowheads="1"/>
                    </p:cNvSpPr>
                    <p:nvPr/>
                  </p:nvSpPr>
                  <p:spPr bwMode="auto">
                    <a:xfrm>
                      <a:off x="3080" y="51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9" name="Oval 241">
                      <a:extLst>
                        <a:ext uri="{FF2B5EF4-FFF2-40B4-BE49-F238E27FC236}">
                          <a16:creationId xmlns:a16="http://schemas.microsoft.com/office/drawing/2014/main" id="{F568138B-B92C-4677-BBFA-E8045F2F4531}"/>
                        </a:ext>
                      </a:extLst>
                    </p:cNvPr>
                    <p:cNvSpPr>
                      <a:spLocks noChangeArrowheads="1"/>
                    </p:cNvSpPr>
                    <p:nvPr/>
                  </p:nvSpPr>
                  <p:spPr bwMode="auto">
                    <a:xfrm>
                      <a:off x="3069" y="492"/>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0" name="Oval 242">
                      <a:extLst>
                        <a:ext uri="{FF2B5EF4-FFF2-40B4-BE49-F238E27FC236}">
                          <a16:creationId xmlns:a16="http://schemas.microsoft.com/office/drawing/2014/main" id="{582E12C1-9886-4EFB-A4AD-72F6F3CF7955}"/>
                        </a:ext>
                      </a:extLst>
                    </p:cNvPr>
                    <p:cNvSpPr>
                      <a:spLocks noChangeArrowheads="1"/>
                    </p:cNvSpPr>
                    <p:nvPr/>
                  </p:nvSpPr>
                  <p:spPr bwMode="auto">
                    <a:xfrm>
                      <a:off x="3048" y="49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1" name="Oval 243">
                      <a:extLst>
                        <a:ext uri="{FF2B5EF4-FFF2-40B4-BE49-F238E27FC236}">
                          <a16:creationId xmlns:a16="http://schemas.microsoft.com/office/drawing/2014/main" id="{9E4F6357-DB00-4E0E-B410-595832FEA745}"/>
                        </a:ext>
                      </a:extLst>
                    </p:cNvPr>
                    <p:cNvSpPr>
                      <a:spLocks noChangeArrowheads="1"/>
                    </p:cNvSpPr>
                    <p:nvPr/>
                  </p:nvSpPr>
                  <p:spPr bwMode="auto">
                    <a:xfrm>
                      <a:off x="3051" y="508"/>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2" name="Oval 244">
                      <a:extLst>
                        <a:ext uri="{FF2B5EF4-FFF2-40B4-BE49-F238E27FC236}">
                          <a16:creationId xmlns:a16="http://schemas.microsoft.com/office/drawing/2014/main" id="{A26442FB-DB10-43A2-897C-EE73D425F02A}"/>
                        </a:ext>
                      </a:extLst>
                    </p:cNvPr>
                    <p:cNvSpPr>
                      <a:spLocks noChangeArrowheads="1"/>
                    </p:cNvSpPr>
                    <p:nvPr/>
                  </p:nvSpPr>
                  <p:spPr bwMode="auto">
                    <a:xfrm>
                      <a:off x="3044" y="52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3" name="Oval 245">
                      <a:extLst>
                        <a:ext uri="{FF2B5EF4-FFF2-40B4-BE49-F238E27FC236}">
                          <a16:creationId xmlns:a16="http://schemas.microsoft.com/office/drawing/2014/main" id="{F025B581-5DAD-44AE-AD29-947FBD8B4959}"/>
                        </a:ext>
                      </a:extLst>
                    </p:cNvPr>
                    <p:cNvSpPr>
                      <a:spLocks noChangeArrowheads="1"/>
                    </p:cNvSpPr>
                    <p:nvPr/>
                  </p:nvSpPr>
                  <p:spPr bwMode="auto">
                    <a:xfrm>
                      <a:off x="3021" y="50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4" name="Oval 246">
                      <a:extLst>
                        <a:ext uri="{FF2B5EF4-FFF2-40B4-BE49-F238E27FC236}">
                          <a16:creationId xmlns:a16="http://schemas.microsoft.com/office/drawing/2014/main" id="{074767D9-EA0A-49F3-B5F0-2C7F475C8CA9}"/>
                        </a:ext>
                      </a:extLst>
                    </p:cNvPr>
                    <p:cNvSpPr>
                      <a:spLocks noChangeArrowheads="1"/>
                    </p:cNvSpPr>
                    <p:nvPr/>
                  </p:nvSpPr>
                  <p:spPr bwMode="auto">
                    <a:xfrm>
                      <a:off x="3072" y="54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5" name="Oval 247">
                      <a:extLst>
                        <a:ext uri="{FF2B5EF4-FFF2-40B4-BE49-F238E27FC236}">
                          <a16:creationId xmlns:a16="http://schemas.microsoft.com/office/drawing/2014/main" id="{C841C882-4315-4F40-A95C-9A4EC80DA62F}"/>
                        </a:ext>
                      </a:extLst>
                    </p:cNvPr>
                    <p:cNvSpPr>
                      <a:spLocks noChangeArrowheads="1"/>
                    </p:cNvSpPr>
                    <p:nvPr/>
                  </p:nvSpPr>
                  <p:spPr bwMode="auto">
                    <a:xfrm>
                      <a:off x="3106" y="50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6" name="Oval 248">
                      <a:extLst>
                        <a:ext uri="{FF2B5EF4-FFF2-40B4-BE49-F238E27FC236}">
                          <a16:creationId xmlns:a16="http://schemas.microsoft.com/office/drawing/2014/main" id="{9844EB80-F9B4-48CE-8055-BEC235D1B69E}"/>
                        </a:ext>
                      </a:extLst>
                    </p:cNvPr>
                    <p:cNvSpPr>
                      <a:spLocks noChangeArrowheads="1"/>
                    </p:cNvSpPr>
                    <p:nvPr/>
                  </p:nvSpPr>
                  <p:spPr bwMode="auto">
                    <a:xfrm>
                      <a:off x="3014" y="530"/>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7" name="Oval 249">
                      <a:extLst>
                        <a:ext uri="{FF2B5EF4-FFF2-40B4-BE49-F238E27FC236}">
                          <a16:creationId xmlns:a16="http://schemas.microsoft.com/office/drawing/2014/main" id="{7185EA7E-D484-421B-AC9F-DB4CAB45D2F0}"/>
                        </a:ext>
                      </a:extLst>
                    </p:cNvPr>
                    <p:cNvSpPr>
                      <a:spLocks noChangeArrowheads="1"/>
                    </p:cNvSpPr>
                    <p:nvPr/>
                  </p:nvSpPr>
                  <p:spPr bwMode="auto">
                    <a:xfrm>
                      <a:off x="3029" y="54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8" name="Oval 250">
                      <a:extLst>
                        <a:ext uri="{FF2B5EF4-FFF2-40B4-BE49-F238E27FC236}">
                          <a16:creationId xmlns:a16="http://schemas.microsoft.com/office/drawing/2014/main" id="{00F659FE-EE0E-4482-8B39-76144FD1502D}"/>
                        </a:ext>
                      </a:extLst>
                    </p:cNvPr>
                    <p:cNvSpPr>
                      <a:spLocks noChangeArrowheads="1"/>
                    </p:cNvSpPr>
                    <p:nvPr/>
                  </p:nvSpPr>
                  <p:spPr bwMode="auto">
                    <a:xfrm>
                      <a:off x="3034" y="55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69" name="Oval 251">
                      <a:extLst>
                        <a:ext uri="{FF2B5EF4-FFF2-40B4-BE49-F238E27FC236}">
                          <a16:creationId xmlns:a16="http://schemas.microsoft.com/office/drawing/2014/main" id="{AC9F2B8C-4CF3-42FE-B291-B53E46BC9310}"/>
                        </a:ext>
                      </a:extLst>
                    </p:cNvPr>
                    <p:cNvSpPr>
                      <a:spLocks noChangeArrowheads="1"/>
                    </p:cNvSpPr>
                    <p:nvPr/>
                  </p:nvSpPr>
                  <p:spPr bwMode="auto">
                    <a:xfrm>
                      <a:off x="3059" y="55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0" name="Oval 252">
                      <a:extLst>
                        <a:ext uri="{FF2B5EF4-FFF2-40B4-BE49-F238E27FC236}">
                          <a16:creationId xmlns:a16="http://schemas.microsoft.com/office/drawing/2014/main" id="{3CE17AFE-133A-4040-BE42-2341DD4A12E1}"/>
                        </a:ext>
                      </a:extLst>
                    </p:cNvPr>
                    <p:cNvSpPr>
                      <a:spLocks noChangeArrowheads="1"/>
                    </p:cNvSpPr>
                    <p:nvPr/>
                  </p:nvSpPr>
                  <p:spPr bwMode="auto">
                    <a:xfrm>
                      <a:off x="3020" y="56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1" name="Oval 253">
                      <a:extLst>
                        <a:ext uri="{FF2B5EF4-FFF2-40B4-BE49-F238E27FC236}">
                          <a16:creationId xmlns:a16="http://schemas.microsoft.com/office/drawing/2014/main" id="{572CC9DB-90E8-4D87-8446-4A14B8D0659D}"/>
                        </a:ext>
                      </a:extLst>
                    </p:cNvPr>
                    <p:cNvSpPr>
                      <a:spLocks noChangeArrowheads="1"/>
                    </p:cNvSpPr>
                    <p:nvPr/>
                  </p:nvSpPr>
                  <p:spPr bwMode="auto">
                    <a:xfrm>
                      <a:off x="3001" y="58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2" name="Oval 254">
                      <a:extLst>
                        <a:ext uri="{FF2B5EF4-FFF2-40B4-BE49-F238E27FC236}">
                          <a16:creationId xmlns:a16="http://schemas.microsoft.com/office/drawing/2014/main" id="{3647C034-106D-43F9-B8C2-D496A72523A1}"/>
                        </a:ext>
                      </a:extLst>
                    </p:cNvPr>
                    <p:cNvSpPr>
                      <a:spLocks noChangeArrowheads="1"/>
                    </p:cNvSpPr>
                    <p:nvPr/>
                  </p:nvSpPr>
                  <p:spPr bwMode="auto">
                    <a:xfrm>
                      <a:off x="3003" y="603"/>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3" name="Oval 255">
                      <a:extLst>
                        <a:ext uri="{FF2B5EF4-FFF2-40B4-BE49-F238E27FC236}">
                          <a16:creationId xmlns:a16="http://schemas.microsoft.com/office/drawing/2014/main" id="{32AFE9C8-C87E-4D17-9034-FE8C987F116A}"/>
                        </a:ext>
                      </a:extLst>
                    </p:cNvPr>
                    <p:cNvSpPr>
                      <a:spLocks noChangeArrowheads="1"/>
                    </p:cNvSpPr>
                    <p:nvPr/>
                  </p:nvSpPr>
                  <p:spPr bwMode="auto">
                    <a:xfrm>
                      <a:off x="3028" y="590"/>
                      <a:ext cx="13"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4" name="Oval 256">
                      <a:extLst>
                        <a:ext uri="{FF2B5EF4-FFF2-40B4-BE49-F238E27FC236}">
                          <a16:creationId xmlns:a16="http://schemas.microsoft.com/office/drawing/2014/main" id="{91825EB2-1E39-4545-A830-0BEE5C610E78}"/>
                        </a:ext>
                      </a:extLst>
                    </p:cNvPr>
                    <p:cNvSpPr>
                      <a:spLocks noChangeArrowheads="1"/>
                    </p:cNvSpPr>
                    <p:nvPr/>
                  </p:nvSpPr>
                  <p:spPr bwMode="auto">
                    <a:xfrm>
                      <a:off x="3058" y="576"/>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5" name="Oval 257">
                      <a:extLst>
                        <a:ext uri="{FF2B5EF4-FFF2-40B4-BE49-F238E27FC236}">
                          <a16:creationId xmlns:a16="http://schemas.microsoft.com/office/drawing/2014/main" id="{D0BF10CE-40C4-40F1-A36B-754C116F8F23}"/>
                        </a:ext>
                      </a:extLst>
                    </p:cNvPr>
                    <p:cNvSpPr>
                      <a:spLocks noChangeArrowheads="1"/>
                    </p:cNvSpPr>
                    <p:nvPr/>
                  </p:nvSpPr>
                  <p:spPr bwMode="auto">
                    <a:xfrm>
                      <a:off x="3046" y="60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6" name="Oval 258">
                      <a:extLst>
                        <a:ext uri="{FF2B5EF4-FFF2-40B4-BE49-F238E27FC236}">
                          <a16:creationId xmlns:a16="http://schemas.microsoft.com/office/drawing/2014/main" id="{E73F9529-20C5-446A-9902-FE74CF6A2064}"/>
                        </a:ext>
                      </a:extLst>
                    </p:cNvPr>
                    <p:cNvSpPr>
                      <a:spLocks noChangeArrowheads="1"/>
                    </p:cNvSpPr>
                    <p:nvPr/>
                  </p:nvSpPr>
                  <p:spPr bwMode="auto">
                    <a:xfrm>
                      <a:off x="3063" y="58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7" name="Oval 259">
                      <a:extLst>
                        <a:ext uri="{FF2B5EF4-FFF2-40B4-BE49-F238E27FC236}">
                          <a16:creationId xmlns:a16="http://schemas.microsoft.com/office/drawing/2014/main" id="{C381A94E-FCF0-4EF0-81AA-6E1BEE6FCDEC}"/>
                        </a:ext>
                      </a:extLst>
                    </p:cNvPr>
                    <p:cNvSpPr>
                      <a:spLocks noChangeArrowheads="1"/>
                    </p:cNvSpPr>
                    <p:nvPr/>
                  </p:nvSpPr>
                  <p:spPr bwMode="auto">
                    <a:xfrm>
                      <a:off x="3071" y="598"/>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8" name="Oval 260">
                      <a:extLst>
                        <a:ext uri="{FF2B5EF4-FFF2-40B4-BE49-F238E27FC236}">
                          <a16:creationId xmlns:a16="http://schemas.microsoft.com/office/drawing/2014/main" id="{79C3F05A-1080-457D-BB8E-CE1AEB0EB013}"/>
                        </a:ext>
                      </a:extLst>
                    </p:cNvPr>
                    <p:cNvSpPr>
                      <a:spLocks noChangeArrowheads="1"/>
                    </p:cNvSpPr>
                    <p:nvPr/>
                  </p:nvSpPr>
                  <p:spPr bwMode="auto">
                    <a:xfrm>
                      <a:off x="3082" y="571"/>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79" name="Oval 261">
                      <a:extLst>
                        <a:ext uri="{FF2B5EF4-FFF2-40B4-BE49-F238E27FC236}">
                          <a16:creationId xmlns:a16="http://schemas.microsoft.com/office/drawing/2014/main" id="{2409E090-C07C-423E-9190-444EFB4D1036}"/>
                        </a:ext>
                      </a:extLst>
                    </p:cNvPr>
                    <p:cNvSpPr>
                      <a:spLocks noChangeArrowheads="1"/>
                    </p:cNvSpPr>
                    <p:nvPr/>
                  </p:nvSpPr>
                  <p:spPr bwMode="auto">
                    <a:xfrm>
                      <a:off x="3085" y="58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0" name="Oval 262">
                      <a:extLst>
                        <a:ext uri="{FF2B5EF4-FFF2-40B4-BE49-F238E27FC236}">
                          <a16:creationId xmlns:a16="http://schemas.microsoft.com/office/drawing/2014/main" id="{12BF1B09-A460-4D8F-BDB4-736685D6218E}"/>
                        </a:ext>
                      </a:extLst>
                    </p:cNvPr>
                    <p:cNvSpPr>
                      <a:spLocks noChangeArrowheads="1"/>
                    </p:cNvSpPr>
                    <p:nvPr/>
                  </p:nvSpPr>
                  <p:spPr bwMode="auto">
                    <a:xfrm>
                      <a:off x="3103" y="557"/>
                      <a:ext cx="12" cy="11"/>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1" name="Oval 263">
                      <a:extLst>
                        <a:ext uri="{FF2B5EF4-FFF2-40B4-BE49-F238E27FC236}">
                          <a16:creationId xmlns:a16="http://schemas.microsoft.com/office/drawing/2014/main" id="{1F02447E-90FA-4C13-948E-06A0D26E3F95}"/>
                        </a:ext>
                      </a:extLst>
                    </p:cNvPr>
                    <p:cNvSpPr>
                      <a:spLocks noChangeArrowheads="1"/>
                    </p:cNvSpPr>
                    <p:nvPr/>
                  </p:nvSpPr>
                  <p:spPr bwMode="auto">
                    <a:xfrm>
                      <a:off x="3102" y="572"/>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2" name="Oval 264">
                      <a:extLst>
                        <a:ext uri="{FF2B5EF4-FFF2-40B4-BE49-F238E27FC236}">
                          <a16:creationId xmlns:a16="http://schemas.microsoft.com/office/drawing/2014/main" id="{851C86DB-A267-4239-9D11-2F5AC7C6EE94}"/>
                        </a:ext>
                      </a:extLst>
                    </p:cNvPr>
                    <p:cNvSpPr>
                      <a:spLocks noChangeArrowheads="1"/>
                    </p:cNvSpPr>
                    <p:nvPr/>
                  </p:nvSpPr>
                  <p:spPr bwMode="auto">
                    <a:xfrm>
                      <a:off x="3103" y="599"/>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3" name="Oval 265">
                      <a:extLst>
                        <a:ext uri="{FF2B5EF4-FFF2-40B4-BE49-F238E27FC236}">
                          <a16:creationId xmlns:a16="http://schemas.microsoft.com/office/drawing/2014/main" id="{6DABDD97-EA94-4FFC-AEDD-27AC445C7E59}"/>
                        </a:ext>
                      </a:extLst>
                    </p:cNvPr>
                    <p:cNvSpPr>
                      <a:spLocks noChangeArrowheads="1"/>
                    </p:cNvSpPr>
                    <p:nvPr/>
                  </p:nvSpPr>
                  <p:spPr bwMode="auto">
                    <a:xfrm>
                      <a:off x="3118" y="557"/>
                      <a:ext cx="12" cy="11"/>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4" name="Oval 266">
                      <a:extLst>
                        <a:ext uri="{FF2B5EF4-FFF2-40B4-BE49-F238E27FC236}">
                          <a16:creationId xmlns:a16="http://schemas.microsoft.com/office/drawing/2014/main" id="{AE33B2E9-ADCA-45C3-90E3-858C6B34D823}"/>
                        </a:ext>
                      </a:extLst>
                    </p:cNvPr>
                    <p:cNvSpPr>
                      <a:spLocks noChangeArrowheads="1"/>
                    </p:cNvSpPr>
                    <p:nvPr/>
                  </p:nvSpPr>
                  <p:spPr bwMode="auto">
                    <a:xfrm>
                      <a:off x="3137" y="54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5" name="Oval 267">
                      <a:extLst>
                        <a:ext uri="{FF2B5EF4-FFF2-40B4-BE49-F238E27FC236}">
                          <a16:creationId xmlns:a16="http://schemas.microsoft.com/office/drawing/2014/main" id="{35BFF2ED-4F73-4454-9A60-3FC2CF53CC56}"/>
                        </a:ext>
                      </a:extLst>
                    </p:cNvPr>
                    <p:cNvSpPr>
                      <a:spLocks noChangeArrowheads="1"/>
                    </p:cNvSpPr>
                    <p:nvPr/>
                  </p:nvSpPr>
                  <p:spPr bwMode="auto">
                    <a:xfrm>
                      <a:off x="3152" y="54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6" name="Oval 268">
                      <a:extLst>
                        <a:ext uri="{FF2B5EF4-FFF2-40B4-BE49-F238E27FC236}">
                          <a16:creationId xmlns:a16="http://schemas.microsoft.com/office/drawing/2014/main" id="{0B7E00DF-104A-4E3A-A8E3-1B4D1FA720CB}"/>
                        </a:ext>
                      </a:extLst>
                    </p:cNvPr>
                    <p:cNvSpPr>
                      <a:spLocks noChangeArrowheads="1"/>
                    </p:cNvSpPr>
                    <p:nvPr/>
                  </p:nvSpPr>
                  <p:spPr bwMode="auto">
                    <a:xfrm>
                      <a:off x="3175" y="551"/>
                      <a:ext cx="12" cy="11"/>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7" name="Oval 269">
                      <a:extLst>
                        <a:ext uri="{FF2B5EF4-FFF2-40B4-BE49-F238E27FC236}">
                          <a16:creationId xmlns:a16="http://schemas.microsoft.com/office/drawing/2014/main" id="{BC8C110E-BDA7-40F5-8511-2B43A1B71235}"/>
                        </a:ext>
                      </a:extLst>
                    </p:cNvPr>
                    <p:cNvSpPr>
                      <a:spLocks noChangeArrowheads="1"/>
                    </p:cNvSpPr>
                    <p:nvPr/>
                  </p:nvSpPr>
                  <p:spPr bwMode="auto">
                    <a:xfrm>
                      <a:off x="3166" y="562"/>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8" name="Oval 270">
                      <a:extLst>
                        <a:ext uri="{FF2B5EF4-FFF2-40B4-BE49-F238E27FC236}">
                          <a16:creationId xmlns:a16="http://schemas.microsoft.com/office/drawing/2014/main" id="{36A5BB88-6C8F-4500-AA43-0C60876EA697}"/>
                        </a:ext>
                      </a:extLst>
                    </p:cNvPr>
                    <p:cNvSpPr>
                      <a:spLocks noChangeArrowheads="1"/>
                    </p:cNvSpPr>
                    <p:nvPr/>
                  </p:nvSpPr>
                  <p:spPr bwMode="auto">
                    <a:xfrm>
                      <a:off x="3129" y="56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89" name="Oval 271">
                      <a:extLst>
                        <a:ext uri="{FF2B5EF4-FFF2-40B4-BE49-F238E27FC236}">
                          <a16:creationId xmlns:a16="http://schemas.microsoft.com/office/drawing/2014/main" id="{3D761A0A-8AB7-4A40-A4DA-9F1A35284498}"/>
                        </a:ext>
                      </a:extLst>
                    </p:cNvPr>
                    <p:cNvSpPr>
                      <a:spLocks noChangeArrowheads="1"/>
                    </p:cNvSpPr>
                    <p:nvPr/>
                  </p:nvSpPr>
                  <p:spPr bwMode="auto">
                    <a:xfrm>
                      <a:off x="3140" y="57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0" name="Oval 272">
                      <a:extLst>
                        <a:ext uri="{FF2B5EF4-FFF2-40B4-BE49-F238E27FC236}">
                          <a16:creationId xmlns:a16="http://schemas.microsoft.com/office/drawing/2014/main" id="{EF928F23-59C5-4170-BDCF-B15E75D2342D}"/>
                        </a:ext>
                      </a:extLst>
                    </p:cNvPr>
                    <p:cNvSpPr>
                      <a:spLocks noChangeArrowheads="1"/>
                    </p:cNvSpPr>
                    <p:nvPr/>
                  </p:nvSpPr>
                  <p:spPr bwMode="auto">
                    <a:xfrm>
                      <a:off x="3115" y="58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91" name="Oval 273">
                      <a:extLst>
                        <a:ext uri="{FF2B5EF4-FFF2-40B4-BE49-F238E27FC236}">
                          <a16:creationId xmlns:a16="http://schemas.microsoft.com/office/drawing/2014/main" id="{F8A5BB66-6124-4180-A8B1-4E3E7EE1EABA}"/>
                        </a:ext>
                      </a:extLst>
                    </p:cNvPr>
                    <p:cNvSpPr>
                      <a:spLocks noChangeArrowheads="1"/>
                    </p:cNvSpPr>
                    <p:nvPr/>
                  </p:nvSpPr>
                  <p:spPr bwMode="auto">
                    <a:xfrm>
                      <a:off x="3132" y="61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nvGrpSpPr>
                <p:cNvPr id="40026" name="Group 274">
                  <a:extLst>
                    <a:ext uri="{FF2B5EF4-FFF2-40B4-BE49-F238E27FC236}">
                      <a16:creationId xmlns:a16="http://schemas.microsoft.com/office/drawing/2014/main" id="{AC948C74-9D52-4A6B-BCFE-D041FFBE6988}"/>
                    </a:ext>
                  </a:extLst>
                </p:cNvPr>
                <p:cNvGrpSpPr>
                  <a:grpSpLocks/>
                </p:cNvGrpSpPr>
                <p:nvPr/>
              </p:nvGrpSpPr>
              <p:grpSpPr bwMode="auto">
                <a:xfrm>
                  <a:off x="2981" y="633"/>
                  <a:ext cx="168" cy="116"/>
                  <a:chOff x="2981" y="633"/>
                  <a:chExt cx="168" cy="116"/>
                </a:xfrm>
              </p:grpSpPr>
              <p:sp>
                <p:nvSpPr>
                  <p:cNvPr id="40027" name="Oval 275">
                    <a:extLst>
                      <a:ext uri="{FF2B5EF4-FFF2-40B4-BE49-F238E27FC236}">
                        <a16:creationId xmlns:a16="http://schemas.microsoft.com/office/drawing/2014/main" id="{2547E0CB-6FB5-47DC-B41A-8D181FE86794}"/>
                      </a:ext>
                    </a:extLst>
                  </p:cNvPr>
                  <p:cNvSpPr>
                    <a:spLocks noChangeArrowheads="1"/>
                  </p:cNvSpPr>
                  <p:nvPr/>
                </p:nvSpPr>
                <p:spPr bwMode="auto">
                  <a:xfrm>
                    <a:off x="3070" y="64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28" name="Oval 276">
                    <a:extLst>
                      <a:ext uri="{FF2B5EF4-FFF2-40B4-BE49-F238E27FC236}">
                        <a16:creationId xmlns:a16="http://schemas.microsoft.com/office/drawing/2014/main" id="{CB36B2A4-60E2-42BF-9155-61037A91904E}"/>
                      </a:ext>
                    </a:extLst>
                  </p:cNvPr>
                  <p:cNvSpPr>
                    <a:spLocks noChangeArrowheads="1"/>
                  </p:cNvSpPr>
                  <p:nvPr/>
                </p:nvSpPr>
                <p:spPr bwMode="auto">
                  <a:xfrm>
                    <a:off x="2998" y="63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29" name="Oval 277">
                    <a:extLst>
                      <a:ext uri="{FF2B5EF4-FFF2-40B4-BE49-F238E27FC236}">
                        <a16:creationId xmlns:a16="http://schemas.microsoft.com/office/drawing/2014/main" id="{29055685-0DD9-4DD5-97AC-F8439118255E}"/>
                      </a:ext>
                    </a:extLst>
                  </p:cNvPr>
                  <p:cNvSpPr>
                    <a:spLocks noChangeArrowheads="1"/>
                  </p:cNvSpPr>
                  <p:nvPr/>
                </p:nvSpPr>
                <p:spPr bwMode="auto">
                  <a:xfrm>
                    <a:off x="3099" y="661"/>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0" name="Oval 278">
                    <a:extLst>
                      <a:ext uri="{FF2B5EF4-FFF2-40B4-BE49-F238E27FC236}">
                        <a16:creationId xmlns:a16="http://schemas.microsoft.com/office/drawing/2014/main" id="{AA9FC82E-D84B-4EF5-BFF1-64C91239DA67}"/>
                      </a:ext>
                    </a:extLst>
                  </p:cNvPr>
                  <p:cNvSpPr>
                    <a:spLocks noChangeArrowheads="1"/>
                  </p:cNvSpPr>
                  <p:nvPr/>
                </p:nvSpPr>
                <p:spPr bwMode="auto">
                  <a:xfrm>
                    <a:off x="3119" y="65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1" name="Oval 279">
                    <a:extLst>
                      <a:ext uri="{FF2B5EF4-FFF2-40B4-BE49-F238E27FC236}">
                        <a16:creationId xmlns:a16="http://schemas.microsoft.com/office/drawing/2014/main" id="{729541B1-7035-4924-88E2-43E1B7F6B703}"/>
                      </a:ext>
                    </a:extLst>
                  </p:cNvPr>
                  <p:cNvSpPr>
                    <a:spLocks noChangeArrowheads="1"/>
                  </p:cNvSpPr>
                  <p:nvPr/>
                </p:nvSpPr>
                <p:spPr bwMode="auto">
                  <a:xfrm>
                    <a:off x="3137" y="68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2" name="Oval 280">
                    <a:extLst>
                      <a:ext uri="{FF2B5EF4-FFF2-40B4-BE49-F238E27FC236}">
                        <a16:creationId xmlns:a16="http://schemas.microsoft.com/office/drawing/2014/main" id="{331B952C-DBB8-4810-A924-2FB92D556007}"/>
                      </a:ext>
                    </a:extLst>
                  </p:cNvPr>
                  <p:cNvSpPr>
                    <a:spLocks noChangeArrowheads="1"/>
                  </p:cNvSpPr>
                  <p:nvPr/>
                </p:nvSpPr>
                <p:spPr bwMode="auto">
                  <a:xfrm>
                    <a:off x="3100" y="67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3" name="Oval 281">
                    <a:extLst>
                      <a:ext uri="{FF2B5EF4-FFF2-40B4-BE49-F238E27FC236}">
                        <a16:creationId xmlns:a16="http://schemas.microsoft.com/office/drawing/2014/main" id="{F68DB6F5-A407-4E26-81BA-9C337F53EA94}"/>
                      </a:ext>
                    </a:extLst>
                  </p:cNvPr>
                  <p:cNvSpPr>
                    <a:spLocks noChangeArrowheads="1"/>
                  </p:cNvSpPr>
                  <p:nvPr/>
                </p:nvSpPr>
                <p:spPr bwMode="auto">
                  <a:xfrm>
                    <a:off x="3082" y="68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4" name="Oval 282">
                    <a:extLst>
                      <a:ext uri="{FF2B5EF4-FFF2-40B4-BE49-F238E27FC236}">
                        <a16:creationId xmlns:a16="http://schemas.microsoft.com/office/drawing/2014/main" id="{C033B05B-3B06-4B05-8D80-E3DBB6A2F123}"/>
                      </a:ext>
                    </a:extLst>
                  </p:cNvPr>
                  <p:cNvSpPr>
                    <a:spLocks noChangeArrowheads="1"/>
                  </p:cNvSpPr>
                  <p:nvPr/>
                </p:nvSpPr>
                <p:spPr bwMode="auto">
                  <a:xfrm>
                    <a:off x="3129" y="696"/>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5" name="Oval 283">
                    <a:extLst>
                      <a:ext uri="{FF2B5EF4-FFF2-40B4-BE49-F238E27FC236}">
                        <a16:creationId xmlns:a16="http://schemas.microsoft.com/office/drawing/2014/main" id="{22BFD939-9811-42DC-BBFF-7E077496F493}"/>
                      </a:ext>
                    </a:extLst>
                  </p:cNvPr>
                  <p:cNvSpPr>
                    <a:spLocks noChangeArrowheads="1"/>
                  </p:cNvSpPr>
                  <p:nvPr/>
                </p:nvSpPr>
                <p:spPr bwMode="auto">
                  <a:xfrm>
                    <a:off x="3022" y="683"/>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6" name="Oval 284">
                    <a:extLst>
                      <a:ext uri="{FF2B5EF4-FFF2-40B4-BE49-F238E27FC236}">
                        <a16:creationId xmlns:a16="http://schemas.microsoft.com/office/drawing/2014/main" id="{165DE70F-1D0F-46E1-9466-29E8CAFB2250}"/>
                      </a:ext>
                    </a:extLst>
                  </p:cNvPr>
                  <p:cNvSpPr>
                    <a:spLocks noChangeArrowheads="1"/>
                  </p:cNvSpPr>
                  <p:nvPr/>
                </p:nvSpPr>
                <p:spPr bwMode="auto">
                  <a:xfrm>
                    <a:off x="2998" y="687"/>
                    <a:ext cx="11"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7" name="Oval 285">
                    <a:extLst>
                      <a:ext uri="{FF2B5EF4-FFF2-40B4-BE49-F238E27FC236}">
                        <a16:creationId xmlns:a16="http://schemas.microsoft.com/office/drawing/2014/main" id="{9B9801AC-5EB1-4283-B61D-D9CDB370364D}"/>
                      </a:ext>
                    </a:extLst>
                  </p:cNvPr>
                  <p:cNvSpPr>
                    <a:spLocks noChangeArrowheads="1"/>
                  </p:cNvSpPr>
                  <p:nvPr/>
                </p:nvSpPr>
                <p:spPr bwMode="auto">
                  <a:xfrm>
                    <a:off x="2994" y="67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8" name="Oval 286">
                    <a:extLst>
                      <a:ext uri="{FF2B5EF4-FFF2-40B4-BE49-F238E27FC236}">
                        <a16:creationId xmlns:a16="http://schemas.microsoft.com/office/drawing/2014/main" id="{84E610C0-8A66-4B17-95F3-A80AF890223C}"/>
                      </a:ext>
                    </a:extLst>
                  </p:cNvPr>
                  <p:cNvSpPr>
                    <a:spLocks noChangeArrowheads="1"/>
                  </p:cNvSpPr>
                  <p:nvPr/>
                </p:nvSpPr>
                <p:spPr bwMode="auto">
                  <a:xfrm>
                    <a:off x="3045" y="703"/>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39" name="Oval 287">
                    <a:extLst>
                      <a:ext uri="{FF2B5EF4-FFF2-40B4-BE49-F238E27FC236}">
                        <a16:creationId xmlns:a16="http://schemas.microsoft.com/office/drawing/2014/main" id="{3927B0A9-A32F-4304-936A-02E0BD99AB79}"/>
                      </a:ext>
                    </a:extLst>
                  </p:cNvPr>
                  <p:cNvSpPr>
                    <a:spLocks noChangeArrowheads="1"/>
                  </p:cNvSpPr>
                  <p:nvPr/>
                </p:nvSpPr>
                <p:spPr bwMode="auto">
                  <a:xfrm>
                    <a:off x="3105" y="710"/>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0" name="Oval 288">
                    <a:extLst>
                      <a:ext uri="{FF2B5EF4-FFF2-40B4-BE49-F238E27FC236}">
                        <a16:creationId xmlns:a16="http://schemas.microsoft.com/office/drawing/2014/main" id="{99D641F7-EB31-4B41-8B9A-13093970A758}"/>
                      </a:ext>
                    </a:extLst>
                  </p:cNvPr>
                  <p:cNvSpPr>
                    <a:spLocks noChangeArrowheads="1"/>
                  </p:cNvSpPr>
                  <p:nvPr/>
                </p:nvSpPr>
                <p:spPr bwMode="auto">
                  <a:xfrm>
                    <a:off x="3066" y="706"/>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1" name="Oval 289">
                    <a:extLst>
                      <a:ext uri="{FF2B5EF4-FFF2-40B4-BE49-F238E27FC236}">
                        <a16:creationId xmlns:a16="http://schemas.microsoft.com/office/drawing/2014/main" id="{26F90AF7-726D-41CC-9991-9AE75368FD07}"/>
                      </a:ext>
                    </a:extLst>
                  </p:cNvPr>
                  <p:cNvSpPr>
                    <a:spLocks noChangeArrowheads="1"/>
                  </p:cNvSpPr>
                  <p:nvPr/>
                </p:nvSpPr>
                <p:spPr bwMode="auto">
                  <a:xfrm>
                    <a:off x="3079" y="71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2" name="Oval 290">
                    <a:extLst>
                      <a:ext uri="{FF2B5EF4-FFF2-40B4-BE49-F238E27FC236}">
                        <a16:creationId xmlns:a16="http://schemas.microsoft.com/office/drawing/2014/main" id="{B7F336AC-6ED4-4B11-A461-A52591FD7503}"/>
                      </a:ext>
                    </a:extLst>
                  </p:cNvPr>
                  <p:cNvSpPr>
                    <a:spLocks noChangeArrowheads="1"/>
                  </p:cNvSpPr>
                  <p:nvPr/>
                </p:nvSpPr>
                <p:spPr bwMode="auto">
                  <a:xfrm>
                    <a:off x="3022" y="708"/>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3" name="Oval 291">
                    <a:extLst>
                      <a:ext uri="{FF2B5EF4-FFF2-40B4-BE49-F238E27FC236}">
                        <a16:creationId xmlns:a16="http://schemas.microsoft.com/office/drawing/2014/main" id="{A45EFCB8-A492-4DD2-B3A1-E75311698FCA}"/>
                      </a:ext>
                    </a:extLst>
                  </p:cNvPr>
                  <p:cNvSpPr>
                    <a:spLocks noChangeArrowheads="1"/>
                  </p:cNvSpPr>
                  <p:nvPr/>
                </p:nvSpPr>
                <p:spPr bwMode="auto">
                  <a:xfrm>
                    <a:off x="3017" y="70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4" name="Oval 292">
                    <a:extLst>
                      <a:ext uri="{FF2B5EF4-FFF2-40B4-BE49-F238E27FC236}">
                        <a16:creationId xmlns:a16="http://schemas.microsoft.com/office/drawing/2014/main" id="{225B9D27-B91C-49BF-9899-76FBF308D1B6}"/>
                      </a:ext>
                    </a:extLst>
                  </p:cNvPr>
                  <p:cNvSpPr>
                    <a:spLocks noChangeArrowheads="1"/>
                  </p:cNvSpPr>
                  <p:nvPr/>
                </p:nvSpPr>
                <p:spPr bwMode="auto">
                  <a:xfrm>
                    <a:off x="3055" y="73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5" name="Oval 293">
                    <a:extLst>
                      <a:ext uri="{FF2B5EF4-FFF2-40B4-BE49-F238E27FC236}">
                        <a16:creationId xmlns:a16="http://schemas.microsoft.com/office/drawing/2014/main" id="{2C2B7B0B-3EAE-4C93-92E3-60A45F6EF950}"/>
                      </a:ext>
                    </a:extLst>
                  </p:cNvPr>
                  <p:cNvSpPr>
                    <a:spLocks noChangeArrowheads="1"/>
                  </p:cNvSpPr>
                  <p:nvPr/>
                </p:nvSpPr>
                <p:spPr bwMode="auto">
                  <a:xfrm>
                    <a:off x="3035" y="73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6" name="Oval 294">
                    <a:extLst>
                      <a:ext uri="{FF2B5EF4-FFF2-40B4-BE49-F238E27FC236}">
                        <a16:creationId xmlns:a16="http://schemas.microsoft.com/office/drawing/2014/main" id="{F5E818BD-4A73-4D5F-92C9-AFEB880E97C8}"/>
                      </a:ext>
                    </a:extLst>
                  </p:cNvPr>
                  <p:cNvSpPr>
                    <a:spLocks noChangeArrowheads="1"/>
                  </p:cNvSpPr>
                  <p:nvPr/>
                </p:nvSpPr>
                <p:spPr bwMode="auto">
                  <a:xfrm>
                    <a:off x="3010" y="73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7" name="Oval 295">
                    <a:extLst>
                      <a:ext uri="{FF2B5EF4-FFF2-40B4-BE49-F238E27FC236}">
                        <a16:creationId xmlns:a16="http://schemas.microsoft.com/office/drawing/2014/main" id="{CF0A566A-6D75-4EC4-82E6-EB2C774D1AE7}"/>
                      </a:ext>
                    </a:extLst>
                  </p:cNvPr>
                  <p:cNvSpPr>
                    <a:spLocks noChangeArrowheads="1"/>
                  </p:cNvSpPr>
                  <p:nvPr/>
                </p:nvSpPr>
                <p:spPr bwMode="auto">
                  <a:xfrm>
                    <a:off x="2982" y="65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8" name="Oval 296">
                    <a:extLst>
                      <a:ext uri="{FF2B5EF4-FFF2-40B4-BE49-F238E27FC236}">
                        <a16:creationId xmlns:a16="http://schemas.microsoft.com/office/drawing/2014/main" id="{2154962C-0C83-495B-881A-838D9F403DD4}"/>
                      </a:ext>
                    </a:extLst>
                  </p:cNvPr>
                  <p:cNvSpPr>
                    <a:spLocks noChangeArrowheads="1"/>
                  </p:cNvSpPr>
                  <p:nvPr/>
                </p:nvSpPr>
                <p:spPr bwMode="auto">
                  <a:xfrm>
                    <a:off x="2981" y="67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49" name="Oval 297">
                    <a:extLst>
                      <a:ext uri="{FF2B5EF4-FFF2-40B4-BE49-F238E27FC236}">
                        <a16:creationId xmlns:a16="http://schemas.microsoft.com/office/drawing/2014/main" id="{E4E62855-8EC8-4577-8F93-C4166E16CE31}"/>
                      </a:ext>
                    </a:extLst>
                  </p:cNvPr>
                  <p:cNvSpPr>
                    <a:spLocks noChangeArrowheads="1"/>
                  </p:cNvSpPr>
                  <p:nvPr/>
                </p:nvSpPr>
                <p:spPr bwMode="auto">
                  <a:xfrm>
                    <a:off x="2983" y="70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50" name="Oval 298">
                    <a:extLst>
                      <a:ext uri="{FF2B5EF4-FFF2-40B4-BE49-F238E27FC236}">
                        <a16:creationId xmlns:a16="http://schemas.microsoft.com/office/drawing/2014/main" id="{7F39DCE2-D6F8-4697-BA1A-9EB59DFF7D2B}"/>
                      </a:ext>
                    </a:extLst>
                  </p:cNvPr>
                  <p:cNvSpPr>
                    <a:spLocks noChangeArrowheads="1"/>
                  </p:cNvSpPr>
                  <p:nvPr/>
                </p:nvSpPr>
                <p:spPr bwMode="auto">
                  <a:xfrm>
                    <a:off x="2992" y="72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nvGrpSpPr>
              <p:cNvPr id="39968" name="Group 299">
                <a:extLst>
                  <a:ext uri="{FF2B5EF4-FFF2-40B4-BE49-F238E27FC236}">
                    <a16:creationId xmlns:a16="http://schemas.microsoft.com/office/drawing/2014/main" id="{B2BEF0E3-DDD7-43C3-875E-4E9D3D086ED2}"/>
                  </a:ext>
                </a:extLst>
              </p:cNvPr>
              <p:cNvGrpSpPr>
                <a:grpSpLocks/>
              </p:cNvGrpSpPr>
              <p:nvPr/>
            </p:nvGrpSpPr>
            <p:grpSpPr bwMode="auto">
              <a:xfrm>
                <a:off x="2520" y="407"/>
                <a:ext cx="320" cy="501"/>
                <a:chOff x="2520" y="407"/>
                <a:chExt cx="320" cy="501"/>
              </a:xfrm>
            </p:grpSpPr>
            <p:grpSp>
              <p:nvGrpSpPr>
                <p:cNvPr id="39969" name="Group 300">
                  <a:extLst>
                    <a:ext uri="{FF2B5EF4-FFF2-40B4-BE49-F238E27FC236}">
                      <a16:creationId xmlns:a16="http://schemas.microsoft.com/office/drawing/2014/main" id="{C647EB9B-B7B1-49B2-88D2-33C0170AD00D}"/>
                    </a:ext>
                  </a:extLst>
                </p:cNvPr>
                <p:cNvGrpSpPr>
                  <a:grpSpLocks/>
                </p:cNvGrpSpPr>
                <p:nvPr/>
              </p:nvGrpSpPr>
              <p:grpSpPr bwMode="auto">
                <a:xfrm>
                  <a:off x="2756" y="520"/>
                  <a:ext cx="84" cy="126"/>
                  <a:chOff x="2756" y="520"/>
                  <a:chExt cx="84" cy="126"/>
                </a:xfrm>
              </p:grpSpPr>
              <p:sp>
                <p:nvSpPr>
                  <p:cNvPr id="40011" name="Oval 301">
                    <a:extLst>
                      <a:ext uri="{FF2B5EF4-FFF2-40B4-BE49-F238E27FC236}">
                        <a16:creationId xmlns:a16="http://schemas.microsoft.com/office/drawing/2014/main" id="{5D2DAFD1-4C2A-4D18-99EB-D8BF16883281}"/>
                      </a:ext>
                    </a:extLst>
                  </p:cNvPr>
                  <p:cNvSpPr>
                    <a:spLocks noChangeArrowheads="1"/>
                  </p:cNvSpPr>
                  <p:nvPr/>
                </p:nvSpPr>
                <p:spPr bwMode="auto">
                  <a:xfrm>
                    <a:off x="2828" y="53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2" name="Oval 302">
                    <a:extLst>
                      <a:ext uri="{FF2B5EF4-FFF2-40B4-BE49-F238E27FC236}">
                        <a16:creationId xmlns:a16="http://schemas.microsoft.com/office/drawing/2014/main" id="{E59C1FE2-EC11-42A3-83B2-A5513AD7FD95}"/>
                      </a:ext>
                    </a:extLst>
                  </p:cNvPr>
                  <p:cNvSpPr>
                    <a:spLocks noChangeArrowheads="1"/>
                  </p:cNvSpPr>
                  <p:nvPr/>
                </p:nvSpPr>
                <p:spPr bwMode="auto">
                  <a:xfrm>
                    <a:off x="2822" y="520"/>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3" name="Oval 303">
                    <a:extLst>
                      <a:ext uri="{FF2B5EF4-FFF2-40B4-BE49-F238E27FC236}">
                        <a16:creationId xmlns:a16="http://schemas.microsoft.com/office/drawing/2014/main" id="{F386F46C-5DC9-482A-9E16-8D6D299292B7}"/>
                      </a:ext>
                    </a:extLst>
                  </p:cNvPr>
                  <p:cNvSpPr>
                    <a:spLocks noChangeArrowheads="1"/>
                  </p:cNvSpPr>
                  <p:nvPr/>
                </p:nvSpPr>
                <p:spPr bwMode="auto">
                  <a:xfrm>
                    <a:off x="2782" y="52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4" name="Oval 304">
                    <a:extLst>
                      <a:ext uri="{FF2B5EF4-FFF2-40B4-BE49-F238E27FC236}">
                        <a16:creationId xmlns:a16="http://schemas.microsoft.com/office/drawing/2014/main" id="{232E7AAD-E831-48A3-99BE-65ACB2C7E69C}"/>
                      </a:ext>
                    </a:extLst>
                  </p:cNvPr>
                  <p:cNvSpPr>
                    <a:spLocks noChangeArrowheads="1"/>
                  </p:cNvSpPr>
                  <p:nvPr/>
                </p:nvSpPr>
                <p:spPr bwMode="auto">
                  <a:xfrm>
                    <a:off x="2756" y="535"/>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5" name="Oval 305">
                    <a:extLst>
                      <a:ext uri="{FF2B5EF4-FFF2-40B4-BE49-F238E27FC236}">
                        <a16:creationId xmlns:a16="http://schemas.microsoft.com/office/drawing/2014/main" id="{8AFA2DEA-CCCA-4406-8E3C-275E26FE2A15}"/>
                      </a:ext>
                    </a:extLst>
                  </p:cNvPr>
                  <p:cNvSpPr>
                    <a:spLocks noChangeArrowheads="1"/>
                  </p:cNvSpPr>
                  <p:nvPr/>
                </p:nvSpPr>
                <p:spPr bwMode="auto">
                  <a:xfrm>
                    <a:off x="2788" y="54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6" name="Oval 306">
                    <a:extLst>
                      <a:ext uri="{FF2B5EF4-FFF2-40B4-BE49-F238E27FC236}">
                        <a16:creationId xmlns:a16="http://schemas.microsoft.com/office/drawing/2014/main" id="{0034E828-56A9-4A95-A217-228AB7AA615B}"/>
                      </a:ext>
                    </a:extLst>
                  </p:cNvPr>
                  <p:cNvSpPr>
                    <a:spLocks noChangeArrowheads="1"/>
                  </p:cNvSpPr>
                  <p:nvPr/>
                </p:nvSpPr>
                <p:spPr bwMode="auto">
                  <a:xfrm>
                    <a:off x="2807" y="57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7" name="Oval 307">
                    <a:extLst>
                      <a:ext uri="{FF2B5EF4-FFF2-40B4-BE49-F238E27FC236}">
                        <a16:creationId xmlns:a16="http://schemas.microsoft.com/office/drawing/2014/main" id="{AF09F54A-913A-4CF8-A1D4-5E3C9471DB20}"/>
                      </a:ext>
                    </a:extLst>
                  </p:cNvPr>
                  <p:cNvSpPr>
                    <a:spLocks noChangeArrowheads="1"/>
                  </p:cNvSpPr>
                  <p:nvPr/>
                </p:nvSpPr>
                <p:spPr bwMode="auto">
                  <a:xfrm>
                    <a:off x="2782" y="57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8" name="Oval 308">
                    <a:extLst>
                      <a:ext uri="{FF2B5EF4-FFF2-40B4-BE49-F238E27FC236}">
                        <a16:creationId xmlns:a16="http://schemas.microsoft.com/office/drawing/2014/main" id="{C7735CEC-0779-4795-AD74-8299E5004CCC}"/>
                      </a:ext>
                    </a:extLst>
                  </p:cNvPr>
                  <p:cNvSpPr>
                    <a:spLocks noChangeArrowheads="1"/>
                  </p:cNvSpPr>
                  <p:nvPr/>
                </p:nvSpPr>
                <p:spPr bwMode="auto">
                  <a:xfrm>
                    <a:off x="2785" y="58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9" name="Oval 309">
                    <a:extLst>
                      <a:ext uri="{FF2B5EF4-FFF2-40B4-BE49-F238E27FC236}">
                        <a16:creationId xmlns:a16="http://schemas.microsoft.com/office/drawing/2014/main" id="{ADC9F6E6-E27E-413E-BBCE-329026A48A33}"/>
                      </a:ext>
                    </a:extLst>
                  </p:cNvPr>
                  <p:cNvSpPr>
                    <a:spLocks noChangeArrowheads="1"/>
                  </p:cNvSpPr>
                  <p:nvPr/>
                </p:nvSpPr>
                <p:spPr bwMode="auto">
                  <a:xfrm>
                    <a:off x="2756" y="58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20" name="Oval 310">
                    <a:extLst>
                      <a:ext uri="{FF2B5EF4-FFF2-40B4-BE49-F238E27FC236}">
                        <a16:creationId xmlns:a16="http://schemas.microsoft.com/office/drawing/2014/main" id="{F91C5089-B033-4258-B6F2-009B62A26EF2}"/>
                      </a:ext>
                    </a:extLst>
                  </p:cNvPr>
                  <p:cNvSpPr>
                    <a:spLocks noChangeArrowheads="1"/>
                  </p:cNvSpPr>
                  <p:nvPr/>
                </p:nvSpPr>
                <p:spPr bwMode="auto">
                  <a:xfrm>
                    <a:off x="2792" y="60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21" name="Oval 311">
                    <a:extLst>
                      <a:ext uri="{FF2B5EF4-FFF2-40B4-BE49-F238E27FC236}">
                        <a16:creationId xmlns:a16="http://schemas.microsoft.com/office/drawing/2014/main" id="{EADD6AE9-1702-4921-8A3B-02303EB3FFE5}"/>
                      </a:ext>
                    </a:extLst>
                  </p:cNvPr>
                  <p:cNvSpPr>
                    <a:spLocks noChangeArrowheads="1"/>
                  </p:cNvSpPr>
                  <p:nvPr/>
                </p:nvSpPr>
                <p:spPr bwMode="auto">
                  <a:xfrm>
                    <a:off x="2756" y="59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22" name="Oval 312">
                    <a:extLst>
                      <a:ext uri="{FF2B5EF4-FFF2-40B4-BE49-F238E27FC236}">
                        <a16:creationId xmlns:a16="http://schemas.microsoft.com/office/drawing/2014/main" id="{57847F06-CA7C-492B-99DE-4086A1CE3ED2}"/>
                      </a:ext>
                    </a:extLst>
                  </p:cNvPr>
                  <p:cNvSpPr>
                    <a:spLocks noChangeArrowheads="1"/>
                  </p:cNvSpPr>
                  <p:nvPr/>
                </p:nvSpPr>
                <p:spPr bwMode="auto">
                  <a:xfrm>
                    <a:off x="2764" y="620"/>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23" name="Oval 313">
                    <a:extLst>
                      <a:ext uri="{FF2B5EF4-FFF2-40B4-BE49-F238E27FC236}">
                        <a16:creationId xmlns:a16="http://schemas.microsoft.com/office/drawing/2014/main" id="{382B356D-09E2-415E-81B7-A9B9128D3F99}"/>
                      </a:ext>
                    </a:extLst>
                  </p:cNvPr>
                  <p:cNvSpPr>
                    <a:spLocks noChangeArrowheads="1"/>
                  </p:cNvSpPr>
                  <p:nvPr/>
                </p:nvSpPr>
                <p:spPr bwMode="auto">
                  <a:xfrm>
                    <a:off x="2780" y="634"/>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nvGrpSpPr>
                <p:cNvPr id="39970" name="Group 314">
                  <a:extLst>
                    <a:ext uri="{FF2B5EF4-FFF2-40B4-BE49-F238E27FC236}">
                      <a16:creationId xmlns:a16="http://schemas.microsoft.com/office/drawing/2014/main" id="{D56BF55B-50E8-4B22-84C6-7B7AC5D96589}"/>
                    </a:ext>
                  </a:extLst>
                </p:cNvPr>
                <p:cNvGrpSpPr>
                  <a:grpSpLocks/>
                </p:cNvGrpSpPr>
                <p:nvPr/>
              </p:nvGrpSpPr>
              <p:grpSpPr bwMode="auto">
                <a:xfrm>
                  <a:off x="2628" y="407"/>
                  <a:ext cx="62" cy="60"/>
                  <a:chOff x="2628" y="407"/>
                  <a:chExt cx="62" cy="60"/>
                </a:xfrm>
              </p:grpSpPr>
              <p:sp>
                <p:nvSpPr>
                  <p:cNvPr id="40002" name="Oval 315">
                    <a:extLst>
                      <a:ext uri="{FF2B5EF4-FFF2-40B4-BE49-F238E27FC236}">
                        <a16:creationId xmlns:a16="http://schemas.microsoft.com/office/drawing/2014/main" id="{80CE13D2-01A2-47DB-9799-F11871BA6811}"/>
                      </a:ext>
                    </a:extLst>
                  </p:cNvPr>
                  <p:cNvSpPr>
                    <a:spLocks noChangeArrowheads="1"/>
                  </p:cNvSpPr>
                  <p:nvPr/>
                </p:nvSpPr>
                <p:spPr bwMode="auto">
                  <a:xfrm>
                    <a:off x="2677" y="444"/>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3" name="Oval 316">
                    <a:extLst>
                      <a:ext uri="{FF2B5EF4-FFF2-40B4-BE49-F238E27FC236}">
                        <a16:creationId xmlns:a16="http://schemas.microsoft.com/office/drawing/2014/main" id="{DF3839DB-0A40-4A25-91F0-BE56BC1CDD24}"/>
                      </a:ext>
                    </a:extLst>
                  </p:cNvPr>
                  <p:cNvSpPr>
                    <a:spLocks noChangeArrowheads="1"/>
                  </p:cNvSpPr>
                  <p:nvPr/>
                </p:nvSpPr>
                <p:spPr bwMode="auto">
                  <a:xfrm>
                    <a:off x="2674" y="42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4" name="Oval 317">
                    <a:extLst>
                      <a:ext uri="{FF2B5EF4-FFF2-40B4-BE49-F238E27FC236}">
                        <a16:creationId xmlns:a16="http://schemas.microsoft.com/office/drawing/2014/main" id="{74C529BF-EF3F-4E9B-9368-115BD611D9EA}"/>
                      </a:ext>
                    </a:extLst>
                  </p:cNvPr>
                  <p:cNvSpPr>
                    <a:spLocks noChangeArrowheads="1"/>
                  </p:cNvSpPr>
                  <p:nvPr/>
                </p:nvSpPr>
                <p:spPr bwMode="auto">
                  <a:xfrm>
                    <a:off x="2659" y="40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5" name="Oval 318">
                    <a:extLst>
                      <a:ext uri="{FF2B5EF4-FFF2-40B4-BE49-F238E27FC236}">
                        <a16:creationId xmlns:a16="http://schemas.microsoft.com/office/drawing/2014/main" id="{3033D73A-2F25-4C60-9FFE-734C7EF9FB21}"/>
                      </a:ext>
                    </a:extLst>
                  </p:cNvPr>
                  <p:cNvSpPr>
                    <a:spLocks noChangeArrowheads="1"/>
                  </p:cNvSpPr>
                  <p:nvPr/>
                </p:nvSpPr>
                <p:spPr bwMode="auto">
                  <a:xfrm>
                    <a:off x="2631" y="41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6" name="Oval 319">
                    <a:extLst>
                      <a:ext uri="{FF2B5EF4-FFF2-40B4-BE49-F238E27FC236}">
                        <a16:creationId xmlns:a16="http://schemas.microsoft.com/office/drawing/2014/main" id="{520E9DB7-8204-4D2D-9A5B-3029B00385A3}"/>
                      </a:ext>
                    </a:extLst>
                  </p:cNvPr>
                  <p:cNvSpPr>
                    <a:spLocks noChangeArrowheads="1"/>
                  </p:cNvSpPr>
                  <p:nvPr/>
                </p:nvSpPr>
                <p:spPr bwMode="auto">
                  <a:xfrm>
                    <a:off x="2644" y="429"/>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7" name="Oval 320">
                    <a:extLst>
                      <a:ext uri="{FF2B5EF4-FFF2-40B4-BE49-F238E27FC236}">
                        <a16:creationId xmlns:a16="http://schemas.microsoft.com/office/drawing/2014/main" id="{3267A0D9-857E-419C-9CBC-7613C277CEFB}"/>
                      </a:ext>
                    </a:extLst>
                  </p:cNvPr>
                  <p:cNvSpPr>
                    <a:spLocks noChangeArrowheads="1"/>
                  </p:cNvSpPr>
                  <p:nvPr/>
                </p:nvSpPr>
                <p:spPr bwMode="auto">
                  <a:xfrm>
                    <a:off x="2652" y="442"/>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8" name="Oval 321">
                    <a:extLst>
                      <a:ext uri="{FF2B5EF4-FFF2-40B4-BE49-F238E27FC236}">
                        <a16:creationId xmlns:a16="http://schemas.microsoft.com/office/drawing/2014/main" id="{96A48D95-42F8-4D44-B8A3-D59053C0512D}"/>
                      </a:ext>
                    </a:extLst>
                  </p:cNvPr>
                  <p:cNvSpPr>
                    <a:spLocks noChangeArrowheads="1"/>
                  </p:cNvSpPr>
                  <p:nvPr/>
                </p:nvSpPr>
                <p:spPr bwMode="auto">
                  <a:xfrm>
                    <a:off x="2666" y="45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9" name="Oval 322">
                    <a:extLst>
                      <a:ext uri="{FF2B5EF4-FFF2-40B4-BE49-F238E27FC236}">
                        <a16:creationId xmlns:a16="http://schemas.microsoft.com/office/drawing/2014/main" id="{5F0ECBEB-AFC1-4863-A560-3948FC4B63DC}"/>
                      </a:ext>
                    </a:extLst>
                  </p:cNvPr>
                  <p:cNvSpPr>
                    <a:spLocks noChangeArrowheads="1"/>
                  </p:cNvSpPr>
                  <p:nvPr/>
                </p:nvSpPr>
                <p:spPr bwMode="auto">
                  <a:xfrm>
                    <a:off x="2640" y="45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10" name="Oval 323">
                    <a:extLst>
                      <a:ext uri="{FF2B5EF4-FFF2-40B4-BE49-F238E27FC236}">
                        <a16:creationId xmlns:a16="http://schemas.microsoft.com/office/drawing/2014/main" id="{BA0897FA-17FA-400E-A698-51CC3240AF00}"/>
                      </a:ext>
                    </a:extLst>
                  </p:cNvPr>
                  <p:cNvSpPr>
                    <a:spLocks noChangeArrowheads="1"/>
                  </p:cNvSpPr>
                  <p:nvPr/>
                </p:nvSpPr>
                <p:spPr bwMode="auto">
                  <a:xfrm>
                    <a:off x="2628" y="44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nvGrpSpPr>
                <p:cNvPr id="39971" name="Group 324">
                  <a:extLst>
                    <a:ext uri="{FF2B5EF4-FFF2-40B4-BE49-F238E27FC236}">
                      <a16:creationId xmlns:a16="http://schemas.microsoft.com/office/drawing/2014/main" id="{61A523D3-C711-492E-95ED-DC2FFAEDC3E3}"/>
                    </a:ext>
                  </a:extLst>
                </p:cNvPr>
                <p:cNvGrpSpPr>
                  <a:grpSpLocks/>
                </p:cNvGrpSpPr>
                <p:nvPr/>
              </p:nvGrpSpPr>
              <p:grpSpPr bwMode="auto">
                <a:xfrm>
                  <a:off x="2520" y="758"/>
                  <a:ext cx="168" cy="150"/>
                  <a:chOff x="2520" y="758"/>
                  <a:chExt cx="168" cy="150"/>
                </a:xfrm>
              </p:grpSpPr>
              <p:sp>
                <p:nvSpPr>
                  <p:cNvPr id="39972" name="Oval 325">
                    <a:extLst>
                      <a:ext uri="{FF2B5EF4-FFF2-40B4-BE49-F238E27FC236}">
                        <a16:creationId xmlns:a16="http://schemas.microsoft.com/office/drawing/2014/main" id="{F91BB85C-88FC-45AE-BF73-FC88B52109AC}"/>
                      </a:ext>
                    </a:extLst>
                  </p:cNvPr>
                  <p:cNvSpPr>
                    <a:spLocks noChangeArrowheads="1"/>
                  </p:cNvSpPr>
                  <p:nvPr/>
                </p:nvSpPr>
                <p:spPr bwMode="auto">
                  <a:xfrm>
                    <a:off x="2642" y="75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3" name="Oval 326">
                    <a:extLst>
                      <a:ext uri="{FF2B5EF4-FFF2-40B4-BE49-F238E27FC236}">
                        <a16:creationId xmlns:a16="http://schemas.microsoft.com/office/drawing/2014/main" id="{E3221A77-A9DE-4BFA-B72B-7D9B97E228AA}"/>
                      </a:ext>
                    </a:extLst>
                  </p:cNvPr>
                  <p:cNvSpPr>
                    <a:spLocks noChangeArrowheads="1"/>
                  </p:cNvSpPr>
                  <p:nvPr/>
                </p:nvSpPr>
                <p:spPr bwMode="auto">
                  <a:xfrm>
                    <a:off x="2670" y="77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4" name="Oval 327">
                    <a:extLst>
                      <a:ext uri="{FF2B5EF4-FFF2-40B4-BE49-F238E27FC236}">
                        <a16:creationId xmlns:a16="http://schemas.microsoft.com/office/drawing/2014/main" id="{8B0029A2-BEB0-4FA7-A7DC-DAF9BE66BB7D}"/>
                      </a:ext>
                    </a:extLst>
                  </p:cNvPr>
                  <p:cNvSpPr>
                    <a:spLocks noChangeArrowheads="1"/>
                  </p:cNvSpPr>
                  <p:nvPr/>
                </p:nvSpPr>
                <p:spPr bwMode="auto">
                  <a:xfrm>
                    <a:off x="2626" y="78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5" name="Oval 328">
                    <a:extLst>
                      <a:ext uri="{FF2B5EF4-FFF2-40B4-BE49-F238E27FC236}">
                        <a16:creationId xmlns:a16="http://schemas.microsoft.com/office/drawing/2014/main" id="{081DDE76-700A-467F-AFA2-58CA87B2D9DF}"/>
                      </a:ext>
                    </a:extLst>
                  </p:cNvPr>
                  <p:cNvSpPr>
                    <a:spLocks noChangeArrowheads="1"/>
                  </p:cNvSpPr>
                  <p:nvPr/>
                </p:nvSpPr>
                <p:spPr bwMode="auto">
                  <a:xfrm>
                    <a:off x="2658" y="812"/>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6" name="Oval 329">
                    <a:extLst>
                      <a:ext uri="{FF2B5EF4-FFF2-40B4-BE49-F238E27FC236}">
                        <a16:creationId xmlns:a16="http://schemas.microsoft.com/office/drawing/2014/main" id="{6466A6DA-4FE8-4F32-9F5B-1134B49FB70E}"/>
                      </a:ext>
                    </a:extLst>
                  </p:cNvPr>
                  <p:cNvSpPr>
                    <a:spLocks noChangeArrowheads="1"/>
                  </p:cNvSpPr>
                  <p:nvPr/>
                </p:nvSpPr>
                <p:spPr bwMode="auto">
                  <a:xfrm>
                    <a:off x="2609" y="80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7" name="Oval 330">
                    <a:extLst>
                      <a:ext uri="{FF2B5EF4-FFF2-40B4-BE49-F238E27FC236}">
                        <a16:creationId xmlns:a16="http://schemas.microsoft.com/office/drawing/2014/main" id="{A1B18169-4D25-44B5-A83A-7B7F82F3D7C7}"/>
                      </a:ext>
                    </a:extLst>
                  </p:cNvPr>
                  <p:cNvSpPr>
                    <a:spLocks noChangeArrowheads="1"/>
                  </p:cNvSpPr>
                  <p:nvPr/>
                </p:nvSpPr>
                <p:spPr bwMode="auto">
                  <a:xfrm>
                    <a:off x="2637" y="820"/>
                    <a:ext cx="13"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8" name="Oval 331">
                    <a:extLst>
                      <a:ext uri="{FF2B5EF4-FFF2-40B4-BE49-F238E27FC236}">
                        <a16:creationId xmlns:a16="http://schemas.microsoft.com/office/drawing/2014/main" id="{B38D0A34-80D5-47E2-BB60-1FFA3F4FA767}"/>
                      </a:ext>
                    </a:extLst>
                  </p:cNvPr>
                  <p:cNvSpPr>
                    <a:spLocks noChangeArrowheads="1"/>
                  </p:cNvSpPr>
                  <p:nvPr/>
                </p:nvSpPr>
                <p:spPr bwMode="auto">
                  <a:xfrm>
                    <a:off x="2655" y="83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79" name="Oval 332">
                    <a:extLst>
                      <a:ext uri="{FF2B5EF4-FFF2-40B4-BE49-F238E27FC236}">
                        <a16:creationId xmlns:a16="http://schemas.microsoft.com/office/drawing/2014/main" id="{D6412E8B-9B69-4D89-A786-E2EC72821490}"/>
                      </a:ext>
                    </a:extLst>
                  </p:cNvPr>
                  <p:cNvSpPr>
                    <a:spLocks noChangeArrowheads="1"/>
                  </p:cNvSpPr>
                  <p:nvPr/>
                </p:nvSpPr>
                <p:spPr bwMode="auto">
                  <a:xfrm>
                    <a:off x="2676" y="84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0" name="Oval 333">
                    <a:extLst>
                      <a:ext uri="{FF2B5EF4-FFF2-40B4-BE49-F238E27FC236}">
                        <a16:creationId xmlns:a16="http://schemas.microsoft.com/office/drawing/2014/main" id="{8140D55A-BF3D-40E3-876F-38AD2DE4B3C0}"/>
                      </a:ext>
                    </a:extLst>
                  </p:cNvPr>
                  <p:cNvSpPr>
                    <a:spLocks noChangeArrowheads="1"/>
                  </p:cNvSpPr>
                  <p:nvPr/>
                </p:nvSpPr>
                <p:spPr bwMode="auto">
                  <a:xfrm>
                    <a:off x="2658" y="858"/>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1" name="Oval 334">
                    <a:extLst>
                      <a:ext uri="{FF2B5EF4-FFF2-40B4-BE49-F238E27FC236}">
                        <a16:creationId xmlns:a16="http://schemas.microsoft.com/office/drawing/2014/main" id="{DE96E880-7079-4F4C-8F27-802C89B505C0}"/>
                      </a:ext>
                    </a:extLst>
                  </p:cNvPr>
                  <p:cNvSpPr>
                    <a:spLocks noChangeArrowheads="1"/>
                  </p:cNvSpPr>
                  <p:nvPr/>
                </p:nvSpPr>
                <p:spPr bwMode="auto">
                  <a:xfrm>
                    <a:off x="2571" y="78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2" name="Oval 335">
                    <a:extLst>
                      <a:ext uri="{FF2B5EF4-FFF2-40B4-BE49-F238E27FC236}">
                        <a16:creationId xmlns:a16="http://schemas.microsoft.com/office/drawing/2014/main" id="{C516379C-5617-4F47-A7C4-8B9E5024F69E}"/>
                      </a:ext>
                    </a:extLst>
                  </p:cNvPr>
                  <p:cNvSpPr>
                    <a:spLocks noChangeArrowheads="1"/>
                  </p:cNvSpPr>
                  <p:nvPr/>
                </p:nvSpPr>
                <p:spPr bwMode="auto">
                  <a:xfrm>
                    <a:off x="2582" y="80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3" name="Oval 336">
                    <a:extLst>
                      <a:ext uri="{FF2B5EF4-FFF2-40B4-BE49-F238E27FC236}">
                        <a16:creationId xmlns:a16="http://schemas.microsoft.com/office/drawing/2014/main" id="{54414498-7FB3-4B29-B6ED-1729D470B22F}"/>
                      </a:ext>
                    </a:extLst>
                  </p:cNvPr>
                  <p:cNvSpPr>
                    <a:spLocks noChangeArrowheads="1"/>
                  </p:cNvSpPr>
                  <p:nvPr/>
                </p:nvSpPr>
                <p:spPr bwMode="auto">
                  <a:xfrm>
                    <a:off x="2554" y="80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4" name="Oval 337">
                    <a:extLst>
                      <a:ext uri="{FF2B5EF4-FFF2-40B4-BE49-F238E27FC236}">
                        <a16:creationId xmlns:a16="http://schemas.microsoft.com/office/drawing/2014/main" id="{D33BCC60-C969-4EEB-86F5-F5DBE5712858}"/>
                      </a:ext>
                    </a:extLst>
                  </p:cNvPr>
                  <p:cNvSpPr>
                    <a:spLocks noChangeArrowheads="1"/>
                  </p:cNvSpPr>
                  <p:nvPr/>
                </p:nvSpPr>
                <p:spPr bwMode="auto">
                  <a:xfrm>
                    <a:off x="2536" y="79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5" name="Oval 338">
                    <a:extLst>
                      <a:ext uri="{FF2B5EF4-FFF2-40B4-BE49-F238E27FC236}">
                        <a16:creationId xmlns:a16="http://schemas.microsoft.com/office/drawing/2014/main" id="{A4F81009-E3AD-48D8-98E7-57336F6D37BD}"/>
                      </a:ext>
                    </a:extLst>
                  </p:cNvPr>
                  <p:cNvSpPr>
                    <a:spLocks noChangeArrowheads="1"/>
                  </p:cNvSpPr>
                  <p:nvPr/>
                </p:nvSpPr>
                <p:spPr bwMode="auto">
                  <a:xfrm>
                    <a:off x="2520" y="812"/>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6" name="Oval 339">
                    <a:extLst>
                      <a:ext uri="{FF2B5EF4-FFF2-40B4-BE49-F238E27FC236}">
                        <a16:creationId xmlns:a16="http://schemas.microsoft.com/office/drawing/2014/main" id="{863905AF-DA63-49F7-91A7-AE1810AECDA0}"/>
                      </a:ext>
                    </a:extLst>
                  </p:cNvPr>
                  <p:cNvSpPr>
                    <a:spLocks noChangeArrowheads="1"/>
                  </p:cNvSpPr>
                  <p:nvPr/>
                </p:nvSpPr>
                <p:spPr bwMode="auto">
                  <a:xfrm>
                    <a:off x="2574" y="83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7" name="Oval 340">
                    <a:extLst>
                      <a:ext uri="{FF2B5EF4-FFF2-40B4-BE49-F238E27FC236}">
                        <a16:creationId xmlns:a16="http://schemas.microsoft.com/office/drawing/2014/main" id="{1659B3CE-2834-4E0E-AA17-73A26D51809C}"/>
                      </a:ext>
                    </a:extLst>
                  </p:cNvPr>
                  <p:cNvSpPr>
                    <a:spLocks noChangeArrowheads="1"/>
                  </p:cNvSpPr>
                  <p:nvPr/>
                </p:nvSpPr>
                <p:spPr bwMode="auto">
                  <a:xfrm>
                    <a:off x="2561" y="84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8" name="Oval 341">
                    <a:extLst>
                      <a:ext uri="{FF2B5EF4-FFF2-40B4-BE49-F238E27FC236}">
                        <a16:creationId xmlns:a16="http://schemas.microsoft.com/office/drawing/2014/main" id="{C2F71227-5FEE-4E3C-A773-7A4EFCC18AB0}"/>
                      </a:ext>
                    </a:extLst>
                  </p:cNvPr>
                  <p:cNvSpPr>
                    <a:spLocks noChangeArrowheads="1"/>
                  </p:cNvSpPr>
                  <p:nvPr/>
                </p:nvSpPr>
                <p:spPr bwMode="auto">
                  <a:xfrm>
                    <a:off x="2520" y="834"/>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89" name="Oval 342">
                    <a:extLst>
                      <a:ext uri="{FF2B5EF4-FFF2-40B4-BE49-F238E27FC236}">
                        <a16:creationId xmlns:a16="http://schemas.microsoft.com/office/drawing/2014/main" id="{8604DDFC-B3EF-40D4-B16F-6C632C8BE45C}"/>
                      </a:ext>
                    </a:extLst>
                  </p:cNvPr>
                  <p:cNvSpPr>
                    <a:spLocks noChangeArrowheads="1"/>
                  </p:cNvSpPr>
                  <p:nvPr/>
                </p:nvSpPr>
                <p:spPr bwMode="auto">
                  <a:xfrm>
                    <a:off x="2536" y="84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0" name="Oval 343">
                    <a:extLst>
                      <a:ext uri="{FF2B5EF4-FFF2-40B4-BE49-F238E27FC236}">
                        <a16:creationId xmlns:a16="http://schemas.microsoft.com/office/drawing/2014/main" id="{D5A39852-1F67-4AFF-910E-0A6F672EF0D9}"/>
                      </a:ext>
                    </a:extLst>
                  </p:cNvPr>
                  <p:cNvSpPr>
                    <a:spLocks noChangeArrowheads="1"/>
                  </p:cNvSpPr>
                  <p:nvPr/>
                </p:nvSpPr>
                <p:spPr bwMode="auto">
                  <a:xfrm>
                    <a:off x="2521" y="860"/>
                    <a:ext cx="12" cy="13"/>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1" name="Oval 344">
                    <a:extLst>
                      <a:ext uri="{FF2B5EF4-FFF2-40B4-BE49-F238E27FC236}">
                        <a16:creationId xmlns:a16="http://schemas.microsoft.com/office/drawing/2014/main" id="{B388E669-D25F-403C-AEBE-9712F58F6F5D}"/>
                      </a:ext>
                    </a:extLst>
                  </p:cNvPr>
                  <p:cNvSpPr>
                    <a:spLocks noChangeArrowheads="1"/>
                  </p:cNvSpPr>
                  <p:nvPr/>
                </p:nvSpPr>
                <p:spPr bwMode="auto">
                  <a:xfrm>
                    <a:off x="2530" y="871"/>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2" name="Oval 345">
                    <a:extLst>
                      <a:ext uri="{FF2B5EF4-FFF2-40B4-BE49-F238E27FC236}">
                        <a16:creationId xmlns:a16="http://schemas.microsoft.com/office/drawing/2014/main" id="{C1FB03FD-CF35-4B2C-B760-C16377B33BC7}"/>
                      </a:ext>
                    </a:extLst>
                  </p:cNvPr>
                  <p:cNvSpPr>
                    <a:spLocks noChangeArrowheads="1"/>
                  </p:cNvSpPr>
                  <p:nvPr/>
                </p:nvSpPr>
                <p:spPr bwMode="auto">
                  <a:xfrm>
                    <a:off x="2620" y="849"/>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3" name="Oval 346">
                    <a:extLst>
                      <a:ext uri="{FF2B5EF4-FFF2-40B4-BE49-F238E27FC236}">
                        <a16:creationId xmlns:a16="http://schemas.microsoft.com/office/drawing/2014/main" id="{0B2C671E-BFFD-4E23-842E-424CC943D5A5}"/>
                      </a:ext>
                    </a:extLst>
                  </p:cNvPr>
                  <p:cNvSpPr>
                    <a:spLocks noChangeArrowheads="1"/>
                  </p:cNvSpPr>
                  <p:nvPr/>
                </p:nvSpPr>
                <p:spPr bwMode="auto">
                  <a:xfrm>
                    <a:off x="2604" y="850"/>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4" name="Oval 347">
                    <a:extLst>
                      <a:ext uri="{FF2B5EF4-FFF2-40B4-BE49-F238E27FC236}">
                        <a16:creationId xmlns:a16="http://schemas.microsoft.com/office/drawing/2014/main" id="{8DEFFE67-563A-4E11-AB00-1DB0988B2731}"/>
                      </a:ext>
                    </a:extLst>
                  </p:cNvPr>
                  <p:cNvSpPr>
                    <a:spLocks noChangeArrowheads="1"/>
                  </p:cNvSpPr>
                  <p:nvPr/>
                </p:nvSpPr>
                <p:spPr bwMode="auto">
                  <a:xfrm>
                    <a:off x="2584" y="863"/>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5" name="Oval 348">
                    <a:extLst>
                      <a:ext uri="{FF2B5EF4-FFF2-40B4-BE49-F238E27FC236}">
                        <a16:creationId xmlns:a16="http://schemas.microsoft.com/office/drawing/2014/main" id="{B011A3D3-A277-43AE-8B1D-A92DA37D9F83}"/>
                      </a:ext>
                    </a:extLst>
                  </p:cNvPr>
                  <p:cNvSpPr>
                    <a:spLocks noChangeArrowheads="1"/>
                  </p:cNvSpPr>
                  <p:nvPr/>
                </p:nvSpPr>
                <p:spPr bwMode="auto">
                  <a:xfrm>
                    <a:off x="2559" y="86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6" name="Oval 349">
                    <a:extLst>
                      <a:ext uri="{FF2B5EF4-FFF2-40B4-BE49-F238E27FC236}">
                        <a16:creationId xmlns:a16="http://schemas.microsoft.com/office/drawing/2014/main" id="{07836417-62A7-4234-B35F-FCF25584F78B}"/>
                      </a:ext>
                    </a:extLst>
                  </p:cNvPr>
                  <p:cNvSpPr>
                    <a:spLocks noChangeArrowheads="1"/>
                  </p:cNvSpPr>
                  <p:nvPr/>
                </p:nvSpPr>
                <p:spPr bwMode="auto">
                  <a:xfrm>
                    <a:off x="2633" y="87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7" name="Oval 350">
                    <a:extLst>
                      <a:ext uri="{FF2B5EF4-FFF2-40B4-BE49-F238E27FC236}">
                        <a16:creationId xmlns:a16="http://schemas.microsoft.com/office/drawing/2014/main" id="{C7E9249D-021D-4432-9B40-C24CD14BDDBB}"/>
                      </a:ext>
                    </a:extLst>
                  </p:cNvPr>
                  <p:cNvSpPr>
                    <a:spLocks noChangeArrowheads="1"/>
                  </p:cNvSpPr>
                  <p:nvPr/>
                </p:nvSpPr>
                <p:spPr bwMode="auto">
                  <a:xfrm>
                    <a:off x="2618" y="877"/>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8" name="Oval 351">
                    <a:extLst>
                      <a:ext uri="{FF2B5EF4-FFF2-40B4-BE49-F238E27FC236}">
                        <a16:creationId xmlns:a16="http://schemas.microsoft.com/office/drawing/2014/main" id="{25AC7EB0-8908-480A-B121-2E6ECC150D5B}"/>
                      </a:ext>
                    </a:extLst>
                  </p:cNvPr>
                  <p:cNvSpPr>
                    <a:spLocks noChangeArrowheads="1"/>
                  </p:cNvSpPr>
                  <p:nvPr/>
                </p:nvSpPr>
                <p:spPr bwMode="auto">
                  <a:xfrm>
                    <a:off x="2605" y="875"/>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99" name="Oval 352">
                    <a:extLst>
                      <a:ext uri="{FF2B5EF4-FFF2-40B4-BE49-F238E27FC236}">
                        <a16:creationId xmlns:a16="http://schemas.microsoft.com/office/drawing/2014/main" id="{AD836009-9B61-4EAB-BF46-CE1790453404}"/>
                      </a:ext>
                    </a:extLst>
                  </p:cNvPr>
                  <p:cNvSpPr>
                    <a:spLocks noChangeArrowheads="1"/>
                  </p:cNvSpPr>
                  <p:nvPr/>
                </p:nvSpPr>
                <p:spPr bwMode="auto">
                  <a:xfrm>
                    <a:off x="2565" y="881"/>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0" name="Oval 353">
                    <a:extLst>
                      <a:ext uri="{FF2B5EF4-FFF2-40B4-BE49-F238E27FC236}">
                        <a16:creationId xmlns:a16="http://schemas.microsoft.com/office/drawing/2014/main" id="{CDDE89B1-AF36-48E8-9B9F-92B8B57DB7B2}"/>
                      </a:ext>
                    </a:extLst>
                  </p:cNvPr>
                  <p:cNvSpPr>
                    <a:spLocks noChangeArrowheads="1"/>
                  </p:cNvSpPr>
                  <p:nvPr/>
                </p:nvSpPr>
                <p:spPr bwMode="auto">
                  <a:xfrm>
                    <a:off x="2592" y="894"/>
                    <a:ext cx="13"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0001" name="Oval 354">
                    <a:extLst>
                      <a:ext uri="{FF2B5EF4-FFF2-40B4-BE49-F238E27FC236}">
                        <a16:creationId xmlns:a16="http://schemas.microsoft.com/office/drawing/2014/main" id="{4260BE3F-2593-4553-8D09-F5836DDFA489}"/>
                      </a:ext>
                    </a:extLst>
                  </p:cNvPr>
                  <p:cNvSpPr>
                    <a:spLocks noChangeArrowheads="1"/>
                  </p:cNvSpPr>
                  <p:nvPr/>
                </p:nvSpPr>
                <p:spPr bwMode="auto">
                  <a:xfrm>
                    <a:off x="2549" y="896"/>
                    <a:ext cx="12" cy="12"/>
                  </a:xfrm>
                  <a:prstGeom prst="ellipse">
                    <a:avLst/>
                  </a:prstGeom>
                  <a:solidFill>
                    <a:srgbClr val="4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grpSp>
        </p:grpSp>
      </p:grpSp>
      <p:sp>
        <p:nvSpPr>
          <p:cNvPr id="39941" name="Oval 355">
            <a:extLst>
              <a:ext uri="{FF2B5EF4-FFF2-40B4-BE49-F238E27FC236}">
                <a16:creationId xmlns:a16="http://schemas.microsoft.com/office/drawing/2014/main" id="{579CE0FB-1BC5-4A4B-B996-89D8C60D7C2C}"/>
              </a:ext>
            </a:extLst>
          </p:cNvPr>
          <p:cNvSpPr>
            <a:spLocks noChangeArrowheads="1"/>
          </p:cNvSpPr>
          <p:nvPr/>
        </p:nvSpPr>
        <p:spPr bwMode="auto">
          <a:xfrm>
            <a:off x="1731963" y="3716339"/>
            <a:ext cx="4608512" cy="2808287"/>
          </a:xfrm>
          <a:prstGeom prst="ellipse">
            <a:avLst/>
          </a:prstGeom>
          <a:no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cs-CZ" sz="1800"/>
          </a:p>
        </p:txBody>
      </p:sp>
      <p:sp>
        <p:nvSpPr>
          <p:cNvPr id="39942" name="Text Box 356">
            <a:extLst>
              <a:ext uri="{FF2B5EF4-FFF2-40B4-BE49-F238E27FC236}">
                <a16:creationId xmlns:a16="http://schemas.microsoft.com/office/drawing/2014/main" id="{49CBEB94-F461-43D9-9CCA-CBAC7F427FED}"/>
              </a:ext>
            </a:extLst>
          </p:cNvPr>
          <p:cNvSpPr txBox="1">
            <a:spLocks noChangeArrowheads="1"/>
          </p:cNvSpPr>
          <p:nvPr/>
        </p:nvSpPr>
        <p:spPr bwMode="auto">
          <a:xfrm>
            <a:off x="1846263" y="4508500"/>
            <a:ext cx="14414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cs-CZ" sz="1800"/>
              <a:t>Saccharides</a:t>
            </a:r>
            <a:endParaRPr lang="cs-CZ" altLang="cs-CZ" sz="1800"/>
          </a:p>
          <a:p>
            <a:pPr algn="r" eaLnBrk="1" hangingPunct="1">
              <a:spcBef>
                <a:spcPct val="0"/>
              </a:spcBef>
              <a:buFontTx/>
              <a:buNone/>
            </a:pPr>
            <a:r>
              <a:rPr lang="en-US" altLang="cs-CZ" sz="1800"/>
              <a:t>Fats</a:t>
            </a:r>
          </a:p>
          <a:p>
            <a:pPr algn="r" eaLnBrk="1" hangingPunct="1">
              <a:spcBef>
                <a:spcPct val="0"/>
              </a:spcBef>
              <a:buFontTx/>
              <a:buNone/>
            </a:pPr>
            <a:r>
              <a:rPr lang="en-US" altLang="cs-CZ" sz="1800"/>
              <a:t>Proteins</a:t>
            </a:r>
            <a:endParaRPr lang="cs-CZ" altLang="cs-CZ" sz="1800"/>
          </a:p>
        </p:txBody>
      </p:sp>
      <p:sp>
        <p:nvSpPr>
          <p:cNvPr id="39943" name="Text Box 357">
            <a:extLst>
              <a:ext uri="{FF2B5EF4-FFF2-40B4-BE49-F238E27FC236}">
                <a16:creationId xmlns:a16="http://schemas.microsoft.com/office/drawing/2014/main" id="{8FC52EE1-0ED8-41D2-A7FC-66722FC39839}"/>
              </a:ext>
            </a:extLst>
          </p:cNvPr>
          <p:cNvSpPr txBox="1">
            <a:spLocks noChangeArrowheads="1"/>
          </p:cNvSpPr>
          <p:nvPr/>
        </p:nvSpPr>
        <p:spPr bwMode="auto">
          <a:xfrm>
            <a:off x="3143250" y="5949951"/>
            <a:ext cx="527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i="1"/>
              <a:t>cell</a:t>
            </a:r>
            <a:endParaRPr lang="cs-CZ" altLang="cs-CZ" sz="1800" i="1"/>
          </a:p>
        </p:txBody>
      </p:sp>
      <p:sp>
        <p:nvSpPr>
          <p:cNvPr id="39944" name="Oval 358">
            <a:extLst>
              <a:ext uri="{FF2B5EF4-FFF2-40B4-BE49-F238E27FC236}">
                <a16:creationId xmlns:a16="http://schemas.microsoft.com/office/drawing/2014/main" id="{3494681C-D697-47F2-92CA-1AE28BDC4792}"/>
              </a:ext>
            </a:extLst>
          </p:cNvPr>
          <p:cNvSpPr>
            <a:spLocks noChangeArrowheads="1"/>
          </p:cNvSpPr>
          <p:nvPr/>
        </p:nvSpPr>
        <p:spPr bwMode="auto">
          <a:xfrm>
            <a:off x="3359150" y="4508500"/>
            <a:ext cx="2376488" cy="1225550"/>
          </a:xfrm>
          <a:prstGeom prst="ellipse">
            <a:avLst/>
          </a:prstGeom>
          <a:solidFill>
            <a:srgbClr val="FFC28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grpSp>
        <p:nvGrpSpPr>
          <p:cNvPr id="39945" name="Group 359">
            <a:extLst>
              <a:ext uri="{FF2B5EF4-FFF2-40B4-BE49-F238E27FC236}">
                <a16:creationId xmlns:a16="http://schemas.microsoft.com/office/drawing/2014/main" id="{41FE7C98-B28A-4D57-8964-61A57E43E9F1}"/>
              </a:ext>
            </a:extLst>
          </p:cNvPr>
          <p:cNvGrpSpPr>
            <a:grpSpLocks/>
          </p:cNvGrpSpPr>
          <p:nvPr/>
        </p:nvGrpSpPr>
        <p:grpSpPr bwMode="auto">
          <a:xfrm>
            <a:off x="3719514" y="4646613"/>
            <a:ext cx="1811337" cy="366712"/>
            <a:chOff x="385" y="1929"/>
            <a:chExt cx="1141" cy="231"/>
          </a:xfrm>
        </p:grpSpPr>
        <p:sp>
          <p:nvSpPr>
            <p:cNvPr id="39963" name="Text Box 360">
              <a:extLst>
                <a:ext uri="{FF2B5EF4-FFF2-40B4-BE49-F238E27FC236}">
                  <a16:creationId xmlns:a16="http://schemas.microsoft.com/office/drawing/2014/main" id="{2852812C-530B-470A-8978-7EB87CD61267}"/>
                </a:ext>
              </a:extLst>
            </p:cNvPr>
            <p:cNvSpPr txBox="1">
              <a:spLocks noChangeArrowheads="1"/>
            </p:cNvSpPr>
            <p:nvPr/>
          </p:nvSpPr>
          <p:spPr bwMode="auto">
            <a:xfrm>
              <a:off x="385" y="1929"/>
              <a:ext cx="114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   + O</a:t>
              </a:r>
              <a:r>
                <a:rPr lang="cs-CZ" altLang="cs-CZ" sz="1800" baseline="-25000"/>
                <a:t>2 </a:t>
              </a:r>
              <a:r>
                <a:rPr lang="cs-CZ" altLang="cs-CZ" sz="1800"/>
                <a:t>        CO</a:t>
              </a:r>
              <a:r>
                <a:rPr lang="cs-CZ" altLang="cs-CZ" sz="1800" baseline="-25000"/>
                <a:t>2</a:t>
              </a:r>
            </a:p>
          </p:txBody>
        </p:sp>
        <p:sp>
          <p:nvSpPr>
            <p:cNvPr id="39964" name="Line 361">
              <a:extLst>
                <a:ext uri="{FF2B5EF4-FFF2-40B4-BE49-F238E27FC236}">
                  <a16:creationId xmlns:a16="http://schemas.microsoft.com/office/drawing/2014/main" id="{BFD5A871-23C1-430A-BEF0-3C4B7261FA4C}"/>
                </a:ext>
              </a:extLst>
            </p:cNvPr>
            <p:cNvSpPr>
              <a:spLocks noChangeShapeType="1"/>
            </p:cNvSpPr>
            <p:nvPr/>
          </p:nvSpPr>
          <p:spPr bwMode="auto">
            <a:xfrm>
              <a:off x="975" y="2069"/>
              <a:ext cx="181"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9946" name="Text Box 363">
            <a:extLst>
              <a:ext uri="{FF2B5EF4-FFF2-40B4-BE49-F238E27FC236}">
                <a16:creationId xmlns:a16="http://schemas.microsoft.com/office/drawing/2014/main" id="{C15DC98F-759E-484B-B5E1-C2AAE19443BB}"/>
              </a:ext>
            </a:extLst>
          </p:cNvPr>
          <p:cNvSpPr txBox="1">
            <a:spLocks noChangeArrowheads="1"/>
          </p:cNvSpPr>
          <p:nvPr/>
        </p:nvSpPr>
        <p:spPr bwMode="auto">
          <a:xfrm>
            <a:off x="5303839" y="188913"/>
            <a:ext cx="611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CO</a:t>
            </a:r>
            <a:r>
              <a:rPr lang="cs-CZ" altLang="cs-CZ" sz="1800" baseline="-25000"/>
              <a:t>2</a:t>
            </a:r>
          </a:p>
        </p:txBody>
      </p:sp>
      <p:sp>
        <p:nvSpPr>
          <p:cNvPr id="39947" name="Text Box 364">
            <a:extLst>
              <a:ext uri="{FF2B5EF4-FFF2-40B4-BE49-F238E27FC236}">
                <a16:creationId xmlns:a16="http://schemas.microsoft.com/office/drawing/2014/main" id="{FD1E58B2-A5DE-49E9-87DF-04DEF341AA5A}"/>
              </a:ext>
            </a:extLst>
          </p:cNvPr>
          <p:cNvSpPr txBox="1">
            <a:spLocks noChangeArrowheads="1"/>
          </p:cNvSpPr>
          <p:nvPr/>
        </p:nvSpPr>
        <p:spPr bwMode="auto">
          <a:xfrm>
            <a:off x="3143250" y="47244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48" name="Text Box 365">
            <a:extLst>
              <a:ext uri="{FF2B5EF4-FFF2-40B4-BE49-F238E27FC236}">
                <a16:creationId xmlns:a16="http://schemas.microsoft.com/office/drawing/2014/main" id="{EDE41041-3B7D-4E48-A780-88FD9CEE6914}"/>
              </a:ext>
            </a:extLst>
          </p:cNvPr>
          <p:cNvSpPr txBox="1">
            <a:spLocks noChangeArrowheads="1"/>
          </p:cNvSpPr>
          <p:nvPr/>
        </p:nvSpPr>
        <p:spPr bwMode="auto">
          <a:xfrm>
            <a:off x="4943475" y="5157788"/>
            <a:ext cx="611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H</a:t>
            </a:r>
            <a:r>
              <a:rPr lang="cs-CZ" altLang="cs-CZ" sz="1800" baseline="-25000"/>
              <a:t>2</a:t>
            </a:r>
            <a:r>
              <a:rPr lang="cs-CZ" altLang="cs-CZ" sz="1800"/>
              <a:t>O</a:t>
            </a:r>
          </a:p>
        </p:txBody>
      </p:sp>
      <p:pic>
        <p:nvPicPr>
          <p:cNvPr id="39949" name="Picture 366" descr="mito">
            <a:extLst>
              <a:ext uri="{FF2B5EF4-FFF2-40B4-BE49-F238E27FC236}">
                <a16:creationId xmlns:a16="http://schemas.microsoft.com/office/drawing/2014/main" id="{F89A3248-1FC2-45B1-BC54-51B7B3AAD10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40" t="15361" r="2040" b="3331"/>
          <a:stretch>
            <a:fillRect/>
          </a:stretch>
        </p:blipFill>
        <p:spPr bwMode="auto">
          <a:xfrm>
            <a:off x="6888163" y="4149725"/>
            <a:ext cx="3581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Text Box 367">
            <a:extLst>
              <a:ext uri="{FF2B5EF4-FFF2-40B4-BE49-F238E27FC236}">
                <a16:creationId xmlns:a16="http://schemas.microsoft.com/office/drawing/2014/main" id="{2BEED3CC-2ECC-475B-BC5A-2F5DB97BE9A3}"/>
              </a:ext>
            </a:extLst>
          </p:cNvPr>
          <p:cNvSpPr txBox="1">
            <a:spLocks noChangeArrowheads="1"/>
          </p:cNvSpPr>
          <p:nvPr/>
        </p:nvSpPr>
        <p:spPr bwMode="auto">
          <a:xfrm>
            <a:off x="7659688" y="6400801"/>
            <a:ext cx="1619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mitochondri</a:t>
            </a:r>
            <a:r>
              <a:rPr lang="en-US" altLang="cs-CZ" sz="1800"/>
              <a:t>on</a:t>
            </a:r>
            <a:endParaRPr lang="cs-CZ" altLang="cs-CZ" sz="1800"/>
          </a:p>
        </p:txBody>
      </p:sp>
      <p:sp>
        <p:nvSpPr>
          <p:cNvPr id="39951" name="Line 368">
            <a:extLst>
              <a:ext uri="{FF2B5EF4-FFF2-40B4-BE49-F238E27FC236}">
                <a16:creationId xmlns:a16="http://schemas.microsoft.com/office/drawing/2014/main" id="{B8C414A3-4DBC-47DC-BEDE-03D47B187231}"/>
              </a:ext>
            </a:extLst>
          </p:cNvPr>
          <p:cNvSpPr>
            <a:spLocks noChangeShapeType="1"/>
          </p:cNvSpPr>
          <p:nvPr/>
        </p:nvSpPr>
        <p:spPr bwMode="auto">
          <a:xfrm>
            <a:off x="4583114" y="5084763"/>
            <a:ext cx="288925" cy="2159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2" name="AutoShape 369">
            <a:extLst>
              <a:ext uri="{FF2B5EF4-FFF2-40B4-BE49-F238E27FC236}">
                <a16:creationId xmlns:a16="http://schemas.microsoft.com/office/drawing/2014/main" id="{9F6EC8F8-26DA-4636-B1F7-F80540A0787F}"/>
              </a:ext>
            </a:extLst>
          </p:cNvPr>
          <p:cNvSpPr>
            <a:spLocks noChangeArrowheads="1"/>
          </p:cNvSpPr>
          <p:nvPr/>
        </p:nvSpPr>
        <p:spPr bwMode="auto">
          <a:xfrm>
            <a:off x="3287714" y="4724401"/>
            <a:ext cx="574675" cy="360363"/>
          </a:xfrm>
          <a:prstGeom prst="rightArrow">
            <a:avLst>
              <a:gd name="adj1" fmla="val 50000"/>
              <a:gd name="adj2" fmla="val 39868"/>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39953" name="Text Box 370">
            <a:extLst>
              <a:ext uri="{FF2B5EF4-FFF2-40B4-BE49-F238E27FC236}">
                <a16:creationId xmlns:a16="http://schemas.microsoft.com/office/drawing/2014/main" id="{84F42300-1F0D-46CD-A7AA-FED8A40E2592}"/>
              </a:ext>
            </a:extLst>
          </p:cNvPr>
          <p:cNvSpPr txBox="1">
            <a:spLocks noChangeArrowheads="1"/>
          </p:cNvSpPr>
          <p:nvPr/>
        </p:nvSpPr>
        <p:spPr bwMode="auto">
          <a:xfrm>
            <a:off x="3886201" y="5373688"/>
            <a:ext cx="14589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600" i="1"/>
              <a:t>mitochondrion</a:t>
            </a:r>
            <a:endParaRPr lang="cs-CZ" altLang="cs-CZ" sz="1600" i="1"/>
          </a:p>
        </p:txBody>
      </p:sp>
      <p:sp>
        <p:nvSpPr>
          <p:cNvPr id="39954" name="Line 371">
            <a:extLst>
              <a:ext uri="{FF2B5EF4-FFF2-40B4-BE49-F238E27FC236}">
                <a16:creationId xmlns:a16="http://schemas.microsoft.com/office/drawing/2014/main" id="{E8D28A2E-8E39-4354-A345-B1E09760CF8F}"/>
              </a:ext>
            </a:extLst>
          </p:cNvPr>
          <p:cNvSpPr>
            <a:spLocks noChangeShapeType="1"/>
          </p:cNvSpPr>
          <p:nvPr/>
        </p:nvSpPr>
        <p:spPr bwMode="auto">
          <a:xfrm>
            <a:off x="3432176" y="620714"/>
            <a:ext cx="792163" cy="410368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955" name="Line 372">
            <a:extLst>
              <a:ext uri="{FF2B5EF4-FFF2-40B4-BE49-F238E27FC236}">
                <a16:creationId xmlns:a16="http://schemas.microsoft.com/office/drawing/2014/main" id="{CA9CC36B-6787-40D4-B9F0-9BAB00026113}"/>
              </a:ext>
            </a:extLst>
          </p:cNvPr>
          <p:cNvSpPr>
            <a:spLocks noChangeShapeType="1"/>
          </p:cNvSpPr>
          <p:nvPr/>
        </p:nvSpPr>
        <p:spPr bwMode="auto">
          <a:xfrm flipV="1">
            <a:off x="5159375" y="692151"/>
            <a:ext cx="433388" cy="3960813"/>
          </a:xfrm>
          <a:prstGeom prst="line">
            <a:avLst/>
          </a:prstGeom>
          <a:noFill/>
          <a:ln w="28575">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901" name="Text Box 373">
            <a:extLst>
              <a:ext uri="{FF2B5EF4-FFF2-40B4-BE49-F238E27FC236}">
                <a16:creationId xmlns:a16="http://schemas.microsoft.com/office/drawing/2014/main" id="{850E4D6C-5201-4926-A243-C735200B8CC8}"/>
              </a:ext>
            </a:extLst>
          </p:cNvPr>
          <p:cNvSpPr txBox="1">
            <a:spLocks noChangeArrowheads="1"/>
          </p:cNvSpPr>
          <p:nvPr/>
        </p:nvSpPr>
        <p:spPr bwMode="auto">
          <a:xfrm>
            <a:off x="2630488" y="4221163"/>
            <a:ext cx="2190750" cy="366712"/>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solidFill>
                  <a:schemeClr val="bg1"/>
                </a:solidFill>
              </a:rPr>
              <a:t> </a:t>
            </a:r>
            <a:r>
              <a:rPr lang="en-US" altLang="cs-CZ" sz="1800">
                <a:solidFill>
                  <a:schemeClr val="bg1"/>
                </a:solidFill>
              </a:rPr>
              <a:t>Histotoxic Hypoxia </a:t>
            </a:r>
            <a:endParaRPr lang="cs-CZ" altLang="cs-CZ" sz="1800">
              <a:solidFill>
                <a:schemeClr val="bg1"/>
              </a:solidFill>
            </a:endParaRPr>
          </a:p>
        </p:txBody>
      </p:sp>
      <p:sp>
        <p:nvSpPr>
          <p:cNvPr id="22903" name="Text Box 375">
            <a:extLst>
              <a:ext uri="{FF2B5EF4-FFF2-40B4-BE49-F238E27FC236}">
                <a16:creationId xmlns:a16="http://schemas.microsoft.com/office/drawing/2014/main" id="{A153F54B-8366-4751-84B0-4108FD8D3937}"/>
              </a:ext>
            </a:extLst>
          </p:cNvPr>
          <p:cNvSpPr txBox="1">
            <a:spLocks noChangeArrowheads="1"/>
          </p:cNvSpPr>
          <p:nvPr/>
        </p:nvSpPr>
        <p:spPr bwMode="auto">
          <a:xfrm>
            <a:off x="3287713" y="1196976"/>
            <a:ext cx="2305050" cy="366713"/>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solidFill>
                  <a:schemeClr val="bg1"/>
                </a:solidFill>
              </a:rPr>
              <a:t>Respiratory Hypoxia</a:t>
            </a:r>
            <a:r>
              <a:rPr lang="cs-CZ" altLang="cs-CZ" sz="1800">
                <a:solidFill>
                  <a:schemeClr val="bg1"/>
                </a:solidFill>
              </a:rPr>
              <a:t> </a:t>
            </a:r>
          </a:p>
        </p:txBody>
      </p:sp>
      <p:sp>
        <p:nvSpPr>
          <p:cNvPr id="22904" name="Text Box 376">
            <a:extLst>
              <a:ext uri="{FF2B5EF4-FFF2-40B4-BE49-F238E27FC236}">
                <a16:creationId xmlns:a16="http://schemas.microsoft.com/office/drawing/2014/main" id="{B9CCD71D-CB66-4651-80AA-E1D0DD958AFD}"/>
              </a:ext>
            </a:extLst>
          </p:cNvPr>
          <p:cNvSpPr txBox="1">
            <a:spLocks noChangeArrowheads="1"/>
          </p:cNvSpPr>
          <p:nvPr/>
        </p:nvSpPr>
        <p:spPr bwMode="auto">
          <a:xfrm>
            <a:off x="1524000" y="1"/>
            <a:ext cx="2368550" cy="366713"/>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solidFill>
                  <a:schemeClr val="bg1"/>
                </a:solidFill>
              </a:rPr>
              <a:t>High Altitude Hypoxia</a:t>
            </a:r>
            <a:endParaRPr lang="cs-CZ" altLang="cs-CZ" sz="1800">
              <a:solidFill>
                <a:schemeClr val="bg1"/>
              </a:solidFill>
            </a:endParaRPr>
          </a:p>
        </p:txBody>
      </p:sp>
      <p:sp>
        <p:nvSpPr>
          <p:cNvPr id="39959" name="Text Box 362">
            <a:extLst>
              <a:ext uri="{FF2B5EF4-FFF2-40B4-BE49-F238E27FC236}">
                <a16:creationId xmlns:a16="http://schemas.microsoft.com/office/drawing/2014/main" id="{405FC1F8-ED0E-4DA0-A19A-80AE3448FB43}"/>
              </a:ext>
            </a:extLst>
          </p:cNvPr>
          <p:cNvSpPr txBox="1">
            <a:spLocks noChangeArrowheads="1"/>
          </p:cNvSpPr>
          <p:nvPr/>
        </p:nvSpPr>
        <p:spPr bwMode="auto">
          <a:xfrm>
            <a:off x="3128964" y="182563"/>
            <a:ext cx="446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O</a:t>
            </a:r>
            <a:r>
              <a:rPr lang="cs-CZ" altLang="cs-CZ" sz="1800" baseline="-25000"/>
              <a:t>2</a:t>
            </a:r>
          </a:p>
        </p:txBody>
      </p:sp>
      <p:pic>
        <p:nvPicPr>
          <p:cNvPr id="22905" name="Picture 377" descr="Filename: j0395735.gif&#10;File Size: 36 KB&#10;Provided by: Animation Factory">
            <a:extLst>
              <a:ext uri="{FF2B5EF4-FFF2-40B4-BE49-F238E27FC236}">
                <a16:creationId xmlns:a16="http://schemas.microsoft.com/office/drawing/2014/main" id="{0E49E00D-1693-4B08-B444-D32876EA3D3C}"/>
              </a:ext>
            </a:extLst>
          </p:cNvPr>
          <p:cNvPicPr>
            <a:picLocks noChangeAspect="1" noChangeArrowheads="1" noCrop="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243614" y="2505731"/>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02" name="Text Box 374">
            <a:extLst>
              <a:ext uri="{FF2B5EF4-FFF2-40B4-BE49-F238E27FC236}">
                <a16:creationId xmlns:a16="http://schemas.microsoft.com/office/drawing/2014/main" id="{42E074FA-E92B-4B06-991A-B89C73A7F0F4}"/>
              </a:ext>
            </a:extLst>
          </p:cNvPr>
          <p:cNvSpPr txBox="1">
            <a:spLocks noChangeArrowheads="1"/>
          </p:cNvSpPr>
          <p:nvPr/>
        </p:nvSpPr>
        <p:spPr bwMode="auto">
          <a:xfrm>
            <a:off x="3071813" y="2565401"/>
            <a:ext cx="3270250" cy="366713"/>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solidFill>
                  <a:schemeClr val="bg1"/>
                </a:solidFill>
              </a:rPr>
              <a:t>Circulatory Hypoxia</a:t>
            </a:r>
            <a:r>
              <a:rPr lang="cs-CZ" altLang="cs-CZ" sz="1800">
                <a:solidFill>
                  <a:schemeClr val="bg1"/>
                </a:solidFill>
              </a:rPr>
              <a:t> (ischemic)</a:t>
            </a:r>
          </a:p>
        </p:txBody>
      </p:sp>
      <p:sp>
        <p:nvSpPr>
          <p:cNvPr id="22906" name="Text Box 378">
            <a:extLst>
              <a:ext uri="{FF2B5EF4-FFF2-40B4-BE49-F238E27FC236}">
                <a16:creationId xmlns:a16="http://schemas.microsoft.com/office/drawing/2014/main" id="{1F214E4B-607C-4246-A329-D89F40D9799F}"/>
              </a:ext>
            </a:extLst>
          </p:cNvPr>
          <p:cNvSpPr txBox="1">
            <a:spLocks noChangeArrowheads="1"/>
          </p:cNvSpPr>
          <p:nvPr/>
        </p:nvSpPr>
        <p:spPr bwMode="auto">
          <a:xfrm>
            <a:off x="6096000" y="3062288"/>
            <a:ext cx="2368550" cy="366712"/>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solidFill>
                  <a:schemeClr val="bg1"/>
                </a:solidFill>
              </a:rPr>
              <a:t>Hypoxia from Anemia</a:t>
            </a:r>
            <a:endParaRPr lang="cs-CZ" altLang="cs-CZ" sz="18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900"/>
                                        </p:tgtEl>
                                        <p:attrNameLst>
                                          <p:attrName>style.visibility</p:attrName>
                                        </p:attrNameLst>
                                      </p:cBhvr>
                                      <p:to>
                                        <p:strVal val="visible"/>
                                      </p:to>
                                    </p:set>
                                    <p:animEffect transition="in" filter="checkerboard(across)">
                                      <p:cBhvr>
                                        <p:cTn id="7" dur="500"/>
                                        <p:tgtEl>
                                          <p:spTgt spid="22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2905"/>
                                        </p:tgtEl>
                                        <p:attrNameLst>
                                          <p:attrName>style.visibility</p:attrName>
                                        </p:attrNameLst>
                                      </p:cBhvr>
                                      <p:to>
                                        <p:strVal val="visible"/>
                                      </p:to>
                                    </p:set>
                                    <p:animEffect transition="in" filter="checkerboard(across)">
                                      <p:cBhvr>
                                        <p:cTn id="17" dur="500"/>
                                        <p:tgtEl>
                                          <p:spTgt spid="2290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2904"/>
                                        </p:tgtEl>
                                        <p:attrNameLst>
                                          <p:attrName>style.visibility</p:attrName>
                                        </p:attrNameLst>
                                      </p:cBhvr>
                                      <p:to>
                                        <p:strVal val="visible"/>
                                      </p:to>
                                    </p:set>
                                    <p:animEffect transition="in" filter="checkerboard(across)">
                                      <p:cBhvr>
                                        <p:cTn id="27" dur="500"/>
                                        <p:tgtEl>
                                          <p:spTgt spid="2290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903"/>
                                        </p:tgtEl>
                                        <p:attrNameLst>
                                          <p:attrName>style.visibility</p:attrName>
                                        </p:attrNameLst>
                                      </p:cBhvr>
                                      <p:to>
                                        <p:strVal val="visible"/>
                                      </p:to>
                                    </p:set>
                                    <p:animEffect transition="in" filter="checkerboard(across)">
                                      <p:cBhvr>
                                        <p:cTn id="32" dur="500"/>
                                        <p:tgtEl>
                                          <p:spTgt spid="229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22906"/>
                                        </p:tgtEl>
                                        <p:attrNameLst>
                                          <p:attrName>style.visibility</p:attrName>
                                        </p:attrNameLst>
                                      </p:cBhvr>
                                      <p:to>
                                        <p:strVal val="visible"/>
                                      </p:to>
                                    </p:set>
                                    <p:animEffect transition="in" filter="checkerboard(across)">
                                      <p:cBhvr>
                                        <p:cTn id="37" dur="500"/>
                                        <p:tgtEl>
                                          <p:spTgt spid="229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22902"/>
                                        </p:tgtEl>
                                        <p:attrNameLst>
                                          <p:attrName>style.visibility</p:attrName>
                                        </p:attrNameLst>
                                      </p:cBhvr>
                                      <p:to>
                                        <p:strVal val="visible"/>
                                      </p:to>
                                    </p:set>
                                    <p:animEffect transition="in" filter="checkerboard(across)">
                                      <p:cBhvr>
                                        <p:cTn id="42" dur="500"/>
                                        <p:tgtEl>
                                          <p:spTgt spid="2290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22901"/>
                                        </p:tgtEl>
                                        <p:attrNameLst>
                                          <p:attrName>style.visibility</p:attrName>
                                        </p:attrNameLst>
                                      </p:cBhvr>
                                      <p:to>
                                        <p:strVal val="visible"/>
                                      </p:to>
                                    </p:set>
                                    <p:animEffect transition="in" filter="checkerboard(across)">
                                      <p:cBhvr>
                                        <p:cTn id="47" dur="500"/>
                                        <p:tgtEl>
                                          <p:spTgt spid="22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1" grpId="0" animBg="1"/>
      <p:bldP spid="22903" grpId="0" animBg="1"/>
      <p:bldP spid="22904" grpId="0" animBg="1"/>
      <p:bldP spid="22902" grpId="0" animBg="1"/>
      <p:bldP spid="2290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6718D-5F48-4281-832E-80EB31DE507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D852F03D-0A33-4B05-9378-975F27F449C6}"/>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BD545399-804E-428D-8050-816EBFF4205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75" y="0"/>
            <a:ext cx="112712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013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2E503BE6-871A-EC55-6584-E6125C35B586}"/>
              </a:ext>
            </a:extLst>
          </p:cNvPr>
          <p:cNvSpPr>
            <a:spLocks noGrp="1"/>
          </p:cNvSpPr>
          <p:nvPr>
            <p:ph type="title"/>
          </p:nvPr>
        </p:nvSpPr>
        <p:spPr/>
        <p:txBody>
          <a:bodyPr/>
          <a:lstStyle/>
          <a:p>
            <a:pPr eaLnBrk="1" hangingPunct="1"/>
            <a:endParaRPr lang="en-US" altLang="en-US"/>
          </a:p>
        </p:txBody>
      </p:sp>
      <p:sp>
        <p:nvSpPr>
          <p:cNvPr id="17411" name="Zástupný obsah 2">
            <a:extLst>
              <a:ext uri="{FF2B5EF4-FFF2-40B4-BE49-F238E27FC236}">
                <a16:creationId xmlns:a16="http://schemas.microsoft.com/office/drawing/2014/main" id="{EB118C5F-47AB-EA10-0AE8-BE5CA7DAA935}"/>
              </a:ext>
            </a:extLst>
          </p:cNvPr>
          <p:cNvSpPr>
            <a:spLocks noGrp="1" noChangeArrowheads="1"/>
          </p:cNvSpPr>
          <p:nvPr>
            <p:ph idx="1"/>
          </p:nvPr>
        </p:nvSpPr>
        <p:spPr/>
        <p:txBody>
          <a:bodyPr/>
          <a:lstStyle/>
          <a:p>
            <a:pPr eaLnBrk="1" hangingPunct="1"/>
            <a:endParaRPr lang="en-US" altLang="en-US"/>
          </a:p>
        </p:txBody>
      </p:sp>
      <p:pic>
        <p:nvPicPr>
          <p:cNvPr id="17412" name="Obrázek 3">
            <a:extLst>
              <a:ext uri="{FF2B5EF4-FFF2-40B4-BE49-F238E27FC236}">
                <a16:creationId xmlns:a16="http://schemas.microsoft.com/office/drawing/2014/main" id="{DF102D07-469D-3171-8E2C-0361F88D6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30162"/>
            <a:ext cx="12238038" cy="688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01D534D2-58BF-1209-9325-228CDA537310}"/>
              </a:ext>
            </a:extLst>
          </p:cNvPr>
          <p:cNvSpPr/>
          <p:nvPr/>
        </p:nvSpPr>
        <p:spPr>
          <a:xfrm>
            <a:off x="1900238" y="3068638"/>
            <a:ext cx="604837"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E2B65AA7-ABE7-5328-654E-C2B581C14E3E}"/>
              </a:ext>
            </a:extLst>
          </p:cNvPr>
          <p:cNvSpPr txBox="1"/>
          <p:nvPr/>
        </p:nvSpPr>
        <p:spPr>
          <a:xfrm>
            <a:off x="774199" y="677213"/>
            <a:ext cx="2842188" cy="584775"/>
          </a:xfrm>
          <a:prstGeom prst="rect">
            <a:avLst/>
          </a:prstGeom>
          <a:noFill/>
        </p:spPr>
        <p:txBody>
          <a:bodyPr wrap="none" rtlCol="0">
            <a:spAutoFit/>
          </a:bodyPr>
          <a:lstStyle/>
          <a:p>
            <a:r>
              <a:rPr lang="cs-CZ" sz="3200" dirty="0"/>
              <a:t>Oxygen </a:t>
            </a:r>
            <a:r>
              <a:rPr lang="cs-CZ" sz="3200" dirty="0" err="1"/>
              <a:t>delivery</a:t>
            </a:r>
            <a:endParaRPr lang="en-US" dirty="0"/>
          </a:p>
        </p:txBody>
      </p:sp>
      <p:sp>
        <p:nvSpPr>
          <p:cNvPr id="3" name="TextBox 2">
            <a:extLst>
              <a:ext uri="{FF2B5EF4-FFF2-40B4-BE49-F238E27FC236}">
                <a16:creationId xmlns:a16="http://schemas.microsoft.com/office/drawing/2014/main" id="{D153B67A-16D6-D856-4E84-548BD48D1C7A}"/>
              </a:ext>
            </a:extLst>
          </p:cNvPr>
          <p:cNvSpPr txBox="1"/>
          <p:nvPr/>
        </p:nvSpPr>
        <p:spPr>
          <a:xfrm>
            <a:off x="774198" y="2254325"/>
            <a:ext cx="3704669" cy="584775"/>
          </a:xfrm>
          <a:prstGeom prst="rect">
            <a:avLst/>
          </a:prstGeom>
          <a:noFill/>
        </p:spPr>
        <p:txBody>
          <a:bodyPr wrap="none" rtlCol="0">
            <a:spAutoFit/>
          </a:bodyPr>
          <a:lstStyle/>
          <a:p>
            <a:r>
              <a:rPr lang="cs-CZ" sz="3200" dirty="0"/>
              <a:t>Oxygen </a:t>
            </a:r>
            <a:r>
              <a:rPr lang="cs-CZ" sz="3200" dirty="0" err="1"/>
              <a:t>consumption</a:t>
            </a:r>
            <a:endParaRPr lang="en-US" dirty="0"/>
          </a:p>
        </p:txBody>
      </p:sp>
      <p:sp>
        <p:nvSpPr>
          <p:cNvPr id="4" name="Arrow: Up-Down 3">
            <a:extLst>
              <a:ext uri="{FF2B5EF4-FFF2-40B4-BE49-F238E27FC236}">
                <a16:creationId xmlns:a16="http://schemas.microsoft.com/office/drawing/2014/main" id="{A1B27AAF-0476-680B-EB73-C2480D62C568}"/>
              </a:ext>
            </a:extLst>
          </p:cNvPr>
          <p:cNvSpPr/>
          <p:nvPr/>
        </p:nvSpPr>
        <p:spPr>
          <a:xfrm>
            <a:off x="1700509" y="1293138"/>
            <a:ext cx="553453" cy="893718"/>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49EBF5-7CB1-65DC-DA51-DEECBCD35438}"/>
              </a:ext>
            </a:extLst>
          </p:cNvPr>
          <p:cNvSpPr/>
          <p:nvPr/>
        </p:nvSpPr>
        <p:spPr>
          <a:xfrm>
            <a:off x="-58352" y="3215998"/>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9536781-2BB2-8F5D-1743-D819BAD2D907}"/>
              </a:ext>
            </a:extLst>
          </p:cNvPr>
          <p:cNvSpPr txBox="1"/>
          <p:nvPr/>
        </p:nvSpPr>
        <p:spPr>
          <a:xfrm>
            <a:off x="8429578" y="1573506"/>
            <a:ext cx="2120902" cy="584775"/>
          </a:xfrm>
          <a:prstGeom prst="rect">
            <a:avLst/>
          </a:prstGeom>
          <a:solidFill>
            <a:srgbClr val="FCE9BC"/>
          </a:solidFill>
        </p:spPr>
        <p:txBody>
          <a:bodyPr wrap="none" rtlCol="0">
            <a:spAutoFit/>
          </a:bodyPr>
          <a:lstStyle/>
          <a:p>
            <a:r>
              <a:rPr lang="cs-CZ" sz="3200" dirty="0" err="1"/>
              <a:t>Respiration</a:t>
            </a:r>
            <a:r>
              <a:rPr lang="cs-CZ" dirty="0"/>
              <a:t> </a:t>
            </a:r>
            <a:endParaRPr lang="en-US" dirty="0"/>
          </a:p>
        </p:txBody>
      </p:sp>
      <p:sp>
        <p:nvSpPr>
          <p:cNvPr id="8" name="TextBox 7">
            <a:extLst>
              <a:ext uri="{FF2B5EF4-FFF2-40B4-BE49-F238E27FC236}">
                <a16:creationId xmlns:a16="http://schemas.microsoft.com/office/drawing/2014/main" id="{A6F63391-C937-ABFA-42CC-F80A9B455699}"/>
              </a:ext>
            </a:extLst>
          </p:cNvPr>
          <p:cNvSpPr txBox="1"/>
          <p:nvPr/>
        </p:nvSpPr>
        <p:spPr>
          <a:xfrm>
            <a:off x="8429578" y="2776250"/>
            <a:ext cx="2031133" cy="584775"/>
          </a:xfrm>
          <a:prstGeom prst="rect">
            <a:avLst/>
          </a:prstGeom>
          <a:solidFill>
            <a:srgbClr val="FCE9BC"/>
          </a:solidFill>
        </p:spPr>
        <p:txBody>
          <a:bodyPr wrap="none" rtlCol="0">
            <a:spAutoFit/>
          </a:bodyPr>
          <a:lstStyle/>
          <a:p>
            <a:r>
              <a:rPr lang="cs-CZ" sz="3200" dirty="0" err="1"/>
              <a:t>Circulation</a:t>
            </a:r>
            <a:r>
              <a:rPr lang="cs-CZ" dirty="0"/>
              <a:t> </a:t>
            </a:r>
            <a:endParaRPr lang="en-US" dirty="0"/>
          </a:p>
        </p:txBody>
      </p:sp>
      <p:sp>
        <p:nvSpPr>
          <p:cNvPr id="9" name="TextBox 8">
            <a:extLst>
              <a:ext uri="{FF2B5EF4-FFF2-40B4-BE49-F238E27FC236}">
                <a16:creationId xmlns:a16="http://schemas.microsoft.com/office/drawing/2014/main" id="{36A76F7B-C41A-B0E7-803D-DDE8860EF574}"/>
              </a:ext>
            </a:extLst>
          </p:cNvPr>
          <p:cNvSpPr txBox="1"/>
          <p:nvPr/>
        </p:nvSpPr>
        <p:spPr>
          <a:xfrm>
            <a:off x="10233885" y="5084439"/>
            <a:ext cx="1717201" cy="400110"/>
          </a:xfrm>
          <a:prstGeom prst="rect">
            <a:avLst/>
          </a:prstGeom>
          <a:solidFill>
            <a:srgbClr val="FCE9BC"/>
          </a:solidFill>
        </p:spPr>
        <p:txBody>
          <a:bodyPr wrap="none" rtlCol="0">
            <a:spAutoFit/>
          </a:bodyPr>
          <a:lstStyle/>
          <a:p>
            <a:r>
              <a:rPr lang="cs-CZ" sz="2000" dirty="0" err="1"/>
              <a:t>Erythropoiesis</a:t>
            </a:r>
            <a:r>
              <a:rPr lang="cs-CZ" sz="1200" dirty="0"/>
              <a:t> </a:t>
            </a:r>
            <a:endParaRPr lang="en-US" sz="1200" dirty="0"/>
          </a:p>
        </p:txBody>
      </p:sp>
      <p:sp>
        <p:nvSpPr>
          <p:cNvPr id="10" name="TextBox 9">
            <a:extLst>
              <a:ext uri="{FF2B5EF4-FFF2-40B4-BE49-F238E27FC236}">
                <a16:creationId xmlns:a16="http://schemas.microsoft.com/office/drawing/2014/main" id="{2C5EE1AE-F047-52B6-4752-2C9A1E1DB3CB}"/>
              </a:ext>
            </a:extLst>
          </p:cNvPr>
          <p:cNvSpPr txBox="1"/>
          <p:nvPr/>
        </p:nvSpPr>
        <p:spPr>
          <a:xfrm>
            <a:off x="8617001" y="6156553"/>
            <a:ext cx="1976160" cy="400110"/>
          </a:xfrm>
          <a:prstGeom prst="rect">
            <a:avLst/>
          </a:prstGeom>
          <a:solidFill>
            <a:srgbClr val="FCE9BC"/>
          </a:solidFill>
        </p:spPr>
        <p:txBody>
          <a:bodyPr wrap="square" rtlCol="0">
            <a:spAutoFit/>
          </a:bodyPr>
          <a:lstStyle/>
          <a:p>
            <a:r>
              <a:rPr lang="cs-CZ" sz="2000" dirty="0">
                <a:solidFill>
                  <a:srgbClr val="FF0000"/>
                </a:solidFill>
              </a:rPr>
              <a:t>Oxygen </a:t>
            </a:r>
            <a:r>
              <a:rPr lang="cs-CZ" sz="2000" dirty="0" err="1">
                <a:solidFill>
                  <a:srgbClr val="FF0000"/>
                </a:solidFill>
              </a:rPr>
              <a:t>delivery</a:t>
            </a:r>
            <a:endParaRPr lang="en-US" sz="1200" dirty="0">
              <a:solidFill>
                <a:srgbClr val="FF0000"/>
              </a:solidFill>
            </a:endParaRPr>
          </a:p>
        </p:txBody>
      </p:sp>
      <p:sp>
        <p:nvSpPr>
          <p:cNvPr id="11" name="TextBox 10">
            <a:extLst>
              <a:ext uri="{FF2B5EF4-FFF2-40B4-BE49-F238E27FC236}">
                <a16:creationId xmlns:a16="http://schemas.microsoft.com/office/drawing/2014/main" id="{ADED466F-177E-A72C-6518-AC94A6566A45}"/>
              </a:ext>
            </a:extLst>
          </p:cNvPr>
          <p:cNvSpPr txBox="1"/>
          <p:nvPr/>
        </p:nvSpPr>
        <p:spPr>
          <a:xfrm>
            <a:off x="8992961" y="-52934"/>
            <a:ext cx="1714500" cy="400110"/>
          </a:xfrm>
          <a:prstGeom prst="rect">
            <a:avLst/>
          </a:prstGeom>
          <a:solidFill>
            <a:srgbClr val="FCE9BC"/>
          </a:solidFill>
        </p:spPr>
        <p:txBody>
          <a:bodyPr wrap="square" rtlCol="0">
            <a:spAutoFit/>
          </a:bodyPr>
          <a:lstStyle/>
          <a:p>
            <a:r>
              <a:rPr lang="cs-CZ" sz="2000" dirty="0">
                <a:solidFill>
                  <a:srgbClr val="FF0000"/>
                </a:solidFill>
              </a:rPr>
              <a:t>CO2 </a:t>
            </a:r>
            <a:r>
              <a:rPr lang="cs-CZ" sz="2000" dirty="0" err="1">
                <a:solidFill>
                  <a:srgbClr val="FF0000"/>
                </a:solidFill>
              </a:rPr>
              <a:t>removal</a:t>
            </a:r>
            <a:endParaRPr lang="en-US" sz="1200" dirty="0">
              <a:solidFill>
                <a:srgbClr val="FF0000"/>
              </a:solidFill>
            </a:endParaRPr>
          </a:p>
        </p:txBody>
      </p:sp>
      <p:sp>
        <p:nvSpPr>
          <p:cNvPr id="13" name="TextBox 12">
            <a:extLst>
              <a:ext uri="{FF2B5EF4-FFF2-40B4-BE49-F238E27FC236}">
                <a16:creationId xmlns:a16="http://schemas.microsoft.com/office/drawing/2014/main" id="{E11E5773-CD1E-B8CD-93C4-06D212421B0F}"/>
              </a:ext>
            </a:extLst>
          </p:cNvPr>
          <p:cNvSpPr txBox="1"/>
          <p:nvPr/>
        </p:nvSpPr>
        <p:spPr>
          <a:xfrm>
            <a:off x="1458636" y="3965516"/>
            <a:ext cx="1363578" cy="707886"/>
          </a:xfrm>
          <a:prstGeom prst="rect">
            <a:avLst/>
          </a:prstGeom>
          <a:solidFill>
            <a:srgbClr val="D8ECDA"/>
          </a:solidFill>
        </p:spPr>
        <p:txBody>
          <a:bodyPr wrap="none" rtlCol="0">
            <a:spAutoFit/>
          </a:bodyPr>
          <a:lstStyle/>
          <a:p>
            <a:r>
              <a:rPr lang="cs-CZ" sz="2000" dirty="0" err="1"/>
              <a:t>Respiration</a:t>
            </a:r>
            <a:endParaRPr lang="cs-CZ" sz="2000" dirty="0"/>
          </a:p>
          <a:p>
            <a:pPr algn="ctr"/>
            <a:r>
              <a:rPr lang="cs-CZ" sz="2000" dirty="0" err="1"/>
              <a:t>disorder</a:t>
            </a:r>
            <a:r>
              <a:rPr lang="cs-CZ" sz="1200" dirty="0"/>
              <a:t> </a:t>
            </a:r>
            <a:endParaRPr lang="en-US" sz="1200" dirty="0"/>
          </a:p>
        </p:txBody>
      </p:sp>
      <p:sp>
        <p:nvSpPr>
          <p:cNvPr id="16" name="TextBox 15">
            <a:extLst>
              <a:ext uri="{FF2B5EF4-FFF2-40B4-BE49-F238E27FC236}">
                <a16:creationId xmlns:a16="http://schemas.microsoft.com/office/drawing/2014/main" id="{451B7C21-9F87-12EE-7A68-2C537DC67969}"/>
              </a:ext>
            </a:extLst>
          </p:cNvPr>
          <p:cNvSpPr txBox="1"/>
          <p:nvPr/>
        </p:nvSpPr>
        <p:spPr>
          <a:xfrm>
            <a:off x="1941262" y="5771380"/>
            <a:ext cx="1571905" cy="646331"/>
          </a:xfrm>
          <a:prstGeom prst="rect">
            <a:avLst/>
          </a:prstGeom>
          <a:solidFill>
            <a:srgbClr val="EEF0C4"/>
          </a:solidFill>
        </p:spPr>
        <p:txBody>
          <a:bodyPr wrap="square" rtlCol="0">
            <a:spAutoFit/>
          </a:bodyPr>
          <a:lstStyle/>
          <a:p>
            <a:r>
              <a:rPr lang="cs-CZ" dirty="0" err="1"/>
              <a:t>Erythropoiesis</a:t>
            </a:r>
            <a:endParaRPr lang="cs-CZ" dirty="0"/>
          </a:p>
          <a:p>
            <a:pPr algn="ctr"/>
            <a:r>
              <a:rPr lang="cs-CZ" dirty="0" err="1"/>
              <a:t>disorder</a:t>
            </a:r>
            <a:r>
              <a:rPr lang="cs-CZ" sz="1100" dirty="0"/>
              <a:t> </a:t>
            </a:r>
            <a:endParaRPr lang="en-US" sz="1100" dirty="0"/>
          </a:p>
        </p:txBody>
      </p:sp>
      <p:sp>
        <p:nvSpPr>
          <p:cNvPr id="17" name="TextBox 16">
            <a:extLst>
              <a:ext uri="{FF2B5EF4-FFF2-40B4-BE49-F238E27FC236}">
                <a16:creationId xmlns:a16="http://schemas.microsoft.com/office/drawing/2014/main" id="{A13CC73F-330F-5582-0372-AD8BF8E4E55F}"/>
              </a:ext>
            </a:extLst>
          </p:cNvPr>
          <p:cNvSpPr txBox="1"/>
          <p:nvPr/>
        </p:nvSpPr>
        <p:spPr>
          <a:xfrm>
            <a:off x="222632" y="5299265"/>
            <a:ext cx="1363578" cy="646331"/>
          </a:xfrm>
          <a:prstGeom prst="rect">
            <a:avLst/>
          </a:prstGeom>
          <a:solidFill>
            <a:srgbClr val="FFA498"/>
          </a:solidFill>
        </p:spPr>
        <p:txBody>
          <a:bodyPr wrap="square" rtlCol="0">
            <a:spAutoFit/>
          </a:bodyPr>
          <a:lstStyle/>
          <a:p>
            <a:pPr algn="ctr"/>
            <a:r>
              <a:rPr lang="cs-CZ" dirty="0" err="1"/>
              <a:t>Circulation</a:t>
            </a:r>
            <a:endParaRPr lang="cs-CZ" dirty="0"/>
          </a:p>
          <a:p>
            <a:pPr algn="ctr"/>
            <a:r>
              <a:rPr lang="cs-CZ" dirty="0" err="1"/>
              <a:t>disorder</a:t>
            </a:r>
            <a:r>
              <a:rPr lang="cs-CZ" sz="1100" dirty="0"/>
              <a:t> </a:t>
            </a:r>
            <a:endParaRPr lang="en-US" sz="1100" dirty="0"/>
          </a:p>
        </p:txBody>
      </p:sp>
      <p:sp>
        <p:nvSpPr>
          <p:cNvPr id="19" name="TextBox 18">
            <a:extLst>
              <a:ext uri="{FF2B5EF4-FFF2-40B4-BE49-F238E27FC236}">
                <a16:creationId xmlns:a16="http://schemas.microsoft.com/office/drawing/2014/main" id="{1A803866-B885-403A-037E-1B534CB5C5D1}"/>
              </a:ext>
            </a:extLst>
          </p:cNvPr>
          <p:cNvSpPr txBox="1"/>
          <p:nvPr/>
        </p:nvSpPr>
        <p:spPr>
          <a:xfrm>
            <a:off x="5106757" y="2668527"/>
            <a:ext cx="1873704" cy="400110"/>
          </a:xfrm>
          <a:prstGeom prst="rect">
            <a:avLst/>
          </a:prstGeom>
          <a:solidFill>
            <a:srgbClr val="EDF2F3"/>
          </a:solidFill>
        </p:spPr>
        <p:txBody>
          <a:bodyPr wrap="square" rtlCol="0">
            <a:spAutoFit/>
          </a:bodyPr>
          <a:lstStyle/>
          <a:p>
            <a:pPr algn="ctr"/>
            <a:r>
              <a:rPr lang="cs-CZ" sz="2000" dirty="0" err="1"/>
              <a:t>Inspired</a:t>
            </a:r>
            <a:r>
              <a:rPr lang="cs-CZ" sz="2000" dirty="0"/>
              <a:t> air</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483265B1-0461-5FFF-E91C-6DFD460845DC}"/>
              </a:ext>
            </a:extLst>
          </p:cNvPr>
          <p:cNvSpPr>
            <a:spLocks noGrp="1"/>
          </p:cNvSpPr>
          <p:nvPr>
            <p:ph type="title"/>
          </p:nvPr>
        </p:nvSpPr>
        <p:spPr/>
        <p:txBody>
          <a:bodyPr/>
          <a:lstStyle/>
          <a:p>
            <a:pPr eaLnBrk="1" hangingPunct="1"/>
            <a:endParaRPr lang="en-US" altLang="en-US" dirty="0"/>
          </a:p>
        </p:txBody>
      </p:sp>
      <p:sp>
        <p:nvSpPr>
          <p:cNvPr id="18435" name="Zástupný obsah 2">
            <a:extLst>
              <a:ext uri="{FF2B5EF4-FFF2-40B4-BE49-F238E27FC236}">
                <a16:creationId xmlns:a16="http://schemas.microsoft.com/office/drawing/2014/main" id="{29AC2C35-6B76-BB19-1200-1A4E32FC9285}"/>
              </a:ext>
            </a:extLst>
          </p:cNvPr>
          <p:cNvSpPr>
            <a:spLocks noGrp="1" noChangeArrowheads="1"/>
          </p:cNvSpPr>
          <p:nvPr>
            <p:ph idx="1"/>
          </p:nvPr>
        </p:nvSpPr>
        <p:spPr>
          <a:xfrm>
            <a:off x="2152650" y="2219325"/>
            <a:ext cx="7886700" cy="3263900"/>
          </a:xfrm>
        </p:spPr>
        <p:txBody>
          <a:bodyPr/>
          <a:lstStyle/>
          <a:p>
            <a:pPr eaLnBrk="1" hangingPunct="1"/>
            <a:endParaRPr lang="en-US" altLang="en-US"/>
          </a:p>
        </p:txBody>
      </p:sp>
      <p:pic>
        <p:nvPicPr>
          <p:cNvPr id="18436" name="Obrázek 3">
            <a:extLst>
              <a:ext uri="{FF2B5EF4-FFF2-40B4-BE49-F238E27FC236}">
                <a16:creationId xmlns:a16="http://schemas.microsoft.com/office/drawing/2014/main" id="{274F4491-93C6-D3B9-ABE3-4C5C8B267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 t="24654" r="740" b="24680"/>
          <a:stretch>
            <a:fillRect/>
          </a:stretch>
        </p:blipFill>
        <p:spPr bwMode="auto">
          <a:xfrm>
            <a:off x="0" y="0"/>
            <a:ext cx="12179300"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6A2ECC1B-CE46-AD71-E5AC-4CDA4A3080F6}"/>
              </a:ext>
            </a:extLst>
          </p:cNvPr>
          <p:cNvSpPr/>
          <p:nvPr/>
        </p:nvSpPr>
        <p:spPr>
          <a:xfrm>
            <a:off x="1736725" y="3001963"/>
            <a:ext cx="604838"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F82EE18B-D980-AB63-60CD-0345BDDC221B}"/>
              </a:ext>
            </a:extLst>
          </p:cNvPr>
          <p:cNvSpPr txBox="1"/>
          <p:nvPr/>
        </p:nvSpPr>
        <p:spPr>
          <a:xfrm>
            <a:off x="1736725" y="741145"/>
            <a:ext cx="2883803" cy="584775"/>
          </a:xfrm>
          <a:prstGeom prst="rect">
            <a:avLst/>
          </a:prstGeom>
          <a:noFill/>
        </p:spPr>
        <p:txBody>
          <a:bodyPr wrap="none" rtlCol="0">
            <a:spAutoFit/>
          </a:bodyPr>
          <a:lstStyle/>
          <a:p>
            <a:r>
              <a:rPr lang="cs-CZ" sz="3200" dirty="0"/>
              <a:t>Oxygen </a:t>
            </a:r>
            <a:r>
              <a:rPr lang="cs-CZ" sz="3200" dirty="0" err="1"/>
              <a:t>delivery</a:t>
            </a:r>
            <a:endParaRPr lang="en-US" sz="3200" dirty="0"/>
          </a:p>
        </p:txBody>
      </p:sp>
      <p:sp>
        <p:nvSpPr>
          <p:cNvPr id="3" name="TextBox 2">
            <a:extLst>
              <a:ext uri="{FF2B5EF4-FFF2-40B4-BE49-F238E27FC236}">
                <a16:creationId xmlns:a16="http://schemas.microsoft.com/office/drawing/2014/main" id="{831248DD-F031-1CFE-FB7B-725B2852FA0A}"/>
              </a:ext>
            </a:extLst>
          </p:cNvPr>
          <p:cNvSpPr txBox="1"/>
          <p:nvPr/>
        </p:nvSpPr>
        <p:spPr>
          <a:xfrm>
            <a:off x="1646916" y="2321427"/>
            <a:ext cx="3704669" cy="584775"/>
          </a:xfrm>
          <a:prstGeom prst="rect">
            <a:avLst/>
          </a:prstGeom>
          <a:noFill/>
        </p:spPr>
        <p:txBody>
          <a:bodyPr wrap="none" rtlCol="0">
            <a:spAutoFit/>
          </a:bodyPr>
          <a:lstStyle/>
          <a:p>
            <a:r>
              <a:rPr lang="cs-CZ" sz="3200" dirty="0"/>
              <a:t>Oxygen </a:t>
            </a:r>
            <a:r>
              <a:rPr lang="cs-CZ" sz="3200" dirty="0" err="1"/>
              <a:t>consumption</a:t>
            </a:r>
            <a:endParaRPr lang="en-US" sz="3200" dirty="0"/>
          </a:p>
        </p:txBody>
      </p:sp>
      <p:sp>
        <p:nvSpPr>
          <p:cNvPr id="4" name="Arrow: Up-Down 3">
            <a:extLst>
              <a:ext uri="{FF2B5EF4-FFF2-40B4-BE49-F238E27FC236}">
                <a16:creationId xmlns:a16="http://schemas.microsoft.com/office/drawing/2014/main" id="{206F9DA0-89CE-F59A-1D53-1F86285E690D}"/>
              </a:ext>
            </a:extLst>
          </p:cNvPr>
          <p:cNvSpPr/>
          <p:nvPr/>
        </p:nvSpPr>
        <p:spPr>
          <a:xfrm>
            <a:off x="2983830" y="1374775"/>
            <a:ext cx="553453" cy="893718"/>
          </a:xfrm>
          <a:prstGeom prst="up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27401E3-9D3C-086A-28F6-6A6726F96A3D}"/>
              </a:ext>
            </a:extLst>
          </p:cNvPr>
          <p:cNvSpPr/>
          <p:nvPr/>
        </p:nvSpPr>
        <p:spPr>
          <a:xfrm>
            <a:off x="-25400" y="3195587"/>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970DAB-70FD-E303-15BA-D6BDBF78674B}"/>
              </a:ext>
            </a:extLst>
          </p:cNvPr>
          <p:cNvSpPr txBox="1"/>
          <p:nvPr/>
        </p:nvSpPr>
        <p:spPr>
          <a:xfrm>
            <a:off x="8429578" y="1573506"/>
            <a:ext cx="2120902" cy="584775"/>
          </a:xfrm>
          <a:prstGeom prst="rect">
            <a:avLst/>
          </a:prstGeom>
          <a:solidFill>
            <a:srgbClr val="FCE9BC"/>
          </a:solidFill>
        </p:spPr>
        <p:txBody>
          <a:bodyPr wrap="none" rtlCol="0">
            <a:spAutoFit/>
          </a:bodyPr>
          <a:lstStyle/>
          <a:p>
            <a:r>
              <a:rPr lang="cs-CZ" sz="3200" dirty="0" err="1"/>
              <a:t>Respiration</a:t>
            </a:r>
            <a:r>
              <a:rPr lang="cs-CZ" dirty="0"/>
              <a:t> </a:t>
            </a:r>
            <a:endParaRPr lang="en-US" dirty="0"/>
          </a:p>
        </p:txBody>
      </p:sp>
      <p:sp>
        <p:nvSpPr>
          <p:cNvPr id="8" name="TextBox 7">
            <a:extLst>
              <a:ext uri="{FF2B5EF4-FFF2-40B4-BE49-F238E27FC236}">
                <a16:creationId xmlns:a16="http://schemas.microsoft.com/office/drawing/2014/main" id="{7AB5FE39-18CE-0695-BCF3-6D40E83531FD}"/>
              </a:ext>
            </a:extLst>
          </p:cNvPr>
          <p:cNvSpPr txBox="1"/>
          <p:nvPr/>
        </p:nvSpPr>
        <p:spPr>
          <a:xfrm>
            <a:off x="8429578" y="2776250"/>
            <a:ext cx="2031133" cy="584775"/>
          </a:xfrm>
          <a:prstGeom prst="rect">
            <a:avLst/>
          </a:prstGeom>
          <a:solidFill>
            <a:srgbClr val="FCE9BC"/>
          </a:solidFill>
        </p:spPr>
        <p:txBody>
          <a:bodyPr wrap="none" rtlCol="0">
            <a:spAutoFit/>
          </a:bodyPr>
          <a:lstStyle/>
          <a:p>
            <a:r>
              <a:rPr lang="cs-CZ" sz="3200" dirty="0" err="1"/>
              <a:t>Circulation</a:t>
            </a:r>
            <a:r>
              <a:rPr lang="cs-CZ" dirty="0"/>
              <a:t> </a:t>
            </a:r>
            <a:endParaRPr lang="en-US" dirty="0"/>
          </a:p>
        </p:txBody>
      </p:sp>
      <p:sp>
        <p:nvSpPr>
          <p:cNvPr id="9" name="TextBox 8">
            <a:extLst>
              <a:ext uri="{FF2B5EF4-FFF2-40B4-BE49-F238E27FC236}">
                <a16:creationId xmlns:a16="http://schemas.microsoft.com/office/drawing/2014/main" id="{E30DC22A-AB28-4C26-C409-A7766E2A0CF1}"/>
              </a:ext>
            </a:extLst>
          </p:cNvPr>
          <p:cNvSpPr txBox="1"/>
          <p:nvPr/>
        </p:nvSpPr>
        <p:spPr>
          <a:xfrm>
            <a:off x="10233885" y="5084439"/>
            <a:ext cx="1717201" cy="400110"/>
          </a:xfrm>
          <a:prstGeom prst="rect">
            <a:avLst/>
          </a:prstGeom>
          <a:solidFill>
            <a:srgbClr val="FCE9BC"/>
          </a:solidFill>
        </p:spPr>
        <p:txBody>
          <a:bodyPr wrap="none" rtlCol="0">
            <a:spAutoFit/>
          </a:bodyPr>
          <a:lstStyle/>
          <a:p>
            <a:r>
              <a:rPr lang="cs-CZ" sz="2000" dirty="0" err="1"/>
              <a:t>Erythropoiesis</a:t>
            </a:r>
            <a:r>
              <a:rPr lang="cs-CZ" sz="1200" dirty="0"/>
              <a:t> </a:t>
            </a:r>
            <a:endParaRPr lang="en-US" sz="1200" dirty="0"/>
          </a:p>
        </p:txBody>
      </p:sp>
      <p:sp>
        <p:nvSpPr>
          <p:cNvPr id="10" name="TextBox 9">
            <a:extLst>
              <a:ext uri="{FF2B5EF4-FFF2-40B4-BE49-F238E27FC236}">
                <a16:creationId xmlns:a16="http://schemas.microsoft.com/office/drawing/2014/main" id="{25142C28-EBFC-64CB-6D76-282233DE5D6B}"/>
              </a:ext>
            </a:extLst>
          </p:cNvPr>
          <p:cNvSpPr txBox="1"/>
          <p:nvPr/>
        </p:nvSpPr>
        <p:spPr>
          <a:xfrm>
            <a:off x="8617001" y="6156553"/>
            <a:ext cx="1976160" cy="400110"/>
          </a:xfrm>
          <a:prstGeom prst="rect">
            <a:avLst/>
          </a:prstGeom>
          <a:solidFill>
            <a:srgbClr val="FCE9BC"/>
          </a:solidFill>
        </p:spPr>
        <p:txBody>
          <a:bodyPr wrap="square" rtlCol="0">
            <a:spAutoFit/>
          </a:bodyPr>
          <a:lstStyle/>
          <a:p>
            <a:r>
              <a:rPr lang="cs-CZ" sz="2000" dirty="0">
                <a:solidFill>
                  <a:srgbClr val="FF0000"/>
                </a:solidFill>
              </a:rPr>
              <a:t>Oxygen </a:t>
            </a:r>
            <a:r>
              <a:rPr lang="cs-CZ" sz="2000" dirty="0" err="1">
                <a:solidFill>
                  <a:srgbClr val="FF0000"/>
                </a:solidFill>
              </a:rPr>
              <a:t>delivery</a:t>
            </a:r>
            <a:endParaRPr lang="en-US" sz="1200" dirty="0">
              <a:solidFill>
                <a:srgbClr val="FF0000"/>
              </a:solidFill>
            </a:endParaRPr>
          </a:p>
        </p:txBody>
      </p:sp>
      <p:sp>
        <p:nvSpPr>
          <p:cNvPr id="11" name="TextBox 10">
            <a:extLst>
              <a:ext uri="{FF2B5EF4-FFF2-40B4-BE49-F238E27FC236}">
                <a16:creationId xmlns:a16="http://schemas.microsoft.com/office/drawing/2014/main" id="{B7C2548A-4E03-1AEC-6903-64087F17B2EA}"/>
              </a:ext>
            </a:extLst>
          </p:cNvPr>
          <p:cNvSpPr txBox="1"/>
          <p:nvPr/>
        </p:nvSpPr>
        <p:spPr>
          <a:xfrm>
            <a:off x="8992961" y="-52934"/>
            <a:ext cx="1714500" cy="400110"/>
          </a:xfrm>
          <a:prstGeom prst="rect">
            <a:avLst/>
          </a:prstGeom>
          <a:solidFill>
            <a:srgbClr val="FCE9BC"/>
          </a:solidFill>
        </p:spPr>
        <p:txBody>
          <a:bodyPr wrap="square" rtlCol="0">
            <a:spAutoFit/>
          </a:bodyPr>
          <a:lstStyle/>
          <a:p>
            <a:r>
              <a:rPr lang="cs-CZ" sz="2000" dirty="0">
                <a:solidFill>
                  <a:srgbClr val="FF0000"/>
                </a:solidFill>
              </a:rPr>
              <a:t>CO2 </a:t>
            </a:r>
            <a:r>
              <a:rPr lang="cs-CZ" sz="2000" dirty="0" err="1">
                <a:solidFill>
                  <a:srgbClr val="FF0000"/>
                </a:solidFill>
              </a:rPr>
              <a:t>removal</a:t>
            </a:r>
            <a:endParaRPr lang="en-US" sz="1200" dirty="0">
              <a:solidFill>
                <a:srgbClr val="FF0000"/>
              </a:solidFill>
            </a:endParaRPr>
          </a:p>
        </p:txBody>
      </p:sp>
      <p:sp>
        <p:nvSpPr>
          <p:cNvPr id="13" name="TextBox 12">
            <a:extLst>
              <a:ext uri="{FF2B5EF4-FFF2-40B4-BE49-F238E27FC236}">
                <a16:creationId xmlns:a16="http://schemas.microsoft.com/office/drawing/2014/main" id="{5F3167E5-290E-0622-818F-A2F28AD375A4}"/>
              </a:ext>
            </a:extLst>
          </p:cNvPr>
          <p:cNvSpPr txBox="1"/>
          <p:nvPr/>
        </p:nvSpPr>
        <p:spPr>
          <a:xfrm>
            <a:off x="3909884" y="555931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4" name="TextBox 13">
            <a:extLst>
              <a:ext uri="{FF2B5EF4-FFF2-40B4-BE49-F238E27FC236}">
                <a16:creationId xmlns:a16="http://schemas.microsoft.com/office/drawing/2014/main" id="{FE053003-6926-0183-9A08-2FA02CA50A20}"/>
              </a:ext>
            </a:extLst>
          </p:cNvPr>
          <p:cNvSpPr txBox="1"/>
          <p:nvPr/>
        </p:nvSpPr>
        <p:spPr>
          <a:xfrm>
            <a:off x="4406402" y="6314550"/>
            <a:ext cx="3007018" cy="461665"/>
          </a:xfrm>
          <a:prstGeom prst="rect">
            <a:avLst/>
          </a:prstGeom>
          <a:solidFill>
            <a:srgbClr val="FEEBC4"/>
          </a:solidFill>
        </p:spPr>
        <p:txBody>
          <a:bodyPr wrap="square" rtlCol="0">
            <a:spAutoFit/>
          </a:bodyPr>
          <a:lstStyle/>
          <a:p>
            <a:r>
              <a:rPr lang="cs-CZ" sz="2400" dirty="0"/>
              <a:t>Oxygen </a:t>
            </a:r>
            <a:r>
              <a:rPr lang="cs-CZ" sz="2400" dirty="0" err="1"/>
              <a:t>consumption</a:t>
            </a:r>
            <a:endParaRPr lang="en-US" sz="1400" dirty="0"/>
          </a:p>
        </p:txBody>
      </p:sp>
    </p:spTree>
    <p:extLst>
      <p:ext uri="{BB962C8B-B14F-4D97-AF65-F5344CB8AC3E}">
        <p14:creationId xmlns:p14="http://schemas.microsoft.com/office/powerpoint/2010/main" val="428001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a:extLst>
              <a:ext uri="{FF2B5EF4-FFF2-40B4-BE49-F238E27FC236}">
                <a16:creationId xmlns:a16="http://schemas.microsoft.com/office/drawing/2014/main" id="{483265B1-0461-5FFF-E91C-6DFD460845DC}"/>
              </a:ext>
            </a:extLst>
          </p:cNvPr>
          <p:cNvSpPr>
            <a:spLocks noGrp="1"/>
          </p:cNvSpPr>
          <p:nvPr>
            <p:ph type="title"/>
          </p:nvPr>
        </p:nvSpPr>
        <p:spPr/>
        <p:txBody>
          <a:bodyPr/>
          <a:lstStyle/>
          <a:p>
            <a:pPr eaLnBrk="1" hangingPunct="1"/>
            <a:endParaRPr lang="en-US" altLang="en-US" dirty="0"/>
          </a:p>
        </p:txBody>
      </p:sp>
      <p:sp>
        <p:nvSpPr>
          <p:cNvPr id="18435" name="Zástupný obsah 2">
            <a:extLst>
              <a:ext uri="{FF2B5EF4-FFF2-40B4-BE49-F238E27FC236}">
                <a16:creationId xmlns:a16="http://schemas.microsoft.com/office/drawing/2014/main" id="{29AC2C35-6B76-BB19-1200-1A4E32FC9285}"/>
              </a:ext>
            </a:extLst>
          </p:cNvPr>
          <p:cNvSpPr>
            <a:spLocks noGrp="1" noChangeArrowheads="1"/>
          </p:cNvSpPr>
          <p:nvPr>
            <p:ph idx="1"/>
          </p:nvPr>
        </p:nvSpPr>
        <p:spPr>
          <a:xfrm>
            <a:off x="2152650" y="2219325"/>
            <a:ext cx="7886700" cy="3263900"/>
          </a:xfrm>
        </p:spPr>
        <p:txBody>
          <a:bodyPr/>
          <a:lstStyle/>
          <a:p>
            <a:pPr eaLnBrk="1" hangingPunct="1"/>
            <a:endParaRPr lang="en-US" altLang="en-US"/>
          </a:p>
        </p:txBody>
      </p:sp>
      <p:pic>
        <p:nvPicPr>
          <p:cNvPr id="18436" name="Obrázek 3">
            <a:extLst>
              <a:ext uri="{FF2B5EF4-FFF2-40B4-BE49-F238E27FC236}">
                <a16:creationId xmlns:a16="http://schemas.microsoft.com/office/drawing/2014/main" id="{274F4491-93C6-D3B9-ABE3-4C5C8B267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1" t="24654" r="740" b="24680"/>
          <a:stretch>
            <a:fillRect/>
          </a:stretch>
        </p:blipFill>
        <p:spPr bwMode="auto">
          <a:xfrm>
            <a:off x="5241" y="0"/>
            <a:ext cx="12179300" cy="69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6A2ECC1B-CE46-AD71-E5AC-4CDA4A3080F6}"/>
              </a:ext>
            </a:extLst>
          </p:cNvPr>
          <p:cNvSpPr/>
          <p:nvPr/>
        </p:nvSpPr>
        <p:spPr>
          <a:xfrm>
            <a:off x="1736725" y="3001963"/>
            <a:ext cx="604838"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a:extLst>
              <a:ext uri="{FF2B5EF4-FFF2-40B4-BE49-F238E27FC236}">
                <a16:creationId xmlns:a16="http://schemas.microsoft.com/office/drawing/2014/main" id="{49D4E6FD-5E36-C639-511F-F42F26EE5B1F}"/>
              </a:ext>
            </a:extLst>
          </p:cNvPr>
          <p:cNvSpPr txBox="1"/>
          <p:nvPr/>
        </p:nvSpPr>
        <p:spPr>
          <a:xfrm>
            <a:off x="5148881" y="3965288"/>
            <a:ext cx="2502416" cy="523220"/>
          </a:xfrm>
          <a:prstGeom prst="rect">
            <a:avLst/>
          </a:prstGeom>
          <a:noFill/>
        </p:spPr>
        <p:txBody>
          <a:bodyPr wrap="none" rtlCol="0">
            <a:spAutoFit/>
          </a:bodyPr>
          <a:lstStyle/>
          <a:p>
            <a:r>
              <a:rPr lang="cs-CZ" sz="2800" dirty="0"/>
              <a:t>Oxygen </a:t>
            </a:r>
            <a:r>
              <a:rPr lang="cs-CZ" sz="2800" dirty="0" err="1"/>
              <a:t>delivery</a:t>
            </a:r>
            <a:endParaRPr lang="en-US" sz="1600" dirty="0"/>
          </a:p>
        </p:txBody>
      </p:sp>
      <p:sp>
        <p:nvSpPr>
          <p:cNvPr id="7" name="TextBox 6">
            <a:extLst>
              <a:ext uri="{FF2B5EF4-FFF2-40B4-BE49-F238E27FC236}">
                <a16:creationId xmlns:a16="http://schemas.microsoft.com/office/drawing/2014/main" id="{B0A8355E-5D12-24AA-386C-295AE431C613}"/>
              </a:ext>
            </a:extLst>
          </p:cNvPr>
          <p:cNvSpPr txBox="1"/>
          <p:nvPr/>
        </p:nvSpPr>
        <p:spPr>
          <a:xfrm>
            <a:off x="4439059" y="6356608"/>
            <a:ext cx="3007018" cy="461665"/>
          </a:xfrm>
          <a:prstGeom prst="rect">
            <a:avLst/>
          </a:prstGeom>
          <a:solidFill>
            <a:srgbClr val="FEEBC4"/>
          </a:solidFill>
        </p:spPr>
        <p:txBody>
          <a:bodyPr wrap="square" rtlCol="0">
            <a:spAutoFit/>
          </a:bodyPr>
          <a:lstStyle/>
          <a:p>
            <a:r>
              <a:rPr lang="cs-CZ" sz="2400" dirty="0"/>
              <a:t>Oxygen </a:t>
            </a:r>
            <a:r>
              <a:rPr lang="cs-CZ" sz="2400" dirty="0" err="1"/>
              <a:t>consumption</a:t>
            </a:r>
            <a:endParaRPr lang="en-US" sz="1400" dirty="0"/>
          </a:p>
        </p:txBody>
      </p:sp>
      <p:sp>
        <p:nvSpPr>
          <p:cNvPr id="8" name="Thought Bubble: Cloud 7">
            <a:extLst>
              <a:ext uri="{FF2B5EF4-FFF2-40B4-BE49-F238E27FC236}">
                <a16:creationId xmlns:a16="http://schemas.microsoft.com/office/drawing/2014/main" id="{61909C5A-8EDC-8923-1F6F-32CF64C81A67}"/>
              </a:ext>
            </a:extLst>
          </p:cNvPr>
          <p:cNvSpPr/>
          <p:nvPr/>
        </p:nvSpPr>
        <p:spPr>
          <a:xfrm>
            <a:off x="1981810" y="1702510"/>
            <a:ext cx="2805764" cy="1684421"/>
          </a:xfrm>
          <a:prstGeom prst="cloudCallout">
            <a:avLst>
              <a:gd name="adj1" fmla="val 72992"/>
              <a:gd name="adj2" fmla="val 898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does the delivery depend on?</a:t>
            </a:r>
          </a:p>
        </p:txBody>
      </p:sp>
      <p:sp>
        <p:nvSpPr>
          <p:cNvPr id="10" name="Rectangle 9">
            <a:extLst>
              <a:ext uri="{FF2B5EF4-FFF2-40B4-BE49-F238E27FC236}">
                <a16:creationId xmlns:a16="http://schemas.microsoft.com/office/drawing/2014/main" id="{79A3DF9B-C3AF-D194-BC03-864FA2AF2D4F}"/>
              </a:ext>
            </a:extLst>
          </p:cNvPr>
          <p:cNvSpPr/>
          <p:nvPr/>
        </p:nvSpPr>
        <p:spPr>
          <a:xfrm>
            <a:off x="-25400" y="3195587"/>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21CA91-BCF7-7376-06FB-BF29E8469A81}"/>
              </a:ext>
            </a:extLst>
          </p:cNvPr>
          <p:cNvSpPr txBox="1"/>
          <p:nvPr/>
        </p:nvSpPr>
        <p:spPr>
          <a:xfrm>
            <a:off x="8429578" y="1573506"/>
            <a:ext cx="2120902" cy="584775"/>
          </a:xfrm>
          <a:prstGeom prst="rect">
            <a:avLst/>
          </a:prstGeom>
          <a:solidFill>
            <a:srgbClr val="FCE9BC"/>
          </a:solidFill>
        </p:spPr>
        <p:txBody>
          <a:bodyPr wrap="none" rtlCol="0">
            <a:spAutoFit/>
          </a:bodyPr>
          <a:lstStyle/>
          <a:p>
            <a:r>
              <a:rPr lang="cs-CZ" sz="3200" dirty="0" err="1"/>
              <a:t>Respiration</a:t>
            </a:r>
            <a:r>
              <a:rPr lang="cs-CZ" dirty="0"/>
              <a:t> </a:t>
            </a:r>
            <a:endParaRPr lang="en-US" dirty="0"/>
          </a:p>
        </p:txBody>
      </p:sp>
      <p:sp>
        <p:nvSpPr>
          <p:cNvPr id="3" name="TextBox 2">
            <a:extLst>
              <a:ext uri="{FF2B5EF4-FFF2-40B4-BE49-F238E27FC236}">
                <a16:creationId xmlns:a16="http://schemas.microsoft.com/office/drawing/2014/main" id="{2FAF0E0B-39AE-C7E9-ED00-4E0EBCD2761C}"/>
              </a:ext>
            </a:extLst>
          </p:cNvPr>
          <p:cNvSpPr txBox="1"/>
          <p:nvPr/>
        </p:nvSpPr>
        <p:spPr>
          <a:xfrm>
            <a:off x="8429578" y="2776250"/>
            <a:ext cx="2031133" cy="584775"/>
          </a:xfrm>
          <a:prstGeom prst="rect">
            <a:avLst/>
          </a:prstGeom>
          <a:solidFill>
            <a:srgbClr val="FCE9BC"/>
          </a:solidFill>
        </p:spPr>
        <p:txBody>
          <a:bodyPr wrap="none" rtlCol="0">
            <a:spAutoFit/>
          </a:bodyPr>
          <a:lstStyle/>
          <a:p>
            <a:r>
              <a:rPr lang="cs-CZ" sz="3200" dirty="0" err="1"/>
              <a:t>Circulation</a:t>
            </a:r>
            <a:r>
              <a:rPr lang="cs-CZ" dirty="0"/>
              <a:t> </a:t>
            </a:r>
            <a:endParaRPr lang="en-US" dirty="0"/>
          </a:p>
        </p:txBody>
      </p:sp>
      <p:sp>
        <p:nvSpPr>
          <p:cNvPr id="4" name="TextBox 3">
            <a:extLst>
              <a:ext uri="{FF2B5EF4-FFF2-40B4-BE49-F238E27FC236}">
                <a16:creationId xmlns:a16="http://schemas.microsoft.com/office/drawing/2014/main" id="{029CFF4B-4728-9F10-061C-6EC188E95DF2}"/>
              </a:ext>
            </a:extLst>
          </p:cNvPr>
          <p:cNvSpPr txBox="1"/>
          <p:nvPr/>
        </p:nvSpPr>
        <p:spPr>
          <a:xfrm>
            <a:off x="10233885" y="5084439"/>
            <a:ext cx="1717201" cy="400110"/>
          </a:xfrm>
          <a:prstGeom prst="rect">
            <a:avLst/>
          </a:prstGeom>
          <a:solidFill>
            <a:srgbClr val="FCE9BC"/>
          </a:solidFill>
        </p:spPr>
        <p:txBody>
          <a:bodyPr wrap="none" rtlCol="0">
            <a:spAutoFit/>
          </a:bodyPr>
          <a:lstStyle/>
          <a:p>
            <a:r>
              <a:rPr lang="cs-CZ" sz="2000" dirty="0" err="1"/>
              <a:t>Erythropoiesis</a:t>
            </a:r>
            <a:r>
              <a:rPr lang="cs-CZ" sz="1200" dirty="0"/>
              <a:t> </a:t>
            </a:r>
            <a:endParaRPr lang="en-US" sz="1200" dirty="0"/>
          </a:p>
        </p:txBody>
      </p:sp>
      <p:sp>
        <p:nvSpPr>
          <p:cNvPr id="11" name="TextBox 10">
            <a:extLst>
              <a:ext uri="{FF2B5EF4-FFF2-40B4-BE49-F238E27FC236}">
                <a16:creationId xmlns:a16="http://schemas.microsoft.com/office/drawing/2014/main" id="{81919F6F-DCF9-F91F-FCB3-35C19AE0D434}"/>
              </a:ext>
            </a:extLst>
          </p:cNvPr>
          <p:cNvSpPr txBox="1"/>
          <p:nvPr/>
        </p:nvSpPr>
        <p:spPr>
          <a:xfrm>
            <a:off x="8617001" y="6156553"/>
            <a:ext cx="1976160" cy="400110"/>
          </a:xfrm>
          <a:prstGeom prst="rect">
            <a:avLst/>
          </a:prstGeom>
          <a:solidFill>
            <a:srgbClr val="FCE9BC"/>
          </a:solidFill>
        </p:spPr>
        <p:txBody>
          <a:bodyPr wrap="square" rtlCol="0">
            <a:spAutoFit/>
          </a:bodyPr>
          <a:lstStyle/>
          <a:p>
            <a:r>
              <a:rPr lang="cs-CZ" sz="2000" dirty="0">
                <a:solidFill>
                  <a:srgbClr val="FF0000"/>
                </a:solidFill>
              </a:rPr>
              <a:t>Oxygen </a:t>
            </a:r>
            <a:r>
              <a:rPr lang="cs-CZ" sz="2000" dirty="0" err="1">
                <a:solidFill>
                  <a:srgbClr val="FF0000"/>
                </a:solidFill>
              </a:rPr>
              <a:t>delivery</a:t>
            </a:r>
            <a:endParaRPr lang="en-US" sz="1200" dirty="0">
              <a:solidFill>
                <a:srgbClr val="FF0000"/>
              </a:solidFill>
            </a:endParaRPr>
          </a:p>
        </p:txBody>
      </p:sp>
      <p:sp>
        <p:nvSpPr>
          <p:cNvPr id="12" name="TextBox 11">
            <a:extLst>
              <a:ext uri="{FF2B5EF4-FFF2-40B4-BE49-F238E27FC236}">
                <a16:creationId xmlns:a16="http://schemas.microsoft.com/office/drawing/2014/main" id="{5380B1B1-F269-C060-380D-05C6B0074336}"/>
              </a:ext>
            </a:extLst>
          </p:cNvPr>
          <p:cNvSpPr txBox="1"/>
          <p:nvPr/>
        </p:nvSpPr>
        <p:spPr>
          <a:xfrm>
            <a:off x="8992961" y="-52934"/>
            <a:ext cx="1714500" cy="400110"/>
          </a:xfrm>
          <a:prstGeom prst="rect">
            <a:avLst/>
          </a:prstGeom>
          <a:solidFill>
            <a:srgbClr val="FCE9BC"/>
          </a:solidFill>
        </p:spPr>
        <p:txBody>
          <a:bodyPr wrap="square" rtlCol="0">
            <a:spAutoFit/>
          </a:bodyPr>
          <a:lstStyle/>
          <a:p>
            <a:r>
              <a:rPr lang="cs-CZ" sz="2000" dirty="0">
                <a:solidFill>
                  <a:srgbClr val="FF0000"/>
                </a:solidFill>
              </a:rPr>
              <a:t>CO2 </a:t>
            </a:r>
            <a:r>
              <a:rPr lang="cs-CZ" sz="2000" dirty="0" err="1">
                <a:solidFill>
                  <a:srgbClr val="FF0000"/>
                </a:solidFill>
              </a:rPr>
              <a:t>removal</a:t>
            </a:r>
            <a:endParaRPr lang="en-US" sz="1200" dirty="0">
              <a:solidFill>
                <a:srgbClr val="FF0000"/>
              </a:solidFill>
            </a:endParaRPr>
          </a:p>
        </p:txBody>
      </p:sp>
      <p:sp>
        <p:nvSpPr>
          <p:cNvPr id="13" name="TextBox 12">
            <a:extLst>
              <a:ext uri="{FF2B5EF4-FFF2-40B4-BE49-F238E27FC236}">
                <a16:creationId xmlns:a16="http://schemas.microsoft.com/office/drawing/2014/main" id="{40692E62-A983-F1B9-77E2-0CCB1A848045}"/>
              </a:ext>
            </a:extLst>
          </p:cNvPr>
          <p:cNvSpPr txBox="1"/>
          <p:nvPr/>
        </p:nvSpPr>
        <p:spPr>
          <a:xfrm>
            <a:off x="3909884" y="555931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9" name="Thought Bubble: Cloud 8">
            <a:extLst>
              <a:ext uri="{FF2B5EF4-FFF2-40B4-BE49-F238E27FC236}">
                <a16:creationId xmlns:a16="http://schemas.microsoft.com/office/drawing/2014/main" id="{4EA13E01-E1BF-DD37-9F66-5DC622D7D6B8}"/>
              </a:ext>
            </a:extLst>
          </p:cNvPr>
          <p:cNvSpPr/>
          <p:nvPr/>
        </p:nvSpPr>
        <p:spPr>
          <a:xfrm>
            <a:off x="7459" y="5219347"/>
            <a:ext cx="4400959" cy="1527650"/>
          </a:xfrm>
          <a:prstGeom prst="cloudCallout">
            <a:avLst>
              <a:gd name="adj1" fmla="val 51121"/>
              <a:gd name="adj2" fmla="val 347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does consumption depend 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8736278-0823-444F-B019-8257148164FB}"/>
              </a:ext>
            </a:extLst>
          </p:cNvPr>
          <p:cNvSpPr txBox="1"/>
          <p:nvPr/>
        </p:nvSpPr>
        <p:spPr>
          <a:xfrm>
            <a:off x="3143251" y="188914"/>
            <a:ext cx="2842188" cy="584775"/>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cs-CZ" sz="3200" dirty="0"/>
              <a:t>Oxygen </a:t>
            </a:r>
            <a:r>
              <a:rPr lang="cs-CZ" sz="3200" dirty="0" err="1"/>
              <a:t>delivery</a:t>
            </a:r>
            <a:endParaRPr lang="cs-CZ" sz="3200" dirty="0"/>
          </a:p>
        </p:txBody>
      </p:sp>
      <p:sp>
        <p:nvSpPr>
          <p:cNvPr id="3" name="Vývojový diagram: paměť s přímým přístupem 2">
            <a:extLst>
              <a:ext uri="{FF2B5EF4-FFF2-40B4-BE49-F238E27FC236}">
                <a16:creationId xmlns:a16="http://schemas.microsoft.com/office/drawing/2014/main" id="{8E87A009-1F10-4DD9-B024-280ECCDF3A98}"/>
              </a:ext>
            </a:extLst>
          </p:cNvPr>
          <p:cNvSpPr/>
          <p:nvPr/>
        </p:nvSpPr>
        <p:spPr>
          <a:xfrm flipH="1">
            <a:off x="6456364" y="1989139"/>
            <a:ext cx="2663825" cy="719137"/>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Šipka doleva 3">
            <a:extLst>
              <a:ext uri="{FF2B5EF4-FFF2-40B4-BE49-F238E27FC236}">
                <a16:creationId xmlns:a16="http://schemas.microsoft.com/office/drawing/2014/main" id="{EBA1C74E-2C60-4621-9725-219DA66830E2}"/>
              </a:ext>
            </a:extLst>
          </p:cNvPr>
          <p:cNvSpPr/>
          <p:nvPr/>
        </p:nvSpPr>
        <p:spPr>
          <a:xfrm>
            <a:off x="4367213" y="1916113"/>
            <a:ext cx="2881312" cy="792162"/>
          </a:xfrm>
          <a:prstGeom prst="leftArrow">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ctr">
              <a:defRPr/>
            </a:pPr>
            <a:r>
              <a:rPr lang="cs-CZ" dirty="0"/>
              <a:t>C</a:t>
            </a:r>
            <a:r>
              <a:rPr lang="cs-CZ" baseline="-25000" dirty="0"/>
              <a:t>a</a:t>
            </a:r>
            <a:r>
              <a:rPr lang="cs-CZ" dirty="0"/>
              <a:t>O</a:t>
            </a:r>
            <a:r>
              <a:rPr lang="cs-CZ" baseline="-25000" dirty="0"/>
              <a:t>2</a:t>
            </a:r>
            <a:r>
              <a:rPr lang="cs-CZ" dirty="0"/>
              <a:t>*Q</a:t>
            </a:r>
          </a:p>
        </p:txBody>
      </p:sp>
      <p:sp>
        <p:nvSpPr>
          <p:cNvPr id="5" name="TextovéPole 4">
            <a:extLst>
              <a:ext uri="{FF2B5EF4-FFF2-40B4-BE49-F238E27FC236}">
                <a16:creationId xmlns:a16="http://schemas.microsoft.com/office/drawing/2014/main" id="{EBD34EB7-639F-4ECF-AD9F-3E4BF9460E94}"/>
              </a:ext>
            </a:extLst>
          </p:cNvPr>
          <p:cNvSpPr txBox="1"/>
          <p:nvPr/>
        </p:nvSpPr>
        <p:spPr>
          <a:xfrm>
            <a:off x="3216276" y="1052514"/>
            <a:ext cx="74231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a</a:t>
            </a:r>
            <a:r>
              <a:rPr lang="cs-CZ" sz="2400" dirty="0"/>
              <a:t>O</a:t>
            </a:r>
            <a:r>
              <a:rPr lang="cs-CZ" sz="2400" baseline="-25000" dirty="0"/>
              <a:t>2</a:t>
            </a:r>
          </a:p>
        </p:txBody>
      </p:sp>
      <p:sp>
        <p:nvSpPr>
          <p:cNvPr id="6" name="TextovéPole 5">
            <a:extLst>
              <a:ext uri="{FF2B5EF4-FFF2-40B4-BE49-F238E27FC236}">
                <a16:creationId xmlns:a16="http://schemas.microsoft.com/office/drawing/2014/main" id="{D659BA46-CD6E-45B5-B68E-9B3FF71D1A8A}"/>
              </a:ext>
            </a:extLst>
          </p:cNvPr>
          <p:cNvSpPr txBox="1"/>
          <p:nvPr/>
        </p:nvSpPr>
        <p:spPr>
          <a:xfrm>
            <a:off x="4511675" y="1412876"/>
            <a:ext cx="73129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S</a:t>
            </a:r>
            <a:r>
              <a:rPr lang="cs-CZ" sz="2400" baseline="-25000" dirty="0"/>
              <a:t>a</a:t>
            </a:r>
            <a:r>
              <a:rPr lang="cs-CZ" sz="2400" dirty="0"/>
              <a:t>O</a:t>
            </a:r>
            <a:r>
              <a:rPr lang="cs-CZ" sz="2400" baseline="-25000" dirty="0"/>
              <a:t>2</a:t>
            </a:r>
          </a:p>
        </p:txBody>
      </p:sp>
      <p:sp>
        <p:nvSpPr>
          <p:cNvPr id="7" name="TextovéPole 6">
            <a:extLst>
              <a:ext uri="{FF2B5EF4-FFF2-40B4-BE49-F238E27FC236}">
                <a16:creationId xmlns:a16="http://schemas.microsoft.com/office/drawing/2014/main" id="{32265DEF-C326-488D-B184-3282053C8B72}"/>
              </a:ext>
            </a:extLst>
          </p:cNvPr>
          <p:cNvSpPr txBox="1"/>
          <p:nvPr/>
        </p:nvSpPr>
        <p:spPr>
          <a:xfrm>
            <a:off x="5735638" y="1052514"/>
            <a:ext cx="53893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Hb</a:t>
            </a:r>
            <a:endParaRPr lang="cs-CZ" sz="2400" dirty="0"/>
          </a:p>
        </p:txBody>
      </p:sp>
      <p:sp>
        <p:nvSpPr>
          <p:cNvPr id="8" name="TextovéPole 7">
            <a:extLst>
              <a:ext uri="{FF2B5EF4-FFF2-40B4-BE49-F238E27FC236}">
                <a16:creationId xmlns:a16="http://schemas.microsoft.com/office/drawing/2014/main" id="{57E5C6A4-38A9-40D7-9838-945B2D2F20D8}"/>
              </a:ext>
            </a:extLst>
          </p:cNvPr>
          <p:cNvSpPr txBox="1"/>
          <p:nvPr/>
        </p:nvSpPr>
        <p:spPr>
          <a:xfrm>
            <a:off x="6959601" y="692151"/>
            <a:ext cx="152541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Circulation</a:t>
            </a:r>
            <a:endParaRPr lang="cs-CZ" sz="2400" dirty="0"/>
          </a:p>
        </p:txBody>
      </p:sp>
      <p:sp>
        <p:nvSpPr>
          <p:cNvPr id="9" name="TextovéPole 8">
            <a:extLst>
              <a:ext uri="{FF2B5EF4-FFF2-40B4-BE49-F238E27FC236}">
                <a16:creationId xmlns:a16="http://schemas.microsoft.com/office/drawing/2014/main" id="{BE273F62-2058-453C-BCB5-B90F05FC082A}"/>
              </a:ext>
            </a:extLst>
          </p:cNvPr>
          <p:cNvSpPr txBox="1"/>
          <p:nvPr/>
        </p:nvSpPr>
        <p:spPr>
          <a:xfrm>
            <a:off x="1781176" y="1530351"/>
            <a:ext cx="1542153"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Ventilation</a:t>
            </a:r>
            <a:endParaRPr lang="cs-CZ" sz="2400" dirty="0"/>
          </a:p>
        </p:txBody>
      </p:sp>
      <p:sp>
        <p:nvSpPr>
          <p:cNvPr id="10" name="TextovéPole 9">
            <a:extLst>
              <a:ext uri="{FF2B5EF4-FFF2-40B4-BE49-F238E27FC236}">
                <a16:creationId xmlns:a16="http://schemas.microsoft.com/office/drawing/2014/main" id="{1E326C73-6FBA-475B-9957-34D312C8ED87}"/>
              </a:ext>
            </a:extLst>
          </p:cNvPr>
          <p:cNvSpPr txBox="1"/>
          <p:nvPr/>
        </p:nvSpPr>
        <p:spPr>
          <a:xfrm>
            <a:off x="1524001" y="908051"/>
            <a:ext cx="697627"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i</a:t>
            </a:r>
            <a:r>
              <a:rPr lang="cs-CZ" sz="2400" dirty="0"/>
              <a:t>O</a:t>
            </a:r>
            <a:r>
              <a:rPr lang="cs-CZ" sz="2400" baseline="-25000" dirty="0"/>
              <a:t>2</a:t>
            </a:r>
          </a:p>
        </p:txBody>
      </p:sp>
      <p:cxnSp>
        <p:nvCxnSpPr>
          <p:cNvPr id="12" name="Přímá spojovací šipka 11">
            <a:extLst>
              <a:ext uri="{FF2B5EF4-FFF2-40B4-BE49-F238E27FC236}">
                <a16:creationId xmlns:a16="http://schemas.microsoft.com/office/drawing/2014/main" id="{4E5237E6-3E8C-4079-A4FC-3D4F1B87DDBF}"/>
              </a:ext>
            </a:extLst>
          </p:cNvPr>
          <p:cNvCxnSpPr>
            <a:stCxn id="10" idx="2"/>
            <a:endCxn id="9" idx="0"/>
          </p:cNvCxnSpPr>
          <p:nvPr/>
        </p:nvCxnSpPr>
        <p:spPr>
          <a:xfrm>
            <a:off x="1872815" y="1369716"/>
            <a:ext cx="679438" cy="16063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a:extLst>
              <a:ext uri="{FF2B5EF4-FFF2-40B4-BE49-F238E27FC236}">
                <a16:creationId xmlns:a16="http://schemas.microsoft.com/office/drawing/2014/main" id="{32D7E3AD-5898-4A56-854D-ECC0F624BF87}"/>
              </a:ext>
            </a:extLst>
          </p:cNvPr>
          <p:cNvCxnSpPr>
            <a:stCxn id="9" idx="0"/>
            <a:endCxn id="5" idx="1"/>
          </p:cNvCxnSpPr>
          <p:nvPr/>
        </p:nvCxnSpPr>
        <p:spPr>
          <a:xfrm flipV="1">
            <a:off x="2552253" y="1283347"/>
            <a:ext cx="664023" cy="24700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a:extLst>
              <a:ext uri="{FF2B5EF4-FFF2-40B4-BE49-F238E27FC236}">
                <a16:creationId xmlns:a16="http://schemas.microsoft.com/office/drawing/2014/main" id="{B139B45E-FAC4-4C7B-BB67-36FEF2BB6D8A}"/>
              </a:ext>
            </a:extLst>
          </p:cNvPr>
          <p:cNvCxnSpPr>
            <a:stCxn id="5" idx="3"/>
            <a:endCxn id="6" idx="1"/>
          </p:cNvCxnSpPr>
          <p:nvPr/>
        </p:nvCxnSpPr>
        <p:spPr>
          <a:xfrm>
            <a:off x="3958595" y="1283346"/>
            <a:ext cx="553081"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ovací šipka 18">
            <a:extLst>
              <a:ext uri="{FF2B5EF4-FFF2-40B4-BE49-F238E27FC236}">
                <a16:creationId xmlns:a16="http://schemas.microsoft.com/office/drawing/2014/main" id="{3515FD3D-2625-4447-AE5C-B13E7B2E77A0}"/>
              </a:ext>
            </a:extLst>
          </p:cNvPr>
          <p:cNvCxnSpPr>
            <a:stCxn id="7" idx="2"/>
          </p:cNvCxnSpPr>
          <p:nvPr/>
        </p:nvCxnSpPr>
        <p:spPr>
          <a:xfrm flipH="1">
            <a:off x="5735639" y="1514178"/>
            <a:ext cx="269465" cy="6908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a:extLst>
              <a:ext uri="{FF2B5EF4-FFF2-40B4-BE49-F238E27FC236}">
                <a16:creationId xmlns:a16="http://schemas.microsoft.com/office/drawing/2014/main" id="{892111D7-87DD-46B0-A610-A376EF68DE4F}"/>
              </a:ext>
            </a:extLst>
          </p:cNvPr>
          <p:cNvCxnSpPr/>
          <p:nvPr/>
        </p:nvCxnSpPr>
        <p:spPr>
          <a:xfrm>
            <a:off x="5016501" y="1844676"/>
            <a:ext cx="646113" cy="360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a:extLst>
              <a:ext uri="{FF2B5EF4-FFF2-40B4-BE49-F238E27FC236}">
                <a16:creationId xmlns:a16="http://schemas.microsoft.com/office/drawing/2014/main" id="{3FE9C70C-DFE7-44B0-BCA0-833D2111A321}"/>
              </a:ext>
            </a:extLst>
          </p:cNvPr>
          <p:cNvCxnSpPr/>
          <p:nvPr/>
        </p:nvCxnSpPr>
        <p:spPr>
          <a:xfrm rot="5400000">
            <a:off x="6276975" y="1160463"/>
            <a:ext cx="1079500" cy="1009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heckerboard(across)">
                                      <p:cBhvr>
                                        <p:cTn id="15" dur="500"/>
                                        <p:tgtEl>
                                          <p:spTgt spid="19"/>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heckerboard(across)">
                                      <p:cBhvr>
                                        <p:cTn id="26" dur="5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heckerboard(across)">
                                      <p:cBhvr>
                                        <p:cTn id="31" dur="500"/>
                                        <p:tgtEl>
                                          <p:spTgt spid="5"/>
                                        </p:tgtEl>
                                      </p:cBhvr>
                                    </p:animEffect>
                                  </p:childTnLst>
                                </p:cTn>
                              </p:par>
                              <p:par>
                                <p:cTn id="32" presetID="5" presetClass="entr" presetSubtype="1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heckerboard(across)">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heckerboard(across)">
                                      <p:cBhvr>
                                        <p:cTn id="39" dur="500"/>
                                        <p:tgtEl>
                                          <p:spTgt spid="13"/>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heckerboard(across)">
                                      <p:cBhvr>
                                        <p:cTn id="42" dur="500"/>
                                        <p:tgtEl>
                                          <p:spTgt spid="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heckerboard(across)">
                                      <p:cBhvr>
                                        <p:cTn id="47" dur="500"/>
                                        <p:tgtEl>
                                          <p:spTgt spid="10"/>
                                        </p:tgtEl>
                                      </p:cBhvr>
                                    </p:animEffect>
                                  </p:childTnLst>
                                </p:cTn>
                              </p:par>
                              <p:par>
                                <p:cTn id="48" presetID="5" presetClass="entr" presetSubtype="1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heckerboard(across)">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6718D-5F48-4281-832E-80EB31DE5071}"/>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D852F03D-0A33-4B05-9378-975F27F449C6}"/>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7F3A802D-0819-4518-BDD4-14C13F59765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52525" y="0"/>
            <a:ext cx="8088086" cy="667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065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Zaoblený obdélník 32">
            <a:extLst>
              <a:ext uri="{FF2B5EF4-FFF2-40B4-BE49-F238E27FC236}">
                <a16:creationId xmlns:a16="http://schemas.microsoft.com/office/drawing/2014/main" id="{CA5BEEF1-6477-40F9-8A75-6985D87935E3}"/>
              </a:ext>
            </a:extLst>
          </p:cNvPr>
          <p:cNvSpPr/>
          <p:nvPr/>
        </p:nvSpPr>
        <p:spPr>
          <a:xfrm>
            <a:off x="2782889" y="5400676"/>
            <a:ext cx="2376487" cy="1412875"/>
          </a:xfrm>
          <a:prstGeom prst="roundRect">
            <a:avLst/>
          </a:prstGeom>
          <a:ln w="28575"/>
        </p:spPr>
        <p:style>
          <a:lnRef idx="1">
            <a:schemeClr val="accent2"/>
          </a:lnRef>
          <a:fillRef idx="2">
            <a:schemeClr val="accent2"/>
          </a:fillRef>
          <a:effectRef idx="1">
            <a:schemeClr val="accent2"/>
          </a:effectRef>
          <a:fontRef idx="minor">
            <a:schemeClr val="dk1"/>
          </a:fontRef>
        </p:style>
        <p:txBody>
          <a:bodyPr anchor="ctr"/>
          <a:lstStyle/>
          <a:p>
            <a:pPr algn="ctr">
              <a:defRPr/>
            </a:pPr>
            <a:r>
              <a:rPr lang="cs-CZ" dirty="0" err="1"/>
              <a:t>Cells</a:t>
            </a:r>
            <a:endParaRPr lang="cs-CZ" dirty="0"/>
          </a:p>
        </p:txBody>
      </p:sp>
      <p:sp>
        <p:nvSpPr>
          <p:cNvPr id="2" name="TextovéPole 1">
            <a:extLst>
              <a:ext uri="{FF2B5EF4-FFF2-40B4-BE49-F238E27FC236}">
                <a16:creationId xmlns:a16="http://schemas.microsoft.com/office/drawing/2014/main" id="{5A2F5595-F7DC-4A88-BD80-6FC9A68CAA9E}"/>
              </a:ext>
            </a:extLst>
          </p:cNvPr>
          <p:cNvSpPr txBox="1"/>
          <p:nvPr/>
        </p:nvSpPr>
        <p:spPr>
          <a:xfrm>
            <a:off x="3143251" y="188914"/>
            <a:ext cx="2830903" cy="584775"/>
          </a:xfrm>
          <a:prstGeom prst="rect">
            <a:avLst/>
          </a:prstGeom>
          <a:solidFill>
            <a:srgbClr val="FFC64D"/>
          </a:solid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cs-CZ" sz="3200" dirty="0"/>
              <a:t>Oxygen </a:t>
            </a:r>
            <a:r>
              <a:rPr lang="cs-CZ" sz="3200" dirty="0" err="1"/>
              <a:t>delivery</a:t>
            </a:r>
            <a:endParaRPr lang="cs-CZ" sz="3200" dirty="0"/>
          </a:p>
        </p:txBody>
      </p:sp>
      <p:sp>
        <p:nvSpPr>
          <p:cNvPr id="3" name="Vývojový diagram: paměť s přímým přístupem 2">
            <a:extLst>
              <a:ext uri="{FF2B5EF4-FFF2-40B4-BE49-F238E27FC236}">
                <a16:creationId xmlns:a16="http://schemas.microsoft.com/office/drawing/2014/main" id="{C5EC9155-06B2-41E4-8B85-B08CB6553A6A}"/>
              </a:ext>
            </a:extLst>
          </p:cNvPr>
          <p:cNvSpPr/>
          <p:nvPr/>
        </p:nvSpPr>
        <p:spPr>
          <a:xfrm flipH="1">
            <a:off x="6456364" y="1989139"/>
            <a:ext cx="2663825" cy="719137"/>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Šipka doleva 3">
            <a:extLst>
              <a:ext uri="{FF2B5EF4-FFF2-40B4-BE49-F238E27FC236}">
                <a16:creationId xmlns:a16="http://schemas.microsoft.com/office/drawing/2014/main" id="{29AC091A-1F2E-4C63-B869-DEC1AA526718}"/>
              </a:ext>
            </a:extLst>
          </p:cNvPr>
          <p:cNvSpPr/>
          <p:nvPr/>
        </p:nvSpPr>
        <p:spPr>
          <a:xfrm>
            <a:off x="4583114" y="1700214"/>
            <a:ext cx="2376487" cy="1296987"/>
          </a:xfrm>
          <a:prstGeom prst="leftArrow">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ctr">
              <a:defRPr/>
            </a:pPr>
            <a:r>
              <a:rPr lang="cs-CZ" dirty="0"/>
              <a:t>C</a:t>
            </a:r>
            <a:r>
              <a:rPr lang="cs-CZ" baseline="-25000" dirty="0"/>
              <a:t>a</a:t>
            </a:r>
            <a:r>
              <a:rPr lang="cs-CZ" dirty="0"/>
              <a:t>O</a:t>
            </a:r>
            <a:r>
              <a:rPr lang="cs-CZ" baseline="-25000" dirty="0"/>
              <a:t>2</a:t>
            </a:r>
            <a:r>
              <a:rPr lang="cs-CZ" dirty="0"/>
              <a:t>*Q</a:t>
            </a:r>
          </a:p>
        </p:txBody>
      </p:sp>
      <p:sp>
        <p:nvSpPr>
          <p:cNvPr id="5" name="TextovéPole 4">
            <a:extLst>
              <a:ext uri="{FF2B5EF4-FFF2-40B4-BE49-F238E27FC236}">
                <a16:creationId xmlns:a16="http://schemas.microsoft.com/office/drawing/2014/main" id="{E779FE62-23F2-45EA-B14F-3D2AD0F45A3E}"/>
              </a:ext>
            </a:extLst>
          </p:cNvPr>
          <p:cNvSpPr txBox="1"/>
          <p:nvPr/>
        </p:nvSpPr>
        <p:spPr>
          <a:xfrm>
            <a:off x="3216276" y="1052514"/>
            <a:ext cx="74231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a</a:t>
            </a:r>
            <a:r>
              <a:rPr lang="cs-CZ" sz="2400" dirty="0"/>
              <a:t>O</a:t>
            </a:r>
            <a:r>
              <a:rPr lang="cs-CZ" sz="2400" baseline="-25000" dirty="0"/>
              <a:t>2</a:t>
            </a:r>
          </a:p>
        </p:txBody>
      </p:sp>
      <p:sp>
        <p:nvSpPr>
          <p:cNvPr id="6" name="TextovéPole 5">
            <a:extLst>
              <a:ext uri="{FF2B5EF4-FFF2-40B4-BE49-F238E27FC236}">
                <a16:creationId xmlns:a16="http://schemas.microsoft.com/office/drawing/2014/main" id="{1E68BF31-AF34-493E-9369-1D6393A71BE8}"/>
              </a:ext>
            </a:extLst>
          </p:cNvPr>
          <p:cNvSpPr txBox="1"/>
          <p:nvPr/>
        </p:nvSpPr>
        <p:spPr>
          <a:xfrm>
            <a:off x="4511675" y="1412876"/>
            <a:ext cx="73129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S</a:t>
            </a:r>
            <a:r>
              <a:rPr lang="cs-CZ" sz="2400" baseline="-25000" dirty="0"/>
              <a:t>a</a:t>
            </a:r>
            <a:r>
              <a:rPr lang="cs-CZ" sz="2400" dirty="0"/>
              <a:t>O</a:t>
            </a:r>
            <a:r>
              <a:rPr lang="cs-CZ" sz="2400" baseline="-25000" dirty="0"/>
              <a:t>2</a:t>
            </a:r>
          </a:p>
        </p:txBody>
      </p:sp>
      <p:sp>
        <p:nvSpPr>
          <p:cNvPr id="7" name="TextovéPole 6">
            <a:extLst>
              <a:ext uri="{FF2B5EF4-FFF2-40B4-BE49-F238E27FC236}">
                <a16:creationId xmlns:a16="http://schemas.microsoft.com/office/drawing/2014/main" id="{CD6C6BCB-E557-45C1-8B66-1F4CC9E70413}"/>
              </a:ext>
            </a:extLst>
          </p:cNvPr>
          <p:cNvSpPr txBox="1"/>
          <p:nvPr/>
        </p:nvSpPr>
        <p:spPr>
          <a:xfrm>
            <a:off x="5735638" y="1052514"/>
            <a:ext cx="53893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Hb</a:t>
            </a:r>
            <a:endParaRPr lang="cs-CZ" sz="2400" dirty="0"/>
          </a:p>
        </p:txBody>
      </p:sp>
      <p:sp>
        <p:nvSpPr>
          <p:cNvPr id="8" name="TextovéPole 7">
            <a:extLst>
              <a:ext uri="{FF2B5EF4-FFF2-40B4-BE49-F238E27FC236}">
                <a16:creationId xmlns:a16="http://schemas.microsoft.com/office/drawing/2014/main" id="{80836280-B251-47CA-8881-EC6BC31ED926}"/>
              </a:ext>
            </a:extLst>
          </p:cNvPr>
          <p:cNvSpPr txBox="1"/>
          <p:nvPr/>
        </p:nvSpPr>
        <p:spPr>
          <a:xfrm>
            <a:off x="6959601" y="692151"/>
            <a:ext cx="152541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Circulation</a:t>
            </a:r>
            <a:endParaRPr lang="cs-CZ" sz="2400" dirty="0"/>
          </a:p>
        </p:txBody>
      </p:sp>
      <p:sp>
        <p:nvSpPr>
          <p:cNvPr id="9" name="TextovéPole 8">
            <a:extLst>
              <a:ext uri="{FF2B5EF4-FFF2-40B4-BE49-F238E27FC236}">
                <a16:creationId xmlns:a16="http://schemas.microsoft.com/office/drawing/2014/main" id="{DC4BAAB7-BC0D-41D6-87DF-4F3243A3D01B}"/>
              </a:ext>
            </a:extLst>
          </p:cNvPr>
          <p:cNvSpPr txBox="1"/>
          <p:nvPr/>
        </p:nvSpPr>
        <p:spPr>
          <a:xfrm>
            <a:off x="1774826" y="1535114"/>
            <a:ext cx="1542153"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Ventilation</a:t>
            </a:r>
            <a:endParaRPr lang="cs-CZ" sz="2400" dirty="0"/>
          </a:p>
        </p:txBody>
      </p:sp>
      <p:sp>
        <p:nvSpPr>
          <p:cNvPr id="10" name="TextovéPole 9">
            <a:extLst>
              <a:ext uri="{FF2B5EF4-FFF2-40B4-BE49-F238E27FC236}">
                <a16:creationId xmlns:a16="http://schemas.microsoft.com/office/drawing/2014/main" id="{31863C9F-A1A1-4955-99ED-CE9B7C34086A}"/>
              </a:ext>
            </a:extLst>
          </p:cNvPr>
          <p:cNvSpPr txBox="1"/>
          <p:nvPr/>
        </p:nvSpPr>
        <p:spPr>
          <a:xfrm>
            <a:off x="1524001" y="908051"/>
            <a:ext cx="697627"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i</a:t>
            </a:r>
            <a:r>
              <a:rPr lang="cs-CZ" sz="2400" dirty="0"/>
              <a:t>O</a:t>
            </a:r>
            <a:r>
              <a:rPr lang="cs-CZ" sz="2400" baseline="-25000" dirty="0"/>
              <a:t>2</a:t>
            </a:r>
          </a:p>
        </p:txBody>
      </p:sp>
      <p:cxnSp>
        <p:nvCxnSpPr>
          <p:cNvPr id="12" name="Přímá spojovací šipka 11">
            <a:extLst>
              <a:ext uri="{FF2B5EF4-FFF2-40B4-BE49-F238E27FC236}">
                <a16:creationId xmlns:a16="http://schemas.microsoft.com/office/drawing/2014/main" id="{3D7C5235-0EFB-4D72-96F0-56CC35729B44}"/>
              </a:ext>
            </a:extLst>
          </p:cNvPr>
          <p:cNvCxnSpPr>
            <a:stCxn id="10" idx="2"/>
            <a:endCxn id="9" idx="0"/>
          </p:cNvCxnSpPr>
          <p:nvPr/>
        </p:nvCxnSpPr>
        <p:spPr>
          <a:xfrm>
            <a:off x="1872815" y="1369716"/>
            <a:ext cx="673088" cy="1653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a:extLst>
              <a:ext uri="{FF2B5EF4-FFF2-40B4-BE49-F238E27FC236}">
                <a16:creationId xmlns:a16="http://schemas.microsoft.com/office/drawing/2014/main" id="{E97A9391-88AF-4133-B1A7-0F3B4AC4671D}"/>
              </a:ext>
            </a:extLst>
          </p:cNvPr>
          <p:cNvCxnSpPr>
            <a:stCxn id="9" idx="0"/>
            <a:endCxn id="5" idx="1"/>
          </p:cNvCxnSpPr>
          <p:nvPr/>
        </p:nvCxnSpPr>
        <p:spPr>
          <a:xfrm flipV="1">
            <a:off x="2545903" y="1283347"/>
            <a:ext cx="670373" cy="2517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a:extLst>
              <a:ext uri="{FF2B5EF4-FFF2-40B4-BE49-F238E27FC236}">
                <a16:creationId xmlns:a16="http://schemas.microsoft.com/office/drawing/2014/main" id="{84038F95-4BEA-40A1-8460-10637614B470}"/>
              </a:ext>
            </a:extLst>
          </p:cNvPr>
          <p:cNvCxnSpPr>
            <a:stCxn id="5" idx="3"/>
            <a:endCxn id="6" idx="1"/>
          </p:cNvCxnSpPr>
          <p:nvPr/>
        </p:nvCxnSpPr>
        <p:spPr>
          <a:xfrm>
            <a:off x="3958595" y="1283346"/>
            <a:ext cx="553081"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ovací šipka 18">
            <a:extLst>
              <a:ext uri="{FF2B5EF4-FFF2-40B4-BE49-F238E27FC236}">
                <a16:creationId xmlns:a16="http://schemas.microsoft.com/office/drawing/2014/main" id="{E4846B63-F282-4122-BF41-6BDEF8CC9BBD}"/>
              </a:ext>
            </a:extLst>
          </p:cNvPr>
          <p:cNvCxnSpPr>
            <a:stCxn id="7" idx="2"/>
          </p:cNvCxnSpPr>
          <p:nvPr/>
        </p:nvCxnSpPr>
        <p:spPr>
          <a:xfrm flipH="1">
            <a:off x="5735639" y="1514178"/>
            <a:ext cx="269465" cy="6908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a:extLst>
              <a:ext uri="{FF2B5EF4-FFF2-40B4-BE49-F238E27FC236}">
                <a16:creationId xmlns:a16="http://schemas.microsoft.com/office/drawing/2014/main" id="{40996951-8333-44A8-8CCB-447B27089A21}"/>
              </a:ext>
            </a:extLst>
          </p:cNvPr>
          <p:cNvCxnSpPr/>
          <p:nvPr/>
        </p:nvCxnSpPr>
        <p:spPr>
          <a:xfrm>
            <a:off x="5016501" y="1844676"/>
            <a:ext cx="646113" cy="360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a:extLst>
              <a:ext uri="{FF2B5EF4-FFF2-40B4-BE49-F238E27FC236}">
                <a16:creationId xmlns:a16="http://schemas.microsoft.com/office/drawing/2014/main" id="{EA67DA98-D26B-40FE-833F-8FD906E27BAB}"/>
              </a:ext>
            </a:extLst>
          </p:cNvPr>
          <p:cNvCxnSpPr/>
          <p:nvPr/>
        </p:nvCxnSpPr>
        <p:spPr>
          <a:xfrm rot="5400000">
            <a:off x="6276975" y="1160463"/>
            <a:ext cx="1079500" cy="1009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1218" name="Skupina 20">
            <a:extLst>
              <a:ext uri="{FF2B5EF4-FFF2-40B4-BE49-F238E27FC236}">
                <a16:creationId xmlns:a16="http://schemas.microsoft.com/office/drawing/2014/main" id="{25F3686F-FA65-4C91-A3CB-93CA949DDF5B}"/>
              </a:ext>
            </a:extLst>
          </p:cNvPr>
          <p:cNvGrpSpPr>
            <a:grpSpLocks/>
          </p:cNvGrpSpPr>
          <p:nvPr/>
        </p:nvGrpSpPr>
        <p:grpSpPr bwMode="auto">
          <a:xfrm>
            <a:off x="3494314" y="4233411"/>
            <a:ext cx="1088801" cy="1728787"/>
            <a:chOff x="2483768" y="3861048"/>
            <a:chExt cx="1008112" cy="1728192"/>
          </a:xfrm>
          <a:solidFill>
            <a:srgbClr val="FFC64D"/>
          </a:solidFill>
        </p:grpSpPr>
        <p:sp>
          <p:nvSpPr>
            <p:cNvPr id="18" name="Šipka dolů 17">
              <a:extLst>
                <a:ext uri="{FF2B5EF4-FFF2-40B4-BE49-F238E27FC236}">
                  <a16:creationId xmlns:a16="http://schemas.microsoft.com/office/drawing/2014/main" id="{340877D7-C1B2-48C6-8D43-97A3480D0A7A}"/>
                </a:ext>
              </a:extLst>
            </p:cNvPr>
            <p:cNvSpPr/>
            <p:nvPr/>
          </p:nvSpPr>
          <p:spPr>
            <a:xfrm>
              <a:off x="2483768" y="3861048"/>
              <a:ext cx="1008112" cy="1728192"/>
            </a:xfrm>
            <a:prstGeom prst="downArrow">
              <a:avLst/>
            </a:prstGeom>
            <a:grpFill/>
          </p:spPr>
          <p:style>
            <a:lnRef idx="1">
              <a:schemeClr val="dk1"/>
            </a:lnRef>
            <a:fillRef idx="2">
              <a:schemeClr val="dk1"/>
            </a:fillRef>
            <a:effectRef idx="1">
              <a:schemeClr val="dk1"/>
            </a:effectRef>
            <a:fontRef idx="minor">
              <a:schemeClr val="dk1"/>
            </a:fontRef>
          </p:style>
          <p:txBody>
            <a:bodyPr anchor="ctr"/>
            <a:lstStyle/>
            <a:p>
              <a:pPr algn="ctr">
                <a:defRPr/>
              </a:pPr>
              <a:endParaRPr lang="cs-CZ" dirty="0"/>
            </a:p>
            <a:p>
              <a:pPr algn="ctr">
                <a:defRPr/>
              </a:pPr>
              <a:endParaRPr lang="cs-CZ" dirty="0"/>
            </a:p>
            <a:p>
              <a:pPr algn="ctr">
                <a:defRPr/>
              </a:pPr>
              <a:endParaRPr lang="cs-CZ" dirty="0"/>
            </a:p>
            <a:p>
              <a:pPr algn="ctr">
                <a:defRPr/>
              </a:pPr>
              <a:endParaRPr lang="cs-CZ" dirty="0"/>
            </a:p>
          </p:txBody>
        </p:sp>
        <p:sp>
          <p:nvSpPr>
            <p:cNvPr id="125972" name="TextovéPole 19">
              <a:extLst>
                <a:ext uri="{FF2B5EF4-FFF2-40B4-BE49-F238E27FC236}">
                  <a16:creationId xmlns:a16="http://schemas.microsoft.com/office/drawing/2014/main" id="{6F7A28AA-CCE3-4103-AE48-50A60626D257}"/>
                </a:ext>
              </a:extLst>
            </p:cNvPr>
            <p:cNvSpPr txBox="1">
              <a:spLocks noChangeArrowheads="1"/>
            </p:cNvSpPr>
            <p:nvPr/>
          </p:nvSpPr>
          <p:spPr bwMode="auto">
            <a:xfrm>
              <a:off x="2752121" y="4797351"/>
              <a:ext cx="479403" cy="307671"/>
            </a:xfrm>
            <a:prstGeom prst="rect">
              <a:avLst/>
            </a:prstGeom>
            <a:grpFill/>
            <a:ln w="9525">
              <a:noFill/>
              <a:miter lim="800000"/>
              <a:headEnd/>
              <a:tailEnd/>
            </a:ln>
          </p:spPr>
          <p:txBody>
            <a:bodyPr wrap="square">
              <a:spAutoFit/>
            </a:bodyPr>
            <a:lstStyle/>
            <a:p>
              <a:pPr>
                <a:buClr>
                  <a:schemeClr val="hlink"/>
                </a:buClr>
                <a:buSzPct val="80000"/>
                <a:buFont typeface="Arial" charset="0"/>
                <a:buNone/>
                <a:defRPr/>
              </a:pPr>
              <a:r>
                <a:rPr lang="cs-CZ" altLang="cs-CZ" sz="1400" dirty="0">
                  <a:effectLst>
                    <a:outerShdw blurRad="38100" dist="38100" dir="2700000" algn="tl">
                      <a:srgbClr val="000000"/>
                    </a:outerShdw>
                  </a:effectLst>
                  <a:cs typeface="Arial" charset="0"/>
                </a:rPr>
                <a:t>VO2</a:t>
              </a:r>
            </a:p>
          </p:txBody>
        </p:sp>
      </p:grpSp>
      <p:sp>
        <p:nvSpPr>
          <p:cNvPr id="23" name="TextovéPole 22">
            <a:extLst>
              <a:ext uri="{FF2B5EF4-FFF2-40B4-BE49-F238E27FC236}">
                <a16:creationId xmlns:a16="http://schemas.microsoft.com/office/drawing/2014/main" id="{002E740F-1A66-49CA-AE61-F68CA3CC69BC}"/>
              </a:ext>
            </a:extLst>
          </p:cNvPr>
          <p:cNvSpPr txBox="1"/>
          <p:nvPr/>
        </p:nvSpPr>
        <p:spPr>
          <a:xfrm>
            <a:off x="2158526" y="6314048"/>
            <a:ext cx="4033476" cy="584775"/>
          </a:xfrm>
          <a:prstGeom prst="rect">
            <a:avLst/>
          </a:prstGeom>
          <a:solidFill>
            <a:srgbClr val="FFC64D"/>
          </a:solid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cs-CZ" sz="3200" dirty="0">
                <a:solidFill>
                  <a:srgbClr val="000000"/>
                </a:solidFill>
                <a:latin typeface="Arial" charset="0"/>
              </a:rPr>
              <a:t>Oxygen </a:t>
            </a:r>
            <a:r>
              <a:rPr lang="cs-CZ" sz="3200" dirty="0" err="1">
                <a:solidFill>
                  <a:srgbClr val="000000"/>
                </a:solidFill>
                <a:latin typeface="Arial" charset="0"/>
              </a:rPr>
              <a:t>consumption</a:t>
            </a:r>
            <a:endParaRPr lang="cs-CZ" sz="3200" dirty="0">
              <a:solidFill>
                <a:srgbClr val="000000"/>
              </a:solidFill>
              <a:latin typeface="Arial" charset="0"/>
            </a:endParaRPr>
          </a:p>
        </p:txBody>
      </p:sp>
      <p:sp>
        <p:nvSpPr>
          <p:cNvPr id="25" name="TextovéPole 24">
            <a:extLst>
              <a:ext uri="{FF2B5EF4-FFF2-40B4-BE49-F238E27FC236}">
                <a16:creationId xmlns:a16="http://schemas.microsoft.com/office/drawing/2014/main" id="{5F0EDB83-22F5-492F-80E2-08D5F8F46BF5}"/>
              </a:ext>
            </a:extLst>
          </p:cNvPr>
          <p:cNvSpPr txBox="1"/>
          <p:nvPr/>
        </p:nvSpPr>
        <p:spPr>
          <a:xfrm>
            <a:off x="5230814" y="3860801"/>
            <a:ext cx="3387725"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solidFill>
                  <a:srgbClr val="000000"/>
                </a:solidFill>
                <a:latin typeface="Arial" charset="0"/>
              </a:rPr>
              <a:t>Metabolic</a:t>
            </a:r>
            <a:r>
              <a:rPr lang="cs-CZ" sz="2400" dirty="0">
                <a:solidFill>
                  <a:srgbClr val="000000"/>
                </a:solidFill>
                <a:latin typeface="Arial" charset="0"/>
              </a:rPr>
              <a:t> </a:t>
            </a:r>
            <a:r>
              <a:rPr lang="cs-CZ" sz="2400" dirty="0" err="1">
                <a:solidFill>
                  <a:srgbClr val="000000"/>
                </a:solidFill>
                <a:latin typeface="Arial" charset="0"/>
              </a:rPr>
              <a:t>requirements</a:t>
            </a:r>
            <a:endParaRPr lang="cs-CZ" sz="2400" dirty="0">
              <a:solidFill>
                <a:srgbClr val="000000"/>
              </a:solidFill>
              <a:latin typeface="Arial" charset="0"/>
            </a:endParaRPr>
          </a:p>
        </p:txBody>
      </p:sp>
      <p:cxnSp>
        <p:nvCxnSpPr>
          <p:cNvPr id="26" name="Přímá spojovací šipka 25">
            <a:extLst>
              <a:ext uri="{FF2B5EF4-FFF2-40B4-BE49-F238E27FC236}">
                <a16:creationId xmlns:a16="http://schemas.microsoft.com/office/drawing/2014/main" id="{1C9D17A4-3A2B-49DF-98CD-9C63DC998A1E}"/>
              </a:ext>
            </a:extLst>
          </p:cNvPr>
          <p:cNvCxnSpPr/>
          <p:nvPr/>
        </p:nvCxnSpPr>
        <p:spPr>
          <a:xfrm rot="10800000" flipV="1">
            <a:off x="4295776" y="4292601"/>
            <a:ext cx="1800225" cy="10652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ovéPole 28">
            <a:extLst>
              <a:ext uri="{FF2B5EF4-FFF2-40B4-BE49-F238E27FC236}">
                <a16:creationId xmlns:a16="http://schemas.microsoft.com/office/drawing/2014/main" id="{5CF8CD84-7371-4CB5-9CB8-3DF102C83529}"/>
              </a:ext>
            </a:extLst>
          </p:cNvPr>
          <p:cNvSpPr txBox="1"/>
          <p:nvPr/>
        </p:nvSpPr>
        <p:spPr>
          <a:xfrm>
            <a:off x="7104063" y="3213101"/>
            <a:ext cx="273869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solidFill>
                  <a:srgbClr val="000000"/>
                </a:solidFill>
                <a:latin typeface="Arial" charset="0"/>
              </a:rPr>
              <a:t>ATP/ADP </a:t>
            </a:r>
            <a:r>
              <a:rPr lang="cs-CZ" sz="2400" dirty="0" err="1">
                <a:solidFill>
                  <a:srgbClr val="000000"/>
                </a:solidFill>
                <a:latin typeface="Arial" charset="0"/>
              </a:rPr>
              <a:t>relation</a:t>
            </a:r>
            <a:r>
              <a:rPr lang="cs-CZ" sz="2400" dirty="0">
                <a:solidFill>
                  <a:srgbClr val="000000"/>
                </a:solidFill>
                <a:latin typeface="Arial" charset="0"/>
              </a:rPr>
              <a:t> </a:t>
            </a:r>
          </a:p>
        </p:txBody>
      </p:sp>
      <p:cxnSp>
        <p:nvCxnSpPr>
          <p:cNvPr id="30" name="Přímá spojovací šipka 29">
            <a:extLst>
              <a:ext uri="{FF2B5EF4-FFF2-40B4-BE49-F238E27FC236}">
                <a16:creationId xmlns:a16="http://schemas.microsoft.com/office/drawing/2014/main" id="{24F110AE-AB6F-4B75-A390-4F1762908607}"/>
              </a:ext>
            </a:extLst>
          </p:cNvPr>
          <p:cNvCxnSpPr>
            <a:stCxn id="29" idx="1"/>
            <a:endCxn id="25" idx="0"/>
          </p:cNvCxnSpPr>
          <p:nvPr/>
        </p:nvCxnSpPr>
        <p:spPr>
          <a:xfrm flipH="1">
            <a:off x="6924677" y="3443934"/>
            <a:ext cx="179386" cy="4168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heckerboard(across)">
                                      <p:cBhvr>
                                        <p:cTn id="10" dur="500"/>
                                        <p:tgtEl>
                                          <p:spTgt spid="2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heckerboard(across)">
                                      <p:cBhvr>
                                        <p:cTn id="15" dur="500"/>
                                        <p:tgtEl>
                                          <p:spTgt spid="3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heckerboard(across)">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Šipka doleva 47">
            <a:extLst>
              <a:ext uri="{FF2B5EF4-FFF2-40B4-BE49-F238E27FC236}">
                <a16:creationId xmlns:a16="http://schemas.microsoft.com/office/drawing/2014/main" id="{04929D3D-834E-4F15-869D-FB649BF04FDD}"/>
              </a:ext>
            </a:extLst>
          </p:cNvPr>
          <p:cNvSpPr/>
          <p:nvPr/>
        </p:nvSpPr>
        <p:spPr>
          <a:xfrm>
            <a:off x="2422526" y="2058989"/>
            <a:ext cx="2665413" cy="433387"/>
          </a:xfrm>
          <a:prstGeom prst="leftArrow">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ctr">
              <a:defRPr/>
            </a:pPr>
            <a:r>
              <a:rPr lang="cs-CZ" dirty="0"/>
              <a:t>C</a:t>
            </a:r>
            <a:r>
              <a:rPr lang="cs-CZ" baseline="-25000" dirty="0"/>
              <a:t>v</a:t>
            </a:r>
            <a:r>
              <a:rPr lang="cs-CZ" dirty="0"/>
              <a:t>O</a:t>
            </a:r>
            <a:r>
              <a:rPr lang="cs-CZ" baseline="-25000" dirty="0"/>
              <a:t>2</a:t>
            </a:r>
          </a:p>
        </p:txBody>
      </p:sp>
      <p:sp>
        <p:nvSpPr>
          <p:cNvPr id="27" name="Obdélník 26">
            <a:extLst>
              <a:ext uri="{FF2B5EF4-FFF2-40B4-BE49-F238E27FC236}">
                <a16:creationId xmlns:a16="http://schemas.microsoft.com/office/drawing/2014/main" id="{DEAD1D0D-7990-47D7-B63A-367812A0F3D7}"/>
              </a:ext>
            </a:extLst>
          </p:cNvPr>
          <p:cNvSpPr/>
          <p:nvPr/>
        </p:nvSpPr>
        <p:spPr>
          <a:xfrm>
            <a:off x="2782889" y="3213101"/>
            <a:ext cx="2376487" cy="30956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1" name="Ohnutá šipka 40">
            <a:extLst>
              <a:ext uri="{FF2B5EF4-FFF2-40B4-BE49-F238E27FC236}">
                <a16:creationId xmlns:a16="http://schemas.microsoft.com/office/drawing/2014/main" id="{C6CF7CD7-DBBB-49C3-A234-89813AEEC6D5}"/>
              </a:ext>
            </a:extLst>
          </p:cNvPr>
          <p:cNvSpPr/>
          <p:nvPr/>
        </p:nvSpPr>
        <p:spPr>
          <a:xfrm rot="5400000" flipV="1">
            <a:off x="3935414" y="1844676"/>
            <a:ext cx="1944687" cy="2665413"/>
          </a:xfrm>
          <a:prstGeom prst="bentArrow">
            <a:avLst>
              <a:gd name="adj1" fmla="val 25000"/>
              <a:gd name="adj2" fmla="val 25000"/>
              <a:gd name="adj3" fmla="val 27116"/>
              <a:gd name="adj4" fmla="val 37260"/>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r">
              <a:defRPr/>
            </a:pPr>
            <a:endParaRPr lang="cs-CZ" dirty="0">
              <a:solidFill>
                <a:schemeClr val="tx1"/>
              </a:solidFill>
            </a:endParaRPr>
          </a:p>
        </p:txBody>
      </p:sp>
      <p:sp>
        <p:nvSpPr>
          <p:cNvPr id="33" name="Zaoblený obdélník 32">
            <a:extLst>
              <a:ext uri="{FF2B5EF4-FFF2-40B4-BE49-F238E27FC236}">
                <a16:creationId xmlns:a16="http://schemas.microsoft.com/office/drawing/2014/main" id="{BDFD45DD-2E48-40AC-A582-69A777C073D6}"/>
              </a:ext>
            </a:extLst>
          </p:cNvPr>
          <p:cNvSpPr/>
          <p:nvPr/>
        </p:nvSpPr>
        <p:spPr>
          <a:xfrm>
            <a:off x="2782889" y="5400676"/>
            <a:ext cx="2376487" cy="1412875"/>
          </a:xfrm>
          <a:prstGeom prst="roundRect">
            <a:avLst/>
          </a:prstGeom>
          <a:ln w="28575"/>
        </p:spPr>
        <p:style>
          <a:lnRef idx="1">
            <a:schemeClr val="accent2"/>
          </a:lnRef>
          <a:fillRef idx="2">
            <a:schemeClr val="accent2"/>
          </a:fillRef>
          <a:effectRef idx="1">
            <a:schemeClr val="accent2"/>
          </a:effectRef>
          <a:fontRef idx="minor">
            <a:schemeClr val="dk1"/>
          </a:fontRef>
        </p:style>
        <p:txBody>
          <a:bodyPr anchor="ctr"/>
          <a:lstStyle/>
          <a:p>
            <a:pPr algn="ctr">
              <a:defRPr/>
            </a:pPr>
            <a:r>
              <a:rPr lang="cs-CZ" dirty="0" err="1"/>
              <a:t>Cells</a:t>
            </a:r>
            <a:endParaRPr lang="cs-CZ" dirty="0"/>
          </a:p>
        </p:txBody>
      </p:sp>
      <p:sp>
        <p:nvSpPr>
          <p:cNvPr id="2" name="TextovéPole 1">
            <a:extLst>
              <a:ext uri="{FF2B5EF4-FFF2-40B4-BE49-F238E27FC236}">
                <a16:creationId xmlns:a16="http://schemas.microsoft.com/office/drawing/2014/main" id="{CAD536F9-3C49-44D5-92F2-19E52E271804}"/>
              </a:ext>
            </a:extLst>
          </p:cNvPr>
          <p:cNvSpPr txBox="1"/>
          <p:nvPr/>
        </p:nvSpPr>
        <p:spPr>
          <a:xfrm>
            <a:off x="3143251" y="188914"/>
            <a:ext cx="2830903" cy="584775"/>
          </a:xfrm>
          <a:prstGeom prst="rect">
            <a:avLst/>
          </a:prstGeom>
          <a:solidFill>
            <a:srgbClr val="FFC64D"/>
          </a:solid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cs-CZ" sz="3200" dirty="0"/>
              <a:t>Oxygen </a:t>
            </a:r>
            <a:r>
              <a:rPr lang="cs-CZ" sz="3200" dirty="0" err="1"/>
              <a:t>delivery</a:t>
            </a:r>
            <a:endParaRPr lang="cs-CZ" sz="3200" dirty="0"/>
          </a:p>
        </p:txBody>
      </p:sp>
      <p:sp>
        <p:nvSpPr>
          <p:cNvPr id="3" name="Vývojový diagram: paměť s přímým přístupem 2">
            <a:extLst>
              <a:ext uri="{FF2B5EF4-FFF2-40B4-BE49-F238E27FC236}">
                <a16:creationId xmlns:a16="http://schemas.microsoft.com/office/drawing/2014/main" id="{535B5F24-58E5-4308-BF7E-22E24462B511}"/>
              </a:ext>
            </a:extLst>
          </p:cNvPr>
          <p:cNvSpPr/>
          <p:nvPr/>
        </p:nvSpPr>
        <p:spPr>
          <a:xfrm flipH="1">
            <a:off x="6456364" y="1989139"/>
            <a:ext cx="2663825" cy="719137"/>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Šipka doleva 3">
            <a:extLst>
              <a:ext uri="{FF2B5EF4-FFF2-40B4-BE49-F238E27FC236}">
                <a16:creationId xmlns:a16="http://schemas.microsoft.com/office/drawing/2014/main" id="{5F18288F-11EC-43B7-9DDA-CD0B3F4AE60C}"/>
              </a:ext>
            </a:extLst>
          </p:cNvPr>
          <p:cNvSpPr/>
          <p:nvPr/>
        </p:nvSpPr>
        <p:spPr>
          <a:xfrm>
            <a:off x="4583114" y="1700214"/>
            <a:ext cx="2376487" cy="1296987"/>
          </a:xfrm>
          <a:prstGeom prst="leftArrow">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ctr">
              <a:defRPr/>
            </a:pPr>
            <a:r>
              <a:rPr lang="cs-CZ" dirty="0"/>
              <a:t>C</a:t>
            </a:r>
            <a:r>
              <a:rPr lang="cs-CZ" baseline="-25000" dirty="0"/>
              <a:t>a</a:t>
            </a:r>
            <a:r>
              <a:rPr lang="cs-CZ" dirty="0"/>
              <a:t>O</a:t>
            </a:r>
            <a:r>
              <a:rPr lang="cs-CZ" baseline="-25000" dirty="0"/>
              <a:t>2</a:t>
            </a:r>
            <a:r>
              <a:rPr lang="cs-CZ" dirty="0"/>
              <a:t>*Q</a:t>
            </a:r>
          </a:p>
        </p:txBody>
      </p:sp>
      <p:sp>
        <p:nvSpPr>
          <p:cNvPr id="5" name="TextovéPole 4">
            <a:extLst>
              <a:ext uri="{FF2B5EF4-FFF2-40B4-BE49-F238E27FC236}">
                <a16:creationId xmlns:a16="http://schemas.microsoft.com/office/drawing/2014/main" id="{C5B16101-F0E6-4AAC-9250-CCE64736B103}"/>
              </a:ext>
            </a:extLst>
          </p:cNvPr>
          <p:cNvSpPr txBox="1"/>
          <p:nvPr/>
        </p:nvSpPr>
        <p:spPr>
          <a:xfrm>
            <a:off x="3216276" y="1052514"/>
            <a:ext cx="74231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a</a:t>
            </a:r>
            <a:r>
              <a:rPr lang="cs-CZ" sz="2400" dirty="0"/>
              <a:t>O</a:t>
            </a:r>
            <a:r>
              <a:rPr lang="cs-CZ" sz="2400" baseline="-25000" dirty="0"/>
              <a:t>2</a:t>
            </a:r>
          </a:p>
        </p:txBody>
      </p:sp>
      <p:sp>
        <p:nvSpPr>
          <p:cNvPr id="6" name="TextovéPole 5">
            <a:extLst>
              <a:ext uri="{FF2B5EF4-FFF2-40B4-BE49-F238E27FC236}">
                <a16:creationId xmlns:a16="http://schemas.microsoft.com/office/drawing/2014/main" id="{59E1D5C4-3FD1-42D7-B2E2-35632EABEA6A}"/>
              </a:ext>
            </a:extLst>
          </p:cNvPr>
          <p:cNvSpPr txBox="1"/>
          <p:nvPr/>
        </p:nvSpPr>
        <p:spPr>
          <a:xfrm>
            <a:off x="4511675" y="1412876"/>
            <a:ext cx="73129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S</a:t>
            </a:r>
            <a:r>
              <a:rPr lang="cs-CZ" sz="2400" baseline="-25000" dirty="0"/>
              <a:t>a</a:t>
            </a:r>
            <a:r>
              <a:rPr lang="cs-CZ" sz="2400" dirty="0"/>
              <a:t>O</a:t>
            </a:r>
            <a:r>
              <a:rPr lang="cs-CZ" sz="2400" baseline="-25000" dirty="0"/>
              <a:t>2</a:t>
            </a:r>
          </a:p>
        </p:txBody>
      </p:sp>
      <p:sp>
        <p:nvSpPr>
          <p:cNvPr id="7" name="TextovéPole 6">
            <a:extLst>
              <a:ext uri="{FF2B5EF4-FFF2-40B4-BE49-F238E27FC236}">
                <a16:creationId xmlns:a16="http://schemas.microsoft.com/office/drawing/2014/main" id="{F6D3D660-B253-497F-8E07-F6E035186EA2}"/>
              </a:ext>
            </a:extLst>
          </p:cNvPr>
          <p:cNvSpPr txBox="1"/>
          <p:nvPr/>
        </p:nvSpPr>
        <p:spPr>
          <a:xfrm>
            <a:off x="5735638" y="1052514"/>
            <a:ext cx="53893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Hb</a:t>
            </a:r>
            <a:endParaRPr lang="cs-CZ" sz="2400" dirty="0"/>
          </a:p>
        </p:txBody>
      </p:sp>
      <p:sp>
        <p:nvSpPr>
          <p:cNvPr id="8" name="TextovéPole 7">
            <a:extLst>
              <a:ext uri="{FF2B5EF4-FFF2-40B4-BE49-F238E27FC236}">
                <a16:creationId xmlns:a16="http://schemas.microsoft.com/office/drawing/2014/main" id="{A5F19A12-1B35-4F24-AD4D-B421169C534D}"/>
              </a:ext>
            </a:extLst>
          </p:cNvPr>
          <p:cNvSpPr txBox="1"/>
          <p:nvPr/>
        </p:nvSpPr>
        <p:spPr>
          <a:xfrm>
            <a:off x="6959601" y="692151"/>
            <a:ext cx="152541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Circulation</a:t>
            </a:r>
            <a:endParaRPr lang="cs-CZ" sz="2400" dirty="0"/>
          </a:p>
        </p:txBody>
      </p:sp>
      <p:sp>
        <p:nvSpPr>
          <p:cNvPr id="9" name="TextovéPole 8">
            <a:extLst>
              <a:ext uri="{FF2B5EF4-FFF2-40B4-BE49-F238E27FC236}">
                <a16:creationId xmlns:a16="http://schemas.microsoft.com/office/drawing/2014/main" id="{361C6F3C-F104-43C4-B5C5-55418BB82408}"/>
              </a:ext>
            </a:extLst>
          </p:cNvPr>
          <p:cNvSpPr txBox="1"/>
          <p:nvPr/>
        </p:nvSpPr>
        <p:spPr>
          <a:xfrm>
            <a:off x="1774826" y="1527176"/>
            <a:ext cx="1542153"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Ventilation</a:t>
            </a:r>
            <a:endParaRPr lang="cs-CZ" sz="2400" dirty="0"/>
          </a:p>
        </p:txBody>
      </p:sp>
      <p:sp>
        <p:nvSpPr>
          <p:cNvPr id="10" name="TextovéPole 9">
            <a:extLst>
              <a:ext uri="{FF2B5EF4-FFF2-40B4-BE49-F238E27FC236}">
                <a16:creationId xmlns:a16="http://schemas.microsoft.com/office/drawing/2014/main" id="{71FE1264-4401-4BEA-81BD-BCE8C9961BFA}"/>
              </a:ext>
            </a:extLst>
          </p:cNvPr>
          <p:cNvSpPr txBox="1"/>
          <p:nvPr/>
        </p:nvSpPr>
        <p:spPr>
          <a:xfrm>
            <a:off x="1524001" y="908051"/>
            <a:ext cx="697627"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i</a:t>
            </a:r>
            <a:r>
              <a:rPr lang="cs-CZ" sz="2400" dirty="0"/>
              <a:t>O</a:t>
            </a:r>
            <a:r>
              <a:rPr lang="cs-CZ" sz="2400" baseline="-25000" dirty="0"/>
              <a:t>2</a:t>
            </a:r>
          </a:p>
        </p:txBody>
      </p:sp>
      <p:cxnSp>
        <p:nvCxnSpPr>
          <p:cNvPr id="12" name="Přímá spojovací šipka 11">
            <a:extLst>
              <a:ext uri="{FF2B5EF4-FFF2-40B4-BE49-F238E27FC236}">
                <a16:creationId xmlns:a16="http://schemas.microsoft.com/office/drawing/2014/main" id="{FC610A8B-84A3-4C5A-A918-2EB8581A2C17}"/>
              </a:ext>
            </a:extLst>
          </p:cNvPr>
          <p:cNvCxnSpPr>
            <a:stCxn id="10" idx="2"/>
            <a:endCxn id="9" idx="0"/>
          </p:cNvCxnSpPr>
          <p:nvPr/>
        </p:nvCxnSpPr>
        <p:spPr>
          <a:xfrm>
            <a:off x="1872815" y="1369716"/>
            <a:ext cx="673088" cy="1574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a:extLst>
              <a:ext uri="{FF2B5EF4-FFF2-40B4-BE49-F238E27FC236}">
                <a16:creationId xmlns:a16="http://schemas.microsoft.com/office/drawing/2014/main" id="{F6C698DB-353A-401C-AA9C-CFCF9211E5C2}"/>
              </a:ext>
            </a:extLst>
          </p:cNvPr>
          <p:cNvCxnSpPr>
            <a:stCxn id="9" idx="0"/>
            <a:endCxn id="5" idx="1"/>
          </p:cNvCxnSpPr>
          <p:nvPr/>
        </p:nvCxnSpPr>
        <p:spPr>
          <a:xfrm flipV="1">
            <a:off x="2545903" y="1283347"/>
            <a:ext cx="670373" cy="24382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a:extLst>
              <a:ext uri="{FF2B5EF4-FFF2-40B4-BE49-F238E27FC236}">
                <a16:creationId xmlns:a16="http://schemas.microsoft.com/office/drawing/2014/main" id="{4A18D3B2-5C55-4F76-BAE0-41743EA3BE53}"/>
              </a:ext>
            </a:extLst>
          </p:cNvPr>
          <p:cNvCxnSpPr>
            <a:stCxn id="5" idx="3"/>
            <a:endCxn id="6" idx="1"/>
          </p:cNvCxnSpPr>
          <p:nvPr/>
        </p:nvCxnSpPr>
        <p:spPr>
          <a:xfrm>
            <a:off x="3958595" y="1283346"/>
            <a:ext cx="553081"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ovací šipka 18">
            <a:extLst>
              <a:ext uri="{FF2B5EF4-FFF2-40B4-BE49-F238E27FC236}">
                <a16:creationId xmlns:a16="http://schemas.microsoft.com/office/drawing/2014/main" id="{D317B0CE-7713-446A-BB45-6371A5AEE9F2}"/>
              </a:ext>
            </a:extLst>
          </p:cNvPr>
          <p:cNvCxnSpPr>
            <a:stCxn id="7" idx="2"/>
          </p:cNvCxnSpPr>
          <p:nvPr/>
        </p:nvCxnSpPr>
        <p:spPr>
          <a:xfrm flipH="1">
            <a:off x="5735639" y="1514178"/>
            <a:ext cx="269465" cy="6908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a:extLst>
              <a:ext uri="{FF2B5EF4-FFF2-40B4-BE49-F238E27FC236}">
                <a16:creationId xmlns:a16="http://schemas.microsoft.com/office/drawing/2014/main" id="{17A37438-31D7-4815-8AB3-66BDDAC0DD53}"/>
              </a:ext>
            </a:extLst>
          </p:cNvPr>
          <p:cNvCxnSpPr/>
          <p:nvPr/>
        </p:nvCxnSpPr>
        <p:spPr>
          <a:xfrm>
            <a:off x="5016501" y="1844676"/>
            <a:ext cx="646113" cy="360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a:extLst>
              <a:ext uri="{FF2B5EF4-FFF2-40B4-BE49-F238E27FC236}">
                <a16:creationId xmlns:a16="http://schemas.microsoft.com/office/drawing/2014/main" id="{CED62886-EF1C-4B35-932E-D3B38464A356}"/>
              </a:ext>
            </a:extLst>
          </p:cNvPr>
          <p:cNvCxnSpPr/>
          <p:nvPr/>
        </p:nvCxnSpPr>
        <p:spPr>
          <a:xfrm rot="5400000">
            <a:off x="6276975" y="1160463"/>
            <a:ext cx="1079500" cy="1009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2245" name="Skupina 20">
            <a:extLst>
              <a:ext uri="{FF2B5EF4-FFF2-40B4-BE49-F238E27FC236}">
                <a16:creationId xmlns:a16="http://schemas.microsoft.com/office/drawing/2014/main" id="{70E67C8D-A755-4267-9F0D-F239FE93031D}"/>
              </a:ext>
            </a:extLst>
          </p:cNvPr>
          <p:cNvGrpSpPr>
            <a:grpSpLocks/>
          </p:cNvGrpSpPr>
          <p:nvPr/>
        </p:nvGrpSpPr>
        <p:grpSpPr bwMode="auto">
          <a:xfrm>
            <a:off x="3457575" y="4221164"/>
            <a:ext cx="1125539" cy="1728787"/>
            <a:chOff x="2483768" y="3861048"/>
            <a:chExt cx="1008112" cy="1728192"/>
          </a:xfrm>
          <a:solidFill>
            <a:srgbClr val="FFC64D"/>
          </a:solidFill>
        </p:grpSpPr>
        <p:sp>
          <p:nvSpPr>
            <p:cNvPr id="18" name="Šipka dolů 17">
              <a:extLst>
                <a:ext uri="{FF2B5EF4-FFF2-40B4-BE49-F238E27FC236}">
                  <a16:creationId xmlns:a16="http://schemas.microsoft.com/office/drawing/2014/main" id="{DC3DC655-8C7B-4516-A7A7-5E1B3D239EEE}"/>
                </a:ext>
              </a:extLst>
            </p:cNvPr>
            <p:cNvSpPr/>
            <p:nvPr/>
          </p:nvSpPr>
          <p:spPr>
            <a:xfrm>
              <a:off x="2483768" y="3861048"/>
              <a:ext cx="1008112" cy="1728192"/>
            </a:xfrm>
            <a:prstGeom prst="downArrow">
              <a:avLst/>
            </a:prstGeom>
            <a:grpFill/>
          </p:spPr>
          <p:style>
            <a:lnRef idx="1">
              <a:schemeClr val="dk1"/>
            </a:lnRef>
            <a:fillRef idx="2">
              <a:schemeClr val="dk1"/>
            </a:fillRef>
            <a:effectRef idx="1">
              <a:schemeClr val="dk1"/>
            </a:effectRef>
            <a:fontRef idx="minor">
              <a:schemeClr val="dk1"/>
            </a:fontRef>
          </p:style>
          <p:txBody>
            <a:bodyPr anchor="ctr"/>
            <a:lstStyle/>
            <a:p>
              <a:pPr algn="ctr">
                <a:defRPr/>
              </a:pPr>
              <a:endParaRPr lang="cs-CZ" dirty="0"/>
            </a:p>
            <a:p>
              <a:pPr algn="ctr">
                <a:defRPr/>
              </a:pPr>
              <a:endParaRPr lang="cs-CZ" dirty="0"/>
            </a:p>
            <a:p>
              <a:pPr algn="ctr">
                <a:defRPr/>
              </a:pPr>
              <a:endParaRPr lang="cs-CZ" dirty="0"/>
            </a:p>
            <a:p>
              <a:pPr algn="ctr">
                <a:defRPr/>
              </a:pPr>
              <a:endParaRPr lang="cs-CZ" dirty="0"/>
            </a:p>
          </p:txBody>
        </p:sp>
        <p:sp>
          <p:nvSpPr>
            <p:cNvPr id="126999" name="TextovéPole 19">
              <a:extLst>
                <a:ext uri="{FF2B5EF4-FFF2-40B4-BE49-F238E27FC236}">
                  <a16:creationId xmlns:a16="http://schemas.microsoft.com/office/drawing/2014/main" id="{A676C899-6E3D-47FE-8E46-70C7DE18B706}"/>
                </a:ext>
              </a:extLst>
            </p:cNvPr>
            <p:cNvSpPr txBox="1">
              <a:spLocks noChangeArrowheads="1"/>
            </p:cNvSpPr>
            <p:nvPr/>
          </p:nvSpPr>
          <p:spPr bwMode="auto">
            <a:xfrm>
              <a:off x="2739707" y="4797351"/>
              <a:ext cx="494813" cy="338437"/>
            </a:xfrm>
            <a:prstGeom prst="rect">
              <a:avLst/>
            </a:prstGeom>
            <a:grpFill/>
            <a:ln w="9525">
              <a:noFill/>
              <a:miter lim="800000"/>
              <a:headEnd/>
              <a:tailEnd/>
            </a:ln>
          </p:spPr>
          <p:txBody>
            <a:bodyPr wrap="square">
              <a:spAutoFit/>
            </a:bodyPr>
            <a:lstStyle/>
            <a:p>
              <a:pPr>
                <a:buClr>
                  <a:schemeClr val="hlink"/>
                </a:buClr>
                <a:buSzPct val="80000"/>
                <a:buFont typeface="Arial" charset="0"/>
                <a:buNone/>
                <a:defRPr/>
              </a:pPr>
              <a:r>
                <a:rPr lang="cs-CZ" altLang="cs-CZ" sz="1600" dirty="0">
                  <a:effectLst>
                    <a:outerShdw blurRad="38100" dist="38100" dir="2700000" algn="tl">
                      <a:srgbClr val="000000"/>
                    </a:outerShdw>
                  </a:effectLst>
                  <a:cs typeface="Arial" charset="0"/>
                </a:rPr>
                <a:t>VO2</a:t>
              </a:r>
            </a:p>
          </p:txBody>
        </p:sp>
      </p:grpSp>
      <p:sp>
        <p:nvSpPr>
          <p:cNvPr id="23" name="TextovéPole 22">
            <a:extLst>
              <a:ext uri="{FF2B5EF4-FFF2-40B4-BE49-F238E27FC236}">
                <a16:creationId xmlns:a16="http://schemas.microsoft.com/office/drawing/2014/main" id="{DE92EF19-B275-4EB9-9D1A-58F2DD1A9FCC}"/>
              </a:ext>
            </a:extLst>
          </p:cNvPr>
          <p:cNvSpPr txBox="1"/>
          <p:nvPr/>
        </p:nvSpPr>
        <p:spPr>
          <a:xfrm>
            <a:off x="2073322" y="6414811"/>
            <a:ext cx="4033476" cy="584775"/>
          </a:xfrm>
          <a:prstGeom prst="rect">
            <a:avLst/>
          </a:prstGeom>
          <a:solidFill>
            <a:srgbClr val="FFC64D"/>
          </a:solid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cs-CZ" sz="3200" dirty="0">
                <a:solidFill>
                  <a:srgbClr val="000000"/>
                </a:solidFill>
                <a:latin typeface="Arial" charset="0"/>
              </a:rPr>
              <a:t>Oxygen </a:t>
            </a:r>
            <a:r>
              <a:rPr lang="cs-CZ" sz="3200" dirty="0" err="1">
                <a:solidFill>
                  <a:srgbClr val="000000"/>
                </a:solidFill>
                <a:latin typeface="Arial" charset="0"/>
              </a:rPr>
              <a:t>consumption</a:t>
            </a:r>
            <a:endParaRPr lang="cs-CZ" sz="3200" dirty="0">
              <a:solidFill>
                <a:srgbClr val="000000"/>
              </a:solidFill>
              <a:latin typeface="Arial" charset="0"/>
            </a:endParaRPr>
          </a:p>
        </p:txBody>
      </p:sp>
      <p:sp>
        <p:nvSpPr>
          <p:cNvPr id="34" name="TextovéPole 33">
            <a:extLst>
              <a:ext uri="{FF2B5EF4-FFF2-40B4-BE49-F238E27FC236}">
                <a16:creationId xmlns:a16="http://schemas.microsoft.com/office/drawing/2014/main" id="{73D89467-211F-4D7B-AF6E-342BA695ACF5}"/>
              </a:ext>
            </a:extLst>
          </p:cNvPr>
          <p:cNvSpPr txBox="1"/>
          <p:nvPr/>
        </p:nvSpPr>
        <p:spPr>
          <a:xfrm>
            <a:off x="5735639" y="2492376"/>
            <a:ext cx="74231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a</a:t>
            </a:r>
            <a:r>
              <a:rPr lang="cs-CZ" sz="2400" dirty="0"/>
              <a:t>O</a:t>
            </a:r>
            <a:r>
              <a:rPr lang="cs-CZ" sz="2400" baseline="-25000" dirty="0"/>
              <a:t>2</a:t>
            </a:r>
          </a:p>
        </p:txBody>
      </p:sp>
      <p:sp>
        <p:nvSpPr>
          <p:cNvPr id="35" name="TextovéPole 34">
            <a:extLst>
              <a:ext uri="{FF2B5EF4-FFF2-40B4-BE49-F238E27FC236}">
                <a16:creationId xmlns:a16="http://schemas.microsoft.com/office/drawing/2014/main" id="{541279C5-8466-4837-B4CB-5689A206586B}"/>
              </a:ext>
            </a:extLst>
          </p:cNvPr>
          <p:cNvSpPr txBox="1"/>
          <p:nvPr/>
        </p:nvSpPr>
        <p:spPr>
          <a:xfrm>
            <a:off x="1774825" y="3860801"/>
            <a:ext cx="84439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ist</a:t>
            </a:r>
            <a:r>
              <a:rPr lang="cs-CZ" sz="2400" dirty="0"/>
              <a:t>O</a:t>
            </a:r>
            <a:r>
              <a:rPr lang="cs-CZ" sz="2400" baseline="-25000" dirty="0"/>
              <a:t>2</a:t>
            </a:r>
          </a:p>
        </p:txBody>
      </p:sp>
      <p:sp>
        <p:nvSpPr>
          <p:cNvPr id="42" name="TextovéPole 41">
            <a:extLst>
              <a:ext uri="{FF2B5EF4-FFF2-40B4-BE49-F238E27FC236}">
                <a16:creationId xmlns:a16="http://schemas.microsoft.com/office/drawing/2014/main" id="{68C62D80-FA38-412D-B04D-9E3E512229E3}"/>
              </a:ext>
            </a:extLst>
          </p:cNvPr>
          <p:cNvSpPr txBox="1"/>
          <p:nvPr/>
        </p:nvSpPr>
        <p:spPr>
          <a:xfrm>
            <a:off x="3216275" y="3068639"/>
            <a:ext cx="1306961"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Diffusion</a:t>
            </a:r>
            <a:endParaRPr lang="cs-CZ" sz="2400" dirty="0"/>
          </a:p>
        </p:txBody>
      </p:sp>
      <p:cxnSp>
        <p:nvCxnSpPr>
          <p:cNvPr id="36" name="Přímá spojovací šipka 35">
            <a:extLst>
              <a:ext uri="{FF2B5EF4-FFF2-40B4-BE49-F238E27FC236}">
                <a16:creationId xmlns:a16="http://schemas.microsoft.com/office/drawing/2014/main" id="{7787C39B-3654-4A27-8513-8DF64771F448}"/>
              </a:ext>
            </a:extLst>
          </p:cNvPr>
          <p:cNvCxnSpPr/>
          <p:nvPr/>
        </p:nvCxnSpPr>
        <p:spPr>
          <a:xfrm rot="10800000" flipV="1">
            <a:off x="4656139" y="2708276"/>
            <a:ext cx="1152525" cy="504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Přímá spojovací šipka 37">
            <a:extLst>
              <a:ext uri="{FF2B5EF4-FFF2-40B4-BE49-F238E27FC236}">
                <a16:creationId xmlns:a16="http://schemas.microsoft.com/office/drawing/2014/main" id="{B382FEE7-14BD-4893-8610-EC40064C6EE7}"/>
              </a:ext>
            </a:extLst>
          </p:cNvPr>
          <p:cNvCxnSpPr>
            <a:cxnSpLocks/>
          </p:cNvCxnSpPr>
          <p:nvPr/>
        </p:nvCxnSpPr>
        <p:spPr>
          <a:xfrm flipV="1">
            <a:off x="2605088" y="3299471"/>
            <a:ext cx="430212" cy="5721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 name="TextovéPole 50">
            <a:extLst>
              <a:ext uri="{FF2B5EF4-FFF2-40B4-BE49-F238E27FC236}">
                <a16:creationId xmlns:a16="http://schemas.microsoft.com/office/drawing/2014/main" id="{9A78DFA8-ACCC-4898-BBE0-6156078D40D5}"/>
              </a:ext>
            </a:extLst>
          </p:cNvPr>
          <p:cNvSpPr txBox="1"/>
          <p:nvPr/>
        </p:nvSpPr>
        <p:spPr>
          <a:xfrm>
            <a:off x="5230814" y="3860801"/>
            <a:ext cx="3387725"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solidFill>
                  <a:srgbClr val="000000"/>
                </a:solidFill>
                <a:latin typeface="Arial" charset="0"/>
              </a:rPr>
              <a:t>Metabolic</a:t>
            </a:r>
            <a:r>
              <a:rPr lang="cs-CZ" sz="2400" dirty="0">
                <a:solidFill>
                  <a:srgbClr val="000000"/>
                </a:solidFill>
                <a:latin typeface="Arial" charset="0"/>
              </a:rPr>
              <a:t> </a:t>
            </a:r>
            <a:r>
              <a:rPr lang="cs-CZ" sz="2400" dirty="0" err="1">
                <a:solidFill>
                  <a:srgbClr val="000000"/>
                </a:solidFill>
                <a:latin typeface="Arial" charset="0"/>
              </a:rPr>
              <a:t>requirements</a:t>
            </a:r>
            <a:endParaRPr lang="cs-CZ" sz="2400" dirty="0">
              <a:solidFill>
                <a:srgbClr val="000000"/>
              </a:solidFill>
              <a:latin typeface="Arial" charset="0"/>
            </a:endParaRPr>
          </a:p>
        </p:txBody>
      </p:sp>
      <p:cxnSp>
        <p:nvCxnSpPr>
          <p:cNvPr id="52" name="Přímá spojovací šipka 51">
            <a:extLst>
              <a:ext uri="{FF2B5EF4-FFF2-40B4-BE49-F238E27FC236}">
                <a16:creationId xmlns:a16="http://schemas.microsoft.com/office/drawing/2014/main" id="{7FD13A90-5251-418E-B0B0-93BB60DEEF89}"/>
              </a:ext>
            </a:extLst>
          </p:cNvPr>
          <p:cNvCxnSpPr/>
          <p:nvPr/>
        </p:nvCxnSpPr>
        <p:spPr>
          <a:xfrm rot="10800000" flipV="1">
            <a:off x="4295776" y="4292601"/>
            <a:ext cx="1800225" cy="10652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 name="TextovéPole 52">
            <a:extLst>
              <a:ext uri="{FF2B5EF4-FFF2-40B4-BE49-F238E27FC236}">
                <a16:creationId xmlns:a16="http://schemas.microsoft.com/office/drawing/2014/main" id="{9D48CAD4-8F1A-492F-BDF4-C0CFA3651207}"/>
              </a:ext>
            </a:extLst>
          </p:cNvPr>
          <p:cNvSpPr txBox="1"/>
          <p:nvPr/>
        </p:nvSpPr>
        <p:spPr>
          <a:xfrm>
            <a:off x="7104063" y="3213101"/>
            <a:ext cx="265374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solidFill>
                  <a:srgbClr val="000000"/>
                </a:solidFill>
                <a:latin typeface="Arial" charset="0"/>
              </a:rPr>
              <a:t>ATP/ADP </a:t>
            </a:r>
            <a:r>
              <a:rPr lang="cs-CZ" sz="2400" dirty="0" err="1">
                <a:solidFill>
                  <a:srgbClr val="000000"/>
                </a:solidFill>
                <a:latin typeface="Arial" charset="0"/>
              </a:rPr>
              <a:t>relation</a:t>
            </a:r>
            <a:r>
              <a:rPr lang="cs-CZ" sz="2400" dirty="0">
                <a:solidFill>
                  <a:srgbClr val="000000"/>
                </a:solidFill>
                <a:latin typeface="Arial" charset="0"/>
              </a:rPr>
              <a:t> </a:t>
            </a:r>
          </a:p>
        </p:txBody>
      </p:sp>
      <p:cxnSp>
        <p:nvCxnSpPr>
          <p:cNvPr id="54" name="Přímá spojovací šipka 53">
            <a:extLst>
              <a:ext uri="{FF2B5EF4-FFF2-40B4-BE49-F238E27FC236}">
                <a16:creationId xmlns:a16="http://schemas.microsoft.com/office/drawing/2014/main" id="{E6B6D184-0E21-4FCC-A1EF-A7348035A3A9}"/>
              </a:ext>
            </a:extLst>
          </p:cNvPr>
          <p:cNvCxnSpPr>
            <a:stCxn id="53" idx="1"/>
            <a:endCxn id="51" idx="0"/>
          </p:cNvCxnSpPr>
          <p:nvPr/>
        </p:nvCxnSpPr>
        <p:spPr>
          <a:xfrm flipH="1">
            <a:off x="6924677" y="3443934"/>
            <a:ext cx="179386" cy="4168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Přímá spojovací šipka 36">
            <a:extLst>
              <a:ext uri="{FF2B5EF4-FFF2-40B4-BE49-F238E27FC236}">
                <a16:creationId xmlns:a16="http://schemas.microsoft.com/office/drawing/2014/main" id="{9165669D-62F7-45DF-B10E-32E221992660}"/>
              </a:ext>
            </a:extLst>
          </p:cNvPr>
          <p:cNvCxnSpPr>
            <a:stCxn id="39" idx="2"/>
          </p:cNvCxnSpPr>
          <p:nvPr/>
        </p:nvCxnSpPr>
        <p:spPr>
          <a:xfrm flipH="1">
            <a:off x="1847851" y="2492376"/>
            <a:ext cx="130175" cy="13684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9" name="TextovéPole 38">
            <a:extLst>
              <a:ext uri="{FF2B5EF4-FFF2-40B4-BE49-F238E27FC236}">
                <a16:creationId xmlns:a16="http://schemas.microsoft.com/office/drawing/2014/main" id="{31091565-A134-4BAE-B55C-22322DD97CFC}"/>
              </a:ext>
            </a:extLst>
          </p:cNvPr>
          <p:cNvSpPr txBox="1"/>
          <p:nvPr/>
        </p:nvSpPr>
        <p:spPr>
          <a:xfrm>
            <a:off x="1531939" y="2032001"/>
            <a:ext cx="8921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sz="2400" dirty="0"/>
              <a:t>P</a:t>
            </a:r>
            <a:r>
              <a:rPr lang="cs-CZ" sz="2400" baseline="-25000" dirty="0"/>
              <a:t>v</a:t>
            </a:r>
            <a:r>
              <a:rPr lang="cs-CZ" sz="2400" dirty="0"/>
              <a:t>O</a:t>
            </a:r>
            <a:r>
              <a:rPr lang="cs-CZ" sz="2400" baseline="-25000" dirty="0"/>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heckerboard(across)">
                                      <p:cBhvr>
                                        <p:cTn id="7" dur="500"/>
                                        <p:tgtEl>
                                          <p:spTgt spid="3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checkerboard(across)">
                                      <p:cBhvr>
                                        <p:cTn id="10" dur="500"/>
                                        <p:tgtEl>
                                          <p:spTgt spid="3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checkerboard(across)">
                                      <p:cBhvr>
                                        <p:cTn id="15" dur="500"/>
                                        <p:tgtEl>
                                          <p:spTgt spid="35"/>
                                        </p:tgtEl>
                                      </p:cBhvr>
                                    </p:animEffect>
                                  </p:childTnLst>
                                </p:cTn>
                              </p:par>
                              <p:par>
                                <p:cTn id="16" presetID="5" presetClass="entr" presetSubtype="1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checkerboard(across)">
                                      <p:cBhvr>
                                        <p:cTn id="18" dur="500"/>
                                        <p:tgtEl>
                                          <p:spTgt spid="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checkerboard(across)">
                                      <p:cBhvr>
                                        <p:cTn id="2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Obrázek 3">
            <a:extLst>
              <a:ext uri="{FF2B5EF4-FFF2-40B4-BE49-F238E27FC236}">
                <a16:creationId xmlns:a16="http://schemas.microsoft.com/office/drawing/2014/main" id="{FD861256-4820-2D6E-D835-9B539091E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4776788"/>
            <a:ext cx="16065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Bahno z Mrtvého moře – poklad na mořském dně | Magazin.BiOOO.cz">
            <a:extLst>
              <a:ext uri="{FF2B5EF4-FFF2-40B4-BE49-F238E27FC236}">
                <a16:creationId xmlns:a16="http://schemas.microsoft.com/office/drawing/2014/main" id="{25661110-874B-02B7-8EBA-DD27AA91A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857250"/>
            <a:ext cx="18669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ovéPole 4">
            <a:extLst>
              <a:ext uri="{FF2B5EF4-FFF2-40B4-BE49-F238E27FC236}">
                <a16:creationId xmlns:a16="http://schemas.microsoft.com/office/drawing/2014/main" id="{02C75849-A248-C9D3-4986-38CEA1DCDAD5}"/>
              </a:ext>
            </a:extLst>
          </p:cNvPr>
          <p:cNvSpPr txBox="1">
            <a:spLocks noChangeArrowheads="1"/>
          </p:cNvSpPr>
          <p:nvPr/>
        </p:nvSpPr>
        <p:spPr bwMode="auto">
          <a:xfrm>
            <a:off x="6423025" y="1143000"/>
            <a:ext cx="44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8197" name="TextovéPole 6">
            <a:extLst>
              <a:ext uri="{FF2B5EF4-FFF2-40B4-BE49-F238E27FC236}">
                <a16:creationId xmlns:a16="http://schemas.microsoft.com/office/drawing/2014/main" id="{5D79EFDD-5B8F-B630-FFBB-53EDB544EC92}"/>
              </a:ext>
            </a:extLst>
          </p:cNvPr>
          <p:cNvSpPr txBox="1">
            <a:spLocks noChangeArrowheads="1"/>
          </p:cNvSpPr>
          <p:nvPr/>
        </p:nvSpPr>
        <p:spPr bwMode="auto">
          <a:xfrm>
            <a:off x="5397500" y="1203325"/>
            <a:ext cx="61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sp>
        <p:nvSpPr>
          <p:cNvPr id="10" name="Šipka: dolů 9">
            <a:extLst>
              <a:ext uri="{FF2B5EF4-FFF2-40B4-BE49-F238E27FC236}">
                <a16:creationId xmlns:a16="http://schemas.microsoft.com/office/drawing/2014/main" id="{271ACDCA-3524-D3D7-5F00-BFC6C2E9A862}"/>
              </a:ext>
            </a:extLst>
          </p:cNvPr>
          <p:cNvSpPr/>
          <p:nvPr/>
        </p:nvSpPr>
        <p:spPr>
          <a:xfrm rot="9952689">
            <a:off x="5938838" y="1454150"/>
            <a:ext cx="139700" cy="2898775"/>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ovéPole 10">
            <a:extLst>
              <a:ext uri="{FF2B5EF4-FFF2-40B4-BE49-F238E27FC236}">
                <a16:creationId xmlns:a16="http://schemas.microsoft.com/office/drawing/2014/main" id="{B70806EF-0379-0077-8D61-B74C65C72029}"/>
              </a:ext>
            </a:extLst>
          </p:cNvPr>
          <p:cNvSpPr txBox="1">
            <a:spLocks noChangeArrowheads="1"/>
          </p:cNvSpPr>
          <p:nvPr/>
        </p:nvSpPr>
        <p:spPr bwMode="auto">
          <a:xfrm>
            <a:off x="5889625" y="4251325"/>
            <a:ext cx="449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8200" name="TextovéPole 12">
            <a:extLst>
              <a:ext uri="{FF2B5EF4-FFF2-40B4-BE49-F238E27FC236}">
                <a16:creationId xmlns:a16="http://schemas.microsoft.com/office/drawing/2014/main" id="{3C017C47-681A-3FC2-4B01-AF8BD03CD0B5}"/>
              </a:ext>
            </a:extLst>
          </p:cNvPr>
          <p:cNvSpPr txBox="1">
            <a:spLocks noChangeArrowheads="1"/>
          </p:cNvSpPr>
          <p:nvPr/>
        </p:nvSpPr>
        <p:spPr bwMode="auto">
          <a:xfrm>
            <a:off x="6175375" y="4251325"/>
            <a:ext cx="615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sp>
        <p:nvSpPr>
          <p:cNvPr id="8" name="Šipka: dolů 7">
            <a:extLst>
              <a:ext uri="{FF2B5EF4-FFF2-40B4-BE49-F238E27FC236}">
                <a16:creationId xmlns:a16="http://schemas.microsoft.com/office/drawing/2014/main" id="{86D4DBFD-66F3-2375-FA86-1051C1A7C751}"/>
              </a:ext>
            </a:extLst>
          </p:cNvPr>
          <p:cNvSpPr/>
          <p:nvPr/>
        </p:nvSpPr>
        <p:spPr>
          <a:xfrm rot="523373">
            <a:off x="6218238" y="1416050"/>
            <a:ext cx="160337" cy="29241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Nadpis 1">
            <a:extLst>
              <a:ext uri="{FF2B5EF4-FFF2-40B4-BE49-F238E27FC236}">
                <a16:creationId xmlns:a16="http://schemas.microsoft.com/office/drawing/2014/main" id="{4C8C1B28-7FE2-CE62-D258-3A1C2B957023}"/>
              </a:ext>
            </a:extLst>
          </p:cNvPr>
          <p:cNvSpPr>
            <a:spLocks noGrp="1"/>
          </p:cNvSpPr>
          <p:nvPr>
            <p:ph type="title"/>
          </p:nvPr>
        </p:nvSpPr>
        <p:spPr/>
        <p:txBody>
          <a:bodyPr/>
          <a:lstStyle/>
          <a:p>
            <a:pPr eaLnBrk="1" hangingPunct="1"/>
            <a:endParaRPr lang="en-US" altLang="en-US" dirty="0"/>
          </a:p>
        </p:txBody>
      </p:sp>
      <p:sp>
        <p:nvSpPr>
          <p:cNvPr id="19459" name="Zástupný obsah 2">
            <a:extLst>
              <a:ext uri="{FF2B5EF4-FFF2-40B4-BE49-F238E27FC236}">
                <a16:creationId xmlns:a16="http://schemas.microsoft.com/office/drawing/2014/main" id="{481F35AA-D7D1-67E4-4486-E3E276C56E0A}"/>
              </a:ext>
            </a:extLst>
          </p:cNvPr>
          <p:cNvSpPr>
            <a:spLocks noGrp="1" noChangeArrowheads="1"/>
          </p:cNvSpPr>
          <p:nvPr>
            <p:ph idx="1"/>
          </p:nvPr>
        </p:nvSpPr>
        <p:spPr/>
        <p:txBody>
          <a:bodyPr/>
          <a:lstStyle/>
          <a:p>
            <a:pPr eaLnBrk="1" hangingPunct="1"/>
            <a:endParaRPr lang="en-US" altLang="en-US"/>
          </a:p>
        </p:txBody>
      </p:sp>
      <p:pic>
        <p:nvPicPr>
          <p:cNvPr id="19460" name="Obrázek 3">
            <a:extLst>
              <a:ext uri="{FF2B5EF4-FFF2-40B4-BE49-F238E27FC236}">
                <a16:creationId xmlns:a16="http://schemas.microsoft.com/office/drawing/2014/main" id="{D5B1FBDB-68CE-FF3A-53C7-5F94F13A2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03" y="-222251"/>
            <a:ext cx="12566651" cy="708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0B0D93B3-9480-8A10-D427-0709CB6F4F87}"/>
              </a:ext>
            </a:extLst>
          </p:cNvPr>
          <p:cNvSpPr/>
          <p:nvPr/>
        </p:nvSpPr>
        <p:spPr>
          <a:xfrm>
            <a:off x="1547813" y="3213100"/>
            <a:ext cx="604837" cy="431800"/>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4E43C552-2ECB-9667-D2E1-CE98D6C4CE62}"/>
              </a:ext>
            </a:extLst>
          </p:cNvPr>
          <p:cNvSpPr/>
          <p:nvPr/>
        </p:nvSpPr>
        <p:spPr>
          <a:xfrm>
            <a:off x="-248603" y="3057979"/>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F5EA242-1C75-86F2-ACAA-E08B733C27E5}"/>
              </a:ext>
            </a:extLst>
          </p:cNvPr>
          <p:cNvSpPr txBox="1"/>
          <p:nvPr/>
        </p:nvSpPr>
        <p:spPr>
          <a:xfrm>
            <a:off x="4418648" y="6311900"/>
            <a:ext cx="3007018" cy="461665"/>
          </a:xfrm>
          <a:prstGeom prst="rect">
            <a:avLst/>
          </a:prstGeom>
          <a:solidFill>
            <a:srgbClr val="FEEBC4"/>
          </a:solidFill>
        </p:spPr>
        <p:txBody>
          <a:bodyPr wrap="square" rtlCol="0">
            <a:spAutoFit/>
          </a:bodyPr>
          <a:lstStyle/>
          <a:p>
            <a:r>
              <a:rPr lang="cs-CZ" sz="2400" dirty="0"/>
              <a:t>ADT/ATP ratio</a:t>
            </a:r>
            <a:endParaRPr lang="en-US" sz="1400" dirty="0"/>
          </a:p>
        </p:txBody>
      </p:sp>
      <p:sp>
        <p:nvSpPr>
          <p:cNvPr id="10" name="TextBox 9">
            <a:extLst>
              <a:ext uri="{FF2B5EF4-FFF2-40B4-BE49-F238E27FC236}">
                <a16:creationId xmlns:a16="http://schemas.microsoft.com/office/drawing/2014/main" id="{AB574A82-FCD5-54EA-C69F-19CC5A64545D}"/>
              </a:ext>
            </a:extLst>
          </p:cNvPr>
          <p:cNvSpPr txBox="1"/>
          <p:nvPr/>
        </p:nvSpPr>
        <p:spPr>
          <a:xfrm>
            <a:off x="3909884" y="555931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1" name="TextBox 10">
            <a:extLst>
              <a:ext uri="{FF2B5EF4-FFF2-40B4-BE49-F238E27FC236}">
                <a16:creationId xmlns:a16="http://schemas.microsoft.com/office/drawing/2014/main" id="{0BA74E26-4BCE-0254-236A-6365B4B69A2E}"/>
              </a:ext>
            </a:extLst>
          </p:cNvPr>
          <p:cNvSpPr txBox="1"/>
          <p:nvPr/>
        </p:nvSpPr>
        <p:spPr>
          <a:xfrm>
            <a:off x="7693888" y="6308350"/>
            <a:ext cx="3446280" cy="461665"/>
          </a:xfrm>
          <a:prstGeom prst="rect">
            <a:avLst/>
          </a:prstGeom>
          <a:solidFill>
            <a:srgbClr val="FEEBC4"/>
          </a:solidFill>
        </p:spPr>
        <p:txBody>
          <a:bodyPr wrap="square" rtlCol="0">
            <a:spAutoFit/>
          </a:bodyPr>
          <a:lstStyle/>
          <a:p>
            <a:r>
              <a:rPr lang="cs-CZ" sz="2400" dirty="0" err="1">
                <a:solidFill>
                  <a:srgbClr val="FF0000"/>
                </a:solidFill>
              </a:rPr>
              <a:t>Metabolic</a:t>
            </a:r>
            <a:r>
              <a:rPr lang="cs-CZ" sz="2400" dirty="0">
                <a:solidFill>
                  <a:srgbClr val="FF0000"/>
                </a:solidFill>
              </a:rPr>
              <a:t> </a:t>
            </a:r>
            <a:r>
              <a:rPr lang="cs-CZ" sz="2400" dirty="0" err="1">
                <a:solidFill>
                  <a:srgbClr val="FF0000"/>
                </a:solidFill>
              </a:rPr>
              <a:t>needs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cells</a:t>
            </a:r>
            <a:endParaRPr lang="en-US" sz="1400" dirty="0">
              <a:solidFill>
                <a:srgbClr val="FF0000"/>
              </a:solidFill>
            </a:endParaRPr>
          </a:p>
        </p:txBody>
      </p:sp>
      <p:sp>
        <p:nvSpPr>
          <p:cNvPr id="12" name="TextBox 11">
            <a:extLst>
              <a:ext uri="{FF2B5EF4-FFF2-40B4-BE49-F238E27FC236}">
                <a16:creationId xmlns:a16="http://schemas.microsoft.com/office/drawing/2014/main" id="{C441F7F3-8081-AFB2-B4D5-397212305C9B}"/>
              </a:ext>
            </a:extLst>
          </p:cNvPr>
          <p:cNvSpPr txBox="1"/>
          <p:nvPr/>
        </p:nvSpPr>
        <p:spPr>
          <a:xfrm>
            <a:off x="7722668" y="5328483"/>
            <a:ext cx="344628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endParaRPr lang="en-US" sz="1400" dirty="0">
              <a:solidFill>
                <a:srgbClr val="FF0000"/>
              </a:solidFill>
            </a:endParaRPr>
          </a:p>
        </p:txBody>
      </p:sp>
      <p:sp>
        <p:nvSpPr>
          <p:cNvPr id="13" name="TextBox 12">
            <a:extLst>
              <a:ext uri="{FF2B5EF4-FFF2-40B4-BE49-F238E27FC236}">
                <a16:creationId xmlns:a16="http://schemas.microsoft.com/office/drawing/2014/main" id="{7A4578D2-BACE-B625-AFC7-ABEE0DDCFA2C}"/>
              </a:ext>
            </a:extLst>
          </p:cNvPr>
          <p:cNvSpPr txBox="1"/>
          <p:nvPr/>
        </p:nvSpPr>
        <p:spPr>
          <a:xfrm>
            <a:off x="172064" y="-45848"/>
            <a:ext cx="315080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r>
              <a:rPr lang="cs-CZ" sz="2400" dirty="0">
                <a:solidFill>
                  <a:srgbClr val="FF0000"/>
                </a:solidFill>
              </a:rPr>
              <a:t> (DO2):</a:t>
            </a:r>
            <a:endParaRPr lang="en-US" sz="1400" dirty="0">
              <a:solidFill>
                <a:srgbClr val="FF0000"/>
              </a:solidFill>
            </a:endParaRPr>
          </a:p>
        </p:txBody>
      </p:sp>
      <p:sp>
        <p:nvSpPr>
          <p:cNvPr id="14" name="TextBox 13">
            <a:extLst>
              <a:ext uri="{FF2B5EF4-FFF2-40B4-BE49-F238E27FC236}">
                <a16:creationId xmlns:a16="http://schemas.microsoft.com/office/drawing/2014/main" id="{6820058D-3801-EC5C-2743-DE76529CA1F0}"/>
              </a:ext>
            </a:extLst>
          </p:cNvPr>
          <p:cNvSpPr txBox="1"/>
          <p:nvPr/>
        </p:nvSpPr>
        <p:spPr>
          <a:xfrm>
            <a:off x="6094774" y="-74683"/>
            <a:ext cx="3347219" cy="523220"/>
          </a:xfrm>
          <a:prstGeom prst="rect">
            <a:avLst/>
          </a:prstGeom>
          <a:solidFill>
            <a:srgbClr val="FEEBC4"/>
          </a:solidFill>
        </p:spPr>
        <p:txBody>
          <a:bodyPr wrap="square" rtlCol="0">
            <a:spAutoFit/>
          </a:bodyPr>
          <a:lstStyle/>
          <a:p>
            <a:r>
              <a:rPr lang="cs-CZ" sz="2800" dirty="0"/>
              <a:t>Environment</a:t>
            </a:r>
            <a:endParaRPr lang="en-US" sz="1600" dirty="0"/>
          </a:p>
        </p:txBody>
      </p:sp>
      <p:sp>
        <p:nvSpPr>
          <p:cNvPr id="15" name="TextBox 14">
            <a:extLst>
              <a:ext uri="{FF2B5EF4-FFF2-40B4-BE49-F238E27FC236}">
                <a16:creationId xmlns:a16="http://schemas.microsoft.com/office/drawing/2014/main" id="{281E7421-BF23-E5E4-E3DF-45CAFD17E726}"/>
              </a:ext>
            </a:extLst>
          </p:cNvPr>
          <p:cNvSpPr txBox="1"/>
          <p:nvPr/>
        </p:nvSpPr>
        <p:spPr>
          <a:xfrm>
            <a:off x="7096264" y="786549"/>
            <a:ext cx="2096722" cy="523220"/>
          </a:xfrm>
          <a:prstGeom prst="rect">
            <a:avLst/>
          </a:prstGeom>
          <a:solidFill>
            <a:srgbClr val="FEEBC4"/>
          </a:solidFill>
        </p:spPr>
        <p:txBody>
          <a:bodyPr wrap="square" rtlCol="0">
            <a:spAutoFit/>
          </a:bodyPr>
          <a:lstStyle/>
          <a:p>
            <a:r>
              <a:rPr lang="cs-CZ" sz="2800" dirty="0" err="1"/>
              <a:t>Respiration</a:t>
            </a:r>
            <a:endParaRPr lang="en-US" sz="1600" dirty="0"/>
          </a:p>
        </p:txBody>
      </p:sp>
      <p:sp>
        <p:nvSpPr>
          <p:cNvPr id="16" name="TextBox 15">
            <a:extLst>
              <a:ext uri="{FF2B5EF4-FFF2-40B4-BE49-F238E27FC236}">
                <a16:creationId xmlns:a16="http://schemas.microsoft.com/office/drawing/2014/main" id="{0A0BB383-C59F-BCBE-488F-41C4205E2F7E}"/>
              </a:ext>
            </a:extLst>
          </p:cNvPr>
          <p:cNvSpPr txBox="1"/>
          <p:nvPr/>
        </p:nvSpPr>
        <p:spPr>
          <a:xfrm>
            <a:off x="9397523" y="1476030"/>
            <a:ext cx="2340064" cy="523220"/>
          </a:xfrm>
          <a:prstGeom prst="rect">
            <a:avLst/>
          </a:prstGeom>
          <a:solidFill>
            <a:srgbClr val="FEEBC4"/>
          </a:solidFill>
        </p:spPr>
        <p:txBody>
          <a:bodyPr wrap="square" rtlCol="0">
            <a:spAutoFit/>
          </a:bodyPr>
          <a:lstStyle/>
          <a:p>
            <a:r>
              <a:rPr lang="cs-CZ" sz="2800" dirty="0" err="1"/>
              <a:t>Erythropoiesis</a:t>
            </a:r>
            <a:r>
              <a:rPr lang="cs-CZ" sz="1600" dirty="0"/>
              <a:t> </a:t>
            </a:r>
            <a:endParaRPr lang="en-US" sz="1600" dirty="0"/>
          </a:p>
        </p:txBody>
      </p:sp>
      <p:sp>
        <p:nvSpPr>
          <p:cNvPr id="17" name="TextBox 16">
            <a:extLst>
              <a:ext uri="{FF2B5EF4-FFF2-40B4-BE49-F238E27FC236}">
                <a16:creationId xmlns:a16="http://schemas.microsoft.com/office/drawing/2014/main" id="{6C5CAA48-1B58-C0BA-C452-55A3C6C655B8}"/>
              </a:ext>
            </a:extLst>
          </p:cNvPr>
          <p:cNvSpPr txBox="1"/>
          <p:nvPr/>
        </p:nvSpPr>
        <p:spPr>
          <a:xfrm>
            <a:off x="10107841" y="2857205"/>
            <a:ext cx="2064654" cy="523220"/>
          </a:xfrm>
          <a:prstGeom prst="rect">
            <a:avLst/>
          </a:prstGeom>
          <a:solidFill>
            <a:srgbClr val="FEEBC4"/>
          </a:solidFill>
        </p:spPr>
        <p:txBody>
          <a:bodyPr wrap="square" rtlCol="0">
            <a:spAutoFit/>
          </a:bodyPr>
          <a:lstStyle/>
          <a:p>
            <a:r>
              <a:rPr lang="cs-CZ" sz="2800" dirty="0" err="1"/>
              <a:t>Circulation</a:t>
            </a:r>
            <a:endParaRPr lang="en-US"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a:extLst>
              <a:ext uri="{FF2B5EF4-FFF2-40B4-BE49-F238E27FC236}">
                <a16:creationId xmlns:a16="http://schemas.microsoft.com/office/drawing/2014/main" id="{BB9F7876-ADF1-4560-82B6-24F12D1C9A16}"/>
              </a:ext>
            </a:extLst>
          </p:cNvPr>
          <p:cNvSpPr>
            <a:spLocks noGrp="1"/>
          </p:cNvSpPr>
          <p:nvPr>
            <p:ph type="title"/>
          </p:nvPr>
        </p:nvSpPr>
        <p:spPr/>
        <p:txBody>
          <a:bodyPr/>
          <a:lstStyle/>
          <a:p>
            <a:pPr eaLnBrk="1" hangingPunct="1"/>
            <a:endParaRPr lang="en-US" altLang="en-US"/>
          </a:p>
        </p:txBody>
      </p:sp>
      <p:sp>
        <p:nvSpPr>
          <p:cNvPr id="20483" name="Zástupný obsah 2">
            <a:extLst>
              <a:ext uri="{FF2B5EF4-FFF2-40B4-BE49-F238E27FC236}">
                <a16:creationId xmlns:a16="http://schemas.microsoft.com/office/drawing/2014/main" id="{E443396C-AB81-53D8-513D-B9407FB47B81}"/>
              </a:ext>
            </a:extLst>
          </p:cNvPr>
          <p:cNvSpPr>
            <a:spLocks noGrp="1" noChangeArrowheads="1"/>
          </p:cNvSpPr>
          <p:nvPr>
            <p:ph idx="1"/>
          </p:nvPr>
        </p:nvSpPr>
        <p:spPr/>
        <p:txBody>
          <a:bodyPr/>
          <a:lstStyle/>
          <a:p>
            <a:pPr eaLnBrk="1" hangingPunct="1"/>
            <a:endParaRPr lang="en-US" altLang="en-US"/>
          </a:p>
        </p:txBody>
      </p:sp>
      <p:pic>
        <p:nvPicPr>
          <p:cNvPr id="20484" name="Obrázek 3">
            <a:extLst>
              <a:ext uri="{FF2B5EF4-FFF2-40B4-BE49-F238E27FC236}">
                <a16:creationId xmlns:a16="http://schemas.microsoft.com/office/drawing/2014/main" id="{E5EEB167-AFFD-14A5-6AFA-57116573B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 y="-4666"/>
            <a:ext cx="12224151" cy="6899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a:extLst>
              <a:ext uri="{FF2B5EF4-FFF2-40B4-BE49-F238E27FC236}">
                <a16:creationId xmlns:a16="http://schemas.microsoft.com/office/drawing/2014/main" id="{BAF2C1C9-7027-AA53-FD8A-44229DAF9B9C}"/>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05AE34CE-58D1-6247-0543-524E64BAE9E0}"/>
              </a:ext>
            </a:extLst>
          </p:cNvPr>
          <p:cNvSpPr/>
          <p:nvPr/>
        </p:nvSpPr>
        <p:spPr>
          <a:xfrm>
            <a:off x="-227214" y="2934330"/>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CB762BB-0AA6-C712-BD39-D6250649BFC1}"/>
              </a:ext>
            </a:extLst>
          </p:cNvPr>
          <p:cNvSpPr txBox="1"/>
          <p:nvPr/>
        </p:nvSpPr>
        <p:spPr>
          <a:xfrm>
            <a:off x="4401413" y="6252736"/>
            <a:ext cx="3007018" cy="461665"/>
          </a:xfrm>
          <a:prstGeom prst="rect">
            <a:avLst/>
          </a:prstGeom>
          <a:solidFill>
            <a:srgbClr val="FEEBC4"/>
          </a:solidFill>
        </p:spPr>
        <p:txBody>
          <a:bodyPr wrap="square" rtlCol="0">
            <a:spAutoFit/>
          </a:bodyPr>
          <a:lstStyle/>
          <a:p>
            <a:r>
              <a:rPr lang="cs-CZ" sz="2400" dirty="0"/>
              <a:t>ADT/ATP ratio</a:t>
            </a:r>
            <a:endParaRPr lang="en-US" sz="1400" dirty="0"/>
          </a:p>
        </p:txBody>
      </p:sp>
      <p:sp>
        <p:nvSpPr>
          <p:cNvPr id="4" name="TextBox 3">
            <a:extLst>
              <a:ext uri="{FF2B5EF4-FFF2-40B4-BE49-F238E27FC236}">
                <a16:creationId xmlns:a16="http://schemas.microsoft.com/office/drawing/2014/main" id="{BCCB0FA3-90A7-B148-36F7-15D53E406897}"/>
              </a:ext>
            </a:extLst>
          </p:cNvPr>
          <p:cNvSpPr txBox="1"/>
          <p:nvPr/>
        </p:nvSpPr>
        <p:spPr>
          <a:xfrm>
            <a:off x="7464858" y="6332415"/>
            <a:ext cx="3446280" cy="461665"/>
          </a:xfrm>
          <a:prstGeom prst="rect">
            <a:avLst/>
          </a:prstGeom>
          <a:solidFill>
            <a:srgbClr val="FEEBC4"/>
          </a:solidFill>
        </p:spPr>
        <p:txBody>
          <a:bodyPr wrap="square" rtlCol="0">
            <a:spAutoFit/>
          </a:bodyPr>
          <a:lstStyle/>
          <a:p>
            <a:r>
              <a:rPr lang="cs-CZ" sz="2400" dirty="0" err="1">
                <a:solidFill>
                  <a:srgbClr val="FF0000"/>
                </a:solidFill>
              </a:rPr>
              <a:t>Metabolic</a:t>
            </a:r>
            <a:r>
              <a:rPr lang="cs-CZ" sz="2400" dirty="0">
                <a:solidFill>
                  <a:srgbClr val="FF0000"/>
                </a:solidFill>
              </a:rPr>
              <a:t> </a:t>
            </a:r>
            <a:r>
              <a:rPr lang="cs-CZ" sz="2400" dirty="0" err="1">
                <a:solidFill>
                  <a:srgbClr val="FF0000"/>
                </a:solidFill>
              </a:rPr>
              <a:t>needs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cells</a:t>
            </a:r>
            <a:endParaRPr lang="en-US" sz="1400" dirty="0">
              <a:solidFill>
                <a:srgbClr val="FF0000"/>
              </a:solidFill>
            </a:endParaRPr>
          </a:p>
        </p:txBody>
      </p:sp>
      <p:sp>
        <p:nvSpPr>
          <p:cNvPr id="6" name="TextBox 5">
            <a:extLst>
              <a:ext uri="{FF2B5EF4-FFF2-40B4-BE49-F238E27FC236}">
                <a16:creationId xmlns:a16="http://schemas.microsoft.com/office/drawing/2014/main" id="{21C9E575-E753-FF46-88CE-7B5303900B7F}"/>
              </a:ext>
            </a:extLst>
          </p:cNvPr>
          <p:cNvSpPr txBox="1"/>
          <p:nvPr/>
        </p:nvSpPr>
        <p:spPr>
          <a:xfrm>
            <a:off x="7525820" y="5435244"/>
            <a:ext cx="344628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endParaRPr lang="en-US" sz="1400" dirty="0">
              <a:solidFill>
                <a:srgbClr val="FF0000"/>
              </a:solidFill>
            </a:endParaRPr>
          </a:p>
        </p:txBody>
      </p:sp>
      <p:sp>
        <p:nvSpPr>
          <p:cNvPr id="7" name="TextBox 6">
            <a:extLst>
              <a:ext uri="{FF2B5EF4-FFF2-40B4-BE49-F238E27FC236}">
                <a16:creationId xmlns:a16="http://schemas.microsoft.com/office/drawing/2014/main" id="{B25FDA49-71AD-EAD2-07D9-1157FC72D09E}"/>
              </a:ext>
            </a:extLst>
          </p:cNvPr>
          <p:cNvSpPr txBox="1"/>
          <p:nvPr/>
        </p:nvSpPr>
        <p:spPr>
          <a:xfrm>
            <a:off x="6118094" y="143599"/>
            <a:ext cx="3347219" cy="523220"/>
          </a:xfrm>
          <a:prstGeom prst="rect">
            <a:avLst/>
          </a:prstGeom>
          <a:solidFill>
            <a:srgbClr val="FEEBC4"/>
          </a:solidFill>
        </p:spPr>
        <p:txBody>
          <a:bodyPr wrap="square" rtlCol="0">
            <a:spAutoFit/>
          </a:bodyPr>
          <a:lstStyle/>
          <a:p>
            <a:r>
              <a:rPr lang="cs-CZ" sz="2800" dirty="0"/>
              <a:t>Environment</a:t>
            </a:r>
            <a:endParaRPr lang="en-US" sz="1600" dirty="0"/>
          </a:p>
        </p:txBody>
      </p:sp>
      <p:sp>
        <p:nvSpPr>
          <p:cNvPr id="8" name="TextBox 7">
            <a:extLst>
              <a:ext uri="{FF2B5EF4-FFF2-40B4-BE49-F238E27FC236}">
                <a16:creationId xmlns:a16="http://schemas.microsoft.com/office/drawing/2014/main" id="{C96C26AE-D376-594E-D489-6184323379BE}"/>
              </a:ext>
            </a:extLst>
          </p:cNvPr>
          <p:cNvSpPr txBox="1"/>
          <p:nvPr/>
        </p:nvSpPr>
        <p:spPr>
          <a:xfrm>
            <a:off x="7091276" y="1047325"/>
            <a:ext cx="2096722" cy="523220"/>
          </a:xfrm>
          <a:prstGeom prst="rect">
            <a:avLst/>
          </a:prstGeom>
          <a:solidFill>
            <a:srgbClr val="FEEBC4"/>
          </a:solidFill>
        </p:spPr>
        <p:txBody>
          <a:bodyPr wrap="square" rtlCol="0">
            <a:spAutoFit/>
          </a:bodyPr>
          <a:lstStyle/>
          <a:p>
            <a:r>
              <a:rPr lang="cs-CZ" sz="2800" dirty="0" err="1"/>
              <a:t>Respiration</a:t>
            </a:r>
            <a:endParaRPr lang="en-US" sz="1600" dirty="0"/>
          </a:p>
        </p:txBody>
      </p:sp>
      <p:sp>
        <p:nvSpPr>
          <p:cNvPr id="9" name="TextBox 8">
            <a:extLst>
              <a:ext uri="{FF2B5EF4-FFF2-40B4-BE49-F238E27FC236}">
                <a16:creationId xmlns:a16="http://schemas.microsoft.com/office/drawing/2014/main" id="{63C97AEB-B6CC-7420-4965-EA22AAF4B6EF}"/>
              </a:ext>
            </a:extLst>
          </p:cNvPr>
          <p:cNvSpPr txBox="1"/>
          <p:nvPr/>
        </p:nvSpPr>
        <p:spPr>
          <a:xfrm>
            <a:off x="9417028" y="1570545"/>
            <a:ext cx="2340064" cy="523220"/>
          </a:xfrm>
          <a:prstGeom prst="rect">
            <a:avLst/>
          </a:prstGeom>
          <a:solidFill>
            <a:srgbClr val="FEEBC4"/>
          </a:solidFill>
        </p:spPr>
        <p:txBody>
          <a:bodyPr wrap="square" rtlCol="0">
            <a:spAutoFit/>
          </a:bodyPr>
          <a:lstStyle/>
          <a:p>
            <a:r>
              <a:rPr lang="cs-CZ" sz="2800" dirty="0" err="1"/>
              <a:t>Erythropoiesis</a:t>
            </a:r>
            <a:r>
              <a:rPr lang="cs-CZ" sz="1600" dirty="0"/>
              <a:t> </a:t>
            </a:r>
            <a:endParaRPr lang="en-US" sz="1600" dirty="0"/>
          </a:p>
        </p:txBody>
      </p:sp>
      <p:sp>
        <p:nvSpPr>
          <p:cNvPr id="10" name="TextBox 9">
            <a:extLst>
              <a:ext uri="{FF2B5EF4-FFF2-40B4-BE49-F238E27FC236}">
                <a16:creationId xmlns:a16="http://schemas.microsoft.com/office/drawing/2014/main" id="{79D6594A-2885-C4FB-202E-843B5264E05F}"/>
              </a:ext>
            </a:extLst>
          </p:cNvPr>
          <p:cNvSpPr txBox="1"/>
          <p:nvPr/>
        </p:nvSpPr>
        <p:spPr>
          <a:xfrm>
            <a:off x="10127346" y="2951720"/>
            <a:ext cx="2064654" cy="523220"/>
          </a:xfrm>
          <a:prstGeom prst="rect">
            <a:avLst/>
          </a:prstGeom>
          <a:solidFill>
            <a:srgbClr val="FEEBC4"/>
          </a:solidFill>
        </p:spPr>
        <p:txBody>
          <a:bodyPr wrap="square" rtlCol="0">
            <a:spAutoFit/>
          </a:bodyPr>
          <a:lstStyle/>
          <a:p>
            <a:r>
              <a:rPr lang="cs-CZ" sz="2800" dirty="0" err="1"/>
              <a:t>Circulation</a:t>
            </a:r>
            <a:endParaRPr lang="en-US" sz="1600" dirty="0"/>
          </a:p>
        </p:txBody>
      </p:sp>
      <p:sp>
        <p:nvSpPr>
          <p:cNvPr id="11" name="TextBox 10">
            <a:extLst>
              <a:ext uri="{FF2B5EF4-FFF2-40B4-BE49-F238E27FC236}">
                <a16:creationId xmlns:a16="http://schemas.microsoft.com/office/drawing/2014/main" id="{8F87C0A0-6C33-1EF8-745A-43B3B653A73A}"/>
              </a:ext>
            </a:extLst>
          </p:cNvPr>
          <p:cNvSpPr txBox="1"/>
          <p:nvPr/>
        </p:nvSpPr>
        <p:spPr>
          <a:xfrm>
            <a:off x="112396" y="175527"/>
            <a:ext cx="3271699" cy="400110"/>
          </a:xfrm>
          <a:prstGeom prst="rect">
            <a:avLst/>
          </a:prstGeom>
          <a:solidFill>
            <a:srgbClr val="FEEBC4"/>
          </a:solidFill>
        </p:spPr>
        <p:txBody>
          <a:bodyPr wrap="square" rtlCol="0">
            <a:spAutoFit/>
          </a:bodyPr>
          <a:lstStyle/>
          <a:p>
            <a:r>
              <a:rPr lang="cs-CZ" sz="2000" dirty="0">
                <a:solidFill>
                  <a:srgbClr val="FF0000"/>
                </a:solidFill>
              </a:rPr>
              <a:t>Oxygen </a:t>
            </a:r>
            <a:r>
              <a:rPr lang="cs-CZ" sz="2000" dirty="0" err="1">
                <a:solidFill>
                  <a:srgbClr val="FF0000"/>
                </a:solidFill>
              </a:rPr>
              <a:t>Extraction</a:t>
            </a:r>
            <a:r>
              <a:rPr lang="cs-CZ" sz="2000" dirty="0">
                <a:solidFill>
                  <a:srgbClr val="FF0000"/>
                </a:solidFill>
              </a:rPr>
              <a:t> Ratio O2ER</a:t>
            </a:r>
            <a:endParaRPr lang="en-US" sz="1200" dirty="0">
              <a:solidFill>
                <a:srgbClr val="FF0000"/>
              </a:solidFill>
            </a:endParaRPr>
          </a:p>
        </p:txBody>
      </p:sp>
      <p:sp>
        <p:nvSpPr>
          <p:cNvPr id="12" name="TextBox 11">
            <a:extLst>
              <a:ext uri="{FF2B5EF4-FFF2-40B4-BE49-F238E27FC236}">
                <a16:creationId xmlns:a16="http://schemas.microsoft.com/office/drawing/2014/main" id="{2E0A4975-FD95-9E0D-452F-E6F5BB6E1549}"/>
              </a:ext>
            </a:extLst>
          </p:cNvPr>
          <p:cNvSpPr txBox="1"/>
          <p:nvPr/>
        </p:nvSpPr>
        <p:spPr>
          <a:xfrm>
            <a:off x="3909884" y="555931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3" name="TextovéPole 12">
            <a:extLst>
              <a:ext uri="{FF2B5EF4-FFF2-40B4-BE49-F238E27FC236}">
                <a16:creationId xmlns:a16="http://schemas.microsoft.com/office/drawing/2014/main" id="{B1723F17-70C9-EBFD-9E67-79000414B926}"/>
              </a:ext>
            </a:extLst>
          </p:cNvPr>
          <p:cNvSpPr txBox="1"/>
          <p:nvPr/>
        </p:nvSpPr>
        <p:spPr>
          <a:xfrm>
            <a:off x="5682344" y="3466326"/>
            <a:ext cx="289249" cy="523220"/>
          </a:xfrm>
          <a:prstGeom prst="rect">
            <a:avLst/>
          </a:prstGeom>
          <a:noFill/>
        </p:spPr>
        <p:txBody>
          <a:bodyPr wrap="square" rtlCol="0">
            <a:spAutoFit/>
          </a:bodyPr>
          <a:lstStyle/>
          <a:p>
            <a:r>
              <a:rPr lang="cs-CZ" sz="2800" dirty="0"/>
              <a:t>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Šipka doleva 50">
            <a:extLst>
              <a:ext uri="{FF2B5EF4-FFF2-40B4-BE49-F238E27FC236}">
                <a16:creationId xmlns:a16="http://schemas.microsoft.com/office/drawing/2014/main" id="{9FC70B17-8289-407A-B7C6-A0543FE916CB}"/>
              </a:ext>
            </a:extLst>
          </p:cNvPr>
          <p:cNvSpPr/>
          <p:nvPr/>
        </p:nvSpPr>
        <p:spPr>
          <a:xfrm>
            <a:off x="2422526" y="2058989"/>
            <a:ext cx="2665413" cy="433387"/>
          </a:xfrm>
          <a:prstGeom prst="leftArrow">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ctr">
              <a:defRPr/>
            </a:pPr>
            <a:r>
              <a:rPr lang="cs-CZ" dirty="0"/>
              <a:t>C</a:t>
            </a:r>
            <a:r>
              <a:rPr lang="cs-CZ" baseline="-25000" dirty="0"/>
              <a:t>v</a:t>
            </a:r>
            <a:r>
              <a:rPr lang="cs-CZ" dirty="0"/>
              <a:t>O</a:t>
            </a:r>
            <a:r>
              <a:rPr lang="cs-CZ" baseline="-25000" dirty="0"/>
              <a:t>2</a:t>
            </a:r>
          </a:p>
        </p:txBody>
      </p:sp>
      <p:sp>
        <p:nvSpPr>
          <p:cNvPr id="52" name="TextovéPole 51">
            <a:extLst>
              <a:ext uri="{FF2B5EF4-FFF2-40B4-BE49-F238E27FC236}">
                <a16:creationId xmlns:a16="http://schemas.microsoft.com/office/drawing/2014/main" id="{5F307179-2399-4855-95F7-276C6B473A86}"/>
              </a:ext>
            </a:extLst>
          </p:cNvPr>
          <p:cNvSpPr txBox="1"/>
          <p:nvPr/>
        </p:nvSpPr>
        <p:spPr>
          <a:xfrm>
            <a:off x="1531939" y="2032001"/>
            <a:ext cx="892175" cy="46037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cs-CZ" sz="2400" dirty="0"/>
              <a:t>P</a:t>
            </a:r>
            <a:r>
              <a:rPr lang="cs-CZ" sz="2400" baseline="-25000" dirty="0"/>
              <a:t>v</a:t>
            </a:r>
            <a:r>
              <a:rPr lang="cs-CZ" sz="2400" dirty="0"/>
              <a:t>O</a:t>
            </a:r>
            <a:r>
              <a:rPr lang="cs-CZ" sz="2400" baseline="-25000" dirty="0"/>
              <a:t>2</a:t>
            </a:r>
          </a:p>
        </p:txBody>
      </p:sp>
      <p:sp>
        <p:nvSpPr>
          <p:cNvPr id="27" name="Obdélník 26">
            <a:extLst>
              <a:ext uri="{FF2B5EF4-FFF2-40B4-BE49-F238E27FC236}">
                <a16:creationId xmlns:a16="http://schemas.microsoft.com/office/drawing/2014/main" id="{8064FC97-46BE-4980-A94F-0030EF8FCF93}"/>
              </a:ext>
            </a:extLst>
          </p:cNvPr>
          <p:cNvSpPr/>
          <p:nvPr/>
        </p:nvSpPr>
        <p:spPr>
          <a:xfrm>
            <a:off x="2782889" y="3213101"/>
            <a:ext cx="2376487" cy="30956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1" name="Ohnutá šipka 40">
            <a:extLst>
              <a:ext uri="{FF2B5EF4-FFF2-40B4-BE49-F238E27FC236}">
                <a16:creationId xmlns:a16="http://schemas.microsoft.com/office/drawing/2014/main" id="{23F59619-A938-4B3E-99A7-6FACCCA3519A}"/>
              </a:ext>
            </a:extLst>
          </p:cNvPr>
          <p:cNvSpPr/>
          <p:nvPr/>
        </p:nvSpPr>
        <p:spPr>
          <a:xfrm rot="5400000" flipV="1">
            <a:off x="3935414" y="1844676"/>
            <a:ext cx="1944687" cy="2665413"/>
          </a:xfrm>
          <a:prstGeom prst="bentArrow">
            <a:avLst>
              <a:gd name="adj1" fmla="val 25000"/>
              <a:gd name="adj2" fmla="val 25000"/>
              <a:gd name="adj3" fmla="val 27116"/>
              <a:gd name="adj4" fmla="val 37260"/>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r">
              <a:defRPr/>
            </a:pPr>
            <a:endParaRPr lang="cs-CZ" dirty="0">
              <a:solidFill>
                <a:schemeClr val="tx1"/>
              </a:solidFill>
            </a:endParaRPr>
          </a:p>
        </p:txBody>
      </p:sp>
      <p:sp>
        <p:nvSpPr>
          <p:cNvPr id="33" name="Zaoblený obdélník 32">
            <a:extLst>
              <a:ext uri="{FF2B5EF4-FFF2-40B4-BE49-F238E27FC236}">
                <a16:creationId xmlns:a16="http://schemas.microsoft.com/office/drawing/2014/main" id="{28B033F2-7A72-4FB9-A145-7C499CA4496C}"/>
              </a:ext>
            </a:extLst>
          </p:cNvPr>
          <p:cNvSpPr/>
          <p:nvPr/>
        </p:nvSpPr>
        <p:spPr>
          <a:xfrm>
            <a:off x="2782889" y="5400676"/>
            <a:ext cx="2376487" cy="1412875"/>
          </a:xfrm>
          <a:prstGeom prst="roundRect">
            <a:avLst/>
          </a:prstGeom>
          <a:ln w="28575"/>
        </p:spPr>
        <p:style>
          <a:lnRef idx="1">
            <a:schemeClr val="accent2"/>
          </a:lnRef>
          <a:fillRef idx="2">
            <a:schemeClr val="accent2"/>
          </a:fillRef>
          <a:effectRef idx="1">
            <a:schemeClr val="accent2"/>
          </a:effectRef>
          <a:fontRef idx="minor">
            <a:schemeClr val="dk1"/>
          </a:fontRef>
        </p:style>
        <p:txBody>
          <a:bodyPr anchor="ctr"/>
          <a:lstStyle/>
          <a:p>
            <a:pPr algn="ctr">
              <a:defRPr/>
            </a:pPr>
            <a:r>
              <a:rPr lang="cs-CZ" dirty="0" err="1"/>
              <a:t>Cells</a:t>
            </a:r>
            <a:endParaRPr lang="cs-CZ" dirty="0"/>
          </a:p>
        </p:txBody>
      </p:sp>
      <p:sp>
        <p:nvSpPr>
          <p:cNvPr id="2" name="TextovéPole 1">
            <a:extLst>
              <a:ext uri="{FF2B5EF4-FFF2-40B4-BE49-F238E27FC236}">
                <a16:creationId xmlns:a16="http://schemas.microsoft.com/office/drawing/2014/main" id="{7A9FF276-CEFF-436D-A9C1-752DF3A4C4E9}"/>
              </a:ext>
            </a:extLst>
          </p:cNvPr>
          <p:cNvSpPr txBox="1"/>
          <p:nvPr/>
        </p:nvSpPr>
        <p:spPr>
          <a:xfrm>
            <a:off x="3143251" y="188914"/>
            <a:ext cx="2861854" cy="584775"/>
          </a:xfrm>
          <a:prstGeom prst="rect">
            <a:avLst/>
          </a:prstGeom>
          <a:solidFill>
            <a:srgbClr val="FFC64D"/>
          </a:solidFill>
        </p:spPr>
        <p:style>
          <a:lnRef idx="1">
            <a:schemeClr val="dk1"/>
          </a:lnRef>
          <a:fillRef idx="2">
            <a:schemeClr val="dk1"/>
          </a:fillRef>
          <a:effectRef idx="1">
            <a:schemeClr val="dk1"/>
          </a:effectRef>
          <a:fontRef idx="minor">
            <a:schemeClr val="dk1"/>
          </a:fontRef>
        </p:style>
        <p:txBody>
          <a:bodyPr wrap="square">
            <a:spAutoFit/>
          </a:bodyPr>
          <a:lstStyle/>
          <a:p>
            <a:pPr>
              <a:defRPr/>
            </a:pPr>
            <a:r>
              <a:rPr lang="cs-CZ" sz="3200" dirty="0"/>
              <a:t>Oxygen </a:t>
            </a:r>
            <a:r>
              <a:rPr lang="cs-CZ" sz="3200" dirty="0" err="1"/>
              <a:t>delivery</a:t>
            </a:r>
            <a:endParaRPr lang="cs-CZ" sz="3200" dirty="0"/>
          </a:p>
        </p:txBody>
      </p:sp>
      <p:sp>
        <p:nvSpPr>
          <p:cNvPr id="3" name="Vývojový diagram: paměť s přímým přístupem 2">
            <a:extLst>
              <a:ext uri="{FF2B5EF4-FFF2-40B4-BE49-F238E27FC236}">
                <a16:creationId xmlns:a16="http://schemas.microsoft.com/office/drawing/2014/main" id="{93CA9D32-3EAC-45E3-975F-74A2D4606503}"/>
              </a:ext>
            </a:extLst>
          </p:cNvPr>
          <p:cNvSpPr/>
          <p:nvPr/>
        </p:nvSpPr>
        <p:spPr>
          <a:xfrm flipH="1">
            <a:off x="6456364" y="1989139"/>
            <a:ext cx="2663825" cy="719137"/>
          </a:xfrm>
          <a:prstGeom prst="flowChartMagneticDrum">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4" name="Šipka doleva 3">
            <a:extLst>
              <a:ext uri="{FF2B5EF4-FFF2-40B4-BE49-F238E27FC236}">
                <a16:creationId xmlns:a16="http://schemas.microsoft.com/office/drawing/2014/main" id="{FAE35399-987E-49C4-93A9-1DF3C816F021}"/>
              </a:ext>
            </a:extLst>
          </p:cNvPr>
          <p:cNvSpPr/>
          <p:nvPr/>
        </p:nvSpPr>
        <p:spPr>
          <a:xfrm>
            <a:off x="4583114" y="1700214"/>
            <a:ext cx="2376487" cy="1296987"/>
          </a:xfrm>
          <a:prstGeom prst="leftArrow">
            <a:avLst/>
          </a:prstGeom>
          <a:solidFill>
            <a:srgbClr val="FFC64D"/>
          </a:solidFill>
        </p:spPr>
        <p:style>
          <a:lnRef idx="1">
            <a:schemeClr val="dk1"/>
          </a:lnRef>
          <a:fillRef idx="2">
            <a:schemeClr val="dk1"/>
          </a:fillRef>
          <a:effectRef idx="1">
            <a:schemeClr val="dk1"/>
          </a:effectRef>
          <a:fontRef idx="minor">
            <a:schemeClr val="dk1"/>
          </a:fontRef>
        </p:style>
        <p:txBody>
          <a:bodyPr anchor="ctr"/>
          <a:lstStyle/>
          <a:p>
            <a:pPr algn="ctr">
              <a:defRPr/>
            </a:pPr>
            <a:r>
              <a:rPr lang="cs-CZ" dirty="0"/>
              <a:t>C</a:t>
            </a:r>
            <a:r>
              <a:rPr lang="cs-CZ" baseline="-25000" dirty="0"/>
              <a:t>a</a:t>
            </a:r>
            <a:r>
              <a:rPr lang="cs-CZ" dirty="0"/>
              <a:t>O</a:t>
            </a:r>
            <a:r>
              <a:rPr lang="cs-CZ" baseline="-25000" dirty="0"/>
              <a:t>2</a:t>
            </a:r>
            <a:r>
              <a:rPr lang="cs-CZ" dirty="0"/>
              <a:t>*Q</a:t>
            </a:r>
          </a:p>
        </p:txBody>
      </p:sp>
      <p:sp>
        <p:nvSpPr>
          <p:cNvPr id="5" name="TextovéPole 4">
            <a:extLst>
              <a:ext uri="{FF2B5EF4-FFF2-40B4-BE49-F238E27FC236}">
                <a16:creationId xmlns:a16="http://schemas.microsoft.com/office/drawing/2014/main" id="{9E44E7F2-6323-485B-BDC9-381171A02DD0}"/>
              </a:ext>
            </a:extLst>
          </p:cNvPr>
          <p:cNvSpPr txBox="1"/>
          <p:nvPr/>
        </p:nvSpPr>
        <p:spPr>
          <a:xfrm>
            <a:off x="3216276" y="1052514"/>
            <a:ext cx="74231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a</a:t>
            </a:r>
            <a:r>
              <a:rPr lang="cs-CZ" sz="2400" dirty="0"/>
              <a:t>O</a:t>
            </a:r>
            <a:r>
              <a:rPr lang="cs-CZ" sz="2400" baseline="-25000" dirty="0"/>
              <a:t>2</a:t>
            </a:r>
          </a:p>
        </p:txBody>
      </p:sp>
      <p:sp>
        <p:nvSpPr>
          <p:cNvPr id="6" name="TextovéPole 5">
            <a:extLst>
              <a:ext uri="{FF2B5EF4-FFF2-40B4-BE49-F238E27FC236}">
                <a16:creationId xmlns:a16="http://schemas.microsoft.com/office/drawing/2014/main" id="{4440F72E-397C-48BE-8238-C93F2AF0BA6E}"/>
              </a:ext>
            </a:extLst>
          </p:cNvPr>
          <p:cNvSpPr txBox="1"/>
          <p:nvPr/>
        </p:nvSpPr>
        <p:spPr>
          <a:xfrm>
            <a:off x="4511675" y="1412876"/>
            <a:ext cx="73129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S</a:t>
            </a:r>
            <a:r>
              <a:rPr lang="cs-CZ" sz="2400" baseline="-25000" dirty="0"/>
              <a:t>a</a:t>
            </a:r>
            <a:r>
              <a:rPr lang="cs-CZ" sz="2400" dirty="0"/>
              <a:t>O</a:t>
            </a:r>
            <a:r>
              <a:rPr lang="cs-CZ" sz="2400" baseline="-25000" dirty="0"/>
              <a:t>2</a:t>
            </a:r>
          </a:p>
        </p:txBody>
      </p:sp>
      <p:sp>
        <p:nvSpPr>
          <p:cNvPr id="7" name="TextovéPole 6">
            <a:extLst>
              <a:ext uri="{FF2B5EF4-FFF2-40B4-BE49-F238E27FC236}">
                <a16:creationId xmlns:a16="http://schemas.microsoft.com/office/drawing/2014/main" id="{3A64CD76-6D81-4968-AF34-4DDB8B524801}"/>
              </a:ext>
            </a:extLst>
          </p:cNvPr>
          <p:cNvSpPr txBox="1"/>
          <p:nvPr/>
        </p:nvSpPr>
        <p:spPr>
          <a:xfrm>
            <a:off x="5735638" y="1052514"/>
            <a:ext cx="53893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Hb</a:t>
            </a:r>
            <a:endParaRPr lang="cs-CZ" sz="2400" dirty="0"/>
          </a:p>
        </p:txBody>
      </p:sp>
      <p:sp>
        <p:nvSpPr>
          <p:cNvPr id="8" name="TextovéPole 7">
            <a:extLst>
              <a:ext uri="{FF2B5EF4-FFF2-40B4-BE49-F238E27FC236}">
                <a16:creationId xmlns:a16="http://schemas.microsoft.com/office/drawing/2014/main" id="{B23DB357-BBFC-4FFC-8BF8-BA2A235E437A}"/>
              </a:ext>
            </a:extLst>
          </p:cNvPr>
          <p:cNvSpPr txBox="1"/>
          <p:nvPr/>
        </p:nvSpPr>
        <p:spPr>
          <a:xfrm>
            <a:off x="6959601" y="692151"/>
            <a:ext cx="152541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Circulation</a:t>
            </a:r>
            <a:endParaRPr lang="cs-CZ" sz="2400" dirty="0"/>
          </a:p>
        </p:txBody>
      </p:sp>
      <p:sp>
        <p:nvSpPr>
          <p:cNvPr id="9" name="TextovéPole 8">
            <a:extLst>
              <a:ext uri="{FF2B5EF4-FFF2-40B4-BE49-F238E27FC236}">
                <a16:creationId xmlns:a16="http://schemas.microsoft.com/office/drawing/2014/main" id="{1CAE610F-5D12-48F9-B350-3F62C7713167}"/>
              </a:ext>
            </a:extLst>
          </p:cNvPr>
          <p:cNvSpPr txBox="1"/>
          <p:nvPr/>
        </p:nvSpPr>
        <p:spPr>
          <a:xfrm>
            <a:off x="1774826" y="1484314"/>
            <a:ext cx="1542153"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Ventilation</a:t>
            </a:r>
            <a:endParaRPr lang="cs-CZ" sz="2400" dirty="0"/>
          </a:p>
        </p:txBody>
      </p:sp>
      <p:sp>
        <p:nvSpPr>
          <p:cNvPr id="10" name="TextovéPole 9">
            <a:extLst>
              <a:ext uri="{FF2B5EF4-FFF2-40B4-BE49-F238E27FC236}">
                <a16:creationId xmlns:a16="http://schemas.microsoft.com/office/drawing/2014/main" id="{8058A03A-D460-4A22-B00C-7F3623AD5B73}"/>
              </a:ext>
            </a:extLst>
          </p:cNvPr>
          <p:cNvSpPr txBox="1"/>
          <p:nvPr/>
        </p:nvSpPr>
        <p:spPr>
          <a:xfrm>
            <a:off x="1524001" y="908051"/>
            <a:ext cx="697627"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i</a:t>
            </a:r>
            <a:r>
              <a:rPr lang="cs-CZ" sz="2400" dirty="0"/>
              <a:t>O</a:t>
            </a:r>
            <a:r>
              <a:rPr lang="cs-CZ" sz="2400" baseline="-25000" dirty="0"/>
              <a:t>2</a:t>
            </a:r>
          </a:p>
        </p:txBody>
      </p:sp>
      <p:cxnSp>
        <p:nvCxnSpPr>
          <p:cNvPr id="12" name="Přímá spojovací šipka 11">
            <a:extLst>
              <a:ext uri="{FF2B5EF4-FFF2-40B4-BE49-F238E27FC236}">
                <a16:creationId xmlns:a16="http://schemas.microsoft.com/office/drawing/2014/main" id="{2CB0F3DF-3E33-4207-8ABF-2A24238EDDE5}"/>
              </a:ext>
            </a:extLst>
          </p:cNvPr>
          <p:cNvCxnSpPr>
            <a:stCxn id="10" idx="2"/>
            <a:endCxn id="9" idx="0"/>
          </p:cNvCxnSpPr>
          <p:nvPr/>
        </p:nvCxnSpPr>
        <p:spPr>
          <a:xfrm>
            <a:off x="1872815" y="1369716"/>
            <a:ext cx="673088" cy="1145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Přímá spojovací šipka 12">
            <a:extLst>
              <a:ext uri="{FF2B5EF4-FFF2-40B4-BE49-F238E27FC236}">
                <a16:creationId xmlns:a16="http://schemas.microsoft.com/office/drawing/2014/main" id="{AE9D7CE3-C89E-400A-88C9-18018F157BFC}"/>
              </a:ext>
            </a:extLst>
          </p:cNvPr>
          <p:cNvCxnSpPr>
            <a:stCxn id="9" idx="0"/>
            <a:endCxn id="5" idx="1"/>
          </p:cNvCxnSpPr>
          <p:nvPr/>
        </p:nvCxnSpPr>
        <p:spPr>
          <a:xfrm flipV="1">
            <a:off x="2545903" y="1283347"/>
            <a:ext cx="670373" cy="2009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ovací šipka 15">
            <a:extLst>
              <a:ext uri="{FF2B5EF4-FFF2-40B4-BE49-F238E27FC236}">
                <a16:creationId xmlns:a16="http://schemas.microsoft.com/office/drawing/2014/main" id="{098511EF-D084-46CB-910F-1801FF3297AA}"/>
              </a:ext>
            </a:extLst>
          </p:cNvPr>
          <p:cNvCxnSpPr>
            <a:stCxn id="5" idx="3"/>
            <a:endCxn id="6" idx="1"/>
          </p:cNvCxnSpPr>
          <p:nvPr/>
        </p:nvCxnSpPr>
        <p:spPr>
          <a:xfrm>
            <a:off x="3958595" y="1283346"/>
            <a:ext cx="553081" cy="3603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Přímá spojovací šipka 18">
            <a:extLst>
              <a:ext uri="{FF2B5EF4-FFF2-40B4-BE49-F238E27FC236}">
                <a16:creationId xmlns:a16="http://schemas.microsoft.com/office/drawing/2014/main" id="{551B2759-6A68-44F3-8778-C65A8A0AE384}"/>
              </a:ext>
            </a:extLst>
          </p:cNvPr>
          <p:cNvCxnSpPr>
            <a:stCxn id="7" idx="2"/>
          </p:cNvCxnSpPr>
          <p:nvPr/>
        </p:nvCxnSpPr>
        <p:spPr>
          <a:xfrm flipH="1">
            <a:off x="5735639" y="1514178"/>
            <a:ext cx="269465" cy="6908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ovací šipka 21">
            <a:extLst>
              <a:ext uri="{FF2B5EF4-FFF2-40B4-BE49-F238E27FC236}">
                <a16:creationId xmlns:a16="http://schemas.microsoft.com/office/drawing/2014/main" id="{FB367ADD-47B9-4A55-9FA8-0D9559317148}"/>
              </a:ext>
            </a:extLst>
          </p:cNvPr>
          <p:cNvCxnSpPr/>
          <p:nvPr/>
        </p:nvCxnSpPr>
        <p:spPr>
          <a:xfrm>
            <a:off x="5016501" y="1844676"/>
            <a:ext cx="646113" cy="3603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ovací šipka 23">
            <a:extLst>
              <a:ext uri="{FF2B5EF4-FFF2-40B4-BE49-F238E27FC236}">
                <a16:creationId xmlns:a16="http://schemas.microsoft.com/office/drawing/2014/main" id="{C14DCB23-D5CC-4F3A-8DD8-15EA14E8E182}"/>
              </a:ext>
            </a:extLst>
          </p:cNvPr>
          <p:cNvCxnSpPr/>
          <p:nvPr/>
        </p:nvCxnSpPr>
        <p:spPr>
          <a:xfrm rot="5400000">
            <a:off x="6276975" y="1160463"/>
            <a:ext cx="1079500" cy="1009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3270" name="Skupina 20">
            <a:extLst>
              <a:ext uri="{FF2B5EF4-FFF2-40B4-BE49-F238E27FC236}">
                <a16:creationId xmlns:a16="http://schemas.microsoft.com/office/drawing/2014/main" id="{95AB243C-862B-4A7D-8825-0BC055B2F20C}"/>
              </a:ext>
            </a:extLst>
          </p:cNvPr>
          <p:cNvGrpSpPr>
            <a:grpSpLocks/>
          </p:cNvGrpSpPr>
          <p:nvPr/>
        </p:nvGrpSpPr>
        <p:grpSpPr bwMode="auto">
          <a:xfrm>
            <a:off x="3482823" y="4221164"/>
            <a:ext cx="1100291" cy="1728787"/>
            <a:chOff x="2483768" y="3861048"/>
            <a:chExt cx="1008112" cy="1728192"/>
          </a:xfrm>
          <a:solidFill>
            <a:srgbClr val="FFC64D"/>
          </a:solidFill>
        </p:grpSpPr>
        <p:sp>
          <p:nvSpPr>
            <p:cNvPr id="18" name="Šipka dolů 17">
              <a:extLst>
                <a:ext uri="{FF2B5EF4-FFF2-40B4-BE49-F238E27FC236}">
                  <a16:creationId xmlns:a16="http://schemas.microsoft.com/office/drawing/2014/main" id="{5EEB0336-40E5-479D-BB7D-FB50F6032EA1}"/>
                </a:ext>
              </a:extLst>
            </p:cNvPr>
            <p:cNvSpPr/>
            <p:nvPr/>
          </p:nvSpPr>
          <p:spPr>
            <a:xfrm>
              <a:off x="2483768" y="3861048"/>
              <a:ext cx="1008112" cy="1728192"/>
            </a:xfrm>
            <a:prstGeom prst="downArrow">
              <a:avLst/>
            </a:prstGeom>
            <a:grpFill/>
          </p:spPr>
          <p:style>
            <a:lnRef idx="1">
              <a:schemeClr val="dk1"/>
            </a:lnRef>
            <a:fillRef idx="2">
              <a:schemeClr val="dk1"/>
            </a:fillRef>
            <a:effectRef idx="1">
              <a:schemeClr val="dk1"/>
            </a:effectRef>
            <a:fontRef idx="minor">
              <a:schemeClr val="dk1"/>
            </a:fontRef>
          </p:style>
          <p:txBody>
            <a:bodyPr anchor="ctr"/>
            <a:lstStyle/>
            <a:p>
              <a:pPr algn="ctr">
                <a:defRPr/>
              </a:pPr>
              <a:endParaRPr lang="cs-CZ" dirty="0"/>
            </a:p>
            <a:p>
              <a:pPr algn="ctr">
                <a:defRPr/>
              </a:pPr>
              <a:endParaRPr lang="cs-CZ" dirty="0"/>
            </a:p>
            <a:p>
              <a:pPr algn="ctr">
                <a:defRPr/>
              </a:pPr>
              <a:endParaRPr lang="cs-CZ" dirty="0"/>
            </a:p>
            <a:p>
              <a:pPr algn="ctr">
                <a:defRPr/>
              </a:pPr>
              <a:endParaRPr lang="cs-CZ" dirty="0"/>
            </a:p>
          </p:txBody>
        </p:sp>
        <p:sp>
          <p:nvSpPr>
            <p:cNvPr id="128024" name="TextovéPole 19">
              <a:extLst>
                <a:ext uri="{FF2B5EF4-FFF2-40B4-BE49-F238E27FC236}">
                  <a16:creationId xmlns:a16="http://schemas.microsoft.com/office/drawing/2014/main" id="{CAF58C00-E587-4715-94A2-0099575E0A67}"/>
                </a:ext>
              </a:extLst>
            </p:cNvPr>
            <p:cNvSpPr txBox="1">
              <a:spLocks noChangeArrowheads="1"/>
            </p:cNvSpPr>
            <p:nvPr/>
          </p:nvSpPr>
          <p:spPr bwMode="auto">
            <a:xfrm>
              <a:off x="2741960" y="4799195"/>
              <a:ext cx="491728" cy="276904"/>
            </a:xfrm>
            <a:prstGeom prst="rect">
              <a:avLst/>
            </a:prstGeom>
            <a:grpFill/>
            <a:ln w="9525">
              <a:noFill/>
              <a:miter lim="800000"/>
              <a:headEnd/>
              <a:tailEnd/>
            </a:ln>
          </p:spPr>
          <p:txBody>
            <a:bodyPr wrap="square">
              <a:spAutoFit/>
            </a:bodyPr>
            <a:lstStyle/>
            <a:p>
              <a:pPr>
                <a:buClr>
                  <a:schemeClr val="hlink"/>
                </a:buClr>
                <a:buSzPct val="80000"/>
                <a:buFont typeface="Arial" charset="0"/>
                <a:buNone/>
                <a:defRPr/>
              </a:pPr>
              <a:r>
                <a:rPr lang="cs-CZ" altLang="cs-CZ" sz="1200" dirty="0">
                  <a:effectLst>
                    <a:outerShdw blurRad="38100" dist="38100" dir="2700000" algn="tl">
                      <a:srgbClr val="000000"/>
                    </a:outerShdw>
                  </a:effectLst>
                  <a:cs typeface="Arial" charset="0"/>
                </a:rPr>
                <a:t>VO2</a:t>
              </a:r>
            </a:p>
          </p:txBody>
        </p:sp>
      </p:grpSp>
      <p:sp>
        <p:nvSpPr>
          <p:cNvPr id="23" name="TextovéPole 22">
            <a:extLst>
              <a:ext uri="{FF2B5EF4-FFF2-40B4-BE49-F238E27FC236}">
                <a16:creationId xmlns:a16="http://schemas.microsoft.com/office/drawing/2014/main" id="{4D844777-4431-4F6E-BA36-AE33EE278E8B}"/>
              </a:ext>
            </a:extLst>
          </p:cNvPr>
          <p:cNvSpPr txBox="1"/>
          <p:nvPr/>
        </p:nvSpPr>
        <p:spPr>
          <a:xfrm>
            <a:off x="2093589" y="6305432"/>
            <a:ext cx="4033476" cy="584775"/>
          </a:xfrm>
          <a:prstGeom prst="rect">
            <a:avLst/>
          </a:prstGeom>
          <a:solidFill>
            <a:srgbClr val="FFC64D"/>
          </a:solidFill>
        </p:spPr>
        <p:style>
          <a:lnRef idx="1">
            <a:schemeClr val="dk1"/>
          </a:lnRef>
          <a:fillRef idx="2">
            <a:schemeClr val="dk1"/>
          </a:fillRef>
          <a:effectRef idx="1">
            <a:schemeClr val="dk1"/>
          </a:effectRef>
          <a:fontRef idx="minor">
            <a:schemeClr val="dk1"/>
          </a:fontRef>
        </p:style>
        <p:txBody>
          <a:bodyPr wrap="none">
            <a:spAutoFit/>
          </a:bodyPr>
          <a:lstStyle/>
          <a:p>
            <a:pPr>
              <a:defRPr/>
            </a:pPr>
            <a:r>
              <a:rPr lang="cs-CZ" sz="3200" dirty="0">
                <a:solidFill>
                  <a:srgbClr val="000000"/>
                </a:solidFill>
                <a:latin typeface="Arial" charset="0"/>
              </a:rPr>
              <a:t>Oxygen </a:t>
            </a:r>
            <a:r>
              <a:rPr lang="cs-CZ" sz="3200" dirty="0" err="1">
                <a:solidFill>
                  <a:srgbClr val="000000"/>
                </a:solidFill>
                <a:latin typeface="Arial" charset="0"/>
              </a:rPr>
              <a:t>consumption</a:t>
            </a:r>
            <a:endParaRPr lang="cs-CZ" sz="3200" dirty="0">
              <a:solidFill>
                <a:srgbClr val="000000"/>
              </a:solidFill>
              <a:latin typeface="Arial" charset="0"/>
            </a:endParaRPr>
          </a:p>
        </p:txBody>
      </p:sp>
      <p:sp>
        <p:nvSpPr>
          <p:cNvPr id="34" name="TextovéPole 33">
            <a:extLst>
              <a:ext uri="{FF2B5EF4-FFF2-40B4-BE49-F238E27FC236}">
                <a16:creationId xmlns:a16="http://schemas.microsoft.com/office/drawing/2014/main" id="{D97BC345-47FC-4022-98F0-2239FF05C5EB}"/>
              </a:ext>
            </a:extLst>
          </p:cNvPr>
          <p:cNvSpPr txBox="1"/>
          <p:nvPr/>
        </p:nvSpPr>
        <p:spPr>
          <a:xfrm>
            <a:off x="5735639" y="2492376"/>
            <a:ext cx="742319"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a</a:t>
            </a:r>
            <a:r>
              <a:rPr lang="cs-CZ" sz="2400" dirty="0"/>
              <a:t>O</a:t>
            </a:r>
            <a:r>
              <a:rPr lang="cs-CZ" sz="2400" baseline="-25000" dirty="0"/>
              <a:t>2</a:t>
            </a:r>
          </a:p>
        </p:txBody>
      </p:sp>
      <p:sp>
        <p:nvSpPr>
          <p:cNvPr id="35" name="TextovéPole 34">
            <a:extLst>
              <a:ext uri="{FF2B5EF4-FFF2-40B4-BE49-F238E27FC236}">
                <a16:creationId xmlns:a16="http://schemas.microsoft.com/office/drawing/2014/main" id="{7D011125-10F1-4D62-BAEE-F3F3E5551559}"/>
              </a:ext>
            </a:extLst>
          </p:cNvPr>
          <p:cNvSpPr txBox="1"/>
          <p:nvPr/>
        </p:nvSpPr>
        <p:spPr>
          <a:xfrm>
            <a:off x="1774825" y="3860801"/>
            <a:ext cx="844398"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t>P</a:t>
            </a:r>
            <a:r>
              <a:rPr lang="cs-CZ" sz="2400" baseline="-25000" dirty="0"/>
              <a:t>ist</a:t>
            </a:r>
            <a:r>
              <a:rPr lang="cs-CZ" sz="2400" dirty="0"/>
              <a:t>O</a:t>
            </a:r>
            <a:r>
              <a:rPr lang="cs-CZ" sz="2400" baseline="-25000" dirty="0"/>
              <a:t>2</a:t>
            </a:r>
          </a:p>
        </p:txBody>
      </p:sp>
      <p:sp>
        <p:nvSpPr>
          <p:cNvPr id="42" name="TextovéPole 41">
            <a:extLst>
              <a:ext uri="{FF2B5EF4-FFF2-40B4-BE49-F238E27FC236}">
                <a16:creationId xmlns:a16="http://schemas.microsoft.com/office/drawing/2014/main" id="{35C28748-2252-4845-A770-6EED6D4E2CF2}"/>
              </a:ext>
            </a:extLst>
          </p:cNvPr>
          <p:cNvSpPr txBox="1"/>
          <p:nvPr/>
        </p:nvSpPr>
        <p:spPr>
          <a:xfrm>
            <a:off x="3216275" y="3068639"/>
            <a:ext cx="1306961"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t>Diffusion</a:t>
            </a:r>
            <a:endParaRPr lang="cs-CZ" sz="2400" dirty="0"/>
          </a:p>
        </p:txBody>
      </p:sp>
      <p:cxnSp>
        <p:nvCxnSpPr>
          <p:cNvPr id="36" name="Přímá spojovací šipka 35">
            <a:extLst>
              <a:ext uri="{FF2B5EF4-FFF2-40B4-BE49-F238E27FC236}">
                <a16:creationId xmlns:a16="http://schemas.microsoft.com/office/drawing/2014/main" id="{E3BEF9EA-1B37-4513-8A0C-1A99DABE341B}"/>
              </a:ext>
            </a:extLst>
          </p:cNvPr>
          <p:cNvCxnSpPr/>
          <p:nvPr/>
        </p:nvCxnSpPr>
        <p:spPr>
          <a:xfrm rot="10800000" flipV="1">
            <a:off x="4656139" y="2708276"/>
            <a:ext cx="1152525" cy="5048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Přímá spojovací šipka 37">
            <a:extLst>
              <a:ext uri="{FF2B5EF4-FFF2-40B4-BE49-F238E27FC236}">
                <a16:creationId xmlns:a16="http://schemas.microsoft.com/office/drawing/2014/main" id="{8E170DC5-D667-4802-926A-DEE682805593}"/>
              </a:ext>
            </a:extLst>
          </p:cNvPr>
          <p:cNvCxnSpPr/>
          <p:nvPr/>
        </p:nvCxnSpPr>
        <p:spPr>
          <a:xfrm rot="5400000" flipH="1" flipV="1">
            <a:off x="2554135" y="3433644"/>
            <a:ext cx="504825" cy="431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8E968F7A-168C-4FE1-A085-252A619B52C5}"/>
              </a:ext>
            </a:extLst>
          </p:cNvPr>
          <p:cNvSpPr txBox="1"/>
          <p:nvPr/>
        </p:nvSpPr>
        <p:spPr>
          <a:xfrm>
            <a:off x="5230814" y="3860801"/>
            <a:ext cx="3387725" cy="461963"/>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err="1">
                <a:solidFill>
                  <a:srgbClr val="000000"/>
                </a:solidFill>
                <a:latin typeface="Arial" charset="0"/>
              </a:rPr>
              <a:t>Metabolic</a:t>
            </a:r>
            <a:r>
              <a:rPr lang="cs-CZ" sz="2400" dirty="0">
                <a:solidFill>
                  <a:srgbClr val="000000"/>
                </a:solidFill>
                <a:latin typeface="Arial" charset="0"/>
              </a:rPr>
              <a:t> </a:t>
            </a:r>
            <a:r>
              <a:rPr lang="cs-CZ" sz="2400" dirty="0" err="1">
                <a:solidFill>
                  <a:srgbClr val="000000"/>
                </a:solidFill>
                <a:latin typeface="Arial" charset="0"/>
              </a:rPr>
              <a:t>requirements</a:t>
            </a:r>
            <a:endParaRPr lang="cs-CZ" sz="2400" dirty="0">
              <a:solidFill>
                <a:srgbClr val="000000"/>
              </a:solidFill>
              <a:latin typeface="Arial" charset="0"/>
            </a:endParaRPr>
          </a:p>
        </p:txBody>
      </p:sp>
      <p:cxnSp>
        <p:nvCxnSpPr>
          <p:cNvPr id="39" name="Přímá spojovací šipka 38">
            <a:extLst>
              <a:ext uri="{FF2B5EF4-FFF2-40B4-BE49-F238E27FC236}">
                <a16:creationId xmlns:a16="http://schemas.microsoft.com/office/drawing/2014/main" id="{9D610BD1-EE1E-4AB9-8414-4352F1142DD4}"/>
              </a:ext>
            </a:extLst>
          </p:cNvPr>
          <p:cNvCxnSpPr/>
          <p:nvPr/>
        </p:nvCxnSpPr>
        <p:spPr>
          <a:xfrm rot="10800000" flipV="1">
            <a:off x="4295776" y="4292601"/>
            <a:ext cx="1800225" cy="10652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ovéPole 39">
            <a:extLst>
              <a:ext uri="{FF2B5EF4-FFF2-40B4-BE49-F238E27FC236}">
                <a16:creationId xmlns:a16="http://schemas.microsoft.com/office/drawing/2014/main" id="{D99EC7B5-C2F6-4ED8-9A0A-D18191DB5239}"/>
              </a:ext>
            </a:extLst>
          </p:cNvPr>
          <p:cNvSpPr txBox="1"/>
          <p:nvPr/>
        </p:nvSpPr>
        <p:spPr>
          <a:xfrm>
            <a:off x="7104063" y="3213101"/>
            <a:ext cx="265374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2400" dirty="0">
                <a:solidFill>
                  <a:srgbClr val="000000"/>
                </a:solidFill>
                <a:latin typeface="Arial" charset="0"/>
              </a:rPr>
              <a:t>ATP/ADP </a:t>
            </a:r>
            <a:r>
              <a:rPr lang="cs-CZ" sz="2400" dirty="0" err="1">
                <a:solidFill>
                  <a:srgbClr val="000000"/>
                </a:solidFill>
                <a:latin typeface="Arial" charset="0"/>
              </a:rPr>
              <a:t>relation</a:t>
            </a:r>
            <a:r>
              <a:rPr lang="cs-CZ" sz="2400" dirty="0">
                <a:solidFill>
                  <a:srgbClr val="000000"/>
                </a:solidFill>
                <a:latin typeface="Arial" charset="0"/>
              </a:rPr>
              <a:t> </a:t>
            </a:r>
          </a:p>
        </p:txBody>
      </p:sp>
      <p:cxnSp>
        <p:nvCxnSpPr>
          <p:cNvPr id="43" name="Přímá spojovací šipka 42">
            <a:extLst>
              <a:ext uri="{FF2B5EF4-FFF2-40B4-BE49-F238E27FC236}">
                <a16:creationId xmlns:a16="http://schemas.microsoft.com/office/drawing/2014/main" id="{32F5B374-7E3A-46B9-B73C-1D500D73DBBD}"/>
              </a:ext>
            </a:extLst>
          </p:cNvPr>
          <p:cNvCxnSpPr>
            <a:stCxn id="40" idx="1"/>
            <a:endCxn id="37" idx="0"/>
          </p:cNvCxnSpPr>
          <p:nvPr/>
        </p:nvCxnSpPr>
        <p:spPr>
          <a:xfrm flipH="1">
            <a:off x="6924677" y="3443934"/>
            <a:ext cx="179386" cy="4168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Přímá spojovací čára 44">
            <a:extLst>
              <a:ext uri="{FF2B5EF4-FFF2-40B4-BE49-F238E27FC236}">
                <a16:creationId xmlns:a16="http://schemas.microsoft.com/office/drawing/2014/main" id="{90F53A95-E177-4A31-AA19-E347A719F7FC}"/>
              </a:ext>
            </a:extLst>
          </p:cNvPr>
          <p:cNvCxnSpPr/>
          <p:nvPr/>
        </p:nvCxnSpPr>
        <p:spPr>
          <a:xfrm rot="5400000">
            <a:off x="6203951" y="5624513"/>
            <a:ext cx="180022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Přímá spojovací čára 52">
            <a:extLst>
              <a:ext uri="{FF2B5EF4-FFF2-40B4-BE49-F238E27FC236}">
                <a16:creationId xmlns:a16="http://schemas.microsoft.com/office/drawing/2014/main" id="{E1EC8149-DD9A-4861-BD7F-BD17CCB1EC1A}"/>
              </a:ext>
            </a:extLst>
          </p:cNvPr>
          <p:cNvCxnSpPr/>
          <p:nvPr/>
        </p:nvCxnSpPr>
        <p:spPr>
          <a:xfrm rot="10800000">
            <a:off x="7104063" y="6524625"/>
            <a:ext cx="331311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8037" name="TextovéPole 58">
            <a:extLst>
              <a:ext uri="{FF2B5EF4-FFF2-40B4-BE49-F238E27FC236}">
                <a16:creationId xmlns:a16="http://schemas.microsoft.com/office/drawing/2014/main" id="{DF634DBD-F3B4-4C82-9449-DAC5CFFF8494}"/>
              </a:ext>
            </a:extLst>
          </p:cNvPr>
          <p:cNvSpPr txBox="1">
            <a:spLocks noChangeArrowheads="1"/>
          </p:cNvSpPr>
          <p:nvPr/>
        </p:nvSpPr>
        <p:spPr bwMode="auto">
          <a:xfrm>
            <a:off x="8040688" y="6488113"/>
            <a:ext cx="2235612" cy="369332"/>
          </a:xfrm>
          <a:prstGeom prst="rect">
            <a:avLst/>
          </a:prstGeom>
          <a:noFill/>
          <a:ln w="9525">
            <a:noFill/>
            <a:miter lim="800000"/>
            <a:headEnd/>
            <a:tailEnd/>
          </a:ln>
        </p:spPr>
        <p:txBody>
          <a:bodyPr wrap="none">
            <a:spAutoFit/>
          </a:bodyPr>
          <a:lstStyle/>
          <a:p>
            <a:pPr>
              <a:buClr>
                <a:schemeClr val="hlink"/>
              </a:buClr>
              <a:buSzPct val="80000"/>
              <a:buFont typeface="Arial" charset="0"/>
              <a:buNone/>
              <a:defRPr/>
            </a:pPr>
            <a:r>
              <a:rPr lang="cs-CZ" altLang="cs-CZ" dirty="0">
                <a:effectLst>
                  <a:outerShdw blurRad="38100" dist="38100" dir="2700000" algn="tl">
                    <a:srgbClr val="000000"/>
                  </a:outerShdw>
                </a:effectLst>
                <a:cs typeface="Arial" charset="0"/>
              </a:rPr>
              <a:t>Oxygen </a:t>
            </a:r>
            <a:r>
              <a:rPr lang="cs-CZ" altLang="cs-CZ" dirty="0" err="1">
                <a:effectLst>
                  <a:outerShdw blurRad="38100" dist="38100" dir="2700000" algn="tl">
                    <a:srgbClr val="000000"/>
                  </a:outerShdw>
                </a:effectLst>
                <a:cs typeface="Arial" charset="0"/>
              </a:rPr>
              <a:t>delivery</a:t>
            </a:r>
            <a:r>
              <a:rPr lang="cs-CZ" altLang="cs-CZ" dirty="0">
                <a:effectLst>
                  <a:outerShdw blurRad="38100" dist="38100" dir="2700000" algn="tl">
                    <a:srgbClr val="000000"/>
                  </a:outerShdw>
                </a:effectLst>
                <a:cs typeface="Arial" charset="0"/>
              </a:rPr>
              <a:t> - </a:t>
            </a:r>
            <a:r>
              <a:rPr lang="cs-CZ" altLang="cs-CZ" b="1" dirty="0">
                <a:effectLst>
                  <a:outerShdw blurRad="38100" dist="38100" dir="2700000" algn="tl">
                    <a:srgbClr val="000000"/>
                  </a:outerShdw>
                </a:effectLst>
                <a:cs typeface="Arial" charset="0"/>
              </a:rPr>
              <a:t>DO</a:t>
            </a:r>
            <a:r>
              <a:rPr lang="cs-CZ" altLang="cs-CZ" b="1" baseline="-25000" dirty="0">
                <a:effectLst>
                  <a:outerShdw blurRad="38100" dist="38100" dir="2700000" algn="tl">
                    <a:srgbClr val="000000"/>
                  </a:outerShdw>
                </a:effectLst>
                <a:cs typeface="Arial" charset="0"/>
              </a:rPr>
              <a:t>2</a:t>
            </a:r>
          </a:p>
        </p:txBody>
      </p:sp>
      <p:cxnSp>
        <p:nvCxnSpPr>
          <p:cNvPr id="61" name="Přímá spojovací čára 60">
            <a:extLst>
              <a:ext uri="{FF2B5EF4-FFF2-40B4-BE49-F238E27FC236}">
                <a16:creationId xmlns:a16="http://schemas.microsoft.com/office/drawing/2014/main" id="{0310341B-F87A-43E2-ADED-68D58375BF01}"/>
              </a:ext>
            </a:extLst>
          </p:cNvPr>
          <p:cNvCxnSpPr/>
          <p:nvPr/>
        </p:nvCxnSpPr>
        <p:spPr>
          <a:xfrm rot="10800000">
            <a:off x="8040689" y="5445125"/>
            <a:ext cx="223202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Přímá spojovací čára 62">
            <a:extLst>
              <a:ext uri="{FF2B5EF4-FFF2-40B4-BE49-F238E27FC236}">
                <a16:creationId xmlns:a16="http://schemas.microsoft.com/office/drawing/2014/main" id="{DD2B6380-DA37-40DF-98F2-BC5AF73E793C}"/>
              </a:ext>
            </a:extLst>
          </p:cNvPr>
          <p:cNvCxnSpPr/>
          <p:nvPr/>
        </p:nvCxnSpPr>
        <p:spPr>
          <a:xfrm rot="5400000">
            <a:off x="7032626" y="5516563"/>
            <a:ext cx="1079500" cy="9366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ovéPole 65">
            <a:extLst>
              <a:ext uri="{FF2B5EF4-FFF2-40B4-BE49-F238E27FC236}">
                <a16:creationId xmlns:a16="http://schemas.microsoft.com/office/drawing/2014/main" id="{82706211-B035-4404-A6D1-58A80CE3AAB2}"/>
              </a:ext>
            </a:extLst>
          </p:cNvPr>
          <p:cNvSpPr txBox="1"/>
          <p:nvPr/>
        </p:nvSpPr>
        <p:spPr>
          <a:xfrm>
            <a:off x="7175500" y="4437063"/>
            <a:ext cx="1112677" cy="338554"/>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defRPr/>
            </a:pPr>
            <a:r>
              <a:rPr lang="cs-CZ" sz="1600" dirty="0" err="1"/>
              <a:t>critical</a:t>
            </a:r>
            <a:r>
              <a:rPr lang="cs-CZ" sz="1600" dirty="0"/>
              <a:t> DO</a:t>
            </a:r>
            <a:r>
              <a:rPr lang="cs-CZ" sz="1600" baseline="-25000" dirty="0"/>
              <a:t>2</a:t>
            </a:r>
          </a:p>
        </p:txBody>
      </p:sp>
      <p:cxnSp>
        <p:nvCxnSpPr>
          <p:cNvPr id="67" name="Přímá spojovací šipka 66">
            <a:extLst>
              <a:ext uri="{FF2B5EF4-FFF2-40B4-BE49-F238E27FC236}">
                <a16:creationId xmlns:a16="http://schemas.microsoft.com/office/drawing/2014/main" id="{4C4C1794-1143-4DFD-8BE5-4AEC062EC3D1}"/>
              </a:ext>
            </a:extLst>
          </p:cNvPr>
          <p:cNvCxnSpPr/>
          <p:nvPr/>
        </p:nvCxnSpPr>
        <p:spPr>
          <a:xfrm rot="16200000" flipH="1">
            <a:off x="7518400" y="4959350"/>
            <a:ext cx="647700" cy="323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Elipsa 70">
            <a:extLst>
              <a:ext uri="{FF2B5EF4-FFF2-40B4-BE49-F238E27FC236}">
                <a16:creationId xmlns:a16="http://schemas.microsoft.com/office/drawing/2014/main" id="{AB01D5A8-1721-4254-94D9-EF7D0664695D}"/>
              </a:ext>
            </a:extLst>
          </p:cNvPr>
          <p:cNvSpPr/>
          <p:nvPr/>
        </p:nvSpPr>
        <p:spPr>
          <a:xfrm>
            <a:off x="9696450" y="5445125"/>
            <a:ext cx="71438" cy="714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2" name="Elipsa 71">
            <a:extLst>
              <a:ext uri="{FF2B5EF4-FFF2-40B4-BE49-F238E27FC236}">
                <a16:creationId xmlns:a16="http://schemas.microsoft.com/office/drawing/2014/main" id="{1274A75E-9E09-4D56-AA58-C063D22D5E82}"/>
              </a:ext>
            </a:extLst>
          </p:cNvPr>
          <p:cNvSpPr/>
          <p:nvPr/>
        </p:nvSpPr>
        <p:spPr>
          <a:xfrm>
            <a:off x="8904289" y="5445126"/>
            <a:ext cx="71437" cy="730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3" name="Elipsa 72">
            <a:extLst>
              <a:ext uri="{FF2B5EF4-FFF2-40B4-BE49-F238E27FC236}">
                <a16:creationId xmlns:a16="http://schemas.microsoft.com/office/drawing/2014/main" id="{C069985D-5B07-4918-B448-1FEB13EEF05E}"/>
              </a:ext>
            </a:extLst>
          </p:cNvPr>
          <p:cNvSpPr/>
          <p:nvPr/>
        </p:nvSpPr>
        <p:spPr>
          <a:xfrm>
            <a:off x="8183564" y="5408614"/>
            <a:ext cx="73025" cy="71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4" name="Elipsa 73">
            <a:extLst>
              <a:ext uri="{FF2B5EF4-FFF2-40B4-BE49-F238E27FC236}">
                <a16:creationId xmlns:a16="http://schemas.microsoft.com/office/drawing/2014/main" id="{FAF50CAE-B39D-45F7-8304-9777996F67D2}"/>
              </a:ext>
            </a:extLst>
          </p:cNvPr>
          <p:cNvSpPr/>
          <p:nvPr/>
        </p:nvSpPr>
        <p:spPr>
          <a:xfrm>
            <a:off x="7967664" y="5445125"/>
            <a:ext cx="73025" cy="714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5" name="Elipsa 74">
            <a:extLst>
              <a:ext uri="{FF2B5EF4-FFF2-40B4-BE49-F238E27FC236}">
                <a16:creationId xmlns:a16="http://schemas.microsoft.com/office/drawing/2014/main" id="{D9F19C44-AA84-43B4-ADCA-6F7617409DD1}"/>
              </a:ext>
            </a:extLst>
          </p:cNvPr>
          <p:cNvSpPr/>
          <p:nvPr/>
        </p:nvSpPr>
        <p:spPr>
          <a:xfrm>
            <a:off x="7751764" y="5732464"/>
            <a:ext cx="73025" cy="730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6" name="Elipsa 75">
            <a:extLst>
              <a:ext uri="{FF2B5EF4-FFF2-40B4-BE49-F238E27FC236}">
                <a16:creationId xmlns:a16="http://schemas.microsoft.com/office/drawing/2014/main" id="{63519DBF-541B-4006-AC03-BF71A62FD75B}"/>
              </a:ext>
            </a:extLst>
          </p:cNvPr>
          <p:cNvSpPr/>
          <p:nvPr/>
        </p:nvSpPr>
        <p:spPr>
          <a:xfrm>
            <a:off x="7464425" y="6021389"/>
            <a:ext cx="71438" cy="7143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cxnSp>
        <p:nvCxnSpPr>
          <p:cNvPr id="49" name="Přímá spojovací šipka 48">
            <a:extLst>
              <a:ext uri="{FF2B5EF4-FFF2-40B4-BE49-F238E27FC236}">
                <a16:creationId xmlns:a16="http://schemas.microsoft.com/office/drawing/2014/main" id="{CE62E006-42AE-4B42-B256-68F6B1A838DC}"/>
              </a:ext>
            </a:extLst>
          </p:cNvPr>
          <p:cNvCxnSpPr>
            <a:stCxn id="52" idx="2"/>
          </p:cNvCxnSpPr>
          <p:nvPr/>
        </p:nvCxnSpPr>
        <p:spPr>
          <a:xfrm flipH="1">
            <a:off x="1847851" y="2492376"/>
            <a:ext cx="130175" cy="1368425"/>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8049" name="TextovéPole 58">
            <a:extLst>
              <a:ext uri="{FF2B5EF4-FFF2-40B4-BE49-F238E27FC236}">
                <a16:creationId xmlns:a16="http://schemas.microsoft.com/office/drawing/2014/main" id="{C91684CC-88A9-4150-A4F1-53B4680D999E}"/>
              </a:ext>
            </a:extLst>
          </p:cNvPr>
          <p:cNvSpPr txBox="1">
            <a:spLocks noChangeArrowheads="1"/>
          </p:cNvSpPr>
          <p:nvPr/>
        </p:nvSpPr>
        <p:spPr bwMode="auto">
          <a:xfrm>
            <a:off x="5677451" y="4566593"/>
            <a:ext cx="1414426" cy="923330"/>
          </a:xfrm>
          <a:prstGeom prst="rect">
            <a:avLst/>
          </a:prstGeom>
          <a:noFill/>
          <a:ln w="9525">
            <a:noFill/>
            <a:miter lim="800000"/>
            <a:headEnd/>
            <a:tailEnd/>
          </a:ln>
        </p:spPr>
        <p:txBody>
          <a:bodyPr wrap="none">
            <a:spAutoFit/>
          </a:bodyPr>
          <a:lstStyle/>
          <a:p>
            <a:pPr algn="r">
              <a:buClr>
                <a:schemeClr val="hlink"/>
              </a:buClr>
              <a:buSzPct val="80000"/>
              <a:buFont typeface="Arial" charset="0"/>
              <a:buNone/>
              <a:defRPr/>
            </a:pPr>
            <a:r>
              <a:rPr lang="cs-CZ" altLang="cs-CZ" dirty="0">
                <a:effectLst>
                  <a:outerShdw blurRad="38100" dist="38100" dir="2700000" algn="tl">
                    <a:srgbClr val="000000"/>
                  </a:outerShdw>
                </a:effectLst>
                <a:cs typeface="Arial" charset="0"/>
              </a:rPr>
              <a:t>Oxygen </a:t>
            </a:r>
          </a:p>
          <a:p>
            <a:pPr algn="r">
              <a:buClr>
                <a:schemeClr val="hlink"/>
              </a:buClr>
              <a:buSzPct val="80000"/>
              <a:buFont typeface="Arial" charset="0"/>
              <a:buNone/>
              <a:defRPr/>
            </a:pPr>
            <a:r>
              <a:rPr lang="cs-CZ" altLang="cs-CZ" dirty="0" err="1">
                <a:effectLst>
                  <a:outerShdw blurRad="38100" dist="38100" dir="2700000" algn="tl">
                    <a:srgbClr val="000000"/>
                  </a:outerShdw>
                </a:effectLst>
                <a:cs typeface="Arial" charset="0"/>
              </a:rPr>
              <a:t>consumption</a:t>
            </a:r>
            <a:endParaRPr lang="cs-CZ" altLang="cs-CZ" dirty="0">
              <a:effectLst>
                <a:outerShdw blurRad="38100" dist="38100" dir="2700000" algn="tl">
                  <a:srgbClr val="000000"/>
                </a:outerShdw>
              </a:effectLst>
              <a:cs typeface="Arial" charset="0"/>
            </a:endParaRPr>
          </a:p>
          <a:p>
            <a:pPr algn="r">
              <a:buClr>
                <a:schemeClr val="hlink"/>
              </a:buClr>
              <a:buSzPct val="80000"/>
              <a:buFont typeface="Arial" charset="0"/>
              <a:buNone/>
              <a:defRPr/>
            </a:pPr>
            <a:r>
              <a:rPr lang="cs-CZ" altLang="cs-CZ" dirty="0">
                <a:effectLst>
                  <a:outerShdw blurRad="38100" dist="38100" dir="2700000" algn="tl">
                    <a:srgbClr val="000000"/>
                  </a:outerShdw>
                </a:effectLst>
                <a:cs typeface="Arial" charset="0"/>
              </a:rPr>
              <a:t>- </a:t>
            </a:r>
            <a:r>
              <a:rPr lang="cs-CZ" altLang="cs-CZ" b="1" dirty="0">
                <a:effectLst>
                  <a:outerShdw blurRad="38100" dist="38100" dir="2700000" algn="tl">
                    <a:srgbClr val="000000"/>
                  </a:outerShdw>
                </a:effectLst>
                <a:cs typeface="Arial" charset="0"/>
              </a:rPr>
              <a:t>VO</a:t>
            </a:r>
            <a:r>
              <a:rPr lang="cs-CZ" altLang="cs-CZ" b="1" baseline="-25000" dirty="0">
                <a:effectLst>
                  <a:outerShdw blurRad="38100" dist="38100" dir="2700000" algn="tl">
                    <a:srgbClr val="000000"/>
                  </a:outerShdw>
                </a:effectLst>
                <a:cs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checkerboard(across)">
                                      <p:cBhvr>
                                        <p:cTn id="7" dur="500"/>
                                        <p:tgtEl>
                                          <p:spTgt spid="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checkerboard(across)">
                                      <p:cBhvr>
                                        <p:cTn id="12" dur="500"/>
                                        <p:tgtEl>
                                          <p:spTgt spid="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checkerboard(across)">
                                      <p:cBhvr>
                                        <p:cTn id="17" dur="5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checkerboard(across)">
                                      <p:cBhvr>
                                        <p:cTn id="22" dur="500"/>
                                        <p:tgtEl>
                                          <p:spTgt spid="6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checkerboard(across)">
                                      <p:cBhvr>
                                        <p:cTn id="25" dur="500"/>
                                        <p:tgtEl>
                                          <p:spTgt spid="6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checkerboard(across)">
                                      <p:cBhvr>
                                        <p:cTn id="30" dur="500"/>
                                        <p:tgtEl>
                                          <p:spTgt spid="6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Effect transition="in" filter="checkerboard(across)">
                                      <p:cBhvr>
                                        <p:cTn id="35" dur="500"/>
                                        <p:tgtEl>
                                          <p:spTgt spid="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76"/>
                                        </p:tgtEl>
                                        <p:attrNameLst>
                                          <p:attrName>style.visibility</p:attrName>
                                        </p:attrNameLst>
                                      </p:cBhvr>
                                      <p:to>
                                        <p:strVal val="visible"/>
                                      </p:to>
                                    </p:set>
                                    <p:animEffect transition="in" filter="checkerboard(across)">
                                      <p:cBhvr>
                                        <p:cTn id="40"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2" grpId="0" animBg="1"/>
      <p:bldP spid="73" grpId="0" animBg="1"/>
      <p:bldP spid="74" grpId="0" animBg="1"/>
      <p:bldP spid="75" grpId="0" animBg="1"/>
      <p:bldP spid="7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Nadpis 1">
            <a:extLst>
              <a:ext uri="{FF2B5EF4-FFF2-40B4-BE49-F238E27FC236}">
                <a16:creationId xmlns:a16="http://schemas.microsoft.com/office/drawing/2014/main" id="{6F14B861-CD66-78B9-7B8C-6822A5588833}"/>
              </a:ext>
            </a:extLst>
          </p:cNvPr>
          <p:cNvSpPr>
            <a:spLocks noGrp="1"/>
          </p:cNvSpPr>
          <p:nvPr>
            <p:ph type="title"/>
          </p:nvPr>
        </p:nvSpPr>
        <p:spPr/>
        <p:txBody>
          <a:bodyPr/>
          <a:lstStyle/>
          <a:p>
            <a:pPr eaLnBrk="1" hangingPunct="1"/>
            <a:endParaRPr lang="en-US" altLang="en-US" dirty="0"/>
          </a:p>
        </p:txBody>
      </p:sp>
      <p:sp>
        <p:nvSpPr>
          <p:cNvPr id="21507" name="Zástupný obsah 2">
            <a:extLst>
              <a:ext uri="{FF2B5EF4-FFF2-40B4-BE49-F238E27FC236}">
                <a16:creationId xmlns:a16="http://schemas.microsoft.com/office/drawing/2014/main" id="{928E53AC-E754-FA60-0C6C-1F153543DB9F}"/>
              </a:ext>
            </a:extLst>
          </p:cNvPr>
          <p:cNvSpPr>
            <a:spLocks noGrp="1" noChangeArrowheads="1"/>
          </p:cNvSpPr>
          <p:nvPr>
            <p:ph idx="1"/>
          </p:nvPr>
        </p:nvSpPr>
        <p:spPr/>
        <p:txBody>
          <a:bodyPr/>
          <a:lstStyle/>
          <a:p>
            <a:pPr eaLnBrk="1" hangingPunct="1"/>
            <a:endParaRPr lang="en-US" altLang="en-US"/>
          </a:p>
        </p:txBody>
      </p:sp>
      <p:pic>
        <p:nvPicPr>
          <p:cNvPr id="21508" name="Obrázek 3">
            <a:extLst>
              <a:ext uri="{FF2B5EF4-FFF2-40B4-BE49-F238E27FC236}">
                <a16:creationId xmlns:a16="http://schemas.microsoft.com/office/drawing/2014/main" id="{79B04B8A-E695-CE86-082E-3F760BD2B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9" y="11763"/>
            <a:ext cx="12288838" cy="692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ADBE6A5-C7FF-EC25-CB63-0AD207368E99}"/>
              </a:ext>
            </a:extLst>
          </p:cNvPr>
          <p:cNvSpPr/>
          <p:nvPr/>
        </p:nvSpPr>
        <p:spPr>
          <a:xfrm>
            <a:off x="-25400" y="3152270"/>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3E573DB-2BE4-2E86-923A-A4446D446FC7}"/>
              </a:ext>
            </a:extLst>
          </p:cNvPr>
          <p:cNvSpPr txBox="1"/>
          <p:nvPr/>
        </p:nvSpPr>
        <p:spPr>
          <a:xfrm>
            <a:off x="4413659" y="6346808"/>
            <a:ext cx="3007018" cy="461665"/>
          </a:xfrm>
          <a:prstGeom prst="rect">
            <a:avLst/>
          </a:prstGeom>
          <a:solidFill>
            <a:srgbClr val="FEEBC4"/>
          </a:solidFill>
        </p:spPr>
        <p:txBody>
          <a:bodyPr wrap="square" rtlCol="0">
            <a:spAutoFit/>
          </a:bodyPr>
          <a:lstStyle/>
          <a:p>
            <a:r>
              <a:rPr lang="cs-CZ" sz="2400" dirty="0"/>
              <a:t>ADT/ATP ratio</a:t>
            </a:r>
            <a:endParaRPr lang="en-US" sz="1400" dirty="0"/>
          </a:p>
        </p:txBody>
      </p:sp>
      <p:sp>
        <p:nvSpPr>
          <p:cNvPr id="4" name="TextBox 3">
            <a:extLst>
              <a:ext uri="{FF2B5EF4-FFF2-40B4-BE49-F238E27FC236}">
                <a16:creationId xmlns:a16="http://schemas.microsoft.com/office/drawing/2014/main" id="{838B54AB-A8DD-EF0A-5BFB-24B2871C25FB}"/>
              </a:ext>
            </a:extLst>
          </p:cNvPr>
          <p:cNvSpPr txBox="1"/>
          <p:nvPr/>
        </p:nvSpPr>
        <p:spPr>
          <a:xfrm>
            <a:off x="7464858" y="6332415"/>
            <a:ext cx="3446280" cy="461665"/>
          </a:xfrm>
          <a:prstGeom prst="rect">
            <a:avLst/>
          </a:prstGeom>
          <a:solidFill>
            <a:srgbClr val="FEEBC4"/>
          </a:solidFill>
        </p:spPr>
        <p:txBody>
          <a:bodyPr wrap="square" rtlCol="0">
            <a:spAutoFit/>
          </a:bodyPr>
          <a:lstStyle/>
          <a:p>
            <a:r>
              <a:rPr lang="cs-CZ" sz="2400" dirty="0" err="1">
                <a:solidFill>
                  <a:srgbClr val="FF0000"/>
                </a:solidFill>
              </a:rPr>
              <a:t>Metabolic</a:t>
            </a:r>
            <a:r>
              <a:rPr lang="cs-CZ" sz="2400" dirty="0">
                <a:solidFill>
                  <a:srgbClr val="FF0000"/>
                </a:solidFill>
              </a:rPr>
              <a:t> </a:t>
            </a:r>
            <a:r>
              <a:rPr lang="cs-CZ" sz="2400" dirty="0" err="1">
                <a:solidFill>
                  <a:srgbClr val="FF0000"/>
                </a:solidFill>
              </a:rPr>
              <a:t>needs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cells</a:t>
            </a:r>
            <a:endParaRPr lang="en-US" sz="1400" dirty="0">
              <a:solidFill>
                <a:srgbClr val="FF0000"/>
              </a:solidFill>
            </a:endParaRPr>
          </a:p>
        </p:txBody>
      </p:sp>
      <p:sp>
        <p:nvSpPr>
          <p:cNvPr id="6" name="TextBox 5">
            <a:extLst>
              <a:ext uri="{FF2B5EF4-FFF2-40B4-BE49-F238E27FC236}">
                <a16:creationId xmlns:a16="http://schemas.microsoft.com/office/drawing/2014/main" id="{982A6D78-1A4B-726C-6277-774E6481A4D7}"/>
              </a:ext>
            </a:extLst>
          </p:cNvPr>
          <p:cNvSpPr txBox="1"/>
          <p:nvPr/>
        </p:nvSpPr>
        <p:spPr>
          <a:xfrm>
            <a:off x="7525820" y="5435244"/>
            <a:ext cx="344628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endParaRPr lang="en-US" sz="1400" dirty="0">
              <a:solidFill>
                <a:srgbClr val="FF0000"/>
              </a:solidFill>
            </a:endParaRPr>
          </a:p>
        </p:txBody>
      </p:sp>
      <p:sp>
        <p:nvSpPr>
          <p:cNvPr id="7" name="TextBox 6">
            <a:extLst>
              <a:ext uri="{FF2B5EF4-FFF2-40B4-BE49-F238E27FC236}">
                <a16:creationId xmlns:a16="http://schemas.microsoft.com/office/drawing/2014/main" id="{FCF852FC-60D2-AE77-6141-F106F67A9EF7}"/>
              </a:ext>
            </a:extLst>
          </p:cNvPr>
          <p:cNvSpPr txBox="1"/>
          <p:nvPr/>
        </p:nvSpPr>
        <p:spPr>
          <a:xfrm>
            <a:off x="6244640" y="0"/>
            <a:ext cx="3347219" cy="523220"/>
          </a:xfrm>
          <a:prstGeom prst="rect">
            <a:avLst/>
          </a:prstGeom>
          <a:solidFill>
            <a:srgbClr val="FEEBC4"/>
          </a:solidFill>
        </p:spPr>
        <p:txBody>
          <a:bodyPr wrap="square" rtlCol="0">
            <a:spAutoFit/>
          </a:bodyPr>
          <a:lstStyle/>
          <a:p>
            <a:r>
              <a:rPr lang="cs-CZ" sz="2800" dirty="0"/>
              <a:t>Environment</a:t>
            </a:r>
            <a:endParaRPr lang="en-US" sz="1600" dirty="0"/>
          </a:p>
        </p:txBody>
      </p:sp>
      <p:sp>
        <p:nvSpPr>
          <p:cNvPr id="8" name="TextBox 7">
            <a:extLst>
              <a:ext uri="{FF2B5EF4-FFF2-40B4-BE49-F238E27FC236}">
                <a16:creationId xmlns:a16="http://schemas.microsoft.com/office/drawing/2014/main" id="{C8751023-6690-81EE-216D-AC0E69E00FE2}"/>
              </a:ext>
            </a:extLst>
          </p:cNvPr>
          <p:cNvSpPr txBox="1"/>
          <p:nvPr/>
        </p:nvSpPr>
        <p:spPr>
          <a:xfrm>
            <a:off x="7089624" y="918223"/>
            <a:ext cx="2096722" cy="523220"/>
          </a:xfrm>
          <a:prstGeom prst="rect">
            <a:avLst/>
          </a:prstGeom>
          <a:solidFill>
            <a:srgbClr val="FEEBC4"/>
          </a:solidFill>
        </p:spPr>
        <p:txBody>
          <a:bodyPr wrap="square" rtlCol="0">
            <a:spAutoFit/>
          </a:bodyPr>
          <a:lstStyle/>
          <a:p>
            <a:r>
              <a:rPr lang="cs-CZ" sz="2800" dirty="0" err="1"/>
              <a:t>Respiration</a:t>
            </a:r>
            <a:endParaRPr lang="en-US" sz="1600" dirty="0"/>
          </a:p>
        </p:txBody>
      </p:sp>
      <p:sp>
        <p:nvSpPr>
          <p:cNvPr id="9" name="TextBox 8">
            <a:extLst>
              <a:ext uri="{FF2B5EF4-FFF2-40B4-BE49-F238E27FC236}">
                <a16:creationId xmlns:a16="http://schemas.microsoft.com/office/drawing/2014/main" id="{36AEC584-E261-502D-8BDC-770A086C9014}"/>
              </a:ext>
            </a:extLst>
          </p:cNvPr>
          <p:cNvSpPr txBox="1"/>
          <p:nvPr/>
        </p:nvSpPr>
        <p:spPr>
          <a:xfrm>
            <a:off x="9400699" y="1570545"/>
            <a:ext cx="2340064" cy="523220"/>
          </a:xfrm>
          <a:prstGeom prst="rect">
            <a:avLst/>
          </a:prstGeom>
          <a:solidFill>
            <a:srgbClr val="FEEBC4"/>
          </a:solidFill>
        </p:spPr>
        <p:txBody>
          <a:bodyPr wrap="square" rtlCol="0">
            <a:spAutoFit/>
          </a:bodyPr>
          <a:lstStyle/>
          <a:p>
            <a:r>
              <a:rPr lang="cs-CZ" sz="2800" dirty="0" err="1"/>
              <a:t>Erythropoiesis</a:t>
            </a:r>
            <a:r>
              <a:rPr lang="cs-CZ" sz="1600" dirty="0"/>
              <a:t> </a:t>
            </a:r>
            <a:endParaRPr lang="en-US" sz="1600" dirty="0"/>
          </a:p>
        </p:txBody>
      </p:sp>
      <p:sp>
        <p:nvSpPr>
          <p:cNvPr id="10" name="TextBox 9">
            <a:extLst>
              <a:ext uri="{FF2B5EF4-FFF2-40B4-BE49-F238E27FC236}">
                <a16:creationId xmlns:a16="http://schemas.microsoft.com/office/drawing/2014/main" id="{0D482B5B-C10B-B27A-C51A-F3FFE21C2669}"/>
              </a:ext>
            </a:extLst>
          </p:cNvPr>
          <p:cNvSpPr txBox="1"/>
          <p:nvPr/>
        </p:nvSpPr>
        <p:spPr>
          <a:xfrm>
            <a:off x="10127346" y="2951720"/>
            <a:ext cx="2064654" cy="523220"/>
          </a:xfrm>
          <a:prstGeom prst="rect">
            <a:avLst/>
          </a:prstGeom>
          <a:solidFill>
            <a:srgbClr val="FEEBC4"/>
          </a:solidFill>
        </p:spPr>
        <p:txBody>
          <a:bodyPr wrap="square" rtlCol="0">
            <a:spAutoFit/>
          </a:bodyPr>
          <a:lstStyle/>
          <a:p>
            <a:r>
              <a:rPr lang="cs-CZ" sz="2800" dirty="0" err="1"/>
              <a:t>Circulation</a:t>
            </a:r>
            <a:endParaRPr lang="en-US" sz="1600" dirty="0"/>
          </a:p>
        </p:txBody>
      </p:sp>
      <p:sp>
        <p:nvSpPr>
          <p:cNvPr id="11" name="TextBox 10">
            <a:extLst>
              <a:ext uri="{FF2B5EF4-FFF2-40B4-BE49-F238E27FC236}">
                <a16:creationId xmlns:a16="http://schemas.microsoft.com/office/drawing/2014/main" id="{CCC2C60A-6A48-63E9-1DE6-472FD3A01EC5}"/>
              </a:ext>
            </a:extLst>
          </p:cNvPr>
          <p:cNvSpPr txBox="1"/>
          <p:nvPr/>
        </p:nvSpPr>
        <p:spPr>
          <a:xfrm>
            <a:off x="3909884" y="555931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2" name="TextBox 11">
            <a:extLst>
              <a:ext uri="{FF2B5EF4-FFF2-40B4-BE49-F238E27FC236}">
                <a16:creationId xmlns:a16="http://schemas.microsoft.com/office/drawing/2014/main" id="{752619EA-7763-16EA-466E-5C4D9F5EA5CA}"/>
              </a:ext>
            </a:extLst>
          </p:cNvPr>
          <p:cNvSpPr txBox="1"/>
          <p:nvPr/>
        </p:nvSpPr>
        <p:spPr>
          <a:xfrm>
            <a:off x="1371604" y="1579784"/>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3" name="TextBox 12">
            <a:extLst>
              <a:ext uri="{FF2B5EF4-FFF2-40B4-BE49-F238E27FC236}">
                <a16:creationId xmlns:a16="http://schemas.microsoft.com/office/drawing/2014/main" id="{0CC417BE-0353-7071-E1DB-7BFCC6F82E5A}"/>
              </a:ext>
            </a:extLst>
          </p:cNvPr>
          <p:cNvSpPr txBox="1"/>
          <p:nvPr/>
        </p:nvSpPr>
        <p:spPr>
          <a:xfrm>
            <a:off x="1371604" y="1660367"/>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4" name="TextBox 13">
            <a:extLst>
              <a:ext uri="{FF2B5EF4-FFF2-40B4-BE49-F238E27FC236}">
                <a16:creationId xmlns:a16="http://schemas.microsoft.com/office/drawing/2014/main" id="{34362948-EF10-6CED-19E6-370B60F36CD9}"/>
              </a:ext>
            </a:extLst>
          </p:cNvPr>
          <p:cNvSpPr txBox="1"/>
          <p:nvPr/>
        </p:nvSpPr>
        <p:spPr>
          <a:xfrm>
            <a:off x="22726" y="1749061"/>
            <a:ext cx="1341388" cy="1077218"/>
          </a:xfrm>
          <a:prstGeom prst="rect">
            <a:avLst/>
          </a:prstGeom>
          <a:solidFill>
            <a:srgbClr val="DEE7EA"/>
          </a:solidFill>
        </p:spPr>
        <p:txBody>
          <a:bodyPr wrap="square" rtlCol="0">
            <a:spAutoFit/>
          </a:bodyPr>
          <a:lstStyle/>
          <a:p>
            <a:pPr algn="r"/>
            <a:r>
              <a:rPr lang="cs-CZ" sz="1600" dirty="0" err="1"/>
              <a:t>Metabolic</a:t>
            </a:r>
            <a:r>
              <a:rPr lang="cs-CZ" sz="1600" dirty="0"/>
              <a:t> oxygen </a:t>
            </a:r>
            <a:r>
              <a:rPr lang="cs-CZ" sz="1600" dirty="0" err="1"/>
              <a:t>consumption</a:t>
            </a:r>
            <a:endParaRPr lang="cs-CZ" sz="1600" dirty="0"/>
          </a:p>
          <a:p>
            <a:pPr algn="r"/>
            <a:endParaRPr lang="en-US" sz="1600" dirty="0"/>
          </a:p>
        </p:txBody>
      </p:sp>
      <p:sp>
        <p:nvSpPr>
          <p:cNvPr id="5" name="TextBox 12">
            <a:extLst>
              <a:ext uri="{FF2B5EF4-FFF2-40B4-BE49-F238E27FC236}">
                <a16:creationId xmlns:a16="http://schemas.microsoft.com/office/drawing/2014/main" id="{13946266-0E11-466B-8092-C8EBF6E22047}"/>
              </a:ext>
            </a:extLst>
          </p:cNvPr>
          <p:cNvSpPr txBox="1"/>
          <p:nvPr/>
        </p:nvSpPr>
        <p:spPr>
          <a:xfrm>
            <a:off x="3440305" y="3747119"/>
            <a:ext cx="2172973" cy="338554"/>
          </a:xfrm>
          <a:prstGeom prst="rect">
            <a:avLst/>
          </a:prstGeom>
          <a:solidFill>
            <a:srgbClr val="DEE7EA"/>
          </a:solidFill>
        </p:spPr>
        <p:txBody>
          <a:bodyPr wrap="square" rtlCol="0">
            <a:spAutoFit/>
          </a:bodyPr>
          <a:lstStyle/>
          <a:p>
            <a:pPr algn="r"/>
            <a:r>
              <a:rPr lang="cs-CZ" sz="1600" dirty="0"/>
              <a:t>Oxygen </a:t>
            </a:r>
            <a:r>
              <a:rPr lang="cs-CZ" sz="1600" dirty="0" err="1"/>
              <a:t>delivery</a:t>
            </a:r>
            <a:r>
              <a:rPr lang="cs-CZ" sz="1600" dirty="0"/>
              <a:t> DO2</a:t>
            </a:r>
            <a:endParaRPr lang="en-US" sz="16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29F34687-43DF-D352-738A-94083C23796F}"/>
              </a:ext>
            </a:extLst>
          </p:cNvPr>
          <p:cNvSpPr>
            <a:spLocks noGrp="1"/>
          </p:cNvSpPr>
          <p:nvPr>
            <p:ph type="title"/>
          </p:nvPr>
        </p:nvSpPr>
        <p:spPr/>
        <p:txBody>
          <a:bodyPr/>
          <a:lstStyle/>
          <a:p>
            <a:pPr eaLnBrk="1" hangingPunct="1"/>
            <a:endParaRPr lang="en-US" altLang="en-US"/>
          </a:p>
        </p:txBody>
      </p:sp>
      <p:pic>
        <p:nvPicPr>
          <p:cNvPr id="22531" name="Zástupný obsah 5">
            <a:extLst>
              <a:ext uri="{FF2B5EF4-FFF2-40B4-BE49-F238E27FC236}">
                <a16:creationId xmlns:a16="http://schemas.microsoft.com/office/drawing/2014/main" id="{45718D57-80A6-8772-12D2-C56B48B2D3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r="584"/>
          <a:stretch>
            <a:fillRect/>
          </a:stretch>
        </p:blipFill>
        <p:spPr>
          <a:xfrm>
            <a:off x="8866" y="17621"/>
            <a:ext cx="12314238" cy="6943725"/>
          </a:xfrm>
        </p:spPr>
      </p:pic>
      <p:sp>
        <p:nvSpPr>
          <p:cNvPr id="5" name="Obdélník 4">
            <a:extLst>
              <a:ext uri="{FF2B5EF4-FFF2-40B4-BE49-F238E27FC236}">
                <a16:creationId xmlns:a16="http://schemas.microsoft.com/office/drawing/2014/main" id="{3F670B6F-6FE4-DBB5-75B8-4819B7304D9E}"/>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D16EEE22-84B1-29A6-BB28-164F7985714D}"/>
              </a:ext>
            </a:extLst>
          </p:cNvPr>
          <p:cNvSpPr/>
          <p:nvPr/>
        </p:nvSpPr>
        <p:spPr>
          <a:xfrm>
            <a:off x="-25400" y="3065644"/>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A71635-DCF6-29B4-24FC-AEF31DC797AE}"/>
              </a:ext>
            </a:extLst>
          </p:cNvPr>
          <p:cNvSpPr txBox="1"/>
          <p:nvPr/>
        </p:nvSpPr>
        <p:spPr>
          <a:xfrm>
            <a:off x="7464858" y="6396335"/>
            <a:ext cx="3446280" cy="461665"/>
          </a:xfrm>
          <a:prstGeom prst="rect">
            <a:avLst/>
          </a:prstGeom>
          <a:solidFill>
            <a:srgbClr val="FEEBC4"/>
          </a:solidFill>
        </p:spPr>
        <p:txBody>
          <a:bodyPr wrap="square" rtlCol="0">
            <a:spAutoFit/>
          </a:bodyPr>
          <a:lstStyle/>
          <a:p>
            <a:r>
              <a:rPr lang="cs-CZ" sz="2400" dirty="0" err="1">
                <a:solidFill>
                  <a:srgbClr val="FF0000"/>
                </a:solidFill>
              </a:rPr>
              <a:t>Metabolic</a:t>
            </a:r>
            <a:r>
              <a:rPr lang="cs-CZ" sz="2400" dirty="0">
                <a:solidFill>
                  <a:srgbClr val="FF0000"/>
                </a:solidFill>
              </a:rPr>
              <a:t> </a:t>
            </a:r>
            <a:r>
              <a:rPr lang="cs-CZ" sz="2400" dirty="0" err="1">
                <a:solidFill>
                  <a:srgbClr val="FF0000"/>
                </a:solidFill>
              </a:rPr>
              <a:t>needs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cells</a:t>
            </a:r>
            <a:endParaRPr lang="en-US" sz="1400" dirty="0">
              <a:solidFill>
                <a:srgbClr val="FF0000"/>
              </a:solidFill>
            </a:endParaRPr>
          </a:p>
        </p:txBody>
      </p:sp>
      <p:sp>
        <p:nvSpPr>
          <p:cNvPr id="4" name="TextBox 3">
            <a:extLst>
              <a:ext uri="{FF2B5EF4-FFF2-40B4-BE49-F238E27FC236}">
                <a16:creationId xmlns:a16="http://schemas.microsoft.com/office/drawing/2014/main" id="{7043D834-8A0B-062E-0180-D7F8AF41342B}"/>
              </a:ext>
            </a:extLst>
          </p:cNvPr>
          <p:cNvSpPr txBox="1"/>
          <p:nvPr/>
        </p:nvSpPr>
        <p:spPr>
          <a:xfrm>
            <a:off x="7623792" y="5346237"/>
            <a:ext cx="344628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endParaRPr lang="en-US" sz="1400" dirty="0">
              <a:solidFill>
                <a:srgbClr val="FF0000"/>
              </a:solidFill>
            </a:endParaRPr>
          </a:p>
        </p:txBody>
      </p:sp>
      <p:sp>
        <p:nvSpPr>
          <p:cNvPr id="6" name="TextBox 5">
            <a:extLst>
              <a:ext uri="{FF2B5EF4-FFF2-40B4-BE49-F238E27FC236}">
                <a16:creationId xmlns:a16="http://schemas.microsoft.com/office/drawing/2014/main" id="{52BC5438-982F-57D5-CF5B-6253F2B6EDF6}"/>
              </a:ext>
            </a:extLst>
          </p:cNvPr>
          <p:cNvSpPr txBox="1"/>
          <p:nvPr/>
        </p:nvSpPr>
        <p:spPr>
          <a:xfrm>
            <a:off x="6244640" y="63920"/>
            <a:ext cx="3347219" cy="523220"/>
          </a:xfrm>
          <a:prstGeom prst="rect">
            <a:avLst/>
          </a:prstGeom>
          <a:solidFill>
            <a:srgbClr val="FEEBC4"/>
          </a:solidFill>
        </p:spPr>
        <p:txBody>
          <a:bodyPr wrap="square" rtlCol="0">
            <a:spAutoFit/>
          </a:bodyPr>
          <a:lstStyle/>
          <a:p>
            <a:r>
              <a:rPr lang="cs-CZ" sz="2800" dirty="0"/>
              <a:t>Environment</a:t>
            </a:r>
            <a:endParaRPr lang="en-US" sz="1600" dirty="0"/>
          </a:p>
        </p:txBody>
      </p:sp>
      <p:sp>
        <p:nvSpPr>
          <p:cNvPr id="7" name="TextBox 6">
            <a:extLst>
              <a:ext uri="{FF2B5EF4-FFF2-40B4-BE49-F238E27FC236}">
                <a16:creationId xmlns:a16="http://schemas.microsoft.com/office/drawing/2014/main" id="{E7CF3837-9EC3-2E37-41D7-7DD425A26766}"/>
              </a:ext>
            </a:extLst>
          </p:cNvPr>
          <p:cNvSpPr txBox="1"/>
          <p:nvPr/>
        </p:nvSpPr>
        <p:spPr>
          <a:xfrm>
            <a:off x="7089624" y="982143"/>
            <a:ext cx="2096722" cy="523220"/>
          </a:xfrm>
          <a:prstGeom prst="rect">
            <a:avLst/>
          </a:prstGeom>
          <a:solidFill>
            <a:srgbClr val="FEEBC4"/>
          </a:solidFill>
        </p:spPr>
        <p:txBody>
          <a:bodyPr wrap="square" rtlCol="0">
            <a:spAutoFit/>
          </a:bodyPr>
          <a:lstStyle/>
          <a:p>
            <a:r>
              <a:rPr lang="cs-CZ" sz="2800" dirty="0" err="1"/>
              <a:t>Respiration</a:t>
            </a:r>
            <a:endParaRPr lang="en-US" sz="1600" dirty="0"/>
          </a:p>
        </p:txBody>
      </p:sp>
      <p:sp>
        <p:nvSpPr>
          <p:cNvPr id="8" name="TextBox 7">
            <a:extLst>
              <a:ext uri="{FF2B5EF4-FFF2-40B4-BE49-F238E27FC236}">
                <a16:creationId xmlns:a16="http://schemas.microsoft.com/office/drawing/2014/main" id="{DBFD7A6F-EC25-AD55-4BF3-0C2CAAC59E2C}"/>
              </a:ext>
            </a:extLst>
          </p:cNvPr>
          <p:cNvSpPr txBox="1"/>
          <p:nvPr/>
        </p:nvSpPr>
        <p:spPr>
          <a:xfrm>
            <a:off x="9400699" y="1634465"/>
            <a:ext cx="2340064" cy="523220"/>
          </a:xfrm>
          <a:prstGeom prst="rect">
            <a:avLst/>
          </a:prstGeom>
          <a:solidFill>
            <a:srgbClr val="FEEBC4"/>
          </a:solidFill>
        </p:spPr>
        <p:txBody>
          <a:bodyPr wrap="square" rtlCol="0">
            <a:spAutoFit/>
          </a:bodyPr>
          <a:lstStyle/>
          <a:p>
            <a:r>
              <a:rPr lang="cs-CZ" sz="2800" dirty="0" err="1"/>
              <a:t>Erythropoiesis</a:t>
            </a:r>
            <a:r>
              <a:rPr lang="cs-CZ" sz="1600" dirty="0"/>
              <a:t> </a:t>
            </a:r>
            <a:endParaRPr lang="en-US" sz="1600" dirty="0"/>
          </a:p>
        </p:txBody>
      </p:sp>
      <p:sp>
        <p:nvSpPr>
          <p:cNvPr id="9" name="TextBox 8">
            <a:extLst>
              <a:ext uri="{FF2B5EF4-FFF2-40B4-BE49-F238E27FC236}">
                <a16:creationId xmlns:a16="http://schemas.microsoft.com/office/drawing/2014/main" id="{2EFB479F-FA0B-CDC2-8A51-99DDF67BD35A}"/>
              </a:ext>
            </a:extLst>
          </p:cNvPr>
          <p:cNvSpPr txBox="1"/>
          <p:nvPr/>
        </p:nvSpPr>
        <p:spPr>
          <a:xfrm>
            <a:off x="10127346" y="2962574"/>
            <a:ext cx="2064654" cy="523220"/>
          </a:xfrm>
          <a:prstGeom prst="rect">
            <a:avLst/>
          </a:prstGeom>
          <a:solidFill>
            <a:srgbClr val="FEEBC4"/>
          </a:solidFill>
        </p:spPr>
        <p:txBody>
          <a:bodyPr wrap="square" rtlCol="0">
            <a:spAutoFit/>
          </a:bodyPr>
          <a:lstStyle/>
          <a:p>
            <a:r>
              <a:rPr lang="cs-CZ" sz="2800" dirty="0" err="1"/>
              <a:t>Circulation</a:t>
            </a:r>
            <a:endParaRPr lang="en-US" sz="1600" dirty="0"/>
          </a:p>
        </p:txBody>
      </p:sp>
      <p:sp>
        <p:nvSpPr>
          <p:cNvPr id="10" name="TextBox 9">
            <a:extLst>
              <a:ext uri="{FF2B5EF4-FFF2-40B4-BE49-F238E27FC236}">
                <a16:creationId xmlns:a16="http://schemas.microsoft.com/office/drawing/2014/main" id="{9AC2BBC7-0FCE-6A94-0A6C-5567CEA3A8FC}"/>
              </a:ext>
            </a:extLst>
          </p:cNvPr>
          <p:cNvSpPr txBox="1"/>
          <p:nvPr/>
        </p:nvSpPr>
        <p:spPr>
          <a:xfrm>
            <a:off x="3909884" y="562323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1" name="TextBox 10">
            <a:extLst>
              <a:ext uri="{FF2B5EF4-FFF2-40B4-BE49-F238E27FC236}">
                <a16:creationId xmlns:a16="http://schemas.microsoft.com/office/drawing/2014/main" id="{8A5131CF-AB4E-86D3-6B9E-97755F0D3CBA}"/>
              </a:ext>
            </a:extLst>
          </p:cNvPr>
          <p:cNvSpPr txBox="1"/>
          <p:nvPr/>
        </p:nvSpPr>
        <p:spPr>
          <a:xfrm>
            <a:off x="-77558" y="1748067"/>
            <a:ext cx="1341388" cy="1077218"/>
          </a:xfrm>
          <a:prstGeom prst="rect">
            <a:avLst/>
          </a:prstGeom>
          <a:solidFill>
            <a:srgbClr val="DEE7EA"/>
          </a:solidFill>
        </p:spPr>
        <p:txBody>
          <a:bodyPr wrap="square" rtlCol="0">
            <a:spAutoFit/>
          </a:bodyPr>
          <a:lstStyle/>
          <a:p>
            <a:pPr algn="r"/>
            <a:r>
              <a:rPr lang="cs-CZ" sz="1600" dirty="0" err="1"/>
              <a:t>Metabolic</a:t>
            </a:r>
            <a:r>
              <a:rPr lang="cs-CZ" sz="1600" dirty="0"/>
              <a:t> oxygen </a:t>
            </a:r>
            <a:r>
              <a:rPr lang="cs-CZ" sz="1600" dirty="0" err="1"/>
              <a:t>consumption</a:t>
            </a:r>
            <a:endParaRPr lang="cs-CZ" sz="1600" dirty="0"/>
          </a:p>
          <a:p>
            <a:pPr algn="r"/>
            <a:endParaRPr lang="en-US" sz="1600" dirty="0"/>
          </a:p>
        </p:txBody>
      </p:sp>
      <p:sp>
        <p:nvSpPr>
          <p:cNvPr id="12" name="TextBox 11">
            <a:extLst>
              <a:ext uri="{FF2B5EF4-FFF2-40B4-BE49-F238E27FC236}">
                <a16:creationId xmlns:a16="http://schemas.microsoft.com/office/drawing/2014/main" id="{A881AAE2-7074-69D0-D9C0-8213D3A8FBC9}"/>
              </a:ext>
            </a:extLst>
          </p:cNvPr>
          <p:cNvSpPr txBox="1"/>
          <p:nvPr/>
        </p:nvSpPr>
        <p:spPr>
          <a:xfrm>
            <a:off x="1314456" y="1595055"/>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3" name="TextBox 12">
            <a:extLst>
              <a:ext uri="{FF2B5EF4-FFF2-40B4-BE49-F238E27FC236}">
                <a16:creationId xmlns:a16="http://schemas.microsoft.com/office/drawing/2014/main" id="{5E81C73F-97A9-BB3D-D40C-0EBFEA90B389}"/>
              </a:ext>
            </a:extLst>
          </p:cNvPr>
          <p:cNvSpPr txBox="1"/>
          <p:nvPr/>
        </p:nvSpPr>
        <p:spPr>
          <a:xfrm>
            <a:off x="1724028" y="869798"/>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4" name="TextBox 13">
            <a:extLst>
              <a:ext uri="{FF2B5EF4-FFF2-40B4-BE49-F238E27FC236}">
                <a16:creationId xmlns:a16="http://schemas.microsoft.com/office/drawing/2014/main" id="{03143492-AE3E-35CC-D999-067E6EEEB1F4}"/>
              </a:ext>
            </a:extLst>
          </p:cNvPr>
          <p:cNvSpPr txBox="1"/>
          <p:nvPr/>
        </p:nvSpPr>
        <p:spPr>
          <a:xfrm>
            <a:off x="4413659" y="6346808"/>
            <a:ext cx="3007018" cy="461665"/>
          </a:xfrm>
          <a:prstGeom prst="rect">
            <a:avLst/>
          </a:prstGeom>
          <a:solidFill>
            <a:srgbClr val="FEEBC4"/>
          </a:solidFill>
        </p:spPr>
        <p:txBody>
          <a:bodyPr wrap="square" rtlCol="0">
            <a:spAutoFit/>
          </a:bodyPr>
          <a:lstStyle/>
          <a:p>
            <a:r>
              <a:rPr lang="cs-CZ" sz="2400" dirty="0"/>
              <a:t>ADT/ATP ratio</a:t>
            </a:r>
            <a:endParaRPr lang="en-US" sz="1400" dirty="0"/>
          </a:p>
        </p:txBody>
      </p:sp>
      <p:sp>
        <p:nvSpPr>
          <p:cNvPr id="15" name="TextBox 12">
            <a:extLst>
              <a:ext uri="{FF2B5EF4-FFF2-40B4-BE49-F238E27FC236}">
                <a16:creationId xmlns:a16="http://schemas.microsoft.com/office/drawing/2014/main" id="{060BE487-0ACB-4D01-AB9D-69731E424AA3}"/>
              </a:ext>
            </a:extLst>
          </p:cNvPr>
          <p:cNvSpPr txBox="1"/>
          <p:nvPr/>
        </p:nvSpPr>
        <p:spPr>
          <a:xfrm>
            <a:off x="3440305" y="3747119"/>
            <a:ext cx="2172973" cy="338554"/>
          </a:xfrm>
          <a:prstGeom prst="rect">
            <a:avLst/>
          </a:prstGeom>
          <a:solidFill>
            <a:srgbClr val="DEE7EA"/>
          </a:solidFill>
        </p:spPr>
        <p:txBody>
          <a:bodyPr wrap="square" rtlCol="0">
            <a:spAutoFit/>
          </a:bodyPr>
          <a:lstStyle/>
          <a:p>
            <a:pPr algn="r"/>
            <a:r>
              <a:rPr lang="cs-CZ" sz="1600" dirty="0"/>
              <a:t>Oxygen </a:t>
            </a:r>
            <a:r>
              <a:rPr lang="cs-CZ" sz="1600" dirty="0" err="1"/>
              <a:t>delivery</a:t>
            </a:r>
            <a:r>
              <a:rPr lang="cs-CZ" sz="1600" dirty="0"/>
              <a:t> DO2</a:t>
            </a: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a:extLst>
              <a:ext uri="{FF2B5EF4-FFF2-40B4-BE49-F238E27FC236}">
                <a16:creationId xmlns:a16="http://schemas.microsoft.com/office/drawing/2014/main" id="{4DD3DBB7-99BA-C58B-BC39-22B358E12D29}"/>
              </a:ext>
            </a:extLst>
          </p:cNvPr>
          <p:cNvSpPr>
            <a:spLocks noGrp="1"/>
          </p:cNvSpPr>
          <p:nvPr>
            <p:ph type="title"/>
          </p:nvPr>
        </p:nvSpPr>
        <p:spPr/>
        <p:txBody>
          <a:bodyPr/>
          <a:lstStyle/>
          <a:p>
            <a:pPr eaLnBrk="1" hangingPunct="1"/>
            <a:endParaRPr lang="en-US" altLang="en-US"/>
          </a:p>
        </p:txBody>
      </p:sp>
      <p:sp>
        <p:nvSpPr>
          <p:cNvPr id="23555" name="Zástupný obsah 2">
            <a:extLst>
              <a:ext uri="{FF2B5EF4-FFF2-40B4-BE49-F238E27FC236}">
                <a16:creationId xmlns:a16="http://schemas.microsoft.com/office/drawing/2014/main" id="{E6D181DA-DDC1-28D9-2B95-66F034424326}"/>
              </a:ext>
            </a:extLst>
          </p:cNvPr>
          <p:cNvSpPr>
            <a:spLocks noGrp="1" noChangeArrowheads="1"/>
          </p:cNvSpPr>
          <p:nvPr>
            <p:ph idx="1"/>
          </p:nvPr>
        </p:nvSpPr>
        <p:spPr/>
        <p:txBody>
          <a:bodyPr/>
          <a:lstStyle/>
          <a:p>
            <a:pPr eaLnBrk="1" hangingPunct="1"/>
            <a:endParaRPr lang="en-US" altLang="en-US"/>
          </a:p>
        </p:txBody>
      </p:sp>
      <p:sp>
        <p:nvSpPr>
          <p:cNvPr id="5" name="Obdélník 4">
            <a:extLst>
              <a:ext uri="{FF2B5EF4-FFF2-40B4-BE49-F238E27FC236}">
                <a16:creationId xmlns:a16="http://schemas.microsoft.com/office/drawing/2014/main" id="{2D20B62E-7914-D381-022F-09CE2CBB55EC}"/>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557" name="Obrázek 3">
            <a:extLst>
              <a:ext uri="{FF2B5EF4-FFF2-40B4-BE49-F238E27FC236}">
                <a16:creationId xmlns:a16="http://schemas.microsoft.com/office/drawing/2014/main" id="{4C1CD6AE-165F-1E66-136A-003A476B4C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3" y="17206"/>
            <a:ext cx="12215813"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8E1A7C7C-3833-8765-BF3F-4A32F983CDFF}"/>
              </a:ext>
            </a:extLst>
          </p:cNvPr>
          <p:cNvSpPr/>
          <p:nvPr/>
        </p:nvSpPr>
        <p:spPr>
          <a:xfrm>
            <a:off x="1574800" y="2897188"/>
            <a:ext cx="252413" cy="393700"/>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ctangle 1">
            <a:extLst>
              <a:ext uri="{FF2B5EF4-FFF2-40B4-BE49-F238E27FC236}">
                <a16:creationId xmlns:a16="http://schemas.microsoft.com/office/drawing/2014/main" id="{AFF21817-B265-2771-D00A-88D910F1F28B}"/>
              </a:ext>
            </a:extLst>
          </p:cNvPr>
          <p:cNvSpPr/>
          <p:nvPr/>
        </p:nvSpPr>
        <p:spPr>
          <a:xfrm>
            <a:off x="-68715" y="3046391"/>
            <a:ext cx="574040" cy="64489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F52D3C-BE8B-B9E7-5F8F-53B13F4BC620}"/>
              </a:ext>
            </a:extLst>
          </p:cNvPr>
          <p:cNvSpPr txBox="1"/>
          <p:nvPr/>
        </p:nvSpPr>
        <p:spPr>
          <a:xfrm>
            <a:off x="-68715" y="1776330"/>
            <a:ext cx="1341388" cy="1077218"/>
          </a:xfrm>
          <a:prstGeom prst="rect">
            <a:avLst/>
          </a:prstGeom>
          <a:solidFill>
            <a:srgbClr val="DEE7EA"/>
          </a:solidFill>
        </p:spPr>
        <p:txBody>
          <a:bodyPr wrap="square" rtlCol="0">
            <a:spAutoFit/>
          </a:bodyPr>
          <a:lstStyle/>
          <a:p>
            <a:pPr algn="r"/>
            <a:r>
              <a:rPr lang="cs-CZ" sz="1600" dirty="0" err="1"/>
              <a:t>Metabolic</a:t>
            </a:r>
            <a:r>
              <a:rPr lang="cs-CZ" sz="1600" dirty="0"/>
              <a:t> oxygen </a:t>
            </a:r>
            <a:r>
              <a:rPr lang="cs-CZ" sz="1600" dirty="0" err="1"/>
              <a:t>consumption</a:t>
            </a:r>
            <a:endParaRPr lang="cs-CZ" sz="1600" dirty="0"/>
          </a:p>
          <a:p>
            <a:pPr algn="r"/>
            <a:endParaRPr lang="en-US" sz="1600" dirty="0"/>
          </a:p>
        </p:txBody>
      </p:sp>
      <p:sp>
        <p:nvSpPr>
          <p:cNvPr id="4" name="TextBox 3">
            <a:extLst>
              <a:ext uri="{FF2B5EF4-FFF2-40B4-BE49-F238E27FC236}">
                <a16:creationId xmlns:a16="http://schemas.microsoft.com/office/drawing/2014/main" id="{3484DB81-D798-2C29-97ED-F0C53045B0FC}"/>
              </a:ext>
            </a:extLst>
          </p:cNvPr>
          <p:cNvSpPr txBox="1"/>
          <p:nvPr/>
        </p:nvSpPr>
        <p:spPr>
          <a:xfrm>
            <a:off x="7464858" y="6396335"/>
            <a:ext cx="3446280" cy="461665"/>
          </a:xfrm>
          <a:prstGeom prst="rect">
            <a:avLst/>
          </a:prstGeom>
          <a:solidFill>
            <a:srgbClr val="FEEBC4"/>
          </a:solidFill>
        </p:spPr>
        <p:txBody>
          <a:bodyPr wrap="square" rtlCol="0">
            <a:spAutoFit/>
          </a:bodyPr>
          <a:lstStyle/>
          <a:p>
            <a:r>
              <a:rPr lang="cs-CZ" sz="2400" dirty="0" err="1">
                <a:solidFill>
                  <a:srgbClr val="FF0000"/>
                </a:solidFill>
              </a:rPr>
              <a:t>Metabolic</a:t>
            </a:r>
            <a:r>
              <a:rPr lang="cs-CZ" sz="2400" dirty="0">
                <a:solidFill>
                  <a:srgbClr val="FF0000"/>
                </a:solidFill>
              </a:rPr>
              <a:t> </a:t>
            </a:r>
            <a:r>
              <a:rPr lang="cs-CZ" sz="2400" dirty="0" err="1">
                <a:solidFill>
                  <a:srgbClr val="FF0000"/>
                </a:solidFill>
              </a:rPr>
              <a:t>needs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cells</a:t>
            </a:r>
            <a:endParaRPr lang="en-US" sz="1400" dirty="0">
              <a:solidFill>
                <a:srgbClr val="FF0000"/>
              </a:solidFill>
            </a:endParaRPr>
          </a:p>
        </p:txBody>
      </p:sp>
      <p:sp>
        <p:nvSpPr>
          <p:cNvPr id="7" name="TextBox 6">
            <a:extLst>
              <a:ext uri="{FF2B5EF4-FFF2-40B4-BE49-F238E27FC236}">
                <a16:creationId xmlns:a16="http://schemas.microsoft.com/office/drawing/2014/main" id="{83B4FFCE-409C-59EE-4DEC-9830D81E9269}"/>
              </a:ext>
            </a:extLst>
          </p:cNvPr>
          <p:cNvSpPr txBox="1"/>
          <p:nvPr/>
        </p:nvSpPr>
        <p:spPr>
          <a:xfrm>
            <a:off x="7623792" y="5346237"/>
            <a:ext cx="344628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endParaRPr lang="en-US" sz="1400" dirty="0">
              <a:solidFill>
                <a:srgbClr val="FF0000"/>
              </a:solidFill>
            </a:endParaRPr>
          </a:p>
        </p:txBody>
      </p:sp>
      <p:sp>
        <p:nvSpPr>
          <p:cNvPr id="8" name="TextBox 7">
            <a:extLst>
              <a:ext uri="{FF2B5EF4-FFF2-40B4-BE49-F238E27FC236}">
                <a16:creationId xmlns:a16="http://schemas.microsoft.com/office/drawing/2014/main" id="{B4F45C27-B42E-3753-6674-569D27B846FE}"/>
              </a:ext>
            </a:extLst>
          </p:cNvPr>
          <p:cNvSpPr txBox="1"/>
          <p:nvPr/>
        </p:nvSpPr>
        <p:spPr>
          <a:xfrm>
            <a:off x="6244640" y="63920"/>
            <a:ext cx="3347219" cy="523220"/>
          </a:xfrm>
          <a:prstGeom prst="rect">
            <a:avLst/>
          </a:prstGeom>
          <a:solidFill>
            <a:srgbClr val="FEEBC4"/>
          </a:solidFill>
        </p:spPr>
        <p:txBody>
          <a:bodyPr wrap="square" rtlCol="0">
            <a:spAutoFit/>
          </a:bodyPr>
          <a:lstStyle/>
          <a:p>
            <a:r>
              <a:rPr lang="cs-CZ" sz="2800" dirty="0"/>
              <a:t>Environment</a:t>
            </a:r>
            <a:endParaRPr lang="en-US" sz="1600" dirty="0"/>
          </a:p>
        </p:txBody>
      </p:sp>
      <p:sp>
        <p:nvSpPr>
          <p:cNvPr id="9" name="TextBox 8">
            <a:extLst>
              <a:ext uri="{FF2B5EF4-FFF2-40B4-BE49-F238E27FC236}">
                <a16:creationId xmlns:a16="http://schemas.microsoft.com/office/drawing/2014/main" id="{21738A82-6108-9E1A-AD79-BF4AF24571C1}"/>
              </a:ext>
            </a:extLst>
          </p:cNvPr>
          <p:cNvSpPr txBox="1"/>
          <p:nvPr/>
        </p:nvSpPr>
        <p:spPr>
          <a:xfrm>
            <a:off x="7089624" y="982143"/>
            <a:ext cx="2096722" cy="523220"/>
          </a:xfrm>
          <a:prstGeom prst="rect">
            <a:avLst/>
          </a:prstGeom>
          <a:solidFill>
            <a:srgbClr val="FEEBC4"/>
          </a:solidFill>
        </p:spPr>
        <p:txBody>
          <a:bodyPr wrap="square" rtlCol="0">
            <a:spAutoFit/>
          </a:bodyPr>
          <a:lstStyle/>
          <a:p>
            <a:r>
              <a:rPr lang="cs-CZ" sz="2800" dirty="0" err="1"/>
              <a:t>Respiration</a:t>
            </a:r>
            <a:endParaRPr lang="en-US" sz="1600" dirty="0"/>
          </a:p>
        </p:txBody>
      </p:sp>
      <p:sp>
        <p:nvSpPr>
          <p:cNvPr id="10" name="TextBox 9">
            <a:extLst>
              <a:ext uri="{FF2B5EF4-FFF2-40B4-BE49-F238E27FC236}">
                <a16:creationId xmlns:a16="http://schemas.microsoft.com/office/drawing/2014/main" id="{483AF997-001B-B0DB-FA8D-C997AF741028}"/>
              </a:ext>
            </a:extLst>
          </p:cNvPr>
          <p:cNvSpPr txBox="1"/>
          <p:nvPr/>
        </p:nvSpPr>
        <p:spPr>
          <a:xfrm>
            <a:off x="9400699" y="1634465"/>
            <a:ext cx="2340064" cy="523220"/>
          </a:xfrm>
          <a:prstGeom prst="rect">
            <a:avLst/>
          </a:prstGeom>
          <a:solidFill>
            <a:srgbClr val="FEEBC4"/>
          </a:solidFill>
        </p:spPr>
        <p:txBody>
          <a:bodyPr wrap="square" rtlCol="0">
            <a:spAutoFit/>
          </a:bodyPr>
          <a:lstStyle/>
          <a:p>
            <a:r>
              <a:rPr lang="cs-CZ" sz="2800" dirty="0" err="1"/>
              <a:t>Erythropoiesis</a:t>
            </a:r>
            <a:r>
              <a:rPr lang="cs-CZ" sz="1600" dirty="0"/>
              <a:t> </a:t>
            </a:r>
            <a:endParaRPr lang="en-US" sz="1600" dirty="0"/>
          </a:p>
        </p:txBody>
      </p:sp>
      <p:sp>
        <p:nvSpPr>
          <p:cNvPr id="11" name="TextBox 10">
            <a:extLst>
              <a:ext uri="{FF2B5EF4-FFF2-40B4-BE49-F238E27FC236}">
                <a16:creationId xmlns:a16="http://schemas.microsoft.com/office/drawing/2014/main" id="{7A58C2C6-152F-F89D-DD98-2126F61DFF88}"/>
              </a:ext>
            </a:extLst>
          </p:cNvPr>
          <p:cNvSpPr txBox="1"/>
          <p:nvPr/>
        </p:nvSpPr>
        <p:spPr>
          <a:xfrm>
            <a:off x="10127346" y="3015640"/>
            <a:ext cx="2064654" cy="523220"/>
          </a:xfrm>
          <a:prstGeom prst="rect">
            <a:avLst/>
          </a:prstGeom>
          <a:solidFill>
            <a:srgbClr val="FEEBC4"/>
          </a:solidFill>
        </p:spPr>
        <p:txBody>
          <a:bodyPr wrap="square" rtlCol="0">
            <a:spAutoFit/>
          </a:bodyPr>
          <a:lstStyle/>
          <a:p>
            <a:r>
              <a:rPr lang="cs-CZ" sz="2800" dirty="0" err="1"/>
              <a:t>Circulation</a:t>
            </a:r>
            <a:endParaRPr lang="en-US" sz="1600" dirty="0"/>
          </a:p>
        </p:txBody>
      </p:sp>
      <p:sp>
        <p:nvSpPr>
          <p:cNvPr id="12" name="TextBox 11">
            <a:extLst>
              <a:ext uri="{FF2B5EF4-FFF2-40B4-BE49-F238E27FC236}">
                <a16:creationId xmlns:a16="http://schemas.microsoft.com/office/drawing/2014/main" id="{84F0873C-91B4-2E48-258D-3DCD22FE401F}"/>
              </a:ext>
            </a:extLst>
          </p:cNvPr>
          <p:cNvSpPr txBox="1"/>
          <p:nvPr/>
        </p:nvSpPr>
        <p:spPr>
          <a:xfrm>
            <a:off x="3909884" y="5623236"/>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3" name="TextBox 12">
            <a:extLst>
              <a:ext uri="{FF2B5EF4-FFF2-40B4-BE49-F238E27FC236}">
                <a16:creationId xmlns:a16="http://schemas.microsoft.com/office/drawing/2014/main" id="{DBDE357B-B21F-DB1B-0152-F5FC0DEAE94C}"/>
              </a:ext>
            </a:extLst>
          </p:cNvPr>
          <p:cNvSpPr txBox="1"/>
          <p:nvPr/>
        </p:nvSpPr>
        <p:spPr>
          <a:xfrm>
            <a:off x="1314456" y="1701191"/>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4" name="TextBox 13">
            <a:extLst>
              <a:ext uri="{FF2B5EF4-FFF2-40B4-BE49-F238E27FC236}">
                <a16:creationId xmlns:a16="http://schemas.microsoft.com/office/drawing/2014/main" id="{1ADD3060-3623-2D59-35CD-60F8CB3948EF}"/>
              </a:ext>
            </a:extLst>
          </p:cNvPr>
          <p:cNvSpPr txBox="1"/>
          <p:nvPr/>
        </p:nvSpPr>
        <p:spPr>
          <a:xfrm>
            <a:off x="1724028" y="975934"/>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5" name="TextBox 14">
            <a:extLst>
              <a:ext uri="{FF2B5EF4-FFF2-40B4-BE49-F238E27FC236}">
                <a16:creationId xmlns:a16="http://schemas.microsoft.com/office/drawing/2014/main" id="{0F3E904B-43EC-8D69-A224-337299EFC5C8}"/>
              </a:ext>
            </a:extLst>
          </p:cNvPr>
          <p:cNvSpPr txBox="1"/>
          <p:nvPr/>
        </p:nvSpPr>
        <p:spPr>
          <a:xfrm>
            <a:off x="2597602" y="1706635"/>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6" name="TextBox 15">
            <a:extLst>
              <a:ext uri="{FF2B5EF4-FFF2-40B4-BE49-F238E27FC236}">
                <a16:creationId xmlns:a16="http://schemas.microsoft.com/office/drawing/2014/main" id="{5C26FE03-8CA5-3984-D168-91F3F57518E6}"/>
              </a:ext>
            </a:extLst>
          </p:cNvPr>
          <p:cNvSpPr txBox="1"/>
          <p:nvPr/>
        </p:nvSpPr>
        <p:spPr>
          <a:xfrm>
            <a:off x="3801830" y="823024"/>
            <a:ext cx="1204228" cy="338554"/>
          </a:xfrm>
          <a:prstGeom prst="rect">
            <a:avLst/>
          </a:prstGeom>
          <a:solidFill>
            <a:srgbClr val="FFFFFF"/>
          </a:solidFill>
        </p:spPr>
        <p:txBody>
          <a:bodyPr wrap="square" rtlCol="0">
            <a:spAutoFit/>
          </a:bodyPr>
          <a:lstStyle/>
          <a:p>
            <a:r>
              <a:rPr lang="cs-CZ" sz="1600" dirty="0" err="1"/>
              <a:t>Critical</a:t>
            </a:r>
            <a:r>
              <a:rPr lang="cs-CZ" sz="1600" dirty="0"/>
              <a:t> DO2</a:t>
            </a:r>
            <a:endParaRPr lang="en-US" sz="1600" dirty="0"/>
          </a:p>
        </p:txBody>
      </p:sp>
      <p:sp>
        <p:nvSpPr>
          <p:cNvPr id="17" name="TextBox 16">
            <a:extLst>
              <a:ext uri="{FF2B5EF4-FFF2-40B4-BE49-F238E27FC236}">
                <a16:creationId xmlns:a16="http://schemas.microsoft.com/office/drawing/2014/main" id="{EC439513-01EE-4B93-2102-93B697BA6686}"/>
              </a:ext>
            </a:extLst>
          </p:cNvPr>
          <p:cNvSpPr txBox="1"/>
          <p:nvPr/>
        </p:nvSpPr>
        <p:spPr>
          <a:xfrm>
            <a:off x="4960666" y="6369806"/>
            <a:ext cx="2097359" cy="461665"/>
          </a:xfrm>
          <a:prstGeom prst="rect">
            <a:avLst/>
          </a:prstGeom>
          <a:solidFill>
            <a:srgbClr val="FEEBC4"/>
          </a:solidFill>
        </p:spPr>
        <p:txBody>
          <a:bodyPr wrap="square" rtlCol="0">
            <a:spAutoFit/>
          </a:bodyPr>
          <a:lstStyle/>
          <a:p>
            <a:r>
              <a:rPr lang="cs-CZ" sz="2400" dirty="0"/>
              <a:t>ADT/ATP ratio</a:t>
            </a:r>
            <a:endParaRPr lang="en-US" sz="1400" dirty="0"/>
          </a:p>
        </p:txBody>
      </p:sp>
      <p:sp>
        <p:nvSpPr>
          <p:cNvPr id="18" name="TextBox 12">
            <a:extLst>
              <a:ext uri="{FF2B5EF4-FFF2-40B4-BE49-F238E27FC236}">
                <a16:creationId xmlns:a16="http://schemas.microsoft.com/office/drawing/2014/main" id="{35AC590A-1204-5CDD-BA3A-662686EAEE49}"/>
              </a:ext>
            </a:extLst>
          </p:cNvPr>
          <p:cNvSpPr txBox="1"/>
          <p:nvPr/>
        </p:nvSpPr>
        <p:spPr>
          <a:xfrm>
            <a:off x="3440305" y="3747119"/>
            <a:ext cx="2172973" cy="338554"/>
          </a:xfrm>
          <a:prstGeom prst="rect">
            <a:avLst/>
          </a:prstGeom>
          <a:solidFill>
            <a:srgbClr val="DEE7EA"/>
          </a:solidFill>
        </p:spPr>
        <p:txBody>
          <a:bodyPr wrap="square" rtlCol="0">
            <a:spAutoFit/>
          </a:bodyPr>
          <a:lstStyle/>
          <a:p>
            <a:pPr algn="r"/>
            <a:r>
              <a:rPr lang="cs-CZ" sz="1600" dirty="0"/>
              <a:t>Oxygen </a:t>
            </a:r>
            <a:r>
              <a:rPr lang="cs-CZ" sz="1600" dirty="0" err="1"/>
              <a:t>delivery</a:t>
            </a:r>
            <a:r>
              <a:rPr lang="cs-CZ" sz="1600" dirty="0"/>
              <a:t> DO2</a:t>
            </a:r>
            <a:endParaRPr lang="en-US" sz="16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A775A47-98B1-4F35-8FB9-E6F46C9FA615}"/>
              </a:ext>
            </a:extLst>
          </p:cNvPr>
          <p:cNvPicPr>
            <a:picLocks noGrp="1" noChangeAspect="1" noChangeArrowheads="1"/>
          </p:cNvPicPr>
          <p:nvPr>
            <p:ph idx="1"/>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3454" y="565266"/>
            <a:ext cx="11598549" cy="609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523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16718D-5F48-4281-832E-80EB31DE5071}"/>
              </a:ext>
            </a:extLst>
          </p:cNvPr>
          <p:cNvSpPr>
            <a:spLocks noGrp="1"/>
          </p:cNvSpPr>
          <p:nvPr>
            <p:ph type="title"/>
          </p:nvPr>
        </p:nvSpPr>
        <p:spPr/>
        <p:txBody>
          <a:bodyPr/>
          <a:lstStyle/>
          <a:p>
            <a:endParaRPr lang="en-US"/>
          </a:p>
        </p:txBody>
      </p:sp>
      <p:pic>
        <p:nvPicPr>
          <p:cNvPr id="16388" name="Picture 4" descr="Co je VO2 Max a jak jej zvýšit? | Hodinky-365.cz">
            <a:extLst>
              <a:ext uri="{FF2B5EF4-FFF2-40B4-BE49-F238E27FC236}">
                <a16:creationId xmlns:a16="http://schemas.microsoft.com/office/drawing/2014/main" id="{FFC8C4A5-7771-46F9-83EE-ACB64C3517D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38345"/>
            <a:ext cx="6768890" cy="338444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VO2max. Jak zvýšit VO2max hodnoty aneb magický kyslík - oBěhání.cz">
            <a:extLst>
              <a:ext uri="{FF2B5EF4-FFF2-40B4-BE49-F238E27FC236}">
                <a16:creationId xmlns:a16="http://schemas.microsoft.com/office/drawing/2014/main" id="{4AD43D5E-B752-42C7-A344-B6BEDB26A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660563"/>
            <a:ext cx="6096000" cy="4067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C50B3D51-39E3-4204-8082-5DDC3A6A90A5}"/>
              </a:ext>
            </a:extLst>
          </p:cNvPr>
          <p:cNvSpPr txBox="1"/>
          <p:nvPr/>
        </p:nvSpPr>
        <p:spPr>
          <a:xfrm>
            <a:off x="417006" y="3878663"/>
            <a:ext cx="3794821" cy="369332"/>
          </a:xfrm>
          <a:prstGeom prst="rect">
            <a:avLst/>
          </a:prstGeom>
          <a:noFill/>
        </p:spPr>
        <p:txBody>
          <a:bodyPr wrap="none" rtlCol="0">
            <a:spAutoFit/>
          </a:bodyPr>
          <a:lstStyle/>
          <a:p>
            <a:r>
              <a:rPr lang="cs-CZ" dirty="0"/>
              <a:t>VO2   200 ml/min=&gt;2000-3000 ml/min</a:t>
            </a:r>
            <a:endParaRPr lang="en-US" dirty="0"/>
          </a:p>
        </p:txBody>
      </p:sp>
      <p:sp>
        <p:nvSpPr>
          <p:cNvPr id="7" name="TextovéPole 6">
            <a:extLst>
              <a:ext uri="{FF2B5EF4-FFF2-40B4-BE49-F238E27FC236}">
                <a16:creationId xmlns:a16="http://schemas.microsoft.com/office/drawing/2014/main" id="{076FE330-5B9F-41C0-B2A5-828F0FCC07D3}"/>
              </a:ext>
            </a:extLst>
          </p:cNvPr>
          <p:cNvSpPr txBox="1"/>
          <p:nvPr/>
        </p:nvSpPr>
        <p:spPr>
          <a:xfrm>
            <a:off x="417006" y="4482921"/>
            <a:ext cx="2242922" cy="369332"/>
          </a:xfrm>
          <a:prstGeom prst="rect">
            <a:avLst/>
          </a:prstGeom>
          <a:noFill/>
        </p:spPr>
        <p:txBody>
          <a:bodyPr wrap="none" rtlCol="0">
            <a:spAutoFit/>
          </a:bodyPr>
          <a:lstStyle/>
          <a:p>
            <a:r>
              <a:rPr lang="cs-CZ" dirty="0"/>
              <a:t>Q   5 l/min=&gt; 25 l/min</a:t>
            </a:r>
            <a:endParaRPr lang="en-US" dirty="0"/>
          </a:p>
        </p:txBody>
      </p:sp>
    </p:spTree>
    <p:extLst>
      <p:ext uri="{BB962C8B-B14F-4D97-AF65-F5344CB8AC3E}">
        <p14:creationId xmlns:p14="http://schemas.microsoft.com/office/powerpoint/2010/main" val="2224712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Nadpis 1">
            <a:extLst>
              <a:ext uri="{FF2B5EF4-FFF2-40B4-BE49-F238E27FC236}">
                <a16:creationId xmlns:a16="http://schemas.microsoft.com/office/drawing/2014/main" id="{6FD7C3A5-2D44-FE12-7BA8-0214E9B192F4}"/>
              </a:ext>
            </a:extLst>
          </p:cNvPr>
          <p:cNvSpPr>
            <a:spLocks noGrp="1"/>
          </p:cNvSpPr>
          <p:nvPr>
            <p:ph type="title"/>
          </p:nvPr>
        </p:nvSpPr>
        <p:spPr/>
        <p:txBody>
          <a:bodyPr/>
          <a:lstStyle/>
          <a:p>
            <a:pPr eaLnBrk="1" hangingPunct="1"/>
            <a:endParaRPr lang="en-US" altLang="en-US"/>
          </a:p>
        </p:txBody>
      </p:sp>
      <p:sp>
        <p:nvSpPr>
          <p:cNvPr id="25603" name="Zástupný obsah 2">
            <a:extLst>
              <a:ext uri="{FF2B5EF4-FFF2-40B4-BE49-F238E27FC236}">
                <a16:creationId xmlns:a16="http://schemas.microsoft.com/office/drawing/2014/main" id="{D74D5FE7-18CB-F729-BDF1-5296AC700C58}"/>
              </a:ext>
            </a:extLst>
          </p:cNvPr>
          <p:cNvSpPr>
            <a:spLocks noGrp="1" noChangeArrowheads="1"/>
          </p:cNvSpPr>
          <p:nvPr>
            <p:ph idx="1"/>
          </p:nvPr>
        </p:nvSpPr>
        <p:spPr/>
        <p:txBody>
          <a:bodyPr/>
          <a:lstStyle/>
          <a:p>
            <a:pPr eaLnBrk="1" hangingPunct="1"/>
            <a:endParaRPr lang="en-US" altLang="en-US"/>
          </a:p>
        </p:txBody>
      </p:sp>
      <p:sp>
        <p:nvSpPr>
          <p:cNvPr id="5" name="Obdélník 4">
            <a:extLst>
              <a:ext uri="{FF2B5EF4-FFF2-40B4-BE49-F238E27FC236}">
                <a16:creationId xmlns:a16="http://schemas.microsoft.com/office/drawing/2014/main" id="{484E8397-4CF5-7019-839D-C94006397D83}"/>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5" name="Obrázek 3">
            <a:extLst>
              <a:ext uri="{FF2B5EF4-FFF2-40B4-BE49-F238E27FC236}">
                <a16:creationId xmlns:a16="http://schemas.microsoft.com/office/drawing/2014/main" id="{8557435D-11E4-C864-A2E0-933F4F85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57617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délník 5">
            <a:extLst>
              <a:ext uri="{FF2B5EF4-FFF2-40B4-BE49-F238E27FC236}">
                <a16:creationId xmlns:a16="http://schemas.microsoft.com/office/drawing/2014/main" id="{11BFD241-31E3-65E0-8D30-C3A5BB09C6FC}"/>
              </a:ext>
            </a:extLst>
          </p:cNvPr>
          <p:cNvSpPr/>
          <p:nvPr/>
        </p:nvSpPr>
        <p:spPr>
          <a:xfrm>
            <a:off x="1574800" y="2932113"/>
            <a:ext cx="252413" cy="393700"/>
          </a:xfrm>
          <a:prstGeom prst="rect">
            <a:avLst/>
          </a:prstGeom>
          <a:solidFill>
            <a:srgbClr val="ECF1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a:extLst>
              <a:ext uri="{FF2B5EF4-FFF2-40B4-BE49-F238E27FC236}">
                <a16:creationId xmlns:a16="http://schemas.microsoft.com/office/drawing/2014/main" id="{2CDEB39A-F13B-B36B-60CC-8FD204F3CB32}"/>
              </a:ext>
            </a:extLst>
          </p:cNvPr>
          <p:cNvSpPr txBox="1"/>
          <p:nvPr/>
        </p:nvSpPr>
        <p:spPr>
          <a:xfrm>
            <a:off x="2220685" y="230188"/>
            <a:ext cx="2036990" cy="369332"/>
          </a:xfrm>
          <a:prstGeom prst="rect">
            <a:avLst/>
          </a:prstGeom>
          <a:solidFill>
            <a:srgbClr val="EAF1F2"/>
          </a:solidFill>
        </p:spPr>
        <p:txBody>
          <a:bodyPr wrap="square" rtlCol="0">
            <a:spAutoFit/>
          </a:bodyPr>
          <a:lstStyle/>
          <a:p>
            <a:r>
              <a:rPr lang="en-US" dirty="0"/>
              <a:t>critical value</a:t>
            </a:r>
            <a:r>
              <a:rPr lang="cs-CZ" dirty="0"/>
              <a:t> PvO</a:t>
            </a:r>
            <a:r>
              <a:rPr lang="cs-CZ" baseline="-25000" dirty="0"/>
              <a:t>2</a:t>
            </a:r>
            <a:endParaRPr lang="en-US" baseline="-25000" dirty="0"/>
          </a:p>
        </p:txBody>
      </p:sp>
      <p:sp>
        <p:nvSpPr>
          <p:cNvPr id="3" name="TextBox 2">
            <a:extLst>
              <a:ext uri="{FF2B5EF4-FFF2-40B4-BE49-F238E27FC236}">
                <a16:creationId xmlns:a16="http://schemas.microsoft.com/office/drawing/2014/main" id="{3A5B3161-2409-662F-D32B-CDCC957CD371}"/>
              </a:ext>
            </a:extLst>
          </p:cNvPr>
          <p:cNvSpPr txBox="1"/>
          <p:nvPr/>
        </p:nvSpPr>
        <p:spPr>
          <a:xfrm>
            <a:off x="8694965" y="599520"/>
            <a:ext cx="2352674" cy="369332"/>
          </a:xfrm>
          <a:prstGeom prst="rect">
            <a:avLst/>
          </a:prstGeom>
          <a:solidFill>
            <a:srgbClr val="EAF1F2"/>
          </a:solidFill>
        </p:spPr>
        <p:txBody>
          <a:bodyPr wrap="square" rtlCol="0">
            <a:spAutoFit/>
          </a:bodyPr>
          <a:lstStyle/>
          <a:p>
            <a:r>
              <a:rPr lang="en-US" dirty="0"/>
              <a:t>critical value</a:t>
            </a:r>
            <a:r>
              <a:rPr lang="cs-CZ" dirty="0"/>
              <a:t> PvO</a:t>
            </a:r>
            <a:r>
              <a:rPr lang="cs-CZ" baseline="-25000" dirty="0"/>
              <a:t>2</a:t>
            </a:r>
            <a:endParaRPr lang="en-US" baseline="-25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a:extLst>
              <a:ext uri="{FF2B5EF4-FFF2-40B4-BE49-F238E27FC236}">
                <a16:creationId xmlns:a16="http://schemas.microsoft.com/office/drawing/2014/main" id="{746C54E5-60FA-EC9F-B579-04D777A44E34}"/>
              </a:ext>
            </a:extLst>
          </p:cNvPr>
          <p:cNvSpPr>
            <a:spLocks noGrp="1"/>
          </p:cNvSpPr>
          <p:nvPr>
            <p:ph type="title"/>
          </p:nvPr>
        </p:nvSpPr>
        <p:spPr/>
        <p:txBody>
          <a:bodyPr/>
          <a:lstStyle/>
          <a:p>
            <a:pPr eaLnBrk="1" hangingPunct="1"/>
            <a:endParaRPr lang="en-US" altLang="en-US"/>
          </a:p>
        </p:txBody>
      </p:sp>
      <p:sp>
        <p:nvSpPr>
          <p:cNvPr id="26627" name="Zástupný obsah 2">
            <a:extLst>
              <a:ext uri="{FF2B5EF4-FFF2-40B4-BE49-F238E27FC236}">
                <a16:creationId xmlns:a16="http://schemas.microsoft.com/office/drawing/2014/main" id="{EE70A628-30C5-179A-C326-B7E5B826F576}"/>
              </a:ext>
            </a:extLst>
          </p:cNvPr>
          <p:cNvSpPr>
            <a:spLocks noGrp="1" noChangeArrowheads="1"/>
          </p:cNvSpPr>
          <p:nvPr>
            <p:ph idx="1"/>
          </p:nvPr>
        </p:nvSpPr>
        <p:spPr/>
        <p:txBody>
          <a:bodyPr/>
          <a:lstStyle/>
          <a:p>
            <a:pPr eaLnBrk="1" hangingPunct="1"/>
            <a:endParaRPr lang="en-US" altLang="en-US"/>
          </a:p>
        </p:txBody>
      </p:sp>
      <p:sp>
        <p:nvSpPr>
          <p:cNvPr id="5" name="Obdélník 4">
            <a:extLst>
              <a:ext uri="{FF2B5EF4-FFF2-40B4-BE49-F238E27FC236}">
                <a16:creationId xmlns:a16="http://schemas.microsoft.com/office/drawing/2014/main" id="{E7C22FF9-3F32-09F8-55CD-BFC3708FFDFC}"/>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6629" name="Obrázek 3">
            <a:extLst>
              <a:ext uri="{FF2B5EF4-FFF2-40B4-BE49-F238E27FC236}">
                <a16:creationId xmlns:a16="http://schemas.microsoft.com/office/drawing/2014/main" id="{F16D3C7D-EF23-DAC6-39B0-C699C513A7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37" y="0"/>
            <a:ext cx="12611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ow to choose the therapeutic goals to improve tissue perfusion in septic  shock">
            <a:extLst>
              <a:ext uri="{FF2B5EF4-FFF2-40B4-BE49-F238E27FC236}">
                <a16:creationId xmlns:a16="http://schemas.microsoft.com/office/drawing/2014/main" id="{533AE3DD-10D9-8D0F-29DC-82AFE1D638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2700" y="3688446"/>
            <a:ext cx="4582011" cy="221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12C9E6D-2DD7-1371-3FD5-86CA5F34B0C5}"/>
              </a:ext>
            </a:extLst>
          </p:cNvPr>
          <p:cNvSpPr txBox="1"/>
          <p:nvPr/>
        </p:nvSpPr>
        <p:spPr>
          <a:xfrm>
            <a:off x="1558013" y="658574"/>
            <a:ext cx="2126797" cy="369332"/>
          </a:xfrm>
          <a:prstGeom prst="rect">
            <a:avLst/>
          </a:prstGeom>
          <a:solidFill>
            <a:srgbClr val="EAF1F2"/>
          </a:solidFill>
        </p:spPr>
        <p:txBody>
          <a:bodyPr wrap="square" rtlCol="0">
            <a:spAutoFit/>
          </a:bodyPr>
          <a:lstStyle/>
          <a:p>
            <a:r>
              <a:rPr lang="en-US" dirty="0"/>
              <a:t>critical value</a:t>
            </a:r>
            <a:r>
              <a:rPr lang="cs-CZ" dirty="0"/>
              <a:t> PvO</a:t>
            </a:r>
            <a:r>
              <a:rPr lang="cs-CZ" baseline="-25000" dirty="0"/>
              <a:t>2</a:t>
            </a:r>
            <a:endParaRPr lang="en-US" baseline="-25000" dirty="0"/>
          </a:p>
        </p:txBody>
      </p:sp>
      <p:sp>
        <p:nvSpPr>
          <p:cNvPr id="3" name="TextBox 2">
            <a:extLst>
              <a:ext uri="{FF2B5EF4-FFF2-40B4-BE49-F238E27FC236}">
                <a16:creationId xmlns:a16="http://schemas.microsoft.com/office/drawing/2014/main" id="{9F08F5D7-BECC-D2BA-242A-CA23116018C8}"/>
              </a:ext>
            </a:extLst>
          </p:cNvPr>
          <p:cNvSpPr txBox="1"/>
          <p:nvPr/>
        </p:nvSpPr>
        <p:spPr>
          <a:xfrm rot="18026464">
            <a:off x="3068972" y="2342202"/>
            <a:ext cx="6008953" cy="338554"/>
          </a:xfrm>
          <a:prstGeom prst="rect">
            <a:avLst/>
          </a:prstGeom>
          <a:solidFill>
            <a:srgbClr val="EAF1F2"/>
          </a:solidFill>
        </p:spPr>
        <p:txBody>
          <a:bodyPr wrap="none" rtlCol="0">
            <a:spAutoFit/>
          </a:bodyPr>
          <a:lstStyle/>
          <a:p>
            <a:r>
              <a:rPr lang="en-US" sz="1600" dirty="0"/>
              <a:t>O</a:t>
            </a:r>
            <a:r>
              <a:rPr lang="en-US" sz="1600" baseline="-25000" dirty="0"/>
              <a:t>2</a:t>
            </a:r>
            <a:r>
              <a:rPr lang="en-US" sz="1600" dirty="0"/>
              <a:t> diffusion rate from capillary to mitochondria at P</a:t>
            </a:r>
            <a:r>
              <a:rPr lang="cs-CZ" sz="1600" baseline="-25000" dirty="0" err="1"/>
              <a:t>mit</a:t>
            </a:r>
            <a:r>
              <a:rPr lang="en-US" sz="1600" dirty="0"/>
              <a:t>O</a:t>
            </a:r>
            <a:r>
              <a:rPr lang="en-US" sz="1600" baseline="-25000" dirty="0"/>
              <a:t>2</a:t>
            </a:r>
            <a:r>
              <a:rPr lang="cs-CZ" sz="1600" dirty="0"/>
              <a:t> </a:t>
            </a:r>
            <a:r>
              <a:rPr lang="en-US" sz="1600" dirty="0"/>
              <a:t>=</a:t>
            </a:r>
            <a:r>
              <a:rPr lang="cs-CZ" sz="1600" dirty="0"/>
              <a:t> </a:t>
            </a:r>
            <a:r>
              <a:rPr lang="en-US" sz="1600" dirty="0"/>
              <a:t>2</a:t>
            </a:r>
            <a:r>
              <a:rPr lang="cs-CZ" sz="1600" dirty="0"/>
              <a:t> </a:t>
            </a:r>
            <a:r>
              <a:rPr lang="en-US" sz="1600" dirty="0"/>
              <a:t>mmHg</a:t>
            </a:r>
            <a:r>
              <a:rPr lang="cs-CZ" sz="1600" dirty="0"/>
              <a:t>      </a:t>
            </a:r>
            <a:endParaRPr lang="en-US" sz="1600" dirty="0"/>
          </a:p>
        </p:txBody>
      </p:sp>
      <p:sp>
        <p:nvSpPr>
          <p:cNvPr id="4" name="TextBox 3">
            <a:extLst>
              <a:ext uri="{FF2B5EF4-FFF2-40B4-BE49-F238E27FC236}">
                <a16:creationId xmlns:a16="http://schemas.microsoft.com/office/drawing/2014/main" id="{95510D78-9D31-73C3-C90B-4F70708F0D83}"/>
              </a:ext>
            </a:extLst>
          </p:cNvPr>
          <p:cNvSpPr txBox="1"/>
          <p:nvPr/>
        </p:nvSpPr>
        <p:spPr>
          <a:xfrm>
            <a:off x="7645854" y="3149721"/>
            <a:ext cx="2418030" cy="369332"/>
          </a:xfrm>
          <a:prstGeom prst="rect">
            <a:avLst/>
          </a:prstGeom>
          <a:solidFill>
            <a:srgbClr val="4073C9"/>
          </a:solidFill>
        </p:spPr>
        <p:txBody>
          <a:bodyPr wrap="square" rtlCol="0">
            <a:spAutoFit/>
          </a:bodyPr>
          <a:lstStyle/>
          <a:p>
            <a:pPr algn="ctr"/>
            <a:r>
              <a:rPr lang="cs-CZ" dirty="0" err="1">
                <a:solidFill>
                  <a:schemeClr val="bg1"/>
                </a:solidFill>
              </a:rPr>
              <a:t>Critical</a:t>
            </a:r>
            <a:r>
              <a:rPr lang="cs-CZ" dirty="0">
                <a:solidFill>
                  <a:schemeClr val="bg1"/>
                </a:solidFill>
              </a:rPr>
              <a:t> </a:t>
            </a:r>
            <a:r>
              <a:rPr lang="cs-CZ" dirty="0" err="1">
                <a:solidFill>
                  <a:schemeClr val="bg1"/>
                </a:solidFill>
              </a:rPr>
              <a:t>venous</a:t>
            </a:r>
            <a:r>
              <a:rPr lang="cs-CZ" dirty="0">
                <a:solidFill>
                  <a:schemeClr val="bg1"/>
                </a:solidFill>
              </a:rPr>
              <a:t> O</a:t>
            </a:r>
            <a:r>
              <a:rPr lang="cs-CZ" baseline="-25000" dirty="0">
                <a:solidFill>
                  <a:schemeClr val="bg1"/>
                </a:solidFill>
              </a:rPr>
              <a:t>2</a:t>
            </a:r>
            <a:endParaRPr lang="en-US" baseline="-25000" dirty="0">
              <a:solidFill>
                <a:schemeClr val="bg1"/>
              </a:solidFill>
            </a:endParaRPr>
          </a:p>
        </p:txBody>
      </p:sp>
      <p:sp>
        <p:nvSpPr>
          <p:cNvPr id="7" name="TextBox 6">
            <a:extLst>
              <a:ext uri="{FF2B5EF4-FFF2-40B4-BE49-F238E27FC236}">
                <a16:creationId xmlns:a16="http://schemas.microsoft.com/office/drawing/2014/main" id="{A6B398FF-0E17-24B7-2C15-42D7C4978DD8}"/>
              </a:ext>
            </a:extLst>
          </p:cNvPr>
          <p:cNvSpPr txBox="1"/>
          <p:nvPr/>
        </p:nvSpPr>
        <p:spPr>
          <a:xfrm rot="19090006">
            <a:off x="8816174" y="1659557"/>
            <a:ext cx="1874937" cy="369332"/>
          </a:xfrm>
          <a:prstGeom prst="rect">
            <a:avLst/>
          </a:prstGeom>
          <a:solidFill>
            <a:srgbClr val="4073C9"/>
          </a:solidFill>
        </p:spPr>
        <p:txBody>
          <a:bodyPr wrap="square" rtlCol="0">
            <a:spAutoFit/>
          </a:bodyPr>
          <a:lstStyle/>
          <a:p>
            <a:pPr algn="r"/>
            <a:r>
              <a:rPr lang="cs-CZ" dirty="0">
                <a:solidFill>
                  <a:schemeClr val="bg1"/>
                </a:solidFill>
              </a:rPr>
              <a:t>It </a:t>
            </a:r>
            <a:r>
              <a:rPr lang="cs-CZ" dirty="0" err="1">
                <a:solidFill>
                  <a:schemeClr val="bg1"/>
                </a:solidFill>
              </a:rPr>
              <a:t>affects</a:t>
            </a:r>
            <a:r>
              <a:rPr lang="cs-CZ" dirty="0">
                <a:solidFill>
                  <a:schemeClr val="bg1"/>
                </a:solidFill>
              </a:rPr>
              <a:t> PvO</a:t>
            </a:r>
            <a:r>
              <a:rPr lang="cs-CZ" baseline="-25000" dirty="0">
                <a:solidFill>
                  <a:schemeClr val="bg1"/>
                </a:solidFill>
              </a:rPr>
              <a:t>2</a:t>
            </a:r>
            <a:endParaRPr lang="en-US" baseline="-25000" dirty="0">
              <a:solidFill>
                <a:schemeClr val="bg1"/>
              </a:solidFill>
            </a:endParaRPr>
          </a:p>
        </p:txBody>
      </p:sp>
      <p:sp>
        <p:nvSpPr>
          <p:cNvPr id="8" name="TextBox 7">
            <a:extLst>
              <a:ext uri="{FF2B5EF4-FFF2-40B4-BE49-F238E27FC236}">
                <a16:creationId xmlns:a16="http://schemas.microsoft.com/office/drawing/2014/main" id="{49636405-3AF5-D06A-A176-E452A04105AF}"/>
              </a:ext>
            </a:extLst>
          </p:cNvPr>
          <p:cNvSpPr txBox="1"/>
          <p:nvPr/>
        </p:nvSpPr>
        <p:spPr>
          <a:xfrm>
            <a:off x="3830412" y="6200487"/>
            <a:ext cx="1724068" cy="584775"/>
          </a:xfrm>
          <a:prstGeom prst="rect">
            <a:avLst/>
          </a:prstGeom>
          <a:solidFill>
            <a:srgbClr val="4073C9"/>
          </a:solidFill>
        </p:spPr>
        <p:txBody>
          <a:bodyPr wrap="square" rtlCol="0">
            <a:spAutoFit/>
          </a:bodyPr>
          <a:lstStyle/>
          <a:p>
            <a:r>
              <a:rPr lang="cs-CZ" sz="1600" dirty="0" err="1">
                <a:solidFill>
                  <a:schemeClr val="bg1"/>
                </a:solidFill>
              </a:rPr>
              <a:t>Mitochondrial</a:t>
            </a:r>
            <a:r>
              <a:rPr lang="cs-CZ" sz="1600" dirty="0">
                <a:solidFill>
                  <a:schemeClr val="bg1"/>
                </a:solidFill>
              </a:rPr>
              <a:t> PO</a:t>
            </a:r>
            <a:r>
              <a:rPr lang="cs-CZ" sz="1600" baseline="-25000" dirty="0">
                <a:solidFill>
                  <a:schemeClr val="bg1"/>
                </a:solidFill>
              </a:rPr>
              <a:t>2</a:t>
            </a:r>
            <a:r>
              <a:rPr lang="cs-CZ" sz="1600" dirty="0">
                <a:solidFill>
                  <a:schemeClr val="bg1"/>
                </a:solidFill>
              </a:rPr>
              <a:t>=2 </a:t>
            </a:r>
            <a:r>
              <a:rPr lang="cs-CZ" sz="1600" dirty="0" err="1">
                <a:solidFill>
                  <a:schemeClr val="bg1"/>
                </a:solidFill>
              </a:rPr>
              <a:t>mmHg</a:t>
            </a:r>
            <a:endParaRPr lang="en-US" sz="1600" dirty="0">
              <a:solidFill>
                <a:schemeClr val="bg1"/>
              </a:solidFill>
            </a:endParaRPr>
          </a:p>
        </p:txBody>
      </p:sp>
      <p:sp>
        <p:nvSpPr>
          <p:cNvPr id="9" name="TextBox 8">
            <a:extLst>
              <a:ext uri="{FF2B5EF4-FFF2-40B4-BE49-F238E27FC236}">
                <a16:creationId xmlns:a16="http://schemas.microsoft.com/office/drawing/2014/main" id="{B0E18DE1-EE8E-BD6F-1B21-56F95F3537BA}"/>
              </a:ext>
            </a:extLst>
          </p:cNvPr>
          <p:cNvSpPr txBox="1"/>
          <p:nvPr/>
        </p:nvSpPr>
        <p:spPr>
          <a:xfrm rot="16200000">
            <a:off x="1568930" y="3241953"/>
            <a:ext cx="1027204" cy="369332"/>
          </a:xfrm>
          <a:prstGeom prst="rect">
            <a:avLst/>
          </a:prstGeom>
          <a:solidFill>
            <a:srgbClr val="EAF1F2"/>
          </a:solidFill>
        </p:spPr>
        <p:txBody>
          <a:bodyPr wrap="none" rtlCol="0">
            <a:spAutoFit/>
          </a:bodyPr>
          <a:lstStyle/>
          <a:p>
            <a:r>
              <a:rPr lang="en-US" dirty="0"/>
              <a:t>Diffusion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Čínský kontejnerový přístav ochromil covid. A očekává se dominový efekt v  globálních dodavatelských řetězcích - Ekonomický deník">
            <a:extLst>
              <a:ext uri="{FF2B5EF4-FFF2-40B4-BE49-F238E27FC236}">
                <a16:creationId xmlns:a16="http://schemas.microsoft.com/office/drawing/2014/main" id="{25B0EDA3-3569-CAFE-BE7B-6ED07EA0A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8" y="874713"/>
            <a:ext cx="30194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Obrázek 3">
            <a:extLst>
              <a:ext uri="{FF2B5EF4-FFF2-40B4-BE49-F238E27FC236}">
                <a16:creationId xmlns:a16="http://schemas.microsoft.com/office/drawing/2014/main" id="{A60B8ABB-226E-6069-6642-72426DE1B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4338" y="4805363"/>
            <a:ext cx="160813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Šipka: dolů 9">
            <a:extLst>
              <a:ext uri="{FF2B5EF4-FFF2-40B4-BE49-F238E27FC236}">
                <a16:creationId xmlns:a16="http://schemas.microsoft.com/office/drawing/2014/main" id="{E7AFF3D3-BBA5-201C-CB11-138A7FC53EE4}"/>
              </a:ext>
            </a:extLst>
          </p:cNvPr>
          <p:cNvSpPr/>
          <p:nvPr/>
        </p:nvSpPr>
        <p:spPr>
          <a:xfrm rot="9952689">
            <a:off x="5938838" y="1454150"/>
            <a:ext cx="139700" cy="2898775"/>
          </a:xfrm>
          <a:prstGeom prst="downArrow">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Šipka: dolů 7">
            <a:extLst>
              <a:ext uri="{FF2B5EF4-FFF2-40B4-BE49-F238E27FC236}">
                <a16:creationId xmlns:a16="http://schemas.microsoft.com/office/drawing/2014/main" id="{CB922148-21D0-485D-60CE-4738904F86D6}"/>
              </a:ext>
            </a:extLst>
          </p:cNvPr>
          <p:cNvSpPr/>
          <p:nvPr/>
        </p:nvSpPr>
        <p:spPr>
          <a:xfrm rot="523373">
            <a:off x="6218238" y="1416050"/>
            <a:ext cx="160337" cy="292417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2" name="TextovéPole 11">
            <a:extLst>
              <a:ext uri="{FF2B5EF4-FFF2-40B4-BE49-F238E27FC236}">
                <a16:creationId xmlns:a16="http://schemas.microsoft.com/office/drawing/2014/main" id="{898361C8-640C-E3C4-22BC-14FB36E65C57}"/>
              </a:ext>
            </a:extLst>
          </p:cNvPr>
          <p:cNvSpPr txBox="1">
            <a:spLocks noChangeArrowheads="1"/>
          </p:cNvSpPr>
          <p:nvPr/>
        </p:nvSpPr>
        <p:spPr bwMode="auto">
          <a:xfrm>
            <a:off x="6423025" y="1143000"/>
            <a:ext cx="44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9223" name="TextovéPole 13">
            <a:extLst>
              <a:ext uri="{FF2B5EF4-FFF2-40B4-BE49-F238E27FC236}">
                <a16:creationId xmlns:a16="http://schemas.microsoft.com/office/drawing/2014/main" id="{D9E94ECE-6832-9A0D-4503-6D8F6E814CDD}"/>
              </a:ext>
            </a:extLst>
          </p:cNvPr>
          <p:cNvSpPr txBox="1">
            <a:spLocks noChangeArrowheads="1"/>
          </p:cNvSpPr>
          <p:nvPr/>
        </p:nvSpPr>
        <p:spPr bwMode="auto">
          <a:xfrm>
            <a:off x="5397500" y="1203325"/>
            <a:ext cx="61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sp>
        <p:nvSpPr>
          <p:cNvPr id="9224" name="TextovéPole 14">
            <a:extLst>
              <a:ext uri="{FF2B5EF4-FFF2-40B4-BE49-F238E27FC236}">
                <a16:creationId xmlns:a16="http://schemas.microsoft.com/office/drawing/2014/main" id="{08750B31-0EE7-25E1-BA79-43EA67CAE343}"/>
              </a:ext>
            </a:extLst>
          </p:cNvPr>
          <p:cNvSpPr txBox="1">
            <a:spLocks noChangeArrowheads="1"/>
          </p:cNvSpPr>
          <p:nvPr/>
        </p:nvSpPr>
        <p:spPr bwMode="auto">
          <a:xfrm>
            <a:off x="5889625" y="4251325"/>
            <a:ext cx="449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9225" name="TextovéPole 15">
            <a:extLst>
              <a:ext uri="{FF2B5EF4-FFF2-40B4-BE49-F238E27FC236}">
                <a16:creationId xmlns:a16="http://schemas.microsoft.com/office/drawing/2014/main" id="{26D6B6CD-02F3-509F-EF81-824DF2FCFE49}"/>
              </a:ext>
            </a:extLst>
          </p:cNvPr>
          <p:cNvSpPr txBox="1">
            <a:spLocks noChangeArrowheads="1"/>
          </p:cNvSpPr>
          <p:nvPr/>
        </p:nvSpPr>
        <p:spPr bwMode="auto">
          <a:xfrm>
            <a:off x="6175375" y="4251325"/>
            <a:ext cx="615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Nadpis 1">
            <a:extLst>
              <a:ext uri="{FF2B5EF4-FFF2-40B4-BE49-F238E27FC236}">
                <a16:creationId xmlns:a16="http://schemas.microsoft.com/office/drawing/2014/main" id="{7A787368-5412-57F4-F7DC-B469821C6D72}"/>
              </a:ext>
            </a:extLst>
          </p:cNvPr>
          <p:cNvSpPr>
            <a:spLocks noGrp="1"/>
          </p:cNvSpPr>
          <p:nvPr>
            <p:ph type="title"/>
          </p:nvPr>
        </p:nvSpPr>
        <p:spPr/>
        <p:txBody>
          <a:bodyPr/>
          <a:lstStyle/>
          <a:p>
            <a:pPr eaLnBrk="1" hangingPunct="1"/>
            <a:endParaRPr lang="en-US" altLang="en-US"/>
          </a:p>
        </p:txBody>
      </p:sp>
      <p:sp>
        <p:nvSpPr>
          <p:cNvPr id="27651" name="Zástupný obsah 2">
            <a:extLst>
              <a:ext uri="{FF2B5EF4-FFF2-40B4-BE49-F238E27FC236}">
                <a16:creationId xmlns:a16="http://schemas.microsoft.com/office/drawing/2014/main" id="{7FBC6990-AB02-DF59-80A9-DC91B4EF7FF2}"/>
              </a:ext>
            </a:extLst>
          </p:cNvPr>
          <p:cNvSpPr>
            <a:spLocks noGrp="1" noChangeArrowheads="1"/>
          </p:cNvSpPr>
          <p:nvPr>
            <p:ph idx="1"/>
          </p:nvPr>
        </p:nvSpPr>
        <p:spPr/>
        <p:txBody>
          <a:bodyPr/>
          <a:lstStyle/>
          <a:p>
            <a:pPr eaLnBrk="1" hangingPunct="1"/>
            <a:endParaRPr lang="en-US" altLang="en-US"/>
          </a:p>
        </p:txBody>
      </p:sp>
      <p:sp>
        <p:nvSpPr>
          <p:cNvPr id="5" name="Obdélník 4">
            <a:extLst>
              <a:ext uri="{FF2B5EF4-FFF2-40B4-BE49-F238E27FC236}">
                <a16:creationId xmlns:a16="http://schemas.microsoft.com/office/drawing/2014/main" id="{401B59D6-817E-AD41-2045-3717D803F8A2}"/>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53" name="Obrázek 3">
            <a:extLst>
              <a:ext uri="{FF2B5EF4-FFF2-40B4-BE49-F238E27FC236}">
                <a16:creationId xmlns:a16="http://schemas.microsoft.com/office/drawing/2014/main" id="{7A447DDF-A87C-E0C4-5C17-396F479B6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927" y="0"/>
            <a:ext cx="12622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ow to choose the therapeutic goals to improve tissue perfusion in septic  shock">
            <a:extLst>
              <a:ext uri="{FF2B5EF4-FFF2-40B4-BE49-F238E27FC236}">
                <a16:creationId xmlns:a16="http://schemas.microsoft.com/office/drawing/2014/main" id="{46FF0078-1D94-FB74-0FC2-015E0C6A4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60" y="3678314"/>
            <a:ext cx="4582011" cy="2213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8234DC7-5098-DF7F-A95D-62F2253C10CB}"/>
              </a:ext>
            </a:extLst>
          </p:cNvPr>
          <p:cNvSpPr txBox="1"/>
          <p:nvPr/>
        </p:nvSpPr>
        <p:spPr>
          <a:xfrm>
            <a:off x="1330778" y="578683"/>
            <a:ext cx="2036990" cy="369332"/>
          </a:xfrm>
          <a:prstGeom prst="rect">
            <a:avLst/>
          </a:prstGeom>
          <a:solidFill>
            <a:srgbClr val="EAF1F2"/>
          </a:solidFill>
        </p:spPr>
        <p:txBody>
          <a:bodyPr wrap="square" rtlCol="0">
            <a:spAutoFit/>
          </a:bodyPr>
          <a:lstStyle/>
          <a:p>
            <a:r>
              <a:rPr lang="en-US" dirty="0"/>
              <a:t>critical value</a:t>
            </a:r>
            <a:r>
              <a:rPr lang="cs-CZ" dirty="0"/>
              <a:t> PvO</a:t>
            </a:r>
            <a:r>
              <a:rPr lang="cs-CZ" baseline="-25000" dirty="0"/>
              <a:t>2</a:t>
            </a:r>
            <a:endParaRPr lang="en-US" baseline="-25000" dirty="0"/>
          </a:p>
        </p:txBody>
      </p:sp>
      <p:sp>
        <p:nvSpPr>
          <p:cNvPr id="4" name="TextBox 3">
            <a:extLst>
              <a:ext uri="{FF2B5EF4-FFF2-40B4-BE49-F238E27FC236}">
                <a16:creationId xmlns:a16="http://schemas.microsoft.com/office/drawing/2014/main" id="{620AD15C-79A7-8364-9923-6FBE689503AE}"/>
              </a:ext>
            </a:extLst>
          </p:cNvPr>
          <p:cNvSpPr txBox="1"/>
          <p:nvPr/>
        </p:nvSpPr>
        <p:spPr>
          <a:xfrm>
            <a:off x="1428749" y="555159"/>
            <a:ext cx="2126797" cy="369332"/>
          </a:xfrm>
          <a:prstGeom prst="rect">
            <a:avLst/>
          </a:prstGeom>
          <a:solidFill>
            <a:srgbClr val="EAF1F2"/>
          </a:solidFill>
        </p:spPr>
        <p:txBody>
          <a:bodyPr wrap="square" rtlCol="0">
            <a:spAutoFit/>
          </a:bodyPr>
          <a:lstStyle/>
          <a:p>
            <a:r>
              <a:rPr lang="en-US" dirty="0"/>
              <a:t>critical value</a:t>
            </a:r>
            <a:r>
              <a:rPr lang="cs-CZ" dirty="0"/>
              <a:t> PvO</a:t>
            </a:r>
            <a:r>
              <a:rPr lang="cs-CZ" baseline="-25000" dirty="0"/>
              <a:t>2</a:t>
            </a:r>
            <a:endParaRPr lang="en-US" baseline="-25000" dirty="0"/>
          </a:p>
        </p:txBody>
      </p:sp>
      <p:sp>
        <p:nvSpPr>
          <p:cNvPr id="6" name="TextBox 5">
            <a:extLst>
              <a:ext uri="{FF2B5EF4-FFF2-40B4-BE49-F238E27FC236}">
                <a16:creationId xmlns:a16="http://schemas.microsoft.com/office/drawing/2014/main" id="{26EC5F7B-9072-065B-4E1A-8A86D9A139A3}"/>
              </a:ext>
            </a:extLst>
          </p:cNvPr>
          <p:cNvSpPr txBox="1"/>
          <p:nvPr/>
        </p:nvSpPr>
        <p:spPr>
          <a:xfrm>
            <a:off x="7645854" y="3149721"/>
            <a:ext cx="2418030" cy="369332"/>
          </a:xfrm>
          <a:prstGeom prst="rect">
            <a:avLst/>
          </a:prstGeom>
          <a:solidFill>
            <a:srgbClr val="4073C9"/>
          </a:solidFill>
        </p:spPr>
        <p:txBody>
          <a:bodyPr wrap="square" rtlCol="0">
            <a:spAutoFit/>
          </a:bodyPr>
          <a:lstStyle/>
          <a:p>
            <a:pPr algn="ctr"/>
            <a:r>
              <a:rPr lang="cs-CZ" dirty="0" err="1">
                <a:solidFill>
                  <a:schemeClr val="bg1"/>
                </a:solidFill>
              </a:rPr>
              <a:t>Critical</a:t>
            </a:r>
            <a:r>
              <a:rPr lang="cs-CZ" dirty="0">
                <a:solidFill>
                  <a:schemeClr val="bg1"/>
                </a:solidFill>
              </a:rPr>
              <a:t> </a:t>
            </a:r>
            <a:r>
              <a:rPr lang="cs-CZ" dirty="0" err="1">
                <a:solidFill>
                  <a:schemeClr val="bg1"/>
                </a:solidFill>
              </a:rPr>
              <a:t>venous</a:t>
            </a:r>
            <a:r>
              <a:rPr lang="cs-CZ" dirty="0">
                <a:solidFill>
                  <a:schemeClr val="bg1"/>
                </a:solidFill>
              </a:rPr>
              <a:t> O</a:t>
            </a:r>
            <a:r>
              <a:rPr lang="cs-CZ" baseline="-25000" dirty="0">
                <a:solidFill>
                  <a:schemeClr val="bg1"/>
                </a:solidFill>
              </a:rPr>
              <a:t>2</a:t>
            </a:r>
            <a:endParaRPr lang="en-US" baseline="-25000" dirty="0">
              <a:solidFill>
                <a:schemeClr val="bg1"/>
              </a:solidFill>
            </a:endParaRPr>
          </a:p>
        </p:txBody>
      </p:sp>
      <p:sp>
        <p:nvSpPr>
          <p:cNvPr id="7" name="TextBox 6">
            <a:extLst>
              <a:ext uri="{FF2B5EF4-FFF2-40B4-BE49-F238E27FC236}">
                <a16:creationId xmlns:a16="http://schemas.microsoft.com/office/drawing/2014/main" id="{043BEEF4-0955-1B5B-DA5A-2111509820D7}"/>
              </a:ext>
            </a:extLst>
          </p:cNvPr>
          <p:cNvSpPr txBox="1"/>
          <p:nvPr/>
        </p:nvSpPr>
        <p:spPr>
          <a:xfrm rot="19090006">
            <a:off x="8816174" y="1659557"/>
            <a:ext cx="1874937" cy="369332"/>
          </a:xfrm>
          <a:prstGeom prst="rect">
            <a:avLst/>
          </a:prstGeom>
          <a:solidFill>
            <a:srgbClr val="4073C9"/>
          </a:solidFill>
        </p:spPr>
        <p:txBody>
          <a:bodyPr wrap="square" rtlCol="0">
            <a:spAutoFit/>
          </a:bodyPr>
          <a:lstStyle/>
          <a:p>
            <a:pPr algn="r"/>
            <a:r>
              <a:rPr lang="cs-CZ" dirty="0">
                <a:solidFill>
                  <a:schemeClr val="bg1"/>
                </a:solidFill>
              </a:rPr>
              <a:t>It </a:t>
            </a:r>
            <a:r>
              <a:rPr lang="cs-CZ" dirty="0" err="1">
                <a:solidFill>
                  <a:schemeClr val="bg1"/>
                </a:solidFill>
              </a:rPr>
              <a:t>affects</a:t>
            </a:r>
            <a:r>
              <a:rPr lang="cs-CZ" dirty="0">
                <a:solidFill>
                  <a:schemeClr val="bg1"/>
                </a:solidFill>
              </a:rPr>
              <a:t> PvO</a:t>
            </a:r>
            <a:r>
              <a:rPr lang="cs-CZ" baseline="-25000" dirty="0">
                <a:solidFill>
                  <a:schemeClr val="bg1"/>
                </a:solidFill>
              </a:rPr>
              <a:t>2</a:t>
            </a:r>
            <a:endParaRPr lang="en-US" baseline="-25000" dirty="0">
              <a:solidFill>
                <a:schemeClr val="bg1"/>
              </a:solidFill>
            </a:endParaRPr>
          </a:p>
        </p:txBody>
      </p:sp>
      <p:sp>
        <p:nvSpPr>
          <p:cNvPr id="8" name="TextBox 7">
            <a:extLst>
              <a:ext uri="{FF2B5EF4-FFF2-40B4-BE49-F238E27FC236}">
                <a16:creationId xmlns:a16="http://schemas.microsoft.com/office/drawing/2014/main" id="{E7F09BBD-D505-1B45-54F2-DC27454E00C2}"/>
              </a:ext>
            </a:extLst>
          </p:cNvPr>
          <p:cNvSpPr txBox="1"/>
          <p:nvPr/>
        </p:nvSpPr>
        <p:spPr>
          <a:xfrm>
            <a:off x="3830412" y="6200487"/>
            <a:ext cx="1724068" cy="584775"/>
          </a:xfrm>
          <a:prstGeom prst="rect">
            <a:avLst/>
          </a:prstGeom>
          <a:solidFill>
            <a:srgbClr val="4073C9"/>
          </a:solidFill>
        </p:spPr>
        <p:txBody>
          <a:bodyPr wrap="square" rtlCol="0">
            <a:spAutoFit/>
          </a:bodyPr>
          <a:lstStyle/>
          <a:p>
            <a:r>
              <a:rPr lang="cs-CZ" sz="1600" dirty="0" err="1">
                <a:solidFill>
                  <a:schemeClr val="bg1"/>
                </a:solidFill>
              </a:rPr>
              <a:t>Mitochondrial</a:t>
            </a:r>
            <a:r>
              <a:rPr lang="cs-CZ" sz="1600" dirty="0">
                <a:solidFill>
                  <a:schemeClr val="bg1"/>
                </a:solidFill>
              </a:rPr>
              <a:t> PO</a:t>
            </a:r>
            <a:r>
              <a:rPr lang="cs-CZ" sz="1600" baseline="-25000" dirty="0">
                <a:solidFill>
                  <a:schemeClr val="bg1"/>
                </a:solidFill>
              </a:rPr>
              <a:t>2</a:t>
            </a:r>
            <a:r>
              <a:rPr lang="cs-CZ" sz="1600" dirty="0">
                <a:solidFill>
                  <a:schemeClr val="bg1"/>
                </a:solidFill>
              </a:rPr>
              <a:t>=2 </a:t>
            </a:r>
            <a:r>
              <a:rPr lang="cs-CZ" sz="1600" dirty="0" err="1">
                <a:solidFill>
                  <a:schemeClr val="bg1"/>
                </a:solidFill>
              </a:rPr>
              <a:t>mmHg</a:t>
            </a:r>
            <a:endParaRPr lang="en-US" sz="1600" dirty="0">
              <a:solidFill>
                <a:schemeClr val="bg1"/>
              </a:solidFill>
            </a:endParaRPr>
          </a:p>
        </p:txBody>
      </p:sp>
      <p:sp>
        <p:nvSpPr>
          <p:cNvPr id="9" name="TextBox 8">
            <a:extLst>
              <a:ext uri="{FF2B5EF4-FFF2-40B4-BE49-F238E27FC236}">
                <a16:creationId xmlns:a16="http://schemas.microsoft.com/office/drawing/2014/main" id="{AB4005EF-A830-4EA6-08F9-234015066F35}"/>
              </a:ext>
            </a:extLst>
          </p:cNvPr>
          <p:cNvSpPr txBox="1"/>
          <p:nvPr/>
        </p:nvSpPr>
        <p:spPr>
          <a:xfrm rot="16200000">
            <a:off x="1629688" y="3241953"/>
            <a:ext cx="1027204" cy="369332"/>
          </a:xfrm>
          <a:prstGeom prst="rect">
            <a:avLst/>
          </a:prstGeom>
          <a:solidFill>
            <a:srgbClr val="EAF1F2"/>
          </a:solidFill>
        </p:spPr>
        <p:txBody>
          <a:bodyPr wrap="none" rtlCol="0">
            <a:spAutoFit/>
          </a:bodyPr>
          <a:lstStyle/>
          <a:p>
            <a:r>
              <a:rPr lang="en-US" dirty="0"/>
              <a:t>Diffusion</a:t>
            </a:r>
          </a:p>
        </p:txBody>
      </p:sp>
      <p:sp>
        <p:nvSpPr>
          <p:cNvPr id="10" name="TextBox 9">
            <a:extLst>
              <a:ext uri="{FF2B5EF4-FFF2-40B4-BE49-F238E27FC236}">
                <a16:creationId xmlns:a16="http://schemas.microsoft.com/office/drawing/2014/main" id="{3D46885E-B71D-2333-71A7-A2E759C64C3E}"/>
              </a:ext>
            </a:extLst>
          </p:cNvPr>
          <p:cNvSpPr txBox="1"/>
          <p:nvPr/>
        </p:nvSpPr>
        <p:spPr>
          <a:xfrm rot="17532272">
            <a:off x="2562788" y="2346283"/>
            <a:ext cx="6008953" cy="338554"/>
          </a:xfrm>
          <a:prstGeom prst="rect">
            <a:avLst/>
          </a:prstGeom>
          <a:solidFill>
            <a:srgbClr val="EAF1F2"/>
          </a:solidFill>
        </p:spPr>
        <p:txBody>
          <a:bodyPr wrap="none" rtlCol="0">
            <a:spAutoFit/>
          </a:bodyPr>
          <a:lstStyle/>
          <a:p>
            <a:r>
              <a:rPr lang="en-US" sz="1600" dirty="0"/>
              <a:t>O</a:t>
            </a:r>
            <a:r>
              <a:rPr lang="en-US" sz="1600" baseline="-25000" dirty="0"/>
              <a:t>2</a:t>
            </a:r>
            <a:r>
              <a:rPr lang="en-US" sz="1600" dirty="0"/>
              <a:t> diffusion rate from capillary to mitochondria at P</a:t>
            </a:r>
            <a:r>
              <a:rPr lang="cs-CZ" sz="1600" baseline="-25000" dirty="0" err="1"/>
              <a:t>mit</a:t>
            </a:r>
            <a:r>
              <a:rPr lang="en-US" sz="1600" dirty="0"/>
              <a:t>O</a:t>
            </a:r>
            <a:r>
              <a:rPr lang="en-US" sz="1600" baseline="-25000" dirty="0"/>
              <a:t>2</a:t>
            </a:r>
            <a:r>
              <a:rPr lang="cs-CZ" sz="1600" dirty="0"/>
              <a:t> </a:t>
            </a:r>
            <a:r>
              <a:rPr lang="en-US" sz="1600" dirty="0"/>
              <a:t>=</a:t>
            </a:r>
            <a:r>
              <a:rPr lang="cs-CZ" sz="1600" dirty="0"/>
              <a:t> </a:t>
            </a:r>
            <a:r>
              <a:rPr lang="en-US" sz="1600" dirty="0"/>
              <a:t>2</a:t>
            </a:r>
            <a:r>
              <a:rPr lang="cs-CZ" sz="1600" dirty="0"/>
              <a:t> </a:t>
            </a:r>
            <a:r>
              <a:rPr lang="en-US" sz="1600" dirty="0"/>
              <a:t>mmHg</a:t>
            </a:r>
            <a:r>
              <a:rPr lang="cs-CZ" sz="1600" dirty="0"/>
              <a:t>      </a:t>
            </a:r>
            <a:endParaRPr lang="en-US" sz="1600" dirty="0"/>
          </a:p>
        </p:txBody>
      </p:sp>
      <p:sp>
        <p:nvSpPr>
          <p:cNvPr id="11" name="Speech Bubble: Rectangle 10">
            <a:extLst>
              <a:ext uri="{FF2B5EF4-FFF2-40B4-BE49-F238E27FC236}">
                <a16:creationId xmlns:a16="http://schemas.microsoft.com/office/drawing/2014/main" id="{050382A6-2D00-FC17-2F02-D39BA2E61DA1}"/>
              </a:ext>
            </a:extLst>
          </p:cNvPr>
          <p:cNvSpPr/>
          <p:nvPr/>
        </p:nvSpPr>
        <p:spPr>
          <a:xfrm>
            <a:off x="6859422" y="79843"/>
            <a:ext cx="1947151" cy="779464"/>
          </a:xfrm>
          <a:prstGeom prst="wedgeRectCallout">
            <a:avLst>
              <a:gd name="adj1" fmla="val 21306"/>
              <a:gd name="adj2" fmla="val 162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Different</a:t>
            </a:r>
            <a:r>
              <a:rPr lang="fr-FR" dirty="0"/>
              <a:t> diffusion area or diffusion distance</a:t>
            </a:r>
            <a:endParaRPr lang="en-US" dirty="0"/>
          </a:p>
        </p:txBody>
      </p:sp>
      <p:sp>
        <p:nvSpPr>
          <p:cNvPr id="12" name="Speech Bubble: Rectangle 11">
            <a:extLst>
              <a:ext uri="{FF2B5EF4-FFF2-40B4-BE49-F238E27FC236}">
                <a16:creationId xmlns:a16="http://schemas.microsoft.com/office/drawing/2014/main" id="{A5469E3D-B069-0F0E-107D-B1548ED227F9}"/>
              </a:ext>
            </a:extLst>
          </p:cNvPr>
          <p:cNvSpPr/>
          <p:nvPr/>
        </p:nvSpPr>
        <p:spPr>
          <a:xfrm>
            <a:off x="6859422" y="76433"/>
            <a:ext cx="1947151" cy="779464"/>
          </a:xfrm>
          <a:prstGeom prst="wedgeRectCallout">
            <a:avLst>
              <a:gd name="adj1" fmla="val -32992"/>
              <a:gd name="adj2" fmla="val 853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Different</a:t>
            </a:r>
            <a:r>
              <a:rPr lang="fr-FR" dirty="0"/>
              <a:t> diffusion area or diffusion distance</a:t>
            </a:r>
            <a:endParaRPr lang="en-US" dirty="0"/>
          </a:p>
        </p:txBody>
      </p:sp>
      <p:sp>
        <p:nvSpPr>
          <p:cNvPr id="13" name="Speech Bubble: Rectangle 12">
            <a:extLst>
              <a:ext uri="{FF2B5EF4-FFF2-40B4-BE49-F238E27FC236}">
                <a16:creationId xmlns:a16="http://schemas.microsoft.com/office/drawing/2014/main" id="{9730FDEA-169D-C9DB-7FA1-9DEA564F9F08}"/>
              </a:ext>
            </a:extLst>
          </p:cNvPr>
          <p:cNvSpPr/>
          <p:nvPr/>
        </p:nvSpPr>
        <p:spPr>
          <a:xfrm>
            <a:off x="6859421" y="76433"/>
            <a:ext cx="1947151" cy="779464"/>
          </a:xfrm>
          <a:prstGeom prst="wedgeRectCallout">
            <a:avLst>
              <a:gd name="adj1" fmla="val -74922"/>
              <a:gd name="adj2" fmla="val 73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err="1"/>
              <a:t>Different</a:t>
            </a:r>
            <a:r>
              <a:rPr lang="fr-FR" dirty="0"/>
              <a:t> diffusion area or diffusion distance</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Nadpis 1">
            <a:extLst>
              <a:ext uri="{FF2B5EF4-FFF2-40B4-BE49-F238E27FC236}">
                <a16:creationId xmlns:a16="http://schemas.microsoft.com/office/drawing/2014/main" id="{CC015335-AFC5-2166-2684-D8E7D8623DF3}"/>
              </a:ext>
            </a:extLst>
          </p:cNvPr>
          <p:cNvSpPr>
            <a:spLocks noGrp="1"/>
          </p:cNvSpPr>
          <p:nvPr>
            <p:ph type="title"/>
          </p:nvPr>
        </p:nvSpPr>
        <p:spPr/>
        <p:txBody>
          <a:bodyPr/>
          <a:lstStyle/>
          <a:p>
            <a:pPr eaLnBrk="1" hangingPunct="1"/>
            <a:endParaRPr lang="en-US" altLang="en-US" dirty="0"/>
          </a:p>
        </p:txBody>
      </p:sp>
      <p:sp>
        <p:nvSpPr>
          <p:cNvPr id="28675" name="Zástupný obsah 2">
            <a:extLst>
              <a:ext uri="{FF2B5EF4-FFF2-40B4-BE49-F238E27FC236}">
                <a16:creationId xmlns:a16="http://schemas.microsoft.com/office/drawing/2014/main" id="{FCBCF7B9-1772-851E-A766-6089DCB9408A}"/>
              </a:ext>
            </a:extLst>
          </p:cNvPr>
          <p:cNvSpPr>
            <a:spLocks noGrp="1" noChangeArrowheads="1"/>
          </p:cNvSpPr>
          <p:nvPr>
            <p:ph idx="1"/>
          </p:nvPr>
        </p:nvSpPr>
        <p:spPr/>
        <p:txBody>
          <a:bodyPr/>
          <a:lstStyle/>
          <a:p>
            <a:pPr eaLnBrk="1" hangingPunct="1"/>
            <a:endParaRPr lang="en-US" altLang="en-US"/>
          </a:p>
        </p:txBody>
      </p:sp>
      <p:sp>
        <p:nvSpPr>
          <p:cNvPr id="5" name="Obdélník 4">
            <a:extLst>
              <a:ext uri="{FF2B5EF4-FFF2-40B4-BE49-F238E27FC236}">
                <a16:creationId xmlns:a16="http://schemas.microsoft.com/office/drawing/2014/main" id="{7292BE5C-32AE-3570-EB93-9BFB17B0D167}"/>
              </a:ext>
            </a:extLst>
          </p:cNvPr>
          <p:cNvSpPr/>
          <p:nvPr/>
        </p:nvSpPr>
        <p:spPr>
          <a:xfrm>
            <a:off x="1574800" y="3211513"/>
            <a:ext cx="252413" cy="43021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8677" name="Picture 4" descr="| Oxygen delivery and consumption in critically ill patients. DO2, oxygen delivery; VO2, oxygen consumption; ScvO2, central venous oxygen saturation ratio. For details, see main text. ">
            <a:extLst>
              <a:ext uri="{FF2B5EF4-FFF2-40B4-BE49-F238E27FC236}">
                <a16:creationId xmlns:a16="http://schemas.microsoft.com/office/drawing/2014/main" id="{80BD9B7D-D416-750A-94A7-C5F039441016}"/>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87173" y="112901"/>
            <a:ext cx="8240211" cy="6718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Nadpis 1">
            <a:extLst>
              <a:ext uri="{FF2B5EF4-FFF2-40B4-BE49-F238E27FC236}">
                <a16:creationId xmlns:a16="http://schemas.microsoft.com/office/drawing/2014/main" id="{A6453949-198F-2629-B0F8-C53A0753E5C3}"/>
              </a:ext>
            </a:extLst>
          </p:cNvPr>
          <p:cNvSpPr>
            <a:spLocks noGrp="1"/>
          </p:cNvSpPr>
          <p:nvPr>
            <p:ph type="title"/>
          </p:nvPr>
        </p:nvSpPr>
        <p:spPr/>
        <p:txBody>
          <a:bodyPr/>
          <a:lstStyle/>
          <a:p>
            <a:pPr eaLnBrk="1" hangingPunct="1"/>
            <a:endParaRPr lang="en-US" altLang="en-US"/>
          </a:p>
        </p:txBody>
      </p:sp>
      <p:pic>
        <p:nvPicPr>
          <p:cNvPr id="29699" name="Picture 2">
            <a:extLst>
              <a:ext uri="{FF2B5EF4-FFF2-40B4-BE49-F238E27FC236}">
                <a16:creationId xmlns:a16="http://schemas.microsoft.com/office/drawing/2014/main" id="{287B0E98-F3A6-6C93-5279-9955ADD802FC}"/>
              </a:ext>
            </a:extLst>
          </p:cNvPr>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463550" y="565150"/>
            <a:ext cx="11598275" cy="6097588"/>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63D11-FC93-4E95-A9AE-F51EEABB9643}"/>
              </a:ext>
            </a:extLst>
          </p:cNvPr>
          <p:cNvSpPr>
            <a:spLocks noGrp="1"/>
          </p:cNvSpPr>
          <p:nvPr>
            <p:ph type="title"/>
          </p:nvPr>
        </p:nvSpPr>
        <p:spPr/>
        <p:txBody>
          <a:bodyPr/>
          <a:lstStyle/>
          <a:p>
            <a:endParaRPr lang="en-US" dirty="0"/>
          </a:p>
        </p:txBody>
      </p:sp>
      <p:sp>
        <p:nvSpPr>
          <p:cNvPr id="3" name="Zástupný obsah 2">
            <a:extLst>
              <a:ext uri="{FF2B5EF4-FFF2-40B4-BE49-F238E27FC236}">
                <a16:creationId xmlns:a16="http://schemas.microsoft.com/office/drawing/2014/main" id="{7CADBFF1-D015-4D9E-8051-747D434F6323}"/>
              </a:ext>
            </a:extLst>
          </p:cNvPr>
          <p:cNvSpPr>
            <a:spLocks noGrp="1"/>
          </p:cNvSpPr>
          <p:nvPr>
            <p:ph idx="1"/>
          </p:nvPr>
        </p:nvSpPr>
        <p:spPr/>
        <p:txBody>
          <a:bodyPr/>
          <a:lstStyle/>
          <a:p>
            <a:endParaRPr lang="en-US"/>
          </a:p>
        </p:txBody>
      </p:sp>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F0F0D128-2987-4423-A8C8-3687A3B34DC4}"/>
              </a:ext>
            </a:extLst>
          </p:cNvPr>
          <p:cNvPicPr>
            <a:picLocks noChangeAspect="1"/>
          </p:cNvPicPr>
          <p:nvPr/>
        </p:nvPicPr>
        <p:blipFill>
          <a:blip r:embed="rId2"/>
          <a:stretch>
            <a:fillRect/>
          </a:stretch>
        </p:blipFill>
        <p:spPr>
          <a:xfrm>
            <a:off x="-117974" y="0"/>
            <a:ext cx="12309974" cy="6911331"/>
          </a:xfrm>
          <a:prstGeom prst="rect">
            <a:avLst/>
          </a:prstGeom>
          <a:solidFill>
            <a:srgbClr val="DEE7E5"/>
          </a:solidFill>
        </p:spPr>
      </p:pic>
      <p:sp>
        <p:nvSpPr>
          <p:cNvPr id="6" name="Obdélník 5">
            <a:extLst>
              <a:ext uri="{FF2B5EF4-FFF2-40B4-BE49-F238E27FC236}">
                <a16:creationId xmlns:a16="http://schemas.microsoft.com/office/drawing/2014/main" id="{8C386EFE-3E8D-48DE-B6FB-39D307E51780}"/>
              </a:ext>
            </a:extLst>
          </p:cNvPr>
          <p:cNvSpPr/>
          <p:nvPr/>
        </p:nvSpPr>
        <p:spPr>
          <a:xfrm>
            <a:off x="83496" y="3026340"/>
            <a:ext cx="335604" cy="52450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AB1CD5-BB7A-4E47-6721-2F42B556E287}"/>
              </a:ext>
            </a:extLst>
          </p:cNvPr>
          <p:cNvSpPr/>
          <p:nvPr/>
        </p:nvSpPr>
        <p:spPr>
          <a:xfrm>
            <a:off x="-66688" y="3785521"/>
            <a:ext cx="12325376" cy="3662337"/>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2A61798C-6AC6-A42E-7639-F3BD1C3953BB}"/>
              </a:ext>
            </a:extLst>
          </p:cNvPr>
          <p:cNvSpPr/>
          <p:nvPr/>
        </p:nvSpPr>
        <p:spPr>
          <a:xfrm>
            <a:off x="7566305" y="5277936"/>
            <a:ext cx="3131701" cy="1426085"/>
          </a:xfrm>
          <a:prstGeom prst="wedgeEllipseCallout">
            <a:avLst>
              <a:gd name="adj1" fmla="val 17724"/>
              <a:gd name="adj2" fmla="val -1697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Perfusion</a:t>
            </a:r>
            <a:r>
              <a:rPr lang="cs-CZ" dirty="0"/>
              <a:t> </a:t>
            </a:r>
            <a:r>
              <a:rPr lang="cs-CZ" dirty="0" err="1"/>
              <a:t>decrease</a:t>
            </a:r>
            <a:endParaRPr lang="en-US" dirty="0"/>
          </a:p>
        </p:txBody>
      </p:sp>
      <p:sp>
        <p:nvSpPr>
          <p:cNvPr id="9" name="Speech Bubble: Oval 8">
            <a:extLst>
              <a:ext uri="{FF2B5EF4-FFF2-40B4-BE49-F238E27FC236}">
                <a16:creationId xmlns:a16="http://schemas.microsoft.com/office/drawing/2014/main" id="{61F1AE8E-E63E-1D4D-9CF1-9044A75867AA}"/>
              </a:ext>
            </a:extLst>
          </p:cNvPr>
          <p:cNvSpPr/>
          <p:nvPr/>
        </p:nvSpPr>
        <p:spPr>
          <a:xfrm>
            <a:off x="10101040" y="3785521"/>
            <a:ext cx="1687262" cy="1285105"/>
          </a:xfrm>
          <a:prstGeom prst="wedgeEllipseCallout">
            <a:avLst>
              <a:gd name="adj1" fmla="val 30183"/>
              <a:gd name="adj2" fmla="val -1405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err="1"/>
              <a:t>Decrease</a:t>
            </a:r>
            <a:endParaRPr lang="cs-CZ" dirty="0"/>
          </a:p>
          <a:p>
            <a:pPr algn="ctr"/>
            <a:r>
              <a:rPr lang="cs-CZ" dirty="0" err="1"/>
              <a:t>Hb</a:t>
            </a:r>
            <a:r>
              <a:rPr lang="cs-CZ" dirty="0"/>
              <a:t> </a:t>
            </a:r>
            <a:r>
              <a:rPr lang="cs-CZ" dirty="0" err="1"/>
              <a:t>or</a:t>
            </a:r>
            <a:r>
              <a:rPr lang="cs-CZ" dirty="0"/>
              <a:t> PaO2</a:t>
            </a:r>
            <a:endParaRPr lang="en-US" dirty="0"/>
          </a:p>
        </p:txBody>
      </p:sp>
    </p:spTree>
    <p:extLst>
      <p:ext uri="{BB962C8B-B14F-4D97-AF65-F5344CB8AC3E}">
        <p14:creationId xmlns:p14="http://schemas.microsoft.com/office/powerpoint/2010/main" val="24868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63D11-FC93-4E95-A9AE-F51EEABB9643}"/>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7CADBFF1-D015-4D9E-8051-747D434F6323}"/>
              </a:ext>
            </a:extLst>
          </p:cNvPr>
          <p:cNvSpPr>
            <a:spLocks noGrp="1"/>
          </p:cNvSpPr>
          <p:nvPr>
            <p:ph idx="1"/>
          </p:nvPr>
        </p:nvSpPr>
        <p:spPr/>
        <p:txBody>
          <a:bodyPr/>
          <a:lstStyle/>
          <a:p>
            <a:endParaRPr lang="en-US"/>
          </a:p>
        </p:txBody>
      </p:sp>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F0F0D128-2987-4423-A8C8-3687A3B34DC4}"/>
              </a:ext>
            </a:extLst>
          </p:cNvPr>
          <p:cNvPicPr>
            <a:picLocks noChangeAspect="1"/>
          </p:cNvPicPr>
          <p:nvPr/>
        </p:nvPicPr>
        <p:blipFill>
          <a:blip r:embed="rId2"/>
          <a:stretch>
            <a:fillRect/>
          </a:stretch>
        </p:blipFill>
        <p:spPr>
          <a:xfrm>
            <a:off x="-117974" y="0"/>
            <a:ext cx="12309974" cy="6911331"/>
          </a:xfrm>
          <a:prstGeom prst="rect">
            <a:avLst/>
          </a:prstGeom>
          <a:solidFill>
            <a:srgbClr val="DEE7E5"/>
          </a:solidFill>
        </p:spPr>
      </p:pic>
      <p:sp>
        <p:nvSpPr>
          <p:cNvPr id="6" name="Obdélník 5">
            <a:extLst>
              <a:ext uri="{FF2B5EF4-FFF2-40B4-BE49-F238E27FC236}">
                <a16:creationId xmlns:a16="http://schemas.microsoft.com/office/drawing/2014/main" id="{8C386EFE-3E8D-48DE-B6FB-39D307E51780}"/>
              </a:ext>
            </a:extLst>
          </p:cNvPr>
          <p:cNvSpPr/>
          <p:nvPr/>
        </p:nvSpPr>
        <p:spPr>
          <a:xfrm>
            <a:off x="83496" y="3026340"/>
            <a:ext cx="335604" cy="52450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2A61798C-6AC6-A42E-7639-F3BD1C3953BB}"/>
              </a:ext>
            </a:extLst>
          </p:cNvPr>
          <p:cNvSpPr/>
          <p:nvPr/>
        </p:nvSpPr>
        <p:spPr>
          <a:xfrm>
            <a:off x="7708439" y="3368593"/>
            <a:ext cx="1460275" cy="1108651"/>
          </a:xfrm>
          <a:prstGeom prst="wedgeEllipseCallout">
            <a:avLst>
              <a:gd name="adj1" fmla="val 91344"/>
              <a:gd name="adj2" fmla="val 1055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err="1"/>
              <a:t>decrease</a:t>
            </a:r>
            <a:r>
              <a:rPr lang="cs-CZ" sz="1400" dirty="0"/>
              <a:t> in </a:t>
            </a:r>
            <a:r>
              <a:rPr lang="cs-CZ" sz="1400" dirty="0" err="1"/>
              <a:t>perfusion</a:t>
            </a:r>
            <a:endParaRPr lang="en-US" sz="1400" dirty="0"/>
          </a:p>
        </p:txBody>
      </p:sp>
    </p:spTree>
    <p:extLst>
      <p:ext uri="{BB962C8B-B14F-4D97-AF65-F5344CB8AC3E}">
        <p14:creationId xmlns:p14="http://schemas.microsoft.com/office/powerpoint/2010/main" val="30547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63D11-FC93-4E95-A9AE-F51EEABB9643}"/>
              </a:ext>
            </a:extLst>
          </p:cNvPr>
          <p:cNvSpPr>
            <a:spLocks noGrp="1"/>
          </p:cNvSpPr>
          <p:nvPr>
            <p:ph type="title"/>
          </p:nvPr>
        </p:nvSpPr>
        <p:spPr/>
        <p:txBody>
          <a:bodyPr/>
          <a:lstStyle/>
          <a:p>
            <a:endParaRPr lang="en-US" dirty="0"/>
          </a:p>
        </p:txBody>
      </p:sp>
      <p:sp>
        <p:nvSpPr>
          <p:cNvPr id="3" name="Zástupný obsah 2">
            <a:extLst>
              <a:ext uri="{FF2B5EF4-FFF2-40B4-BE49-F238E27FC236}">
                <a16:creationId xmlns:a16="http://schemas.microsoft.com/office/drawing/2014/main" id="{7CADBFF1-D015-4D9E-8051-747D434F6323}"/>
              </a:ext>
            </a:extLst>
          </p:cNvPr>
          <p:cNvSpPr>
            <a:spLocks noGrp="1"/>
          </p:cNvSpPr>
          <p:nvPr>
            <p:ph idx="1"/>
          </p:nvPr>
        </p:nvSpPr>
        <p:spPr/>
        <p:txBody>
          <a:bodyPr/>
          <a:lstStyle/>
          <a:p>
            <a:endParaRPr lang="en-US"/>
          </a:p>
        </p:txBody>
      </p:sp>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F2D29653-0D5D-4885-8433-0E64A26D2759}"/>
              </a:ext>
            </a:extLst>
          </p:cNvPr>
          <p:cNvPicPr>
            <a:picLocks noChangeAspect="1"/>
          </p:cNvPicPr>
          <p:nvPr/>
        </p:nvPicPr>
        <p:blipFill>
          <a:blip r:embed="rId2"/>
          <a:stretch>
            <a:fillRect/>
          </a:stretch>
        </p:blipFill>
        <p:spPr>
          <a:xfrm>
            <a:off x="0" y="0"/>
            <a:ext cx="12244606" cy="6858000"/>
          </a:xfrm>
          <a:prstGeom prst="rect">
            <a:avLst/>
          </a:prstGeom>
        </p:spPr>
      </p:pic>
      <p:sp>
        <p:nvSpPr>
          <p:cNvPr id="6" name="Obdélník 5">
            <a:extLst>
              <a:ext uri="{FF2B5EF4-FFF2-40B4-BE49-F238E27FC236}">
                <a16:creationId xmlns:a16="http://schemas.microsoft.com/office/drawing/2014/main" id="{2804331B-B36C-42ED-9C8D-FF849B663976}"/>
              </a:ext>
            </a:extLst>
          </p:cNvPr>
          <p:cNvSpPr/>
          <p:nvPr/>
        </p:nvSpPr>
        <p:spPr>
          <a:xfrm>
            <a:off x="68094" y="3188475"/>
            <a:ext cx="335604" cy="52450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C313760-23F0-A961-7E47-B04E502F5910}"/>
              </a:ext>
            </a:extLst>
          </p:cNvPr>
          <p:cNvSpPr/>
          <p:nvPr/>
        </p:nvSpPr>
        <p:spPr>
          <a:xfrm>
            <a:off x="-66688" y="3638649"/>
            <a:ext cx="12325376" cy="3809210"/>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DF6564A-BCF2-5EEC-E2B8-0C6BF835156E}"/>
              </a:ext>
            </a:extLst>
          </p:cNvPr>
          <p:cNvSpPr/>
          <p:nvPr/>
        </p:nvSpPr>
        <p:spPr>
          <a:xfrm>
            <a:off x="6301306" y="3389309"/>
            <a:ext cx="2591590" cy="3809210"/>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19149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63D11-FC93-4E95-A9AE-F51EEABB9643}"/>
              </a:ext>
            </a:extLst>
          </p:cNvPr>
          <p:cNvSpPr>
            <a:spLocks noGrp="1"/>
          </p:cNvSpPr>
          <p:nvPr>
            <p:ph type="title"/>
          </p:nvPr>
        </p:nvSpPr>
        <p:spPr/>
        <p:txBody>
          <a:bodyPr/>
          <a:lstStyle/>
          <a:p>
            <a:endParaRPr lang="en-US"/>
          </a:p>
        </p:txBody>
      </p:sp>
      <p:sp>
        <p:nvSpPr>
          <p:cNvPr id="3" name="Zástupný obsah 2">
            <a:extLst>
              <a:ext uri="{FF2B5EF4-FFF2-40B4-BE49-F238E27FC236}">
                <a16:creationId xmlns:a16="http://schemas.microsoft.com/office/drawing/2014/main" id="{7CADBFF1-D015-4D9E-8051-747D434F6323}"/>
              </a:ext>
            </a:extLst>
          </p:cNvPr>
          <p:cNvSpPr>
            <a:spLocks noGrp="1"/>
          </p:cNvSpPr>
          <p:nvPr>
            <p:ph idx="1"/>
          </p:nvPr>
        </p:nvSpPr>
        <p:spPr/>
        <p:txBody>
          <a:bodyPr/>
          <a:lstStyle/>
          <a:p>
            <a:endParaRPr lang="en-US"/>
          </a:p>
        </p:txBody>
      </p:sp>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F2D29653-0D5D-4885-8433-0E64A26D2759}"/>
              </a:ext>
            </a:extLst>
          </p:cNvPr>
          <p:cNvPicPr>
            <a:picLocks noChangeAspect="1"/>
          </p:cNvPicPr>
          <p:nvPr/>
        </p:nvPicPr>
        <p:blipFill>
          <a:blip r:embed="rId2"/>
          <a:stretch>
            <a:fillRect/>
          </a:stretch>
        </p:blipFill>
        <p:spPr>
          <a:xfrm>
            <a:off x="0" y="0"/>
            <a:ext cx="12244606" cy="6858000"/>
          </a:xfrm>
          <a:prstGeom prst="rect">
            <a:avLst/>
          </a:prstGeom>
        </p:spPr>
      </p:pic>
      <p:sp>
        <p:nvSpPr>
          <p:cNvPr id="6" name="Obdélník 5">
            <a:extLst>
              <a:ext uri="{FF2B5EF4-FFF2-40B4-BE49-F238E27FC236}">
                <a16:creationId xmlns:a16="http://schemas.microsoft.com/office/drawing/2014/main" id="{2804331B-B36C-42ED-9C8D-FF849B663976}"/>
              </a:ext>
            </a:extLst>
          </p:cNvPr>
          <p:cNvSpPr/>
          <p:nvPr/>
        </p:nvSpPr>
        <p:spPr>
          <a:xfrm>
            <a:off x="68094" y="3188475"/>
            <a:ext cx="335604" cy="524503"/>
          </a:xfrm>
          <a:prstGeom prst="rect">
            <a:avLst/>
          </a:prstGeom>
          <a:solidFill>
            <a:srgbClr val="DEE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Oval 7">
            <a:extLst>
              <a:ext uri="{FF2B5EF4-FFF2-40B4-BE49-F238E27FC236}">
                <a16:creationId xmlns:a16="http://schemas.microsoft.com/office/drawing/2014/main" id="{0D30F2F1-5D63-347D-BF54-38ED9289989B}"/>
              </a:ext>
            </a:extLst>
          </p:cNvPr>
          <p:cNvSpPr/>
          <p:nvPr/>
        </p:nvSpPr>
        <p:spPr>
          <a:xfrm>
            <a:off x="7376433" y="6102317"/>
            <a:ext cx="1510822" cy="661128"/>
          </a:xfrm>
          <a:prstGeom prst="wedgeEllipseCallout">
            <a:avLst>
              <a:gd name="adj1" fmla="val 106593"/>
              <a:gd name="adj2" fmla="val -35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err="1"/>
              <a:t>decrease</a:t>
            </a:r>
            <a:r>
              <a:rPr lang="cs-CZ" sz="1400" dirty="0"/>
              <a:t> in </a:t>
            </a:r>
            <a:r>
              <a:rPr lang="cs-CZ" sz="1400" dirty="0" err="1"/>
              <a:t>perfusion</a:t>
            </a:r>
            <a:endParaRPr lang="en-US" sz="1400" dirty="0"/>
          </a:p>
        </p:txBody>
      </p:sp>
    </p:spTree>
    <p:extLst>
      <p:ext uri="{BB962C8B-B14F-4D97-AF65-F5344CB8AC3E}">
        <p14:creationId xmlns:p14="http://schemas.microsoft.com/office/powerpoint/2010/main" val="315586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263D11-FC93-4E95-A9AE-F51EEABB9643}"/>
              </a:ext>
            </a:extLst>
          </p:cNvPr>
          <p:cNvSpPr>
            <a:spLocks noGrp="1"/>
          </p:cNvSpPr>
          <p:nvPr>
            <p:ph type="title"/>
          </p:nvPr>
        </p:nvSpPr>
        <p:spPr/>
        <p:txBody>
          <a:bodyPr/>
          <a:lstStyle/>
          <a:p>
            <a:endParaRPr lang="en-US" dirty="0"/>
          </a:p>
        </p:txBody>
      </p:sp>
      <p:sp>
        <p:nvSpPr>
          <p:cNvPr id="3" name="Zástupný obsah 2">
            <a:extLst>
              <a:ext uri="{FF2B5EF4-FFF2-40B4-BE49-F238E27FC236}">
                <a16:creationId xmlns:a16="http://schemas.microsoft.com/office/drawing/2014/main" id="{7CADBFF1-D015-4D9E-8051-747D434F6323}"/>
              </a:ext>
            </a:extLst>
          </p:cNvPr>
          <p:cNvSpPr>
            <a:spLocks noGrp="1"/>
          </p:cNvSpPr>
          <p:nvPr>
            <p:ph idx="1"/>
          </p:nvPr>
        </p:nvSpPr>
        <p:spPr/>
        <p:txBody>
          <a:bodyPr/>
          <a:lstStyle/>
          <a:p>
            <a:endParaRPr lang="en-US"/>
          </a:p>
        </p:txBody>
      </p:sp>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32B70D40-221D-41A8-8791-E2953C632AE0}"/>
              </a:ext>
            </a:extLst>
          </p:cNvPr>
          <p:cNvPicPr>
            <a:picLocks noChangeAspect="1"/>
          </p:cNvPicPr>
          <p:nvPr/>
        </p:nvPicPr>
        <p:blipFill>
          <a:blip r:embed="rId2"/>
          <a:stretch>
            <a:fillRect/>
          </a:stretch>
        </p:blipFill>
        <p:spPr>
          <a:xfrm>
            <a:off x="0" y="0"/>
            <a:ext cx="12192000" cy="6864778"/>
          </a:xfrm>
          <a:prstGeom prst="rect">
            <a:avLst/>
          </a:prstGeom>
        </p:spPr>
      </p:pic>
    </p:spTree>
    <p:extLst>
      <p:ext uri="{BB962C8B-B14F-4D97-AF65-F5344CB8AC3E}">
        <p14:creationId xmlns:p14="http://schemas.microsoft.com/office/powerpoint/2010/main" val="40007440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D8F8AEE5-9038-46CD-8880-E9667A9FD963}"/>
              </a:ext>
            </a:extLst>
          </p:cNvPr>
          <p:cNvPicPr>
            <a:picLocks noChangeAspect="1"/>
          </p:cNvPicPr>
          <p:nvPr/>
        </p:nvPicPr>
        <p:blipFill>
          <a:blip r:embed="rId2"/>
          <a:stretch>
            <a:fillRect/>
          </a:stretch>
        </p:blipFill>
        <p:spPr>
          <a:xfrm>
            <a:off x="35603" y="33308"/>
            <a:ext cx="12052520" cy="6824692"/>
          </a:xfrm>
          <a:prstGeom prst="rect">
            <a:avLst/>
          </a:prstGeom>
        </p:spPr>
      </p:pic>
    </p:spTree>
    <p:extLst>
      <p:ext uri="{BB962C8B-B14F-4D97-AF65-F5344CB8AC3E}">
        <p14:creationId xmlns:p14="http://schemas.microsoft.com/office/powerpoint/2010/main" val="3659274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ECE6-A77F-B2A2-B313-40B65D8E1F87}"/>
              </a:ext>
            </a:extLst>
          </p:cNvPr>
          <p:cNvSpPr>
            <a:spLocks noGrp="1"/>
          </p:cNvSpPr>
          <p:nvPr>
            <p:ph type="title"/>
          </p:nvPr>
        </p:nvSpPr>
        <p:spPr>
          <a:xfrm>
            <a:off x="805035" y="0"/>
            <a:ext cx="10515600" cy="1325563"/>
          </a:xfrm>
        </p:spPr>
        <p:txBody>
          <a:bodyPr/>
          <a:lstStyle/>
          <a:p>
            <a:r>
              <a:rPr lang="en-US"/>
              <a:t>The concept of alveolar ventilation</a:t>
            </a:r>
            <a:endParaRPr lang="en-US" dirty="0"/>
          </a:p>
        </p:txBody>
      </p:sp>
      <p:pic>
        <p:nvPicPr>
          <p:cNvPr id="4" name="alvventilace">
            <a:hlinkClick r:id="" action="ppaction://media"/>
            <a:extLst>
              <a:ext uri="{FF2B5EF4-FFF2-40B4-BE49-F238E27FC236}">
                <a16:creationId xmlns:a16="http://schemas.microsoft.com/office/drawing/2014/main" id="{C6A75A12-DE4C-568C-4FE1-ACA78B8E53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2545" y="987092"/>
            <a:ext cx="7179802" cy="6865276"/>
          </a:xfrm>
          <a:prstGeom prst="rect">
            <a:avLst/>
          </a:prstGeom>
        </p:spPr>
      </p:pic>
    </p:spTree>
    <p:extLst>
      <p:ext uri="{BB962C8B-B14F-4D97-AF65-F5344CB8AC3E}">
        <p14:creationId xmlns:p14="http://schemas.microsoft.com/office/powerpoint/2010/main" val="333570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Čínský kontejnerový přístav ochromil covid. A očekává se dominový efekt v  globálních dodavatelských řetězcích - Ekonomický deník">
            <a:extLst>
              <a:ext uri="{FF2B5EF4-FFF2-40B4-BE49-F238E27FC236}">
                <a16:creationId xmlns:a16="http://schemas.microsoft.com/office/drawing/2014/main" id="{7A94B421-A2AD-7C83-119A-865549E04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5838" y="874713"/>
            <a:ext cx="30194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Obrázek 3">
            <a:extLst>
              <a:ext uri="{FF2B5EF4-FFF2-40B4-BE49-F238E27FC236}">
                <a16:creationId xmlns:a16="http://schemas.microsoft.com/office/drawing/2014/main" id="{C79D4206-4841-09C8-423A-B94CB7BF2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4672013"/>
            <a:ext cx="16065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ovéPole 11">
            <a:extLst>
              <a:ext uri="{FF2B5EF4-FFF2-40B4-BE49-F238E27FC236}">
                <a16:creationId xmlns:a16="http://schemas.microsoft.com/office/drawing/2014/main" id="{D981F628-FC77-BCFC-A2CE-454187949482}"/>
              </a:ext>
            </a:extLst>
          </p:cNvPr>
          <p:cNvSpPr txBox="1">
            <a:spLocks noChangeArrowheads="1"/>
          </p:cNvSpPr>
          <p:nvPr/>
        </p:nvSpPr>
        <p:spPr bwMode="auto">
          <a:xfrm>
            <a:off x="6423025" y="1143000"/>
            <a:ext cx="44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10245" name="TextovéPole 13">
            <a:extLst>
              <a:ext uri="{FF2B5EF4-FFF2-40B4-BE49-F238E27FC236}">
                <a16:creationId xmlns:a16="http://schemas.microsoft.com/office/drawing/2014/main" id="{1A78B040-5D7D-4302-2156-0E0858646307}"/>
              </a:ext>
            </a:extLst>
          </p:cNvPr>
          <p:cNvSpPr txBox="1">
            <a:spLocks noChangeArrowheads="1"/>
          </p:cNvSpPr>
          <p:nvPr/>
        </p:nvSpPr>
        <p:spPr bwMode="auto">
          <a:xfrm>
            <a:off x="5397500" y="1203325"/>
            <a:ext cx="61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pic>
        <p:nvPicPr>
          <p:cNvPr id="10246" name="Picture 2">
            <a:extLst>
              <a:ext uri="{FF2B5EF4-FFF2-40B4-BE49-F238E27FC236}">
                <a16:creationId xmlns:a16="http://schemas.microsoft.com/office/drawing/2014/main" id="{81449062-0207-C077-3C70-9B6123065FCA}"/>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05038" y="2668588"/>
            <a:ext cx="198596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15939826-336C-F727-C421-F167A8C90275}"/>
              </a:ext>
            </a:extLst>
          </p:cNvPr>
          <p:cNvSpPr txBox="1"/>
          <p:nvPr/>
        </p:nvSpPr>
        <p:spPr>
          <a:xfrm>
            <a:off x="2279650" y="2906713"/>
            <a:ext cx="792163" cy="460375"/>
          </a:xfrm>
          <a:prstGeom prst="rect">
            <a:avLst/>
          </a:prstGeom>
          <a:noFill/>
        </p:spPr>
        <p:txBody>
          <a:bodyPr>
            <a:spAutoFit/>
          </a:bodyPr>
          <a:lstStyle/>
          <a:p>
            <a:pPr>
              <a:defRPr/>
            </a:pPr>
            <a:r>
              <a:rPr lang="cs-CZ" sz="2400" dirty="0">
                <a:solidFill>
                  <a:schemeClr val="bg1">
                    <a:lumMod val="95000"/>
                  </a:schemeClr>
                </a:solidFill>
              </a:rPr>
              <a:t>O</a:t>
            </a:r>
            <a:r>
              <a:rPr lang="cs-CZ" sz="2400" baseline="-25000" dirty="0">
                <a:solidFill>
                  <a:schemeClr val="bg1">
                    <a:lumMod val="95000"/>
                  </a:schemeClr>
                </a:solidFill>
              </a:rPr>
              <a:t>2</a:t>
            </a:r>
            <a:endParaRPr lang="en-US" sz="2400" baseline="-25000" dirty="0">
              <a:solidFill>
                <a:schemeClr val="bg1">
                  <a:lumMod val="95000"/>
                </a:schemeClr>
              </a:solidFill>
            </a:endParaRPr>
          </a:p>
        </p:txBody>
      </p:sp>
      <p:sp>
        <p:nvSpPr>
          <p:cNvPr id="18" name="TextovéPole 17">
            <a:extLst>
              <a:ext uri="{FF2B5EF4-FFF2-40B4-BE49-F238E27FC236}">
                <a16:creationId xmlns:a16="http://schemas.microsoft.com/office/drawing/2014/main" id="{A81CAAE4-8A6D-02FF-F373-B37A4412E66E}"/>
              </a:ext>
            </a:extLst>
          </p:cNvPr>
          <p:cNvSpPr txBox="1"/>
          <p:nvPr/>
        </p:nvSpPr>
        <p:spPr>
          <a:xfrm>
            <a:off x="2566988" y="3490913"/>
            <a:ext cx="863600" cy="368300"/>
          </a:xfrm>
          <a:prstGeom prst="rect">
            <a:avLst/>
          </a:prstGeom>
          <a:noFill/>
        </p:spPr>
        <p:txBody>
          <a:bodyPr>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grpSp>
        <p:nvGrpSpPr>
          <p:cNvPr id="10249" name="Group 2">
            <a:extLst>
              <a:ext uri="{FF2B5EF4-FFF2-40B4-BE49-F238E27FC236}">
                <a16:creationId xmlns:a16="http://schemas.microsoft.com/office/drawing/2014/main" id="{8BC5B56B-25CC-1E97-9B2E-5DD0C0654EB1}"/>
              </a:ext>
            </a:extLst>
          </p:cNvPr>
          <p:cNvGrpSpPr>
            <a:grpSpLocks/>
          </p:cNvGrpSpPr>
          <p:nvPr/>
        </p:nvGrpSpPr>
        <p:grpSpPr bwMode="auto">
          <a:xfrm>
            <a:off x="5772150" y="3886200"/>
            <a:ext cx="1100138" cy="738188"/>
            <a:chOff x="5772062" y="3885477"/>
            <a:chExt cx="1099968" cy="738309"/>
          </a:xfrm>
        </p:grpSpPr>
        <p:pic>
          <p:nvPicPr>
            <p:cNvPr id="10257" name="Picture 2">
              <a:extLst>
                <a:ext uri="{FF2B5EF4-FFF2-40B4-BE49-F238E27FC236}">
                  <a16:creationId xmlns:a16="http://schemas.microsoft.com/office/drawing/2014/main" id="{D59D6974-AD4B-93C5-32F4-6634949CC3AF}"/>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72062" y="3885477"/>
              <a:ext cx="966833" cy="73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ovéPole 20">
              <a:extLst>
                <a:ext uri="{FF2B5EF4-FFF2-40B4-BE49-F238E27FC236}">
                  <a16:creationId xmlns:a16="http://schemas.microsoft.com/office/drawing/2014/main" id="{A2E1D315-11E9-30A3-7C8B-3641E34E31E4}"/>
                </a:ext>
              </a:extLst>
            </p:cNvPr>
            <p:cNvSpPr txBox="1"/>
            <p:nvPr/>
          </p:nvSpPr>
          <p:spPr>
            <a:xfrm>
              <a:off x="5819680" y="4141107"/>
              <a:ext cx="499986" cy="369948"/>
            </a:xfrm>
            <a:prstGeom prst="rect">
              <a:avLst/>
            </a:prstGeom>
            <a:noFill/>
          </p:spPr>
          <p:txBody>
            <a:bodyPr>
              <a:spAutoFit/>
            </a:bodyPr>
            <a:lstStyle/>
            <a:p>
              <a:pPr>
                <a:defRPr/>
              </a:pPr>
              <a:r>
                <a:rPr lang="cs-CZ" dirty="0">
                  <a:solidFill>
                    <a:schemeClr val="bg1">
                      <a:lumMod val="95000"/>
                    </a:schemeClr>
                  </a:solidFill>
                </a:rPr>
                <a:t>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22" name="TextovéPole 21">
              <a:extLst>
                <a:ext uri="{FF2B5EF4-FFF2-40B4-BE49-F238E27FC236}">
                  <a16:creationId xmlns:a16="http://schemas.microsoft.com/office/drawing/2014/main" id="{1CAC2A43-8A93-5E90-C370-C24D095FB8FF}"/>
                </a:ext>
              </a:extLst>
            </p:cNvPr>
            <p:cNvSpPr txBox="1"/>
            <p:nvPr/>
          </p:nvSpPr>
          <p:spPr>
            <a:xfrm>
              <a:off x="6008563" y="4115703"/>
              <a:ext cx="863467" cy="308025"/>
            </a:xfrm>
            <a:prstGeom prst="rect">
              <a:avLst/>
            </a:prstGeom>
            <a:noFill/>
          </p:spPr>
          <p:txBody>
            <a:bodyPr>
              <a:spAutoFit/>
            </a:bodyPr>
            <a:lstStyle/>
            <a:p>
              <a:pPr>
                <a:defRPr/>
              </a:pPr>
              <a:r>
                <a:rPr lang="cs-CZ" sz="1400" dirty="0">
                  <a:solidFill>
                    <a:schemeClr val="bg1">
                      <a:lumMod val="95000"/>
                    </a:schemeClr>
                  </a:solidFill>
                </a:rPr>
                <a:t>CO</a:t>
              </a:r>
              <a:r>
                <a:rPr lang="cs-CZ" sz="1400" baseline="-25000" dirty="0">
                  <a:solidFill>
                    <a:schemeClr val="bg1">
                      <a:lumMod val="95000"/>
                    </a:schemeClr>
                  </a:solidFill>
                </a:rPr>
                <a:t>2</a:t>
              </a:r>
              <a:endParaRPr lang="en-US" sz="1400" baseline="-25000" dirty="0">
                <a:solidFill>
                  <a:schemeClr val="bg1">
                    <a:lumMod val="95000"/>
                  </a:schemeClr>
                </a:solidFill>
              </a:endParaRPr>
            </a:p>
          </p:txBody>
        </p:sp>
      </p:grpSp>
      <p:sp>
        <p:nvSpPr>
          <p:cNvPr id="25" name="Šipka: dolů 24">
            <a:extLst>
              <a:ext uri="{FF2B5EF4-FFF2-40B4-BE49-F238E27FC236}">
                <a16:creationId xmlns:a16="http://schemas.microsoft.com/office/drawing/2014/main" id="{35CF195E-E46D-9CB7-A61B-243EEA8ED661}"/>
              </a:ext>
            </a:extLst>
          </p:cNvPr>
          <p:cNvSpPr/>
          <p:nvPr/>
        </p:nvSpPr>
        <p:spPr>
          <a:xfrm rot="10390054">
            <a:off x="6243638" y="4438650"/>
            <a:ext cx="136525" cy="366713"/>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Šipka: dolů 23">
            <a:extLst>
              <a:ext uri="{FF2B5EF4-FFF2-40B4-BE49-F238E27FC236}">
                <a16:creationId xmlns:a16="http://schemas.microsoft.com/office/drawing/2014/main" id="{4E4FBED5-1D88-24D6-2817-A38592AA7032}"/>
              </a:ext>
            </a:extLst>
          </p:cNvPr>
          <p:cNvSpPr/>
          <p:nvPr/>
        </p:nvSpPr>
        <p:spPr>
          <a:xfrm rot="21336437">
            <a:off x="6002338" y="4445000"/>
            <a:ext cx="146050" cy="3635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52" name="Picture 2">
            <a:extLst>
              <a:ext uri="{FF2B5EF4-FFF2-40B4-BE49-F238E27FC236}">
                <a16:creationId xmlns:a16="http://schemas.microsoft.com/office/drawing/2014/main" id="{A29C6470-53DA-BBB4-379F-DF612152B4A7}"/>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646738" y="1897063"/>
            <a:ext cx="9667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ovéPole 26">
            <a:extLst>
              <a:ext uri="{FF2B5EF4-FFF2-40B4-BE49-F238E27FC236}">
                <a16:creationId xmlns:a16="http://schemas.microsoft.com/office/drawing/2014/main" id="{59A4D115-FA39-534F-A86A-B1C10F01EF25}"/>
              </a:ext>
            </a:extLst>
          </p:cNvPr>
          <p:cNvSpPr txBox="1"/>
          <p:nvPr/>
        </p:nvSpPr>
        <p:spPr>
          <a:xfrm>
            <a:off x="5980113" y="1903413"/>
            <a:ext cx="442912" cy="323850"/>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sp>
        <p:nvSpPr>
          <p:cNvPr id="28" name="TextovéPole 27">
            <a:extLst>
              <a:ext uri="{FF2B5EF4-FFF2-40B4-BE49-F238E27FC236}">
                <a16:creationId xmlns:a16="http://schemas.microsoft.com/office/drawing/2014/main" id="{26B2026D-649E-F967-8511-252DAE8727D7}"/>
              </a:ext>
            </a:extLst>
          </p:cNvPr>
          <p:cNvSpPr txBox="1"/>
          <p:nvPr/>
        </p:nvSpPr>
        <p:spPr>
          <a:xfrm>
            <a:off x="5675313" y="1965325"/>
            <a:ext cx="436562" cy="254000"/>
          </a:xfrm>
          <a:prstGeom prst="rect">
            <a:avLst/>
          </a:prstGeom>
          <a:noFill/>
        </p:spPr>
        <p:txBody>
          <a:bodyPr wrap="none">
            <a:spAutoFit/>
          </a:bodyPr>
          <a:lstStyle/>
          <a:p>
            <a:pPr>
              <a:defRPr/>
            </a:pPr>
            <a:r>
              <a:rPr lang="cs-CZ" sz="1050" dirty="0">
                <a:solidFill>
                  <a:schemeClr val="bg1">
                    <a:lumMod val="95000"/>
                  </a:schemeClr>
                </a:solidFill>
              </a:rPr>
              <a:t>CO</a:t>
            </a:r>
            <a:r>
              <a:rPr lang="cs-CZ" sz="1050" baseline="-25000" dirty="0">
                <a:solidFill>
                  <a:schemeClr val="bg1">
                    <a:lumMod val="95000"/>
                  </a:schemeClr>
                </a:solidFill>
              </a:rPr>
              <a:t>2</a:t>
            </a:r>
            <a:endParaRPr lang="en-US" sz="1050" baseline="-25000" dirty="0">
              <a:solidFill>
                <a:schemeClr val="bg1">
                  <a:lumMod val="95000"/>
                </a:schemeClr>
              </a:solidFill>
            </a:endParaRPr>
          </a:p>
        </p:txBody>
      </p:sp>
      <p:sp>
        <p:nvSpPr>
          <p:cNvPr id="2" name="Šipka: dolů 1">
            <a:extLst>
              <a:ext uri="{FF2B5EF4-FFF2-40B4-BE49-F238E27FC236}">
                <a16:creationId xmlns:a16="http://schemas.microsoft.com/office/drawing/2014/main" id="{F2608C8E-E7B3-26F0-0AC3-C2F8D8006516}"/>
              </a:ext>
            </a:extLst>
          </p:cNvPr>
          <p:cNvSpPr/>
          <p:nvPr/>
        </p:nvSpPr>
        <p:spPr>
          <a:xfrm rot="1713443">
            <a:off x="6248400" y="1390650"/>
            <a:ext cx="149225" cy="6365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Šipka: dolů 22">
            <a:extLst>
              <a:ext uri="{FF2B5EF4-FFF2-40B4-BE49-F238E27FC236}">
                <a16:creationId xmlns:a16="http://schemas.microsoft.com/office/drawing/2014/main" id="{0E822728-A34D-2246-0AD0-D394B930A2F8}"/>
              </a:ext>
            </a:extLst>
          </p:cNvPr>
          <p:cNvSpPr/>
          <p:nvPr/>
        </p:nvSpPr>
        <p:spPr>
          <a:xfrm rot="10038433">
            <a:off x="5645150" y="1403350"/>
            <a:ext cx="139700" cy="642938"/>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9ECE6-A77F-B2A2-B313-40B65D8E1F87}"/>
              </a:ext>
            </a:extLst>
          </p:cNvPr>
          <p:cNvSpPr>
            <a:spLocks noGrp="1"/>
          </p:cNvSpPr>
          <p:nvPr>
            <p:ph type="title"/>
          </p:nvPr>
        </p:nvSpPr>
        <p:spPr>
          <a:xfrm>
            <a:off x="805035" y="0"/>
            <a:ext cx="10515600" cy="1325563"/>
          </a:xfrm>
        </p:spPr>
        <p:txBody>
          <a:bodyPr/>
          <a:lstStyle/>
          <a:p>
            <a:r>
              <a:rPr lang="cs-CZ" dirty="0" err="1"/>
              <a:t>Lveolar</a:t>
            </a:r>
            <a:r>
              <a:rPr lang="cs-CZ" dirty="0"/>
              <a:t> </a:t>
            </a:r>
            <a:r>
              <a:rPr lang="cs-CZ" dirty="0" err="1"/>
              <a:t>ventiklation</a:t>
            </a:r>
            <a:endParaRPr lang="en-US" dirty="0"/>
          </a:p>
        </p:txBody>
      </p:sp>
      <p:pic>
        <p:nvPicPr>
          <p:cNvPr id="3" name="Picture 2">
            <a:extLst>
              <a:ext uri="{FF2B5EF4-FFF2-40B4-BE49-F238E27FC236}">
                <a16:creationId xmlns:a16="http://schemas.microsoft.com/office/drawing/2014/main" id="{FA951FA4-4E80-4FCE-0EB8-AF77FDFE0AC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76461" y="924431"/>
            <a:ext cx="9399975" cy="5933569"/>
          </a:xfrm>
          <a:prstGeom prst="rect">
            <a:avLst/>
          </a:prstGeom>
        </p:spPr>
      </p:pic>
    </p:spTree>
    <p:extLst>
      <p:ext uri="{BB962C8B-B14F-4D97-AF65-F5344CB8AC3E}">
        <p14:creationId xmlns:p14="http://schemas.microsoft.com/office/powerpoint/2010/main" val="2983861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a:extLst>
              <a:ext uri="{FF2B5EF4-FFF2-40B4-BE49-F238E27FC236}">
                <a16:creationId xmlns:a16="http://schemas.microsoft.com/office/drawing/2014/main" id="{4E0F7165-07C2-4F7B-8D1D-8D19693ACAD0}"/>
              </a:ext>
            </a:extLst>
          </p:cNvPr>
          <p:cNvSpPr txBox="1">
            <a:spLocks noChangeArrowheads="1"/>
          </p:cNvSpPr>
          <p:nvPr/>
        </p:nvSpPr>
        <p:spPr bwMode="auto">
          <a:xfrm>
            <a:off x="2566988" y="1676400"/>
            <a:ext cx="1008062" cy="528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t>  VA</a:t>
            </a:r>
          </a:p>
        </p:txBody>
      </p:sp>
      <p:sp>
        <p:nvSpPr>
          <p:cNvPr id="98307" name="Line 3">
            <a:extLst>
              <a:ext uri="{FF2B5EF4-FFF2-40B4-BE49-F238E27FC236}">
                <a16:creationId xmlns:a16="http://schemas.microsoft.com/office/drawing/2014/main" id="{E7F09D44-6133-4E9F-AAAF-22F3A9C859FE}"/>
              </a:ext>
            </a:extLst>
          </p:cNvPr>
          <p:cNvSpPr>
            <a:spLocks noChangeShapeType="1"/>
          </p:cNvSpPr>
          <p:nvPr/>
        </p:nvSpPr>
        <p:spPr bwMode="auto">
          <a:xfrm>
            <a:off x="2709863" y="1820864"/>
            <a:ext cx="0" cy="30003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08" name="Text Box 4">
            <a:extLst>
              <a:ext uri="{FF2B5EF4-FFF2-40B4-BE49-F238E27FC236}">
                <a16:creationId xmlns:a16="http://schemas.microsoft.com/office/drawing/2014/main" id="{793BE00B-09C8-4403-89B3-66E1F4AAA268}"/>
              </a:ext>
            </a:extLst>
          </p:cNvPr>
          <p:cNvSpPr txBox="1">
            <a:spLocks noChangeArrowheads="1"/>
          </p:cNvSpPr>
          <p:nvPr/>
        </p:nvSpPr>
        <p:spPr bwMode="auto">
          <a:xfrm>
            <a:off x="1919289" y="2981326"/>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solidFill>
                  <a:srgbClr val="FF0000"/>
                </a:solidFill>
              </a:rPr>
              <a:t>pCO</a:t>
            </a:r>
            <a:r>
              <a:rPr lang="cs-CZ" altLang="cs-CZ" sz="2800" baseline="-25000">
                <a:solidFill>
                  <a:srgbClr val="FF0000"/>
                </a:solidFill>
              </a:rPr>
              <a:t>2</a:t>
            </a:r>
          </a:p>
        </p:txBody>
      </p:sp>
      <p:sp>
        <p:nvSpPr>
          <p:cNvPr id="98309" name="Text Box 5">
            <a:extLst>
              <a:ext uri="{FF2B5EF4-FFF2-40B4-BE49-F238E27FC236}">
                <a16:creationId xmlns:a16="http://schemas.microsoft.com/office/drawing/2014/main" id="{391D9BEF-C2A1-47BC-A90B-4E6B8CEBF854}"/>
              </a:ext>
            </a:extLst>
          </p:cNvPr>
          <p:cNvSpPr txBox="1">
            <a:spLocks noChangeArrowheads="1"/>
          </p:cNvSpPr>
          <p:nvPr/>
        </p:nvSpPr>
        <p:spPr bwMode="auto">
          <a:xfrm>
            <a:off x="4295776" y="290988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solidFill>
                  <a:srgbClr val="FF0000"/>
                </a:solidFill>
              </a:rPr>
              <a:t>pO</a:t>
            </a:r>
            <a:r>
              <a:rPr lang="cs-CZ" altLang="cs-CZ" sz="2800" baseline="-25000">
                <a:solidFill>
                  <a:srgbClr val="FF0000"/>
                </a:solidFill>
              </a:rPr>
              <a:t>2</a:t>
            </a:r>
          </a:p>
        </p:txBody>
      </p:sp>
      <p:sp>
        <p:nvSpPr>
          <p:cNvPr id="98310" name="Line 6">
            <a:extLst>
              <a:ext uri="{FF2B5EF4-FFF2-40B4-BE49-F238E27FC236}">
                <a16:creationId xmlns:a16="http://schemas.microsoft.com/office/drawing/2014/main" id="{71E01D2D-BBD9-41AB-8333-706EBA0E9FDA}"/>
              </a:ext>
            </a:extLst>
          </p:cNvPr>
          <p:cNvSpPr>
            <a:spLocks noChangeShapeType="1"/>
          </p:cNvSpPr>
          <p:nvPr/>
        </p:nvSpPr>
        <p:spPr bwMode="auto">
          <a:xfrm>
            <a:off x="1847850" y="2995614"/>
            <a:ext cx="0" cy="504825"/>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8311" name="Line 7">
            <a:extLst>
              <a:ext uri="{FF2B5EF4-FFF2-40B4-BE49-F238E27FC236}">
                <a16:creationId xmlns:a16="http://schemas.microsoft.com/office/drawing/2014/main" id="{B64E879E-8FBA-46B7-8321-C6731078D0D0}"/>
              </a:ext>
            </a:extLst>
          </p:cNvPr>
          <p:cNvSpPr>
            <a:spLocks noChangeShapeType="1"/>
          </p:cNvSpPr>
          <p:nvPr/>
        </p:nvSpPr>
        <p:spPr bwMode="auto">
          <a:xfrm>
            <a:off x="4278313" y="2995614"/>
            <a:ext cx="0" cy="504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2" name="Line 8">
            <a:extLst>
              <a:ext uri="{FF2B5EF4-FFF2-40B4-BE49-F238E27FC236}">
                <a16:creationId xmlns:a16="http://schemas.microsoft.com/office/drawing/2014/main" id="{C9D4229C-610F-4F6E-AE24-164ED65508A3}"/>
              </a:ext>
            </a:extLst>
          </p:cNvPr>
          <p:cNvSpPr>
            <a:spLocks noChangeShapeType="1"/>
          </p:cNvSpPr>
          <p:nvPr/>
        </p:nvSpPr>
        <p:spPr bwMode="auto">
          <a:xfrm flipH="1">
            <a:off x="2424114" y="2205039"/>
            <a:ext cx="503237" cy="719137"/>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3" name="Line 9">
            <a:extLst>
              <a:ext uri="{FF2B5EF4-FFF2-40B4-BE49-F238E27FC236}">
                <a16:creationId xmlns:a16="http://schemas.microsoft.com/office/drawing/2014/main" id="{DD913187-F325-41FA-9598-CBAC7B4C0A85}"/>
              </a:ext>
            </a:extLst>
          </p:cNvPr>
          <p:cNvSpPr>
            <a:spLocks noChangeShapeType="1"/>
          </p:cNvSpPr>
          <p:nvPr/>
        </p:nvSpPr>
        <p:spPr bwMode="auto">
          <a:xfrm>
            <a:off x="3216275" y="2205038"/>
            <a:ext cx="1079500" cy="6477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4" name="Text Box 10">
            <a:extLst>
              <a:ext uri="{FF2B5EF4-FFF2-40B4-BE49-F238E27FC236}">
                <a16:creationId xmlns:a16="http://schemas.microsoft.com/office/drawing/2014/main" id="{6D7C7DD5-6FF9-4639-B6ED-E5586317CF2F}"/>
              </a:ext>
            </a:extLst>
          </p:cNvPr>
          <p:cNvSpPr txBox="1">
            <a:spLocks noChangeArrowheads="1"/>
          </p:cNvSpPr>
          <p:nvPr/>
        </p:nvSpPr>
        <p:spPr bwMode="auto">
          <a:xfrm>
            <a:off x="1846264" y="5357813"/>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solidFill>
                  <a:srgbClr val="FF0000"/>
                </a:solidFill>
              </a:rPr>
              <a:t>pCO</a:t>
            </a:r>
            <a:r>
              <a:rPr lang="cs-CZ" altLang="cs-CZ" sz="2800" baseline="-25000">
                <a:solidFill>
                  <a:srgbClr val="FF0000"/>
                </a:solidFill>
              </a:rPr>
              <a:t>2</a:t>
            </a:r>
          </a:p>
        </p:txBody>
      </p:sp>
      <p:sp>
        <p:nvSpPr>
          <p:cNvPr id="98315" name="Text Box 11">
            <a:extLst>
              <a:ext uri="{FF2B5EF4-FFF2-40B4-BE49-F238E27FC236}">
                <a16:creationId xmlns:a16="http://schemas.microsoft.com/office/drawing/2014/main" id="{E487E9B9-451C-491D-92D4-55C13F1D413A}"/>
              </a:ext>
            </a:extLst>
          </p:cNvPr>
          <p:cNvSpPr txBox="1">
            <a:spLocks noChangeArrowheads="1"/>
          </p:cNvSpPr>
          <p:nvPr/>
        </p:nvSpPr>
        <p:spPr bwMode="auto">
          <a:xfrm>
            <a:off x="4222751" y="5286376"/>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solidFill>
                  <a:srgbClr val="FF0000"/>
                </a:solidFill>
              </a:rPr>
              <a:t>pO</a:t>
            </a:r>
            <a:r>
              <a:rPr lang="cs-CZ" altLang="cs-CZ" sz="2800" baseline="-25000">
                <a:solidFill>
                  <a:srgbClr val="FF0000"/>
                </a:solidFill>
              </a:rPr>
              <a:t>2</a:t>
            </a:r>
          </a:p>
        </p:txBody>
      </p:sp>
      <p:sp>
        <p:nvSpPr>
          <p:cNvPr id="98316" name="Line 12">
            <a:extLst>
              <a:ext uri="{FF2B5EF4-FFF2-40B4-BE49-F238E27FC236}">
                <a16:creationId xmlns:a16="http://schemas.microsoft.com/office/drawing/2014/main" id="{861ED155-7A30-4A53-9921-F0311AA22CF5}"/>
              </a:ext>
            </a:extLst>
          </p:cNvPr>
          <p:cNvSpPr>
            <a:spLocks noChangeShapeType="1"/>
          </p:cNvSpPr>
          <p:nvPr/>
        </p:nvSpPr>
        <p:spPr bwMode="auto">
          <a:xfrm>
            <a:off x="1774825" y="5372101"/>
            <a:ext cx="0" cy="5048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7" name="Line 13">
            <a:extLst>
              <a:ext uri="{FF2B5EF4-FFF2-40B4-BE49-F238E27FC236}">
                <a16:creationId xmlns:a16="http://schemas.microsoft.com/office/drawing/2014/main" id="{40D846EE-791A-4422-9487-B3392D690FF0}"/>
              </a:ext>
            </a:extLst>
          </p:cNvPr>
          <p:cNvSpPr>
            <a:spLocks noChangeShapeType="1"/>
          </p:cNvSpPr>
          <p:nvPr/>
        </p:nvSpPr>
        <p:spPr bwMode="auto">
          <a:xfrm>
            <a:off x="4205288" y="5372101"/>
            <a:ext cx="0" cy="504825"/>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8318" name="Line 14">
            <a:extLst>
              <a:ext uri="{FF2B5EF4-FFF2-40B4-BE49-F238E27FC236}">
                <a16:creationId xmlns:a16="http://schemas.microsoft.com/office/drawing/2014/main" id="{AFE56D14-F017-4A41-BCF0-C442864D8773}"/>
              </a:ext>
            </a:extLst>
          </p:cNvPr>
          <p:cNvSpPr>
            <a:spLocks noChangeShapeType="1"/>
          </p:cNvSpPr>
          <p:nvPr/>
        </p:nvSpPr>
        <p:spPr bwMode="auto">
          <a:xfrm flipH="1">
            <a:off x="2351089" y="4581525"/>
            <a:ext cx="504825" cy="719138"/>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19" name="Line 15">
            <a:extLst>
              <a:ext uri="{FF2B5EF4-FFF2-40B4-BE49-F238E27FC236}">
                <a16:creationId xmlns:a16="http://schemas.microsoft.com/office/drawing/2014/main" id="{928F9429-8140-4F34-99B1-942E4CEEB5D9}"/>
              </a:ext>
            </a:extLst>
          </p:cNvPr>
          <p:cNvSpPr>
            <a:spLocks noChangeShapeType="1"/>
          </p:cNvSpPr>
          <p:nvPr/>
        </p:nvSpPr>
        <p:spPr bwMode="auto">
          <a:xfrm>
            <a:off x="3143250" y="4581525"/>
            <a:ext cx="1079500" cy="647700"/>
          </a:xfrm>
          <a:prstGeom prst="line">
            <a:avLst/>
          </a:prstGeom>
          <a:noFill/>
          <a:ln w="3810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8" name="Text Box 16">
            <a:extLst>
              <a:ext uri="{FF2B5EF4-FFF2-40B4-BE49-F238E27FC236}">
                <a16:creationId xmlns:a16="http://schemas.microsoft.com/office/drawing/2014/main" id="{F1012FD8-8AAF-430E-9CF9-88A9473420E4}"/>
              </a:ext>
            </a:extLst>
          </p:cNvPr>
          <p:cNvSpPr txBox="1">
            <a:spLocks noChangeArrowheads="1"/>
          </p:cNvSpPr>
          <p:nvPr/>
        </p:nvSpPr>
        <p:spPr bwMode="auto">
          <a:xfrm>
            <a:off x="5448300" y="2778125"/>
            <a:ext cx="2311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a:solidFill>
                  <a:srgbClr val="FF0000"/>
                </a:solidFill>
              </a:rPr>
              <a:t>VE</a:t>
            </a:r>
            <a:r>
              <a:rPr lang="cs-CZ" altLang="cs-CZ">
                <a:solidFill>
                  <a:schemeClr val="accent2"/>
                </a:solidFill>
              </a:rPr>
              <a:t>=VD+</a:t>
            </a:r>
            <a:r>
              <a:rPr lang="cs-CZ" altLang="cs-CZ">
                <a:solidFill>
                  <a:srgbClr val="FF0000"/>
                </a:solidFill>
              </a:rPr>
              <a:t>VA</a:t>
            </a:r>
          </a:p>
        </p:txBody>
      </p:sp>
      <p:sp>
        <p:nvSpPr>
          <p:cNvPr id="98321" name="Line 17">
            <a:extLst>
              <a:ext uri="{FF2B5EF4-FFF2-40B4-BE49-F238E27FC236}">
                <a16:creationId xmlns:a16="http://schemas.microsoft.com/office/drawing/2014/main" id="{7AB618AD-04EF-4607-AADE-C5F3CE01BC6A}"/>
              </a:ext>
            </a:extLst>
          </p:cNvPr>
          <p:cNvSpPr>
            <a:spLocks noChangeShapeType="1"/>
          </p:cNvSpPr>
          <p:nvPr/>
        </p:nvSpPr>
        <p:spPr bwMode="auto">
          <a:xfrm flipH="1">
            <a:off x="6959601" y="3284539"/>
            <a:ext cx="360363" cy="1081087"/>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22" name="Text Box 18">
            <a:extLst>
              <a:ext uri="{FF2B5EF4-FFF2-40B4-BE49-F238E27FC236}">
                <a16:creationId xmlns:a16="http://schemas.microsoft.com/office/drawing/2014/main" id="{AAFD187F-6651-40D7-A3DA-20D9A188A1EC}"/>
              </a:ext>
            </a:extLst>
          </p:cNvPr>
          <p:cNvSpPr txBox="1">
            <a:spLocks noChangeArrowheads="1"/>
          </p:cNvSpPr>
          <p:nvPr/>
        </p:nvSpPr>
        <p:spPr bwMode="auto">
          <a:xfrm>
            <a:off x="6548439" y="4330701"/>
            <a:ext cx="11318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solidFill>
                  <a:srgbClr val="FF0000"/>
                </a:solidFill>
              </a:rPr>
              <a:t>pCO</a:t>
            </a:r>
            <a:r>
              <a:rPr lang="cs-CZ" altLang="cs-CZ" sz="2800" baseline="-25000">
                <a:solidFill>
                  <a:srgbClr val="FF0000"/>
                </a:solidFill>
              </a:rPr>
              <a:t>2</a:t>
            </a:r>
          </a:p>
        </p:txBody>
      </p:sp>
      <p:sp>
        <p:nvSpPr>
          <p:cNvPr id="98323" name="Text Box 19">
            <a:extLst>
              <a:ext uri="{FF2B5EF4-FFF2-40B4-BE49-F238E27FC236}">
                <a16:creationId xmlns:a16="http://schemas.microsoft.com/office/drawing/2014/main" id="{B299D26F-43D0-4320-A58A-A0AF88BCF2D5}"/>
              </a:ext>
            </a:extLst>
          </p:cNvPr>
          <p:cNvSpPr txBox="1">
            <a:spLocks noChangeArrowheads="1"/>
          </p:cNvSpPr>
          <p:nvPr/>
        </p:nvSpPr>
        <p:spPr bwMode="auto">
          <a:xfrm>
            <a:off x="7813676" y="2808288"/>
            <a:ext cx="2170113" cy="476250"/>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400">
                <a:solidFill>
                  <a:schemeClr val="accent2"/>
                </a:solidFill>
              </a:rPr>
              <a:t>Respir.</a:t>
            </a:r>
            <a:r>
              <a:rPr lang="cs-CZ" altLang="cs-CZ" sz="2400">
                <a:solidFill>
                  <a:schemeClr val="accent2"/>
                </a:solidFill>
              </a:rPr>
              <a:t> </a:t>
            </a:r>
            <a:r>
              <a:rPr lang="en-US" altLang="cs-CZ" sz="2400">
                <a:solidFill>
                  <a:schemeClr val="accent2"/>
                </a:solidFill>
              </a:rPr>
              <a:t>Centre</a:t>
            </a:r>
            <a:endParaRPr lang="cs-CZ" altLang="cs-CZ" sz="2400">
              <a:solidFill>
                <a:schemeClr val="accent2"/>
              </a:solidFill>
            </a:endParaRPr>
          </a:p>
        </p:txBody>
      </p:sp>
      <p:sp>
        <p:nvSpPr>
          <p:cNvPr id="98324" name="Line 20">
            <a:extLst>
              <a:ext uri="{FF2B5EF4-FFF2-40B4-BE49-F238E27FC236}">
                <a16:creationId xmlns:a16="http://schemas.microsoft.com/office/drawing/2014/main" id="{A88035B1-68C6-4029-874B-01F1E61A64BC}"/>
              </a:ext>
            </a:extLst>
          </p:cNvPr>
          <p:cNvSpPr>
            <a:spLocks noChangeShapeType="1"/>
          </p:cNvSpPr>
          <p:nvPr/>
        </p:nvSpPr>
        <p:spPr bwMode="auto">
          <a:xfrm flipV="1">
            <a:off x="7413626" y="3322638"/>
            <a:ext cx="1152525" cy="1223962"/>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8325" name="Freeform 21">
            <a:extLst>
              <a:ext uri="{FF2B5EF4-FFF2-40B4-BE49-F238E27FC236}">
                <a16:creationId xmlns:a16="http://schemas.microsoft.com/office/drawing/2014/main" id="{9A63AF90-B6E8-478B-A087-A5CD7D8B5DE7}"/>
              </a:ext>
            </a:extLst>
          </p:cNvPr>
          <p:cNvSpPr>
            <a:spLocks/>
          </p:cNvSpPr>
          <p:nvPr/>
        </p:nvSpPr>
        <p:spPr bwMode="auto">
          <a:xfrm>
            <a:off x="5781676" y="1608139"/>
            <a:ext cx="2651125" cy="1246187"/>
          </a:xfrm>
          <a:custGeom>
            <a:avLst/>
            <a:gdLst>
              <a:gd name="T0" fmla="*/ 2147483646 w 1670"/>
              <a:gd name="T1" fmla="*/ 2147483646 h 785"/>
              <a:gd name="T2" fmla="*/ 2147483646 w 1670"/>
              <a:gd name="T3" fmla="*/ 2147483646 h 785"/>
              <a:gd name="T4" fmla="*/ 2147483646 w 1670"/>
              <a:gd name="T5" fmla="*/ 2147483646 h 785"/>
              <a:gd name="T6" fmla="*/ 0 w 1670"/>
              <a:gd name="T7" fmla="*/ 2147483646 h 785"/>
              <a:gd name="T8" fmla="*/ 0 60000 65536"/>
              <a:gd name="T9" fmla="*/ 0 60000 65536"/>
              <a:gd name="T10" fmla="*/ 0 60000 65536"/>
              <a:gd name="T11" fmla="*/ 0 60000 65536"/>
              <a:gd name="T12" fmla="*/ 0 w 1670"/>
              <a:gd name="T13" fmla="*/ 0 h 785"/>
              <a:gd name="T14" fmla="*/ 1670 w 1670"/>
              <a:gd name="T15" fmla="*/ 785 h 785"/>
            </a:gdLst>
            <a:ahLst/>
            <a:cxnLst>
              <a:cxn ang="T8">
                <a:pos x="T0" y="T1"/>
              </a:cxn>
              <a:cxn ang="T9">
                <a:pos x="T2" y="T3"/>
              </a:cxn>
              <a:cxn ang="T10">
                <a:pos x="T4" y="T5"/>
              </a:cxn>
              <a:cxn ang="T11">
                <a:pos x="T6" y="T7"/>
              </a:cxn>
            </a:cxnLst>
            <a:rect l="T12" t="T13" r="T14" b="T15"/>
            <a:pathLst>
              <a:path w="1670" h="785">
                <a:moveTo>
                  <a:pt x="1670" y="747"/>
                </a:moveTo>
                <a:cubicBezTo>
                  <a:pt x="1631" y="673"/>
                  <a:pt x="1663" y="410"/>
                  <a:pt x="1433" y="299"/>
                </a:cubicBezTo>
                <a:cubicBezTo>
                  <a:pt x="1203" y="188"/>
                  <a:pt x="527" y="0"/>
                  <a:pt x="288" y="81"/>
                </a:cubicBezTo>
                <a:cubicBezTo>
                  <a:pt x="69" y="96"/>
                  <a:pt x="60" y="638"/>
                  <a:pt x="0" y="785"/>
                </a:cubicBezTo>
              </a:path>
            </a:pathLst>
          </a:custGeom>
          <a:noFill/>
          <a:ln w="19050">
            <a:solidFill>
              <a:schemeClr val="accent2"/>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326" name="Text Box 22">
            <a:extLst>
              <a:ext uri="{FF2B5EF4-FFF2-40B4-BE49-F238E27FC236}">
                <a16:creationId xmlns:a16="http://schemas.microsoft.com/office/drawing/2014/main" id="{EC2C6EB6-EDE1-4F10-94E4-851EADE94C67}"/>
              </a:ext>
            </a:extLst>
          </p:cNvPr>
          <p:cNvSpPr txBox="1">
            <a:spLocks noChangeArrowheads="1"/>
          </p:cNvSpPr>
          <p:nvPr/>
        </p:nvSpPr>
        <p:spPr bwMode="auto">
          <a:xfrm>
            <a:off x="6672263" y="4868863"/>
            <a:ext cx="914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solidFill>
                  <a:srgbClr val="FF0000"/>
                </a:solidFill>
              </a:rPr>
              <a:t>pO</a:t>
            </a:r>
            <a:r>
              <a:rPr lang="cs-CZ" altLang="cs-CZ" sz="2800" baseline="-25000">
                <a:solidFill>
                  <a:srgbClr val="FF0000"/>
                </a:solidFill>
              </a:rPr>
              <a:t>2</a:t>
            </a:r>
            <a:endParaRPr lang="cs-CZ" altLang="cs-CZ" sz="1400" baseline="-25000">
              <a:solidFill>
                <a:srgbClr val="FF0000"/>
              </a:solidFill>
            </a:endParaRPr>
          </a:p>
        </p:txBody>
      </p:sp>
      <p:sp>
        <p:nvSpPr>
          <p:cNvPr id="98327" name="Line 23">
            <a:extLst>
              <a:ext uri="{FF2B5EF4-FFF2-40B4-BE49-F238E27FC236}">
                <a16:creationId xmlns:a16="http://schemas.microsoft.com/office/drawing/2014/main" id="{65DB7875-4E0B-4595-8172-73B92A82DC2A}"/>
              </a:ext>
            </a:extLst>
          </p:cNvPr>
          <p:cNvSpPr>
            <a:spLocks noChangeShapeType="1"/>
          </p:cNvSpPr>
          <p:nvPr/>
        </p:nvSpPr>
        <p:spPr bwMode="auto">
          <a:xfrm flipV="1">
            <a:off x="7464425" y="3500439"/>
            <a:ext cx="1009650" cy="1584325"/>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96" name="Text Box 24">
            <a:extLst>
              <a:ext uri="{FF2B5EF4-FFF2-40B4-BE49-F238E27FC236}">
                <a16:creationId xmlns:a16="http://schemas.microsoft.com/office/drawing/2014/main" id="{FD7D2D5E-82D7-40A2-8693-4FC25D0D426D}"/>
              </a:ext>
            </a:extLst>
          </p:cNvPr>
          <p:cNvSpPr txBox="1">
            <a:spLocks noChangeArrowheads="1"/>
          </p:cNvSpPr>
          <p:nvPr/>
        </p:nvSpPr>
        <p:spPr bwMode="auto">
          <a:xfrm>
            <a:off x="2206626" y="333376"/>
            <a:ext cx="77771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cs-CZ" sz="2400" b="1">
                <a:solidFill>
                  <a:schemeClr val="accent2"/>
                </a:solidFill>
              </a:rPr>
              <a:t>Alveolar Ventilation Controls Rate of Breathing</a:t>
            </a:r>
            <a:r>
              <a:rPr lang="cs-CZ" altLang="cs-CZ" sz="2400" b="1">
                <a:solidFill>
                  <a:schemeClr val="accent2"/>
                </a:solidFill>
              </a:rPr>
              <a:t> </a:t>
            </a:r>
            <a:r>
              <a:rPr lang="en-US" altLang="cs-CZ" sz="2400" b="1">
                <a:solidFill>
                  <a:schemeClr val="accent2"/>
                </a:solidFill>
              </a:rPr>
              <a:t>by  Influencing</a:t>
            </a:r>
            <a:r>
              <a:rPr lang="cs-CZ" altLang="cs-CZ" sz="2400" b="1">
                <a:solidFill>
                  <a:schemeClr val="accent2"/>
                </a:solidFill>
              </a:rPr>
              <a:t> pCO2 </a:t>
            </a:r>
            <a:r>
              <a:rPr lang="en-US" altLang="cs-CZ" sz="2400" b="1">
                <a:solidFill>
                  <a:schemeClr val="accent2"/>
                </a:solidFill>
              </a:rPr>
              <a:t>and</a:t>
            </a:r>
            <a:r>
              <a:rPr lang="cs-CZ" altLang="cs-CZ" sz="2400" b="1">
                <a:solidFill>
                  <a:schemeClr val="accent2"/>
                </a:solidFill>
              </a:rPr>
              <a:t> pO2</a:t>
            </a:r>
          </a:p>
        </p:txBody>
      </p:sp>
      <p:sp>
        <p:nvSpPr>
          <p:cNvPr id="98329" name="Text Box 25">
            <a:extLst>
              <a:ext uri="{FF2B5EF4-FFF2-40B4-BE49-F238E27FC236}">
                <a16:creationId xmlns:a16="http://schemas.microsoft.com/office/drawing/2014/main" id="{A6D865CC-72E3-4304-A968-08EA7F85966A}"/>
              </a:ext>
            </a:extLst>
          </p:cNvPr>
          <p:cNvSpPr txBox="1">
            <a:spLocks noChangeArrowheads="1"/>
          </p:cNvSpPr>
          <p:nvPr/>
        </p:nvSpPr>
        <p:spPr bwMode="auto">
          <a:xfrm>
            <a:off x="2495551" y="4052889"/>
            <a:ext cx="1008063" cy="528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2800"/>
              <a:t>  VA</a:t>
            </a:r>
          </a:p>
        </p:txBody>
      </p:sp>
      <p:sp>
        <p:nvSpPr>
          <p:cNvPr id="98330" name="Line 26">
            <a:extLst>
              <a:ext uri="{FF2B5EF4-FFF2-40B4-BE49-F238E27FC236}">
                <a16:creationId xmlns:a16="http://schemas.microsoft.com/office/drawing/2014/main" id="{5B7735BF-5A5C-4CA7-A31B-D42CE5C2D2DA}"/>
              </a:ext>
            </a:extLst>
          </p:cNvPr>
          <p:cNvSpPr>
            <a:spLocks noChangeShapeType="1"/>
          </p:cNvSpPr>
          <p:nvPr/>
        </p:nvSpPr>
        <p:spPr bwMode="auto">
          <a:xfrm>
            <a:off x="2638425" y="4197350"/>
            <a:ext cx="0" cy="300038"/>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98331" name="Text Box 27">
            <a:extLst>
              <a:ext uri="{FF2B5EF4-FFF2-40B4-BE49-F238E27FC236}">
                <a16:creationId xmlns:a16="http://schemas.microsoft.com/office/drawing/2014/main" id="{414842B8-E7B4-4DFB-A543-1784F04A52DA}"/>
              </a:ext>
            </a:extLst>
          </p:cNvPr>
          <p:cNvSpPr txBox="1">
            <a:spLocks noChangeArrowheads="1"/>
          </p:cNvSpPr>
          <p:nvPr/>
        </p:nvSpPr>
        <p:spPr bwMode="auto">
          <a:xfrm rot="-3600231">
            <a:off x="7108032" y="3929857"/>
            <a:ext cx="2232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400">
                <a:solidFill>
                  <a:schemeClr val="accent2"/>
                </a:solidFill>
              </a:rPr>
              <a:t>Only when</a:t>
            </a:r>
            <a:r>
              <a:rPr lang="cs-CZ" altLang="cs-CZ" sz="1400">
                <a:solidFill>
                  <a:schemeClr val="accent2"/>
                </a:solidFill>
              </a:rPr>
              <a:t> </a:t>
            </a:r>
            <a:r>
              <a:rPr lang="cs-CZ" altLang="cs-CZ" sz="1800">
                <a:solidFill>
                  <a:schemeClr val="accent2"/>
                </a:solidFill>
              </a:rPr>
              <a:t>pO</a:t>
            </a:r>
            <a:r>
              <a:rPr lang="cs-CZ" altLang="cs-CZ" sz="1800" baseline="-25000">
                <a:solidFill>
                  <a:schemeClr val="accent2"/>
                </a:solidFill>
              </a:rPr>
              <a:t>2</a:t>
            </a:r>
            <a:r>
              <a:rPr lang="en-US" altLang="cs-CZ" sz="1800" baseline="-25000">
                <a:solidFill>
                  <a:schemeClr val="accent2"/>
                </a:solidFill>
              </a:rPr>
              <a:t> </a:t>
            </a:r>
            <a:r>
              <a:rPr lang="en-US" altLang="cs-CZ" sz="1400">
                <a:solidFill>
                  <a:schemeClr val="accent2"/>
                </a:solidFill>
              </a:rPr>
              <a:t>is low</a:t>
            </a:r>
            <a:endParaRPr lang="cs-CZ" altLang="cs-CZ" sz="1800" baseline="-25000">
              <a:solidFill>
                <a:schemeClr val="accent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6"/>
                                        </p:tgtEl>
                                        <p:attrNameLst>
                                          <p:attrName>style.visibility</p:attrName>
                                        </p:attrNameLst>
                                      </p:cBhvr>
                                      <p:to>
                                        <p:strVal val="visible"/>
                                      </p:to>
                                    </p:set>
                                    <p:animEffect transition="in" filter="checkerboard(across)">
                                      <p:cBhvr>
                                        <p:cTn id="7" dur="500"/>
                                        <p:tgtEl>
                                          <p:spTgt spid="98306"/>
                                        </p:tgtEl>
                                      </p:cBhvr>
                                    </p:animEffect>
                                  </p:childTnLst>
                                </p:cTn>
                              </p:par>
                              <p:par>
                                <p:cTn id="8" presetID="5" presetClass="entr" presetSubtype="10" fill="hold" nodeType="withEffect">
                                  <p:stCondLst>
                                    <p:cond delay="0"/>
                                  </p:stCondLst>
                                  <p:childTnLst>
                                    <p:set>
                                      <p:cBhvr>
                                        <p:cTn id="9" dur="1" fill="hold">
                                          <p:stCondLst>
                                            <p:cond delay="0"/>
                                          </p:stCondLst>
                                        </p:cTn>
                                        <p:tgtEl>
                                          <p:spTgt spid="98307"/>
                                        </p:tgtEl>
                                        <p:attrNameLst>
                                          <p:attrName>style.visibility</p:attrName>
                                        </p:attrNameLst>
                                      </p:cBhvr>
                                      <p:to>
                                        <p:strVal val="visible"/>
                                      </p:to>
                                    </p:set>
                                    <p:animEffect transition="in" filter="checkerboard(across)">
                                      <p:cBhvr>
                                        <p:cTn id="10" dur="500"/>
                                        <p:tgtEl>
                                          <p:spTgt spid="9830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98310"/>
                                        </p:tgtEl>
                                        <p:attrNameLst>
                                          <p:attrName>style.visibility</p:attrName>
                                        </p:attrNameLst>
                                      </p:cBhvr>
                                      <p:to>
                                        <p:strVal val="visible"/>
                                      </p:to>
                                    </p:set>
                                    <p:animEffect transition="in" filter="checkerboard(across)">
                                      <p:cBhvr>
                                        <p:cTn id="15" dur="500"/>
                                        <p:tgtEl>
                                          <p:spTgt spid="98310"/>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8308"/>
                                        </p:tgtEl>
                                        <p:attrNameLst>
                                          <p:attrName>style.visibility</p:attrName>
                                        </p:attrNameLst>
                                      </p:cBhvr>
                                      <p:to>
                                        <p:strVal val="visible"/>
                                      </p:to>
                                    </p:set>
                                    <p:animEffect transition="in" filter="checkerboard(across)">
                                      <p:cBhvr>
                                        <p:cTn id="18" dur="500"/>
                                        <p:tgtEl>
                                          <p:spTgt spid="98308"/>
                                        </p:tgtEl>
                                      </p:cBhvr>
                                    </p:animEffect>
                                  </p:childTnLst>
                                </p:cTn>
                              </p:par>
                              <p:par>
                                <p:cTn id="19" presetID="5" presetClass="entr" presetSubtype="10" fill="hold" nodeType="withEffect">
                                  <p:stCondLst>
                                    <p:cond delay="0"/>
                                  </p:stCondLst>
                                  <p:childTnLst>
                                    <p:set>
                                      <p:cBhvr>
                                        <p:cTn id="20" dur="1" fill="hold">
                                          <p:stCondLst>
                                            <p:cond delay="0"/>
                                          </p:stCondLst>
                                        </p:cTn>
                                        <p:tgtEl>
                                          <p:spTgt spid="98312"/>
                                        </p:tgtEl>
                                        <p:attrNameLst>
                                          <p:attrName>style.visibility</p:attrName>
                                        </p:attrNameLst>
                                      </p:cBhvr>
                                      <p:to>
                                        <p:strVal val="visible"/>
                                      </p:to>
                                    </p:set>
                                    <p:animEffect transition="in" filter="checkerboard(across)">
                                      <p:cBhvr>
                                        <p:cTn id="21" dur="500"/>
                                        <p:tgtEl>
                                          <p:spTgt spid="9831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ntr" presetSubtype="10" fill="hold" nodeType="clickEffect">
                                  <p:stCondLst>
                                    <p:cond delay="0"/>
                                  </p:stCondLst>
                                  <p:childTnLst>
                                    <p:set>
                                      <p:cBhvr>
                                        <p:cTn id="25" dur="1" fill="hold">
                                          <p:stCondLst>
                                            <p:cond delay="0"/>
                                          </p:stCondLst>
                                        </p:cTn>
                                        <p:tgtEl>
                                          <p:spTgt spid="98311"/>
                                        </p:tgtEl>
                                        <p:attrNameLst>
                                          <p:attrName>style.visibility</p:attrName>
                                        </p:attrNameLst>
                                      </p:cBhvr>
                                      <p:to>
                                        <p:strVal val="visible"/>
                                      </p:to>
                                    </p:set>
                                    <p:animEffect transition="in" filter="checkerboard(across)">
                                      <p:cBhvr>
                                        <p:cTn id="26" dur="500"/>
                                        <p:tgtEl>
                                          <p:spTgt spid="98311"/>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98309"/>
                                        </p:tgtEl>
                                        <p:attrNameLst>
                                          <p:attrName>style.visibility</p:attrName>
                                        </p:attrNameLst>
                                      </p:cBhvr>
                                      <p:to>
                                        <p:strVal val="visible"/>
                                      </p:to>
                                    </p:set>
                                    <p:animEffect transition="in" filter="checkerboard(across)">
                                      <p:cBhvr>
                                        <p:cTn id="29" dur="500"/>
                                        <p:tgtEl>
                                          <p:spTgt spid="98309"/>
                                        </p:tgtEl>
                                      </p:cBhvr>
                                    </p:animEffect>
                                  </p:childTnLst>
                                </p:cTn>
                              </p:par>
                              <p:par>
                                <p:cTn id="30" presetID="5" presetClass="entr" presetSubtype="10" fill="hold" nodeType="withEffect">
                                  <p:stCondLst>
                                    <p:cond delay="0"/>
                                  </p:stCondLst>
                                  <p:childTnLst>
                                    <p:set>
                                      <p:cBhvr>
                                        <p:cTn id="31" dur="1" fill="hold">
                                          <p:stCondLst>
                                            <p:cond delay="0"/>
                                          </p:stCondLst>
                                        </p:cTn>
                                        <p:tgtEl>
                                          <p:spTgt spid="98313"/>
                                        </p:tgtEl>
                                        <p:attrNameLst>
                                          <p:attrName>style.visibility</p:attrName>
                                        </p:attrNameLst>
                                      </p:cBhvr>
                                      <p:to>
                                        <p:strVal val="visible"/>
                                      </p:to>
                                    </p:set>
                                    <p:animEffect transition="in" filter="checkerboard(across)">
                                      <p:cBhvr>
                                        <p:cTn id="32" dur="500"/>
                                        <p:tgtEl>
                                          <p:spTgt spid="983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8329"/>
                                        </p:tgtEl>
                                        <p:attrNameLst>
                                          <p:attrName>style.visibility</p:attrName>
                                        </p:attrNameLst>
                                      </p:cBhvr>
                                      <p:to>
                                        <p:strVal val="visible"/>
                                      </p:to>
                                    </p:set>
                                    <p:animEffect transition="in" filter="checkerboard(across)">
                                      <p:cBhvr>
                                        <p:cTn id="37" dur="500"/>
                                        <p:tgtEl>
                                          <p:spTgt spid="98329"/>
                                        </p:tgtEl>
                                      </p:cBhvr>
                                    </p:animEffect>
                                  </p:childTnLst>
                                </p:cTn>
                              </p:par>
                              <p:par>
                                <p:cTn id="38" presetID="5" presetClass="entr" presetSubtype="10" fill="hold" nodeType="withEffect">
                                  <p:stCondLst>
                                    <p:cond delay="0"/>
                                  </p:stCondLst>
                                  <p:childTnLst>
                                    <p:set>
                                      <p:cBhvr>
                                        <p:cTn id="39" dur="1" fill="hold">
                                          <p:stCondLst>
                                            <p:cond delay="0"/>
                                          </p:stCondLst>
                                        </p:cTn>
                                        <p:tgtEl>
                                          <p:spTgt spid="98330"/>
                                        </p:tgtEl>
                                        <p:attrNameLst>
                                          <p:attrName>style.visibility</p:attrName>
                                        </p:attrNameLst>
                                      </p:cBhvr>
                                      <p:to>
                                        <p:strVal val="visible"/>
                                      </p:to>
                                    </p:set>
                                    <p:animEffect transition="in" filter="checkerboard(across)">
                                      <p:cBhvr>
                                        <p:cTn id="40" dur="500"/>
                                        <p:tgtEl>
                                          <p:spTgt spid="98330"/>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 fill="hold">
                                          <p:stCondLst>
                                            <p:cond delay="0"/>
                                          </p:stCondLst>
                                        </p:cTn>
                                        <p:tgtEl>
                                          <p:spTgt spid="98316"/>
                                        </p:tgtEl>
                                        <p:attrNameLst>
                                          <p:attrName>style.visibility</p:attrName>
                                        </p:attrNameLst>
                                      </p:cBhvr>
                                      <p:to>
                                        <p:strVal val="visible"/>
                                      </p:to>
                                    </p:set>
                                    <p:animEffect transition="in" filter="checkerboard(across)">
                                      <p:cBhvr>
                                        <p:cTn id="45" dur="500"/>
                                        <p:tgtEl>
                                          <p:spTgt spid="98316"/>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98314"/>
                                        </p:tgtEl>
                                        <p:attrNameLst>
                                          <p:attrName>style.visibility</p:attrName>
                                        </p:attrNameLst>
                                      </p:cBhvr>
                                      <p:to>
                                        <p:strVal val="visible"/>
                                      </p:to>
                                    </p:set>
                                    <p:animEffect transition="in" filter="checkerboard(across)">
                                      <p:cBhvr>
                                        <p:cTn id="48" dur="500"/>
                                        <p:tgtEl>
                                          <p:spTgt spid="98314"/>
                                        </p:tgtEl>
                                      </p:cBhvr>
                                    </p:animEffect>
                                  </p:childTnLst>
                                </p:cTn>
                              </p:par>
                              <p:par>
                                <p:cTn id="49" presetID="5" presetClass="entr" presetSubtype="10" fill="hold" nodeType="withEffect">
                                  <p:stCondLst>
                                    <p:cond delay="0"/>
                                  </p:stCondLst>
                                  <p:childTnLst>
                                    <p:set>
                                      <p:cBhvr>
                                        <p:cTn id="50" dur="1" fill="hold">
                                          <p:stCondLst>
                                            <p:cond delay="0"/>
                                          </p:stCondLst>
                                        </p:cTn>
                                        <p:tgtEl>
                                          <p:spTgt spid="98318"/>
                                        </p:tgtEl>
                                        <p:attrNameLst>
                                          <p:attrName>style.visibility</p:attrName>
                                        </p:attrNameLst>
                                      </p:cBhvr>
                                      <p:to>
                                        <p:strVal val="visible"/>
                                      </p:to>
                                    </p:set>
                                    <p:animEffect transition="in" filter="checkerboard(across)">
                                      <p:cBhvr>
                                        <p:cTn id="51" dur="500"/>
                                        <p:tgtEl>
                                          <p:spTgt spid="9831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 presetClass="entr" presetSubtype="10" fill="hold" nodeType="clickEffect">
                                  <p:stCondLst>
                                    <p:cond delay="0"/>
                                  </p:stCondLst>
                                  <p:childTnLst>
                                    <p:set>
                                      <p:cBhvr>
                                        <p:cTn id="55" dur="1" fill="hold">
                                          <p:stCondLst>
                                            <p:cond delay="0"/>
                                          </p:stCondLst>
                                        </p:cTn>
                                        <p:tgtEl>
                                          <p:spTgt spid="98317"/>
                                        </p:tgtEl>
                                        <p:attrNameLst>
                                          <p:attrName>style.visibility</p:attrName>
                                        </p:attrNameLst>
                                      </p:cBhvr>
                                      <p:to>
                                        <p:strVal val="visible"/>
                                      </p:to>
                                    </p:set>
                                    <p:animEffect transition="in" filter="checkerboard(across)">
                                      <p:cBhvr>
                                        <p:cTn id="56" dur="500"/>
                                        <p:tgtEl>
                                          <p:spTgt spid="98317"/>
                                        </p:tgtEl>
                                      </p:cBhvr>
                                    </p:animEffect>
                                  </p:childTnLst>
                                </p:cTn>
                              </p:par>
                              <p:par>
                                <p:cTn id="57" presetID="5" presetClass="entr" presetSubtype="10" fill="hold" grpId="0" nodeType="withEffect">
                                  <p:stCondLst>
                                    <p:cond delay="0"/>
                                  </p:stCondLst>
                                  <p:childTnLst>
                                    <p:set>
                                      <p:cBhvr>
                                        <p:cTn id="58" dur="1" fill="hold">
                                          <p:stCondLst>
                                            <p:cond delay="0"/>
                                          </p:stCondLst>
                                        </p:cTn>
                                        <p:tgtEl>
                                          <p:spTgt spid="98315"/>
                                        </p:tgtEl>
                                        <p:attrNameLst>
                                          <p:attrName>style.visibility</p:attrName>
                                        </p:attrNameLst>
                                      </p:cBhvr>
                                      <p:to>
                                        <p:strVal val="visible"/>
                                      </p:to>
                                    </p:set>
                                    <p:animEffect transition="in" filter="checkerboard(across)">
                                      <p:cBhvr>
                                        <p:cTn id="59" dur="500"/>
                                        <p:tgtEl>
                                          <p:spTgt spid="98315"/>
                                        </p:tgtEl>
                                      </p:cBhvr>
                                    </p:animEffect>
                                  </p:childTnLst>
                                </p:cTn>
                              </p:par>
                              <p:par>
                                <p:cTn id="60" presetID="5" presetClass="entr" presetSubtype="10" fill="hold" nodeType="withEffect">
                                  <p:stCondLst>
                                    <p:cond delay="0"/>
                                  </p:stCondLst>
                                  <p:childTnLst>
                                    <p:set>
                                      <p:cBhvr>
                                        <p:cTn id="61" dur="1" fill="hold">
                                          <p:stCondLst>
                                            <p:cond delay="0"/>
                                          </p:stCondLst>
                                        </p:cTn>
                                        <p:tgtEl>
                                          <p:spTgt spid="98319"/>
                                        </p:tgtEl>
                                        <p:attrNameLst>
                                          <p:attrName>style.visibility</p:attrName>
                                        </p:attrNameLst>
                                      </p:cBhvr>
                                      <p:to>
                                        <p:strVal val="visible"/>
                                      </p:to>
                                    </p:set>
                                    <p:animEffect transition="in" filter="checkerboard(across)">
                                      <p:cBhvr>
                                        <p:cTn id="62" dur="500"/>
                                        <p:tgtEl>
                                          <p:spTgt spid="983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98322"/>
                                        </p:tgtEl>
                                        <p:attrNameLst>
                                          <p:attrName>style.visibility</p:attrName>
                                        </p:attrNameLst>
                                      </p:cBhvr>
                                      <p:to>
                                        <p:strVal val="visible"/>
                                      </p:to>
                                    </p:set>
                                    <p:animEffect transition="in" filter="checkerboard(across)">
                                      <p:cBhvr>
                                        <p:cTn id="67" dur="500"/>
                                        <p:tgtEl>
                                          <p:spTgt spid="98322"/>
                                        </p:tgtEl>
                                      </p:cBhvr>
                                    </p:animEffect>
                                  </p:childTnLst>
                                </p:cTn>
                              </p:par>
                              <p:par>
                                <p:cTn id="68" presetID="5" presetClass="entr" presetSubtype="10" fill="hold" grpId="0" nodeType="withEffect">
                                  <p:stCondLst>
                                    <p:cond delay="0"/>
                                  </p:stCondLst>
                                  <p:childTnLst>
                                    <p:set>
                                      <p:cBhvr>
                                        <p:cTn id="69" dur="1" fill="hold">
                                          <p:stCondLst>
                                            <p:cond delay="0"/>
                                          </p:stCondLst>
                                        </p:cTn>
                                        <p:tgtEl>
                                          <p:spTgt spid="98326"/>
                                        </p:tgtEl>
                                        <p:attrNameLst>
                                          <p:attrName>style.visibility</p:attrName>
                                        </p:attrNameLst>
                                      </p:cBhvr>
                                      <p:to>
                                        <p:strVal val="visible"/>
                                      </p:to>
                                    </p:set>
                                    <p:animEffect transition="in" filter="checkerboard(across)">
                                      <p:cBhvr>
                                        <p:cTn id="70" dur="500"/>
                                        <p:tgtEl>
                                          <p:spTgt spid="98326"/>
                                        </p:tgtEl>
                                      </p:cBhvr>
                                    </p:animEffect>
                                  </p:childTnLst>
                                </p:cTn>
                              </p:par>
                              <p:par>
                                <p:cTn id="71" presetID="5" presetClass="entr" presetSubtype="10" fill="hold" nodeType="withEffect">
                                  <p:stCondLst>
                                    <p:cond delay="0"/>
                                  </p:stCondLst>
                                  <p:childTnLst>
                                    <p:set>
                                      <p:cBhvr>
                                        <p:cTn id="72" dur="1" fill="hold">
                                          <p:stCondLst>
                                            <p:cond delay="0"/>
                                          </p:stCondLst>
                                        </p:cTn>
                                        <p:tgtEl>
                                          <p:spTgt spid="98321"/>
                                        </p:tgtEl>
                                        <p:attrNameLst>
                                          <p:attrName>style.visibility</p:attrName>
                                        </p:attrNameLst>
                                      </p:cBhvr>
                                      <p:to>
                                        <p:strVal val="visible"/>
                                      </p:to>
                                    </p:set>
                                    <p:animEffect transition="in" filter="checkerboard(across)">
                                      <p:cBhvr>
                                        <p:cTn id="73" dur="500"/>
                                        <p:tgtEl>
                                          <p:spTgt spid="98321"/>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5" presetClass="entr" presetSubtype="10" fill="hold" nodeType="clickEffect">
                                  <p:stCondLst>
                                    <p:cond delay="0"/>
                                  </p:stCondLst>
                                  <p:childTnLst>
                                    <p:set>
                                      <p:cBhvr>
                                        <p:cTn id="77" dur="1" fill="hold">
                                          <p:stCondLst>
                                            <p:cond delay="0"/>
                                          </p:stCondLst>
                                        </p:cTn>
                                        <p:tgtEl>
                                          <p:spTgt spid="98324"/>
                                        </p:tgtEl>
                                        <p:attrNameLst>
                                          <p:attrName>style.visibility</p:attrName>
                                        </p:attrNameLst>
                                      </p:cBhvr>
                                      <p:to>
                                        <p:strVal val="visible"/>
                                      </p:to>
                                    </p:set>
                                    <p:animEffect transition="in" filter="checkerboard(across)">
                                      <p:cBhvr>
                                        <p:cTn id="78" dur="500"/>
                                        <p:tgtEl>
                                          <p:spTgt spid="98324"/>
                                        </p:tgtEl>
                                      </p:cBhvr>
                                    </p:animEffect>
                                  </p:childTnLst>
                                </p:cTn>
                              </p:par>
                              <p:par>
                                <p:cTn id="79" presetID="5" presetClass="entr" presetSubtype="10" fill="hold" grpId="0" nodeType="withEffect">
                                  <p:stCondLst>
                                    <p:cond delay="0"/>
                                  </p:stCondLst>
                                  <p:childTnLst>
                                    <p:set>
                                      <p:cBhvr>
                                        <p:cTn id="80" dur="1" fill="hold">
                                          <p:stCondLst>
                                            <p:cond delay="0"/>
                                          </p:stCondLst>
                                        </p:cTn>
                                        <p:tgtEl>
                                          <p:spTgt spid="98331"/>
                                        </p:tgtEl>
                                        <p:attrNameLst>
                                          <p:attrName>style.visibility</p:attrName>
                                        </p:attrNameLst>
                                      </p:cBhvr>
                                      <p:to>
                                        <p:strVal val="visible"/>
                                      </p:to>
                                    </p:set>
                                    <p:animEffect transition="in" filter="checkerboard(across)">
                                      <p:cBhvr>
                                        <p:cTn id="81" dur="500"/>
                                        <p:tgtEl>
                                          <p:spTgt spid="98331"/>
                                        </p:tgtEl>
                                      </p:cBhvr>
                                    </p:animEffect>
                                  </p:childTnLst>
                                </p:cTn>
                              </p:par>
                              <p:par>
                                <p:cTn id="82" presetID="5" presetClass="entr" presetSubtype="10" fill="hold" nodeType="withEffect">
                                  <p:stCondLst>
                                    <p:cond delay="0"/>
                                  </p:stCondLst>
                                  <p:childTnLst>
                                    <p:set>
                                      <p:cBhvr>
                                        <p:cTn id="83" dur="1" fill="hold">
                                          <p:stCondLst>
                                            <p:cond delay="0"/>
                                          </p:stCondLst>
                                        </p:cTn>
                                        <p:tgtEl>
                                          <p:spTgt spid="98327"/>
                                        </p:tgtEl>
                                        <p:attrNameLst>
                                          <p:attrName>style.visibility</p:attrName>
                                        </p:attrNameLst>
                                      </p:cBhvr>
                                      <p:to>
                                        <p:strVal val="visible"/>
                                      </p:to>
                                    </p:set>
                                    <p:animEffect transition="in" filter="checkerboard(across)">
                                      <p:cBhvr>
                                        <p:cTn id="84" dur="500"/>
                                        <p:tgtEl>
                                          <p:spTgt spid="98327"/>
                                        </p:tgtEl>
                                      </p:cBhvr>
                                    </p:animEffect>
                                  </p:childTnLst>
                                </p:cTn>
                              </p:par>
                              <p:par>
                                <p:cTn id="85" presetID="5" presetClass="entr" presetSubtype="10" fill="hold" grpId="0" nodeType="withEffect">
                                  <p:stCondLst>
                                    <p:cond delay="0"/>
                                  </p:stCondLst>
                                  <p:childTnLst>
                                    <p:set>
                                      <p:cBhvr>
                                        <p:cTn id="86" dur="1" fill="hold">
                                          <p:stCondLst>
                                            <p:cond delay="0"/>
                                          </p:stCondLst>
                                        </p:cTn>
                                        <p:tgtEl>
                                          <p:spTgt spid="98323"/>
                                        </p:tgtEl>
                                        <p:attrNameLst>
                                          <p:attrName>style.visibility</p:attrName>
                                        </p:attrNameLst>
                                      </p:cBhvr>
                                      <p:to>
                                        <p:strVal val="visible"/>
                                      </p:to>
                                    </p:set>
                                    <p:animEffect transition="in" filter="checkerboard(across)">
                                      <p:cBhvr>
                                        <p:cTn id="87" dur="500"/>
                                        <p:tgtEl>
                                          <p:spTgt spid="98323"/>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nodeType="clickEffect">
                                  <p:stCondLst>
                                    <p:cond delay="0"/>
                                  </p:stCondLst>
                                  <p:childTnLst>
                                    <p:set>
                                      <p:cBhvr>
                                        <p:cTn id="91" dur="1" fill="hold">
                                          <p:stCondLst>
                                            <p:cond delay="0"/>
                                          </p:stCondLst>
                                        </p:cTn>
                                        <p:tgtEl>
                                          <p:spTgt spid="98325"/>
                                        </p:tgtEl>
                                        <p:attrNameLst>
                                          <p:attrName>style.visibility</p:attrName>
                                        </p:attrNameLst>
                                      </p:cBhvr>
                                      <p:to>
                                        <p:strVal val="visible"/>
                                      </p:to>
                                    </p:set>
                                    <p:animEffect transition="in" filter="checkerboard(across)">
                                      <p:cBhvr>
                                        <p:cTn id="92" dur="500"/>
                                        <p:tgtEl>
                                          <p:spTgt spid="98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animBg="1"/>
      <p:bldP spid="98308" grpId="0"/>
      <p:bldP spid="98309" grpId="0"/>
      <p:bldP spid="98314" grpId="0"/>
      <p:bldP spid="98315" grpId="0"/>
      <p:bldP spid="98322" grpId="0"/>
      <p:bldP spid="98323" grpId="0" animBg="1"/>
      <p:bldP spid="98326" grpId="0"/>
      <p:bldP spid="98329" grpId="0" animBg="1"/>
      <p:bldP spid="983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167EB96C-DFAD-4B3C-AA74-00A03A9B6B14}"/>
              </a:ext>
            </a:extLst>
          </p:cNvPr>
          <p:cNvPicPr>
            <a:picLocks noChangeAspect="1"/>
          </p:cNvPicPr>
          <p:nvPr/>
        </p:nvPicPr>
        <p:blipFill rotWithShape="1">
          <a:blip r:embed="rId2"/>
          <a:srcRect l="703"/>
          <a:stretch/>
        </p:blipFill>
        <p:spPr>
          <a:xfrm>
            <a:off x="0" y="-2988"/>
            <a:ext cx="12192000" cy="6858000"/>
          </a:xfrm>
          <a:prstGeom prst="rect">
            <a:avLst/>
          </a:prstGeom>
        </p:spPr>
      </p:pic>
      <p:sp>
        <p:nvSpPr>
          <p:cNvPr id="3" name="TextBox 2">
            <a:extLst>
              <a:ext uri="{FF2B5EF4-FFF2-40B4-BE49-F238E27FC236}">
                <a16:creationId xmlns:a16="http://schemas.microsoft.com/office/drawing/2014/main" id="{23B4BAFE-52CF-4E47-F557-9A810B825487}"/>
              </a:ext>
            </a:extLst>
          </p:cNvPr>
          <p:cNvSpPr txBox="1"/>
          <p:nvPr/>
        </p:nvSpPr>
        <p:spPr>
          <a:xfrm>
            <a:off x="781665" y="260554"/>
            <a:ext cx="2008178" cy="369332"/>
          </a:xfrm>
          <a:prstGeom prst="rect">
            <a:avLst/>
          </a:prstGeom>
          <a:solidFill>
            <a:srgbClr val="DEE7E5"/>
          </a:solidFill>
        </p:spPr>
        <p:txBody>
          <a:bodyPr wrap="none" rtlCol="0">
            <a:spAutoFit/>
          </a:bodyPr>
          <a:lstStyle/>
          <a:p>
            <a:r>
              <a:rPr lang="cs-CZ" dirty="0" err="1"/>
              <a:t>Alveolar</a:t>
            </a:r>
            <a:r>
              <a:rPr lang="cs-CZ" dirty="0"/>
              <a:t> </a:t>
            </a:r>
            <a:r>
              <a:rPr lang="cs-CZ" dirty="0" err="1"/>
              <a:t>ventilation</a:t>
            </a:r>
            <a:endParaRPr lang="en-US" dirty="0"/>
          </a:p>
        </p:txBody>
      </p:sp>
      <p:sp>
        <p:nvSpPr>
          <p:cNvPr id="4" name="TextBox 3">
            <a:extLst>
              <a:ext uri="{FF2B5EF4-FFF2-40B4-BE49-F238E27FC236}">
                <a16:creationId xmlns:a16="http://schemas.microsoft.com/office/drawing/2014/main" id="{C76E5001-884E-7F6C-E365-587AB6A97A52}"/>
              </a:ext>
            </a:extLst>
          </p:cNvPr>
          <p:cNvSpPr txBox="1"/>
          <p:nvPr/>
        </p:nvSpPr>
        <p:spPr>
          <a:xfrm>
            <a:off x="781665" y="629886"/>
            <a:ext cx="2900089" cy="369332"/>
          </a:xfrm>
          <a:prstGeom prst="rect">
            <a:avLst/>
          </a:prstGeom>
          <a:solidFill>
            <a:srgbClr val="DEE7E5"/>
          </a:solidFill>
        </p:spPr>
        <p:txBody>
          <a:bodyPr wrap="none" rtlCol="0">
            <a:spAutoFit/>
          </a:bodyPr>
          <a:lstStyle/>
          <a:p>
            <a:r>
              <a:rPr lang="cs-CZ" dirty="0" err="1"/>
              <a:t>Dead</a:t>
            </a:r>
            <a:r>
              <a:rPr lang="cs-CZ" dirty="0"/>
              <a:t> </a:t>
            </a:r>
            <a:r>
              <a:rPr lang="cs-CZ" dirty="0" err="1"/>
              <a:t>space</a:t>
            </a:r>
            <a:r>
              <a:rPr lang="cs-CZ" dirty="0"/>
              <a:t> </a:t>
            </a:r>
            <a:r>
              <a:rPr lang="cs-CZ" dirty="0" err="1"/>
              <a:t>ventilation</a:t>
            </a:r>
            <a:r>
              <a:rPr lang="cs-CZ" dirty="0"/>
              <a:t>           </a:t>
            </a:r>
            <a:endParaRPr lang="en-US" dirty="0"/>
          </a:p>
        </p:txBody>
      </p:sp>
      <p:sp>
        <p:nvSpPr>
          <p:cNvPr id="6" name="TextBox 5">
            <a:extLst>
              <a:ext uri="{FF2B5EF4-FFF2-40B4-BE49-F238E27FC236}">
                <a16:creationId xmlns:a16="http://schemas.microsoft.com/office/drawing/2014/main" id="{F5206920-B586-CA5E-8E32-3126FB80BC19}"/>
              </a:ext>
            </a:extLst>
          </p:cNvPr>
          <p:cNvSpPr txBox="1"/>
          <p:nvPr/>
        </p:nvSpPr>
        <p:spPr>
          <a:xfrm>
            <a:off x="781665" y="1075106"/>
            <a:ext cx="1922962" cy="369332"/>
          </a:xfrm>
          <a:prstGeom prst="rect">
            <a:avLst/>
          </a:prstGeom>
          <a:solidFill>
            <a:srgbClr val="DEE7E5"/>
          </a:solidFill>
        </p:spPr>
        <p:txBody>
          <a:bodyPr wrap="none" rtlCol="0">
            <a:spAutoFit/>
          </a:bodyPr>
          <a:lstStyle/>
          <a:p>
            <a:r>
              <a:rPr lang="cs-CZ" dirty="0" err="1"/>
              <a:t>Minute</a:t>
            </a:r>
            <a:r>
              <a:rPr lang="cs-CZ" dirty="0"/>
              <a:t> </a:t>
            </a:r>
            <a:r>
              <a:rPr lang="cs-CZ" dirty="0" err="1"/>
              <a:t>ventilation</a:t>
            </a:r>
            <a:endParaRPr lang="en-US" dirty="0"/>
          </a:p>
        </p:txBody>
      </p:sp>
      <p:sp>
        <p:nvSpPr>
          <p:cNvPr id="7" name="TextBox 6">
            <a:extLst>
              <a:ext uri="{FF2B5EF4-FFF2-40B4-BE49-F238E27FC236}">
                <a16:creationId xmlns:a16="http://schemas.microsoft.com/office/drawing/2014/main" id="{2A383A65-FEC8-640A-D5FC-566BD6B50507}"/>
              </a:ext>
            </a:extLst>
          </p:cNvPr>
          <p:cNvSpPr txBox="1"/>
          <p:nvPr/>
        </p:nvSpPr>
        <p:spPr>
          <a:xfrm>
            <a:off x="7418439" y="551848"/>
            <a:ext cx="1938288" cy="369332"/>
          </a:xfrm>
          <a:prstGeom prst="rect">
            <a:avLst/>
          </a:prstGeom>
          <a:solidFill>
            <a:srgbClr val="DEE7E5"/>
          </a:solidFill>
        </p:spPr>
        <p:txBody>
          <a:bodyPr wrap="none" rtlCol="0">
            <a:spAutoFit/>
          </a:bodyPr>
          <a:lstStyle/>
          <a:p>
            <a:r>
              <a:rPr lang="cs-CZ" dirty="0" err="1"/>
              <a:t>Normal</a:t>
            </a:r>
            <a:r>
              <a:rPr lang="cs-CZ" dirty="0"/>
              <a:t> </a:t>
            </a:r>
            <a:r>
              <a:rPr lang="cs-CZ" dirty="0" err="1"/>
              <a:t>ventilation</a:t>
            </a:r>
            <a:endParaRPr lang="en-US" dirty="0"/>
          </a:p>
        </p:txBody>
      </p:sp>
      <p:sp>
        <p:nvSpPr>
          <p:cNvPr id="8" name="TextBox 7">
            <a:extLst>
              <a:ext uri="{FF2B5EF4-FFF2-40B4-BE49-F238E27FC236}">
                <a16:creationId xmlns:a16="http://schemas.microsoft.com/office/drawing/2014/main" id="{E6A98867-7E37-74DA-C6F5-A7C0DEE07548}"/>
              </a:ext>
            </a:extLst>
          </p:cNvPr>
          <p:cNvSpPr txBox="1"/>
          <p:nvPr/>
        </p:nvSpPr>
        <p:spPr>
          <a:xfrm rot="16200000">
            <a:off x="5496231" y="3676358"/>
            <a:ext cx="2563266" cy="369332"/>
          </a:xfrm>
          <a:prstGeom prst="rect">
            <a:avLst/>
          </a:prstGeom>
          <a:solidFill>
            <a:srgbClr val="DEE7E5"/>
          </a:solidFill>
        </p:spPr>
        <p:txBody>
          <a:bodyPr wrap="none" rtlCol="0">
            <a:spAutoFit/>
          </a:bodyPr>
          <a:lstStyle/>
          <a:p>
            <a:r>
              <a:rPr lang="cs-CZ" dirty="0" err="1"/>
              <a:t>Alveolar</a:t>
            </a:r>
            <a:r>
              <a:rPr lang="cs-CZ" dirty="0"/>
              <a:t> </a:t>
            </a:r>
            <a:r>
              <a:rPr lang="cs-CZ" dirty="0" err="1"/>
              <a:t>partial</a:t>
            </a:r>
            <a:r>
              <a:rPr lang="cs-CZ" dirty="0"/>
              <a:t> </a:t>
            </a:r>
            <a:r>
              <a:rPr lang="cs-CZ" dirty="0" err="1"/>
              <a:t>pressures</a:t>
            </a:r>
            <a:endParaRPr lang="en-US" dirty="0"/>
          </a:p>
        </p:txBody>
      </p:sp>
      <p:sp>
        <p:nvSpPr>
          <p:cNvPr id="9" name="TextBox 8">
            <a:extLst>
              <a:ext uri="{FF2B5EF4-FFF2-40B4-BE49-F238E27FC236}">
                <a16:creationId xmlns:a16="http://schemas.microsoft.com/office/drawing/2014/main" id="{6E7122BB-9094-1A42-1328-B7D65D6622AF}"/>
              </a:ext>
            </a:extLst>
          </p:cNvPr>
          <p:cNvSpPr txBox="1"/>
          <p:nvPr/>
        </p:nvSpPr>
        <p:spPr>
          <a:xfrm>
            <a:off x="8455742" y="6306152"/>
            <a:ext cx="2008178" cy="369332"/>
          </a:xfrm>
          <a:prstGeom prst="rect">
            <a:avLst/>
          </a:prstGeom>
          <a:solidFill>
            <a:srgbClr val="DEE7E5"/>
          </a:solidFill>
        </p:spPr>
        <p:txBody>
          <a:bodyPr wrap="none" rtlCol="0">
            <a:spAutoFit/>
          </a:bodyPr>
          <a:lstStyle/>
          <a:p>
            <a:r>
              <a:rPr lang="cs-CZ" dirty="0" err="1"/>
              <a:t>Alveolar</a:t>
            </a:r>
            <a:r>
              <a:rPr lang="cs-CZ" dirty="0"/>
              <a:t> </a:t>
            </a:r>
            <a:r>
              <a:rPr lang="cs-CZ" dirty="0" err="1"/>
              <a:t>ventilation</a:t>
            </a:r>
            <a:endParaRPr lang="en-US" dirty="0"/>
          </a:p>
        </p:txBody>
      </p:sp>
      <p:sp>
        <p:nvSpPr>
          <p:cNvPr id="10" name="TextBox 9">
            <a:extLst>
              <a:ext uri="{FF2B5EF4-FFF2-40B4-BE49-F238E27FC236}">
                <a16:creationId xmlns:a16="http://schemas.microsoft.com/office/drawing/2014/main" id="{6FA1A270-959D-76C7-5FDB-DC7D27947954}"/>
              </a:ext>
            </a:extLst>
          </p:cNvPr>
          <p:cNvSpPr txBox="1"/>
          <p:nvPr/>
        </p:nvSpPr>
        <p:spPr>
          <a:xfrm>
            <a:off x="2704627" y="6488668"/>
            <a:ext cx="1922962" cy="369332"/>
          </a:xfrm>
          <a:prstGeom prst="rect">
            <a:avLst/>
          </a:prstGeom>
          <a:solidFill>
            <a:srgbClr val="DEE7E5"/>
          </a:solidFill>
        </p:spPr>
        <p:txBody>
          <a:bodyPr wrap="square" rtlCol="0">
            <a:spAutoFit/>
          </a:bodyPr>
          <a:lstStyle/>
          <a:p>
            <a:r>
              <a:rPr lang="cs-CZ" dirty="0" err="1"/>
              <a:t>Chemoreceptors</a:t>
            </a:r>
            <a:endParaRPr lang="en-US" dirty="0"/>
          </a:p>
        </p:txBody>
      </p:sp>
      <p:sp>
        <p:nvSpPr>
          <p:cNvPr id="11" name="TextBox 10">
            <a:extLst>
              <a:ext uri="{FF2B5EF4-FFF2-40B4-BE49-F238E27FC236}">
                <a16:creationId xmlns:a16="http://schemas.microsoft.com/office/drawing/2014/main" id="{C7D94377-9C85-38FD-31AA-51292B147400}"/>
              </a:ext>
            </a:extLst>
          </p:cNvPr>
          <p:cNvSpPr txBox="1"/>
          <p:nvPr/>
        </p:nvSpPr>
        <p:spPr>
          <a:xfrm>
            <a:off x="8750623" y="1168239"/>
            <a:ext cx="3013674" cy="307777"/>
          </a:xfrm>
          <a:prstGeom prst="rect">
            <a:avLst/>
          </a:prstGeom>
          <a:solidFill>
            <a:srgbClr val="DEE7E5"/>
          </a:solidFill>
        </p:spPr>
        <p:txBody>
          <a:bodyPr wrap="square" rtlCol="0">
            <a:spAutoFit/>
          </a:bodyPr>
          <a:lstStyle/>
          <a:p>
            <a:r>
              <a:rPr lang="cs-CZ" sz="1400" dirty="0" err="1"/>
              <a:t>Hyperventilation</a:t>
            </a:r>
            <a:r>
              <a:rPr lang="cs-CZ" sz="1400" dirty="0"/>
              <a:t>     </a:t>
            </a:r>
            <a:endParaRPr lang="en-US" sz="1400" dirty="0"/>
          </a:p>
        </p:txBody>
      </p:sp>
      <p:sp>
        <p:nvSpPr>
          <p:cNvPr id="12" name="TextBox 11">
            <a:extLst>
              <a:ext uri="{FF2B5EF4-FFF2-40B4-BE49-F238E27FC236}">
                <a16:creationId xmlns:a16="http://schemas.microsoft.com/office/drawing/2014/main" id="{F2DB33BA-1296-5CAA-B46E-6CD899ACF5B1}"/>
              </a:ext>
            </a:extLst>
          </p:cNvPr>
          <p:cNvSpPr txBox="1"/>
          <p:nvPr/>
        </p:nvSpPr>
        <p:spPr>
          <a:xfrm>
            <a:off x="7143132" y="1159553"/>
            <a:ext cx="1343395" cy="307777"/>
          </a:xfrm>
          <a:prstGeom prst="rect">
            <a:avLst/>
          </a:prstGeom>
          <a:solidFill>
            <a:srgbClr val="DEE7E5"/>
          </a:solidFill>
        </p:spPr>
        <p:txBody>
          <a:bodyPr wrap="square" rtlCol="0">
            <a:spAutoFit/>
          </a:bodyPr>
          <a:lstStyle/>
          <a:p>
            <a:pPr algn="r"/>
            <a:r>
              <a:rPr lang="cs-CZ" sz="1400" dirty="0" err="1"/>
              <a:t>Hypoventilation</a:t>
            </a:r>
            <a:r>
              <a:rPr lang="cs-CZ" sz="1400" dirty="0"/>
              <a:t>     </a:t>
            </a:r>
            <a:endParaRPr lang="en-US" sz="1400" dirty="0"/>
          </a:p>
        </p:txBody>
      </p:sp>
    </p:spTree>
    <p:extLst>
      <p:ext uri="{BB962C8B-B14F-4D97-AF65-F5344CB8AC3E}">
        <p14:creationId xmlns:p14="http://schemas.microsoft.com/office/powerpoint/2010/main" val="3622788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F9F50AD-B9E7-4402-A7F7-A83C3A1605F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802163" y="0"/>
            <a:ext cx="8587673" cy="6858000"/>
          </a:xfrm>
          <a:prstGeom prst="rect">
            <a:avLst/>
          </a:prstGeom>
        </p:spPr>
      </p:pic>
      <p:sp>
        <p:nvSpPr>
          <p:cNvPr id="3" name="TextBox 12">
            <a:extLst>
              <a:ext uri="{FF2B5EF4-FFF2-40B4-BE49-F238E27FC236}">
                <a16:creationId xmlns:a16="http://schemas.microsoft.com/office/drawing/2014/main" id="{7EC86AF3-5CD5-C573-CCE3-A461D80748FF}"/>
              </a:ext>
            </a:extLst>
          </p:cNvPr>
          <p:cNvSpPr txBox="1"/>
          <p:nvPr/>
        </p:nvSpPr>
        <p:spPr>
          <a:xfrm>
            <a:off x="4663878" y="2473959"/>
            <a:ext cx="1855050" cy="338554"/>
          </a:xfrm>
          <a:prstGeom prst="rect">
            <a:avLst/>
          </a:prstGeom>
          <a:solidFill>
            <a:srgbClr val="DEE7EA"/>
          </a:solidFill>
        </p:spPr>
        <p:txBody>
          <a:bodyPr wrap="square" rtlCol="0">
            <a:spAutoFit/>
          </a:bodyPr>
          <a:lstStyle/>
          <a:p>
            <a:pPr algn="ctr"/>
            <a:r>
              <a:rPr lang="cs-CZ" sz="1600" dirty="0" err="1"/>
              <a:t>Alveolar</a:t>
            </a:r>
            <a:r>
              <a:rPr lang="cs-CZ" sz="1600" dirty="0"/>
              <a:t> </a:t>
            </a:r>
            <a:r>
              <a:rPr lang="cs-CZ" sz="1600" dirty="0" err="1"/>
              <a:t>ventilation</a:t>
            </a:r>
            <a:endParaRPr lang="en-US" sz="1600" dirty="0"/>
          </a:p>
        </p:txBody>
      </p:sp>
      <p:sp>
        <p:nvSpPr>
          <p:cNvPr id="4" name="TextBox 12">
            <a:extLst>
              <a:ext uri="{FF2B5EF4-FFF2-40B4-BE49-F238E27FC236}">
                <a16:creationId xmlns:a16="http://schemas.microsoft.com/office/drawing/2014/main" id="{5B571FB7-DC44-9CE5-641B-FEE3E4470BA9}"/>
              </a:ext>
            </a:extLst>
          </p:cNvPr>
          <p:cNvSpPr txBox="1"/>
          <p:nvPr/>
        </p:nvSpPr>
        <p:spPr>
          <a:xfrm>
            <a:off x="4606273" y="3711388"/>
            <a:ext cx="1855050" cy="584775"/>
          </a:xfrm>
          <a:prstGeom prst="rect">
            <a:avLst/>
          </a:prstGeom>
          <a:noFill/>
        </p:spPr>
        <p:txBody>
          <a:bodyPr wrap="square" rtlCol="0">
            <a:spAutoFit/>
          </a:bodyPr>
          <a:lstStyle/>
          <a:p>
            <a:pPr algn="ctr"/>
            <a:r>
              <a:rPr lang="cs-CZ" sz="1600" dirty="0" err="1"/>
              <a:t>Alveolar</a:t>
            </a:r>
            <a:r>
              <a:rPr lang="cs-CZ" sz="1600" dirty="0"/>
              <a:t> </a:t>
            </a:r>
            <a:r>
              <a:rPr lang="cs-CZ" sz="1600" dirty="0" err="1"/>
              <a:t>capillary</a:t>
            </a:r>
            <a:endParaRPr lang="cs-CZ" sz="1600" dirty="0"/>
          </a:p>
          <a:p>
            <a:pPr algn="ctr"/>
            <a:r>
              <a:rPr lang="cs-CZ" sz="1600" dirty="0" err="1"/>
              <a:t>perfusion</a:t>
            </a:r>
            <a:endParaRPr lang="en-US" sz="1600" dirty="0"/>
          </a:p>
        </p:txBody>
      </p:sp>
    </p:spTree>
    <p:extLst>
      <p:ext uri="{BB962C8B-B14F-4D97-AF65-F5344CB8AC3E}">
        <p14:creationId xmlns:p14="http://schemas.microsoft.com/office/powerpoint/2010/main" val="3066662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BCC2F5A4-F0BA-4E19-A659-799458879068}"/>
              </a:ext>
            </a:extLst>
          </p:cNvPr>
          <p:cNvPicPr>
            <a:picLocks noChangeAspect="1"/>
          </p:cNvPicPr>
          <p:nvPr/>
        </p:nvPicPr>
        <p:blipFill>
          <a:blip r:embed="rId2"/>
          <a:stretch>
            <a:fillRect/>
          </a:stretch>
        </p:blipFill>
        <p:spPr>
          <a:xfrm>
            <a:off x="1978289" y="1542605"/>
            <a:ext cx="6971028" cy="4588042"/>
          </a:xfrm>
          <a:prstGeom prst="rect">
            <a:avLst/>
          </a:prstGeom>
        </p:spPr>
      </p:pic>
      <p:sp>
        <p:nvSpPr>
          <p:cNvPr id="3" name="TextovéPole 2">
            <a:extLst>
              <a:ext uri="{FF2B5EF4-FFF2-40B4-BE49-F238E27FC236}">
                <a16:creationId xmlns:a16="http://schemas.microsoft.com/office/drawing/2014/main" id="{CF919B50-CE84-4A80-9179-E12738E67098}"/>
              </a:ext>
            </a:extLst>
          </p:cNvPr>
          <p:cNvSpPr txBox="1"/>
          <p:nvPr/>
        </p:nvSpPr>
        <p:spPr>
          <a:xfrm>
            <a:off x="68094" y="688899"/>
            <a:ext cx="2850011" cy="369332"/>
          </a:xfrm>
          <a:prstGeom prst="rect">
            <a:avLst/>
          </a:prstGeom>
          <a:noFill/>
        </p:spPr>
        <p:txBody>
          <a:bodyPr wrap="none" rtlCol="0">
            <a:spAutoFit/>
          </a:bodyPr>
          <a:lstStyle/>
          <a:p>
            <a:r>
              <a:rPr lang="cs-CZ" dirty="0" err="1"/>
              <a:t>Inadequate</a:t>
            </a:r>
            <a:r>
              <a:rPr lang="cs-CZ" dirty="0"/>
              <a:t> </a:t>
            </a:r>
            <a:r>
              <a:rPr lang="cs-CZ" dirty="0" err="1"/>
              <a:t>hyperventilation</a:t>
            </a:r>
            <a:endParaRPr lang="en-US" dirty="0"/>
          </a:p>
        </p:txBody>
      </p:sp>
      <p:sp>
        <p:nvSpPr>
          <p:cNvPr id="4" name="Šipka: doprava 3">
            <a:extLst>
              <a:ext uri="{FF2B5EF4-FFF2-40B4-BE49-F238E27FC236}">
                <a16:creationId xmlns:a16="http://schemas.microsoft.com/office/drawing/2014/main" id="{2FA06C11-04D7-4167-BD06-4346A20FD3D6}"/>
              </a:ext>
            </a:extLst>
          </p:cNvPr>
          <p:cNvSpPr/>
          <p:nvPr/>
        </p:nvSpPr>
        <p:spPr>
          <a:xfrm>
            <a:off x="2884571" y="727353"/>
            <a:ext cx="994255"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ovéPole 5">
            <a:extLst>
              <a:ext uri="{FF2B5EF4-FFF2-40B4-BE49-F238E27FC236}">
                <a16:creationId xmlns:a16="http://schemas.microsoft.com/office/drawing/2014/main" id="{CEE4C313-40FA-4F9B-890C-AFAA7F43FF18}"/>
              </a:ext>
            </a:extLst>
          </p:cNvPr>
          <p:cNvSpPr txBox="1"/>
          <p:nvPr/>
        </p:nvSpPr>
        <p:spPr>
          <a:xfrm>
            <a:off x="9780618" y="650444"/>
            <a:ext cx="1935338" cy="646331"/>
          </a:xfrm>
          <a:prstGeom prst="rect">
            <a:avLst/>
          </a:prstGeom>
          <a:noFill/>
        </p:spPr>
        <p:txBody>
          <a:bodyPr wrap="none" rtlCol="0">
            <a:spAutoFit/>
          </a:bodyPr>
          <a:lstStyle/>
          <a:p>
            <a:r>
              <a:rPr lang="en-US" dirty="0"/>
              <a:t>A decrease in PO2 </a:t>
            </a:r>
            <a:endParaRPr lang="cs-CZ" dirty="0"/>
          </a:p>
          <a:p>
            <a:r>
              <a:rPr lang="en-US" dirty="0"/>
              <a:t>in the tissues</a:t>
            </a:r>
          </a:p>
        </p:txBody>
      </p:sp>
      <p:sp>
        <p:nvSpPr>
          <p:cNvPr id="7" name="TextovéPole 6">
            <a:extLst>
              <a:ext uri="{FF2B5EF4-FFF2-40B4-BE49-F238E27FC236}">
                <a16:creationId xmlns:a16="http://schemas.microsoft.com/office/drawing/2014/main" id="{AB1F2AF6-769F-4A75-AB1D-E09379952CF6}"/>
              </a:ext>
            </a:extLst>
          </p:cNvPr>
          <p:cNvSpPr txBox="1"/>
          <p:nvPr/>
        </p:nvSpPr>
        <p:spPr>
          <a:xfrm>
            <a:off x="3878826" y="680540"/>
            <a:ext cx="4657172" cy="369332"/>
          </a:xfrm>
          <a:prstGeom prst="rect">
            <a:avLst/>
          </a:prstGeom>
          <a:noFill/>
        </p:spPr>
        <p:txBody>
          <a:bodyPr wrap="none" rtlCol="0">
            <a:spAutoFit/>
          </a:bodyPr>
          <a:lstStyle/>
          <a:p>
            <a:r>
              <a:rPr lang="en-US" dirty="0"/>
              <a:t>Shift of the oxygen dissociation curve to the left</a:t>
            </a:r>
          </a:p>
        </p:txBody>
      </p:sp>
      <p:sp>
        <p:nvSpPr>
          <p:cNvPr id="8" name="Šipka: doprava 7">
            <a:extLst>
              <a:ext uri="{FF2B5EF4-FFF2-40B4-BE49-F238E27FC236}">
                <a16:creationId xmlns:a16="http://schemas.microsoft.com/office/drawing/2014/main" id="{55C8076C-DD07-471E-A75A-1EEBA4D36088}"/>
              </a:ext>
            </a:extLst>
          </p:cNvPr>
          <p:cNvSpPr/>
          <p:nvPr/>
        </p:nvSpPr>
        <p:spPr>
          <a:xfrm>
            <a:off x="8535998" y="721773"/>
            <a:ext cx="1197487"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Šipka: doprava 8">
            <a:extLst>
              <a:ext uri="{FF2B5EF4-FFF2-40B4-BE49-F238E27FC236}">
                <a16:creationId xmlns:a16="http://schemas.microsoft.com/office/drawing/2014/main" id="{157E7CDF-4A5B-4BEC-822B-DC94B7D8F44D}"/>
              </a:ext>
            </a:extLst>
          </p:cNvPr>
          <p:cNvSpPr/>
          <p:nvPr/>
        </p:nvSpPr>
        <p:spPr>
          <a:xfrm rot="13047604">
            <a:off x="4451216" y="3455880"/>
            <a:ext cx="366689" cy="227440"/>
          </a:xfrm>
          <a:prstGeom prst="rightArrow">
            <a:avLst/>
          </a:prstGeom>
          <a:solidFill>
            <a:srgbClr val="ECF1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679C75C1-932E-7E1B-60C2-8DA0981E71CF}"/>
              </a:ext>
            </a:extLst>
          </p:cNvPr>
          <p:cNvSpPr/>
          <p:nvPr/>
        </p:nvSpPr>
        <p:spPr>
          <a:xfrm>
            <a:off x="7916789" y="5903140"/>
            <a:ext cx="1032528" cy="2275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err="1"/>
              <a:t>arterial</a:t>
            </a:r>
            <a:endParaRPr lang="cs-CZ" dirty="0"/>
          </a:p>
        </p:txBody>
      </p:sp>
      <p:sp>
        <p:nvSpPr>
          <p:cNvPr id="11" name="Obdélník 10">
            <a:extLst>
              <a:ext uri="{FF2B5EF4-FFF2-40B4-BE49-F238E27FC236}">
                <a16:creationId xmlns:a16="http://schemas.microsoft.com/office/drawing/2014/main" id="{B52A91E6-97C8-F9E5-0F82-056EF38352B0}"/>
              </a:ext>
            </a:extLst>
          </p:cNvPr>
          <p:cNvSpPr/>
          <p:nvPr/>
        </p:nvSpPr>
        <p:spPr>
          <a:xfrm>
            <a:off x="4072508" y="5903140"/>
            <a:ext cx="1032528" cy="2275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err="1"/>
              <a:t>venous</a:t>
            </a:r>
            <a:endParaRPr lang="cs-CZ" dirty="0"/>
          </a:p>
        </p:txBody>
      </p:sp>
    </p:spTree>
    <p:extLst>
      <p:ext uri="{BB962C8B-B14F-4D97-AF65-F5344CB8AC3E}">
        <p14:creationId xmlns:p14="http://schemas.microsoft.com/office/powerpoint/2010/main" val="38527932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a:extLst>
              <a:ext uri="{FF2B5EF4-FFF2-40B4-BE49-F238E27FC236}">
                <a16:creationId xmlns:a16="http://schemas.microsoft.com/office/drawing/2014/main" id="{2B57CC70-6016-4BA9-BB93-84F2F0297E21}"/>
              </a:ext>
            </a:extLst>
          </p:cNvPr>
          <p:cNvSpPr txBox="1"/>
          <p:nvPr/>
        </p:nvSpPr>
        <p:spPr>
          <a:xfrm>
            <a:off x="9994362" y="1960242"/>
            <a:ext cx="1908664" cy="646331"/>
          </a:xfrm>
          <a:prstGeom prst="rect">
            <a:avLst/>
          </a:prstGeom>
          <a:noFill/>
        </p:spPr>
        <p:txBody>
          <a:bodyPr wrap="none" rtlCol="0">
            <a:spAutoFit/>
          </a:bodyPr>
          <a:lstStyle/>
          <a:p>
            <a:r>
              <a:rPr lang="cs-CZ" dirty="0" err="1"/>
              <a:t>Lactic</a:t>
            </a:r>
            <a:r>
              <a:rPr lang="cs-CZ" dirty="0"/>
              <a:t> </a:t>
            </a:r>
            <a:r>
              <a:rPr lang="cs-CZ" dirty="0" err="1"/>
              <a:t>acidification</a:t>
            </a:r>
            <a:endParaRPr lang="cs-CZ" dirty="0"/>
          </a:p>
          <a:p>
            <a:pPr algn="ctr"/>
            <a:r>
              <a:rPr lang="cs-CZ" dirty="0"/>
              <a:t>(</a:t>
            </a:r>
            <a:r>
              <a:rPr lang="cs-CZ" dirty="0" err="1"/>
              <a:t>decrease</a:t>
            </a:r>
            <a:r>
              <a:rPr lang="cs-CZ" dirty="0"/>
              <a:t> in BE)</a:t>
            </a:r>
            <a:endParaRPr lang="en-US" dirty="0"/>
          </a:p>
        </p:txBody>
      </p:sp>
      <p:sp>
        <p:nvSpPr>
          <p:cNvPr id="13" name="TextovéPole 12">
            <a:extLst>
              <a:ext uri="{FF2B5EF4-FFF2-40B4-BE49-F238E27FC236}">
                <a16:creationId xmlns:a16="http://schemas.microsoft.com/office/drawing/2014/main" id="{DCC95E58-7693-4FBB-A1BD-87418E5982F4}"/>
              </a:ext>
            </a:extLst>
          </p:cNvPr>
          <p:cNvSpPr txBox="1"/>
          <p:nvPr/>
        </p:nvSpPr>
        <p:spPr>
          <a:xfrm>
            <a:off x="9775003" y="3503506"/>
            <a:ext cx="2504083" cy="923330"/>
          </a:xfrm>
          <a:prstGeom prst="rect">
            <a:avLst/>
          </a:prstGeom>
          <a:noFill/>
        </p:spPr>
        <p:txBody>
          <a:bodyPr wrap="square" rtlCol="0">
            <a:spAutoFit/>
          </a:bodyPr>
          <a:lstStyle/>
          <a:p>
            <a:r>
              <a:rPr lang="en-US" dirty="0"/>
              <a:t>Shift of the oxygen dissociation curve back to the right</a:t>
            </a:r>
          </a:p>
        </p:txBody>
      </p:sp>
      <p:sp>
        <p:nvSpPr>
          <p:cNvPr id="14" name="Šipka: doprava 13">
            <a:extLst>
              <a:ext uri="{FF2B5EF4-FFF2-40B4-BE49-F238E27FC236}">
                <a16:creationId xmlns:a16="http://schemas.microsoft.com/office/drawing/2014/main" id="{B6BF3C65-B045-44E4-A71A-4D8DA5CDED33}"/>
              </a:ext>
            </a:extLst>
          </p:cNvPr>
          <p:cNvSpPr/>
          <p:nvPr/>
        </p:nvSpPr>
        <p:spPr>
          <a:xfrm rot="5400000">
            <a:off x="10231102" y="1539315"/>
            <a:ext cx="741946"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Šipka: doprava 14">
            <a:extLst>
              <a:ext uri="{FF2B5EF4-FFF2-40B4-BE49-F238E27FC236}">
                <a16:creationId xmlns:a16="http://schemas.microsoft.com/office/drawing/2014/main" id="{9A88D51D-22B3-424E-9851-32173D032D90}"/>
              </a:ext>
            </a:extLst>
          </p:cNvPr>
          <p:cNvSpPr/>
          <p:nvPr/>
        </p:nvSpPr>
        <p:spPr>
          <a:xfrm rot="5400000">
            <a:off x="10431509" y="2908828"/>
            <a:ext cx="741946"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Šipka: doprava 15">
            <a:extLst>
              <a:ext uri="{FF2B5EF4-FFF2-40B4-BE49-F238E27FC236}">
                <a16:creationId xmlns:a16="http://schemas.microsoft.com/office/drawing/2014/main" id="{4BA7250E-B028-4234-BBC1-D99A2539432C}"/>
              </a:ext>
            </a:extLst>
          </p:cNvPr>
          <p:cNvSpPr/>
          <p:nvPr/>
        </p:nvSpPr>
        <p:spPr>
          <a:xfrm rot="5400000">
            <a:off x="10197221" y="4651598"/>
            <a:ext cx="741946"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ovéPole 16">
            <a:extLst>
              <a:ext uri="{FF2B5EF4-FFF2-40B4-BE49-F238E27FC236}">
                <a16:creationId xmlns:a16="http://schemas.microsoft.com/office/drawing/2014/main" id="{35D7CB81-4A46-425C-8CC6-E7E35FC2CDEB}"/>
              </a:ext>
            </a:extLst>
          </p:cNvPr>
          <p:cNvSpPr txBox="1"/>
          <p:nvPr/>
        </p:nvSpPr>
        <p:spPr>
          <a:xfrm>
            <a:off x="9927672" y="5175416"/>
            <a:ext cx="1975354" cy="646331"/>
          </a:xfrm>
          <a:prstGeom prst="rect">
            <a:avLst/>
          </a:prstGeom>
          <a:noFill/>
        </p:spPr>
        <p:txBody>
          <a:bodyPr wrap="square" rtlCol="0">
            <a:spAutoFit/>
          </a:bodyPr>
          <a:lstStyle/>
          <a:p>
            <a:r>
              <a:rPr lang="en-US" dirty="0"/>
              <a:t>Return of PO2 back to normal</a:t>
            </a:r>
          </a:p>
        </p:txBody>
      </p:sp>
      <p:sp>
        <p:nvSpPr>
          <p:cNvPr id="2" name="TextovéPole 2">
            <a:extLst>
              <a:ext uri="{FF2B5EF4-FFF2-40B4-BE49-F238E27FC236}">
                <a16:creationId xmlns:a16="http://schemas.microsoft.com/office/drawing/2014/main" id="{594A1AE0-7048-CC9A-1695-1D2F4B5D40F7}"/>
              </a:ext>
            </a:extLst>
          </p:cNvPr>
          <p:cNvSpPr txBox="1"/>
          <p:nvPr/>
        </p:nvSpPr>
        <p:spPr>
          <a:xfrm>
            <a:off x="68094" y="688899"/>
            <a:ext cx="2850011" cy="369332"/>
          </a:xfrm>
          <a:prstGeom prst="rect">
            <a:avLst/>
          </a:prstGeom>
          <a:noFill/>
        </p:spPr>
        <p:txBody>
          <a:bodyPr wrap="none" rtlCol="0">
            <a:spAutoFit/>
          </a:bodyPr>
          <a:lstStyle/>
          <a:p>
            <a:r>
              <a:rPr lang="cs-CZ" dirty="0" err="1"/>
              <a:t>Inadequate</a:t>
            </a:r>
            <a:r>
              <a:rPr lang="cs-CZ" dirty="0"/>
              <a:t> </a:t>
            </a:r>
            <a:r>
              <a:rPr lang="cs-CZ" dirty="0" err="1"/>
              <a:t>hyperventilation</a:t>
            </a:r>
            <a:endParaRPr lang="en-US" dirty="0"/>
          </a:p>
        </p:txBody>
      </p:sp>
      <p:sp>
        <p:nvSpPr>
          <p:cNvPr id="18" name="Šipka: doprava 3">
            <a:extLst>
              <a:ext uri="{FF2B5EF4-FFF2-40B4-BE49-F238E27FC236}">
                <a16:creationId xmlns:a16="http://schemas.microsoft.com/office/drawing/2014/main" id="{B35236A3-A575-B4AF-EA43-4FEB81B360EB}"/>
              </a:ext>
            </a:extLst>
          </p:cNvPr>
          <p:cNvSpPr/>
          <p:nvPr/>
        </p:nvSpPr>
        <p:spPr>
          <a:xfrm>
            <a:off x="2884571" y="727353"/>
            <a:ext cx="994255"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ovéPole 5">
            <a:extLst>
              <a:ext uri="{FF2B5EF4-FFF2-40B4-BE49-F238E27FC236}">
                <a16:creationId xmlns:a16="http://schemas.microsoft.com/office/drawing/2014/main" id="{E970AC36-F681-E71E-A16B-CECCE5F12CBF}"/>
              </a:ext>
            </a:extLst>
          </p:cNvPr>
          <p:cNvSpPr txBox="1"/>
          <p:nvPr/>
        </p:nvSpPr>
        <p:spPr>
          <a:xfrm>
            <a:off x="9780618" y="650444"/>
            <a:ext cx="1935338" cy="646331"/>
          </a:xfrm>
          <a:prstGeom prst="rect">
            <a:avLst/>
          </a:prstGeom>
          <a:noFill/>
        </p:spPr>
        <p:txBody>
          <a:bodyPr wrap="none" rtlCol="0">
            <a:spAutoFit/>
          </a:bodyPr>
          <a:lstStyle/>
          <a:p>
            <a:r>
              <a:rPr lang="en-US" dirty="0"/>
              <a:t>A decrease in PO2 </a:t>
            </a:r>
            <a:endParaRPr lang="cs-CZ" dirty="0"/>
          </a:p>
          <a:p>
            <a:r>
              <a:rPr lang="en-US" dirty="0"/>
              <a:t>in the tissues</a:t>
            </a:r>
          </a:p>
        </p:txBody>
      </p:sp>
      <p:sp>
        <p:nvSpPr>
          <p:cNvPr id="20" name="TextovéPole 6">
            <a:extLst>
              <a:ext uri="{FF2B5EF4-FFF2-40B4-BE49-F238E27FC236}">
                <a16:creationId xmlns:a16="http://schemas.microsoft.com/office/drawing/2014/main" id="{4FB4DC83-5F09-086F-E109-2ED1E99EC439}"/>
              </a:ext>
            </a:extLst>
          </p:cNvPr>
          <p:cNvSpPr txBox="1"/>
          <p:nvPr/>
        </p:nvSpPr>
        <p:spPr>
          <a:xfrm>
            <a:off x="3878826" y="680540"/>
            <a:ext cx="4657172" cy="369332"/>
          </a:xfrm>
          <a:prstGeom prst="rect">
            <a:avLst/>
          </a:prstGeom>
          <a:noFill/>
        </p:spPr>
        <p:txBody>
          <a:bodyPr wrap="none" rtlCol="0">
            <a:spAutoFit/>
          </a:bodyPr>
          <a:lstStyle/>
          <a:p>
            <a:r>
              <a:rPr lang="en-US" dirty="0"/>
              <a:t>Shift of the oxygen dissociation curve to the left</a:t>
            </a:r>
          </a:p>
        </p:txBody>
      </p:sp>
      <p:sp>
        <p:nvSpPr>
          <p:cNvPr id="21" name="Šipka: doprava 7">
            <a:extLst>
              <a:ext uri="{FF2B5EF4-FFF2-40B4-BE49-F238E27FC236}">
                <a16:creationId xmlns:a16="http://schemas.microsoft.com/office/drawing/2014/main" id="{839860EE-832A-E700-8EA8-9762DF1C3B5F}"/>
              </a:ext>
            </a:extLst>
          </p:cNvPr>
          <p:cNvSpPr/>
          <p:nvPr/>
        </p:nvSpPr>
        <p:spPr>
          <a:xfrm>
            <a:off x="8535998" y="721773"/>
            <a:ext cx="1197487" cy="29242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Obrázek 1">
            <a:extLst>
              <a:ext uri="{FF2B5EF4-FFF2-40B4-BE49-F238E27FC236}">
                <a16:creationId xmlns:a16="http://schemas.microsoft.com/office/drawing/2014/main" id="{75A20FE8-E145-F898-6582-530F8D4C981C}"/>
              </a:ext>
            </a:extLst>
          </p:cNvPr>
          <p:cNvPicPr>
            <a:picLocks noChangeAspect="1"/>
          </p:cNvPicPr>
          <p:nvPr/>
        </p:nvPicPr>
        <p:blipFill>
          <a:blip r:embed="rId2"/>
          <a:stretch>
            <a:fillRect/>
          </a:stretch>
        </p:blipFill>
        <p:spPr>
          <a:xfrm>
            <a:off x="1982665" y="1548185"/>
            <a:ext cx="6971028" cy="4588042"/>
          </a:xfrm>
          <a:prstGeom prst="rect">
            <a:avLst/>
          </a:prstGeom>
        </p:spPr>
      </p:pic>
      <p:sp>
        <p:nvSpPr>
          <p:cNvPr id="10" name="Šipka: doprava 9">
            <a:extLst>
              <a:ext uri="{FF2B5EF4-FFF2-40B4-BE49-F238E27FC236}">
                <a16:creationId xmlns:a16="http://schemas.microsoft.com/office/drawing/2014/main" id="{4DCA4021-2F5F-4F58-9FED-EB859E4E4A7D}"/>
              </a:ext>
            </a:extLst>
          </p:cNvPr>
          <p:cNvSpPr/>
          <p:nvPr/>
        </p:nvSpPr>
        <p:spPr>
          <a:xfrm rot="2368603">
            <a:off x="4512855" y="3469700"/>
            <a:ext cx="366689" cy="227440"/>
          </a:xfrm>
          <a:prstGeom prst="rightArrow">
            <a:avLst/>
          </a:prstGeom>
          <a:solidFill>
            <a:srgbClr val="ECF1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bdélník 2">
            <a:extLst>
              <a:ext uri="{FF2B5EF4-FFF2-40B4-BE49-F238E27FC236}">
                <a16:creationId xmlns:a16="http://schemas.microsoft.com/office/drawing/2014/main" id="{4D67D736-18AF-8B28-270E-0232FF02EEA7}"/>
              </a:ext>
            </a:extLst>
          </p:cNvPr>
          <p:cNvSpPr/>
          <p:nvPr/>
        </p:nvSpPr>
        <p:spPr>
          <a:xfrm>
            <a:off x="7916789" y="5903140"/>
            <a:ext cx="1032528" cy="2275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err="1"/>
              <a:t>arterial</a:t>
            </a:r>
            <a:endParaRPr lang="cs-CZ" dirty="0"/>
          </a:p>
        </p:txBody>
      </p:sp>
      <p:sp>
        <p:nvSpPr>
          <p:cNvPr id="4" name="Obdélník 3">
            <a:extLst>
              <a:ext uri="{FF2B5EF4-FFF2-40B4-BE49-F238E27FC236}">
                <a16:creationId xmlns:a16="http://schemas.microsoft.com/office/drawing/2014/main" id="{6348B276-F2EE-1676-88FD-F9BCC59D35D5}"/>
              </a:ext>
            </a:extLst>
          </p:cNvPr>
          <p:cNvSpPr/>
          <p:nvPr/>
        </p:nvSpPr>
        <p:spPr>
          <a:xfrm>
            <a:off x="4072508" y="5903140"/>
            <a:ext cx="1032528" cy="2275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dirty="0" err="1"/>
              <a:t>venous</a:t>
            </a:r>
            <a:endParaRPr lang="cs-CZ" dirty="0"/>
          </a:p>
        </p:txBody>
      </p:sp>
    </p:spTree>
    <p:extLst>
      <p:ext uri="{BB962C8B-B14F-4D97-AF65-F5344CB8AC3E}">
        <p14:creationId xmlns:p14="http://schemas.microsoft.com/office/powerpoint/2010/main" val="1942578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5F943208-5F93-4AE2-A003-129129FF06D3}"/>
              </a:ext>
            </a:extLst>
          </p:cNvPr>
          <p:cNvPicPr>
            <a:picLocks noChangeAspect="1"/>
          </p:cNvPicPr>
          <p:nvPr/>
        </p:nvPicPr>
        <p:blipFill>
          <a:blip r:embed="rId2"/>
          <a:stretch>
            <a:fillRect/>
          </a:stretch>
        </p:blipFill>
        <p:spPr>
          <a:xfrm>
            <a:off x="0" y="-1"/>
            <a:ext cx="12058940" cy="6778021"/>
          </a:xfrm>
          <a:prstGeom prst="rect">
            <a:avLst/>
          </a:prstGeom>
        </p:spPr>
      </p:pic>
      <p:sp>
        <p:nvSpPr>
          <p:cNvPr id="3" name="TextBox 2">
            <a:extLst>
              <a:ext uri="{FF2B5EF4-FFF2-40B4-BE49-F238E27FC236}">
                <a16:creationId xmlns:a16="http://schemas.microsoft.com/office/drawing/2014/main" id="{D8D28EAD-BFF3-E90F-D740-9DA5FB6E408C}"/>
              </a:ext>
            </a:extLst>
          </p:cNvPr>
          <p:cNvSpPr txBox="1"/>
          <p:nvPr/>
        </p:nvSpPr>
        <p:spPr>
          <a:xfrm>
            <a:off x="7603651" y="6208556"/>
            <a:ext cx="3446280" cy="461665"/>
          </a:xfrm>
          <a:prstGeom prst="rect">
            <a:avLst/>
          </a:prstGeom>
          <a:solidFill>
            <a:srgbClr val="FEEBC4"/>
          </a:solidFill>
        </p:spPr>
        <p:txBody>
          <a:bodyPr wrap="square" rtlCol="0">
            <a:spAutoFit/>
          </a:bodyPr>
          <a:lstStyle/>
          <a:p>
            <a:r>
              <a:rPr lang="cs-CZ" sz="2400" dirty="0" err="1">
                <a:solidFill>
                  <a:srgbClr val="FF0000"/>
                </a:solidFill>
              </a:rPr>
              <a:t>Metabolic</a:t>
            </a:r>
            <a:r>
              <a:rPr lang="cs-CZ" sz="2400" dirty="0">
                <a:solidFill>
                  <a:srgbClr val="FF0000"/>
                </a:solidFill>
              </a:rPr>
              <a:t> </a:t>
            </a:r>
            <a:r>
              <a:rPr lang="cs-CZ" sz="2400" dirty="0" err="1">
                <a:solidFill>
                  <a:srgbClr val="FF0000"/>
                </a:solidFill>
              </a:rPr>
              <a:t>needs</a:t>
            </a:r>
            <a:r>
              <a:rPr lang="cs-CZ" sz="2400" dirty="0">
                <a:solidFill>
                  <a:srgbClr val="FF0000"/>
                </a:solidFill>
              </a:rPr>
              <a:t> </a:t>
            </a:r>
            <a:r>
              <a:rPr lang="cs-CZ" sz="2400" dirty="0" err="1">
                <a:solidFill>
                  <a:srgbClr val="FF0000"/>
                </a:solidFill>
              </a:rPr>
              <a:t>of</a:t>
            </a:r>
            <a:r>
              <a:rPr lang="cs-CZ" sz="2400" dirty="0">
                <a:solidFill>
                  <a:srgbClr val="FF0000"/>
                </a:solidFill>
              </a:rPr>
              <a:t> </a:t>
            </a:r>
            <a:r>
              <a:rPr lang="cs-CZ" sz="2400" dirty="0" err="1">
                <a:solidFill>
                  <a:srgbClr val="FF0000"/>
                </a:solidFill>
              </a:rPr>
              <a:t>cells</a:t>
            </a:r>
            <a:endParaRPr lang="en-US" sz="1400" dirty="0">
              <a:solidFill>
                <a:srgbClr val="FF0000"/>
              </a:solidFill>
            </a:endParaRPr>
          </a:p>
        </p:txBody>
      </p:sp>
      <p:sp>
        <p:nvSpPr>
          <p:cNvPr id="4" name="TextBox 3">
            <a:extLst>
              <a:ext uri="{FF2B5EF4-FFF2-40B4-BE49-F238E27FC236}">
                <a16:creationId xmlns:a16="http://schemas.microsoft.com/office/drawing/2014/main" id="{877A4D7B-1C39-9F43-2A74-D18716627CA3}"/>
              </a:ext>
            </a:extLst>
          </p:cNvPr>
          <p:cNvSpPr txBox="1"/>
          <p:nvPr/>
        </p:nvSpPr>
        <p:spPr>
          <a:xfrm>
            <a:off x="7505776" y="5312269"/>
            <a:ext cx="3446280" cy="461665"/>
          </a:xfrm>
          <a:prstGeom prst="rect">
            <a:avLst/>
          </a:prstGeom>
          <a:solidFill>
            <a:srgbClr val="FEEBC4"/>
          </a:solidFill>
        </p:spPr>
        <p:txBody>
          <a:bodyPr wrap="square" rtlCol="0">
            <a:spAutoFit/>
          </a:bodyPr>
          <a:lstStyle/>
          <a:p>
            <a:r>
              <a:rPr lang="cs-CZ" sz="2400" dirty="0">
                <a:solidFill>
                  <a:srgbClr val="FF0000"/>
                </a:solidFill>
              </a:rPr>
              <a:t>Oxygen </a:t>
            </a:r>
            <a:r>
              <a:rPr lang="cs-CZ" sz="2400" dirty="0" err="1">
                <a:solidFill>
                  <a:srgbClr val="FF0000"/>
                </a:solidFill>
              </a:rPr>
              <a:t>delivery</a:t>
            </a:r>
            <a:endParaRPr lang="en-US" sz="1400" dirty="0">
              <a:solidFill>
                <a:srgbClr val="FF0000"/>
              </a:solidFill>
            </a:endParaRPr>
          </a:p>
        </p:txBody>
      </p:sp>
      <p:sp>
        <p:nvSpPr>
          <p:cNvPr id="6" name="TextBox 5">
            <a:extLst>
              <a:ext uri="{FF2B5EF4-FFF2-40B4-BE49-F238E27FC236}">
                <a16:creationId xmlns:a16="http://schemas.microsoft.com/office/drawing/2014/main" id="{48BD8D70-AA02-A366-61CB-68972211B1D5}"/>
              </a:ext>
            </a:extLst>
          </p:cNvPr>
          <p:cNvSpPr txBox="1"/>
          <p:nvPr/>
        </p:nvSpPr>
        <p:spPr>
          <a:xfrm>
            <a:off x="6138507" y="79980"/>
            <a:ext cx="3164698" cy="523220"/>
          </a:xfrm>
          <a:prstGeom prst="rect">
            <a:avLst/>
          </a:prstGeom>
          <a:solidFill>
            <a:srgbClr val="FEEBC4"/>
          </a:solidFill>
        </p:spPr>
        <p:txBody>
          <a:bodyPr wrap="square" rtlCol="0">
            <a:spAutoFit/>
          </a:bodyPr>
          <a:lstStyle/>
          <a:p>
            <a:r>
              <a:rPr lang="cs-CZ" sz="2800" dirty="0"/>
              <a:t>Environment</a:t>
            </a:r>
            <a:endParaRPr lang="en-US" sz="1600" dirty="0"/>
          </a:p>
        </p:txBody>
      </p:sp>
      <p:sp>
        <p:nvSpPr>
          <p:cNvPr id="7" name="TextBox 6">
            <a:extLst>
              <a:ext uri="{FF2B5EF4-FFF2-40B4-BE49-F238E27FC236}">
                <a16:creationId xmlns:a16="http://schemas.microsoft.com/office/drawing/2014/main" id="{FA997144-4835-8912-0154-4AFEC887EC3E}"/>
              </a:ext>
            </a:extLst>
          </p:cNvPr>
          <p:cNvSpPr txBox="1"/>
          <p:nvPr/>
        </p:nvSpPr>
        <p:spPr>
          <a:xfrm>
            <a:off x="7134528" y="976267"/>
            <a:ext cx="2096722" cy="523220"/>
          </a:xfrm>
          <a:prstGeom prst="rect">
            <a:avLst/>
          </a:prstGeom>
          <a:solidFill>
            <a:srgbClr val="FEEBC4"/>
          </a:solidFill>
        </p:spPr>
        <p:txBody>
          <a:bodyPr wrap="square" rtlCol="0">
            <a:spAutoFit/>
          </a:bodyPr>
          <a:lstStyle/>
          <a:p>
            <a:r>
              <a:rPr lang="cs-CZ" sz="2800" dirty="0" err="1"/>
              <a:t>Respiration</a:t>
            </a:r>
            <a:endParaRPr lang="en-US" sz="1600" dirty="0"/>
          </a:p>
        </p:txBody>
      </p:sp>
      <p:sp>
        <p:nvSpPr>
          <p:cNvPr id="8" name="TextBox 7">
            <a:extLst>
              <a:ext uri="{FF2B5EF4-FFF2-40B4-BE49-F238E27FC236}">
                <a16:creationId xmlns:a16="http://schemas.microsoft.com/office/drawing/2014/main" id="{331F10E0-71A9-D9EF-BEBD-837ADE86953C}"/>
              </a:ext>
            </a:extLst>
          </p:cNvPr>
          <p:cNvSpPr txBox="1"/>
          <p:nvPr/>
        </p:nvSpPr>
        <p:spPr>
          <a:xfrm>
            <a:off x="9274152" y="1634922"/>
            <a:ext cx="2340064" cy="523220"/>
          </a:xfrm>
          <a:prstGeom prst="rect">
            <a:avLst/>
          </a:prstGeom>
          <a:solidFill>
            <a:srgbClr val="FEEBC4"/>
          </a:solidFill>
        </p:spPr>
        <p:txBody>
          <a:bodyPr wrap="square" rtlCol="0">
            <a:spAutoFit/>
          </a:bodyPr>
          <a:lstStyle/>
          <a:p>
            <a:r>
              <a:rPr lang="cs-CZ" sz="2800" dirty="0" err="1"/>
              <a:t>Erythropoiesis</a:t>
            </a:r>
            <a:r>
              <a:rPr lang="cs-CZ" sz="1600" dirty="0"/>
              <a:t> </a:t>
            </a:r>
            <a:endParaRPr lang="en-US" sz="1600" dirty="0"/>
          </a:p>
        </p:txBody>
      </p:sp>
      <p:sp>
        <p:nvSpPr>
          <p:cNvPr id="9" name="TextBox 8">
            <a:extLst>
              <a:ext uri="{FF2B5EF4-FFF2-40B4-BE49-F238E27FC236}">
                <a16:creationId xmlns:a16="http://schemas.microsoft.com/office/drawing/2014/main" id="{0DECE99F-8AE4-C2E0-B7DB-2A9E784E461B}"/>
              </a:ext>
            </a:extLst>
          </p:cNvPr>
          <p:cNvSpPr txBox="1"/>
          <p:nvPr/>
        </p:nvSpPr>
        <p:spPr>
          <a:xfrm>
            <a:off x="9994286" y="2840107"/>
            <a:ext cx="2064654" cy="523220"/>
          </a:xfrm>
          <a:prstGeom prst="rect">
            <a:avLst/>
          </a:prstGeom>
          <a:solidFill>
            <a:srgbClr val="FEEBC4"/>
          </a:solidFill>
        </p:spPr>
        <p:txBody>
          <a:bodyPr wrap="square" rtlCol="0">
            <a:spAutoFit/>
          </a:bodyPr>
          <a:lstStyle/>
          <a:p>
            <a:r>
              <a:rPr lang="cs-CZ" sz="2800" dirty="0" err="1"/>
              <a:t>Circulation</a:t>
            </a:r>
            <a:endParaRPr lang="en-US" sz="1600" dirty="0"/>
          </a:p>
        </p:txBody>
      </p:sp>
      <p:sp>
        <p:nvSpPr>
          <p:cNvPr id="10" name="TextBox 9">
            <a:extLst>
              <a:ext uri="{FF2B5EF4-FFF2-40B4-BE49-F238E27FC236}">
                <a16:creationId xmlns:a16="http://schemas.microsoft.com/office/drawing/2014/main" id="{AE854307-8198-3790-A303-90924B394367}"/>
              </a:ext>
            </a:extLst>
          </p:cNvPr>
          <p:cNvSpPr txBox="1"/>
          <p:nvPr/>
        </p:nvSpPr>
        <p:spPr>
          <a:xfrm>
            <a:off x="4048677" y="5435457"/>
            <a:ext cx="1131562" cy="369332"/>
          </a:xfrm>
          <a:prstGeom prst="rect">
            <a:avLst/>
          </a:prstGeom>
          <a:solidFill>
            <a:srgbClr val="EDDCB7"/>
          </a:solidFill>
        </p:spPr>
        <p:txBody>
          <a:bodyPr wrap="square" rtlCol="0">
            <a:spAutoFit/>
          </a:bodyPr>
          <a:lstStyle/>
          <a:p>
            <a:pPr algn="ctr"/>
            <a:r>
              <a:rPr lang="cs-CZ" dirty="0" err="1">
                <a:solidFill>
                  <a:srgbClr val="FF0000"/>
                </a:solidFill>
              </a:rPr>
              <a:t>difusion</a:t>
            </a:r>
            <a:endParaRPr lang="en-US" dirty="0">
              <a:solidFill>
                <a:srgbClr val="FF0000"/>
              </a:solidFill>
            </a:endParaRPr>
          </a:p>
        </p:txBody>
      </p:sp>
      <p:sp>
        <p:nvSpPr>
          <p:cNvPr id="11" name="TextBox 10">
            <a:extLst>
              <a:ext uri="{FF2B5EF4-FFF2-40B4-BE49-F238E27FC236}">
                <a16:creationId xmlns:a16="http://schemas.microsoft.com/office/drawing/2014/main" id="{1584EAA0-B8B3-4350-5970-9F649BC06952}"/>
              </a:ext>
            </a:extLst>
          </p:cNvPr>
          <p:cNvSpPr txBox="1"/>
          <p:nvPr/>
        </p:nvSpPr>
        <p:spPr>
          <a:xfrm>
            <a:off x="4381002" y="6208556"/>
            <a:ext cx="3007018" cy="461665"/>
          </a:xfrm>
          <a:prstGeom prst="rect">
            <a:avLst/>
          </a:prstGeom>
          <a:solidFill>
            <a:srgbClr val="FEEBC4"/>
          </a:solidFill>
        </p:spPr>
        <p:txBody>
          <a:bodyPr wrap="square" rtlCol="0">
            <a:spAutoFit/>
          </a:bodyPr>
          <a:lstStyle/>
          <a:p>
            <a:r>
              <a:rPr lang="cs-CZ" sz="2400" dirty="0"/>
              <a:t>ADT/ATP ratio</a:t>
            </a:r>
            <a:endParaRPr lang="en-US" sz="1400" dirty="0"/>
          </a:p>
        </p:txBody>
      </p:sp>
      <p:sp>
        <p:nvSpPr>
          <p:cNvPr id="12" name="TextBox 11">
            <a:extLst>
              <a:ext uri="{FF2B5EF4-FFF2-40B4-BE49-F238E27FC236}">
                <a16:creationId xmlns:a16="http://schemas.microsoft.com/office/drawing/2014/main" id="{1C2A31CE-9A31-9499-BE8D-D4683ABADED4}"/>
              </a:ext>
            </a:extLst>
          </p:cNvPr>
          <p:cNvSpPr txBox="1"/>
          <p:nvPr/>
        </p:nvSpPr>
        <p:spPr>
          <a:xfrm>
            <a:off x="510593" y="150738"/>
            <a:ext cx="2710218" cy="400110"/>
          </a:xfrm>
          <a:prstGeom prst="rect">
            <a:avLst/>
          </a:prstGeom>
          <a:solidFill>
            <a:srgbClr val="FEEBC4"/>
          </a:solidFill>
        </p:spPr>
        <p:txBody>
          <a:bodyPr wrap="square" rtlCol="0">
            <a:spAutoFit/>
          </a:bodyPr>
          <a:lstStyle/>
          <a:p>
            <a:r>
              <a:rPr lang="cs-CZ" sz="2000" dirty="0"/>
              <a:t>Oxygen </a:t>
            </a:r>
            <a:r>
              <a:rPr lang="cs-CZ" sz="2000" dirty="0" err="1"/>
              <a:t>delivery</a:t>
            </a:r>
            <a:r>
              <a:rPr lang="cs-CZ" sz="2000" dirty="0"/>
              <a:t> (DO2):</a:t>
            </a:r>
            <a:endParaRPr lang="en-US" sz="1200" dirty="0"/>
          </a:p>
        </p:txBody>
      </p:sp>
    </p:spTree>
    <p:extLst>
      <p:ext uri="{BB962C8B-B14F-4D97-AF65-F5344CB8AC3E}">
        <p14:creationId xmlns:p14="http://schemas.microsoft.com/office/powerpoint/2010/main" val="608796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DF2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AF81-EA4B-AEA3-8A08-04DF743A5D2C}"/>
              </a:ext>
            </a:extLst>
          </p:cNvPr>
          <p:cNvSpPr>
            <a:spLocks noGrp="1"/>
          </p:cNvSpPr>
          <p:nvPr>
            <p:ph type="title"/>
          </p:nvPr>
        </p:nvSpPr>
        <p:spPr/>
        <p:txBody>
          <a:bodyPr/>
          <a:lstStyle/>
          <a:p>
            <a:r>
              <a:rPr lang="cs-CZ" dirty="0"/>
              <a:t>PO2 and </a:t>
            </a:r>
            <a:r>
              <a:rPr lang="cs-CZ" dirty="0" err="1"/>
              <a:t>circulation</a:t>
            </a:r>
            <a:endParaRPr lang="en-US" dirty="0"/>
          </a:p>
        </p:txBody>
      </p:sp>
      <p:sp>
        <p:nvSpPr>
          <p:cNvPr id="3" name="Content Placeholder 2">
            <a:extLst>
              <a:ext uri="{FF2B5EF4-FFF2-40B4-BE49-F238E27FC236}">
                <a16:creationId xmlns:a16="http://schemas.microsoft.com/office/drawing/2014/main" id="{0C9B81A8-ABFC-61BD-B95C-CE320DD3B33A}"/>
              </a:ext>
            </a:extLst>
          </p:cNvPr>
          <p:cNvSpPr>
            <a:spLocks noGrp="1"/>
          </p:cNvSpPr>
          <p:nvPr>
            <p:ph idx="1"/>
          </p:nvPr>
        </p:nvSpPr>
        <p:spPr>
          <a:xfrm>
            <a:off x="2663221" y="1469524"/>
            <a:ext cx="4688718" cy="405847"/>
          </a:xfrm>
        </p:spPr>
        <p:txBody>
          <a:bodyPr>
            <a:normAutofit fontScale="85000" lnSpcReduction="10000"/>
          </a:bodyPr>
          <a:lstStyle/>
          <a:p>
            <a:pPr marL="0" indent="0">
              <a:buNone/>
            </a:pPr>
            <a:r>
              <a:rPr lang="en-US" dirty="0"/>
              <a:t>Decreased PO2 in systemic tissues</a:t>
            </a:r>
          </a:p>
        </p:txBody>
      </p:sp>
      <p:sp>
        <p:nvSpPr>
          <p:cNvPr id="4" name="Arrow: Down 3">
            <a:extLst>
              <a:ext uri="{FF2B5EF4-FFF2-40B4-BE49-F238E27FC236}">
                <a16:creationId xmlns:a16="http://schemas.microsoft.com/office/drawing/2014/main" id="{87BF5F3C-263D-2890-3CF6-9B098036814E}"/>
              </a:ext>
            </a:extLst>
          </p:cNvPr>
          <p:cNvSpPr/>
          <p:nvPr/>
        </p:nvSpPr>
        <p:spPr>
          <a:xfrm rot="19577820">
            <a:off x="5362027" y="1806170"/>
            <a:ext cx="481693" cy="1693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0608C49-9F5F-9E37-771D-B937B61B7934}"/>
              </a:ext>
            </a:extLst>
          </p:cNvPr>
          <p:cNvSpPr txBox="1">
            <a:spLocks/>
          </p:cNvSpPr>
          <p:nvPr/>
        </p:nvSpPr>
        <p:spPr>
          <a:xfrm>
            <a:off x="5270047" y="3523373"/>
            <a:ext cx="1899557" cy="40584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err="1"/>
              <a:t>vasodilatation</a:t>
            </a:r>
            <a:endParaRPr lang="en-US" dirty="0"/>
          </a:p>
        </p:txBody>
      </p:sp>
      <p:sp>
        <p:nvSpPr>
          <p:cNvPr id="7" name="Content Placeholder 2">
            <a:extLst>
              <a:ext uri="{FF2B5EF4-FFF2-40B4-BE49-F238E27FC236}">
                <a16:creationId xmlns:a16="http://schemas.microsoft.com/office/drawing/2014/main" id="{E754C0D7-B798-121F-A932-876E5C961E9A}"/>
              </a:ext>
            </a:extLst>
          </p:cNvPr>
          <p:cNvSpPr txBox="1">
            <a:spLocks/>
          </p:cNvSpPr>
          <p:nvPr/>
        </p:nvSpPr>
        <p:spPr>
          <a:xfrm>
            <a:off x="1978478" y="5502649"/>
            <a:ext cx="3740604"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err="1"/>
              <a:t>Increase</a:t>
            </a:r>
            <a:r>
              <a:rPr lang="cs-CZ" sz="2400" dirty="0"/>
              <a:t> in oxygen </a:t>
            </a:r>
            <a:r>
              <a:rPr lang="cs-CZ" sz="2400" dirty="0" err="1"/>
              <a:t>supply</a:t>
            </a:r>
            <a:endParaRPr lang="en-US" sz="2400" dirty="0"/>
          </a:p>
        </p:txBody>
      </p:sp>
      <p:sp>
        <p:nvSpPr>
          <p:cNvPr id="8" name="Content Placeholder 2">
            <a:extLst>
              <a:ext uri="{FF2B5EF4-FFF2-40B4-BE49-F238E27FC236}">
                <a16:creationId xmlns:a16="http://schemas.microsoft.com/office/drawing/2014/main" id="{8382F6A7-D202-3F14-A72C-857AEACADF64}"/>
              </a:ext>
            </a:extLst>
          </p:cNvPr>
          <p:cNvSpPr txBox="1">
            <a:spLocks/>
          </p:cNvSpPr>
          <p:nvPr/>
        </p:nvSpPr>
        <p:spPr>
          <a:xfrm>
            <a:off x="1355620" y="2106470"/>
            <a:ext cx="3291569"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err="1"/>
              <a:t>Normalization</a:t>
            </a:r>
            <a:r>
              <a:rPr lang="cs-CZ" sz="2400" dirty="0"/>
              <a:t> </a:t>
            </a:r>
            <a:r>
              <a:rPr lang="cs-CZ" sz="2400" dirty="0" err="1"/>
              <a:t>of</a:t>
            </a:r>
            <a:r>
              <a:rPr lang="cs-CZ" sz="2400" dirty="0"/>
              <a:t> PO2</a:t>
            </a:r>
            <a:endParaRPr lang="en-US" sz="2400" dirty="0"/>
          </a:p>
        </p:txBody>
      </p:sp>
      <p:sp>
        <p:nvSpPr>
          <p:cNvPr id="9" name="Arrow: Down 8">
            <a:extLst>
              <a:ext uri="{FF2B5EF4-FFF2-40B4-BE49-F238E27FC236}">
                <a16:creationId xmlns:a16="http://schemas.microsoft.com/office/drawing/2014/main" id="{778B45D4-0E75-055B-07F4-A96FA2B0CE65}"/>
              </a:ext>
            </a:extLst>
          </p:cNvPr>
          <p:cNvSpPr/>
          <p:nvPr/>
        </p:nvSpPr>
        <p:spPr>
          <a:xfrm rot="3429740">
            <a:off x="4987381" y="3543223"/>
            <a:ext cx="481693" cy="2108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D6A93BBB-42CE-FDE5-E9D5-9B71518D05CF}"/>
              </a:ext>
            </a:extLst>
          </p:cNvPr>
          <p:cNvSpPr/>
          <p:nvPr/>
        </p:nvSpPr>
        <p:spPr>
          <a:xfrm rot="10446108">
            <a:off x="2059787" y="2764282"/>
            <a:ext cx="481693" cy="2394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6966D71D-7C1F-6EBF-EC93-F2049F39470C}"/>
              </a:ext>
            </a:extLst>
          </p:cNvPr>
          <p:cNvSpPr txBox="1">
            <a:spLocks/>
          </p:cNvSpPr>
          <p:nvPr/>
        </p:nvSpPr>
        <p:spPr>
          <a:xfrm>
            <a:off x="8382001" y="704082"/>
            <a:ext cx="3605590"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It's different in the lungs</a:t>
            </a:r>
            <a:r>
              <a:rPr lang="cs-CZ" sz="2400" dirty="0"/>
              <a:t>!</a:t>
            </a:r>
            <a:endParaRPr lang="en-US" sz="2400" dirty="0"/>
          </a:p>
        </p:txBody>
      </p:sp>
    </p:spTree>
    <p:extLst>
      <p:ext uri="{BB962C8B-B14F-4D97-AF65-F5344CB8AC3E}">
        <p14:creationId xmlns:p14="http://schemas.microsoft.com/office/powerpoint/2010/main" val="16872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8" grpId="0"/>
      <p:bldP spid="9" grpId="0" animBg="1"/>
      <p:bldP spid="10" grpId="0" animBg="1"/>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DF2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AF81-EA4B-AEA3-8A08-04DF743A5D2C}"/>
              </a:ext>
            </a:extLst>
          </p:cNvPr>
          <p:cNvSpPr>
            <a:spLocks noGrp="1"/>
          </p:cNvSpPr>
          <p:nvPr>
            <p:ph type="title"/>
          </p:nvPr>
        </p:nvSpPr>
        <p:spPr/>
        <p:txBody>
          <a:bodyPr/>
          <a:lstStyle/>
          <a:p>
            <a:r>
              <a:rPr lang="cs-CZ" dirty="0"/>
              <a:t>PO2 and </a:t>
            </a:r>
            <a:r>
              <a:rPr lang="cs-CZ" dirty="0" err="1"/>
              <a:t>circulation</a:t>
            </a:r>
            <a:endParaRPr lang="en-US" dirty="0"/>
          </a:p>
        </p:txBody>
      </p:sp>
      <p:sp>
        <p:nvSpPr>
          <p:cNvPr id="3" name="Content Placeholder 2">
            <a:extLst>
              <a:ext uri="{FF2B5EF4-FFF2-40B4-BE49-F238E27FC236}">
                <a16:creationId xmlns:a16="http://schemas.microsoft.com/office/drawing/2014/main" id="{0C9B81A8-ABFC-61BD-B95C-CE320DD3B33A}"/>
              </a:ext>
            </a:extLst>
          </p:cNvPr>
          <p:cNvSpPr>
            <a:spLocks noGrp="1"/>
          </p:cNvSpPr>
          <p:nvPr>
            <p:ph idx="1"/>
          </p:nvPr>
        </p:nvSpPr>
        <p:spPr>
          <a:xfrm>
            <a:off x="2663221" y="1469524"/>
            <a:ext cx="4688718" cy="405847"/>
          </a:xfrm>
        </p:spPr>
        <p:txBody>
          <a:bodyPr>
            <a:normAutofit fontScale="85000" lnSpcReduction="10000"/>
          </a:bodyPr>
          <a:lstStyle/>
          <a:p>
            <a:pPr marL="0" indent="0">
              <a:buNone/>
            </a:pPr>
            <a:r>
              <a:rPr lang="en-US" dirty="0"/>
              <a:t>Decreased PO2 in systemic tissues</a:t>
            </a:r>
          </a:p>
        </p:txBody>
      </p:sp>
      <p:sp>
        <p:nvSpPr>
          <p:cNvPr id="4" name="Arrow: Down 3">
            <a:extLst>
              <a:ext uri="{FF2B5EF4-FFF2-40B4-BE49-F238E27FC236}">
                <a16:creationId xmlns:a16="http://schemas.microsoft.com/office/drawing/2014/main" id="{87BF5F3C-263D-2890-3CF6-9B098036814E}"/>
              </a:ext>
            </a:extLst>
          </p:cNvPr>
          <p:cNvSpPr/>
          <p:nvPr/>
        </p:nvSpPr>
        <p:spPr>
          <a:xfrm rot="19577820">
            <a:off x="5362027" y="1806170"/>
            <a:ext cx="481693" cy="16937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60608C49-9F5F-9E37-771D-B937B61B7934}"/>
              </a:ext>
            </a:extLst>
          </p:cNvPr>
          <p:cNvSpPr txBox="1">
            <a:spLocks/>
          </p:cNvSpPr>
          <p:nvPr/>
        </p:nvSpPr>
        <p:spPr>
          <a:xfrm>
            <a:off x="5270047" y="3523373"/>
            <a:ext cx="1899557" cy="40584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dirty="0" err="1"/>
              <a:t>vasodilatation</a:t>
            </a:r>
            <a:endParaRPr lang="en-US" dirty="0"/>
          </a:p>
        </p:txBody>
      </p:sp>
      <p:sp>
        <p:nvSpPr>
          <p:cNvPr id="7" name="Content Placeholder 2">
            <a:extLst>
              <a:ext uri="{FF2B5EF4-FFF2-40B4-BE49-F238E27FC236}">
                <a16:creationId xmlns:a16="http://schemas.microsoft.com/office/drawing/2014/main" id="{E754C0D7-B798-121F-A932-876E5C961E9A}"/>
              </a:ext>
            </a:extLst>
          </p:cNvPr>
          <p:cNvSpPr txBox="1">
            <a:spLocks/>
          </p:cNvSpPr>
          <p:nvPr/>
        </p:nvSpPr>
        <p:spPr>
          <a:xfrm>
            <a:off x="1978478" y="5502649"/>
            <a:ext cx="3740604"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err="1"/>
              <a:t>Increase</a:t>
            </a:r>
            <a:r>
              <a:rPr lang="cs-CZ" sz="2400" dirty="0"/>
              <a:t> in oxygen </a:t>
            </a:r>
            <a:r>
              <a:rPr lang="cs-CZ" sz="2400" dirty="0" err="1"/>
              <a:t>supply</a:t>
            </a:r>
            <a:endParaRPr lang="en-US" sz="2400" dirty="0"/>
          </a:p>
        </p:txBody>
      </p:sp>
      <p:sp>
        <p:nvSpPr>
          <p:cNvPr id="8" name="Content Placeholder 2">
            <a:extLst>
              <a:ext uri="{FF2B5EF4-FFF2-40B4-BE49-F238E27FC236}">
                <a16:creationId xmlns:a16="http://schemas.microsoft.com/office/drawing/2014/main" id="{8382F6A7-D202-3F14-A72C-857AEACADF64}"/>
              </a:ext>
            </a:extLst>
          </p:cNvPr>
          <p:cNvSpPr txBox="1">
            <a:spLocks/>
          </p:cNvSpPr>
          <p:nvPr/>
        </p:nvSpPr>
        <p:spPr>
          <a:xfrm>
            <a:off x="1355620" y="2106470"/>
            <a:ext cx="3291569"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dirty="0" err="1"/>
              <a:t>Normalization</a:t>
            </a:r>
            <a:r>
              <a:rPr lang="cs-CZ" sz="2400" dirty="0"/>
              <a:t> </a:t>
            </a:r>
            <a:r>
              <a:rPr lang="cs-CZ" sz="2400" dirty="0" err="1"/>
              <a:t>of</a:t>
            </a:r>
            <a:r>
              <a:rPr lang="cs-CZ" sz="2400" dirty="0"/>
              <a:t> PO2</a:t>
            </a:r>
            <a:endParaRPr lang="en-US" sz="2400" dirty="0"/>
          </a:p>
        </p:txBody>
      </p:sp>
      <p:sp>
        <p:nvSpPr>
          <p:cNvPr id="9" name="Arrow: Down 8">
            <a:extLst>
              <a:ext uri="{FF2B5EF4-FFF2-40B4-BE49-F238E27FC236}">
                <a16:creationId xmlns:a16="http://schemas.microsoft.com/office/drawing/2014/main" id="{778B45D4-0E75-055B-07F4-A96FA2B0CE65}"/>
              </a:ext>
            </a:extLst>
          </p:cNvPr>
          <p:cNvSpPr/>
          <p:nvPr/>
        </p:nvSpPr>
        <p:spPr>
          <a:xfrm rot="3429740">
            <a:off x="4987381" y="3543223"/>
            <a:ext cx="481693" cy="21082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D6A93BBB-42CE-FDE5-E9D5-9B71518D05CF}"/>
              </a:ext>
            </a:extLst>
          </p:cNvPr>
          <p:cNvSpPr/>
          <p:nvPr/>
        </p:nvSpPr>
        <p:spPr>
          <a:xfrm rot="10446108">
            <a:off x="2059787" y="2764282"/>
            <a:ext cx="481693" cy="23941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6966D71D-7C1F-6EBF-EC93-F2049F39470C}"/>
              </a:ext>
            </a:extLst>
          </p:cNvPr>
          <p:cNvSpPr txBox="1">
            <a:spLocks/>
          </p:cNvSpPr>
          <p:nvPr/>
        </p:nvSpPr>
        <p:spPr>
          <a:xfrm>
            <a:off x="8382001" y="704082"/>
            <a:ext cx="3605590"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It's different in the lungs</a:t>
            </a:r>
            <a:r>
              <a:rPr lang="cs-CZ" sz="2400" dirty="0"/>
              <a:t>!</a:t>
            </a:r>
            <a:endParaRPr lang="en-US" sz="2400" dirty="0"/>
          </a:p>
        </p:txBody>
      </p:sp>
      <p:sp>
        <p:nvSpPr>
          <p:cNvPr id="6" name="Content Placeholder 2">
            <a:extLst>
              <a:ext uri="{FF2B5EF4-FFF2-40B4-BE49-F238E27FC236}">
                <a16:creationId xmlns:a16="http://schemas.microsoft.com/office/drawing/2014/main" id="{99BD341F-87A5-701A-5410-71D393505D5D}"/>
              </a:ext>
            </a:extLst>
          </p:cNvPr>
          <p:cNvSpPr txBox="1">
            <a:spLocks/>
          </p:cNvSpPr>
          <p:nvPr/>
        </p:nvSpPr>
        <p:spPr>
          <a:xfrm>
            <a:off x="8021268" y="2928631"/>
            <a:ext cx="4233492" cy="955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Decreased PO2 in capillary blood in the alveoli</a:t>
            </a:r>
          </a:p>
        </p:txBody>
      </p:sp>
      <p:sp>
        <p:nvSpPr>
          <p:cNvPr id="12" name="Content Placeholder 2">
            <a:extLst>
              <a:ext uri="{FF2B5EF4-FFF2-40B4-BE49-F238E27FC236}">
                <a16:creationId xmlns:a16="http://schemas.microsoft.com/office/drawing/2014/main" id="{FF1CE3C5-ACA6-CA95-4D53-8311E1E4AB17}"/>
              </a:ext>
            </a:extLst>
          </p:cNvPr>
          <p:cNvSpPr txBox="1">
            <a:spLocks/>
          </p:cNvSpPr>
          <p:nvPr/>
        </p:nvSpPr>
        <p:spPr>
          <a:xfrm>
            <a:off x="7863424" y="1666012"/>
            <a:ext cx="4061875"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400" dirty="0" err="1"/>
              <a:t>Decrease</a:t>
            </a:r>
            <a:r>
              <a:rPr lang="cs-CZ" sz="2400" dirty="0"/>
              <a:t> </a:t>
            </a:r>
            <a:r>
              <a:rPr lang="cs-CZ" sz="2400" dirty="0" err="1"/>
              <a:t>alveolar</a:t>
            </a:r>
            <a:r>
              <a:rPr lang="cs-CZ" sz="2400" dirty="0"/>
              <a:t> </a:t>
            </a:r>
            <a:r>
              <a:rPr lang="cs-CZ" sz="2400" dirty="0" err="1"/>
              <a:t>ventilation</a:t>
            </a:r>
            <a:endParaRPr lang="en-US" sz="2400" dirty="0"/>
          </a:p>
        </p:txBody>
      </p:sp>
      <p:sp>
        <p:nvSpPr>
          <p:cNvPr id="13" name="Content Placeholder 2">
            <a:extLst>
              <a:ext uri="{FF2B5EF4-FFF2-40B4-BE49-F238E27FC236}">
                <a16:creationId xmlns:a16="http://schemas.microsoft.com/office/drawing/2014/main" id="{E22ADE76-922D-FD49-DC06-0A8523CEEDD5}"/>
              </a:ext>
            </a:extLst>
          </p:cNvPr>
          <p:cNvSpPr txBox="1">
            <a:spLocks/>
          </p:cNvSpPr>
          <p:nvPr/>
        </p:nvSpPr>
        <p:spPr>
          <a:xfrm>
            <a:off x="8021268" y="4393431"/>
            <a:ext cx="3529048"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Vasoconstriction in the afferent pulmonary arteriole</a:t>
            </a:r>
          </a:p>
        </p:txBody>
      </p:sp>
      <p:sp>
        <p:nvSpPr>
          <p:cNvPr id="14" name="Content Placeholder 2">
            <a:extLst>
              <a:ext uri="{FF2B5EF4-FFF2-40B4-BE49-F238E27FC236}">
                <a16:creationId xmlns:a16="http://schemas.microsoft.com/office/drawing/2014/main" id="{1CCB9392-E9B8-EB2A-336B-48E4FE4D17B1}"/>
              </a:ext>
            </a:extLst>
          </p:cNvPr>
          <p:cNvSpPr txBox="1">
            <a:spLocks/>
          </p:cNvSpPr>
          <p:nvPr/>
        </p:nvSpPr>
        <p:spPr>
          <a:xfrm>
            <a:off x="8117937" y="5817034"/>
            <a:ext cx="4191170" cy="4058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Redirection of blood flow to adjacent unaffected alveoli</a:t>
            </a:r>
            <a:endParaRPr lang="en-US" sz="2400" dirty="0"/>
          </a:p>
        </p:txBody>
      </p:sp>
      <p:sp>
        <p:nvSpPr>
          <p:cNvPr id="15" name="Arrow: Down 3">
            <a:extLst>
              <a:ext uri="{FF2B5EF4-FFF2-40B4-BE49-F238E27FC236}">
                <a16:creationId xmlns:a16="http://schemas.microsoft.com/office/drawing/2014/main" id="{7D1ABFA3-4AFB-7799-7F19-B64953E628AB}"/>
              </a:ext>
            </a:extLst>
          </p:cNvPr>
          <p:cNvSpPr/>
          <p:nvPr/>
        </p:nvSpPr>
        <p:spPr>
          <a:xfrm>
            <a:off x="9304099" y="2106470"/>
            <a:ext cx="481693" cy="775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3">
            <a:extLst>
              <a:ext uri="{FF2B5EF4-FFF2-40B4-BE49-F238E27FC236}">
                <a16:creationId xmlns:a16="http://schemas.microsoft.com/office/drawing/2014/main" id="{B254E794-2E28-F85C-3B05-007EA0C7FA74}"/>
              </a:ext>
            </a:extLst>
          </p:cNvPr>
          <p:cNvSpPr/>
          <p:nvPr/>
        </p:nvSpPr>
        <p:spPr>
          <a:xfrm>
            <a:off x="9385892" y="5096244"/>
            <a:ext cx="481693" cy="6267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3">
            <a:extLst>
              <a:ext uri="{FF2B5EF4-FFF2-40B4-BE49-F238E27FC236}">
                <a16:creationId xmlns:a16="http://schemas.microsoft.com/office/drawing/2014/main" id="{0BB33387-36B1-9824-9CE3-A82F271A43C4}"/>
              </a:ext>
            </a:extLst>
          </p:cNvPr>
          <p:cNvSpPr/>
          <p:nvPr/>
        </p:nvSpPr>
        <p:spPr>
          <a:xfrm>
            <a:off x="9352026" y="3676747"/>
            <a:ext cx="481693" cy="6267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27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14" grpId="0"/>
      <p:bldP spid="15" grpId="0" animBg="1"/>
      <p:bldP spid="16"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0E7E8"/>
        </a:solidFill>
        <a:effectLst/>
      </p:bgPr>
    </p:bg>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ázek 1">
            <a:extLst>
              <a:ext uri="{FF2B5EF4-FFF2-40B4-BE49-F238E27FC236}">
                <a16:creationId xmlns:a16="http://schemas.microsoft.com/office/drawing/2014/main" id="{E15126E5-89D6-471C-B299-08533D975D45}"/>
              </a:ext>
            </a:extLst>
          </p:cNvPr>
          <p:cNvPicPr>
            <a:picLocks noChangeAspect="1"/>
          </p:cNvPicPr>
          <p:nvPr/>
        </p:nvPicPr>
        <p:blipFill>
          <a:blip r:embed="rId2"/>
          <a:stretch>
            <a:fillRect/>
          </a:stretch>
        </p:blipFill>
        <p:spPr>
          <a:xfrm>
            <a:off x="1819243" y="881044"/>
            <a:ext cx="8553513" cy="5095912"/>
          </a:xfrm>
          <a:prstGeom prst="rect">
            <a:avLst/>
          </a:prstGeom>
        </p:spPr>
      </p:pic>
      <p:sp>
        <p:nvSpPr>
          <p:cNvPr id="4" name="Obdélník 3">
            <a:extLst>
              <a:ext uri="{FF2B5EF4-FFF2-40B4-BE49-F238E27FC236}">
                <a16:creationId xmlns:a16="http://schemas.microsoft.com/office/drawing/2014/main" id="{D34501A8-D20B-4741-B826-7583C8EF0CD5}"/>
              </a:ext>
            </a:extLst>
          </p:cNvPr>
          <p:cNvSpPr/>
          <p:nvPr/>
        </p:nvSpPr>
        <p:spPr>
          <a:xfrm>
            <a:off x="1803938" y="673036"/>
            <a:ext cx="2998489" cy="3239853"/>
          </a:xfrm>
          <a:prstGeom prst="rect">
            <a:avLst/>
          </a:prstGeom>
          <a:solidFill>
            <a:srgbClr val="E0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bdélník 5">
            <a:extLst>
              <a:ext uri="{FF2B5EF4-FFF2-40B4-BE49-F238E27FC236}">
                <a16:creationId xmlns:a16="http://schemas.microsoft.com/office/drawing/2014/main" id="{0486EDC3-8564-484D-8F2D-1FF7B8AE8A08}"/>
              </a:ext>
            </a:extLst>
          </p:cNvPr>
          <p:cNvSpPr/>
          <p:nvPr/>
        </p:nvSpPr>
        <p:spPr>
          <a:xfrm>
            <a:off x="7708965" y="2983791"/>
            <a:ext cx="2998489" cy="3239853"/>
          </a:xfrm>
          <a:prstGeom prst="rect">
            <a:avLst/>
          </a:prstGeom>
          <a:solidFill>
            <a:srgbClr val="E0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D0B563B4-02E8-46E6-8E62-02FCE579F4BE}"/>
              </a:ext>
            </a:extLst>
          </p:cNvPr>
          <p:cNvSpPr/>
          <p:nvPr/>
        </p:nvSpPr>
        <p:spPr>
          <a:xfrm>
            <a:off x="7216180" y="634356"/>
            <a:ext cx="2998489" cy="3239853"/>
          </a:xfrm>
          <a:prstGeom prst="rect">
            <a:avLst/>
          </a:prstGeom>
          <a:solidFill>
            <a:srgbClr val="E0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a:extLst>
              <a:ext uri="{FF2B5EF4-FFF2-40B4-BE49-F238E27FC236}">
                <a16:creationId xmlns:a16="http://schemas.microsoft.com/office/drawing/2014/main" id="{6F4AEBB5-667D-4E2B-95C7-9ACF9FA4E4B3}"/>
              </a:ext>
            </a:extLst>
          </p:cNvPr>
          <p:cNvSpPr/>
          <p:nvPr/>
        </p:nvSpPr>
        <p:spPr>
          <a:xfrm>
            <a:off x="4565814" y="834721"/>
            <a:ext cx="2998489" cy="1072988"/>
          </a:xfrm>
          <a:prstGeom prst="rect">
            <a:avLst/>
          </a:prstGeom>
          <a:solidFill>
            <a:srgbClr val="E0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bdélník 8">
            <a:extLst>
              <a:ext uri="{FF2B5EF4-FFF2-40B4-BE49-F238E27FC236}">
                <a16:creationId xmlns:a16="http://schemas.microsoft.com/office/drawing/2014/main" id="{66B413CF-3C25-40A6-A340-DB0387440711}"/>
              </a:ext>
            </a:extLst>
          </p:cNvPr>
          <p:cNvSpPr/>
          <p:nvPr/>
        </p:nvSpPr>
        <p:spPr>
          <a:xfrm>
            <a:off x="1190470" y="3522220"/>
            <a:ext cx="2998489" cy="3239853"/>
          </a:xfrm>
          <a:prstGeom prst="rect">
            <a:avLst/>
          </a:prstGeom>
          <a:solidFill>
            <a:srgbClr val="E0E7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a:extLst>
              <a:ext uri="{FF2B5EF4-FFF2-40B4-BE49-F238E27FC236}">
                <a16:creationId xmlns:a16="http://schemas.microsoft.com/office/drawing/2014/main" id="{917DFDC9-BF08-4D22-B67B-77EE5C9D7FFA}"/>
              </a:ext>
            </a:extLst>
          </p:cNvPr>
          <p:cNvPicPr>
            <a:picLocks noChangeAspect="1"/>
          </p:cNvPicPr>
          <p:nvPr/>
        </p:nvPicPr>
        <p:blipFill>
          <a:blip r:embed="rId3"/>
          <a:stretch>
            <a:fillRect/>
          </a:stretch>
        </p:blipFill>
        <p:spPr>
          <a:xfrm>
            <a:off x="116042" y="417746"/>
            <a:ext cx="3691714" cy="4578255"/>
          </a:xfrm>
          <a:prstGeom prst="rect">
            <a:avLst/>
          </a:prstGeom>
        </p:spPr>
      </p:pic>
      <p:pic>
        <p:nvPicPr>
          <p:cNvPr id="10" name="Obrázek 9">
            <a:extLst>
              <a:ext uri="{FF2B5EF4-FFF2-40B4-BE49-F238E27FC236}">
                <a16:creationId xmlns:a16="http://schemas.microsoft.com/office/drawing/2014/main" id="{85A65636-984B-491B-8651-A1B8387B203A}"/>
              </a:ext>
            </a:extLst>
          </p:cNvPr>
          <p:cNvPicPr>
            <a:picLocks noChangeAspect="1"/>
          </p:cNvPicPr>
          <p:nvPr/>
        </p:nvPicPr>
        <p:blipFill>
          <a:blip r:embed="rId4"/>
          <a:stretch>
            <a:fillRect/>
          </a:stretch>
        </p:blipFill>
        <p:spPr>
          <a:xfrm>
            <a:off x="7155208" y="1907709"/>
            <a:ext cx="2828946" cy="1028708"/>
          </a:xfrm>
          <a:prstGeom prst="rect">
            <a:avLst/>
          </a:prstGeom>
        </p:spPr>
      </p:pic>
      <p:pic>
        <p:nvPicPr>
          <p:cNvPr id="11" name="Obrázek 10">
            <a:extLst>
              <a:ext uri="{FF2B5EF4-FFF2-40B4-BE49-F238E27FC236}">
                <a16:creationId xmlns:a16="http://schemas.microsoft.com/office/drawing/2014/main" id="{6598F756-C736-44A7-8864-E2F08CF5AE5C}"/>
              </a:ext>
            </a:extLst>
          </p:cNvPr>
          <p:cNvPicPr>
            <a:picLocks noChangeAspect="1"/>
          </p:cNvPicPr>
          <p:nvPr/>
        </p:nvPicPr>
        <p:blipFill>
          <a:blip r:embed="rId5"/>
          <a:stretch>
            <a:fillRect/>
          </a:stretch>
        </p:blipFill>
        <p:spPr>
          <a:xfrm>
            <a:off x="7155208" y="2934374"/>
            <a:ext cx="2843233" cy="762006"/>
          </a:xfrm>
          <a:prstGeom prst="rect">
            <a:avLst/>
          </a:prstGeom>
        </p:spPr>
      </p:pic>
      <p:sp>
        <p:nvSpPr>
          <p:cNvPr id="12" name="TextBox 11">
            <a:extLst>
              <a:ext uri="{FF2B5EF4-FFF2-40B4-BE49-F238E27FC236}">
                <a16:creationId xmlns:a16="http://schemas.microsoft.com/office/drawing/2014/main" id="{30DDB1BF-7F01-9B9B-1240-83EE6DC83161}"/>
              </a:ext>
            </a:extLst>
          </p:cNvPr>
          <p:cNvSpPr txBox="1"/>
          <p:nvPr/>
        </p:nvSpPr>
        <p:spPr>
          <a:xfrm>
            <a:off x="329042" y="3383349"/>
            <a:ext cx="3265714" cy="1569660"/>
          </a:xfrm>
          <a:prstGeom prst="rect">
            <a:avLst/>
          </a:prstGeom>
          <a:solidFill>
            <a:srgbClr val="FEFEFE"/>
          </a:solidFill>
        </p:spPr>
        <p:txBody>
          <a:bodyPr wrap="square" rtlCol="0">
            <a:spAutoFit/>
          </a:bodyPr>
          <a:lstStyle/>
          <a:p>
            <a:r>
              <a:rPr lang="en-US" sz="3200" dirty="0"/>
              <a:t>Oxygen consumption is relatively stable</a:t>
            </a:r>
          </a:p>
        </p:txBody>
      </p:sp>
      <p:sp>
        <p:nvSpPr>
          <p:cNvPr id="13" name="TextBox 12">
            <a:extLst>
              <a:ext uri="{FF2B5EF4-FFF2-40B4-BE49-F238E27FC236}">
                <a16:creationId xmlns:a16="http://schemas.microsoft.com/office/drawing/2014/main" id="{55CE5D10-3832-6B54-1959-33E6AF590CA8}"/>
              </a:ext>
            </a:extLst>
          </p:cNvPr>
          <p:cNvSpPr txBox="1"/>
          <p:nvPr/>
        </p:nvSpPr>
        <p:spPr>
          <a:xfrm>
            <a:off x="7225512" y="2085799"/>
            <a:ext cx="2758642" cy="1569660"/>
          </a:xfrm>
          <a:prstGeom prst="rect">
            <a:avLst/>
          </a:prstGeom>
          <a:solidFill>
            <a:srgbClr val="FEFEFE"/>
          </a:solidFill>
        </p:spPr>
        <p:txBody>
          <a:bodyPr wrap="square" rtlCol="0">
            <a:spAutoFit/>
          </a:bodyPr>
          <a:lstStyle/>
          <a:p>
            <a:r>
              <a:rPr lang="en-US" sz="2400" dirty="0"/>
              <a:t>25% of glucose consumption</a:t>
            </a:r>
            <a:endParaRPr lang="cs-CZ" sz="2400" dirty="0"/>
          </a:p>
          <a:p>
            <a:r>
              <a:rPr lang="en-US" sz="2400" dirty="0"/>
              <a:t>20% of total O2 consumption</a:t>
            </a:r>
          </a:p>
        </p:txBody>
      </p:sp>
    </p:spTree>
    <p:extLst>
      <p:ext uri="{BB962C8B-B14F-4D97-AF65-F5344CB8AC3E}">
        <p14:creationId xmlns:p14="http://schemas.microsoft.com/office/powerpoint/2010/main" val="180901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8">
            <a:extLst>
              <a:ext uri="{FF2B5EF4-FFF2-40B4-BE49-F238E27FC236}">
                <a16:creationId xmlns:a16="http://schemas.microsoft.com/office/drawing/2014/main" id="{286E48C2-12D8-8C91-EE76-7F0057B27687}"/>
              </a:ext>
            </a:extLst>
          </p:cNvPr>
          <p:cNvGrpSpPr>
            <a:grpSpLocks/>
          </p:cNvGrpSpPr>
          <p:nvPr/>
        </p:nvGrpSpPr>
        <p:grpSpPr bwMode="auto">
          <a:xfrm>
            <a:off x="5772150" y="3886200"/>
            <a:ext cx="1100138" cy="738188"/>
            <a:chOff x="5772062" y="3885477"/>
            <a:chExt cx="1099968" cy="738309"/>
          </a:xfrm>
        </p:grpSpPr>
        <p:pic>
          <p:nvPicPr>
            <p:cNvPr id="11284" name="Picture 2">
              <a:extLst>
                <a:ext uri="{FF2B5EF4-FFF2-40B4-BE49-F238E27FC236}">
                  <a16:creationId xmlns:a16="http://schemas.microsoft.com/office/drawing/2014/main" id="{BF291FC6-9F37-62A1-B960-278B04AE4E70}"/>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772062" y="3885477"/>
              <a:ext cx="966833" cy="73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ovéPole 20">
              <a:extLst>
                <a:ext uri="{FF2B5EF4-FFF2-40B4-BE49-F238E27FC236}">
                  <a16:creationId xmlns:a16="http://schemas.microsoft.com/office/drawing/2014/main" id="{1D9E50BE-1A45-9AAB-F91A-B5693E9577BE}"/>
                </a:ext>
              </a:extLst>
            </p:cNvPr>
            <p:cNvSpPr txBox="1"/>
            <p:nvPr/>
          </p:nvSpPr>
          <p:spPr>
            <a:xfrm>
              <a:off x="5783173" y="4120466"/>
              <a:ext cx="499985" cy="369949"/>
            </a:xfrm>
            <a:prstGeom prst="rect">
              <a:avLst/>
            </a:prstGeom>
            <a:noFill/>
          </p:spPr>
          <p:txBody>
            <a:bodyPr>
              <a:spAutoFit/>
            </a:bodyPr>
            <a:lstStyle/>
            <a:p>
              <a:pPr>
                <a:defRPr/>
              </a:pPr>
              <a:r>
                <a:rPr lang="cs-CZ" dirty="0">
                  <a:solidFill>
                    <a:schemeClr val="bg1">
                      <a:lumMod val="95000"/>
                    </a:schemeClr>
                  </a:solidFill>
                </a:rPr>
                <a:t>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33" name="TextovéPole 21">
              <a:extLst>
                <a:ext uri="{FF2B5EF4-FFF2-40B4-BE49-F238E27FC236}">
                  <a16:creationId xmlns:a16="http://schemas.microsoft.com/office/drawing/2014/main" id="{4CD524C3-A6B8-B16B-C039-D4420F2E2AF8}"/>
                </a:ext>
              </a:extLst>
            </p:cNvPr>
            <p:cNvSpPr txBox="1"/>
            <p:nvPr/>
          </p:nvSpPr>
          <p:spPr>
            <a:xfrm>
              <a:off x="6008563" y="4115703"/>
              <a:ext cx="863467" cy="308025"/>
            </a:xfrm>
            <a:prstGeom prst="rect">
              <a:avLst/>
            </a:prstGeom>
            <a:noFill/>
          </p:spPr>
          <p:txBody>
            <a:bodyPr>
              <a:spAutoFit/>
            </a:bodyPr>
            <a:lstStyle/>
            <a:p>
              <a:pPr>
                <a:defRPr/>
              </a:pPr>
              <a:r>
                <a:rPr lang="cs-CZ" sz="1400" dirty="0">
                  <a:solidFill>
                    <a:schemeClr val="bg1">
                      <a:lumMod val="95000"/>
                    </a:schemeClr>
                  </a:solidFill>
                </a:rPr>
                <a:t>CO</a:t>
              </a:r>
              <a:r>
                <a:rPr lang="cs-CZ" sz="1400" baseline="-25000" dirty="0">
                  <a:solidFill>
                    <a:schemeClr val="bg1">
                      <a:lumMod val="95000"/>
                    </a:schemeClr>
                  </a:solidFill>
                </a:rPr>
                <a:t>2</a:t>
              </a:r>
              <a:endParaRPr lang="en-US" sz="1400" baseline="-25000" dirty="0">
                <a:solidFill>
                  <a:schemeClr val="bg1">
                    <a:lumMod val="95000"/>
                  </a:schemeClr>
                </a:solidFill>
              </a:endParaRPr>
            </a:p>
          </p:txBody>
        </p:sp>
      </p:grpSp>
      <p:pic>
        <p:nvPicPr>
          <p:cNvPr id="11267" name="Picture 4" descr="Čínský kontejnerový přístav ochromil covid. A očekává se dominový efekt v  globálních dodavatelských řetězcích - Ekonomický deník">
            <a:extLst>
              <a:ext uri="{FF2B5EF4-FFF2-40B4-BE49-F238E27FC236}">
                <a16:creationId xmlns:a16="http://schemas.microsoft.com/office/drawing/2014/main" id="{695C0F50-7182-9750-0011-4449D23EA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8" y="874713"/>
            <a:ext cx="30194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Obrázek 3">
            <a:extLst>
              <a:ext uri="{FF2B5EF4-FFF2-40B4-BE49-F238E27FC236}">
                <a16:creationId xmlns:a16="http://schemas.microsoft.com/office/drawing/2014/main" id="{F144F7C3-024E-3231-420F-6DD40D263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4478338"/>
            <a:ext cx="16081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ovéPole 11">
            <a:extLst>
              <a:ext uri="{FF2B5EF4-FFF2-40B4-BE49-F238E27FC236}">
                <a16:creationId xmlns:a16="http://schemas.microsoft.com/office/drawing/2014/main" id="{4EB7426D-B83F-5C09-6582-AF5B9669DF4A}"/>
              </a:ext>
            </a:extLst>
          </p:cNvPr>
          <p:cNvSpPr txBox="1">
            <a:spLocks noChangeArrowheads="1"/>
          </p:cNvSpPr>
          <p:nvPr/>
        </p:nvSpPr>
        <p:spPr bwMode="auto">
          <a:xfrm>
            <a:off x="6423025" y="1143000"/>
            <a:ext cx="44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11270" name="TextovéPole 13">
            <a:extLst>
              <a:ext uri="{FF2B5EF4-FFF2-40B4-BE49-F238E27FC236}">
                <a16:creationId xmlns:a16="http://schemas.microsoft.com/office/drawing/2014/main" id="{17E006B9-DEDB-B4FB-D24A-1F0AA23EDE1A}"/>
              </a:ext>
            </a:extLst>
          </p:cNvPr>
          <p:cNvSpPr txBox="1">
            <a:spLocks noChangeArrowheads="1"/>
          </p:cNvSpPr>
          <p:nvPr/>
        </p:nvSpPr>
        <p:spPr bwMode="auto">
          <a:xfrm>
            <a:off x="5397500" y="1203325"/>
            <a:ext cx="61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pic>
        <p:nvPicPr>
          <p:cNvPr id="11271" name="Picture 2">
            <a:extLst>
              <a:ext uri="{FF2B5EF4-FFF2-40B4-BE49-F238E27FC236}">
                <a16:creationId xmlns:a16="http://schemas.microsoft.com/office/drawing/2014/main" id="{2A1C8871-C16A-A00B-C21D-DE3BAEA41CF5}"/>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205038" y="2668588"/>
            <a:ext cx="1985962"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ovéPole 16">
            <a:extLst>
              <a:ext uri="{FF2B5EF4-FFF2-40B4-BE49-F238E27FC236}">
                <a16:creationId xmlns:a16="http://schemas.microsoft.com/office/drawing/2014/main" id="{79D0A38A-9878-AC0F-FD48-8E8662E73E28}"/>
              </a:ext>
            </a:extLst>
          </p:cNvPr>
          <p:cNvSpPr txBox="1"/>
          <p:nvPr/>
        </p:nvSpPr>
        <p:spPr>
          <a:xfrm>
            <a:off x="2398713" y="3235325"/>
            <a:ext cx="938212" cy="461963"/>
          </a:xfrm>
          <a:prstGeom prst="rect">
            <a:avLst/>
          </a:prstGeom>
          <a:noFill/>
        </p:spPr>
        <p:txBody>
          <a:bodyPr>
            <a:spAutoFit/>
          </a:bodyPr>
          <a:lstStyle/>
          <a:p>
            <a:pPr>
              <a:defRPr/>
            </a:pPr>
            <a:r>
              <a:rPr lang="cs-CZ" sz="2400" dirty="0">
                <a:solidFill>
                  <a:schemeClr val="bg1">
                    <a:lumMod val="95000"/>
                  </a:schemeClr>
                </a:solidFill>
              </a:rPr>
              <a:t>O</a:t>
            </a:r>
            <a:r>
              <a:rPr lang="cs-CZ" sz="2400" baseline="-25000" dirty="0">
                <a:solidFill>
                  <a:schemeClr val="bg1">
                    <a:lumMod val="95000"/>
                  </a:schemeClr>
                </a:solidFill>
              </a:rPr>
              <a:t>2</a:t>
            </a:r>
            <a:endParaRPr lang="en-US" sz="2400" baseline="-25000" dirty="0">
              <a:solidFill>
                <a:schemeClr val="bg1">
                  <a:lumMod val="95000"/>
                </a:schemeClr>
              </a:solidFill>
            </a:endParaRPr>
          </a:p>
        </p:txBody>
      </p:sp>
      <p:sp>
        <p:nvSpPr>
          <p:cNvPr id="18" name="TextovéPole 17">
            <a:extLst>
              <a:ext uri="{FF2B5EF4-FFF2-40B4-BE49-F238E27FC236}">
                <a16:creationId xmlns:a16="http://schemas.microsoft.com/office/drawing/2014/main" id="{709CC9B4-2003-9A81-A827-4C6836947F7D}"/>
              </a:ext>
            </a:extLst>
          </p:cNvPr>
          <p:cNvSpPr txBox="1"/>
          <p:nvPr/>
        </p:nvSpPr>
        <p:spPr>
          <a:xfrm>
            <a:off x="2928938" y="3551238"/>
            <a:ext cx="790575" cy="369887"/>
          </a:xfrm>
          <a:prstGeom prst="rect">
            <a:avLst/>
          </a:prstGeom>
          <a:noFill/>
        </p:spPr>
        <p:txBody>
          <a:bodyPr>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25" name="Šipka: dolů 24">
            <a:extLst>
              <a:ext uri="{FF2B5EF4-FFF2-40B4-BE49-F238E27FC236}">
                <a16:creationId xmlns:a16="http://schemas.microsoft.com/office/drawing/2014/main" id="{FA7D1B6F-8E4E-893E-3357-C56AB5F57494}"/>
              </a:ext>
            </a:extLst>
          </p:cNvPr>
          <p:cNvSpPr/>
          <p:nvPr/>
        </p:nvSpPr>
        <p:spPr>
          <a:xfrm rot="10390054">
            <a:off x="6221413" y="4414838"/>
            <a:ext cx="134937" cy="366712"/>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Šipka: dolů 23">
            <a:extLst>
              <a:ext uri="{FF2B5EF4-FFF2-40B4-BE49-F238E27FC236}">
                <a16:creationId xmlns:a16="http://schemas.microsoft.com/office/drawing/2014/main" id="{E7D53CCB-6B86-D2FB-F1B7-B292787B62A2}"/>
              </a:ext>
            </a:extLst>
          </p:cNvPr>
          <p:cNvSpPr/>
          <p:nvPr/>
        </p:nvSpPr>
        <p:spPr>
          <a:xfrm rot="21336437">
            <a:off x="6002338" y="4445000"/>
            <a:ext cx="146050" cy="3635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276" name="Picture 2">
            <a:extLst>
              <a:ext uri="{FF2B5EF4-FFF2-40B4-BE49-F238E27FC236}">
                <a16:creationId xmlns:a16="http://schemas.microsoft.com/office/drawing/2014/main" id="{45BC1A82-061C-EA70-800D-53A9D99EE79C}"/>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646738" y="1897063"/>
            <a:ext cx="9667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ovéPole 26">
            <a:extLst>
              <a:ext uri="{FF2B5EF4-FFF2-40B4-BE49-F238E27FC236}">
                <a16:creationId xmlns:a16="http://schemas.microsoft.com/office/drawing/2014/main" id="{048D1240-4502-20A2-5BFF-21B9E2E4CB09}"/>
              </a:ext>
            </a:extLst>
          </p:cNvPr>
          <p:cNvSpPr txBox="1"/>
          <p:nvPr/>
        </p:nvSpPr>
        <p:spPr>
          <a:xfrm>
            <a:off x="5980113" y="1903413"/>
            <a:ext cx="547687" cy="323850"/>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sp>
        <p:nvSpPr>
          <p:cNvPr id="28" name="TextovéPole 27">
            <a:extLst>
              <a:ext uri="{FF2B5EF4-FFF2-40B4-BE49-F238E27FC236}">
                <a16:creationId xmlns:a16="http://schemas.microsoft.com/office/drawing/2014/main" id="{E9DC8AA7-C448-B8C5-A0A4-B2DFC454E569}"/>
              </a:ext>
            </a:extLst>
          </p:cNvPr>
          <p:cNvSpPr txBox="1"/>
          <p:nvPr/>
        </p:nvSpPr>
        <p:spPr>
          <a:xfrm>
            <a:off x="5675313" y="1965325"/>
            <a:ext cx="436562" cy="254000"/>
          </a:xfrm>
          <a:prstGeom prst="rect">
            <a:avLst/>
          </a:prstGeom>
          <a:noFill/>
        </p:spPr>
        <p:txBody>
          <a:bodyPr wrap="none">
            <a:spAutoFit/>
          </a:bodyPr>
          <a:lstStyle/>
          <a:p>
            <a:pPr>
              <a:defRPr/>
            </a:pPr>
            <a:r>
              <a:rPr lang="cs-CZ" sz="1050" dirty="0">
                <a:solidFill>
                  <a:schemeClr val="bg1">
                    <a:lumMod val="95000"/>
                  </a:schemeClr>
                </a:solidFill>
              </a:rPr>
              <a:t>CO</a:t>
            </a:r>
            <a:r>
              <a:rPr lang="cs-CZ" sz="1050" baseline="-25000" dirty="0">
                <a:solidFill>
                  <a:schemeClr val="bg1">
                    <a:lumMod val="95000"/>
                  </a:schemeClr>
                </a:solidFill>
              </a:rPr>
              <a:t>2</a:t>
            </a:r>
            <a:endParaRPr lang="en-US" sz="1050" baseline="-25000" dirty="0">
              <a:solidFill>
                <a:schemeClr val="bg1">
                  <a:lumMod val="95000"/>
                </a:schemeClr>
              </a:solidFill>
            </a:endParaRPr>
          </a:p>
        </p:txBody>
      </p:sp>
      <p:sp>
        <p:nvSpPr>
          <p:cNvPr id="2" name="Šipka: dolů 1">
            <a:extLst>
              <a:ext uri="{FF2B5EF4-FFF2-40B4-BE49-F238E27FC236}">
                <a16:creationId xmlns:a16="http://schemas.microsoft.com/office/drawing/2014/main" id="{D9355DD0-5724-B5B0-4A02-73F65301E348}"/>
              </a:ext>
            </a:extLst>
          </p:cNvPr>
          <p:cNvSpPr/>
          <p:nvPr/>
        </p:nvSpPr>
        <p:spPr>
          <a:xfrm rot="1713443">
            <a:off x="6248400" y="1390650"/>
            <a:ext cx="149225" cy="63658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Šipka: dolů 22">
            <a:extLst>
              <a:ext uri="{FF2B5EF4-FFF2-40B4-BE49-F238E27FC236}">
                <a16:creationId xmlns:a16="http://schemas.microsoft.com/office/drawing/2014/main" id="{48602E22-24C7-F0BD-A9B1-1B4EDD6A6FB2}"/>
              </a:ext>
            </a:extLst>
          </p:cNvPr>
          <p:cNvSpPr/>
          <p:nvPr/>
        </p:nvSpPr>
        <p:spPr>
          <a:xfrm rot="10038433">
            <a:off x="5645150" y="1403350"/>
            <a:ext cx="139700" cy="642938"/>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Šipka: zahnutá doleva 2">
            <a:extLst>
              <a:ext uri="{FF2B5EF4-FFF2-40B4-BE49-F238E27FC236}">
                <a16:creationId xmlns:a16="http://schemas.microsoft.com/office/drawing/2014/main" id="{D01B73FE-A880-DFC8-F60C-ADCAC2BA1C13}"/>
              </a:ext>
            </a:extLst>
          </p:cNvPr>
          <p:cNvSpPr/>
          <p:nvPr/>
        </p:nvSpPr>
        <p:spPr>
          <a:xfrm>
            <a:off x="6577013" y="2324100"/>
            <a:ext cx="1358900"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1282" name="Picture 2" descr="L-truck-d-naves_plachtovy-akcni_nabidka">
            <a:extLst>
              <a:ext uri="{FF2B5EF4-FFF2-40B4-BE49-F238E27FC236}">
                <a16:creationId xmlns:a16="http://schemas.microsoft.com/office/drawing/2014/main" id="{FF468CA5-2E0F-A920-7719-757F4662D93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6663" y="2344738"/>
            <a:ext cx="21605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Šipka: zahnutá doleva 29">
            <a:extLst>
              <a:ext uri="{FF2B5EF4-FFF2-40B4-BE49-F238E27FC236}">
                <a16:creationId xmlns:a16="http://schemas.microsoft.com/office/drawing/2014/main" id="{A8FCD6AB-4638-D9BB-FDFB-5DB7CF8A44E9}"/>
              </a:ext>
            </a:extLst>
          </p:cNvPr>
          <p:cNvSpPr/>
          <p:nvPr/>
        </p:nvSpPr>
        <p:spPr>
          <a:xfrm rot="10512579">
            <a:off x="4419600" y="2254250"/>
            <a:ext cx="1357313"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DF2F3"/>
        </a:solidFill>
        <a:effectLst/>
      </p:bgPr>
    </p:bg>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085BDEB0-FD25-44D7-80C5-D53B23C85874}"/>
              </a:ext>
            </a:extLst>
          </p:cNvPr>
          <p:cNvPicPr>
            <a:picLocks noGrp="1" noChangeAspect="1"/>
          </p:cNvPicPr>
          <p:nvPr>
            <p:ph idx="1"/>
          </p:nvPr>
        </p:nvPicPr>
        <p:blipFill rotWithShape="1">
          <a:blip r:embed="rId2"/>
          <a:srcRect t="3697"/>
          <a:stretch/>
        </p:blipFill>
        <p:spPr>
          <a:xfrm>
            <a:off x="1477654" y="291521"/>
            <a:ext cx="8234241" cy="6430080"/>
          </a:xfrm>
          <a:prstGeom prst="rect">
            <a:avLst/>
          </a:prstGeom>
        </p:spPr>
      </p:pic>
      <p:sp>
        <p:nvSpPr>
          <p:cNvPr id="2" name="TextBox 1">
            <a:extLst>
              <a:ext uri="{FF2B5EF4-FFF2-40B4-BE49-F238E27FC236}">
                <a16:creationId xmlns:a16="http://schemas.microsoft.com/office/drawing/2014/main" id="{05CE3366-A756-A76A-7526-D3DA77F39E36}"/>
              </a:ext>
            </a:extLst>
          </p:cNvPr>
          <p:cNvSpPr txBox="1"/>
          <p:nvPr/>
        </p:nvSpPr>
        <p:spPr>
          <a:xfrm>
            <a:off x="6025243" y="2432960"/>
            <a:ext cx="1050672" cy="369332"/>
          </a:xfrm>
          <a:prstGeom prst="rect">
            <a:avLst/>
          </a:prstGeom>
          <a:noFill/>
        </p:spPr>
        <p:txBody>
          <a:bodyPr wrap="none" rtlCol="0">
            <a:spAutoFit/>
          </a:bodyPr>
          <a:lstStyle/>
          <a:p>
            <a:r>
              <a:rPr lang="cs-CZ" dirty="0"/>
              <a:t>astrocyte</a:t>
            </a:r>
            <a:endParaRPr lang="en-US" dirty="0"/>
          </a:p>
        </p:txBody>
      </p:sp>
      <p:sp>
        <p:nvSpPr>
          <p:cNvPr id="3" name="TextBox 2">
            <a:extLst>
              <a:ext uri="{FF2B5EF4-FFF2-40B4-BE49-F238E27FC236}">
                <a16:creationId xmlns:a16="http://schemas.microsoft.com/office/drawing/2014/main" id="{0867B968-E646-B64A-3032-B3141390DE8D}"/>
              </a:ext>
            </a:extLst>
          </p:cNvPr>
          <p:cNvSpPr txBox="1"/>
          <p:nvPr/>
        </p:nvSpPr>
        <p:spPr>
          <a:xfrm>
            <a:off x="8235043" y="3185432"/>
            <a:ext cx="967765" cy="369332"/>
          </a:xfrm>
          <a:prstGeom prst="rect">
            <a:avLst/>
          </a:prstGeom>
          <a:noFill/>
        </p:spPr>
        <p:txBody>
          <a:bodyPr wrap="none" rtlCol="0">
            <a:spAutoFit/>
          </a:bodyPr>
          <a:lstStyle/>
          <a:p>
            <a:r>
              <a:rPr lang="cs-CZ" dirty="0" err="1"/>
              <a:t>capillary</a:t>
            </a:r>
            <a:endParaRPr lang="en-US" dirty="0"/>
          </a:p>
        </p:txBody>
      </p:sp>
      <p:sp>
        <p:nvSpPr>
          <p:cNvPr id="5" name="TextBox 4">
            <a:extLst>
              <a:ext uri="{FF2B5EF4-FFF2-40B4-BE49-F238E27FC236}">
                <a16:creationId xmlns:a16="http://schemas.microsoft.com/office/drawing/2014/main" id="{63E77F78-3FBA-B1D1-23E6-8C1B34347D5A}"/>
              </a:ext>
            </a:extLst>
          </p:cNvPr>
          <p:cNvSpPr txBox="1"/>
          <p:nvPr/>
        </p:nvSpPr>
        <p:spPr>
          <a:xfrm>
            <a:off x="1421947" y="4320269"/>
            <a:ext cx="1050672" cy="369332"/>
          </a:xfrm>
          <a:prstGeom prst="rect">
            <a:avLst/>
          </a:prstGeom>
          <a:solidFill>
            <a:srgbClr val="EDF2F3"/>
          </a:solidFill>
          <a:ln>
            <a:solidFill>
              <a:srgbClr val="EDF2F3"/>
            </a:solidFill>
          </a:ln>
        </p:spPr>
        <p:txBody>
          <a:bodyPr wrap="none" rtlCol="0">
            <a:spAutoFit/>
          </a:bodyPr>
          <a:lstStyle/>
          <a:p>
            <a:r>
              <a:rPr lang="cs-CZ" dirty="0" err="1"/>
              <a:t>synapses</a:t>
            </a:r>
            <a:endParaRPr lang="en-US" dirty="0"/>
          </a:p>
        </p:txBody>
      </p:sp>
      <p:sp>
        <p:nvSpPr>
          <p:cNvPr id="6" name="TextBox 5">
            <a:extLst>
              <a:ext uri="{FF2B5EF4-FFF2-40B4-BE49-F238E27FC236}">
                <a16:creationId xmlns:a16="http://schemas.microsoft.com/office/drawing/2014/main" id="{1BF9A7C4-DF8E-1A86-CBCF-55D749F2CE50}"/>
              </a:ext>
            </a:extLst>
          </p:cNvPr>
          <p:cNvSpPr txBox="1"/>
          <p:nvPr/>
        </p:nvSpPr>
        <p:spPr>
          <a:xfrm>
            <a:off x="2673804" y="506374"/>
            <a:ext cx="863826" cy="369332"/>
          </a:xfrm>
          <a:prstGeom prst="rect">
            <a:avLst/>
          </a:prstGeom>
          <a:noFill/>
        </p:spPr>
        <p:txBody>
          <a:bodyPr wrap="none" rtlCol="0">
            <a:spAutoFit/>
          </a:bodyPr>
          <a:lstStyle/>
          <a:p>
            <a:r>
              <a:rPr lang="cs-CZ" dirty="0"/>
              <a:t>neuron</a:t>
            </a:r>
            <a:endParaRPr lang="en-US" dirty="0"/>
          </a:p>
        </p:txBody>
      </p:sp>
      <p:sp>
        <p:nvSpPr>
          <p:cNvPr id="7" name="TextBox 6">
            <a:extLst>
              <a:ext uri="{FF2B5EF4-FFF2-40B4-BE49-F238E27FC236}">
                <a16:creationId xmlns:a16="http://schemas.microsoft.com/office/drawing/2014/main" id="{7552B9A7-B406-60E1-FF14-E9CF54A8E30A}"/>
              </a:ext>
            </a:extLst>
          </p:cNvPr>
          <p:cNvSpPr txBox="1"/>
          <p:nvPr/>
        </p:nvSpPr>
        <p:spPr>
          <a:xfrm>
            <a:off x="6730093" y="5856514"/>
            <a:ext cx="3037509" cy="821871"/>
          </a:xfrm>
          <a:prstGeom prst="rect">
            <a:avLst/>
          </a:prstGeom>
          <a:solidFill>
            <a:srgbClr val="EDF2F3"/>
          </a:solidFill>
          <a:ln>
            <a:solidFill>
              <a:srgbClr val="EDF2F3"/>
            </a:solidFill>
          </a:ln>
        </p:spPr>
        <p:txBody>
          <a:bodyPr wrap="square" rtlCol="0">
            <a:spAutoFit/>
          </a:bodyPr>
          <a:lstStyle/>
          <a:p>
            <a:endParaRPr lang="en-US" dirty="0"/>
          </a:p>
        </p:txBody>
      </p:sp>
    </p:spTree>
    <p:extLst>
      <p:ext uri="{BB962C8B-B14F-4D97-AF65-F5344CB8AC3E}">
        <p14:creationId xmlns:p14="http://schemas.microsoft.com/office/powerpoint/2010/main" val="34791170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BEFF3"/>
        </a:solidFill>
        <a:effectLst/>
      </p:bgPr>
    </p:bg>
    <p:spTree>
      <p:nvGrpSpPr>
        <p:cNvPr id="1" name=""/>
        <p:cNvGrpSpPr/>
        <p:nvPr/>
      </p:nvGrpSpPr>
      <p:grpSpPr>
        <a:xfrm>
          <a:off x="0" y="0"/>
          <a:ext cx="0" cy="0"/>
          <a:chOff x="0" y="0"/>
          <a:chExt cx="0" cy="0"/>
        </a:xfrm>
      </p:grpSpPr>
      <p:sp>
        <p:nvSpPr>
          <p:cNvPr id="5" name="Obdélník 4">
            <a:extLst>
              <a:ext uri="{FF2B5EF4-FFF2-40B4-BE49-F238E27FC236}">
                <a16:creationId xmlns:a16="http://schemas.microsoft.com/office/drawing/2014/main" id="{F901693E-1B90-493C-9633-09EA1AEF270B}"/>
              </a:ext>
            </a:extLst>
          </p:cNvPr>
          <p:cNvSpPr/>
          <p:nvPr/>
        </p:nvSpPr>
        <p:spPr>
          <a:xfrm>
            <a:off x="68094" y="3139046"/>
            <a:ext cx="335604" cy="573932"/>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4775E05B-9EFB-4821-8E8E-27F6744B2AF9}"/>
              </a:ext>
            </a:extLst>
          </p:cNvPr>
          <p:cNvPicPr>
            <a:picLocks noChangeAspect="1"/>
          </p:cNvPicPr>
          <p:nvPr/>
        </p:nvPicPr>
        <p:blipFill>
          <a:blip r:embed="rId2"/>
          <a:stretch>
            <a:fillRect/>
          </a:stretch>
        </p:blipFill>
        <p:spPr>
          <a:xfrm>
            <a:off x="2191660" y="47254"/>
            <a:ext cx="6978556" cy="6757516"/>
          </a:xfrm>
          <a:prstGeom prst="rect">
            <a:avLst/>
          </a:prstGeom>
        </p:spPr>
      </p:pic>
      <p:sp>
        <p:nvSpPr>
          <p:cNvPr id="7" name="Šipka: doprava 6">
            <a:extLst>
              <a:ext uri="{FF2B5EF4-FFF2-40B4-BE49-F238E27FC236}">
                <a16:creationId xmlns:a16="http://schemas.microsoft.com/office/drawing/2014/main" id="{E16B76B6-D8CA-438F-B49E-1DB838F414D5}"/>
              </a:ext>
            </a:extLst>
          </p:cNvPr>
          <p:cNvSpPr/>
          <p:nvPr/>
        </p:nvSpPr>
        <p:spPr>
          <a:xfrm>
            <a:off x="6586695" y="5340699"/>
            <a:ext cx="607925" cy="266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BCEEE805-1FB5-F71D-956A-5D50570CC257}"/>
              </a:ext>
            </a:extLst>
          </p:cNvPr>
          <p:cNvSpPr/>
          <p:nvPr/>
        </p:nvSpPr>
        <p:spPr>
          <a:xfrm>
            <a:off x="8092886" y="2756263"/>
            <a:ext cx="236764" cy="334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E6054841-91D4-FAA3-8695-6A0D54326086}"/>
              </a:ext>
            </a:extLst>
          </p:cNvPr>
          <p:cNvSpPr/>
          <p:nvPr/>
        </p:nvSpPr>
        <p:spPr>
          <a:xfrm>
            <a:off x="4597855" y="3614057"/>
            <a:ext cx="236764" cy="334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9E5F8330-6D9B-F645-0CDC-6FC360A8CD61}"/>
              </a:ext>
            </a:extLst>
          </p:cNvPr>
          <p:cNvSpPr/>
          <p:nvPr/>
        </p:nvSpPr>
        <p:spPr>
          <a:xfrm>
            <a:off x="4607801" y="5306471"/>
            <a:ext cx="236764" cy="334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1601EA9-62A8-9F52-4626-047B2276B9B3}"/>
              </a:ext>
            </a:extLst>
          </p:cNvPr>
          <p:cNvSpPr txBox="1"/>
          <p:nvPr/>
        </p:nvSpPr>
        <p:spPr>
          <a:xfrm>
            <a:off x="6358437" y="916230"/>
            <a:ext cx="1734449" cy="369332"/>
          </a:xfrm>
          <a:prstGeom prst="rect">
            <a:avLst/>
          </a:prstGeom>
          <a:solidFill>
            <a:srgbClr val="EBEFF3"/>
          </a:solidFill>
        </p:spPr>
        <p:txBody>
          <a:bodyPr wrap="none" rtlCol="0">
            <a:spAutoFit/>
          </a:bodyPr>
          <a:lstStyle/>
          <a:p>
            <a:r>
              <a:rPr lang="en-US" dirty="0"/>
              <a:t>does not change</a:t>
            </a:r>
          </a:p>
        </p:txBody>
      </p:sp>
      <p:sp>
        <p:nvSpPr>
          <p:cNvPr id="3" name="TextBox 2">
            <a:extLst>
              <a:ext uri="{FF2B5EF4-FFF2-40B4-BE49-F238E27FC236}">
                <a16:creationId xmlns:a16="http://schemas.microsoft.com/office/drawing/2014/main" id="{6C5E199E-F518-FF34-8149-96F6CC0F482C}"/>
              </a:ext>
            </a:extLst>
          </p:cNvPr>
          <p:cNvSpPr txBox="1"/>
          <p:nvPr/>
        </p:nvSpPr>
        <p:spPr>
          <a:xfrm>
            <a:off x="3665764" y="510268"/>
            <a:ext cx="2626488" cy="646331"/>
          </a:xfrm>
          <a:prstGeom prst="rect">
            <a:avLst/>
          </a:prstGeom>
          <a:solidFill>
            <a:srgbClr val="EBEFF3"/>
          </a:solidFill>
        </p:spPr>
        <p:txBody>
          <a:bodyPr wrap="none" rtlCol="0">
            <a:spAutoFit/>
          </a:bodyPr>
          <a:lstStyle/>
          <a:p>
            <a:pPr algn="ctr"/>
            <a:r>
              <a:rPr lang="en-US" dirty="0"/>
              <a:t>hardly changes</a:t>
            </a:r>
            <a:endParaRPr lang="cs-CZ" dirty="0"/>
          </a:p>
          <a:p>
            <a:pPr algn="ctr"/>
            <a:r>
              <a:rPr lang="en-US" dirty="0"/>
              <a:t>(controlled by respiration)</a:t>
            </a:r>
          </a:p>
        </p:txBody>
      </p:sp>
      <p:sp>
        <p:nvSpPr>
          <p:cNvPr id="11" name="TextBox 10">
            <a:extLst>
              <a:ext uri="{FF2B5EF4-FFF2-40B4-BE49-F238E27FC236}">
                <a16:creationId xmlns:a16="http://schemas.microsoft.com/office/drawing/2014/main" id="{CEF93281-5BFE-6824-DB2D-97C960F72FD7}"/>
              </a:ext>
            </a:extLst>
          </p:cNvPr>
          <p:cNvSpPr txBox="1"/>
          <p:nvPr/>
        </p:nvSpPr>
        <p:spPr>
          <a:xfrm>
            <a:off x="2409108" y="1739133"/>
            <a:ext cx="1648208" cy="369332"/>
          </a:xfrm>
          <a:prstGeom prst="rect">
            <a:avLst/>
          </a:prstGeom>
          <a:solidFill>
            <a:srgbClr val="EBEFF3"/>
          </a:solidFill>
        </p:spPr>
        <p:txBody>
          <a:bodyPr wrap="none" rtlCol="0">
            <a:spAutoFit/>
          </a:bodyPr>
          <a:lstStyle/>
          <a:p>
            <a:pPr algn="ctr"/>
            <a:r>
              <a:rPr lang="en-US" b="1" dirty="0"/>
              <a:t>Fick's principle</a:t>
            </a:r>
            <a:r>
              <a:rPr lang="cs-CZ" b="1" dirty="0"/>
              <a:t>:</a:t>
            </a:r>
          </a:p>
        </p:txBody>
      </p:sp>
      <p:sp>
        <p:nvSpPr>
          <p:cNvPr id="12" name="TextBox 11">
            <a:extLst>
              <a:ext uri="{FF2B5EF4-FFF2-40B4-BE49-F238E27FC236}">
                <a16:creationId xmlns:a16="http://schemas.microsoft.com/office/drawing/2014/main" id="{8EBFB61B-F03D-66B9-1322-47F2D55ED968}"/>
              </a:ext>
            </a:extLst>
          </p:cNvPr>
          <p:cNvSpPr txBox="1"/>
          <p:nvPr/>
        </p:nvSpPr>
        <p:spPr>
          <a:xfrm>
            <a:off x="6119135" y="2755866"/>
            <a:ext cx="1858555" cy="338554"/>
          </a:xfrm>
          <a:prstGeom prst="rect">
            <a:avLst/>
          </a:prstGeom>
          <a:solidFill>
            <a:srgbClr val="EBEFF3"/>
          </a:solidFill>
          <a:ln>
            <a:noFill/>
          </a:ln>
        </p:spPr>
        <p:txBody>
          <a:bodyPr wrap="square" rtlCol="0">
            <a:spAutoFit/>
          </a:bodyPr>
          <a:lstStyle/>
          <a:p>
            <a:pPr algn="ctr"/>
            <a:r>
              <a:rPr lang="en-US" sz="1600" b="1" dirty="0"/>
              <a:t>change </a:t>
            </a:r>
            <a:r>
              <a:rPr lang="cs-CZ" sz="1600" b="1" dirty="0"/>
              <a:t>in </a:t>
            </a:r>
            <a:r>
              <a:rPr lang="cs-CZ" sz="1600" b="1" dirty="0" err="1"/>
              <a:t>perfusion</a:t>
            </a:r>
            <a:endParaRPr lang="cs-CZ" sz="1600" b="1" dirty="0"/>
          </a:p>
        </p:txBody>
      </p:sp>
      <p:sp>
        <p:nvSpPr>
          <p:cNvPr id="13" name="TextBox 12">
            <a:extLst>
              <a:ext uri="{FF2B5EF4-FFF2-40B4-BE49-F238E27FC236}">
                <a16:creationId xmlns:a16="http://schemas.microsoft.com/office/drawing/2014/main" id="{498E19F7-84B2-98B0-3373-1B360697FFE4}"/>
              </a:ext>
            </a:extLst>
          </p:cNvPr>
          <p:cNvSpPr txBox="1"/>
          <p:nvPr/>
        </p:nvSpPr>
        <p:spPr>
          <a:xfrm>
            <a:off x="4931231" y="3533060"/>
            <a:ext cx="1668056" cy="584775"/>
          </a:xfrm>
          <a:prstGeom prst="rect">
            <a:avLst/>
          </a:prstGeom>
          <a:solidFill>
            <a:srgbClr val="EBEFF3"/>
          </a:solidFill>
          <a:ln>
            <a:noFill/>
          </a:ln>
        </p:spPr>
        <p:txBody>
          <a:bodyPr wrap="square" rtlCol="0">
            <a:spAutoFit/>
          </a:bodyPr>
          <a:lstStyle/>
          <a:p>
            <a:pPr algn="ctr"/>
            <a:r>
              <a:rPr lang="en-US" sz="1600" b="1" dirty="0"/>
              <a:t>induces a change in CvO</a:t>
            </a:r>
            <a:r>
              <a:rPr lang="en-US" sz="1600" b="1" baseline="-25000" dirty="0"/>
              <a:t>2</a:t>
            </a:r>
            <a:endParaRPr lang="cs-CZ" sz="1600" b="1" baseline="-25000" dirty="0"/>
          </a:p>
        </p:txBody>
      </p:sp>
      <p:sp>
        <p:nvSpPr>
          <p:cNvPr id="14" name="TextBox 13">
            <a:extLst>
              <a:ext uri="{FF2B5EF4-FFF2-40B4-BE49-F238E27FC236}">
                <a16:creationId xmlns:a16="http://schemas.microsoft.com/office/drawing/2014/main" id="{31A8776E-EF45-73CC-28CF-811C8C0195B7}"/>
              </a:ext>
            </a:extLst>
          </p:cNvPr>
          <p:cNvSpPr txBox="1"/>
          <p:nvPr/>
        </p:nvSpPr>
        <p:spPr>
          <a:xfrm>
            <a:off x="5016955" y="5131820"/>
            <a:ext cx="1472116" cy="1077218"/>
          </a:xfrm>
          <a:prstGeom prst="rect">
            <a:avLst/>
          </a:prstGeom>
          <a:solidFill>
            <a:srgbClr val="EBEFF3"/>
          </a:solidFill>
          <a:ln>
            <a:noFill/>
          </a:ln>
        </p:spPr>
        <p:txBody>
          <a:bodyPr wrap="square" rtlCol="0">
            <a:spAutoFit/>
          </a:bodyPr>
          <a:lstStyle/>
          <a:p>
            <a:pPr algn="ctr"/>
            <a:r>
              <a:rPr lang="en-US" sz="1600" b="1" dirty="0"/>
              <a:t>induces a change in PO</a:t>
            </a:r>
            <a:r>
              <a:rPr lang="en-US" sz="1600" b="1" baseline="-25000" dirty="0"/>
              <a:t>2</a:t>
            </a:r>
            <a:r>
              <a:rPr lang="en-US" sz="1600" b="1" dirty="0"/>
              <a:t> in the</a:t>
            </a:r>
            <a:r>
              <a:rPr lang="cs-CZ" sz="1600" b="1" dirty="0"/>
              <a:t> brain</a:t>
            </a:r>
            <a:r>
              <a:rPr lang="en-US" sz="1600" b="1" dirty="0"/>
              <a:t> tissue</a:t>
            </a:r>
            <a:endParaRPr lang="cs-CZ" sz="1600" b="1" baseline="-25000" dirty="0"/>
          </a:p>
        </p:txBody>
      </p:sp>
      <p:sp>
        <p:nvSpPr>
          <p:cNvPr id="15" name="TextBox 14">
            <a:extLst>
              <a:ext uri="{FF2B5EF4-FFF2-40B4-BE49-F238E27FC236}">
                <a16:creationId xmlns:a16="http://schemas.microsoft.com/office/drawing/2014/main" id="{F614CE83-3CBA-4E06-7A0F-13CB6FDE2F88}"/>
              </a:ext>
            </a:extLst>
          </p:cNvPr>
          <p:cNvSpPr txBox="1"/>
          <p:nvPr/>
        </p:nvSpPr>
        <p:spPr>
          <a:xfrm>
            <a:off x="7190377" y="5302653"/>
            <a:ext cx="3959677" cy="338554"/>
          </a:xfrm>
          <a:prstGeom prst="rect">
            <a:avLst/>
          </a:prstGeom>
          <a:solidFill>
            <a:srgbClr val="EBEFF3"/>
          </a:solidFill>
          <a:ln>
            <a:noFill/>
          </a:ln>
        </p:spPr>
        <p:txBody>
          <a:bodyPr wrap="square" rtlCol="0">
            <a:spAutoFit/>
          </a:bodyPr>
          <a:lstStyle/>
          <a:p>
            <a:pPr algn="ctr"/>
            <a:r>
              <a:rPr lang="en-US" sz="1600" b="1" dirty="0"/>
              <a:t>low PO</a:t>
            </a:r>
            <a:r>
              <a:rPr lang="en-US" sz="1600" b="1" baseline="-25000" dirty="0"/>
              <a:t>2</a:t>
            </a:r>
            <a:r>
              <a:rPr lang="en-US" sz="1600" b="1" dirty="0"/>
              <a:t> - vasodilatation of cerebral vessels</a:t>
            </a:r>
            <a:endParaRPr lang="cs-CZ" sz="1600" b="1" baseline="-25000" dirty="0"/>
          </a:p>
        </p:txBody>
      </p:sp>
      <p:sp>
        <p:nvSpPr>
          <p:cNvPr id="18" name="Rectangle 17">
            <a:extLst>
              <a:ext uri="{FF2B5EF4-FFF2-40B4-BE49-F238E27FC236}">
                <a16:creationId xmlns:a16="http://schemas.microsoft.com/office/drawing/2014/main" id="{B023FBCA-65C7-C40C-B09D-729EEC8A0BBD}"/>
              </a:ext>
            </a:extLst>
          </p:cNvPr>
          <p:cNvSpPr/>
          <p:nvPr/>
        </p:nvSpPr>
        <p:spPr>
          <a:xfrm>
            <a:off x="3665764" y="6311152"/>
            <a:ext cx="5504452" cy="482661"/>
          </a:xfrm>
          <a:prstGeom prst="rect">
            <a:avLst/>
          </a:prstGeom>
          <a:solidFill>
            <a:srgbClr val="EBEF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EB6944-7B94-72E1-F840-55251844B576}"/>
              </a:ext>
            </a:extLst>
          </p:cNvPr>
          <p:cNvSpPr txBox="1"/>
          <p:nvPr/>
        </p:nvSpPr>
        <p:spPr>
          <a:xfrm>
            <a:off x="4217866" y="6351060"/>
            <a:ext cx="5054055" cy="338554"/>
          </a:xfrm>
          <a:prstGeom prst="rect">
            <a:avLst/>
          </a:prstGeom>
          <a:solidFill>
            <a:srgbClr val="EBEFF3"/>
          </a:solidFill>
          <a:ln>
            <a:noFill/>
          </a:ln>
        </p:spPr>
        <p:txBody>
          <a:bodyPr wrap="square" rtlCol="0">
            <a:spAutoFit/>
          </a:bodyPr>
          <a:lstStyle/>
          <a:p>
            <a:pPr algn="ctr"/>
            <a:r>
              <a:rPr lang="en-US" sz="1600" b="1" dirty="0"/>
              <a:t>PO2 in the brain is a good sensor of blood flow</a:t>
            </a:r>
            <a:endParaRPr lang="cs-CZ" sz="1600" b="1" baseline="-25000" dirty="0"/>
          </a:p>
        </p:txBody>
      </p:sp>
    </p:spTree>
    <p:extLst>
      <p:ext uri="{BB962C8B-B14F-4D97-AF65-F5344CB8AC3E}">
        <p14:creationId xmlns:p14="http://schemas.microsoft.com/office/powerpoint/2010/main" val="189494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DF2F3"/>
        </a:solidFill>
        <a:effectLst/>
      </p:bgPr>
    </p:bg>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B7FB2FE-115E-44F7-9015-07FDD1920F25}"/>
              </a:ext>
            </a:extLst>
          </p:cNvPr>
          <p:cNvSpPr txBox="1"/>
          <p:nvPr/>
        </p:nvSpPr>
        <p:spPr>
          <a:xfrm>
            <a:off x="7481561" y="5393075"/>
            <a:ext cx="4602048" cy="646331"/>
          </a:xfrm>
          <a:prstGeom prst="rect">
            <a:avLst/>
          </a:prstGeom>
          <a:noFill/>
        </p:spPr>
        <p:txBody>
          <a:bodyPr wrap="square" rtlCol="0">
            <a:spAutoFit/>
          </a:bodyPr>
          <a:lstStyle/>
          <a:p>
            <a:pPr algn="ctr"/>
            <a:r>
              <a:rPr lang="en-US" b="1" dirty="0"/>
              <a:t>low </a:t>
            </a:r>
            <a:r>
              <a:rPr lang="cs-CZ" b="1" dirty="0"/>
              <a:t>PCO</a:t>
            </a:r>
            <a:r>
              <a:rPr lang="cs-CZ" b="1" baseline="-25000" dirty="0"/>
              <a:t>2</a:t>
            </a:r>
            <a:r>
              <a:rPr lang="en-US" b="1" dirty="0"/>
              <a:t> – </a:t>
            </a:r>
            <a:r>
              <a:rPr lang="en-US" b="1" dirty="0" err="1"/>
              <a:t>vaso</a:t>
            </a:r>
            <a:r>
              <a:rPr lang="cs-CZ" b="1" dirty="0" err="1"/>
              <a:t>constriction</a:t>
            </a:r>
            <a:r>
              <a:rPr lang="cs-CZ" b="1" dirty="0"/>
              <a:t> </a:t>
            </a:r>
            <a:r>
              <a:rPr lang="en-US" b="1" dirty="0"/>
              <a:t>of cerebral vessels</a:t>
            </a:r>
            <a:endParaRPr lang="cs-CZ" b="1" baseline="-25000" dirty="0"/>
          </a:p>
        </p:txBody>
      </p:sp>
      <p:sp>
        <p:nvSpPr>
          <p:cNvPr id="7" name="Šipka: doprava 6">
            <a:extLst>
              <a:ext uri="{FF2B5EF4-FFF2-40B4-BE49-F238E27FC236}">
                <a16:creationId xmlns:a16="http://schemas.microsoft.com/office/drawing/2014/main" id="{E16B76B6-D8CA-438F-B49E-1DB838F414D5}"/>
              </a:ext>
            </a:extLst>
          </p:cNvPr>
          <p:cNvSpPr/>
          <p:nvPr/>
        </p:nvSpPr>
        <p:spPr>
          <a:xfrm>
            <a:off x="7173664" y="5449960"/>
            <a:ext cx="607925" cy="266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ázek 7">
            <a:extLst>
              <a:ext uri="{FF2B5EF4-FFF2-40B4-BE49-F238E27FC236}">
                <a16:creationId xmlns:a16="http://schemas.microsoft.com/office/drawing/2014/main" id="{C1649246-EB86-46E9-A568-2C28ECE0DA35}"/>
              </a:ext>
            </a:extLst>
          </p:cNvPr>
          <p:cNvPicPr>
            <a:picLocks noChangeAspect="1"/>
          </p:cNvPicPr>
          <p:nvPr/>
        </p:nvPicPr>
        <p:blipFill>
          <a:blip r:embed="rId2"/>
          <a:stretch>
            <a:fillRect/>
          </a:stretch>
        </p:blipFill>
        <p:spPr>
          <a:xfrm>
            <a:off x="-22790" y="2564201"/>
            <a:ext cx="5015002" cy="3018900"/>
          </a:xfrm>
          <a:prstGeom prst="rect">
            <a:avLst/>
          </a:prstGeom>
        </p:spPr>
      </p:pic>
      <p:sp>
        <p:nvSpPr>
          <p:cNvPr id="9" name="TextovéPole 8">
            <a:extLst>
              <a:ext uri="{FF2B5EF4-FFF2-40B4-BE49-F238E27FC236}">
                <a16:creationId xmlns:a16="http://schemas.microsoft.com/office/drawing/2014/main" id="{197FAC96-2D33-472B-ACBB-DFC2E0642B08}"/>
              </a:ext>
            </a:extLst>
          </p:cNvPr>
          <p:cNvSpPr txBox="1"/>
          <p:nvPr/>
        </p:nvSpPr>
        <p:spPr>
          <a:xfrm>
            <a:off x="-52886" y="5829903"/>
            <a:ext cx="1197892" cy="369332"/>
          </a:xfrm>
          <a:prstGeom prst="rect">
            <a:avLst/>
          </a:prstGeom>
          <a:noFill/>
        </p:spPr>
        <p:txBody>
          <a:bodyPr wrap="none" rtlCol="0">
            <a:spAutoFit/>
          </a:bodyPr>
          <a:lstStyle/>
          <a:p>
            <a:r>
              <a:rPr lang="cs-CZ" dirty="0" err="1"/>
              <a:t>Low</a:t>
            </a:r>
            <a:r>
              <a:rPr lang="cs-CZ" dirty="0"/>
              <a:t> PaCO</a:t>
            </a:r>
            <a:r>
              <a:rPr lang="cs-CZ" baseline="-25000" dirty="0"/>
              <a:t>2</a:t>
            </a:r>
            <a:endParaRPr lang="en-US" baseline="-25000" dirty="0"/>
          </a:p>
        </p:txBody>
      </p:sp>
      <p:sp>
        <p:nvSpPr>
          <p:cNvPr id="10" name="Šipka: doprava 9">
            <a:extLst>
              <a:ext uri="{FF2B5EF4-FFF2-40B4-BE49-F238E27FC236}">
                <a16:creationId xmlns:a16="http://schemas.microsoft.com/office/drawing/2014/main" id="{5CC5B072-1DB3-44A6-828A-3AA3FD6E48F9}"/>
              </a:ext>
            </a:extLst>
          </p:cNvPr>
          <p:cNvSpPr/>
          <p:nvPr/>
        </p:nvSpPr>
        <p:spPr>
          <a:xfrm>
            <a:off x="1202714" y="5901018"/>
            <a:ext cx="607925" cy="266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ovéPole 10">
            <a:extLst>
              <a:ext uri="{FF2B5EF4-FFF2-40B4-BE49-F238E27FC236}">
                <a16:creationId xmlns:a16="http://schemas.microsoft.com/office/drawing/2014/main" id="{C08E96D1-C56F-453A-9E0C-66F40607A9F8}"/>
              </a:ext>
            </a:extLst>
          </p:cNvPr>
          <p:cNvSpPr txBox="1"/>
          <p:nvPr/>
        </p:nvSpPr>
        <p:spPr>
          <a:xfrm>
            <a:off x="1810639" y="5839110"/>
            <a:ext cx="3005295" cy="646331"/>
          </a:xfrm>
          <a:prstGeom prst="rect">
            <a:avLst/>
          </a:prstGeom>
          <a:noFill/>
        </p:spPr>
        <p:txBody>
          <a:bodyPr wrap="square" rtlCol="0">
            <a:spAutoFit/>
          </a:bodyPr>
          <a:lstStyle/>
          <a:p>
            <a:r>
              <a:rPr lang="cs-CZ" dirty="0" err="1"/>
              <a:t>Vasoconstriction</a:t>
            </a:r>
            <a:r>
              <a:rPr lang="cs-CZ" dirty="0"/>
              <a:t> </a:t>
            </a:r>
            <a:r>
              <a:rPr lang="cs-CZ" dirty="0" err="1"/>
              <a:t>of</a:t>
            </a:r>
            <a:r>
              <a:rPr lang="cs-CZ" dirty="0"/>
              <a:t> </a:t>
            </a:r>
            <a:r>
              <a:rPr lang="cs-CZ" dirty="0" err="1"/>
              <a:t>cerebral</a:t>
            </a:r>
            <a:r>
              <a:rPr lang="cs-CZ" dirty="0"/>
              <a:t> </a:t>
            </a:r>
            <a:r>
              <a:rPr lang="cs-CZ" dirty="0" err="1"/>
              <a:t>vessels</a:t>
            </a:r>
            <a:endParaRPr lang="en-US" dirty="0"/>
          </a:p>
        </p:txBody>
      </p:sp>
      <p:sp>
        <p:nvSpPr>
          <p:cNvPr id="12" name="Arrow: Down 11">
            <a:extLst>
              <a:ext uri="{FF2B5EF4-FFF2-40B4-BE49-F238E27FC236}">
                <a16:creationId xmlns:a16="http://schemas.microsoft.com/office/drawing/2014/main" id="{B3A5F4D6-1EC8-C8D2-44A1-685DF6D2DEA9}"/>
              </a:ext>
            </a:extLst>
          </p:cNvPr>
          <p:cNvSpPr/>
          <p:nvPr/>
        </p:nvSpPr>
        <p:spPr>
          <a:xfrm rot="10800000">
            <a:off x="9782585" y="2882402"/>
            <a:ext cx="236764" cy="334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0DF7B0A-ED7C-93A2-43F0-40B96FDE4BEC}"/>
              </a:ext>
            </a:extLst>
          </p:cNvPr>
          <p:cNvSpPr/>
          <p:nvPr/>
        </p:nvSpPr>
        <p:spPr>
          <a:xfrm>
            <a:off x="5147670" y="2929579"/>
            <a:ext cx="236764" cy="334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50E75F74-77CD-B066-1DDB-0CC68D88D88D}"/>
              </a:ext>
            </a:extLst>
          </p:cNvPr>
          <p:cNvSpPr/>
          <p:nvPr/>
        </p:nvSpPr>
        <p:spPr>
          <a:xfrm>
            <a:off x="5041420" y="4849555"/>
            <a:ext cx="236764" cy="3347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98ABE1C-4847-FD09-63BD-45AC718C2E35}"/>
              </a:ext>
            </a:extLst>
          </p:cNvPr>
          <p:cNvSpPr txBox="1"/>
          <p:nvPr/>
        </p:nvSpPr>
        <p:spPr>
          <a:xfrm>
            <a:off x="3735088" y="1659627"/>
            <a:ext cx="5616730" cy="461665"/>
          </a:xfrm>
          <a:prstGeom prst="rect">
            <a:avLst/>
          </a:prstGeom>
          <a:solidFill>
            <a:srgbClr val="EBEFF3"/>
          </a:solidFill>
          <a:ln w="19050">
            <a:solidFill>
              <a:srgbClr val="FF0000"/>
            </a:solidFill>
          </a:ln>
        </p:spPr>
        <p:txBody>
          <a:bodyPr wrap="square" rtlCol="0">
            <a:spAutoFit/>
          </a:bodyPr>
          <a:lstStyle/>
          <a:p>
            <a:pPr algn="ctr"/>
            <a:r>
              <a:rPr lang="cs-CZ" sz="2400" dirty="0"/>
              <a:t>Fickův princip: (CvCO</a:t>
            </a:r>
            <a:r>
              <a:rPr lang="cs-CZ" sz="2400" baseline="-25000" dirty="0"/>
              <a:t>2 </a:t>
            </a:r>
            <a:r>
              <a:rPr lang="cs-CZ" sz="2400" dirty="0"/>
              <a:t> –  CaCO</a:t>
            </a:r>
            <a:r>
              <a:rPr lang="cs-CZ" sz="2400" baseline="-25000" dirty="0"/>
              <a:t>2</a:t>
            </a:r>
            <a:r>
              <a:rPr lang="cs-CZ" sz="2400" dirty="0"/>
              <a:t>)*Q  =  VCO</a:t>
            </a:r>
            <a:r>
              <a:rPr lang="cs-CZ" sz="2400" baseline="-25000" dirty="0"/>
              <a:t>2</a:t>
            </a:r>
            <a:endParaRPr lang="en-US" sz="2400" baseline="-25000" dirty="0"/>
          </a:p>
        </p:txBody>
      </p:sp>
      <p:sp>
        <p:nvSpPr>
          <p:cNvPr id="16" name="TextBox 15">
            <a:extLst>
              <a:ext uri="{FF2B5EF4-FFF2-40B4-BE49-F238E27FC236}">
                <a16:creationId xmlns:a16="http://schemas.microsoft.com/office/drawing/2014/main" id="{9C6C2AB1-074E-B8DC-182B-851C31FD5229}"/>
              </a:ext>
            </a:extLst>
          </p:cNvPr>
          <p:cNvSpPr txBox="1"/>
          <p:nvPr/>
        </p:nvSpPr>
        <p:spPr>
          <a:xfrm>
            <a:off x="7430333" y="2722459"/>
            <a:ext cx="2180964" cy="830997"/>
          </a:xfrm>
          <a:prstGeom prst="rect">
            <a:avLst/>
          </a:prstGeom>
          <a:solidFill>
            <a:srgbClr val="EBEFF3"/>
          </a:solidFill>
          <a:ln w="19050">
            <a:solidFill>
              <a:schemeClr val="tx1"/>
            </a:solidFill>
          </a:ln>
        </p:spPr>
        <p:txBody>
          <a:bodyPr wrap="square" rtlCol="0">
            <a:spAutoFit/>
          </a:bodyPr>
          <a:lstStyle/>
          <a:p>
            <a:pPr algn="ctr"/>
            <a:r>
              <a:rPr lang="en-US" sz="2400" b="1" dirty="0"/>
              <a:t>change </a:t>
            </a:r>
            <a:r>
              <a:rPr lang="cs-CZ" sz="2400" b="1" dirty="0"/>
              <a:t>in </a:t>
            </a:r>
            <a:r>
              <a:rPr lang="cs-CZ" sz="2400" b="1" dirty="0" err="1"/>
              <a:t>perfusion</a:t>
            </a:r>
            <a:endParaRPr lang="cs-CZ" sz="2400" b="1" dirty="0"/>
          </a:p>
        </p:txBody>
      </p:sp>
      <p:sp>
        <p:nvSpPr>
          <p:cNvPr id="17" name="TextBox 16">
            <a:extLst>
              <a:ext uri="{FF2B5EF4-FFF2-40B4-BE49-F238E27FC236}">
                <a16:creationId xmlns:a16="http://schemas.microsoft.com/office/drawing/2014/main" id="{6F5C96F8-4E55-9DE4-C9F6-E126778B3411}"/>
              </a:ext>
            </a:extLst>
          </p:cNvPr>
          <p:cNvSpPr txBox="1"/>
          <p:nvPr/>
        </p:nvSpPr>
        <p:spPr>
          <a:xfrm>
            <a:off x="5432117" y="2737334"/>
            <a:ext cx="1885028" cy="1200329"/>
          </a:xfrm>
          <a:prstGeom prst="rect">
            <a:avLst/>
          </a:prstGeom>
          <a:solidFill>
            <a:srgbClr val="EBEFF3"/>
          </a:solidFill>
          <a:ln w="19050">
            <a:solidFill>
              <a:schemeClr val="tx1"/>
            </a:solidFill>
          </a:ln>
        </p:spPr>
        <p:txBody>
          <a:bodyPr wrap="square" rtlCol="0">
            <a:spAutoFit/>
          </a:bodyPr>
          <a:lstStyle/>
          <a:p>
            <a:pPr algn="ctr"/>
            <a:r>
              <a:rPr lang="en-US" sz="2400" b="1" dirty="0"/>
              <a:t>induces a change in </a:t>
            </a:r>
            <a:r>
              <a:rPr lang="en-US" sz="2400" b="1" dirty="0" err="1"/>
              <a:t>Cv</a:t>
            </a:r>
            <a:r>
              <a:rPr lang="cs-CZ" sz="2400" b="1" dirty="0"/>
              <a:t>C</a:t>
            </a:r>
            <a:r>
              <a:rPr lang="en-US" sz="2400" b="1" dirty="0"/>
              <a:t>O</a:t>
            </a:r>
            <a:r>
              <a:rPr lang="en-US" sz="2400" b="1" baseline="-25000" dirty="0"/>
              <a:t>2</a:t>
            </a:r>
            <a:endParaRPr lang="cs-CZ" sz="2400" b="1" baseline="-25000" dirty="0"/>
          </a:p>
        </p:txBody>
      </p:sp>
      <p:sp>
        <p:nvSpPr>
          <p:cNvPr id="2" name="TextBox 1">
            <a:extLst>
              <a:ext uri="{FF2B5EF4-FFF2-40B4-BE49-F238E27FC236}">
                <a16:creationId xmlns:a16="http://schemas.microsoft.com/office/drawing/2014/main" id="{E11AAC3B-8BDF-71E8-7E89-639AD1AC70F0}"/>
              </a:ext>
            </a:extLst>
          </p:cNvPr>
          <p:cNvSpPr txBox="1"/>
          <p:nvPr/>
        </p:nvSpPr>
        <p:spPr>
          <a:xfrm>
            <a:off x="5764897" y="47837"/>
            <a:ext cx="2850280" cy="1015663"/>
          </a:xfrm>
          <a:prstGeom prst="rect">
            <a:avLst/>
          </a:prstGeom>
          <a:solidFill>
            <a:srgbClr val="EBEFF3"/>
          </a:solidFill>
          <a:ln w="19050">
            <a:noFill/>
          </a:ln>
        </p:spPr>
        <p:txBody>
          <a:bodyPr wrap="square" rtlCol="0">
            <a:spAutoFit/>
          </a:bodyPr>
          <a:lstStyle/>
          <a:p>
            <a:pPr algn="ctr"/>
            <a:r>
              <a:rPr lang="en-US" sz="2000" dirty="0"/>
              <a:t>hardly changes</a:t>
            </a:r>
            <a:endParaRPr lang="cs-CZ" sz="2000" dirty="0"/>
          </a:p>
          <a:p>
            <a:pPr algn="ctr"/>
            <a:r>
              <a:rPr lang="en-US" sz="2000" dirty="0"/>
              <a:t>(controlled by respiration)</a:t>
            </a:r>
          </a:p>
        </p:txBody>
      </p:sp>
      <p:sp>
        <p:nvSpPr>
          <p:cNvPr id="3" name="TextBox 2">
            <a:extLst>
              <a:ext uri="{FF2B5EF4-FFF2-40B4-BE49-F238E27FC236}">
                <a16:creationId xmlns:a16="http://schemas.microsoft.com/office/drawing/2014/main" id="{944497AB-DACC-6B72-FBA3-A33B44AA00DC}"/>
              </a:ext>
            </a:extLst>
          </p:cNvPr>
          <p:cNvSpPr txBox="1"/>
          <p:nvPr/>
        </p:nvSpPr>
        <p:spPr>
          <a:xfrm>
            <a:off x="5384434" y="4598208"/>
            <a:ext cx="1885028" cy="1569660"/>
          </a:xfrm>
          <a:prstGeom prst="rect">
            <a:avLst/>
          </a:prstGeom>
          <a:solidFill>
            <a:srgbClr val="EBEFF3"/>
          </a:solidFill>
          <a:ln w="19050">
            <a:solidFill>
              <a:schemeClr val="tx1"/>
            </a:solidFill>
          </a:ln>
        </p:spPr>
        <p:txBody>
          <a:bodyPr wrap="square" rtlCol="0">
            <a:spAutoFit/>
          </a:bodyPr>
          <a:lstStyle/>
          <a:p>
            <a:pPr algn="ctr"/>
            <a:r>
              <a:rPr lang="en-US" sz="2400" b="1" dirty="0"/>
              <a:t>induces a change in P</a:t>
            </a:r>
            <a:r>
              <a:rPr lang="cs-CZ" sz="2400" b="1" dirty="0"/>
              <a:t>C</a:t>
            </a:r>
            <a:r>
              <a:rPr lang="en-US" sz="2400" b="1" dirty="0"/>
              <a:t>O</a:t>
            </a:r>
            <a:r>
              <a:rPr lang="en-US" sz="2400" b="1" baseline="-25000" dirty="0"/>
              <a:t>2</a:t>
            </a:r>
            <a:r>
              <a:rPr lang="en-US" sz="2400" b="1" dirty="0"/>
              <a:t> in the</a:t>
            </a:r>
            <a:r>
              <a:rPr lang="cs-CZ" sz="2400" b="1" dirty="0"/>
              <a:t> brain</a:t>
            </a:r>
            <a:r>
              <a:rPr lang="en-US" sz="2400" b="1" dirty="0"/>
              <a:t> tissue</a:t>
            </a:r>
            <a:endParaRPr lang="cs-CZ" sz="2400" b="1" baseline="-25000" dirty="0"/>
          </a:p>
        </p:txBody>
      </p:sp>
      <p:sp>
        <p:nvSpPr>
          <p:cNvPr id="18" name="Arrow: Down 17">
            <a:extLst>
              <a:ext uri="{FF2B5EF4-FFF2-40B4-BE49-F238E27FC236}">
                <a16:creationId xmlns:a16="http://schemas.microsoft.com/office/drawing/2014/main" id="{86CBF501-09A3-D2A0-E4FB-1C35DBF0FF0E}"/>
              </a:ext>
            </a:extLst>
          </p:cNvPr>
          <p:cNvSpPr/>
          <p:nvPr/>
        </p:nvSpPr>
        <p:spPr>
          <a:xfrm>
            <a:off x="7150899" y="1183344"/>
            <a:ext cx="274320" cy="461665"/>
          </a:xfrm>
          <a:prstGeom prst="downArrow">
            <a:avLst/>
          </a:prstGeom>
          <a:solidFill>
            <a:srgbClr val="A3A6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A190A7B-7DB1-3197-6995-6FF58C825DB2}"/>
              </a:ext>
            </a:extLst>
          </p:cNvPr>
          <p:cNvSpPr txBox="1"/>
          <p:nvPr/>
        </p:nvSpPr>
        <p:spPr>
          <a:xfrm>
            <a:off x="3329537" y="6320171"/>
            <a:ext cx="7697196" cy="461665"/>
          </a:xfrm>
          <a:prstGeom prst="rect">
            <a:avLst/>
          </a:prstGeom>
          <a:solidFill>
            <a:srgbClr val="EBEFF3"/>
          </a:solidFill>
          <a:ln w="19050">
            <a:noFill/>
          </a:ln>
        </p:spPr>
        <p:txBody>
          <a:bodyPr wrap="square" rtlCol="0">
            <a:spAutoFit/>
          </a:bodyPr>
          <a:lstStyle/>
          <a:p>
            <a:pPr algn="ctr"/>
            <a:r>
              <a:rPr lang="en-US" sz="2400" b="1" dirty="0"/>
              <a:t>P</a:t>
            </a:r>
            <a:r>
              <a:rPr lang="cs-CZ" sz="2400" b="1" dirty="0"/>
              <a:t>C</a:t>
            </a:r>
            <a:r>
              <a:rPr lang="en-US" sz="2400" b="1" dirty="0"/>
              <a:t>O2 in the brain is a good sensor of blood flow</a:t>
            </a:r>
            <a:endParaRPr lang="cs-CZ" sz="2400" b="1" baseline="-25000" dirty="0"/>
          </a:p>
        </p:txBody>
      </p:sp>
      <p:sp>
        <p:nvSpPr>
          <p:cNvPr id="20" name="Arrow: Down 19">
            <a:extLst>
              <a:ext uri="{FF2B5EF4-FFF2-40B4-BE49-F238E27FC236}">
                <a16:creationId xmlns:a16="http://schemas.microsoft.com/office/drawing/2014/main" id="{39E2C41F-C6CA-464E-EA77-C6B4EC2F1EB8}"/>
              </a:ext>
            </a:extLst>
          </p:cNvPr>
          <p:cNvSpPr/>
          <p:nvPr/>
        </p:nvSpPr>
        <p:spPr>
          <a:xfrm>
            <a:off x="8722078" y="1197961"/>
            <a:ext cx="274320" cy="461665"/>
          </a:xfrm>
          <a:prstGeom prst="downArrow">
            <a:avLst/>
          </a:prstGeom>
          <a:solidFill>
            <a:srgbClr val="A3A6A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4775E05B-9EFB-4821-8E8E-27F6744B2AF9}"/>
              </a:ext>
            </a:extLst>
          </p:cNvPr>
          <p:cNvPicPr>
            <a:picLocks noChangeAspect="1"/>
          </p:cNvPicPr>
          <p:nvPr/>
        </p:nvPicPr>
        <p:blipFill rotWithShape="1">
          <a:blip r:embed="rId3"/>
          <a:srcRect l="62891" r="18972" b="84039"/>
          <a:stretch/>
        </p:blipFill>
        <p:spPr>
          <a:xfrm>
            <a:off x="8282489" y="90022"/>
            <a:ext cx="1265723" cy="1014685"/>
          </a:xfrm>
          <a:prstGeom prst="rect">
            <a:avLst/>
          </a:prstGeom>
        </p:spPr>
      </p:pic>
      <p:sp>
        <p:nvSpPr>
          <p:cNvPr id="21" name="Šipka: doprava 6">
            <a:extLst>
              <a:ext uri="{FF2B5EF4-FFF2-40B4-BE49-F238E27FC236}">
                <a16:creationId xmlns:a16="http://schemas.microsoft.com/office/drawing/2014/main" id="{991C09B1-FE84-84F4-2B85-8A501B077518}"/>
              </a:ext>
            </a:extLst>
          </p:cNvPr>
          <p:cNvSpPr/>
          <p:nvPr/>
        </p:nvSpPr>
        <p:spPr>
          <a:xfrm rot="16200000">
            <a:off x="7787269" y="2300231"/>
            <a:ext cx="607925" cy="266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Šipka: doprava 6">
            <a:extLst>
              <a:ext uri="{FF2B5EF4-FFF2-40B4-BE49-F238E27FC236}">
                <a16:creationId xmlns:a16="http://schemas.microsoft.com/office/drawing/2014/main" id="{B5B25B3E-D2AD-9870-3B81-865DD62D3477}"/>
              </a:ext>
            </a:extLst>
          </p:cNvPr>
          <p:cNvSpPr/>
          <p:nvPr/>
        </p:nvSpPr>
        <p:spPr>
          <a:xfrm rot="5400000">
            <a:off x="5790536" y="2291810"/>
            <a:ext cx="607925" cy="266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Šipka: doprava 6">
            <a:extLst>
              <a:ext uri="{FF2B5EF4-FFF2-40B4-BE49-F238E27FC236}">
                <a16:creationId xmlns:a16="http://schemas.microsoft.com/office/drawing/2014/main" id="{9FE3D906-93C2-2872-B7B1-7AB206D86873}"/>
              </a:ext>
            </a:extLst>
          </p:cNvPr>
          <p:cNvSpPr/>
          <p:nvPr/>
        </p:nvSpPr>
        <p:spPr>
          <a:xfrm rot="5400000">
            <a:off x="6039900" y="4145656"/>
            <a:ext cx="607925" cy="2324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ovéPole 8">
            <a:extLst>
              <a:ext uri="{FF2B5EF4-FFF2-40B4-BE49-F238E27FC236}">
                <a16:creationId xmlns:a16="http://schemas.microsoft.com/office/drawing/2014/main" id="{FB429F6A-EF3C-19D9-7E11-071262E4C8B4}"/>
              </a:ext>
            </a:extLst>
          </p:cNvPr>
          <p:cNvSpPr txBox="1"/>
          <p:nvPr/>
        </p:nvSpPr>
        <p:spPr>
          <a:xfrm>
            <a:off x="186249" y="3487836"/>
            <a:ext cx="1754455" cy="369332"/>
          </a:xfrm>
          <a:prstGeom prst="rect">
            <a:avLst/>
          </a:prstGeom>
          <a:solidFill>
            <a:srgbClr val="EBEFF3"/>
          </a:solidFill>
        </p:spPr>
        <p:txBody>
          <a:bodyPr wrap="none" rtlCol="0">
            <a:spAutoFit/>
          </a:bodyPr>
          <a:lstStyle/>
          <a:p>
            <a:r>
              <a:rPr lang="cs-CZ" dirty="0" err="1"/>
              <a:t>Hyperventilation</a:t>
            </a:r>
            <a:endParaRPr lang="en-US" baseline="-25000" dirty="0"/>
          </a:p>
        </p:txBody>
      </p:sp>
      <p:sp>
        <p:nvSpPr>
          <p:cNvPr id="29" name="Šipka: doprava 6">
            <a:extLst>
              <a:ext uri="{FF2B5EF4-FFF2-40B4-BE49-F238E27FC236}">
                <a16:creationId xmlns:a16="http://schemas.microsoft.com/office/drawing/2014/main" id="{441DDA93-EF4D-463A-2297-4457CE192B59}"/>
              </a:ext>
            </a:extLst>
          </p:cNvPr>
          <p:cNvSpPr/>
          <p:nvPr/>
        </p:nvSpPr>
        <p:spPr>
          <a:xfrm rot="5400000">
            <a:off x="-104055" y="4812578"/>
            <a:ext cx="1910598" cy="26628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24ECE59-D933-6042-4DF3-A47E77205551}"/>
              </a:ext>
            </a:extLst>
          </p:cNvPr>
          <p:cNvSpPr txBox="1"/>
          <p:nvPr/>
        </p:nvSpPr>
        <p:spPr>
          <a:xfrm>
            <a:off x="3841083" y="1705793"/>
            <a:ext cx="1923814" cy="369332"/>
          </a:xfrm>
          <a:prstGeom prst="rect">
            <a:avLst/>
          </a:prstGeom>
          <a:solidFill>
            <a:srgbClr val="EBEFF3"/>
          </a:solidFill>
        </p:spPr>
        <p:txBody>
          <a:bodyPr wrap="square" rtlCol="0">
            <a:spAutoFit/>
          </a:bodyPr>
          <a:lstStyle/>
          <a:p>
            <a:pPr algn="ctr"/>
            <a:r>
              <a:rPr lang="en-US" b="1" dirty="0"/>
              <a:t>Fick's principle</a:t>
            </a:r>
            <a:r>
              <a:rPr lang="cs-CZ" b="1" dirty="0"/>
              <a:t>:     </a:t>
            </a:r>
          </a:p>
        </p:txBody>
      </p:sp>
      <p:sp>
        <p:nvSpPr>
          <p:cNvPr id="24" name="TextBox 23">
            <a:extLst>
              <a:ext uri="{FF2B5EF4-FFF2-40B4-BE49-F238E27FC236}">
                <a16:creationId xmlns:a16="http://schemas.microsoft.com/office/drawing/2014/main" id="{AEC5EE3A-D209-D30E-E79F-69D549A62F53}"/>
              </a:ext>
            </a:extLst>
          </p:cNvPr>
          <p:cNvSpPr txBox="1"/>
          <p:nvPr/>
        </p:nvSpPr>
        <p:spPr>
          <a:xfrm>
            <a:off x="8284900" y="867884"/>
            <a:ext cx="1734449" cy="369332"/>
          </a:xfrm>
          <a:prstGeom prst="rect">
            <a:avLst/>
          </a:prstGeom>
          <a:solidFill>
            <a:srgbClr val="EBEFF3"/>
          </a:solidFill>
        </p:spPr>
        <p:txBody>
          <a:bodyPr wrap="none" rtlCol="0">
            <a:spAutoFit/>
          </a:bodyPr>
          <a:lstStyle/>
          <a:p>
            <a:r>
              <a:rPr lang="en-US" dirty="0"/>
              <a:t>does not change</a:t>
            </a:r>
          </a:p>
        </p:txBody>
      </p:sp>
      <p:sp>
        <p:nvSpPr>
          <p:cNvPr id="25" name="TextBox 24">
            <a:extLst>
              <a:ext uri="{FF2B5EF4-FFF2-40B4-BE49-F238E27FC236}">
                <a16:creationId xmlns:a16="http://schemas.microsoft.com/office/drawing/2014/main" id="{829BD8C4-7820-6701-B20F-370A59D349C4}"/>
              </a:ext>
            </a:extLst>
          </p:cNvPr>
          <p:cNvSpPr txBox="1"/>
          <p:nvPr/>
        </p:nvSpPr>
        <p:spPr>
          <a:xfrm>
            <a:off x="23372" y="2567690"/>
            <a:ext cx="4646099" cy="646331"/>
          </a:xfrm>
          <a:prstGeom prst="rect">
            <a:avLst/>
          </a:prstGeom>
          <a:solidFill>
            <a:srgbClr val="FEFEFE"/>
          </a:solidFill>
        </p:spPr>
        <p:txBody>
          <a:bodyPr wrap="square" rtlCol="0">
            <a:spAutoFit/>
          </a:bodyPr>
          <a:lstStyle/>
          <a:p>
            <a:r>
              <a:rPr lang="en-US" b="1" dirty="0"/>
              <a:t>On the edge of consciousness. How to heal the soul with </a:t>
            </a:r>
            <a:r>
              <a:rPr lang="en-US" b="1" dirty="0" err="1"/>
              <a:t>holotropic</a:t>
            </a:r>
            <a:r>
              <a:rPr lang="en-US" b="1" dirty="0"/>
              <a:t> breathing</a:t>
            </a:r>
            <a:r>
              <a:rPr lang="cs-CZ" b="1" dirty="0"/>
              <a:t>?</a:t>
            </a:r>
            <a:endParaRPr lang="en-US" b="1" dirty="0"/>
          </a:p>
        </p:txBody>
      </p:sp>
    </p:spTree>
    <p:extLst>
      <p:ext uri="{BB962C8B-B14F-4D97-AF65-F5344CB8AC3E}">
        <p14:creationId xmlns:p14="http://schemas.microsoft.com/office/powerpoint/2010/main" val="19587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500"/>
                                        <p:tgtEl>
                                          <p:spTgt spid="1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500"/>
                                        <p:tgtEl>
                                          <p:spTgt spid="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500"/>
                                        <p:tgtEl>
                                          <p:spTgt spid="2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9"/>
                                        </p:tgtEl>
                                        <p:attrNameLst>
                                          <p:attrName>style.visibility</p:attrName>
                                        </p:attrNameLst>
                                      </p:cBhvr>
                                      <p:to>
                                        <p:strVal val="visible"/>
                                      </p:to>
                                    </p:set>
                                    <p:animEffect transition="in" filter="fade">
                                      <p:cBhvr>
                                        <p:cTn id="96" dur="500"/>
                                        <p:tgtEl>
                                          <p:spTgt spid="9"/>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500"/>
                                        <p:tgtEl>
                                          <p:spTgt spid="10"/>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fade">
                                      <p:cBhvr>
                                        <p:cTn id="10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animBg="1"/>
      <p:bldP spid="11" grpId="0"/>
      <p:bldP spid="12" grpId="0" animBg="1"/>
      <p:bldP spid="13" grpId="0" animBg="1"/>
      <p:bldP spid="14" grpId="0" animBg="1"/>
      <p:bldP spid="16" grpId="0" animBg="1"/>
      <p:bldP spid="17" grpId="0" animBg="1"/>
      <p:bldP spid="2" grpId="0" animBg="1"/>
      <p:bldP spid="3" grpId="0" animBg="1"/>
      <p:bldP spid="18" grpId="0" animBg="1"/>
      <p:bldP spid="19" grpId="0" animBg="1"/>
      <p:bldP spid="20" grpId="0" animBg="1"/>
      <p:bldP spid="21" grpId="0" animBg="1"/>
      <p:bldP spid="22" grpId="0" animBg="1"/>
      <p:bldP spid="23" grpId="0" animBg="1"/>
      <p:bldP spid="28" grpId="0" animBg="1"/>
      <p:bldP spid="29" grpId="0" animBg="1"/>
      <p:bldP spid="24"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DAF81-EA4B-AEA3-8A08-04DF743A5D2C}"/>
              </a:ext>
            </a:extLst>
          </p:cNvPr>
          <p:cNvSpPr>
            <a:spLocks noGrp="1"/>
          </p:cNvSpPr>
          <p:nvPr>
            <p:ph type="title"/>
          </p:nvPr>
        </p:nvSpPr>
        <p:spPr>
          <a:xfrm>
            <a:off x="169806" y="133773"/>
            <a:ext cx="2912232" cy="1325563"/>
          </a:xfrm>
        </p:spPr>
        <p:txBody>
          <a:bodyPr/>
          <a:lstStyle/>
          <a:p>
            <a:r>
              <a:rPr lang="cs-CZ" dirty="0"/>
              <a:t>In </a:t>
            </a:r>
            <a:r>
              <a:rPr lang="cs-CZ" dirty="0" err="1"/>
              <a:t>lungs</a:t>
            </a:r>
            <a:r>
              <a:rPr lang="cs-CZ" dirty="0"/>
              <a:t>:</a:t>
            </a:r>
            <a:endParaRPr lang="en-US" dirty="0"/>
          </a:p>
        </p:txBody>
      </p:sp>
      <p:sp>
        <p:nvSpPr>
          <p:cNvPr id="3" name="Content Placeholder 2">
            <a:extLst>
              <a:ext uri="{FF2B5EF4-FFF2-40B4-BE49-F238E27FC236}">
                <a16:creationId xmlns:a16="http://schemas.microsoft.com/office/drawing/2014/main" id="{0C9B81A8-ABFC-61BD-B95C-CE320DD3B33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5D8356D-F6BA-880F-F4CA-3B155789D8AA}"/>
              </a:ext>
            </a:extLst>
          </p:cNvPr>
          <p:cNvPicPr>
            <a:picLocks noChangeAspect="1"/>
          </p:cNvPicPr>
          <p:nvPr/>
        </p:nvPicPr>
        <p:blipFill>
          <a:blip r:embed="rId2"/>
          <a:stretch>
            <a:fillRect/>
          </a:stretch>
        </p:blipFill>
        <p:spPr>
          <a:xfrm>
            <a:off x="2603951" y="0"/>
            <a:ext cx="6781413" cy="6724227"/>
          </a:xfrm>
          <a:prstGeom prst="rect">
            <a:avLst/>
          </a:prstGeom>
        </p:spPr>
      </p:pic>
    </p:spTree>
    <p:extLst>
      <p:ext uri="{BB962C8B-B14F-4D97-AF65-F5344CB8AC3E}">
        <p14:creationId xmlns:p14="http://schemas.microsoft.com/office/powerpoint/2010/main" val="31168107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02169-960B-E5FC-55E1-118DB9436B77}"/>
              </a:ext>
            </a:extLst>
          </p:cNvPr>
          <p:cNvPicPr>
            <a:picLocks noChangeAspect="1"/>
          </p:cNvPicPr>
          <p:nvPr/>
        </p:nvPicPr>
        <p:blipFill>
          <a:blip r:embed="rId2"/>
          <a:stretch>
            <a:fillRect/>
          </a:stretch>
        </p:blipFill>
        <p:spPr>
          <a:xfrm>
            <a:off x="3314752" y="1225389"/>
            <a:ext cx="9242737" cy="4627699"/>
          </a:xfrm>
          <a:prstGeom prst="rect">
            <a:avLst/>
          </a:prstGeom>
        </p:spPr>
      </p:pic>
      <p:sp>
        <p:nvSpPr>
          <p:cNvPr id="5" name="Title 1">
            <a:extLst>
              <a:ext uri="{FF2B5EF4-FFF2-40B4-BE49-F238E27FC236}">
                <a16:creationId xmlns:a16="http://schemas.microsoft.com/office/drawing/2014/main" id="{C924A159-EAF3-8CEB-FB77-841C6E500EBA}"/>
              </a:ext>
            </a:extLst>
          </p:cNvPr>
          <p:cNvSpPr>
            <a:spLocks noGrp="1"/>
          </p:cNvSpPr>
          <p:nvPr>
            <p:ph type="title"/>
          </p:nvPr>
        </p:nvSpPr>
        <p:spPr>
          <a:xfrm>
            <a:off x="169806" y="133773"/>
            <a:ext cx="2912232" cy="1325563"/>
          </a:xfrm>
        </p:spPr>
        <p:txBody>
          <a:bodyPr/>
          <a:lstStyle/>
          <a:p>
            <a:r>
              <a:rPr lang="cs-CZ" dirty="0"/>
              <a:t>In </a:t>
            </a:r>
            <a:r>
              <a:rPr lang="cs-CZ" dirty="0" err="1"/>
              <a:t>lungs</a:t>
            </a:r>
            <a:r>
              <a:rPr lang="cs-CZ" dirty="0"/>
              <a:t>:</a:t>
            </a:r>
            <a:endParaRPr lang="en-US" dirty="0"/>
          </a:p>
        </p:txBody>
      </p:sp>
    </p:spTree>
    <p:extLst>
      <p:ext uri="{BB962C8B-B14F-4D97-AF65-F5344CB8AC3E}">
        <p14:creationId xmlns:p14="http://schemas.microsoft.com/office/powerpoint/2010/main" val="1755816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924A159-EAF3-8CEB-FB77-841C6E500EBA}"/>
              </a:ext>
            </a:extLst>
          </p:cNvPr>
          <p:cNvSpPr>
            <a:spLocks noGrp="1"/>
          </p:cNvSpPr>
          <p:nvPr>
            <p:ph type="title"/>
          </p:nvPr>
        </p:nvSpPr>
        <p:spPr>
          <a:xfrm>
            <a:off x="169806" y="133773"/>
            <a:ext cx="2912232" cy="1325563"/>
          </a:xfrm>
        </p:spPr>
        <p:txBody>
          <a:bodyPr/>
          <a:lstStyle/>
          <a:p>
            <a:r>
              <a:rPr lang="cs-CZ" dirty="0"/>
              <a:t>In </a:t>
            </a:r>
            <a:r>
              <a:rPr lang="cs-CZ" dirty="0" err="1"/>
              <a:t>lungs</a:t>
            </a:r>
            <a:r>
              <a:rPr lang="cs-CZ" dirty="0"/>
              <a:t>:</a:t>
            </a:r>
            <a:endParaRPr lang="en-US" dirty="0"/>
          </a:p>
        </p:txBody>
      </p:sp>
      <p:pic>
        <p:nvPicPr>
          <p:cNvPr id="14338" name="Picture 2">
            <a:extLst>
              <a:ext uri="{FF2B5EF4-FFF2-40B4-BE49-F238E27FC236}">
                <a16:creationId xmlns:a16="http://schemas.microsoft.com/office/drawing/2014/main" id="{1085878F-2539-3A6F-427B-1F7C4B9ACC7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4713" y="1047750"/>
            <a:ext cx="5362575"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9012F6A-051E-C144-5D08-B1D597B89F1B}"/>
              </a:ext>
            </a:extLst>
          </p:cNvPr>
          <p:cNvSpPr/>
          <p:nvPr/>
        </p:nvSpPr>
        <p:spPr>
          <a:xfrm>
            <a:off x="3163661" y="869496"/>
            <a:ext cx="1583871" cy="910318"/>
          </a:xfrm>
          <a:prstGeom prst="rect">
            <a:avLst/>
          </a:prstGeom>
          <a:solidFill>
            <a:srgbClr val="DEE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04C597-E7D8-4CFC-58CA-9C602E26F8B7}"/>
              </a:ext>
            </a:extLst>
          </p:cNvPr>
          <p:cNvSpPr txBox="1"/>
          <p:nvPr/>
        </p:nvSpPr>
        <p:spPr>
          <a:xfrm>
            <a:off x="8586927" y="3323401"/>
            <a:ext cx="1489703" cy="369332"/>
          </a:xfrm>
          <a:prstGeom prst="rect">
            <a:avLst/>
          </a:prstGeom>
          <a:noFill/>
        </p:spPr>
        <p:txBody>
          <a:bodyPr wrap="none" rtlCol="0">
            <a:spAutoFit/>
          </a:bodyPr>
          <a:lstStyle/>
          <a:p>
            <a:r>
              <a:rPr lang="cs-CZ" dirty="0" err="1"/>
              <a:t>Decrease</a:t>
            </a:r>
            <a:r>
              <a:rPr lang="cs-CZ" dirty="0"/>
              <a:t> PO2</a:t>
            </a:r>
            <a:endParaRPr lang="en-US" dirty="0"/>
          </a:p>
        </p:txBody>
      </p:sp>
      <p:sp>
        <p:nvSpPr>
          <p:cNvPr id="6" name="Arrow: Down 5">
            <a:extLst>
              <a:ext uri="{FF2B5EF4-FFF2-40B4-BE49-F238E27FC236}">
                <a16:creationId xmlns:a16="http://schemas.microsoft.com/office/drawing/2014/main" id="{AC199D75-8B96-88B3-EB99-B2C96610EBA8}"/>
              </a:ext>
            </a:extLst>
          </p:cNvPr>
          <p:cNvSpPr/>
          <p:nvPr/>
        </p:nvSpPr>
        <p:spPr>
          <a:xfrm rot="3296508">
            <a:off x="8794446" y="3427215"/>
            <a:ext cx="133637" cy="1055826"/>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93712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j0229073">
            <a:extLst>
              <a:ext uri="{FF2B5EF4-FFF2-40B4-BE49-F238E27FC236}">
                <a16:creationId xmlns:a16="http://schemas.microsoft.com/office/drawing/2014/main" id="{B4CA5C41-C6B5-464D-A8C5-48FA6B646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3363" y="1"/>
            <a:ext cx="9201151"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a:extLst>
              <a:ext uri="{FF2B5EF4-FFF2-40B4-BE49-F238E27FC236}">
                <a16:creationId xmlns:a16="http://schemas.microsoft.com/office/drawing/2014/main" id="{C2BC7477-9611-404F-8D02-E65540660A5C}"/>
              </a:ext>
            </a:extLst>
          </p:cNvPr>
          <p:cNvSpPr txBox="1">
            <a:spLocks noChangeArrowheads="1"/>
          </p:cNvSpPr>
          <p:nvPr/>
        </p:nvSpPr>
        <p:spPr bwMode="auto">
          <a:xfrm>
            <a:off x="1524001"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a:solidFill>
                  <a:schemeClr val="bg1"/>
                </a:solidFill>
              </a:rPr>
              <a:t>High Altitude Hypoxia</a:t>
            </a:r>
            <a:endParaRPr lang="cs-CZ" altLang="cs-CZ" sz="1800">
              <a:solidFill>
                <a:schemeClr val="bg1"/>
              </a:solidFill>
            </a:endParaRPr>
          </a:p>
        </p:txBody>
      </p:sp>
      <p:graphicFrame>
        <p:nvGraphicFramePr>
          <p:cNvPr id="41988" name="Object 2">
            <a:extLst>
              <a:ext uri="{FF2B5EF4-FFF2-40B4-BE49-F238E27FC236}">
                <a16:creationId xmlns:a16="http://schemas.microsoft.com/office/drawing/2014/main" id="{41D52401-4757-45AA-8274-EA869190B380}"/>
              </a:ext>
            </a:extLst>
          </p:cNvPr>
          <p:cNvGraphicFramePr>
            <a:graphicFrameLocks noChangeAspect="1"/>
          </p:cNvGraphicFramePr>
          <p:nvPr/>
        </p:nvGraphicFramePr>
        <p:xfrm>
          <a:off x="2046288" y="1427163"/>
          <a:ext cx="7245350" cy="4989512"/>
        </p:xfrm>
        <a:graphic>
          <a:graphicData uri="http://schemas.openxmlformats.org/presentationml/2006/ole">
            <mc:AlternateContent xmlns:mc="http://schemas.openxmlformats.org/markup-compatibility/2006">
              <mc:Choice xmlns:v="urn:schemas-microsoft-com:vml" Requires="v">
                <p:oleObj name="Chart" r:id="rId4" imgW="7620000" imgH="5248275" progId="Excel.Chart.8">
                  <p:embed/>
                </p:oleObj>
              </mc:Choice>
              <mc:Fallback>
                <p:oleObj name="Chart" r:id="rId4" imgW="7620000" imgH="5248275" progId="Excel.Chart.8">
                  <p:embed/>
                  <p:pic>
                    <p:nvPicPr>
                      <p:cNvPr id="41988" name="Object 2">
                        <a:extLst>
                          <a:ext uri="{FF2B5EF4-FFF2-40B4-BE49-F238E27FC236}">
                            <a16:creationId xmlns:a16="http://schemas.microsoft.com/office/drawing/2014/main" id="{41D52401-4757-45AA-8274-EA869190B3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288" y="1427163"/>
                        <a:ext cx="7245350" cy="498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9" name="Text Box 5">
            <a:extLst>
              <a:ext uri="{FF2B5EF4-FFF2-40B4-BE49-F238E27FC236}">
                <a16:creationId xmlns:a16="http://schemas.microsoft.com/office/drawing/2014/main" id="{A49602EF-97AD-4449-AD80-7EF1B3A94F13}"/>
              </a:ext>
            </a:extLst>
          </p:cNvPr>
          <p:cNvSpPr txBox="1">
            <a:spLocks noChangeArrowheads="1"/>
          </p:cNvSpPr>
          <p:nvPr/>
        </p:nvSpPr>
        <p:spPr bwMode="auto">
          <a:xfrm>
            <a:off x="4303714" y="19050"/>
            <a:ext cx="954107"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Climing</a:t>
            </a:r>
            <a:endParaRPr lang="cs-CZ" altLang="cs-CZ" sz="1800" dirty="0"/>
          </a:p>
        </p:txBody>
      </p:sp>
      <p:sp>
        <p:nvSpPr>
          <p:cNvPr id="41990" name="Text Box 6">
            <a:extLst>
              <a:ext uri="{FF2B5EF4-FFF2-40B4-BE49-F238E27FC236}">
                <a16:creationId xmlns:a16="http://schemas.microsoft.com/office/drawing/2014/main" id="{7CDC65F8-B512-42C1-A337-0FE7467357FF}"/>
              </a:ext>
            </a:extLst>
          </p:cNvPr>
          <p:cNvSpPr txBox="1">
            <a:spLocks noChangeArrowheads="1"/>
          </p:cNvSpPr>
          <p:nvPr/>
        </p:nvSpPr>
        <p:spPr bwMode="auto">
          <a:xfrm>
            <a:off x="4621213" y="523875"/>
            <a:ext cx="2787650" cy="369888"/>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Barometric pressure drop</a:t>
            </a:r>
          </a:p>
        </p:txBody>
      </p:sp>
      <p:sp>
        <p:nvSpPr>
          <p:cNvPr id="41991" name="Line 7">
            <a:extLst>
              <a:ext uri="{FF2B5EF4-FFF2-40B4-BE49-F238E27FC236}">
                <a16:creationId xmlns:a16="http://schemas.microsoft.com/office/drawing/2014/main" id="{74F2F21C-13C1-48A6-AA62-52FF9F0CE37B}"/>
              </a:ext>
            </a:extLst>
          </p:cNvPr>
          <p:cNvSpPr>
            <a:spLocks noChangeShapeType="1"/>
          </p:cNvSpPr>
          <p:nvPr/>
        </p:nvSpPr>
        <p:spPr bwMode="auto">
          <a:xfrm>
            <a:off x="5197476" y="395289"/>
            <a:ext cx="360363" cy="128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TextBox 7">
            <a:extLst>
              <a:ext uri="{FF2B5EF4-FFF2-40B4-BE49-F238E27FC236}">
                <a16:creationId xmlns:a16="http://schemas.microsoft.com/office/drawing/2014/main" id="{2E25B1D3-0A8C-205A-7557-FFDA1CDC7422}"/>
              </a:ext>
            </a:extLst>
          </p:cNvPr>
          <p:cNvSpPr txBox="1"/>
          <p:nvPr/>
        </p:nvSpPr>
        <p:spPr>
          <a:xfrm>
            <a:off x="2831392" y="1668008"/>
            <a:ext cx="4479560" cy="369332"/>
          </a:xfrm>
          <a:prstGeom prst="rect">
            <a:avLst/>
          </a:prstGeom>
          <a:solidFill>
            <a:schemeClr val="bg1"/>
          </a:solidFill>
        </p:spPr>
        <p:txBody>
          <a:bodyPr wrap="none" rtlCol="0">
            <a:spAutoFit/>
          </a:bodyPr>
          <a:lstStyle/>
          <a:p>
            <a:r>
              <a:rPr lang="en-US" dirty="0"/>
              <a:t>Decrease in barometric pressure with altitude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j0229073">
            <a:extLst>
              <a:ext uri="{FF2B5EF4-FFF2-40B4-BE49-F238E27FC236}">
                <a16:creationId xmlns:a16="http://schemas.microsoft.com/office/drawing/2014/main" id="{04708AF4-1FBC-4E38-BB30-8CD6C79FD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1"/>
            <a:ext cx="9180513"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B92E9145-A1CF-4054-91F6-BF88830C8091}"/>
              </a:ext>
            </a:extLst>
          </p:cNvPr>
          <p:cNvSpPr txBox="1">
            <a:spLocks noChangeArrowheads="1"/>
          </p:cNvSpPr>
          <p:nvPr/>
        </p:nvSpPr>
        <p:spPr bwMode="auto">
          <a:xfrm>
            <a:off x="1524001"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graphicFrame>
        <p:nvGraphicFramePr>
          <p:cNvPr id="44036" name="Object 2">
            <a:extLst>
              <a:ext uri="{FF2B5EF4-FFF2-40B4-BE49-F238E27FC236}">
                <a16:creationId xmlns:a16="http://schemas.microsoft.com/office/drawing/2014/main" id="{D77D9BAC-E70A-4F12-9CEE-FEEB48FF6FF7}"/>
              </a:ext>
            </a:extLst>
          </p:cNvPr>
          <p:cNvGraphicFramePr>
            <a:graphicFrameLocks noChangeAspect="1"/>
          </p:cNvGraphicFramePr>
          <p:nvPr/>
        </p:nvGraphicFramePr>
        <p:xfrm>
          <a:off x="2046289" y="1427164"/>
          <a:ext cx="7666037" cy="4619625"/>
        </p:xfrm>
        <a:graphic>
          <a:graphicData uri="http://schemas.openxmlformats.org/presentationml/2006/ole">
            <mc:AlternateContent xmlns:mc="http://schemas.openxmlformats.org/markup-compatibility/2006">
              <mc:Choice xmlns:v="urn:schemas-microsoft-com:vml" Requires="v">
                <p:oleObj name="Chart" r:id="rId4" imgW="7143750" imgH="4305300" progId="Excel.Chart.8">
                  <p:embed/>
                </p:oleObj>
              </mc:Choice>
              <mc:Fallback>
                <p:oleObj name="Chart" r:id="rId4" imgW="7143750" imgH="4305300" progId="Excel.Chart.8">
                  <p:embed/>
                  <p:pic>
                    <p:nvPicPr>
                      <p:cNvPr id="44036" name="Object 2">
                        <a:extLst>
                          <a:ext uri="{FF2B5EF4-FFF2-40B4-BE49-F238E27FC236}">
                            <a16:creationId xmlns:a16="http://schemas.microsoft.com/office/drawing/2014/main" id="{D77D9BAC-E70A-4F12-9CEE-FEEB48FF6F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6289" y="1427164"/>
                        <a:ext cx="7666037"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37" name="Text Box 5">
            <a:extLst>
              <a:ext uri="{FF2B5EF4-FFF2-40B4-BE49-F238E27FC236}">
                <a16:creationId xmlns:a16="http://schemas.microsoft.com/office/drawing/2014/main" id="{439E392A-4FAE-421E-8FC7-FB81BD1A9759}"/>
              </a:ext>
            </a:extLst>
          </p:cNvPr>
          <p:cNvSpPr txBox="1">
            <a:spLocks noChangeArrowheads="1"/>
          </p:cNvSpPr>
          <p:nvPr/>
        </p:nvSpPr>
        <p:spPr bwMode="auto">
          <a:xfrm>
            <a:off x="4264026" y="19050"/>
            <a:ext cx="1082675" cy="369888"/>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Climbing</a:t>
            </a:r>
          </a:p>
        </p:txBody>
      </p:sp>
      <p:sp>
        <p:nvSpPr>
          <p:cNvPr id="44038" name="Text Box 6">
            <a:extLst>
              <a:ext uri="{FF2B5EF4-FFF2-40B4-BE49-F238E27FC236}">
                <a16:creationId xmlns:a16="http://schemas.microsoft.com/office/drawing/2014/main" id="{B6C9BACC-AC02-4287-BC1A-95F07E0AFDFB}"/>
              </a:ext>
            </a:extLst>
          </p:cNvPr>
          <p:cNvSpPr txBox="1">
            <a:spLocks noChangeArrowheads="1"/>
          </p:cNvSpPr>
          <p:nvPr/>
        </p:nvSpPr>
        <p:spPr bwMode="auto">
          <a:xfrm>
            <a:off x="4633459" y="523876"/>
            <a:ext cx="3082895"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Pokles barometrického tlaku</a:t>
            </a:r>
          </a:p>
        </p:txBody>
      </p:sp>
      <p:sp>
        <p:nvSpPr>
          <p:cNvPr id="44039" name="Text Box 7">
            <a:extLst>
              <a:ext uri="{FF2B5EF4-FFF2-40B4-BE49-F238E27FC236}">
                <a16:creationId xmlns:a16="http://schemas.microsoft.com/office/drawing/2014/main" id="{350A2466-B36A-433A-AC65-34825F950C0C}"/>
              </a:ext>
            </a:extLst>
          </p:cNvPr>
          <p:cNvSpPr txBox="1">
            <a:spLocks noChangeArrowheads="1"/>
          </p:cNvSpPr>
          <p:nvPr/>
        </p:nvSpPr>
        <p:spPr bwMode="auto">
          <a:xfrm>
            <a:off x="6180138" y="1054100"/>
            <a:ext cx="3211200"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A drop in </a:t>
            </a:r>
            <a:r>
              <a:rPr lang="cs-CZ" altLang="cs-CZ" sz="1800" dirty="0" err="1"/>
              <a:t>barometric</a:t>
            </a:r>
            <a:r>
              <a:rPr lang="cs-CZ" altLang="cs-CZ" sz="1800" dirty="0"/>
              <a:t> </a:t>
            </a:r>
            <a:r>
              <a:rPr lang="cs-CZ" altLang="cs-CZ" sz="1800" dirty="0" err="1"/>
              <a:t>pressure</a:t>
            </a:r>
            <a:endParaRPr lang="cs-CZ" altLang="cs-CZ" sz="1800" dirty="0"/>
          </a:p>
        </p:txBody>
      </p:sp>
      <p:sp>
        <p:nvSpPr>
          <p:cNvPr id="44040" name="Line 8">
            <a:extLst>
              <a:ext uri="{FF2B5EF4-FFF2-40B4-BE49-F238E27FC236}">
                <a16:creationId xmlns:a16="http://schemas.microsoft.com/office/drawing/2014/main" id="{80DAD29D-01CF-4589-B1D5-E0B1C07108F1}"/>
              </a:ext>
            </a:extLst>
          </p:cNvPr>
          <p:cNvSpPr>
            <a:spLocks noChangeShapeType="1"/>
          </p:cNvSpPr>
          <p:nvPr/>
        </p:nvSpPr>
        <p:spPr bwMode="auto">
          <a:xfrm>
            <a:off x="5197476" y="395289"/>
            <a:ext cx="360363" cy="128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4041" name="Line 9">
            <a:extLst>
              <a:ext uri="{FF2B5EF4-FFF2-40B4-BE49-F238E27FC236}">
                <a16:creationId xmlns:a16="http://schemas.microsoft.com/office/drawing/2014/main" id="{E5FD9D82-B18E-4462-AD70-5EF95053E0EA}"/>
              </a:ext>
            </a:extLst>
          </p:cNvPr>
          <p:cNvSpPr>
            <a:spLocks noChangeShapeType="1"/>
          </p:cNvSpPr>
          <p:nvPr/>
        </p:nvSpPr>
        <p:spPr bwMode="auto">
          <a:xfrm>
            <a:off x="6246813" y="9048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TextBox 1">
            <a:extLst>
              <a:ext uri="{FF2B5EF4-FFF2-40B4-BE49-F238E27FC236}">
                <a16:creationId xmlns:a16="http://schemas.microsoft.com/office/drawing/2014/main" id="{31BECA04-60D3-1470-FA00-ECB0A0F1C489}"/>
              </a:ext>
            </a:extLst>
          </p:cNvPr>
          <p:cNvSpPr txBox="1"/>
          <p:nvPr/>
        </p:nvSpPr>
        <p:spPr>
          <a:xfrm>
            <a:off x="2246546" y="1550303"/>
            <a:ext cx="1903278" cy="369332"/>
          </a:xfrm>
          <a:prstGeom prst="rect">
            <a:avLst/>
          </a:prstGeom>
          <a:solidFill>
            <a:schemeClr val="bg1"/>
          </a:solidFill>
        </p:spPr>
        <p:txBody>
          <a:bodyPr wrap="none" rtlCol="0">
            <a:spAutoFit/>
          </a:bodyPr>
          <a:lstStyle/>
          <a:p>
            <a:r>
              <a:rPr lang="en-US" dirty="0"/>
              <a:t>PO2 in inspired air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j0229073">
            <a:extLst>
              <a:ext uri="{FF2B5EF4-FFF2-40B4-BE49-F238E27FC236}">
                <a16:creationId xmlns:a16="http://schemas.microsoft.com/office/drawing/2014/main" id="{F8A3B3E4-5215-41D5-B1FD-E1173AC61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26819"/>
            <a:ext cx="9201151"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20BFEA88-47DD-4575-8B9E-79585F246AAA}"/>
              </a:ext>
            </a:extLst>
          </p:cNvPr>
          <p:cNvSpPr txBox="1">
            <a:spLocks noChangeArrowheads="1"/>
          </p:cNvSpPr>
          <p:nvPr/>
        </p:nvSpPr>
        <p:spPr bwMode="auto">
          <a:xfrm>
            <a:off x="1524001"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46084" name="Text Box 4">
            <a:extLst>
              <a:ext uri="{FF2B5EF4-FFF2-40B4-BE49-F238E27FC236}">
                <a16:creationId xmlns:a16="http://schemas.microsoft.com/office/drawing/2014/main" id="{F2D70AAE-C34C-4C0B-8B46-C13D9A852426}"/>
              </a:ext>
            </a:extLst>
          </p:cNvPr>
          <p:cNvSpPr txBox="1">
            <a:spLocks noChangeArrowheads="1"/>
          </p:cNvSpPr>
          <p:nvPr/>
        </p:nvSpPr>
        <p:spPr bwMode="auto">
          <a:xfrm>
            <a:off x="4278314" y="19050"/>
            <a:ext cx="954107"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Climing</a:t>
            </a:r>
            <a:endParaRPr lang="cs-CZ" altLang="cs-CZ" sz="1800" dirty="0"/>
          </a:p>
        </p:txBody>
      </p:sp>
      <p:sp>
        <p:nvSpPr>
          <p:cNvPr id="46085" name="Text Box 5">
            <a:extLst>
              <a:ext uri="{FF2B5EF4-FFF2-40B4-BE49-F238E27FC236}">
                <a16:creationId xmlns:a16="http://schemas.microsoft.com/office/drawing/2014/main" id="{D2CC520A-140C-48DF-B480-3B3297260D6D}"/>
              </a:ext>
            </a:extLst>
          </p:cNvPr>
          <p:cNvSpPr txBox="1">
            <a:spLocks noChangeArrowheads="1"/>
          </p:cNvSpPr>
          <p:nvPr/>
        </p:nvSpPr>
        <p:spPr bwMode="auto">
          <a:xfrm>
            <a:off x="4657926" y="534732"/>
            <a:ext cx="3044423"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Drop in </a:t>
            </a:r>
            <a:r>
              <a:rPr lang="cs-CZ" altLang="cs-CZ" sz="1800" dirty="0" err="1"/>
              <a:t>barometric</a:t>
            </a:r>
            <a:r>
              <a:rPr lang="cs-CZ" altLang="cs-CZ" sz="1800" dirty="0"/>
              <a:t> </a:t>
            </a:r>
            <a:r>
              <a:rPr lang="cs-CZ" altLang="cs-CZ" sz="1800" dirty="0" err="1"/>
              <a:t>pressure</a:t>
            </a:r>
            <a:endParaRPr lang="cs-CZ" altLang="cs-CZ" sz="1800" dirty="0"/>
          </a:p>
        </p:txBody>
      </p:sp>
      <p:sp>
        <p:nvSpPr>
          <p:cNvPr id="46086" name="Text Box 6">
            <a:extLst>
              <a:ext uri="{FF2B5EF4-FFF2-40B4-BE49-F238E27FC236}">
                <a16:creationId xmlns:a16="http://schemas.microsoft.com/office/drawing/2014/main" id="{08F109F6-136B-4149-9E3E-5C06C335ED64}"/>
              </a:ext>
            </a:extLst>
          </p:cNvPr>
          <p:cNvSpPr txBox="1">
            <a:spLocks noChangeArrowheads="1"/>
          </p:cNvSpPr>
          <p:nvPr/>
        </p:nvSpPr>
        <p:spPr bwMode="auto">
          <a:xfrm>
            <a:off x="6180138" y="1054100"/>
            <a:ext cx="3377848"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t>Decrease in PO2 in inspired air</a:t>
            </a:r>
            <a:endParaRPr lang="cs-CZ" altLang="cs-CZ" sz="1800" dirty="0"/>
          </a:p>
        </p:txBody>
      </p:sp>
      <p:sp>
        <p:nvSpPr>
          <p:cNvPr id="46087" name="Line 7">
            <a:extLst>
              <a:ext uri="{FF2B5EF4-FFF2-40B4-BE49-F238E27FC236}">
                <a16:creationId xmlns:a16="http://schemas.microsoft.com/office/drawing/2014/main" id="{C306E8D1-284F-4539-B3B4-1FB14D136CEA}"/>
              </a:ext>
            </a:extLst>
          </p:cNvPr>
          <p:cNvSpPr>
            <a:spLocks noChangeShapeType="1"/>
          </p:cNvSpPr>
          <p:nvPr/>
        </p:nvSpPr>
        <p:spPr bwMode="auto">
          <a:xfrm>
            <a:off x="5197476" y="395289"/>
            <a:ext cx="360363" cy="128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8" name="Line 8">
            <a:extLst>
              <a:ext uri="{FF2B5EF4-FFF2-40B4-BE49-F238E27FC236}">
                <a16:creationId xmlns:a16="http://schemas.microsoft.com/office/drawing/2014/main" id="{383EA44A-F74B-4442-986A-E5E0D7DF77A4}"/>
              </a:ext>
            </a:extLst>
          </p:cNvPr>
          <p:cNvSpPr>
            <a:spLocks noChangeShapeType="1"/>
          </p:cNvSpPr>
          <p:nvPr/>
        </p:nvSpPr>
        <p:spPr bwMode="auto">
          <a:xfrm>
            <a:off x="6246813" y="9048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89" name="Text Box 9">
            <a:extLst>
              <a:ext uri="{FF2B5EF4-FFF2-40B4-BE49-F238E27FC236}">
                <a16:creationId xmlns:a16="http://schemas.microsoft.com/office/drawing/2014/main" id="{6F74C98F-64D9-4F99-B61F-5B2EFE24BC46}"/>
              </a:ext>
            </a:extLst>
          </p:cNvPr>
          <p:cNvSpPr txBox="1">
            <a:spLocks noChangeArrowheads="1"/>
          </p:cNvSpPr>
          <p:nvPr/>
        </p:nvSpPr>
        <p:spPr bwMode="auto">
          <a:xfrm>
            <a:off x="7323138" y="1601789"/>
            <a:ext cx="2813591"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Decrease</a:t>
            </a:r>
            <a:r>
              <a:rPr lang="cs-CZ" altLang="cs-CZ" sz="1800" dirty="0"/>
              <a:t> in </a:t>
            </a:r>
            <a:r>
              <a:rPr lang="cs-CZ" altLang="cs-CZ" sz="1800" dirty="0" err="1"/>
              <a:t>alveolar</a:t>
            </a:r>
            <a:r>
              <a:rPr lang="cs-CZ" altLang="cs-CZ" sz="1800" dirty="0"/>
              <a:t> PO2</a:t>
            </a:r>
          </a:p>
        </p:txBody>
      </p:sp>
      <p:pic>
        <p:nvPicPr>
          <p:cNvPr id="46090" name="Picture 10">
            <a:extLst>
              <a:ext uri="{FF2B5EF4-FFF2-40B4-BE49-F238E27FC236}">
                <a16:creationId xmlns:a16="http://schemas.microsoft.com/office/drawing/2014/main" id="{35E538A5-920B-4E8A-BC19-53CAF0E83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382" t="12468" r="13396" b="7329"/>
          <a:stretch>
            <a:fillRect/>
          </a:stretch>
        </p:blipFill>
        <p:spPr bwMode="auto">
          <a:xfrm>
            <a:off x="1619251" y="1830388"/>
            <a:ext cx="5464175"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Line 11">
            <a:extLst>
              <a:ext uri="{FF2B5EF4-FFF2-40B4-BE49-F238E27FC236}">
                <a16:creationId xmlns:a16="http://schemas.microsoft.com/office/drawing/2014/main" id="{16B13C4F-2DFA-4D85-A5EB-458F79016816}"/>
              </a:ext>
            </a:extLst>
          </p:cNvPr>
          <p:cNvSpPr>
            <a:spLocks noChangeShapeType="1"/>
          </p:cNvSpPr>
          <p:nvPr/>
        </p:nvSpPr>
        <p:spPr bwMode="auto">
          <a:xfrm>
            <a:off x="7504113" y="14382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092" name="Text Box 12">
            <a:extLst>
              <a:ext uri="{FF2B5EF4-FFF2-40B4-BE49-F238E27FC236}">
                <a16:creationId xmlns:a16="http://schemas.microsoft.com/office/drawing/2014/main" id="{FD371013-D417-4E4B-8B82-A66AE4EDDDAC}"/>
              </a:ext>
            </a:extLst>
          </p:cNvPr>
          <p:cNvSpPr txBox="1">
            <a:spLocks noChangeArrowheads="1"/>
          </p:cNvSpPr>
          <p:nvPr/>
        </p:nvSpPr>
        <p:spPr bwMode="auto">
          <a:xfrm rot="1775098">
            <a:off x="3223844" y="2368958"/>
            <a:ext cx="14025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dirty="0"/>
              <a:t>PO2 in </a:t>
            </a:r>
            <a:r>
              <a:rPr lang="cs-CZ" altLang="cs-CZ" sz="1200" b="1" dirty="0" err="1"/>
              <a:t>inspir</a:t>
            </a:r>
            <a:r>
              <a:rPr lang="cs-CZ" altLang="cs-CZ" sz="1200" b="1" dirty="0"/>
              <a:t>. air</a:t>
            </a:r>
          </a:p>
        </p:txBody>
      </p:sp>
      <p:sp>
        <p:nvSpPr>
          <p:cNvPr id="46093" name="Text Box 13">
            <a:extLst>
              <a:ext uri="{FF2B5EF4-FFF2-40B4-BE49-F238E27FC236}">
                <a16:creationId xmlns:a16="http://schemas.microsoft.com/office/drawing/2014/main" id="{BA92D067-D2F0-44C2-853C-3C62DB8529D8}"/>
              </a:ext>
            </a:extLst>
          </p:cNvPr>
          <p:cNvSpPr txBox="1">
            <a:spLocks noChangeArrowheads="1"/>
          </p:cNvSpPr>
          <p:nvPr/>
        </p:nvSpPr>
        <p:spPr bwMode="auto">
          <a:xfrm>
            <a:off x="5459413" y="2098675"/>
            <a:ext cx="1776412"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a:t>PAO2 - aklimatizovaní</a:t>
            </a:r>
          </a:p>
        </p:txBody>
      </p:sp>
      <p:sp>
        <p:nvSpPr>
          <p:cNvPr id="46094" name="Text Box 14">
            <a:extLst>
              <a:ext uri="{FF2B5EF4-FFF2-40B4-BE49-F238E27FC236}">
                <a16:creationId xmlns:a16="http://schemas.microsoft.com/office/drawing/2014/main" id="{833B6D12-40E5-437F-9111-64C82AAC63C9}"/>
              </a:ext>
            </a:extLst>
          </p:cNvPr>
          <p:cNvSpPr txBox="1">
            <a:spLocks noChangeArrowheads="1"/>
          </p:cNvSpPr>
          <p:nvPr/>
        </p:nvSpPr>
        <p:spPr bwMode="auto">
          <a:xfrm>
            <a:off x="5500688" y="2338389"/>
            <a:ext cx="1903412"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a:t>PAO2 – akutní expozice</a:t>
            </a:r>
          </a:p>
        </p:txBody>
      </p:sp>
      <p:sp>
        <p:nvSpPr>
          <p:cNvPr id="46095" name="Rectangle 17">
            <a:extLst>
              <a:ext uri="{FF2B5EF4-FFF2-40B4-BE49-F238E27FC236}">
                <a16:creationId xmlns:a16="http://schemas.microsoft.com/office/drawing/2014/main" id="{1CD14816-2D72-48AF-A711-17B8CC86702D}"/>
              </a:ext>
            </a:extLst>
          </p:cNvPr>
          <p:cNvSpPr>
            <a:spLocks noChangeArrowheads="1"/>
          </p:cNvSpPr>
          <p:nvPr/>
        </p:nvSpPr>
        <p:spPr bwMode="auto">
          <a:xfrm>
            <a:off x="3925889" y="3043239"/>
            <a:ext cx="287337" cy="166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US" altLang="cs-CZ" sz="1800"/>
          </a:p>
        </p:txBody>
      </p:sp>
      <p:sp>
        <p:nvSpPr>
          <p:cNvPr id="46096" name="Text Box 20">
            <a:extLst>
              <a:ext uri="{FF2B5EF4-FFF2-40B4-BE49-F238E27FC236}">
                <a16:creationId xmlns:a16="http://schemas.microsoft.com/office/drawing/2014/main" id="{E9206031-B800-4F89-872F-ACBD3D215D17}"/>
              </a:ext>
            </a:extLst>
          </p:cNvPr>
          <p:cNvSpPr txBox="1">
            <a:spLocks noChangeArrowheads="1"/>
          </p:cNvSpPr>
          <p:nvPr/>
        </p:nvSpPr>
        <p:spPr bwMode="auto">
          <a:xfrm>
            <a:off x="6632575" y="4430714"/>
            <a:ext cx="2080826"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dirty="0"/>
              <a:t>PAO2 – </a:t>
            </a:r>
            <a:r>
              <a:rPr lang="cs-CZ" altLang="cs-CZ" sz="1200" b="1" dirty="0" err="1"/>
              <a:t>fully</a:t>
            </a:r>
            <a:r>
              <a:rPr lang="cs-CZ" altLang="cs-CZ" sz="1200" b="1" dirty="0"/>
              <a:t> </a:t>
            </a:r>
            <a:r>
              <a:rPr lang="cs-CZ" altLang="cs-CZ" sz="1200" b="1" dirty="0" err="1"/>
              <a:t>acclimatized</a:t>
            </a:r>
            <a:endParaRPr lang="cs-CZ" altLang="cs-CZ" sz="1200" b="1" dirty="0"/>
          </a:p>
        </p:txBody>
      </p:sp>
      <p:sp>
        <p:nvSpPr>
          <p:cNvPr id="46097" name="Text Box 21">
            <a:extLst>
              <a:ext uri="{FF2B5EF4-FFF2-40B4-BE49-F238E27FC236}">
                <a16:creationId xmlns:a16="http://schemas.microsoft.com/office/drawing/2014/main" id="{5297385C-4688-45C8-803A-C127297A0D28}"/>
              </a:ext>
            </a:extLst>
          </p:cNvPr>
          <p:cNvSpPr txBox="1">
            <a:spLocks noChangeArrowheads="1"/>
          </p:cNvSpPr>
          <p:nvPr/>
        </p:nvSpPr>
        <p:spPr bwMode="auto">
          <a:xfrm>
            <a:off x="6786564" y="4911726"/>
            <a:ext cx="2481577"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dirty="0"/>
              <a:t>PAO2 – </a:t>
            </a:r>
            <a:r>
              <a:rPr lang="cs-CZ" altLang="cs-CZ" sz="1200" b="1" dirty="0" err="1"/>
              <a:t>acute</a:t>
            </a:r>
            <a:r>
              <a:rPr lang="cs-CZ" altLang="cs-CZ" sz="1200" b="1" dirty="0"/>
              <a:t> </a:t>
            </a:r>
            <a:r>
              <a:rPr lang="cs-CZ" altLang="cs-CZ" sz="1200" b="1" dirty="0" err="1"/>
              <a:t>altitude</a:t>
            </a:r>
            <a:r>
              <a:rPr lang="cs-CZ" altLang="cs-CZ" sz="1200" b="1" dirty="0"/>
              <a:t> </a:t>
            </a:r>
            <a:r>
              <a:rPr lang="cs-CZ" altLang="cs-CZ" sz="1200" b="1" dirty="0" err="1"/>
              <a:t>exposure</a:t>
            </a:r>
            <a:endParaRPr lang="cs-CZ" altLang="cs-CZ" sz="1200" b="1" dirty="0"/>
          </a:p>
        </p:txBody>
      </p:sp>
      <p:sp>
        <p:nvSpPr>
          <p:cNvPr id="46098" name="Text Box 22">
            <a:extLst>
              <a:ext uri="{FF2B5EF4-FFF2-40B4-BE49-F238E27FC236}">
                <a16:creationId xmlns:a16="http://schemas.microsoft.com/office/drawing/2014/main" id="{CDDA7222-C47C-4A01-BB13-6AA2B1B75309}"/>
              </a:ext>
            </a:extLst>
          </p:cNvPr>
          <p:cNvSpPr txBox="1">
            <a:spLocks noChangeArrowheads="1"/>
          </p:cNvSpPr>
          <p:nvPr/>
        </p:nvSpPr>
        <p:spPr bwMode="auto">
          <a:xfrm>
            <a:off x="5445125" y="1839914"/>
            <a:ext cx="1779588"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200" b="1"/>
              <a:t>PO2 v inspir. vzduchu</a:t>
            </a:r>
          </a:p>
        </p:txBody>
      </p:sp>
      <p:sp>
        <p:nvSpPr>
          <p:cNvPr id="46099" name="Text Box 23">
            <a:extLst>
              <a:ext uri="{FF2B5EF4-FFF2-40B4-BE49-F238E27FC236}">
                <a16:creationId xmlns:a16="http://schemas.microsoft.com/office/drawing/2014/main" id="{4120E539-4023-4247-8B9F-EFDBEF504101}"/>
              </a:ext>
            </a:extLst>
          </p:cNvPr>
          <p:cNvSpPr txBox="1">
            <a:spLocks noChangeArrowheads="1"/>
          </p:cNvSpPr>
          <p:nvPr/>
        </p:nvSpPr>
        <p:spPr bwMode="auto">
          <a:xfrm>
            <a:off x="8072439" y="2197100"/>
            <a:ext cx="2710999"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Decrease</a:t>
            </a:r>
            <a:r>
              <a:rPr lang="cs-CZ" altLang="cs-CZ" sz="1800" dirty="0"/>
              <a:t> in </a:t>
            </a:r>
            <a:r>
              <a:rPr lang="cs-CZ" altLang="cs-CZ" sz="1800" dirty="0" err="1"/>
              <a:t>arterial</a:t>
            </a:r>
            <a:r>
              <a:rPr lang="cs-CZ" altLang="cs-CZ" sz="1800" dirty="0"/>
              <a:t> PO2</a:t>
            </a:r>
          </a:p>
        </p:txBody>
      </p:sp>
      <p:sp>
        <p:nvSpPr>
          <p:cNvPr id="46100" name="Line 24">
            <a:extLst>
              <a:ext uri="{FF2B5EF4-FFF2-40B4-BE49-F238E27FC236}">
                <a16:creationId xmlns:a16="http://schemas.microsoft.com/office/drawing/2014/main" id="{A9E4E7F0-D64F-4969-AB34-6B9DF21A0F7B}"/>
              </a:ext>
            </a:extLst>
          </p:cNvPr>
          <p:cNvSpPr>
            <a:spLocks noChangeShapeType="1"/>
          </p:cNvSpPr>
          <p:nvPr/>
        </p:nvSpPr>
        <p:spPr bwMode="auto">
          <a:xfrm>
            <a:off x="8489950" y="1995488"/>
            <a:ext cx="457200" cy="20161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Rectangle 2">
            <a:extLst>
              <a:ext uri="{FF2B5EF4-FFF2-40B4-BE49-F238E27FC236}">
                <a16:creationId xmlns:a16="http://schemas.microsoft.com/office/drawing/2014/main" id="{6592DB63-B5D9-854B-8FD9-A0200FD3EC72}"/>
              </a:ext>
            </a:extLst>
          </p:cNvPr>
          <p:cNvSpPr>
            <a:spLocks noChangeArrowheads="1"/>
          </p:cNvSpPr>
          <p:nvPr/>
        </p:nvSpPr>
        <p:spPr bwMode="auto">
          <a:xfrm>
            <a:off x="152400" y="152400"/>
            <a:ext cx="12192000" cy="0"/>
          </a:xfrm>
          <a:prstGeom prst="rect">
            <a:avLst/>
          </a:prstGeom>
          <a:solidFill>
            <a:srgbClr val="F5F5F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8225114">
            <a:extLst>
              <a:ext uri="{FF2B5EF4-FFF2-40B4-BE49-F238E27FC236}">
                <a16:creationId xmlns:a16="http://schemas.microsoft.com/office/drawing/2014/main" id="{D793F658-1943-429A-9686-E1B9F7DF5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288" y="0"/>
            <a:ext cx="12566287"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Vědci pracují na syntetických krvinkách. Žene je nedostatek dárců | Zdraví  | Lidovky.cz">
            <a:extLst>
              <a:ext uri="{FF2B5EF4-FFF2-40B4-BE49-F238E27FC236}">
                <a16:creationId xmlns:a16="http://schemas.microsoft.com/office/drawing/2014/main" id="{B20290D9-A41A-A711-30E6-AE3CC1F1B6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725" y="2979738"/>
            <a:ext cx="18224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4" descr="Čínský kontejnerový přístav ochromil covid. A očekává se dominový efekt v  globálních dodavatelských řetězcích - Ekonomický deník">
            <a:extLst>
              <a:ext uri="{FF2B5EF4-FFF2-40B4-BE49-F238E27FC236}">
                <a16:creationId xmlns:a16="http://schemas.microsoft.com/office/drawing/2014/main" id="{E4AFC422-28C4-B607-44B6-CF988FB4C9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5838" y="874713"/>
            <a:ext cx="30194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Obrázek 3">
            <a:extLst>
              <a:ext uri="{FF2B5EF4-FFF2-40B4-BE49-F238E27FC236}">
                <a16:creationId xmlns:a16="http://schemas.microsoft.com/office/drawing/2014/main" id="{597A0994-B5E3-060B-976A-99B52BC9B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4478338"/>
            <a:ext cx="16081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ovéPole 11">
            <a:extLst>
              <a:ext uri="{FF2B5EF4-FFF2-40B4-BE49-F238E27FC236}">
                <a16:creationId xmlns:a16="http://schemas.microsoft.com/office/drawing/2014/main" id="{519BBBB1-AB5F-6A8D-971F-1BA369DC9F49}"/>
              </a:ext>
            </a:extLst>
          </p:cNvPr>
          <p:cNvSpPr txBox="1">
            <a:spLocks noChangeArrowheads="1"/>
          </p:cNvSpPr>
          <p:nvPr/>
        </p:nvSpPr>
        <p:spPr bwMode="auto">
          <a:xfrm>
            <a:off x="6423025" y="1143000"/>
            <a:ext cx="449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O</a:t>
            </a:r>
            <a:r>
              <a:rPr lang="cs-CZ" altLang="en-US" baseline="-25000"/>
              <a:t>2</a:t>
            </a:r>
            <a:endParaRPr lang="en-US" altLang="en-US" baseline="-25000"/>
          </a:p>
        </p:txBody>
      </p:sp>
      <p:sp>
        <p:nvSpPr>
          <p:cNvPr id="12294" name="TextovéPole 13">
            <a:extLst>
              <a:ext uri="{FF2B5EF4-FFF2-40B4-BE49-F238E27FC236}">
                <a16:creationId xmlns:a16="http://schemas.microsoft.com/office/drawing/2014/main" id="{0E33BAAD-6231-F005-94A2-22523315E1AC}"/>
              </a:ext>
            </a:extLst>
          </p:cNvPr>
          <p:cNvSpPr txBox="1">
            <a:spLocks noChangeArrowheads="1"/>
          </p:cNvSpPr>
          <p:nvPr/>
        </p:nvSpPr>
        <p:spPr bwMode="auto">
          <a:xfrm>
            <a:off x="5397500" y="1203325"/>
            <a:ext cx="61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a:t>CO</a:t>
            </a:r>
            <a:r>
              <a:rPr lang="cs-CZ" altLang="en-US" baseline="-25000"/>
              <a:t>2</a:t>
            </a:r>
            <a:endParaRPr lang="en-US" altLang="en-US" baseline="-25000"/>
          </a:p>
        </p:txBody>
      </p:sp>
      <p:sp>
        <p:nvSpPr>
          <p:cNvPr id="17" name="TextovéPole 16">
            <a:extLst>
              <a:ext uri="{FF2B5EF4-FFF2-40B4-BE49-F238E27FC236}">
                <a16:creationId xmlns:a16="http://schemas.microsoft.com/office/drawing/2014/main" id="{660691C1-5C2E-A9D9-64AC-D0902BAE8D90}"/>
              </a:ext>
            </a:extLst>
          </p:cNvPr>
          <p:cNvSpPr txBox="1"/>
          <p:nvPr/>
        </p:nvSpPr>
        <p:spPr>
          <a:xfrm>
            <a:off x="3013075" y="3230563"/>
            <a:ext cx="779463" cy="461962"/>
          </a:xfrm>
          <a:prstGeom prst="rect">
            <a:avLst/>
          </a:prstGeom>
          <a:noFill/>
        </p:spPr>
        <p:txBody>
          <a:bodyPr>
            <a:spAutoFit/>
          </a:bodyPr>
          <a:lstStyle/>
          <a:p>
            <a:pPr>
              <a:defRPr/>
            </a:pPr>
            <a:r>
              <a:rPr lang="cs-CZ" sz="2400" dirty="0">
                <a:solidFill>
                  <a:schemeClr val="bg1">
                    <a:lumMod val="95000"/>
                  </a:schemeClr>
                </a:solidFill>
              </a:rPr>
              <a:t>O</a:t>
            </a:r>
            <a:r>
              <a:rPr lang="cs-CZ" sz="2400" baseline="-25000" dirty="0">
                <a:solidFill>
                  <a:schemeClr val="bg1">
                    <a:lumMod val="95000"/>
                  </a:schemeClr>
                </a:solidFill>
              </a:rPr>
              <a:t>2</a:t>
            </a:r>
            <a:endParaRPr lang="en-US" sz="2400" baseline="-25000" dirty="0">
              <a:solidFill>
                <a:schemeClr val="bg1">
                  <a:lumMod val="95000"/>
                </a:schemeClr>
              </a:solidFill>
            </a:endParaRPr>
          </a:p>
        </p:txBody>
      </p:sp>
      <p:sp>
        <p:nvSpPr>
          <p:cNvPr id="18" name="TextovéPole 17">
            <a:extLst>
              <a:ext uri="{FF2B5EF4-FFF2-40B4-BE49-F238E27FC236}">
                <a16:creationId xmlns:a16="http://schemas.microsoft.com/office/drawing/2014/main" id="{1BADE4A7-7F8C-7F8B-2AAE-C62153A8EE0C}"/>
              </a:ext>
            </a:extLst>
          </p:cNvPr>
          <p:cNvSpPr txBox="1"/>
          <p:nvPr/>
        </p:nvSpPr>
        <p:spPr>
          <a:xfrm>
            <a:off x="3644900" y="3749675"/>
            <a:ext cx="673100" cy="369888"/>
          </a:xfrm>
          <a:prstGeom prst="rect">
            <a:avLst/>
          </a:prstGeom>
          <a:noFill/>
        </p:spPr>
        <p:txBody>
          <a:bodyPr>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3" name="Šipka: zahnutá doleva 2">
            <a:extLst>
              <a:ext uri="{FF2B5EF4-FFF2-40B4-BE49-F238E27FC236}">
                <a16:creationId xmlns:a16="http://schemas.microsoft.com/office/drawing/2014/main" id="{7BD7F0A1-F385-4BB5-6799-1BFB52E1FD72}"/>
              </a:ext>
            </a:extLst>
          </p:cNvPr>
          <p:cNvSpPr/>
          <p:nvPr/>
        </p:nvSpPr>
        <p:spPr>
          <a:xfrm>
            <a:off x="6577013" y="2324100"/>
            <a:ext cx="1358900"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2298" name="Picture 2" descr="L-truck-d-naves_plachtovy-akcni_nabidka">
            <a:extLst>
              <a:ext uri="{FF2B5EF4-FFF2-40B4-BE49-F238E27FC236}">
                <a16:creationId xmlns:a16="http://schemas.microsoft.com/office/drawing/2014/main" id="{02E340A8-A62E-6C28-A130-7F7FF38E6C9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91476" y="2351556"/>
            <a:ext cx="21605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Šipka: zahnutá doleva 29">
            <a:extLst>
              <a:ext uri="{FF2B5EF4-FFF2-40B4-BE49-F238E27FC236}">
                <a16:creationId xmlns:a16="http://schemas.microsoft.com/office/drawing/2014/main" id="{EDA8D160-9488-D80A-8025-7BC5EEC66B34}"/>
              </a:ext>
            </a:extLst>
          </p:cNvPr>
          <p:cNvSpPr/>
          <p:nvPr/>
        </p:nvSpPr>
        <p:spPr>
          <a:xfrm rot="10512579">
            <a:off x="4419600" y="2254250"/>
            <a:ext cx="1357313"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2300" name="Skupina 4">
            <a:extLst>
              <a:ext uri="{FF2B5EF4-FFF2-40B4-BE49-F238E27FC236}">
                <a16:creationId xmlns:a16="http://schemas.microsoft.com/office/drawing/2014/main" id="{7C2350EB-D0A0-8F4A-7028-8279A34DD0E8}"/>
              </a:ext>
            </a:extLst>
          </p:cNvPr>
          <p:cNvGrpSpPr>
            <a:grpSpLocks/>
          </p:cNvGrpSpPr>
          <p:nvPr/>
        </p:nvGrpSpPr>
        <p:grpSpPr bwMode="auto">
          <a:xfrm>
            <a:off x="5699125" y="3875088"/>
            <a:ext cx="1057275" cy="628650"/>
            <a:chOff x="5566326" y="4023272"/>
            <a:chExt cx="1410208" cy="838021"/>
          </a:xfrm>
        </p:grpSpPr>
        <p:pic>
          <p:nvPicPr>
            <p:cNvPr id="12308" name="Picture 2" descr="Vědci pracují na syntetických krvinkách. Žene je nedostatek dárců | Zdraví  | Lidovky.cz">
              <a:extLst>
                <a:ext uri="{FF2B5EF4-FFF2-40B4-BE49-F238E27FC236}">
                  <a16:creationId xmlns:a16="http://schemas.microsoft.com/office/drawing/2014/main" id="{A0F5F284-1C66-898A-B58D-2CC043D46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6326" y="4023272"/>
              <a:ext cx="1262398" cy="82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a:extLst>
                <a:ext uri="{FF2B5EF4-FFF2-40B4-BE49-F238E27FC236}">
                  <a16:creationId xmlns:a16="http://schemas.microsoft.com/office/drawing/2014/main" id="{491A50E6-355D-9F15-D2E3-CDB0CFCC440F}"/>
                </a:ext>
              </a:extLst>
            </p:cNvPr>
            <p:cNvSpPr txBox="1"/>
            <p:nvPr/>
          </p:nvSpPr>
          <p:spPr>
            <a:xfrm>
              <a:off x="6140150" y="4474025"/>
              <a:ext cx="836384" cy="370338"/>
            </a:xfrm>
            <a:prstGeom prst="rect">
              <a:avLst/>
            </a:prstGeom>
            <a:noFill/>
          </p:spPr>
          <p:txBody>
            <a:bodyPr>
              <a:spAutoFit/>
            </a:bodyPr>
            <a:lstStyle/>
            <a:p>
              <a:pPr>
                <a:defRPr/>
              </a:pPr>
              <a:r>
                <a:rPr lang="cs-CZ" sz="1200" dirty="0">
                  <a:solidFill>
                    <a:schemeClr val="bg1">
                      <a:lumMod val="95000"/>
                    </a:schemeClr>
                  </a:solidFill>
                </a:rPr>
                <a:t>CO</a:t>
              </a:r>
              <a:r>
                <a:rPr lang="cs-CZ" sz="1200" baseline="-25000" dirty="0">
                  <a:solidFill>
                    <a:schemeClr val="bg1">
                      <a:lumMod val="95000"/>
                    </a:schemeClr>
                  </a:solidFill>
                </a:rPr>
                <a:t>2</a:t>
              </a:r>
              <a:endParaRPr lang="en-US" sz="1200" baseline="-25000" dirty="0">
                <a:solidFill>
                  <a:schemeClr val="bg1">
                    <a:lumMod val="95000"/>
                  </a:schemeClr>
                </a:solidFill>
              </a:endParaRPr>
            </a:p>
          </p:txBody>
        </p:sp>
        <p:sp>
          <p:nvSpPr>
            <p:cNvPr id="32" name="TextovéPole 31">
              <a:extLst>
                <a:ext uri="{FF2B5EF4-FFF2-40B4-BE49-F238E27FC236}">
                  <a16:creationId xmlns:a16="http://schemas.microsoft.com/office/drawing/2014/main" id="{48A54A6A-7FC8-689B-1549-B4AA61D2B7B3}"/>
                </a:ext>
              </a:extLst>
            </p:cNvPr>
            <p:cNvSpPr txBox="1"/>
            <p:nvPr/>
          </p:nvSpPr>
          <p:spPr>
            <a:xfrm>
              <a:off x="5854296" y="4429585"/>
              <a:ext cx="914730" cy="431708"/>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grpSp>
      <p:sp>
        <p:nvSpPr>
          <p:cNvPr id="25" name="Šipka: dolů 24">
            <a:extLst>
              <a:ext uri="{FF2B5EF4-FFF2-40B4-BE49-F238E27FC236}">
                <a16:creationId xmlns:a16="http://schemas.microsoft.com/office/drawing/2014/main" id="{A0C33FD5-E85C-9C92-701B-025BBBAD60A7}"/>
              </a:ext>
            </a:extLst>
          </p:cNvPr>
          <p:cNvSpPr/>
          <p:nvPr/>
        </p:nvSpPr>
        <p:spPr>
          <a:xfrm rot="10390054">
            <a:off x="6221413" y="4414838"/>
            <a:ext cx="134937" cy="366712"/>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Šipka: dolů 23">
            <a:extLst>
              <a:ext uri="{FF2B5EF4-FFF2-40B4-BE49-F238E27FC236}">
                <a16:creationId xmlns:a16="http://schemas.microsoft.com/office/drawing/2014/main" id="{0617A498-E647-9A57-6B50-B1BDCC9059E7}"/>
              </a:ext>
            </a:extLst>
          </p:cNvPr>
          <p:cNvSpPr/>
          <p:nvPr/>
        </p:nvSpPr>
        <p:spPr>
          <a:xfrm rot="21336437">
            <a:off x="6002338" y="4445000"/>
            <a:ext cx="146050" cy="3635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303" name="Picture 2" descr="Vědci pracují na syntetických krvinkách. Žene je nedostatek dárců | Zdraví  | Lidovky.cz">
            <a:extLst>
              <a:ext uri="{FF2B5EF4-FFF2-40B4-BE49-F238E27FC236}">
                <a16:creationId xmlns:a16="http://schemas.microsoft.com/office/drawing/2014/main" id="{BB870DE2-3071-4E40-B9A8-96E3E16EB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100" y="2093913"/>
            <a:ext cx="94773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ovéPole 34">
            <a:extLst>
              <a:ext uri="{FF2B5EF4-FFF2-40B4-BE49-F238E27FC236}">
                <a16:creationId xmlns:a16="http://schemas.microsoft.com/office/drawing/2014/main" id="{1C7F2A38-4594-5C9A-C397-20FE73221D3E}"/>
              </a:ext>
            </a:extLst>
          </p:cNvPr>
          <p:cNvSpPr txBox="1"/>
          <p:nvPr/>
        </p:nvSpPr>
        <p:spPr>
          <a:xfrm>
            <a:off x="5657850" y="2127250"/>
            <a:ext cx="693738" cy="276225"/>
          </a:xfrm>
          <a:prstGeom prst="rect">
            <a:avLst/>
          </a:prstGeom>
          <a:noFill/>
        </p:spPr>
        <p:txBody>
          <a:bodyPr>
            <a:spAutoFit/>
          </a:bodyPr>
          <a:lstStyle/>
          <a:p>
            <a:pPr>
              <a:defRPr/>
            </a:pPr>
            <a:r>
              <a:rPr lang="cs-CZ" sz="1200" dirty="0">
                <a:solidFill>
                  <a:schemeClr val="bg1">
                    <a:lumMod val="95000"/>
                  </a:schemeClr>
                </a:solidFill>
              </a:rPr>
              <a:t>CO</a:t>
            </a:r>
            <a:r>
              <a:rPr lang="cs-CZ" sz="1200" baseline="-25000" dirty="0">
                <a:solidFill>
                  <a:schemeClr val="bg1">
                    <a:lumMod val="95000"/>
                  </a:schemeClr>
                </a:solidFill>
              </a:rPr>
              <a:t>2</a:t>
            </a:r>
            <a:endParaRPr lang="en-US" sz="1200" baseline="-25000" dirty="0">
              <a:solidFill>
                <a:schemeClr val="bg1">
                  <a:lumMod val="95000"/>
                </a:schemeClr>
              </a:solidFill>
            </a:endParaRPr>
          </a:p>
        </p:txBody>
      </p:sp>
      <p:sp>
        <p:nvSpPr>
          <p:cNvPr id="36" name="TextovéPole 35">
            <a:extLst>
              <a:ext uri="{FF2B5EF4-FFF2-40B4-BE49-F238E27FC236}">
                <a16:creationId xmlns:a16="http://schemas.microsoft.com/office/drawing/2014/main" id="{4DA07921-8B2A-0A2F-77BC-DAF48EF8EFC4}"/>
              </a:ext>
            </a:extLst>
          </p:cNvPr>
          <p:cNvSpPr txBox="1"/>
          <p:nvPr/>
        </p:nvSpPr>
        <p:spPr>
          <a:xfrm>
            <a:off x="6037263" y="2076450"/>
            <a:ext cx="419100" cy="323850"/>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sp>
        <p:nvSpPr>
          <p:cNvPr id="2" name="Šipka: dolů 1">
            <a:extLst>
              <a:ext uri="{FF2B5EF4-FFF2-40B4-BE49-F238E27FC236}">
                <a16:creationId xmlns:a16="http://schemas.microsoft.com/office/drawing/2014/main" id="{0E6CCC0C-7EE9-889C-637D-6C70EA13918A}"/>
              </a:ext>
            </a:extLst>
          </p:cNvPr>
          <p:cNvSpPr/>
          <p:nvPr/>
        </p:nvSpPr>
        <p:spPr>
          <a:xfrm rot="1332418">
            <a:off x="6313488" y="1392238"/>
            <a:ext cx="180975" cy="8334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Šipka: dolů 22">
            <a:extLst>
              <a:ext uri="{FF2B5EF4-FFF2-40B4-BE49-F238E27FC236}">
                <a16:creationId xmlns:a16="http://schemas.microsoft.com/office/drawing/2014/main" id="{2B9B7F8A-7063-7B7E-AB37-580155B650B0}"/>
              </a:ext>
            </a:extLst>
          </p:cNvPr>
          <p:cNvSpPr/>
          <p:nvPr/>
        </p:nvSpPr>
        <p:spPr>
          <a:xfrm rot="10038433">
            <a:off x="5683250" y="1398588"/>
            <a:ext cx="112713" cy="752475"/>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8225105">
            <a:extLst>
              <a:ext uri="{FF2B5EF4-FFF2-40B4-BE49-F238E27FC236}">
                <a16:creationId xmlns:a16="http://schemas.microsoft.com/office/drawing/2014/main" id="{067AE980-E10F-4591-8A91-59D50946E2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89690"/>
            <a:ext cx="12109878" cy="908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P8225124">
            <a:extLst>
              <a:ext uri="{FF2B5EF4-FFF2-40B4-BE49-F238E27FC236}">
                <a16:creationId xmlns:a16="http://schemas.microsoft.com/office/drawing/2014/main" id="{3BDEB636-9CE7-44CB-A4C6-91A2ECC8F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4244"/>
            <a:ext cx="12192000" cy="68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P8225123">
            <a:extLst>
              <a:ext uri="{FF2B5EF4-FFF2-40B4-BE49-F238E27FC236}">
                <a16:creationId xmlns:a16="http://schemas.microsoft.com/office/drawing/2014/main" id="{514593B8-88CF-4BCD-BEE7-9DE8AB7E1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64" y="-1923558"/>
            <a:ext cx="12569446" cy="942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a:extLst>
              <a:ext uri="{FF2B5EF4-FFF2-40B4-BE49-F238E27FC236}">
                <a16:creationId xmlns:a16="http://schemas.microsoft.com/office/drawing/2014/main" id="{013B5FD1-84E5-4CE3-AD40-B34807FD65BD}"/>
              </a:ext>
            </a:extLst>
          </p:cNvPr>
          <p:cNvSpPr txBox="1">
            <a:spLocks noChangeArrowheads="1"/>
          </p:cNvSpPr>
          <p:nvPr/>
        </p:nvSpPr>
        <p:spPr bwMode="auto">
          <a:xfrm>
            <a:off x="4256089" y="12700"/>
            <a:ext cx="954107"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Climing</a:t>
            </a:r>
            <a:endParaRPr lang="cs-CZ" altLang="cs-CZ" sz="1800" dirty="0"/>
          </a:p>
        </p:txBody>
      </p:sp>
      <p:sp>
        <p:nvSpPr>
          <p:cNvPr id="62469" name="Text Box 5">
            <a:extLst>
              <a:ext uri="{FF2B5EF4-FFF2-40B4-BE49-F238E27FC236}">
                <a16:creationId xmlns:a16="http://schemas.microsoft.com/office/drawing/2014/main" id="{81C08DE2-DBB1-4FA2-86C0-A154A9548C80}"/>
              </a:ext>
            </a:extLst>
          </p:cNvPr>
          <p:cNvSpPr txBox="1">
            <a:spLocks noChangeArrowheads="1"/>
          </p:cNvSpPr>
          <p:nvPr/>
        </p:nvSpPr>
        <p:spPr bwMode="auto">
          <a:xfrm>
            <a:off x="4621213" y="523875"/>
            <a:ext cx="3082895"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Drop in </a:t>
            </a:r>
            <a:r>
              <a:rPr lang="cs-CZ" altLang="cs-CZ" sz="1800" dirty="0" err="1"/>
              <a:t>barometric</a:t>
            </a:r>
            <a:r>
              <a:rPr lang="cs-CZ" altLang="cs-CZ" sz="1800" dirty="0"/>
              <a:t> </a:t>
            </a:r>
            <a:r>
              <a:rPr lang="cs-CZ" altLang="cs-CZ" sz="1800" dirty="0" err="1"/>
              <a:t>pressure</a:t>
            </a:r>
            <a:endParaRPr lang="cs-CZ" altLang="cs-CZ" sz="1800" dirty="0"/>
          </a:p>
        </p:txBody>
      </p:sp>
      <p:sp>
        <p:nvSpPr>
          <p:cNvPr id="62470" name="Text Box 6">
            <a:extLst>
              <a:ext uri="{FF2B5EF4-FFF2-40B4-BE49-F238E27FC236}">
                <a16:creationId xmlns:a16="http://schemas.microsoft.com/office/drawing/2014/main" id="{5B5E9D6C-3912-4010-9388-C1E3A9C88A04}"/>
              </a:ext>
            </a:extLst>
          </p:cNvPr>
          <p:cNvSpPr txBox="1">
            <a:spLocks noChangeArrowheads="1"/>
          </p:cNvSpPr>
          <p:nvPr/>
        </p:nvSpPr>
        <p:spPr bwMode="auto">
          <a:xfrm>
            <a:off x="6180138" y="1054100"/>
            <a:ext cx="3898824"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Pokles PO</a:t>
            </a:r>
            <a:r>
              <a:rPr lang="cs-CZ" altLang="cs-CZ" sz="1800" baseline="-25000" dirty="0"/>
              <a:t>2</a:t>
            </a:r>
            <a:r>
              <a:rPr lang="cs-CZ" altLang="cs-CZ" sz="1800" dirty="0"/>
              <a:t> v inspirovaném vzduchu</a:t>
            </a:r>
          </a:p>
        </p:txBody>
      </p:sp>
      <p:sp>
        <p:nvSpPr>
          <p:cNvPr id="62471" name="Line 7">
            <a:extLst>
              <a:ext uri="{FF2B5EF4-FFF2-40B4-BE49-F238E27FC236}">
                <a16:creationId xmlns:a16="http://schemas.microsoft.com/office/drawing/2014/main" id="{4A49CCB9-F649-4F19-99AF-2DB133DC0A91}"/>
              </a:ext>
            </a:extLst>
          </p:cNvPr>
          <p:cNvSpPr>
            <a:spLocks noChangeShapeType="1"/>
          </p:cNvSpPr>
          <p:nvPr/>
        </p:nvSpPr>
        <p:spPr bwMode="auto">
          <a:xfrm>
            <a:off x="5197476" y="395289"/>
            <a:ext cx="360363" cy="128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2" name="Line 8">
            <a:extLst>
              <a:ext uri="{FF2B5EF4-FFF2-40B4-BE49-F238E27FC236}">
                <a16:creationId xmlns:a16="http://schemas.microsoft.com/office/drawing/2014/main" id="{9C54D5F8-6CF6-46E0-BC36-B0DAF712D91F}"/>
              </a:ext>
            </a:extLst>
          </p:cNvPr>
          <p:cNvSpPr>
            <a:spLocks noChangeShapeType="1"/>
          </p:cNvSpPr>
          <p:nvPr/>
        </p:nvSpPr>
        <p:spPr bwMode="auto">
          <a:xfrm>
            <a:off x="6246813" y="9048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3" name="Text Box 9">
            <a:extLst>
              <a:ext uri="{FF2B5EF4-FFF2-40B4-BE49-F238E27FC236}">
                <a16:creationId xmlns:a16="http://schemas.microsoft.com/office/drawing/2014/main" id="{E28E848A-467D-4458-8E4E-E71B06912ABB}"/>
              </a:ext>
            </a:extLst>
          </p:cNvPr>
          <p:cNvSpPr txBox="1">
            <a:spLocks noChangeArrowheads="1"/>
          </p:cNvSpPr>
          <p:nvPr/>
        </p:nvSpPr>
        <p:spPr bwMode="auto">
          <a:xfrm>
            <a:off x="7323138" y="1601789"/>
            <a:ext cx="2813591"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Decrease</a:t>
            </a:r>
            <a:r>
              <a:rPr lang="cs-CZ" altLang="cs-CZ" sz="1800" dirty="0"/>
              <a:t> in </a:t>
            </a:r>
            <a:r>
              <a:rPr lang="cs-CZ" altLang="cs-CZ" sz="1800" dirty="0" err="1"/>
              <a:t>alveolar</a:t>
            </a:r>
            <a:r>
              <a:rPr lang="cs-CZ" altLang="cs-CZ" sz="1800" dirty="0"/>
              <a:t> PO2</a:t>
            </a:r>
          </a:p>
        </p:txBody>
      </p:sp>
      <p:sp>
        <p:nvSpPr>
          <p:cNvPr id="62474" name="Line 10">
            <a:extLst>
              <a:ext uri="{FF2B5EF4-FFF2-40B4-BE49-F238E27FC236}">
                <a16:creationId xmlns:a16="http://schemas.microsoft.com/office/drawing/2014/main" id="{58DB4177-E2BB-48E5-BFF0-39AC8DE27EEA}"/>
              </a:ext>
            </a:extLst>
          </p:cNvPr>
          <p:cNvSpPr>
            <a:spLocks noChangeShapeType="1"/>
          </p:cNvSpPr>
          <p:nvPr/>
        </p:nvSpPr>
        <p:spPr bwMode="auto">
          <a:xfrm>
            <a:off x="7504113" y="14382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6" name="Text Box 12">
            <a:extLst>
              <a:ext uri="{FF2B5EF4-FFF2-40B4-BE49-F238E27FC236}">
                <a16:creationId xmlns:a16="http://schemas.microsoft.com/office/drawing/2014/main" id="{A3D3258F-88EE-4098-927D-7D5D530F0D8D}"/>
              </a:ext>
            </a:extLst>
          </p:cNvPr>
          <p:cNvSpPr txBox="1">
            <a:spLocks noChangeArrowheads="1"/>
          </p:cNvSpPr>
          <p:nvPr/>
        </p:nvSpPr>
        <p:spPr bwMode="auto">
          <a:xfrm>
            <a:off x="8072439" y="2197100"/>
            <a:ext cx="2710999"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Decrease</a:t>
            </a:r>
            <a:r>
              <a:rPr lang="cs-CZ" altLang="cs-CZ" sz="1800" dirty="0"/>
              <a:t> in </a:t>
            </a:r>
            <a:r>
              <a:rPr lang="cs-CZ" altLang="cs-CZ" sz="1800" dirty="0" err="1"/>
              <a:t>arterial</a:t>
            </a:r>
            <a:r>
              <a:rPr lang="cs-CZ" altLang="cs-CZ" sz="1800" dirty="0"/>
              <a:t> PO2</a:t>
            </a:r>
          </a:p>
        </p:txBody>
      </p:sp>
      <p:sp>
        <p:nvSpPr>
          <p:cNvPr id="62477" name="Line 13">
            <a:extLst>
              <a:ext uri="{FF2B5EF4-FFF2-40B4-BE49-F238E27FC236}">
                <a16:creationId xmlns:a16="http://schemas.microsoft.com/office/drawing/2014/main" id="{2B787EE3-A6E8-406F-A956-AF24376C344F}"/>
              </a:ext>
            </a:extLst>
          </p:cNvPr>
          <p:cNvSpPr>
            <a:spLocks noChangeShapeType="1"/>
          </p:cNvSpPr>
          <p:nvPr/>
        </p:nvSpPr>
        <p:spPr bwMode="auto">
          <a:xfrm>
            <a:off x="8489950" y="1995488"/>
            <a:ext cx="457200" cy="20161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4">
            <a:extLst>
              <a:ext uri="{FF2B5EF4-FFF2-40B4-BE49-F238E27FC236}">
                <a16:creationId xmlns:a16="http://schemas.microsoft.com/office/drawing/2014/main" id="{EA891C17-9693-40AC-AE08-707156BE01CA}"/>
              </a:ext>
            </a:extLst>
          </p:cNvPr>
          <p:cNvSpPr>
            <a:spLocks noChangeShapeType="1"/>
          </p:cNvSpPr>
          <p:nvPr/>
        </p:nvSpPr>
        <p:spPr bwMode="auto">
          <a:xfrm>
            <a:off x="9063038" y="2579350"/>
            <a:ext cx="0" cy="4699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Text Box 15">
            <a:extLst>
              <a:ext uri="{FF2B5EF4-FFF2-40B4-BE49-F238E27FC236}">
                <a16:creationId xmlns:a16="http://schemas.microsoft.com/office/drawing/2014/main" id="{CE6B6AF9-AB15-40F8-BFB2-43FF150F8E00}"/>
              </a:ext>
            </a:extLst>
          </p:cNvPr>
          <p:cNvSpPr txBox="1">
            <a:spLocks noChangeArrowheads="1"/>
          </p:cNvSpPr>
          <p:nvPr/>
        </p:nvSpPr>
        <p:spPr bwMode="auto">
          <a:xfrm>
            <a:off x="8400455" y="3856040"/>
            <a:ext cx="1838965"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dirty="0" err="1"/>
              <a:t>Hyperventilation</a:t>
            </a:r>
            <a:endParaRPr lang="cs-CZ" altLang="cs-CZ" sz="1800" dirty="0"/>
          </a:p>
        </p:txBody>
      </p:sp>
      <p:sp>
        <p:nvSpPr>
          <p:cNvPr id="62480" name="Line 16">
            <a:extLst>
              <a:ext uri="{FF2B5EF4-FFF2-40B4-BE49-F238E27FC236}">
                <a16:creationId xmlns:a16="http://schemas.microsoft.com/office/drawing/2014/main" id="{9D3758A8-AA70-4040-9E4F-FF98B7C85CBC}"/>
              </a:ext>
            </a:extLst>
          </p:cNvPr>
          <p:cNvSpPr>
            <a:spLocks noChangeShapeType="1"/>
          </p:cNvSpPr>
          <p:nvPr/>
        </p:nvSpPr>
        <p:spPr bwMode="auto">
          <a:xfrm>
            <a:off x="9091613" y="3419475"/>
            <a:ext cx="0" cy="4699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1" name="Text Box 17">
            <a:extLst>
              <a:ext uri="{FF2B5EF4-FFF2-40B4-BE49-F238E27FC236}">
                <a16:creationId xmlns:a16="http://schemas.microsoft.com/office/drawing/2014/main" id="{F5F46DD1-96C5-41E5-BD58-EC7857465AC7}"/>
              </a:ext>
            </a:extLst>
          </p:cNvPr>
          <p:cNvSpPr txBox="1">
            <a:spLocks noChangeArrowheads="1"/>
          </p:cNvSpPr>
          <p:nvPr/>
        </p:nvSpPr>
        <p:spPr bwMode="auto">
          <a:xfrm>
            <a:off x="8432800" y="4752249"/>
            <a:ext cx="1402948"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dirty="0" err="1"/>
              <a:t>Hypocapnia</a:t>
            </a:r>
            <a:endParaRPr lang="cs-CZ" altLang="cs-CZ" sz="1800" dirty="0"/>
          </a:p>
        </p:txBody>
      </p:sp>
      <p:sp>
        <p:nvSpPr>
          <p:cNvPr id="62482" name="Line 18">
            <a:extLst>
              <a:ext uri="{FF2B5EF4-FFF2-40B4-BE49-F238E27FC236}">
                <a16:creationId xmlns:a16="http://schemas.microsoft.com/office/drawing/2014/main" id="{470AD122-2B44-463F-960E-4904A25CA473}"/>
              </a:ext>
            </a:extLst>
          </p:cNvPr>
          <p:cNvSpPr>
            <a:spLocks noChangeShapeType="1"/>
          </p:cNvSpPr>
          <p:nvPr/>
        </p:nvSpPr>
        <p:spPr bwMode="auto">
          <a:xfrm>
            <a:off x="9118600" y="4225372"/>
            <a:ext cx="14288" cy="53077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Text Box 19">
            <a:extLst>
              <a:ext uri="{FF2B5EF4-FFF2-40B4-BE49-F238E27FC236}">
                <a16:creationId xmlns:a16="http://schemas.microsoft.com/office/drawing/2014/main" id="{47E3E3E8-8862-4960-9AAD-6A079F993DD6}"/>
              </a:ext>
            </a:extLst>
          </p:cNvPr>
          <p:cNvSpPr txBox="1">
            <a:spLocks noChangeArrowheads="1"/>
          </p:cNvSpPr>
          <p:nvPr/>
        </p:nvSpPr>
        <p:spPr bwMode="auto">
          <a:xfrm>
            <a:off x="8632826" y="5576889"/>
            <a:ext cx="1095172"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dirty="0" err="1"/>
              <a:t>Alkalosis</a:t>
            </a:r>
            <a:endParaRPr lang="cs-CZ" altLang="cs-CZ" sz="1800" dirty="0"/>
          </a:p>
        </p:txBody>
      </p:sp>
      <p:sp>
        <p:nvSpPr>
          <p:cNvPr id="62484" name="Line 20">
            <a:extLst>
              <a:ext uri="{FF2B5EF4-FFF2-40B4-BE49-F238E27FC236}">
                <a16:creationId xmlns:a16="http://schemas.microsoft.com/office/drawing/2014/main" id="{B9E3026F-4CD5-4C7B-A923-4BD718D14140}"/>
              </a:ext>
            </a:extLst>
          </p:cNvPr>
          <p:cNvSpPr>
            <a:spLocks noChangeShapeType="1"/>
          </p:cNvSpPr>
          <p:nvPr/>
        </p:nvSpPr>
        <p:spPr bwMode="auto">
          <a:xfrm>
            <a:off x="9118600" y="5113338"/>
            <a:ext cx="0" cy="4699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5" name="Text Box 21">
            <a:extLst>
              <a:ext uri="{FF2B5EF4-FFF2-40B4-BE49-F238E27FC236}">
                <a16:creationId xmlns:a16="http://schemas.microsoft.com/office/drawing/2014/main" id="{9E26DD92-3182-461B-B0EA-464681392DA6}"/>
              </a:ext>
            </a:extLst>
          </p:cNvPr>
          <p:cNvSpPr txBox="1">
            <a:spLocks noChangeArrowheads="1"/>
          </p:cNvSpPr>
          <p:nvPr/>
        </p:nvSpPr>
        <p:spPr bwMode="auto">
          <a:xfrm>
            <a:off x="6875462" y="6169026"/>
            <a:ext cx="3363957" cy="646331"/>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Shift of the oxygen dissociation curve to the left</a:t>
            </a:r>
            <a:endParaRPr lang="cs-CZ" altLang="cs-CZ" sz="1800" dirty="0"/>
          </a:p>
        </p:txBody>
      </p:sp>
      <p:sp>
        <p:nvSpPr>
          <p:cNvPr id="62486" name="Line 22">
            <a:extLst>
              <a:ext uri="{FF2B5EF4-FFF2-40B4-BE49-F238E27FC236}">
                <a16:creationId xmlns:a16="http://schemas.microsoft.com/office/drawing/2014/main" id="{A7E88170-3FF0-44DB-930A-814FE3A6DF47}"/>
              </a:ext>
            </a:extLst>
          </p:cNvPr>
          <p:cNvSpPr>
            <a:spLocks noChangeShapeType="1"/>
          </p:cNvSpPr>
          <p:nvPr/>
        </p:nvSpPr>
        <p:spPr bwMode="auto">
          <a:xfrm flipH="1">
            <a:off x="8078789" y="5826125"/>
            <a:ext cx="554037" cy="3619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7" name="Text Box 23">
            <a:extLst>
              <a:ext uri="{FF2B5EF4-FFF2-40B4-BE49-F238E27FC236}">
                <a16:creationId xmlns:a16="http://schemas.microsoft.com/office/drawing/2014/main" id="{85A04B47-E8DF-422E-A5F3-84233D9941BE}"/>
              </a:ext>
            </a:extLst>
          </p:cNvPr>
          <p:cNvSpPr txBox="1">
            <a:spLocks noChangeArrowheads="1"/>
          </p:cNvSpPr>
          <p:nvPr/>
        </p:nvSpPr>
        <p:spPr bwMode="auto">
          <a:xfrm>
            <a:off x="3387726" y="6169026"/>
            <a:ext cx="2627313" cy="646331"/>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Impairment of oxygen release in tissues</a:t>
            </a:r>
            <a:endParaRPr lang="cs-CZ" altLang="cs-CZ" sz="1800" dirty="0"/>
          </a:p>
        </p:txBody>
      </p:sp>
      <p:sp>
        <p:nvSpPr>
          <p:cNvPr id="62488" name="Text Box 27">
            <a:extLst>
              <a:ext uri="{FF2B5EF4-FFF2-40B4-BE49-F238E27FC236}">
                <a16:creationId xmlns:a16="http://schemas.microsoft.com/office/drawing/2014/main" id="{6B1E9943-5D48-435E-879D-A8263C14EC95}"/>
              </a:ext>
            </a:extLst>
          </p:cNvPr>
          <p:cNvSpPr txBox="1">
            <a:spLocks noChangeArrowheads="1"/>
          </p:cNvSpPr>
          <p:nvPr/>
        </p:nvSpPr>
        <p:spPr bwMode="auto">
          <a:xfrm>
            <a:off x="7444581" y="3100843"/>
            <a:ext cx="3826689"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cs-CZ" sz="1800" dirty="0"/>
              <a:t>Stimulation of the respiratory center</a:t>
            </a:r>
            <a:endParaRPr lang="cs-CZ" altLang="cs-CZ" sz="1800" dirty="0"/>
          </a:p>
        </p:txBody>
      </p:sp>
      <p:sp>
        <p:nvSpPr>
          <p:cNvPr id="62489" name="Text Box 28">
            <a:extLst>
              <a:ext uri="{FF2B5EF4-FFF2-40B4-BE49-F238E27FC236}">
                <a16:creationId xmlns:a16="http://schemas.microsoft.com/office/drawing/2014/main" id="{AECBF849-5524-4514-97B3-4063F781C3A7}"/>
              </a:ext>
            </a:extLst>
          </p:cNvPr>
          <p:cNvSpPr txBox="1">
            <a:spLocks noChangeArrowheads="1"/>
          </p:cNvSpPr>
          <p:nvPr/>
        </p:nvSpPr>
        <p:spPr bwMode="auto">
          <a:xfrm>
            <a:off x="1276447" y="4678364"/>
            <a:ext cx="2270028" cy="1200329"/>
          </a:xfrm>
          <a:prstGeom prst="rect">
            <a:avLst/>
          </a:prstGeom>
          <a:solidFill>
            <a:srgbClr val="66FFFF"/>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Renal response to alkalemia: increased bicarbonate excretion</a:t>
            </a:r>
            <a:endParaRPr lang="cs-CZ" altLang="cs-CZ" sz="1800" dirty="0"/>
          </a:p>
        </p:txBody>
      </p:sp>
      <p:sp>
        <p:nvSpPr>
          <p:cNvPr id="62490" name="Line 29">
            <a:extLst>
              <a:ext uri="{FF2B5EF4-FFF2-40B4-BE49-F238E27FC236}">
                <a16:creationId xmlns:a16="http://schemas.microsoft.com/office/drawing/2014/main" id="{E801C3CD-7E91-4FCC-894B-0898CA6BD2DB}"/>
              </a:ext>
            </a:extLst>
          </p:cNvPr>
          <p:cNvSpPr>
            <a:spLocks noChangeShapeType="1"/>
          </p:cNvSpPr>
          <p:nvPr/>
        </p:nvSpPr>
        <p:spPr bwMode="auto">
          <a:xfrm flipH="1">
            <a:off x="6015039" y="6483350"/>
            <a:ext cx="8604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1" name="Line 30">
            <a:extLst>
              <a:ext uri="{FF2B5EF4-FFF2-40B4-BE49-F238E27FC236}">
                <a16:creationId xmlns:a16="http://schemas.microsoft.com/office/drawing/2014/main" id="{00C80686-2F0C-4427-89C2-64F14E7C67BB}"/>
              </a:ext>
            </a:extLst>
          </p:cNvPr>
          <p:cNvSpPr>
            <a:spLocks noChangeShapeType="1"/>
          </p:cNvSpPr>
          <p:nvPr/>
        </p:nvSpPr>
        <p:spPr bwMode="auto">
          <a:xfrm flipH="1" flipV="1">
            <a:off x="2586851" y="5937033"/>
            <a:ext cx="800874" cy="64633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2" name="Text Box 34">
            <a:extLst>
              <a:ext uri="{FF2B5EF4-FFF2-40B4-BE49-F238E27FC236}">
                <a16:creationId xmlns:a16="http://schemas.microsoft.com/office/drawing/2014/main" id="{7122111F-17FD-4C7B-951F-F773280597E1}"/>
              </a:ext>
            </a:extLst>
          </p:cNvPr>
          <p:cNvSpPr txBox="1">
            <a:spLocks noChangeArrowheads="1"/>
          </p:cNvSpPr>
          <p:nvPr/>
        </p:nvSpPr>
        <p:spPr bwMode="auto">
          <a:xfrm>
            <a:off x="4478175" y="1949372"/>
            <a:ext cx="1723485"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b="1" dirty="0"/>
              <a:t>ADAPTATION</a:t>
            </a:r>
          </a:p>
        </p:txBody>
      </p:sp>
      <p:sp>
        <p:nvSpPr>
          <p:cNvPr id="62507" name="Text Box 24">
            <a:extLst>
              <a:ext uri="{FF2B5EF4-FFF2-40B4-BE49-F238E27FC236}">
                <a16:creationId xmlns:a16="http://schemas.microsoft.com/office/drawing/2014/main" id="{2EB28152-46FA-4170-AEC0-64C5109B8568}"/>
              </a:ext>
            </a:extLst>
          </p:cNvPr>
          <p:cNvSpPr txBox="1">
            <a:spLocks noChangeArrowheads="1"/>
          </p:cNvSpPr>
          <p:nvPr/>
        </p:nvSpPr>
        <p:spPr bwMode="auto">
          <a:xfrm>
            <a:off x="1716088" y="3338513"/>
            <a:ext cx="1706562" cy="646331"/>
          </a:xfrm>
          <a:prstGeom prst="rect">
            <a:avLst/>
          </a:prstGeom>
          <a:solidFill>
            <a:srgbClr val="66FFFF"/>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Blood</a:t>
            </a:r>
            <a:r>
              <a:rPr lang="cs-CZ" altLang="cs-CZ" sz="1800" dirty="0"/>
              <a:t> </a:t>
            </a:r>
            <a:r>
              <a:rPr lang="cs-CZ" altLang="cs-CZ" sz="1800" dirty="0" err="1"/>
              <a:t>acidification</a:t>
            </a:r>
            <a:endParaRPr lang="cs-CZ" altLang="cs-CZ" sz="1800" dirty="0"/>
          </a:p>
        </p:txBody>
      </p:sp>
      <p:sp>
        <p:nvSpPr>
          <p:cNvPr id="62508" name="Text Box 25">
            <a:extLst>
              <a:ext uri="{FF2B5EF4-FFF2-40B4-BE49-F238E27FC236}">
                <a16:creationId xmlns:a16="http://schemas.microsoft.com/office/drawing/2014/main" id="{63E5E3AD-8BFF-4EE1-8610-07D2CBA0306F}"/>
              </a:ext>
            </a:extLst>
          </p:cNvPr>
          <p:cNvSpPr txBox="1">
            <a:spLocks noChangeArrowheads="1"/>
          </p:cNvSpPr>
          <p:nvPr/>
        </p:nvSpPr>
        <p:spPr bwMode="auto">
          <a:xfrm>
            <a:off x="1361746" y="1848445"/>
            <a:ext cx="2113711" cy="923330"/>
          </a:xfrm>
          <a:prstGeom prst="rect">
            <a:avLst/>
          </a:prstGeom>
          <a:solidFill>
            <a:srgbClr val="66FFFF"/>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Shift of the oxygen dissociation curve to the right</a:t>
            </a:r>
            <a:endParaRPr lang="cs-CZ" altLang="cs-CZ" sz="1800" dirty="0"/>
          </a:p>
        </p:txBody>
      </p:sp>
      <p:sp>
        <p:nvSpPr>
          <p:cNvPr id="62509" name="Text Box 26">
            <a:extLst>
              <a:ext uri="{FF2B5EF4-FFF2-40B4-BE49-F238E27FC236}">
                <a16:creationId xmlns:a16="http://schemas.microsoft.com/office/drawing/2014/main" id="{BE3BB60D-0622-46C8-B8C5-1B60692A61E3}"/>
              </a:ext>
            </a:extLst>
          </p:cNvPr>
          <p:cNvSpPr txBox="1">
            <a:spLocks noChangeArrowheads="1"/>
          </p:cNvSpPr>
          <p:nvPr/>
        </p:nvSpPr>
        <p:spPr bwMode="auto">
          <a:xfrm>
            <a:off x="1716088" y="603251"/>
            <a:ext cx="2489200" cy="646331"/>
          </a:xfrm>
          <a:prstGeom prst="rect">
            <a:avLst/>
          </a:prstGeom>
          <a:solidFill>
            <a:srgbClr val="66FFFF"/>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Improving the release of oxygen</a:t>
            </a:r>
            <a:endParaRPr lang="cs-CZ" altLang="cs-CZ" sz="1800" dirty="0"/>
          </a:p>
        </p:txBody>
      </p:sp>
      <p:sp>
        <p:nvSpPr>
          <p:cNvPr id="62510" name="Line 46">
            <a:extLst>
              <a:ext uri="{FF2B5EF4-FFF2-40B4-BE49-F238E27FC236}">
                <a16:creationId xmlns:a16="http://schemas.microsoft.com/office/drawing/2014/main" id="{378CC58A-BDD6-40EF-A4F4-9BFF6D362D86}"/>
              </a:ext>
            </a:extLst>
          </p:cNvPr>
          <p:cNvSpPr>
            <a:spLocks noChangeShapeType="1"/>
          </p:cNvSpPr>
          <p:nvPr/>
        </p:nvSpPr>
        <p:spPr bwMode="auto">
          <a:xfrm flipH="1" flipV="1">
            <a:off x="2522538" y="3954463"/>
            <a:ext cx="0" cy="7810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11" name="Line 47">
            <a:extLst>
              <a:ext uri="{FF2B5EF4-FFF2-40B4-BE49-F238E27FC236}">
                <a16:creationId xmlns:a16="http://schemas.microsoft.com/office/drawing/2014/main" id="{644A366A-24B2-4C4A-9CE5-EEAE7EC9ED8D}"/>
              </a:ext>
            </a:extLst>
          </p:cNvPr>
          <p:cNvSpPr>
            <a:spLocks noChangeShapeType="1"/>
          </p:cNvSpPr>
          <p:nvPr/>
        </p:nvSpPr>
        <p:spPr bwMode="auto">
          <a:xfrm flipH="1" flipV="1">
            <a:off x="2527300" y="2771776"/>
            <a:ext cx="0" cy="593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12" name="Line 48">
            <a:extLst>
              <a:ext uri="{FF2B5EF4-FFF2-40B4-BE49-F238E27FC236}">
                <a16:creationId xmlns:a16="http://schemas.microsoft.com/office/drawing/2014/main" id="{C80929BF-AF94-4BC9-89DB-E7562DA6CF8C}"/>
              </a:ext>
            </a:extLst>
          </p:cNvPr>
          <p:cNvSpPr>
            <a:spLocks noChangeShapeType="1"/>
          </p:cNvSpPr>
          <p:nvPr/>
        </p:nvSpPr>
        <p:spPr bwMode="auto">
          <a:xfrm flipV="1">
            <a:off x="2581279" y="1254124"/>
            <a:ext cx="601659" cy="59432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13" name="Text Box 51">
            <a:extLst>
              <a:ext uri="{FF2B5EF4-FFF2-40B4-BE49-F238E27FC236}">
                <a16:creationId xmlns:a16="http://schemas.microsoft.com/office/drawing/2014/main" id="{F85624B9-72F9-42C2-9630-9395B7494853}"/>
              </a:ext>
            </a:extLst>
          </p:cNvPr>
          <p:cNvSpPr txBox="1">
            <a:spLocks noChangeArrowheads="1"/>
          </p:cNvSpPr>
          <p:nvPr/>
        </p:nvSpPr>
        <p:spPr bwMode="auto">
          <a:xfrm>
            <a:off x="4537075" y="1255714"/>
            <a:ext cx="1633538" cy="646331"/>
          </a:xfrm>
          <a:prstGeom prst="rect">
            <a:avLst/>
          </a:prstGeom>
          <a:solidFill>
            <a:srgbClr val="66FFFF"/>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Improvement</a:t>
            </a:r>
            <a:r>
              <a:rPr lang="cs-CZ" altLang="cs-CZ" sz="1800" dirty="0"/>
              <a:t> </a:t>
            </a:r>
            <a:r>
              <a:rPr lang="cs-CZ" altLang="cs-CZ" sz="1800" dirty="0" err="1"/>
              <a:t>of</a:t>
            </a:r>
            <a:r>
              <a:rPr lang="cs-CZ" altLang="cs-CZ" sz="1800" dirty="0"/>
              <a:t> </a:t>
            </a:r>
            <a:r>
              <a:rPr lang="cs-CZ" altLang="cs-CZ" sz="1800" dirty="0" err="1"/>
              <a:t>hypoxia</a:t>
            </a:r>
            <a:endParaRPr lang="cs-CZ" altLang="cs-CZ" sz="1800" dirty="0"/>
          </a:p>
        </p:txBody>
      </p:sp>
      <p:sp>
        <p:nvSpPr>
          <p:cNvPr id="62514" name="Line 52">
            <a:extLst>
              <a:ext uri="{FF2B5EF4-FFF2-40B4-BE49-F238E27FC236}">
                <a16:creationId xmlns:a16="http://schemas.microsoft.com/office/drawing/2014/main" id="{AECFF95E-4F21-4CB9-BF22-19EED598E6F0}"/>
              </a:ext>
            </a:extLst>
          </p:cNvPr>
          <p:cNvSpPr>
            <a:spLocks noChangeShapeType="1"/>
          </p:cNvSpPr>
          <p:nvPr/>
        </p:nvSpPr>
        <p:spPr bwMode="auto">
          <a:xfrm>
            <a:off x="4205289" y="1120776"/>
            <a:ext cx="331787" cy="3095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Rectangle 2">
            <a:extLst>
              <a:ext uri="{FF2B5EF4-FFF2-40B4-BE49-F238E27FC236}">
                <a16:creationId xmlns:a16="http://schemas.microsoft.com/office/drawing/2014/main" id="{43D3200B-ED91-8981-C5B2-C6D4638FEBFD}"/>
              </a:ext>
            </a:extLst>
          </p:cNvPr>
          <p:cNvSpPr/>
          <p:nvPr/>
        </p:nvSpPr>
        <p:spPr>
          <a:xfrm>
            <a:off x="4527550" y="1255307"/>
            <a:ext cx="1633536" cy="667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28EDDE8-4C6F-5EAA-FDBF-AC712E040016}"/>
              </a:ext>
            </a:extLst>
          </p:cNvPr>
          <p:cNvGrpSpPr/>
          <p:nvPr/>
        </p:nvGrpSpPr>
        <p:grpSpPr>
          <a:xfrm>
            <a:off x="3456400" y="3040862"/>
            <a:ext cx="4114800" cy="2860277"/>
            <a:chOff x="3502820" y="3040862"/>
            <a:chExt cx="4114800" cy="2860277"/>
          </a:xfrm>
        </p:grpSpPr>
        <p:sp>
          <p:nvSpPr>
            <p:cNvPr id="6" name="Rectangle 24">
              <a:extLst>
                <a:ext uri="{FF2B5EF4-FFF2-40B4-BE49-F238E27FC236}">
                  <a16:creationId xmlns:a16="http://schemas.microsoft.com/office/drawing/2014/main" id="{5A452D99-B296-7FE2-60F4-6B335098A4D2}"/>
                </a:ext>
              </a:extLst>
            </p:cNvPr>
            <p:cNvSpPr>
              <a:spLocks noChangeArrowheads="1"/>
            </p:cNvSpPr>
            <p:nvPr/>
          </p:nvSpPr>
          <p:spPr bwMode="auto">
            <a:xfrm>
              <a:off x="3502820" y="3119839"/>
              <a:ext cx="4114800" cy="27813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cs-CZ" sz="1800"/>
            </a:p>
          </p:txBody>
        </p:sp>
        <p:grpSp>
          <p:nvGrpSpPr>
            <p:cNvPr id="7" name="Group 6">
              <a:extLst>
                <a:ext uri="{FF2B5EF4-FFF2-40B4-BE49-F238E27FC236}">
                  <a16:creationId xmlns:a16="http://schemas.microsoft.com/office/drawing/2014/main" id="{FE8E5934-814D-D4ED-22AC-7D5EDF6276DA}"/>
                </a:ext>
              </a:extLst>
            </p:cNvPr>
            <p:cNvGrpSpPr/>
            <p:nvPr/>
          </p:nvGrpSpPr>
          <p:grpSpPr>
            <a:xfrm>
              <a:off x="3524251" y="3040862"/>
              <a:ext cx="3827463" cy="2681289"/>
              <a:chOff x="3575050" y="3209925"/>
              <a:chExt cx="3827463" cy="2681289"/>
            </a:xfrm>
          </p:grpSpPr>
          <p:sp>
            <p:nvSpPr>
              <p:cNvPr id="9" name="Line 25">
                <a:extLst>
                  <a:ext uri="{FF2B5EF4-FFF2-40B4-BE49-F238E27FC236}">
                    <a16:creationId xmlns:a16="http://schemas.microsoft.com/office/drawing/2014/main" id="{41EAC208-C77A-4A55-5B10-FF9F3FDF51CA}"/>
                  </a:ext>
                </a:extLst>
              </p:cNvPr>
              <p:cNvSpPr>
                <a:spLocks noChangeShapeType="1"/>
              </p:cNvSpPr>
              <p:nvPr/>
            </p:nvSpPr>
            <p:spPr bwMode="auto">
              <a:xfrm>
                <a:off x="4318000" y="3836988"/>
                <a:ext cx="0" cy="19161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26">
                <a:extLst>
                  <a:ext uri="{FF2B5EF4-FFF2-40B4-BE49-F238E27FC236}">
                    <a16:creationId xmlns:a16="http://schemas.microsoft.com/office/drawing/2014/main" id="{DE0C137A-852C-7DDC-96BE-06211BF44D9A}"/>
                  </a:ext>
                </a:extLst>
              </p:cNvPr>
              <p:cNvSpPr>
                <a:spLocks noChangeShapeType="1"/>
              </p:cNvSpPr>
              <p:nvPr/>
            </p:nvSpPr>
            <p:spPr bwMode="auto">
              <a:xfrm>
                <a:off x="4318001" y="5753100"/>
                <a:ext cx="24542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Freeform 27">
                <a:extLst>
                  <a:ext uri="{FF2B5EF4-FFF2-40B4-BE49-F238E27FC236}">
                    <a16:creationId xmlns:a16="http://schemas.microsoft.com/office/drawing/2014/main" id="{F6A869A4-56C3-6570-14E9-9379616215CD}"/>
                  </a:ext>
                </a:extLst>
              </p:cNvPr>
              <p:cNvSpPr>
                <a:spLocks/>
              </p:cNvSpPr>
              <p:nvPr/>
            </p:nvSpPr>
            <p:spPr bwMode="auto">
              <a:xfrm>
                <a:off x="4291013" y="3638551"/>
                <a:ext cx="3111500" cy="2098675"/>
              </a:xfrm>
              <a:custGeom>
                <a:avLst/>
                <a:gdLst>
                  <a:gd name="T0" fmla="*/ 0 w 913"/>
                  <a:gd name="T1" fmla="*/ 2147483646 h 645"/>
                  <a:gd name="T2" fmla="*/ 2147483646 w 913"/>
                  <a:gd name="T3" fmla="*/ 2147483646 h 645"/>
                  <a:gd name="T4" fmla="*/ 2147483646 w 913"/>
                  <a:gd name="T5" fmla="*/ 2147483646 h 645"/>
                  <a:gd name="T6" fmla="*/ 2147483646 w 913"/>
                  <a:gd name="T7" fmla="*/ 2147483646 h 645"/>
                  <a:gd name="T8" fmla="*/ 2147483646 w 913"/>
                  <a:gd name="T9" fmla="*/ 2147483646 h 645"/>
                  <a:gd name="T10" fmla="*/ 2147483646 w 913"/>
                  <a:gd name="T11" fmla="*/ 2147483646 h 645"/>
                  <a:gd name="T12" fmla="*/ 0 60000 65536"/>
                  <a:gd name="T13" fmla="*/ 0 60000 65536"/>
                  <a:gd name="T14" fmla="*/ 0 60000 65536"/>
                  <a:gd name="T15" fmla="*/ 0 60000 65536"/>
                  <a:gd name="T16" fmla="*/ 0 60000 65536"/>
                  <a:gd name="T17" fmla="*/ 0 60000 65536"/>
                  <a:gd name="T18" fmla="*/ 0 w 913"/>
                  <a:gd name="T19" fmla="*/ 0 h 645"/>
                  <a:gd name="T20" fmla="*/ 913 w 913"/>
                  <a:gd name="T21" fmla="*/ 645 h 645"/>
                </a:gdLst>
                <a:ahLst/>
                <a:cxnLst>
                  <a:cxn ang="T12">
                    <a:pos x="T0" y="T1"/>
                  </a:cxn>
                  <a:cxn ang="T13">
                    <a:pos x="T2" y="T3"/>
                  </a:cxn>
                  <a:cxn ang="T14">
                    <a:pos x="T4" y="T5"/>
                  </a:cxn>
                  <a:cxn ang="T15">
                    <a:pos x="T6" y="T7"/>
                  </a:cxn>
                  <a:cxn ang="T16">
                    <a:pos x="T8" y="T9"/>
                  </a:cxn>
                  <a:cxn ang="T17">
                    <a:pos x="T10" y="T11"/>
                  </a:cxn>
                </a:cxnLst>
                <a:rect l="T18" t="T19" r="T20" b="T21"/>
                <a:pathLst>
                  <a:path w="913" h="645">
                    <a:moveTo>
                      <a:pt x="0" y="645"/>
                    </a:moveTo>
                    <a:cubicBezTo>
                      <a:pt x="37" y="643"/>
                      <a:pt x="75" y="642"/>
                      <a:pt x="124" y="610"/>
                    </a:cubicBezTo>
                    <a:cubicBezTo>
                      <a:pt x="173" y="578"/>
                      <a:pt x="235" y="533"/>
                      <a:pt x="293" y="451"/>
                    </a:cubicBezTo>
                    <a:cubicBezTo>
                      <a:pt x="351" y="369"/>
                      <a:pt x="402" y="191"/>
                      <a:pt x="471" y="119"/>
                    </a:cubicBezTo>
                    <a:cubicBezTo>
                      <a:pt x="540" y="47"/>
                      <a:pt x="631" y="38"/>
                      <a:pt x="705" y="19"/>
                    </a:cubicBezTo>
                    <a:cubicBezTo>
                      <a:pt x="779" y="0"/>
                      <a:pt x="846" y="2"/>
                      <a:pt x="913" y="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 name="Freeform 28">
                <a:extLst>
                  <a:ext uri="{FF2B5EF4-FFF2-40B4-BE49-F238E27FC236}">
                    <a16:creationId xmlns:a16="http://schemas.microsoft.com/office/drawing/2014/main" id="{93BF5DBA-17B3-017A-4625-E6025E855A62}"/>
                  </a:ext>
                </a:extLst>
              </p:cNvPr>
              <p:cNvSpPr>
                <a:spLocks/>
              </p:cNvSpPr>
              <p:nvPr/>
            </p:nvSpPr>
            <p:spPr bwMode="auto">
              <a:xfrm>
                <a:off x="4243389" y="3608388"/>
                <a:ext cx="3127375" cy="2100262"/>
              </a:xfrm>
              <a:custGeom>
                <a:avLst/>
                <a:gdLst>
                  <a:gd name="T0" fmla="*/ 0 w 1970"/>
                  <a:gd name="T1" fmla="*/ 2147483646 h 1323"/>
                  <a:gd name="T2" fmla="*/ 2147483646 w 1970"/>
                  <a:gd name="T3" fmla="*/ 2147483646 h 1323"/>
                  <a:gd name="T4" fmla="*/ 2147483646 w 1970"/>
                  <a:gd name="T5" fmla="*/ 2147483646 h 1323"/>
                  <a:gd name="T6" fmla="*/ 2147483646 w 1970"/>
                  <a:gd name="T7" fmla="*/ 2147483646 h 1323"/>
                  <a:gd name="T8" fmla="*/ 2147483646 w 1970"/>
                  <a:gd name="T9" fmla="*/ 2147483646 h 1323"/>
                  <a:gd name="T10" fmla="*/ 2147483646 w 1970"/>
                  <a:gd name="T11" fmla="*/ 2147483646 h 1323"/>
                  <a:gd name="T12" fmla="*/ 0 60000 65536"/>
                  <a:gd name="T13" fmla="*/ 0 60000 65536"/>
                  <a:gd name="T14" fmla="*/ 0 60000 65536"/>
                  <a:gd name="T15" fmla="*/ 0 60000 65536"/>
                  <a:gd name="T16" fmla="*/ 0 60000 65536"/>
                  <a:gd name="T17" fmla="*/ 0 60000 65536"/>
                  <a:gd name="T18" fmla="*/ 0 w 1970"/>
                  <a:gd name="T19" fmla="*/ 0 h 1323"/>
                  <a:gd name="T20" fmla="*/ 1970 w 1970"/>
                  <a:gd name="T21" fmla="*/ 1323 h 1323"/>
                </a:gdLst>
                <a:ahLst/>
                <a:cxnLst>
                  <a:cxn ang="T12">
                    <a:pos x="T0" y="T1"/>
                  </a:cxn>
                  <a:cxn ang="T13">
                    <a:pos x="T2" y="T3"/>
                  </a:cxn>
                  <a:cxn ang="T14">
                    <a:pos x="T4" y="T5"/>
                  </a:cxn>
                  <a:cxn ang="T15">
                    <a:pos x="T6" y="T7"/>
                  </a:cxn>
                  <a:cxn ang="T16">
                    <a:pos x="T8" y="T9"/>
                  </a:cxn>
                  <a:cxn ang="T17">
                    <a:pos x="T10" y="T11"/>
                  </a:cxn>
                </a:cxnLst>
                <a:rect l="T18" t="T19" r="T20" b="T21"/>
                <a:pathLst>
                  <a:path w="1970" h="1323">
                    <a:moveTo>
                      <a:pt x="0" y="1323"/>
                    </a:moveTo>
                    <a:cubicBezTo>
                      <a:pt x="63" y="1319"/>
                      <a:pt x="129" y="1317"/>
                      <a:pt x="213" y="1251"/>
                    </a:cubicBezTo>
                    <a:cubicBezTo>
                      <a:pt x="297" y="1186"/>
                      <a:pt x="403" y="1093"/>
                      <a:pt x="502" y="925"/>
                    </a:cubicBezTo>
                    <a:cubicBezTo>
                      <a:pt x="602" y="757"/>
                      <a:pt x="689" y="392"/>
                      <a:pt x="807" y="245"/>
                    </a:cubicBezTo>
                    <a:cubicBezTo>
                      <a:pt x="926" y="97"/>
                      <a:pt x="1014" y="80"/>
                      <a:pt x="1208" y="40"/>
                    </a:cubicBezTo>
                    <a:cubicBezTo>
                      <a:pt x="1402" y="0"/>
                      <a:pt x="1811" y="10"/>
                      <a:pt x="1970" y="2"/>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 name="Line 29">
                <a:extLst>
                  <a:ext uri="{FF2B5EF4-FFF2-40B4-BE49-F238E27FC236}">
                    <a16:creationId xmlns:a16="http://schemas.microsoft.com/office/drawing/2014/main" id="{A7CA0DF8-5406-6BED-E0E7-5217E5BCF26C}"/>
                  </a:ext>
                </a:extLst>
              </p:cNvPr>
              <p:cNvSpPr>
                <a:spLocks noChangeShapeType="1"/>
              </p:cNvSpPr>
              <p:nvPr/>
            </p:nvSpPr>
            <p:spPr bwMode="auto">
              <a:xfrm flipV="1">
                <a:off x="5245100" y="4645026"/>
                <a:ext cx="6350" cy="5556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30">
                <a:extLst>
                  <a:ext uri="{FF2B5EF4-FFF2-40B4-BE49-F238E27FC236}">
                    <a16:creationId xmlns:a16="http://schemas.microsoft.com/office/drawing/2014/main" id="{56610043-565C-A5FD-120C-A147EA7565AC}"/>
                  </a:ext>
                </a:extLst>
              </p:cNvPr>
              <p:cNvSpPr>
                <a:spLocks noChangeShapeType="1"/>
              </p:cNvSpPr>
              <p:nvPr/>
            </p:nvSpPr>
            <p:spPr bwMode="auto">
              <a:xfrm flipH="1">
                <a:off x="4291013" y="4645025"/>
                <a:ext cx="9445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31">
                <a:extLst>
                  <a:ext uri="{FF2B5EF4-FFF2-40B4-BE49-F238E27FC236}">
                    <a16:creationId xmlns:a16="http://schemas.microsoft.com/office/drawing/2014/main" id="{E3EE6BFB-AA59-6DF7-AFFB-D36A8F148927}"/>
                  </a:ext>
                </a:extLst>
              </p:cNvPr>
              <p:cNvSpPr>
                <a:spLocks noChangeShapeType="1"/>
              </p:cNvSpPr>
              <p:nvPr/>
            </p:nvSpPr>
            <p:spPr bwMode="auto">
              <a:xfrm flipH="1">
                <a:off x="4276726" y="5200650"/>
                <a:ext cx="974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Text Box 32">
                <a:extLst>
                  <a:ext uri="{FF2B5EF4-FFF2-40B4-BE49-F238E27FC236}">
                    <a16:creationId xmlns:a16="http://schemas.microsoft.com/office/drawing/2014/main" id="{998B7A53-E25C-2A95-E1DD-3DB94EC2EBC2}"/>
                  </a:ext>
                </a:extLst>
              </p:cNvPr>
              <p:cNvSpPr txBox="1">
                <a:spLocks noChangeArrowheads="1"/>
              </p:cNvSpPr>
              <p:nvPr/>
            </p:nvSpPr>
            <p:spPr bwMode="auto">
              <a:xfrm>
                <a:off x="6784975" y="5524501"/>
                <a:ext cx="617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pO2</a:t>
                </a:r>
              </a:p>
            </p:txBody>
          </p:sp>
          <p:sp>
            <p:nvSpPr>
              <p:cNvPr id="17" name="Text Box 33">
                <a:extLst>
                  <a:ext uri="{FF2B5EF4-FFF2-40B4-BE49-F238E27FC236}">
                    <a16:creationId xmlns:a16="http://schemas.microsoft.com/office/drawing/2014/main" id="{F0B0B67D-952E-4301-2C0E-B36B2A1BB32C}"/>
                  </a:ext>
                </a:extLst>
              </p:cNvPr>
              <p:cNvSpPr txBox="1">
                <a:spLocks noChangeArrowheads="1"/>
              </p:cNvSpPr>
              <p:nvPr/>
            </p:nvSpPr>
            <p:spPr bwMode="auto">
              <a:xfrm>
                <a:off x="3898901" y="3209925"/>
                <a:ext cx="1039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a:t>SO2</a:t>
                </a:r>
              </a:p>
            </p:txBody>
          </p:sp>
          <p:sp>
            <p:nvSpPr>
              <p:cNvPr id="18" name="Line 34">
                <a:extLst>
                  <a:ext uri="{FF2B5EF4-FFF2-40B4-BE49-F238E27FC236}">
                    <a16:creationId xmlns:a16="http://schemas.microsoft.com/office/drawing/2014/main" id="{FB18505A-A76D-8C12-1288-2D95F5B50A5F}"/>
                  </a:ext>
                </a:extLst>
              </p:cNvPr>
              <p:cNvSpPr>
                <a:spLocks noChangeShapeType="1"/>
              </p:cNvSpPr>
              <p:nvPr/>
            </p:nvSpPr>
            <p:spPr bwMode="auto">
              <a:xfrm flipV="1">
                <a:off x="5251450" y="5207001"/>
                <a:ext cx="0" cy="5953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AutoShape 35">
                <a:extLst>
                  <a:ext uri="{FF2B5EF4-FFF2-40B4-BE49-F238E27FC236}">
                    <a16:creationId xmlns:a16="http://schemas.microsoft.com/office/drawing/2014/main" id="{B825252E-C2A4-1405-3D14-7A1E919892F5}"/>
                  </a:ext>
                </a:extLst>
              </p:cNvPr>
              <p:cNvSpPr>
                <a:spLocks noChangeArrowheads="1"/>
              </p:cNvSpPr>
              <p:nvPr/>
            </p:nvSpPr>
            <p:spPr bwMode="auto">
              <a:xfrm>
                <a:off x="4325939" y="3609976"/>
                <a:ext cx="750887" cy="1008063"/>
              </a:xfrm>
              <a:prstGeom prst="downArrow">
                <a:avLst>
                  <a:gd name="adj1" fmla="val 50000"/>
                  <a:gd name="adj2" fmla="val 33562"/>
                </a:avLst>
              </a:prstGeom>
              <a:solidFill>
                <a:srgbClr val="FF9966"/>
              </a:solidFill>
              <a:ln w="9525">
                <a:solidFill>
                  <a:srgbClr val="FF0000"/>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1000" b="1"/>
                  <a:t>O2 release</a:t>
                </a:r>
              </a:p>
            </p:txBody>
          </p:sp>
          <p:sp>
            <p:nvSpPr>
              <p:cNvPr id="20" name="AutoShape 36">
                <a:extLst>
                  <a:ext uri="{FF2B5EF4-FFF2-40B4-BE49-F238E27FC236}">
                    <a16:creationId xmlns:a16="http://schemas.microsoft.com/office/drawing/2014/main" id="{754910F1-89DB-53FD-73B0-071F9B090D86}"/>
                  </a:ext>
                </a:extLst>
              </p:cNvPr>
              <p:cNvSpPr>
                <a:spLocks noChangeArrowheads="1"/>
              </p:cNvSpPr>
              <p:nvPr/>
            </p:nvSpPr>
            <p:spPr bwMode="auto">
              <a:xfrm>
                <a:off x="3575050" y="3606800"/>
                <a:ext cx="750888" cy="1589088"/>
              </a:xfrm>
              <a:prstGeom prst="downArrow">
                <a:avLst>
                  <a:gd name="adj1" fmla="val 50000"/>
                  <a:gd name="adj2" fmla="val 52907"/>
                </a:avLst>
              </a:prstGeom>
              <a:solidFill>
                <a:schemeClr val="bg1"/>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1000" b="1"/>
                  <a:t>O2 release</a:t>
                </a:r>
              </a:p>
            </p:txBody>
          </p:sp>
          <p:sp>
            <p:nvSpPr>
              <p:cNvPr id="21" name="Line 37">
                <a:extLst>
                  <a:ext uri="{FF2B5EF4-FFF2-40B4-BE49-F238E27FC236}">
                    <a16:creationId xmlns:a16="http://schemas.microsoft.com/office/drawing/2014/main" id="{772D4235-E8C3-14BB-BB29-7032EEC8A169}"/>
                  </a:ext>
                </a:extLst>
              </p:cNvPr>
              <p:cNvSpPr>
                <a:spLocks noChangeShapeType="1"/>
              </p:cNvSpPr>
              <p:nvPr/>
            </p:nvSpPr>
            <p:spPr bwMode="auto">
              <a:xfrm flipH="1">
                <a:off x="3721100" y="5195888"/>
                <a:ext cx="5969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AutoShape 38">
                <a:extLst>
                  <a:ext uri="{FF2B5EF4-FFF2-40B4-BE49-F238E27FC236}">
                    <a16:creationId xmlns:a16="http://schemas.microsoft.com/office/drawing/2014/main" id="{F04A9D76-5DA7-C7B9-5951-B48791936804}"/>
                  </a:ext>
                </a:extLst>
              </p:cNvPr>
              <p:cNvSpPr>
                <a:spLocks noChangeArrowheads="1"/>
              </p:cNvSpPr>
              <p:nvPr/>
            </p:nvSpPr>
            <p:spPr bwMode="auto">
              <a:xfrm>
                <a:off x="5421314" y="4064001"/>
                <a:ext cx="314325" cy="301625"/>
              </a:xfrm>
              <a:prstGeom prst="leftArrow">
                <a:avLst>
                  <a:gd name="adj1" fmla="val 50000"/>
                  <a:gd name="adj2" fmla="val 26053"/>
                </a:avLst>
              </a:prstGeom>
              <a:solidFill>
                <a:srgbClr val="FF9966"/>
              </a:solidFill>
              <a:ln w="9525">
                <a:solidFill>
                  <a:srgbClr val="FF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cs-CZ" sz="1800"/>
              </a:p>
            </p:txBody>
          </p:sp>
        </p:grpSp>
      </p:grpSp>
      <p:sp>
        <p:nvSpPr>
          <p:cNvPr id="24" name="AutoShape 50">
            <a:extLst>
              <a:ext uri="{FF2B5EF4-FFF2-40B4-BE49-F238E27FC236}">
                <a16:creationId xmlns:a16="http://schemas.microsoft.com/office/drawing/2014/main" id="{90B8EFF2-FB00-189A-8D06-05ADED13633B}"/>
              </a:ext>
            </a:extLst>
          </p:cNvPr>
          <p:cNvSpPr>
            <a:spLocks noChangeArrowheads="1"/>
          </p:cNvSpPr>
          <p:nvPr/>
        </p:nvSpPr>
        <p:spPr bwMode="auto">
          <a:xfrm flipH="1">
            <a:off x="5178202" y="4194175"/>
            <a:ext cx="314325" cy="301625"/>
          </a:xfrm>
          <a:prstGeom prst="leftArrow">
            <a:avLst>
              <a:gd name="adj1" fmla="val 50000"/>
              <a:gd name="adj2" fmla="val 26053"/>
            </a:avLst>
          </a:prstGeom>
          <a:solidFill>
            <a:srgbClr val="66FFFF"/>
          </a:solidFill>
          <a:ln w="9525">
            <a:solidFill>
              <a:schemeClr val="accent2"/>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cs-CZ" sz="1800"/>
          </a:p>
        </p:txBody>
      </p:sp>
      <p:sp>
        <p:nvSpPr>
          <p:cNvPr id="2" name="Text Box 3">
            <a:extLst>
              <a:ext uri="{FF2B5EF4-FFF2-40B4-BE49-F238E27FC236}">
                <a16:creationId xmlns:a16="http://schemas.microsoft.com/office/drawing/2014/main" id="{CA1514C3-7FB6-21C2-E4C5-6EDFE0C3DC8A}"/>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Tree>
    <p:extLst>
      <p:ext uri="{BB962C8B-B14F-4D97-AF65-F5344CB8AC3E}">
        <p14:creationId xmlns:p14="http://schemas.microsoft.com/office/powerpoint/2010/main" val="121288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478"/>
                                        </p:tgtEl>
                                        <p:attrNameLst>
                                          <p:attrName>style.visibility</p:attrName>
                                        </p:attrNameLst>
                                      </p:cBhvr>
                                      <p:to>
                                        <p:strVal val="visible"/>
                                      </p:to>
                                    </p:set>
                                    <p:animEffect transition="in" filter="fade">
                                      <p:cBhvr>
                                        <p:cTn id="7" dur="500"/>
                                        <p:tgtEl>
                                          <p:spTgt spid="624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488"/>
                                        </p:tgtEl>
                                        <p:attrNameLst>
                                          <p:attrName>style.visibility</p:attrName>
                                        </p:attrNameLst>
                                      </p:cBhvr>
                                      <p:to>
                                        <p:strVal val="visible"/>
                                      </p:to>
                                    </p:set>
                                    <p:animEffect transition="in" filter="fade">
                                      <p:cBhvr>
                                        <p:cTn id="10" dur="500"/>
                                        <p:tgtEl>
                                          <p:spTgt spid="624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480"/>
                                        </p:tgtEl>
                                        <p:attrNameLst>
                                          <p:attrName>style.visibility</p:attrName>
                                        </p:attrNameLst>
                                      </p:cBhvr>
                                      <p:to>
                                        <p:strVal val="visible"/>
                                      </p:to>
                                    </p:set>
                                    <p:animEffect transition="in" filter="fade">
                                      <p:cBhvr>
                                        <p:cTn id="15" dur="500"/>
                                        <p:tgtEl>
                                          <p:spTgt spid="6248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2479"/>
                                        </p:tgtEl>
                                        <p:attrNameLst>
                                          <p:attrName>style.visibility</p:attrName>
                                        </p:attrNameLst>
                                      </p:cBhvr>
                                      <p:to>
                                        <p:strVal val="visible"/>
                                      </p:to>
                                    </p:set>
                                    <p:animEffect transition="in" filter="fade">
                                      <p:cBhvr>
                                        <p:cTn id="18" dur="500"/>
                                        <p:tgtEl>
                                          <p:spTgt spid="6247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482"/>
                                        </p:tgtEl>
                                        <p:attrNameLst>
                                          <p:attrName>style.visibility</p:attrName>
                                        </p:attrNameLst>
                                      </p:cBhvr>
                                      <p:to>
                                        <p:strVal val="visible"/>
                                      </p:to>
                                    </p:set>
                                    <p:animEffect transition="in" filter="fade">
                                      <p:cBhvr>
                                        <p:cTn id="23" dur="500"/>
                                        <p:tgtEl>
                                          <p:spTgt spid="6248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481"/>
                                        </p:tgtEl>
                                        <p:attrNameLst>
                                          <p:attrName>style.visibility</p:attrName>
                                        </p:attrNameLst>
                                      </p:cBhvr>
                                      <p:to>
                                        <p:strVal val="visible"/>
                                      </p:to>
                                    </p:set>
                                    <p:animEffect transition="in" filter="fade">
                                      <p:cBhvr>
                                        <p:cTn id="26" dur="500"/>
                                        <p:tgtEl>
                                          <p:spTgt spid="6248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2484"/>
                                        </p:tgtEl>
                                        <p:attrNameLst>
                                          <p:attrName>style.visibility</p:attrName>
                                        </p:attrNameLst>
                                      </p:cBhvr>
                                      <p:to>
                                        <p:strVal val="visible"/>
                                      </p:to>
                                    </p:set>
                                    <p:animEffect transition="in" filter="fade">
                                      <p:cBhvr>
                                        <p:cTn id="31" dur="500"/>
                                        <p:tgtEl>
                                          <p:spTgt spid="6248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2483"/>
                                        </p:tgtEl>
                                        <p:attrNameLst>
                                          <p:attrName>style.visibility</p:attrName>
                                        </p:attrNameLst>
                                      </p:cBhvr>
                                      <p:to>
                                        <p:strVal val="visible"/>
                                      </p:to>
                                    </p:set>
                                    <p:animEffect transition="in" filter="fade">
                                      <p:cBhvr>
                                        <p:cTn id="34" dur="500"/>
                                        <p:tgtEl>
                                          <p:spTgt spid="6248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486"/>
                                        </p:tgtEl>
                                        <p:attrNameLst>
                                          <p:attrName>style.visibility</p:attrName>
                                        </p:attrNameLst>
                                      </p:cBhvr>
                                      <p:to>
                                        <p:strVal val="visible"/>
                                      </p:to>
                                    </p:set>
                                    <p:animEffect transition="in" filter="fade">
                                      <p:cBhvr>
                                        <p:cTn id="39" dur="500"/>
                                        <p:tgtEl>
                                          <p:spTgt spid="6248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2485"/>
                                        </p:tgtEl>
                                        <p:attrNameLst>
                                          <p:attrName>style.visibility</p:attrName>
                                        </p:attrNameLst>
                                      </p:cBhvr>
                                      <p:to>
                                        <p:strVal val="visible"/>
                                      </p:to>
                                    </p:set>
                                    <p:animEffect transition="in" filter="fade">
                                      <p:cBhvr>
                                        <p:cTn id="42" dur="500"/>
                                        <p:tgtEl>
                                          <p:spTgt spid="6248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2490"/>
                                        </p:tgtEl>
                                        <p:attrNameLst>
                                          <p:attrName>style.visibility</p:attrName>
                                        </p:attrNameLst>
                                      </p:cBhvr>
                                      <p:to>
                                        <p:strVal val="visible"/>
                                      </p:to>
                                    </p:set>
                                    <p:animEffect transition="in" filter="fade">
                                      <p:cBhvr>
                                        <p:cTn id="47" dur="500"/>
                                        <p:tgtEl>
                                          <p:spTgt spid="6249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2487"/>
                                        </p:tgtEl>
                                        <p:attrNameLst>
                                          <p:attrName>style.visibility</p:attrName>
                                        </p:attrNameLst>
                                      </p:cBhvr>
                                      <p:to>
                                        <p:strVal val="visible"/>
                                      </p:to>
                                    </p:set>
                                    <p:animEffect transition="in" filter="fade">
                                      <p:cBhvr>
                                        <p:cTn id="50" dur="500"/>
                                        <p:tgtEl>
                                          <p:spTgt spid="6248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2513"/>
                                        </p:tgtEl>
                                        <p:attrNameLst>
                                          <p:attrName>style.visibility</p:attrName>
                                        </p:attrNameLst>
                                      </p:cBhvr>
                                      <p:to>
                                        <p:strVal val="visible"/>
                                      </p:to>
                                    </p:set>
                                    <p:animEffect transition="in" filter="fade">
                                      <p:cBhvr>
                                        <p:cTn id="53" dur="500"/>
                                        <p:tgtEl>
                                          <p:spTgt spid="6251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491"/>
                                        </p:tgtEl>
                                        <p:attrNameLst>
                                          <p:attrName>style.visibility</p:attrName>
                                        </p:attrNameLst>
                                      </p:cBhvr>
                                      <p:to>
                                        <p:strVal val="visible"/>
                                      </p:to>
                                    </p:set>
                                    <p:animEffect transition="in" filter="fade">
                                      <p:cBhvr>
                                        <p:cTn id="63" dur="500"/>
                                        <p:tgtEl>
                                          <p:spTgt spid="6249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62489"/>
                                        </p:tgtEl>
                                        <p:attrNameLst>
                                          <p:attrName>style.visibility</p:attrName>
                                        </p:attrNameLst>
                                      </p:cBhvr>
                                      <p:to>
                                        <p:strVal val="visible"/>
                                      </p:to>
                                    </p:set>
                                    <p:animEffect transition="in" filter="fade">
                                      <p:cBhvr>
                                        <p:cTn id="66" dur="500"/>
                                        <p:tgtEl>
                                          <p:spTgt spid="6248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2510"/>
                                        </p:tgtEl>
                                        <p:attrNameLst>
                                          <p:attrName>style.visibility</p:attrName>
                                        </p:attrNameLst>
                                      </p:cBhvr>
                                      <p:to>
                                        <p:strVal val="visible"/>
                                      </p:to>
                                    </p:set>
                                    <p:animEffect transition="in" filter="fade">
                                      <p:cBhvr>
                                        <p:cTn id="71" dur="500"/>
                                        <p:tgtEl>
                                          <p:spTgt spid="62510"/>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62507"/>
                                        </p:tgtEl>
                                        <p:attrNameLst>
                                          <p:attrName>style.visibility</p:attrName>
                                        </p:attrNameLst>
                                      </p:cBhvr>
                                      <p:to>
                                        <p:strVal val="visible"/>
                                      </p:to>
                                    </p:set>
                                    <p:animEffect transition="in" filter="fade">
                                      <p:cBhvr>
                                        <p:cTn id="74" dur="500"/>
                                        <p:tgtEl>
                                          <p:spTgt spid="6250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2508"/>
                                        </p:tgtEl>
                                        <p:attrNameLst>
                                          <p:attrName>style.visibility</p:attrName>
                                        </p:attrNameLst>
                                      </p:cBhvr>
                                      <p:to>
                                        <p:strVal val="visible"/>
                                      </p:to>
                                    </p:set>
                                    <p:animEffect transition="in" filter="fade">
                                      <p:cBhvr>
                                        <p:cTn id="79" dur="500"/>
                                        <p:tgtEl>
                                          <p:spTgt spid="62508"/>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2511"/>
                                        </p:tgtEl>
                                        <p:attrNameLst>
                                          <p:attrName>style.visibility</p:attrName>
                                        </p:attrNameLst>
                                      </p:cBhvr>
                                      <p:to>
                                        <p:strVal val="visible"/>
                                      </p:to>
                                    </p:set>
                                    <p:animEffect transition="in" filter="fade">
                                      <p:cBhvr>
                                        <p:cTn id="82" dur="500"/>
                                        <p:tgtEl>
                                          <p:spTgt spid="6251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2509"/>
                                        </p:tgtEl>
                                        <p:attrNameLst>
                                          <p:attrName>style.visibility</p:attrName>
                                        </p:attrNameLst>
                                      </p:cBhvr>
                                      <p:to>
                                        <p:strVal val="visible"/>
                                      </p:to>
                                    </p:set>
                                    <p:animEffect transition="in" filter="fade">
                                      <p:cBhvr>
                                        <p:cTn id="92" dur="500"/>
                                        <p:tgtEl>
                                          <p:spTgt spid="6250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62512"/>
                                        </p:tgtEl>
                                        <p:attrNameLst>
                                          <p:attrName>style.visibility</p:attrName>
                                        </p:attrNameLst>
                                      </p:cBhvr>
                                      <p:to>
                                        <p:strVal val="visible"/>
                                      </p:to>
                                    </p:set>
                                    <p:animEffect transition="in" filter="fade">
                                      <p:cBhvr>
                                        <p:cTn id="95" dur="500"/>
                                        <p:tgtEl>
                                          <p:spTgt spid="6251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62514"/>
                                        </p:tgtEl>
                                        <p:attrNameLst>
                                          <p:attrName>style.visibility</p:attrName>
                                        </p:attrNameLst>
                                      </p:cBhvr>
                                      <p:to>
                                        <p:strVal val="visible"/>
                                      </p:to>
                                    </p:set>
                                    <p:animEffect transition="in" filter="fade">
                                      <p:cBhvr>
                                        <p:cTn id="100" dur="500"/>
                                        <p:tgtEl>
                                          <p:spTgt spid="62514"/>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
                                        </p:tgtEl>
                                        <p:attrNameLst>
                                          <p:attrName>style.visibility</p:attrName>
                                        </p:attrNameLst>
                                      </p:cBhvr>
                                      <p:to>
                                        <p:strVal val="visible"/>
                                      </p:to>
                                    </p:set>
                                    <p:animEffect transition="in" filter="fade">
                                      <p:cBhvr>
                                        <p:cTn id="105" dur="500"/>
                                        <p:tgtEl>
                                          <p:spTgt spid="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2492"/>
                                        </p:tgtEl>
                                        <p:attrNameLst>
                                          <p:attrName>style.visibility</p:attrName>
                                        </p:attrNameLst>
                                      </p:cBhvr>
                                      <p:to>
                                        <p:strVal val="visible"/>
                                      </p:to>
                                    </p:set>
                                    <p:animEffect transition="in" filter="fade">
                                      <p:cBhvr>
                                        <p:cTn id="110" dur="500"/>
                                        <p:tgtEl>
                                          <p:spTgt spid="62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8" grpId="0" animBg="1"/>
      <p:bldP spid="62479" grpId="0" animBg="1"/>
      <p:bldP spid="62480" grpId="0" animBg="1"/>
      <p:bldP spid="62481" grpId="0" animBg="1"/>
      <p:bldP spid="62482" grpId="0" animBg="1"/>
      <p:bldP spid="62483" grpId="0" animBg="1"/>
      <p:bldP spid="62484" grpId="0" animBg="1"/>
      <p:bldP spid="62485" grpId="0" animBg="1"/>
      <p:bldP spid="62486" grpId="0" animBg="1"/>
      <p:bldP spid="62487" grpId="0" animBg="1"/>
      <p:bldP spid="62488" grpId="0" animBg="1"/>
      <p:bldP spid="62489" grpId="0" animBg="1"/>
      <p:bldP spid="62490" grpId="0" animBg="1"/>
      <p:bldP spid="62491" grpId="0" animBg="1"/>
      <p:bldP spid="62492" grpId="0" animBg="1"/>
      <p:bldP spid="62507" grpId="0" animBg="1"/>
      <p:bldP spid="62508" grpId="0" animBg="1"/>
      <p:bldP spid="62509" grpId="0" animBg="1"/>
      <p:bldP spid="62510" grpId="0" animBg="1"/>
      <p:bldP spid="62511" grpId="0" animBg="1"/>
      <p:bldP spid="62512" grpId="0" animBg="1"/>
      <p:bldP spid="62513" grpId="0" animBg="1"/>
      <p:bldP spid="62514" grpId="0" animBg="1"/>
      <p:bldP spid="3" grpId="0" animBg="1"/>
      <p:bldP spid="2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Text Box 4">
            <a:extLst>
              <a:ext uri="{FF2B5EF4-FFF2-40B4-BE49-F238E27FC236}">
                <a16:creationId xmlns:a16="http://schemas.microsoft.com/office/drawing/2014/main" id="{013B5FD1-84E5-4CE3-AD40-B34807FD65BD}"/>
              </a:ext>
            </a:extLst>
          </p:cNvPr>
          <p:cNvSpPr txBox="1">
            <a:spLocks noChangeArrowheads="1"/>
          </p:cNvSpPr>
          <p:nvPr/>
        </p:nvSpPr>
        <p:spPr bwMode="auto">
          <a:xfrm>
            <a:off x="4256089" y="12700"/>
            <a:ext cx="954107"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Climing</a:t>
            </a:r>
            <a:endParaRPr lang="cs-CZ" altLang="cs-CZ" sz="1800" dirty="0"/>
          </a:p>
        </p:txBody>
      </p:sp>
      <p:sp>
        <p:nvSpPr>
          <p:cNvPr id="62469" name="Text Box 5">
            <a:extLst>
              <a:ext uri="{FF2B5EF4-FFF2-40B4-BE49-F238E27FC236}">
                <a16:creationId xmlns:a16="http://schemas.microsoft.com/office/drawing/2014/main" id="{81C08DE2-DBB1-4FA2-86C0-A154A9548C80}"/>
              </a:ext>
            </a:extLst>
          </p:cNvPr>
          <p:cNvSpPr txBox="1">
            <a:spLocks noChangeArrowheads="1"/>
          </p:cNvSpPr>
          <p:nvPr/>
        </p:nvSpPr>
        <p:spPr bwMode="auto">
          <a:xfrm>
            <a:off x="4621213" y="523875"/>
            <a:ext cx="3082895"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Drop in </a:t>
            </a:r>
            <a:r>
              <a:rPr lang="cs-CZ" altLang="cs-CZ" sz="1800" dirty="0" err="1"/>
              <a:t>barometric</a:t>
            </a:r>
            <a:r>
              <a:rPr lang="cs-CZ" altLang="cs-CZ" sz="1800" dirty="0"/>
              <a:t> </a:t>
            </a:r>
            <a:r>
              <a:rPr lang="cs-CZ" altLang="cs-CZ" sz="1800" dirty="0" err="1"/>
              <a:t>pressure</a:t>
            </a:r>
            <a:endParaRPr lang="cs-CZ" altLang="cs-CZ" sz="1800" dirty="0"/>
          </a:p>
        </p:txBody>
      </p:sp>
      <p:sp>
        <p:nvSpPr>
          <p:cNvPr id="62470" name="Text Box 6">
            <a:extLst>
              <a:ext uri="{FF2B5EF4-FFF2-40B4-BE49-F238E27FC236}">
                <a16:creationId xmlns:a16="http://schemas.microsoft.com/office/drawing/2014/main" id="{5B5E9D6C-3912-4010-9388-C1E3A9C88A04}"/>
              </a:ext>
            </a:extLst>
          </p:cNvPr>
          <p:cNvSpPr txBox="1">
            <a:spLocks noChangeArrowheads="1"/>
          </p:cNvSpPr>
          <p:nvPr/>
        </p:nvSpPr>
        <p:spPr bwMode="auto">
          <a:xfrm>
            <a:off x="6180138" y="1054100"/>
            <a:ext cx="3898824"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a:t>Pokles PO</a:t>
            </a:r>
            <a:r>
              <a:rPr lang="cs-CZ" altLang="cs-CZ" sz="1800" baseline="-25000" dirty="0"/>
              <a:t>2</a:t>
            </a:r>
            <a:r>
              <a:rPr lang="cs-CZ" altLang="cs-CZ" sz="1800" dirty="0"/>
              <a:t> v inspirovaném vzduchu</a:t>
            </a:r>
          </a:p>
        </p:txBody>
      </p:sp>
      <p:sp>
        <p:nvSpPr>
          <p:cNvPr id="62471" name="Line 7">
            <a:extLst>
              <a:ext uri="{FF2B5EF4-FFF2-40B4-BE49-F238E27FC236}">
                <a16:creationId xmlns:a16="http://schemas.microsoft.com/office/drawing/2014/main" id="{4A49CCB9-F649-4F19-99AF-2DB133DC0A91}"/>
              </a:ext>
            </a:extLst>
          </p:cNvPr>
          <p:cNvSpPr>
            <a:spLocks noChangeShapeType="1"/>
          </p:cNvSpPr>
          <p:nvPr/>
        </p:nvSpPr>
        <p:spPr bwMode="auto">
          <a:xfrm>
            <a:off x="5197476" y="395289"/>
            <a:ext cx="360363" cy="128587"/>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2" name="Line 8">
            <a:extLst>
              <a:ext uri="{FF2B5EF4-FFF2-40B4-BE49-F238E27FC236}">
                <a16:creationId xmlns:a16="http://schemas.microsoft.com/office/drawing/2014/main" id="{9C54D5F8-6CF6-46E0-BC36-B0DAF712D91F}"/>
              </a:ext>
            </a:extLst>
          </p:cNvPr>
          <p:cNvSpPr>
            <a:spLocks noChangeShapeType="1"/>
          </p:cNvSpPr>
          <p:nvPr/>
        </p:nvSpPr>
        <p:spPr bwMode="auto">
          <a:xfrm>
            <a:off x="6246813" y="9048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3" name="Text Box 9">
            <a:extLst>
              <a:ext uri="{FF2B5EF4-FFF2-40B4-BE49-F238E27FC236}">
                <a16:creationId xmlns:a16="http://schemas.microsoft.com/office/drawing/2014/main" id="{E28E848A-467D-4458-8E4E-E71B06912ABB}"/>
              </a:ext>
            </a:extLst>
          </p:cNvPr>
          <p:cNvSpPr txBox="1">
            <a:spLocks noChangeArrowheads="1"/>
          </p:cNvSpPr>
          <p:nvPr/>
        </p:nvSpPr>
        <p:spPr bwMode="auto">
          <a:xfrm>
            <a:off x="7323138" y="1601789"/>
            <a:ext cx="2813591"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Decrease</a:t>
            </a:r>
            <a:r>
              <a:rPr lang="cs-CZ" altLang="cs-CZ" sz="1800" dirty="0"/>
              <a:t> in </a:t>
            </a:r>
            <a:r>
              <a:rPr lang="cs-CZ" altLang="cs-CZ" sz="1800" dirty="0" err="1"/>
              <a:t>alveolar</a:t>
            </a:r>
            <a:r>
              <a:rPr lang="cs-CZ" altLang="cs-CZ" sz="1800" dirty="0"/>
              <a:t> PO2</a:t>
            </a:r>
          </a:p>
        </p:txBody>
      </p:sp>
      <p:sp>
        <p:nvSpPr>
          <p:cNvPr id="62474" name="Line 10">
            <a:extLst>
              <a:ext uri="{FF2B5EF4-FFF2-40B4-BE49-F238E27FC236}">
                <a16:creationId xmlns:a16="http://schemas.microsoft.com/office/drawing/2014/main" id="{58DB4177-E2BB-48E5-BFF0-39AC8DE27EEA}"/>
              </a:ext>
            </a:extLst>
          </p:cNvPr>
          <p:cNvSpPr>
            <a:spLocks noChangeShapeType="1"/>
          </p:cNvSpPr>
          <p:nvPr/>
        </p:nvSpPr>
        <p:spPr bwMode="auto">
          <a:xfrm>
            <a:off x="7504113" y="1438275"/>
            <a:ext cx="360362" cy="1285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7" name="Line 13">
            <a:extLst>
              <a:ext uri="{FF2B5EF4-FFF2-40B4-BE49-F238E27FC236}">
                <a16:creationId xmlns:a16="http://schemas.microsoft.com/office/drawing/2014/main" id="{2B787EE3-A6E8-406F-A956-AF24376C344F}"/>
              </a:ext>
            </a:extLst>
          </p:cNvPr>
          <p:cNvSpPr>
            <a:spLocks noChangeShapeType="1"/>
          </p:cNvSpPr>
          <p:nvPr/>
        </p:nvSpPr>
        <p:spPr bwMode="auto">
          <a:xfrm>
            <a:off x="8489950" y="1995488"/>
            <a:ext cx="457200" cy="201612"/>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8" name="Line 14">
            <a:extLst>
              <a:ext uri="{FF2B5EF4-FFF2-40B4-BE49-F238E27FC236}">
                <a16:creationId xmlns:a16="http://schemas.microsoft.com/office/drawing/2014/main" id="{EA891C17-9693-40AC-AE08-707156BE01CA}"/>
              </a:ext>
            </a:extLst>
          </p:cNvPr>
          <p:cNvSpPr>
            <a:spLocks noChangeShapeType="1"/>
          </p:cNvSpPr>
          <p:nvPr/>
        </p:nvSpPr>
        <p:spPr bwMode="auto">
          <a:xfrm>
            <a:off x="9063038" y="2579350"/>
            <a:ext cx="0" cy="4699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9" name="Text Box 15">
            <a:extLst>
              <a:ext uri="{FF2B5EF4-FFF2-40B4-BE49-F238E27FC236}">
                <a16:creationId xmlns:a16="http://schemas.microsoft.com/office/drawing/2014/main" id="{CE6B6AF9-AB15-40F8-BFB2-43FF150F8E00}"/>
              </a:ext>
            </a:extLst>
          </p:cNvPr>
          <p:cNvSpPr txBox="1">
            <a:spLocks noChangeArrowheads="1"/>
          </p:cNvSpPr>
          <p:nvPr/>
        </p:nvSpPr>
        <p:spPr bwMode="auto">
          <a:xfrm>
            <a:off x="8400455" y="3856040"/>
            <a:ext cx="1838965"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dirty="0" err="1"/>
              <a:t>Hyperventilation</a:t>
            </a:r>
            <a:endParaRPr lang="cs-CZ" altLang="cs-CZ" sz="1800" dirty="0"/>
          </a:p>
        </p:txBody>
      </p:sp>
      <p:sp>
        <p:nvSpPr>
          <p:cNvPr id="62480" name="Line 16">
            <a:extLst>
              <a:ext uri="{FF2B5EF4-FFF2-40B4-BE49-F238E27FC236}">
                <a16:creationId xmlns:a16="http://schemas.microsoft.com/office/drawing/2014/main" id="{9D3758A8-AA70-4040-9E4F-FF98B7C85CBC}"/>
              </a:ext>
            </a:extLst>
          </p:cNvPr>
          <p:cNvSpPr>
            <a:spLocks noChangeShapeType="1"/>
          </p:cNvSpPr>
          <p:nvPr/>
        </p:nvSpPr>
        <p:spPr bwMode="auto">
          <a:xfrm>
            <a:off x="9091613" y="3419475"/>
            <a:ext cx="0" cy="4699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1" name="Text Box 17">
            <a:extLst>
              <a:ext uri="{FF2B5EF4-FFF2-40B4-BE49-F238E27FC236}">
                <a16:creationId xmlns:a16="http://schemas.microsoft.com/office/drawing/2014/main" id="{F5F46DD1-96C5-41E5-BD58-EC7857465AC7}"/>
              </a:ext>
            </a:extLst>
          </p:cNvPr>
          <p:cNvSpPr txBox="1">
            <a:spLocks noChangeArrowheads="1"/>
          </p:cNvSpPr>
          <p:nvPr/>
        </p:nvSpPr>
        <p:spPr bwMode="auto">
          <a:xfrm>
            <a:off x="8432800" y="4752249"/>
            <a:ext cx="1402948"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dirty="0" err="1"/>
              <a:t>Hypocapnia</a:t>
            </a:r>
            <a:endParaRPr lang="cs-CZ" altLang="cs-CZ" sz="1800" dirty="0"/>
          </a:p>
        </p:txBody>
      </p:sp>
      <p:sp>
        <p:nvSpPr>
          <p:cNvPr id="62482" name="Line 18">
            <a:extLst>
              <a:ext uri="{FF2B5EF4-FFF2-40B4-BE49-F238E27FC236}">
                <a16:creationId xmlns:a16="http://schemas.microsoft.com/office/drawing/2014/main" id="{470AD122-2B44-463F-960E-4904A25CA473}"/>
              </a:ext>
            </a:extLst>
          </p:cNvPr>
          <p:cNvSpPr>
            <a:spLocks noChangeShapeType="1"/>
          </p:cNvSpPr>
          <p:nvPr/>
        </p:nvSpPr>
        <p:spPr bwMode="auto">
          <a:xfrm>
            <a:off x="9118600" y="4234184"/>
            <a:ext cx="14288" cy="521966"/>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3" name="Text Box 19">
            <a:extLst>
              <a:ext uri="{FF2B5EF4-FFF2-40B4-BE49-F238E27FC236}">
                <a16:creationId xmlns:a16="http://schemas.microsoft.com/office/drawing/2014/main" id="{47E3E3E8-8862-4960-9AAD-6A079F993DD6}"/>
              </a:ext>
            </a:extLst>
          </p:cNvPr>
          <p:cNvSpPr txBox="1">
            <a:spLocks noChangeArrowheads="1"/>
          </p:cNvSpPr>
          <p:nvPr/>
        </p:nvSpPr>
        <p:spPr bwMode="auto">
          <a:xfrm>
            <a:off x="8632826" y="5576889"/>
            <a:ext cx="1095172"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dirty="0" err="1"/>
              <a:t>Alkalosis</a:t>
            </a:r>
            <a:endParaRPr lang="cs-CZ" altLang="cs-CZ" sz="1800" dirty="0"/>
          </a:p>
        </p:txBody>
      </p:sp>
      <p:sp>
        <p:nvSpPr>
          <p:cNvPr id="62484" name="Line 20">
            <a:extLst>
              <a:ext uri="{FF2B5EF4-FFF2-40B4-BE49-F238E27FC236}">
                <a16:creationId xmlns:a16="http://schemas.microsoft.com/office/drawing/2014/main" id="{B9E3026F-4CD5-4C7B-A923-4BD718D14140}"/>
              </a:ext>
            </a:extLst>
          </p:cNvPr>
          <p:cNvSpPr>
            <a:spLocks noChangeShapeType="1"/>
          </p:cNvSpPr>
          <p:nvPr/>
        </p:nvSpPr>
        <p:spPr bwMode="auto">
          <a:xfrm>
            <a:off x="9118600" y="5113338"/>
            <a:ext cx="0" cy="4699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5" name="Text Box 21">
            <a:extLst>
              <a:ext uri="{FF2B5EF4-FFF2-40B4-BE49-F238E27FC236}">
                <a16:creationId xmlns:a16="http://schemas.microsoft.com/office/drawing/2014/main" id="{9E26DD92-3182-461B-B0EA-464681392DA6}"/>
              </a:ext>
            </a:extLst>
          </p:cNvPr>
          <p:cNvSpPr txBox="1">
            <a:spLocks noChangeArrowheads="1"/>
          </p:cNvSpPr>
          <p:nvPr/>
        </p:nvSpPr>
        <p:spPr bwMode="auto">
          <a:xfrm>
            <a:off x="6875462" y="6169026"/>
            <a:ext cx="3363957" cy="646331"/>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Shift of the oxygen dissociation curve to the left</a:t>
            </a:r>
            <a:endParaRPr lang="cs-CZ" altLang="cs-CZ" sz="1800" dirty="0"/>
          </a:p>
        </p:txBody>
      </p:sp>
      <p:sp>
        <p:nvSpPr>
          <p:cNvPr id="62486" name="Line 22">
            <a:extLst>
              <a:ext uri="{FF2B5EF4-FFF2-40B4-BE49-F238E27FC236}">
                <a16:creationId xmlns:a16="http://schemas.microsoft.com/office/drawing/2014/main" id="{A7E88170-3FF0-44DB-930A-814FE3A6DF47}"/>
              </a:ext>
            </a:extLst>
          </p:cNvPr>
          <p:cNvSpPr>
            <a:spLocks noChangeShapeType="1"/>
          </p:cNvSpPr>
          <p:nvPr/>
        </p:nvSpPr>
        <p:spPr bwMode="auto">
          <a:xfrm flipH="1">
            <a:off x="8078789" y="5826125"/>
            <a:ext cx="554037" cy="3619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7" name="Text Box 23">
            <a:extLst>
              <a:ext uri="{FF2B5EF4-FFF2-40B4-BE49-F238E27FC236}">
                <a16:creationId xmlns:a16="http://schemas.microsoft.com/office/drawing/2014/main" id="{85A04B47-E8DF-422E-A5F3-84233D9941BE}"/>
              </a:ext>
            </a:extLst>
          </p:cNvPr>
          <p:cNvSpPr txBox="1">
            <a:spLocks noChangeArrowheads="1"/>
          </p:cNvSpPr>
          <p:nvPr/>
        </p:nvSpPr>
        <p:spPr bwMode="auto">
          <a:xfrm>
            <a:off x="3387726" y="6169026"/>
            <a:ext cx="2627313" cy="646331"/>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Impairment of oxygen release in tissues</a:t>
            </a:r>
            <a:endParaRPr lang="cs-CZ" altLang="cs-CZ" sz="1800" dirty="0"/>
          </a:p>
        </p:txBody>
      </p:sp>
      <p:sp>
        <p:nvSpPr>
          <p:cNvPr id="62488" name="Text Box 27">
            <a:extLst>
              <a:ext uri="{FF2B5EF4-FFF2-40B4-BE49-F238E27FC236}">
                <a16:creationId xmlns:a16="http://schemas.microsoft.com/office/drawing/2014/main" id="{6B1E9943-5D48-435E-879D-A8263C14EC95}"/>
              </a:ext>
            </a:extLst>
          </p:cNvPr>
          <p:cNvSpPr txBox="1">
            <a:spLocks noChangeArrowheads="1"/>
          </p:cNvSpPr>
          <p:nvPr/>
        </p:nvSpPr>
        <p:spPr bwMode="auto">
          <a:xfrm>
            <a:off x="7444581" y="3100843"/>
            <a:ext cx="3826689"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cs-CZ" sz="1800" dirty="0"/>
              <a:t>Stimulation of the respiratory center</a:t>
            </a:r>
            <a:endParaRPr lang="cs-CZ" altLang="cs-CZ" sz="1800" dirty="0"/>
          </a:p>
        </p:txBody>
      </p:sp>
      <p:sp>
        <p:nvSpPr>
          <p:cNvPr id="62489" name="Text Box 28">
            <a:extLst>
              <a:ext uri="{FF2B5EF4-FFF2-40B4-BE49-F238E27FC236}">
                <a16:creationId xmlns:a16="http://schemas.microsoft.com/office/drawing/2014/main" id="{AECBF849-5524-4514-97B3-4063F781C3A7}"/>
              </a:ext>
            </a:extLst>
          </p:cNvPr>
          <p:cNvSpPr txBox="1">
            <a:spLocks noChangeArrowheads="1"/>
          </p:cNvSpPr>
          <p:nvPr/>
        </p:nvSpPr>
        <p:spPr bwMode="auto">
          <a:xfrm>
            <a:off x="1276447" y="4678364"/>
            <a:ext cx="2270028" cy="1200329"/>
          </a:xfrm>
          <a:prstGeom prst="rect">
            <a:avLst/>
          </a:prstGeom>
          <a:solidFill>
            <a:srgbClr val="66FFFF"/>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Renal response to alkalemia: increased bicarbonate excretion</a:t>
            </a:r>
            <a:endParaRPr lang="cs-CZ" altLang="cs-CZ" sz="1800" dirty="0"/>
          </a:p>
        </p:txBody>
      </p:sp>
      <p:sp>
        <p:nvSpPr>
          <p:cNvPr id="62490" name="Line 29">
            <a:extLst>
              <a:ext uri="{FF2B5EF4-FFF2-40B4-BE49-F238E27FC236}">
                <a16:creationId xmlns:a16="http://schemas.microsoft.com/office/drawing/2014/main" id="{E801C3CD-7E91-4FCC-894B-0898CA6BD2DB}"/>
              </a:ext>
            </a:extLst>
          </p:cNvPr>
          <p:cNvSpPr>
            <a:spLocks noChangeShapeType="1"/>
          </p:cNvSpPr>
          <p:nvPr/>
        </p:nvSpPr>
        <p:spPr bwMode="auto">
          <a:xfrm flipH="1">
            <a:off x="6015039" y="6483350"/>
            <a:ext cx="860425"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1" name="Line 30">
            <a:extLst>
              <a:ext uri="{FF2B5EF4-FFF2-40B4-BE49-F238E27FC236}">
                <a16:creationId xmlns:a16="http://schemas.microsoft.com/office/drawing/2014/main" id="{00C80686-2F0C-4427-89C2-64F14E7C67BB}"/>
              </a:ext>
            </a:extLst>
          </p:cNvPr>
          <p:cNvSpPr>
            <a:spLocks noChangeShapeType="1"/>
          </p:cNvSpPr>
          <p:nvPr/>
        </p:nvSpPr>
        <p:spPr bwMode="auto">
          <a:xfrm flipH="1" flipV="1">
            <a:off x="2586851" y="5937033"/>
            <a:ext cx="800874" cy="64633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2" name="Text Box 34">
            <a:extLst>
              <a:ext uri="{FF2B5EF4-FFF2-40B4-BE49-F238E27FC236}">
                <a16:creationId xmlns:a16="http://schemas.microsoft.com/office/drawing/2014/main" id="{7122111F-17FD-4C7B-951F-F773280597E1}"/>
              </a:ext>
            </a:extLst>
          </p:cNvPr>
          <p:cNvSpPr txBox="1">
            <a:spLocks noChangeArrowheads="1"/>
          </p:cNvSpPr>
          <p:nvPr/>
        </p:nvSpPr>
        <p:spPr bwMode="auto">
          <a:xfrm>
            <a:off x="4523328" y="1940778"/>
            <a:ext cx="1723485"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cs-CZ" altLang="cs-CZ" sz="1800" b="1" dirty="0"/>
              <a:t>ADAPTATION</a:t>
            </a:r>
          </a:p>
        </p:txBody>
      </p:sp>
      <p:sp>
        <p:nvSpPr>
          <p:cNvPr id="62507" name="Text Box 24">
            <a:extLst>
              <a:ext uri="{FF2B5EF4-FFF2-40B4-BE49-F238E27FC236}">
                <a16:creationId xmlns:a16="http://schemas.microsoft.com/office/drawing/2014/main" id="{2EB28152-46FA-4170-AEC0-64C5109B8568}"/>
              </a:ext>
            </a:extLst>
          </p:cNvPr>
          <p:cNvSpPr txBox="1">
            <a:spLocks noChangeArrowheads="1"/>
          </p:cNvSpPr>
          <p:nvPr/>
        </p:nvSpPr>
        <p:spPr bwMode="auto">
          <a:xfrm>
            <a:off x="1716088" y="3338513"/>
            <a:ext cx="1706562" cy="646331"/>
          </a:xfrm>
          <a:prstGeom prst="rect">
            <a:avLst/>
          </a:prstGeom>
          <a:solidFill>
            <a:srgbClr val="66FFFF"/>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Blood</a:t>
            </a:r>
            <a:r>
              <a:rPr lang="cs-CZ" altLang="cs-CZ" sz="1800" dirty="0"/>
              <a:t> </a:t>
            </a:r>
            <a:r>
              <a:rPr lang="cs-CZ" altLang="cs-CZ" sz="1800" dirty="0" err="1"/>
              <a:t>acidification</a:t>
            </a:r>
            <a:endParaRPr lang="cs-CZ" altLang="cs-CZ" sz="1800" dirty="0"/>
          </a:p>
        </p:txBody>
      </p:sp>
      <p:sp>
        <p:nvSpPr>
          <p:cNvPr id="62508" name="Text Box 25">
            <a:extLst>
              <a:ext uri="{FF2B5EF4-FFF2-40B4-BE49-F238E27FC236}">
                <a16:creationId xmlns:a16="http://schemas.microsoft.com/office/drawing/2014/main" id="{63E5E3AD-8BFF-4EE1-8610-07D2CBA0306F}"/>
              </a:ext>
            </a:extLst>
          </p:cNvPr>
          <p:cNvSpPr txBox="1">
            <a:spLocks noChangeArrowheads="1"/>
          </p:cNvSpPr>
          <p:nvPr/>
        </p:nvSpPr>
        <p:spPr bwMode="auto">
          <a:xfrm>
            <a:off x="1361746" y="1848445"/>
            <a:ext cx="2113711" cy="923330"/>
          </a:xfrm>
          <a:prstGeom prst="rect">
            <a:avLst/>
          </a:prstGeom>
          <a:solidFill>
            <a:srgbClr val="66FFFF"/>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Shift of the oxygen dissociation curve to the right</a:t>
            </a:r>
            <a:endParaRPr lang="cs-CZ" altLang="cs-CZ" sz="1800" dirty="0"/>
          </a:p>
        </p:txBody>
      </p:sp>
      <p:sp>
        <p:nvSpPr>
          <p:cNvPr id="62509" name="Text Box 26">
            <a:extLst>
              <a:ext uri="{FF2B5EF4-FFF2-40B4-BE49-F238E27FC236}">
                <a16:creationId xmlns:a16="http://schemas.microsoft.com/office/drawing/2014/main" id="{BE3BB60D-0622-46C8-B8C5-1B60692A61E3}"/>
              </a:ext>
            </a:extLst>
          </p:cNvPr>
          <p:cNvSpPr txBox="1">
            <a:spLocks noChangeArrowheads="1"/>
          </p:cNvSpPr>
          <p:nvPr/>
        </p:nvSpPr>
        <p:spPr bwMode="auto">
          <a:xfrm>
            <a:off x="1716088" y="603251"/>
            <a:ext cx="2489200" cy="646331"/>
          </a:xfrm>
          <a:prstGeom prst="rect">
            <a:avLst/>
          </a:prstGeom>
          <a:solidFill>
            <a:srgbClr val="66FFFF"/>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Improving the release of oxygen</a:t>
            </a:r>
            <a:endParaRPr lang="cs-CZ" altLang="cs-CZ" sz="1800" dirty="0"/>
          </a:p>
        </p:txBody>
      </p:sp>
      <p:sp>
        <p:nvSpPr>
          <p:cNvPr id="62510" name="Line 46">
            <a:extLst>
              <a:ext uri="{FF2B5EF4-FFF2-40B4-BE49-F238E27FC236}">
                <a16:creationId xmlns:a16="http://schemas.microsoft.com/office/drawing/2014/main" id="{378CC58A-BDD6-40EF-A4F4-9BFF6D362D86}"/>
              </a:ext>
            </a:extLst>
          </p:cNvPr>
          <p:cNvSpPr>
            <a:spLocks noChangeShapeType="1"/>
          </p:cNvSpPr>
          <p:nvPr/>
        </p:nvSpPr>
        <p:spPr bwMode="auto">
          <a:xfrm flipH="1" flipV="1">
            <a:off x="2522538" y="3954463"/>
            <a:ext cx="0" cy="7810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11" name="Line 47">
            <a:extLst>
              <a:ext uri="{FF2B5EF4-FFF2-40B4-BE49-F238E27FC236}">
                <a16:creationId xmlns:a16="http://schemas.microsoft.com/office/drawing/2014/main" id="{644A366A-24B2-4C4A-9CE5-EEAE7EC9ED8D}"/>
              </a:ext>
            </a:extLst>
          </p:cNvPr>
          <p:cNvSpPr>
            <a:spLocks noChangeShapeType="1"/>
          </p:cNvSpPr>
          <p:nvPr/>
        </p:nvSpPr>
        <p:spPr bwMode="auto">
          <a:xfrm flipH="1" flipV="1">
            <a:off x="2527300" y="2771776"/>
            <a:ext cx="0" cy="5937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12" name="Line 48">
            <a:extLst>
              <a:ext uri="{FF2B5EF4-FFF2-40B4-BE49-F238E27FC236}">
                <a16:creationId xmlns:a16="http://schemas.microsoft.com/office/drawing/2014/main" id="{C80929BF-AF94-4BC9-89DB-E7562DA6CF8C}"/>
              </a:ext>
            </a:extLst>
          </p:cNvPr>
          <p:cNvSpPr>
            <a:spLocks noChangeShapeType="1"/>
          </p:cNvSpPr>
          <p:nvPr/>
        </p:nvSpPr>
        <p:spPr bwMode="auto">
          <a:xfrm flipV="1">
            <a:off x="2562227" y="1254124"/>
            <a:ext cx="620711" cy="64633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13" name="Text Box 51">
            <a:extLst>
              <a:ext uri="{FF2B5EF4-FFF2-40B4-BE49-F238E27FC236}">
                <a16:creationId xmlns:a16="http://schemas.microsoft.com/office/drawing/2014/main" id="{F85624B9-72F9-42C2-9630-9395B7494853}"/>
              </a:ext>
            </a:extLst>
          </p:cNvPr>
          <p:cNvSpPr txBox="1">
            <a:spLocks noChangeArrowheads="1"/>
          </p:cNvSpPr>
          <p:nvPr/>
        </p:nvSpPr>
        <p:spPr bwMode="auto">
          <a:xfrm>
            <a:off x="4537075" y="1255714"/>
            <a:ext cx="1633538" cy="646331"/>
          </a:xfrm>
          <a:prstGeom prst="rect">
            <a:avLst/>
          </a:prstGeom>
          <a:solidFill>
            <a:srgbClr val="66FFFF"/>
          </a:solidFill>
          <a:ln w="9525">
            <a:solidFill>
              <a:srgbClr val="FF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Improvement</a:t>
            </a:r>
            <a:r>
              <a:rPr lang="cs-CZ" altLang="cs-CZ" sz="1800" dirty="0"/>
              <a:t> </a:t>
            </a:r>
            <a:r>
              <a:rPr lang="cs-CZ" altLang="cs-CZ" sz="1800" dirty="0" err="1"/>
              <a:t>of</a:t>
            </a:r>
            <a:r>
              <a:rPr lang="cs-CZ" altLang="cs-CZ" sz="1800" dirty="0"/>
              <a:t> </a:t>
            </a:r>
            <a:r>
              <a:rPr lang="cs-CZ" altLang="cs-CZ" sz="1800" dirty="0" err="1"/>
              <a:t>hypoxia</a:t>
            </a:r>
            <a:endParaRPr lang="cs-CZ" altLang="cs-CZ" sz="1800" dirty="0"/>
          </a:p>
        </p:txBody>
      </p:sp>
      <p:sp>
        <p:nvSpPr>
          <p:cNvPr id="62514" name="Line 52">
            <a:extLst>
              <a:ext uri="{FF2B5EF4-FFF2-40B4-BE49-F238E27FC236}">
                <a16:creationId xmlns:a16="http://schemas.microsoft.com/office/drawing/2014/main" id="{AECFF95E-4F21-4CB9-BF22-19EED598E6F0}"/>
              </a:ext>
            </a:extLst>
          </p:cNvPr>
          <p:cNvSpPr>
            <a:spLocks noChangeShapeType="1"/>
          </p:cNvSpPr>
          <p:nvPr/>
        </p:nvSpPr>
        <p:spPr bwMode="auto">
          <a:xfrm>
            <a:off x="4205289" y="1120776"/>
            <a:ext cx="331787" cy="309563"/>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 name="Rectangle 2">
            <a:extLst>
              <a:ext uri="{FF2B5EF4-FFF2-40B4-BE49-F238E27FC236}">
                <a16:creationId xmlns:a16="http://schemas.microsoft.com/office/drawing/2014/main" id="{43D3200B-ED91-8981-C5B2-C6D4638FEBFD}"/>
              </a:ext>
            </a:extLst>
          </p:cNvPr>
          <p:cNvSpPr/>
          <p:nvPr/>
        </p:nvSpPr>
        <p:spPr>
          <a:xfrm>
            <a:off x="4527550" y="1255307"/>
            <a:ext cx="1633536" cy="6675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34">
            <a:extLst>
              <a:ext uri="{FF2B5EF4-FFF2-40B4-BE49-F238E27FC236}">
                <a16:creationId xmlns:a16="http://schemas.microsoft.com/office/drawing/2014/main" id="{63B9182B-A5BF-996E-7FA4-CAA1ECE0A529}"/>
              </a:ext>
            </a:extLst>
          </p:cNvPr>
          <p:cNvSpPr txBox="1">
            <a:spLocks noChangeArrowheads="1"/>
          </p:cNvSpPr>
          <p:nvPr/>
        </p:nvSpPr>
        <p:spPr bwMode="auto">
          <a:xfrm>
            <a:off x="4404915" y="1938039"/>
            <a:ext cx="1796775" cy="369332"/>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b="1" dirty="0">
                <a:solidFill>
                  <a:srgbClr val="FF0000"/>
                </a:solidFill>
              </a:rPr>
              <a:t>ADAPTATION</a:t>
            </a:r>
          </a:p>
        </p:txBody>
      </p:sp>
      <p:sp>
        <p:nvSpPr>
          <p:cNvPr id="8" name="Text Box 35">
            <a:extLst>
              <a:ext uri="{FF2B5EF4-FFF2-40B4-BE49-F238E27FC236}">
                <a16:creationId xmlns:a16="http://schemas.microsoft.com/office/drawing/2014/main" id="{B34DBC89-A04D-7CE9-5A0D-6068F40B1B8A}"/>
              </a:ext>
            </a:extLst>
          </p:cNvPr>
          <p:cNvSpPr txBox="1">
            <a:spLocks noChangeArrowheads="1"/>
          </p:cNvSpPr>
          <p:nvPr/>
        </p:nvSpPr>
        <p:spPr bwMode="auto">
          <a:xfrm>
            <a:off x="5687636" y="4353273"/>
            <a:ext cx="2642436" cy="646331"/>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US" altLang="cs-CZ" sz="1800" dirty="0"/>
              <a:t>Increased water loss through hyperventilation</a:t>
            </a:r>
            <a:endParaRPr lang="cs-CZ" altLang="cs-CZ" sz="1800" dirty="0"/>
          </a:p>
        </p:txBody>
      </p:sp>
      <p:sp>
        <p:nvSpPr>
          <p:cNvPr id="25" name="Text Box 36">
            <a:extLst>
              <a:ext uri="{FF2B5EF4-FFF2-40B4-BE49-F238E27FC236}">
                <a16:creationId xmlns:a16="http://schemas.microsoft.com/office/drawing/2014/main" id="{4FAE3656-A85D-7B7F-5F28-A6EE59CB39F7}"/>
              </a:ext>
            </a:extLst>
          </p:cNvPr>
          <p:cNvSpPr txBox="1">
            <a:spLocks noChangeArrowheads="1"/>
          </p:cNvSpPr>
          <p:nvPr/>
        </p:nvSpPr>
        <p:spPr bwMode="auto">
          <a:xfrm>
            <a:off x="5120371" y="5192292"/>
            <a:ext cx="1641477" cy="376238"/>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Dehydration</a:t>
            </a:r>
            <a:endParaRPr lang="cs-CZ" altLang="cs-CZ" sz="1800" dirty="0"/>
          </a:p>
        </p:txBody>
      </p:sp>
      <p:sp>
        <p:nvSpPr>
          <p:cNvPr id="26" name="Text Box 37">
            <a:extLst>
              <a:ext uri="{FF2B5EF4-FFF2-40B4-BE49-F238E27FC236}">
                <a16:creationId xmlns:a16="http://schemas.microsoft.com/office/drawing/2014/main" id="{0E840947-364B-C8FD-1784-9BE92F968245}"/>
              </a:ext>
            </a:extLst>
          </p:cNvPr>
          <p:cNvSpPr txBox="1">
            <a:spLocks noChangeArrowheads="1"/>
          </p:cNvSpPr>
          <p:nvPr/>
        </p:nvSpPr>
        <p:spPr bwMode="auto">
          <a:xfrm>
            <a:off x="3107016" y="4153851"/>
            <a:ext cx="2343153" cy="369887"/>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Hemoconcentration</a:t>
            </a:r>
            <a:endParaRPr lang="cs-CZ" altLang="cs-CZ" sz="1800" dirty="0"/>
          </a:p>
        </p:txBody>
      </p:sp>
      <p:sp>
        <p:nvSpPr>
          <p:cNvPr id="27" name="Text Box 38">
            <a:extLst>
              <a:ext uri="{FF2B5EF4-FFF2-40B4-BE49-F238E27FC236}">
                <a16:creationId xmlns:a16="http://schemas.microsoft.com/office/drawing/2014/main" id="{31E63243-3177-BBB2-73D5-537EB2E5A432}"/>
              </a:ext>
            </a:extLst>
          </p:cNvPr>
          <p:cNvSpPr txBox="1">
            <a:spLocks noChangeArrowheads="1"/>
          </p:cNvSpPr>
          <p:nvPr/>
        </p:nvSpPr>
        <p:spPr bwMode="auto">
          <a:xfrm>
            <a:off x="3399022" y="2459769"/>
            <a:ext cx="1633539" cy="646331"/>
          </a:xfrm>
          <a:prstGeom prst="rect">
            <a:avLst/>
          </a:prstGeom>
          <a:solidFill>
            <a:srgbClr val="66FFFF"/>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Increase</a:t>
            </a:r>
            <a:r>
              <a:rPr lang="cs-CZ" altLang="cs-CZ" sz="1800" dirty="0"/>
              <a:t> in </a:t>
            </a:r>
            <a:r>
              <a:rPr lang="cs-CZ" altLang="cs-CZ" sz="1800" dirty="0" err="1"/>
              <a:t>hematocrit</a:t>
            </a:r>
            <a:endParaRPr lang="cs-CZ" altLang="cs-CZ" sz="1800" dirty="0"/>
          </a:p>
        </p:txBody>
      </p:sp>
      <p:sp>
        <p:nvSpPr>
          <p:cNvPr id="30" name="Line 41">
            <a:extLst>
              <a:ext uri="{FF2B5EF4-FFF2-40B4-BE49-F238E27FC236}">
                <a16:creationId xmlns:a16="http://schemas.microsoft.com/office/drawing/2014/main" id="{18857775-CFD6-F3E0-9323-7EBAC86F02C6}"/>
              </a:ext>
            </a:extLst>
          </p:cNvPr>
          <p:cNvSpPr>
            <a:spLocks noChangeShapeType="1"/>
          </p:cNvSpPr>
          <p:nvPr/>
        </p:nvSpPr>
        <p:spPr bwMode="auto">
          <a:xfrm flipH="1">
            <a:off x="8137510" y="2564843"/>
            <a:ext cx="815976" cy="25082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 name="Line 42">
            <a:extLst>
              <a:ext uri="{FF2B5EF4-FFF2-40B4-BE49-F238E27FC236}">
                <a16:creationId xmlns:a16="http://schemas.microsoft.com/office/drawing/2014/main" id="{28B76EE7-355D-EDAC-046C-03473AF14B23}"/>
              </a:ext>
            </a:extLst>
          </p:cNvPr>
          <p:cNvSpPr>
            <a:spLocks noChangeShapeType="1"/>
          </p:cNvSpPr>
          <p:nvPr/>
        </p:nvSpPr>
        <p:spPr bwMode="auto">
          <a:xfrm flipH="1">
            <a:off x="6554473" y="3005957"/>
            <a:ext cx="783109" cy="52079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6" name="Line 43">
            <a:extLst>
              <a:ext uri="{FF2B5EF4-FFF2-40B4-BE49-F238E27FC236}">
                <a16:creationId xmlns:a16="http://schemas.microsoft.com/office/drawing/2014/main" id="{079F41BE-E68C-FF0A-07FE-9BAFEA654F3B}"/>
              </a:ext>
            </a:extLst>
          </p:cNvPr>
          <p:cNvSpPr>
            <a:spLocks noChangeShapeType="1"/>
          </p:cNvSpPr>
          <p:nvPr/>
        </p:nvSpPr>
        <p:spPr bwMode="auto">
          <a:xfrm flipH="1" flipV="1">
            <a:off x="4250420" y="3107904"/>
            <a:ext cx="730251" cy="485775"/>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7" name="Line 44">
            <a:extLst>
              <a:ext uri="{FF2B5EF4-FFF2-40B4-BE49-F238E27FC236}">
                <a16:creationId xmlns:a16="http://schemas.microsoft.com/office/drawing/2014/main" id="{91571F80-C6C2-35EE-8577-C396CCBA4AFE}"/>
              </a:ext>
            </a:extLst>
          </p:cNvPr>
          <p:cNvSpPr>
            <a:spLocks noChangeShapeType="1"/>
          </p:cNvSpPr>
          <p:nvPr/>
        </p:nvSpPr>
        <p:spPr bwMode="auto">
          <a:xfrm flipV="1">
            <a:off x="4121833" y="1883942"/>
            <a:ext cx="419101" cy="5730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8" name="Line 45">
            <a:extLst>
              <a:ext uri="{FF2B5EF4-FFF2-40B4-BE49-F238E27FC236}">
                <a16:creationId xmlns:a16="http://schemas.microsoft.com/office/drawing/2014/main" id="{B8285DFA-79F5-9424-4346-22D38A69BC39}"/>
              </a:ext>
            </a:extLst>
          </p:cNvPr>
          <p:cNvSpPr>
            <a:spLocks noChangeShapeType="1"/>
          </p:cNvSpPr>
          <p:nvPr/>
        </p:nvSpPr>
        <p:spPr bwMode="auto">
          <a:xfrm flipH="1" flipV="1">
            <a:off x="4209147" y="3107906"/>
            <a:ext cx="0" cy="1041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9" name="Line 46">
            <a:extLst>
              <a:ext uri="{FF2B5EF4-FFF2-40B4-BE49-F238E27FC236}">
                <a16:creationId xmlns:a16="http://schemas.microsoft.com/office/drawing/2014/main" id="{0371D39D-A4A5-5478-E003-F35BC615F663}"/>
              </a:ext>
            </a:extLst>
          </p:cNvPr>
          <p:cNvSpPr>
            <a:spLocks noChangeShapeType="1"/>
          </p:cNvSpPr>
          <p:nvPr/>
        </p:nvSpPr>
        <p:spPr bwMode="auto">
          <a:xfrm flipH="1" flipV="1">
            <a:off x="4259947" y="4525542"/>
            <a:ext cx="860426" cy="86995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0" name="Line 47">
            <a:extLst>
              <a:ext uri="{FF2B5EF4-FFF2-40B4-BE49-F238E27FC236}">
                <a16:creationId xmlns:a16="http://schemas.microsoft.com/office/drawing/2014/main" id="{69E406FA-DAEB-4A4D-5EEE-B47AA618AC8B}"/>
              </a:ext>
            </a:extLst>
          </p:cNvPr>
          <p:cNvSpPr>
            <a:spLocks noChangeShapeType="1"/>
          </p:cNvSpPr>
          <p:nvPr/>
        </p:nvSpPr>
        <p:spPr bwMode="auto">
          <a:xfrm flipH="1">
            <a:off x="6780866" y="4998617"/>
            <a:ext cx="927101" cy="406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en-US" dirty="0"/>
          </a:p>
        </p:txBody>
      </p:sp>
      <p:sp>
        <p:nvSpPr>
          <p:cNvPr id="62501" name="Line 48">
            <a:extLst>
              <a:ext uri="{FF2B5EF4-FFF2-40B4-BE49-F238E27FC236}">
                <a16:creationId xmlns:a16="http://schemas.microsoft.com/office/drawing/2014/main" id="{871A19E4-1368-AEDB-AC38-F29FDF9AC48F}"/>
              </a:ext>
            </a:extLst>
          </p:cNvPr>
          <p:cNvSpPr>
            <a:spLocks noChangeShapeType="1"/>
          </p:cNvSpPr>
          <p:nvPr/>
        </p:nvSpPr>
        <p:spPr bwMode="auto">
          <a:xfrm flipH="1">
            <a:off x="8076296" y="4029558"/>
            <a:ext cx="339443" cy="310931"/>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2" name="Rectangle 62501">
            <a:extLst>
              <a:ext uri="{FF2B5EF4-FFF2-40B4-BE49-F238E27FC236}">
                <a16:creationId xmlns:a16="http://schemas.microsoft.com/office/drawing/2014/main" id="{13E78F1E-98A7-7E19-795E-A7F67E098333}"/>
              </a:ext>
            </a:extLst>
          </p:cNvPr>
          <p:cNvSpPr/>
          <p:nvPr/>
        </p:nvSpPr>
        <p:spPr>
          <a:xfrm>
            <a:off x="4516438" y="1246817"/>
            <a:ext cx="1633538" cy="6675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40">
            <a:extLst>
              <a:ext uri="{FF2B5EF4-FFF2-40B4-BE49-F238E27FC236}">
                <a16:creationId xmlns:a16="http://schemas.microsoft.com/office/drawing/2014/main" id="{CD712BFF-AF83-1E3E-48CF-E09C221C3958}"/>
              </a:ext>
            </a:extLst>
          </p:cNvPr>
          <p:cNvSpPr txBox="1">
            <a:spLocks noChangeArrowheads="1"/>
          </p:cNvSpPr>
          <p:nvPr/>
        </p:nvSpPr>
        <p:spPr bwMode="auto">
          <a:xfrm>
            <a:off x="5105663" y="2459852"/>
            <a:ext cx="3003023" cy="646331"/>
          </a:xfrm>
          <a:prstGeom prst="rect">
            <a:avLst/>
          </a:prstGeom>
          <a:solidFill>
            <a:srgbClr val="66FFFF"/>
          </a:solidFill>
          <a:ln w="3810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Increase</a:t>
            </a:r>
            <a:r>
              <a:rPr lang="cs-CZ" altLang="cs-CZ" sz="1800" dirty="0"/>
              <a:t> in </a:t>
            </a:r>
            <a:r>
              <a:rPr lang="cs-CZ" altLang="cs-CZ" sz="1800" dirty="0" err="1"/>
              <a:t>erythropoietin</a:t>
            </a:r>
            <a:r>
              <a:rPr lang="cs-CZ" altLang="cs-CZ" sz="1800" dirty="0"/>
              <a:t> </a:t>
            </a:r>
            <a:r>
              <a:rPr lang="cs-CZ" altLang="cs-CZ" sz="1800" dirty="0" err="1"/>
              <a:t>production</a:t>
            </a:r>
            <a:endParaRPr lang="cs-CZ" altLang="cs-CZ" sz="1800" dirty="0"/>
          </a:p>
        </p:txBody>
      </p:sp>
      <p:sp>
        <p:nvSpPr>
          <p:cNvPr id="62476" name="Text Box 12">
            <a:extLst>
              <a:ext uri="{FF2B5EF4-FFF2-40B4-BE49-F238E27FC236}">
                <a16:creationId xmlns:a16="http://schemas.microsoft.com/office/drawing/2014/main" id="{A3D3258F-88EE-4098-927D-7D5D530F0D8D}"/>
              </a:ext>
            </a:extLst>
          </p:cNvPr>
          <p:cNvSpPr txBox="1">
            <a:spLocks noChangeArrowheads="1"/>
          </p:cNvSpPr>
          <p:nvPr/>
        </p:nvSpPr>
        <p:spPr bwMode="auto">
          <a:xfrm>
            <a:off x="8072439" y="2197100"/>
            <a:ext cx="2710999" cy="369332"/>
          </a:xfrm>
          <a:prstGeom prst="rect">
            <a:avLst/>
          </a:prstGeom>
          <a:solidFill>
            <a:schemeClr val="bg1"/>
          </a:solidFill>
          <a:ln w="9525">
            <a:solidFill>
              <a:srgbClr val="FF0000"/>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cs-CZ" altLang="cs-CZ" sz="1800" dirty="0" err="1"/>
              <a:t>Decrease</a:t>
            </a:r>
            <a:r>
              <a:rPr lang="cs-CZ" altLang="cs-CZ" sz="1800" dirty="0"/>
              <a:t> in </a:t>
            </a:r>
            <a:r>
              <a:rPr lang="cs-CZ" altLang="cs-CZ" sz="1800" dirty="0" err="1"/>
              <a:t>arterial</a:t>
            </a:r>
            <a:r>
              <a:rPr lang="cs-CZ" altLang="cs-CZ" sz="1800" dirty="0"/>
              <a:t> PO2</a:t>
            </a:r>
          </a:p>
        </p:txBody>
      </p:sp>
      <p:sp>
        <p:nvSpPr>
          <p:cNvPr id="28" name="Text Box 39">
            <a:extLst>
              <a:ext uri="{FF2B5EF4-FFF2-40B4-BE49-F238E27FC236}">
                <a16:creationId xmlns:a16="http://schemas.microsoft.com/office/drawing/2014/main" id="{EF7C73A3-E77A-66CB-3B4F-9F3F69CA999E}"/>
              </a:ext>
            </a:extLst>
          </p:cNvPr>
          <p:cNvSpPr txBox="1">
            <a:spLocks noChangeArrowheads="1"/>
          </p:cNvSpPr>
          <p:nvPr/>
        </p:nvSpPr>
        <p:spPr bwMode="auto">
          <a:xfrm>
            <a:off x="4920935" y="3244511"/>
            <a:ext cx="1633539" cy="646331"/>
          </a:xfrm>
          <a:prstGeom prst="rect">
            <a:avLst/>
          </a:prstGeom>
          <a:solidFill>
            <a:srgbClr val="66FFFF"/>
          </a:solidFill>
          <a:ln w="38100">
            <a:solidFill>
              <a:srgbClr val="FF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cs-CZ" altLang="cs-CZ" sz="1800" dirty="0" err="1"/>
              <a:t>Stimulation</a:t>
            </a:r>
            <a:r>
              <a:rPr lang="cs-CZ" altLang="cs-CZ" sz="1800" dirty="0"/>
              <a:t> </a:t>
            </a:r>
            <a:r>
              <a:rPr lang="cs-CZ" altLang="cs-CZ" sz="1800" dirty="0" err="1"/>
              <a:t>of</a:t>
            </a:r>
            <a:r>
              <a:rPr lang="cs-CZ" altLang="cs-CZ" sz="1800" dirty="0"/>
              <a:t> </a:t>
            </a:r>
            <a:r>
              <a:rPr lang="cs-CZ" altLang="cs-CZ" sz="1800" dirty="0" err="1"/>
              <a:t>erythropoiesis</a:t>
            </a:r>
            <a:endParaRPr lang="cs-CZ" altLang="cs-CZ" sz="1800" dirty="0"/>
          </a:p>
        </p:txBody>
      </p:sp>
      <p:sp>
        <p:nvSpPr>
          <p:cNvPr id="62521" name="Rectangle 62520">
            <a:extLst>
              <a:ext uri="{FF2B5EF4-FFF2-40B4-BE49-F238E27FC236}">
                <a16:creationId xmlns:a16="http://schemas.microsoft.com/office/drawing/2014/main" id="{E4E1294D-8D9B-2668-3969-4C82C7B2C5A2}"/>
              </a:ext>
            </a:extLst>
          </p:cNvPr>
          <p:cNvSpPr/>
          <p:nvPr/>
        </p:nvSpPr>
        <p:spPr>
          <a:xfrm>
            <a:off x="3380454" y="2467984"/>
            <a:ext cx="1662363" cy="6399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22" name="Text Box 3">
            <a:extLst>
              <a:ext uri="{FF2B5EF4-FFF2-40B4-BE49-F238E27FC236}">
                <a16:creationId xmlns:a16="http://schemas.microsoft.com/office/drawing/2014/main" id="{C9D8FF30-20FE-D673-3666-94D732DEAC4C}"/>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Tree>
    <p:extLst>
      <p:ext uri="{BB962C8B-B14F-4D97-AF65-F5344CB8AC3E}">
        <p14:creationId xmlns:p14="http://schemas.microsoft.com/office/powerpoint/2010/main" val="342456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501"/>
                                        </p:tgtEl>
                                        <p:attrNameLst>
                                          <p:attrName>style.visibility</p:attrName>
                                        </p:attrNameLst>
                                      </p:cBhvr>
                                      <p:to>
                                        <p:strVal val="visible"/>
                                      </p:to>
                                    </p:set>
                                    <p:animEffect transition="in" filter="fade">
                                      <p:cBhvr>
                                        <p:cTn id="7" dur="500"/>
                                        <p:tgtEl>
                                          <p:spTgt spid="6250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2500"/>
                                        </p:tgtEl>
                                        <p:attrNameLst>
                                          <p:attrName>style.visibility</p:attrName>
                                        </p:attrNameLst>
                                      </p:cBhvr>
                                      <p:to>
                                        <p:strVal val="visible"/>
                                      </p:to>
                                    </p:set>
                                    <p:animEffect transition="in" filter="fade">
                                      <p:cBhvr>
                                        <p:cTn id="15" dur="500"/>
                                        <p:tgtEl>
                                          <p:spTgt spid="625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2499"/>
                                        </p:tgtEl>
                                        <p:attrNameLst>
                                          <p:attrName>style.visibility</p:attrName>
                                        </p:attrNameLst>
                                      </p:cBhvr>
                                      <p:to>
                                        <p:strVal val="visible"/>
                                      </p:to>
                                    </p:set>
                                    <p:animEffect transition="in" filter="fade">
                                      <p:cBhvr>
                                        <p:cTn id="23" dur="500"/>
                                        <p:tgtEl>
                                          <p:spTgt spid="6249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2498"/>
                                        </p:tgtEl>
                                        <p:attrNameLst>
                                          <p:attrName>style.visibility</p:attrName>
                                        </p:attrNameLst>
                                      </p:cBhvr>
                                      <p:to>
                                        <p:strVal val="visible"/>
                                      </p:to>
                                    </p:set>
                                    <p:animEffect transition="in" filter="fade">
                                      <p:cBhvr>
                                        <p:cTn id="31" dur="500"/>
                                        <p:tgtEl>
                                          <p:spTgt spid="6249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2497"/>
                                        </p:tgtEl>
                                        <p:attrNameLst>
                                          <p:attrName>style.visibility</p:attrName>
                                        </p:attrNameLst>
                                      </p:cBhvr>
                                      <p:to>
                                        <p:strVal val="visible"/>
                                      </p:to>
                                    </p:set>
                                    <p:animEffect transition="in" filter="fade">
                                      <p:cBhvr>
                                        <p:cTn id="39" dur="500"/>
                                        <p:tgtEl>
                                          <p:spTgt spid="6249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2496"/>
                                        </p:tgtEl>
                                        <p:attrNameLst>
                                          <p:attrName>style.visibility</p:attrName>
                                        </p:attrNameLst>
                                      </p:cBhvr>
                                      <p:to>
                                        <p:strVal val="visible"/>
                                      </p:to>
                                    </p:set>
                                    <p:animEffect transition="in" filter="fade">
                                      <p:cBhvr>
                                        <p:cTn id="60" dur="500"/>
                                        <p:tgtEl>
                                          <p:spTgt spid="624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2521"/>
                                        </p:tgtEl>
                                        <p:attrNameLst>
                                          <p:attrName>style.visibility</p:attrName>
                                        </p:attrNameLst>
                                      </p:cBhvr>
                                      <p:to>
                                        <p:strVal val="visible"/>
                                      </p:to>
                                    </p:set>
                                    <p:animEffect transition="in" filter="fade">
                                      <p:cBhvr>
                                        <p:cTn id="65" dur="500"/>
                                        <p:tgtEl>
                                          <p:spTgt spid="6252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62502"/>
                                        </p:tgtEl>
                                        <p:attrNameLst>
                                          <p:attrName>style.visibility</p:attrName>
                                        </p:attrNameLst>
                                      </p:cBhvr>
                                      <p:to>
                                        <p:strVal val="visible"/>
                                      </p:to>
                                    </p:set>
                                    <p:animEffect transition="in" filter="fade">
                                      <p:cBhvr>
                                        <p:cTn id="70" dur="500"/>
                                        <p:tgtEl>
                                          <p:spTgt spid="6250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fade">
                                      <p:cBhvr>
                                        <p:cTn id="7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5" grpId="0" animBg="1"/>
      <p:bldP spid="26" grpId="0" animBg="1"/>
      <p:bldP spid="27" grpId="0" animBg="1"/>
      <p:bldP spid="30" grpId="0" animBg="1"/>
      <p:bldP spid="31" grpId="0" animBg="1"/>
      <p:bldP spid="62496" grpId="0" animBg="1"/>
      <p:bldP spid="62497" grpId="0" animBg="1"/>
      <p:bldP spid="62498" grpId="0" animBg="1"/>
      <p:bldP spid="62499" grpId="0" animBg="1"/>
      <p:bldP spid="62500" grpId="0" animBg="1"/>
      <p:bldP spid="62501" grpId="0" animBg="1"/>
      <p:bldP spid="62502" grpId="0" animBg="1"/>
      <p:bldP spid="29" grpId="0" animBg="1"/>
      <p:bldP spid="28" grpId="0" animBg="1"/>
      <p:bldP spid="6252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 Box 4">
            <a:extLst>
              <a:ext uri="{FF2B5EF4-FFF2-40B4-BE49-F238E27FC236}">
                <a16:creationId xmlns:a16="http://schemas.microsoft.com/office/drawing/2014/main" id="{9714EDF3-F232-4D9B-8285-0C62DDD4B7C7}"/>
              </a:ext>
            </a:extLst>
          </p:cNvPr>
          <p:cNvSpPr txBox="1">
            <a:spLocks noChangeArrowheads="1"/>
          </p:cNvSpPr>
          <p:nvPr/>
        </p:nvSpPr>
        <p:spPr bwMode="auto">
          <a:xfrm>
            <a:off x="2503868" y="46746"/>
            <a:ext cx="7617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en-US" altLang="cs-CZ" sz="2400" b="1" dirty="0">
                <a:solidFill>
                  <a:srgbClr val="FF0000"/>
                </a:solidFill>
                <a:latin typeface="Arial" panose="020B0604020202020204" pitchFamily="34" charset="0"/>
                <a:cs typeface="Arial" panose="020B0604020202020204" pitchFamily="34" charset="0"/>
              </a:rPr>
              <a:t>Dangerous complications of </a:t>
            </a:r>
            <a:r>
              <a:rPr lang="cs-CZ" altLang="cs-CZ" sz="2400" b="1" dirty="0" err="1">
                <a:solidFill>
                  <a:srgbClr val="FF0000"/>
                </a:solidFill>
                <a:latin typeface="Arial" panose="020B0604020202020204" pitchFamily="34" charset="0"/>
                <a:cs typeface="Arial" panose="020B0604020202020204" pitchFamily="34" charset="0"/>
              </a:rPr>
              <a:t>high</a:t>
            </a:r>
            <a:r>
              <a:rPr lang="cs-CZ" altLang="cs-CZ" sz="2400" b="1" dirty="0">
                <a:solidFill>
                  <a:srgbClr val="FF0000"/>
                </a:solidFill>
                <a:latin typeface="Arial" panose="020B0604020202020204" pitchFamily="34" charset="0"/>
                <a:cs typeface="Arial" panose="020B0604020202020204" pitchFamily="34" charset="0"/>
              </a:rPr>
              <a:t> </a:t>
            </a:r>
            <a:r>
              <a:rPr lang="en-US" altLang="cs-CZ" sz="2400" b="1" dirty="0">
                <a:solidFill>
                  <a:srgbClr val="FF0000"/>
                </a:solidFill>
                <a:latin typeface="Arial" panose="020B0604020202020204" pitchFamily="34" charset="0"/>
                <a:cs typeface="Arial" panose="020B0604020202020204" pitchFamily="34" charset="0"/>
              </a:rPr>
              <a:t>altitude sickness</a:t>
            </a:r>
            <a:endParaRPr lang="cs-CZ" altLang="cs-CZ" sz="2400" b="1" dirty="0">
              <a:solidFill>
                <a:srgbClr val="FF0000"/>
              </a:solidFill>
              <a:latin typeface="Arial" panose="020B0604020202020204" pitchFamily="34" charset="0"/>
              <a:cs typeface="Arial" panose="020B0604020202020204" pitchFamily="34" charset="0"/>
            </a:endParaRPr>
          </a:p>
        </p:txBody>
      </p:sp>
      <p:sp>
        <p:nvSpPr>
          <p:cNvPr id="68" name="Text Box 5">
            <a:extLst>
              <a:ext uri="{FF2B5EF4-FFF2-40B4-BE49-F238E27FC236}">
                <a16:creationId xmlns:a16="http://schemas.microsoft.com/office/drawing/2014/main" id="{8190832D-DAC7-465B-B184-69488298DBDF}"/>
              </a:ext>
            </a:extLst>
          </p:cNvPr>
          <p:cNvSpPr txBox="1">
            <a:spLocks noChangeArrowheads="1"/>
          </p:cNvSpPr>
          <p:nvPr/>
        </p:nvSpPr>
        <p:spPr bwMode="auto">
          <a:xfrm>
            <a:off x="1949697" y="1995488"/>
            <a:ext cx="5263781" cy="369332"/>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PULMONARY EDEMA IN ALTITUDE SICKNESS</a:t>
            </a:r>
          </a:p>
        </p:txBody>
      </p:sp>
      <p:sp>
        <p:nvSpPr>
          <p:cNvPr id="69" name="Text Box 6">
            <a:extLst>
              <a:ext uri="{FF2B5EF4-FFF2-40B4-BE49-F238E27FC236}">
                <a16:creationId xmlns:a16="http://schemas.microsoft.com/office/drawing/2014/main" id="{710D6B84-DDEE-4C30-9F25-5183C59AF015}"/>
              </a:ext>
            </a:extLst>
          </p:cNvPr>
          <p:cNvSpPr txBox="1">
            <a:spLocks noChangeArrowheads="1"/>
          </p:cNvSpPr>
          <p:nvPr/>
        </p:nvSpPr>
        <p:spPr bwMode="auto">
          <a:xfrm>
            <a:off x="2020765" y="3834319"/>
            <a:ext cx="5192713" cy="376237"/>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it-IT" altLang="cs-CZ" sz="1800" dirty="0">
                <a:latin typeface="Arial" panose="020B0604020202020204" pitchFamily="34" charset="0"/>
                <a:cs typeface="Arial" panose="020B0604020202020204" pitchFamily="34" charset="0"/>
              </a:rPr>
              <a:t>CEREBRAL EDEMA IN ALTITUDE SICKNESS</a:t>
            </a:r>
            <a:endParaRPr lang="cs-CZ" altLang="cs-CZ" sz="1800" dirty="0">
              <a:latin typeface="Arial" panose="020B0604020202020204" pitchFamily="34" charset="0"/>
              <a:cs typeface="Arial" panose="020B0604020202020204" pitchFamily="34" charset="0"/>
            </a:endParaRPr>
          </a:p>
        </p:txBody>
      </p:sp>
      <p:sp>
        <p:nvSpPr>
          <p:cNvPr id="70" name="Text Box 7">
            <a:extLst>
              <a:ext uri="{FF2B5EF4-FFF2-40B4-BE49-F238E27FC236}">
                <a16:creationId xmlns:a16="http://schemas.microsoft.com/office/drawing/2014/main" id="{21152CF0-509F-40BC-BDA2-A15034E4F858}"/>
              </a:ext>
            </a:extLst>
          </p:cNvPr>
          <p:cNvSpPr txBox="1">
            <a:spLocks noChangeArrowheads="1"/>
          </p:cNvSpPr>
          <p:nvPr/>
        </p:nvSpPr>
        <p:spPr bwMode="auto">
          <a:xfrm>
            <a:off x="1949698" y="2911451"/>
            <a:ext cx="5192713" cy="376237"/>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RIGHT SIDED CARDIAC FAILURE</a:t>
            </a:r>
          </a:p>
        </p:txBody>
      </p:sp>
      <p:sp>
        <p:nvSpPr>
          <p:cNvPr id="2" name="Text Box 3">
            <a:extLst>
              <a:ext uri="{FF2B5EF4-FFF2-40B4-BE49-F238E27FC236}">
                <a16:creationId xmlns:a16="http://schemas.microsoft.com/office/drawing/2014/main" id="{9E823DDC-4A9E-B01B-3845-DD3D2D68F185}"/>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Tree>
    <p:extLst>
      <p:ext uri="{BB962C8B-B14F-4D97-AF65-F5344CB8AC3E}">
        <p14:creationId xmlns:p14="http://schemas.microsoft.com/office/powerpoint/2010/main" val="347759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anim calcmode="lin" valueType="num">
                                      <p:cBhvr additive="base">
                                        <p:cTn id="13" dur="500" fill="hold"/>
                                        <p:tgtEl>
                                          <p:spTgt spid="70"/>
                                        </p:tgtEl>
                                        <p:attrNameLst>
                                          <p:attrName>ppt_x</p:attrName>
                                        </p:attrNameLst>
                                      </p:cBhvr>
                                      <p:tavLst>
                                        <p:tav tm="0">
                                          <p:val>
                                            <p:strVal val="#ppt_x"/>
                                          </p:val>
                                        </p:tav>
                                        <p:tav tm="100000">
                                          <p:val>
                                            <p:strVal val="#ppt_x"/>
                                          </p:val>
                                        </p:tav>
                                      </p:tavLst>
                                    </p:anim>
                                    <p:anim calcmode="lin" valueType="num">
                                      <p:cBhvr additive="base">
                                        <p:cTn id="1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 Box 4">
            <a:extLst>
              <a:ext uri="{FF2B5EF4-FFF2-40B4-BE49-F238E27FC236}">
                <a16:creationId xmlns:a16="http://schemas.microsoft.com/office/drawing/2014/main" id="{DDEB9181-4124-4ED2-98EC-39172CB93620}"/>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grpSp>
        <p:nvGrpSpPr>
          <p:cNvPr id="98" name="Group 6">
            <a:extLst>
              <a:ext uri="{FF2B5EF4-FFF2-40B4-BE49-F238E27FC236}">
                <a16:creationId xmlns:a16="http://schemas.microsoft.com/office/drawing/2014/main" id="{D19E17ED-7C0C-4168-8534-C2F37B37F15B}"/>
              </a:ext>
            </a:extLst>
          </p:cNvPr>
          <p:cNvGrpSpPr>
            <a:grpSpLocks/>
          </p:cNvGrpSpPr>
          <p:nvPr/>
        </p:nvGrpSpPr>
        <p:grpSpPr bwMode="auto">
          <a:xfrm>
            <a:off x="7273925" y="3273425"/>
            <a:ext cx="522288" cy="514350"/>
            <a:chOff x="4432" y="112"/>
            <a:chExt cx="329" cy="324"/>
          </a:xfrm>
        </p:grpSpPr>
        <p:sp>
          <p:nvSpPr>
            <p:cNvPr id="99" name="Oval 7">
              <a:extLst>
                <a:ext uri="{FF2B5EF4-FFF2-40B4-BE49-F238E27FC236}">
                  <a16:creationId xmlns:a16="http://schemas.microsoft.com/office/drawing/2014/main" id="{0C2A5448-776A-4776-B536-9043CCED6795}"/>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00" name="Rectangle 8">
              <a:extLst>
                <a:ext uri="{FF2B5EF4-FFF2-40B4-BE49-F238E27FC236}">
                  <a16:creationId xmlns:a16="http://schemas.microsoft.com/office/drawing/2014/main" id="{4CB495D5-9924-4B2B-AEAF-E3A267210739}"/>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01" name="Freeform 9">
            <a:extLst>
              <a:ext uri="{FF2B5EF4-FFF2-40B4-BE49-F238E27FC236}">
                <a16:creationId xmlns:a16="http://schemas.microsoft.com/office/drawing/2014/main" id="{015F72F0-03CF-496E-A709-E3F94CB27091}"/>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 name="Freeform 10">
            <a:extLst>
              <a:ext uri="{FF2B5EF4-FFF2-40B4-BE49-F238E27FC236}">
                <a16:creationId xmlns:a16="http://schemas.microsoft.com/office/drawing/2014/main" id="{A229BF23-57DA-4AD8-91CC-334A2788563B}"/>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Freeform 11">
            <a:extLst>
              <a:ext uri="{FF2B5EF4-FFF2-40B4-BE49-F238E27FC236}">
                <a16:creationId xmlns:a16="http://schemas.microsoft.com/office/drawing/2014/main" id="{1E3FA7C3-9D94-4E3D-931A-2921A5CBA745}"/>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12">
            <a:extLst>
              <a:ext uri="{FF2B5EF4-FFF2-40B4-BE49-F238E27FC236}">
                <a16:creationId xmlns:a16="http://schemas.microsoft.com/office/drawing/2014/main" id="{6B1C3AE8-E8AD-475A-A937-EB07ABF49327}"/>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5" name="Group 13">
            <a:extLst>
              <a:ext uri="{FF2B5EF4-FFF2-40B4-BE49-F238E27FC236}">
                <a16:creationId xmlns:a16="http://schemas.microsoft.com/office/drawing/2014/main" id="{4C503D06-4668-4D56-BD7C-C6769E066789}"/>
              </a:ext>
            </a:extLst>
          </p:cNvPr>
          <p:cNvGrpSpPr>
            <a:grpSpLocks/>
          </p:cNvGrpSpPr>
          <p:nvPr/>
        </p:nvGrpSpPr>
        <p:grpSpPr bwMode="auto">
          <a:xfrm>
            <a:off x="7212013" y="2624138"/>
            <a:ext cx="522287" cy="514350"/>
            <a:chOff x="4432" y="112"/>
            <a:chExt cx="329" cy="324"/>
          </a:xfrm>
        </p:grpSpPr>
        <p:sp>
          <p:nvSpPr>
            <p:cNvPr id="106" name="Oval 14">
              <a:extLst>
                <a:ext uri="{FF2B5EF4-FFF2-40B4-BE49-F238E27FC236}">
                  <a16:creationId xmlns:a16="http://schemas.microsoft.com/office/drawing/2014/main" id="{0A39CB53-508E-45CA-8FC0-A7B2CC48E1D5}"/>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07" name="Rectangle 15">
              <a:extLst>
                <a:ext uri="{FF2B5EF4-FFF2-40B4-BE49-F238E27FC236}">
                  <a16:creationId xmlns:a16="http://schemas.microsoft.com/office/drawing/2014/main" id="{CB921C28-3F64-4BA1-B66F-EABBA8B44175}"/>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08" name="Freeform 16">
            <a:extLst>
              <a:ext uri="{FF2B5EF4-FFF2-40B4-BE49-F238E27FC236}">
                <a16:creationId xmlns:a16="http://schemas.microsoft.com/office/drawing/2014/main" id="{09491029-90AC-46A6-AF50-E4B19AB36AD3}"/>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 name="Freeform 17">
            <a:extLst>
              <a:ext uri="{FF2B5EF4-FFF2-40B4-BE49-F238E27FC236}">
                <a16:creationId xmlns:a16="http://schemas.microsoft.com/office/drawing/2014/main" id="{FD193FC4-C688-4374-A063-CEC73217A26F}"/>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18">
            <a:extLst>
              <a:ext uri="{FF2B5EF4-FFF2-40B4-BE49-F238E27FC236}">
                <a16:creationId xmlns:a16="http://schemas.microsoft.com/office/drawing/2014/main" id="{652A40AE-D01A-40F7-883B-5B462D54D99F}"/>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1" name="Group 19">
            <a:extLst>
              <a:ext uri="{FF2B5EF4-FFF2-40B4-BE49-F238E27FC236}">
                <a16:creationId xmlns:a16="http://schemas.microsoft.com/office/drawing/2014/main" id="{9C58FC6D-FCB7-465F-9866-F6CEC6B52AF7}"/>
              </a:ext>
            </a:extLst>
          </p:cNvPr>
          <p:cNvGrpSpPr>
            <a:grpSpLocks/>
          </p:cNvGrpSpPr>
          <p:nvPr/>
        </p:nvGrpSpPr>
        <p:grpSpPr bwMode="auto">
          <a:xfrm>
            <a:off x="7173913" y="1974850"/>
            <a:ext cx="522287" cy="514350"/>
            <a:chOff x="4432" y="112"/>
            <a:chExt cx="329" cy="324"/>
          </a:xfrm>
        </p:grpSpPr>
        <p:sp>
          <p:nvSpPr>
            <p:cNvPr id="112" name="Oval 20">
              <a:extLst>
                <a:ext uri="{FF2B5EF4-FFF2-40B4-BE49-F238E27FC236}">
                  <a16:creationId xmlns:a16="http://schemas.microsoft.com/office/drawing/2014/main" id="{AD0BC755-612B-4EA9-B80D-612B885B6876}"/>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13" name="Rectangle 21">
              <a:extLst>
                <a:ext uri="{FF2B5EF4-FFF2-40B4-BE49-F238E27FC236}">
                  <a16:creationId xmlns:a16="http://schemas.microsoft.com/office/drawing/2014/main" id="{0E96CE53-806A-422C-A590-3D0EA9E2BDF1}"/>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14" name="Freeform 22">
            <a:extLst>
              <a:ext uri="{FF2B5EF4-FFF2-40B4-BE49-F238E27FC236}">
                <a16:creationId xmlns:a16="http://schemas.microsoft.com/office/drawing/2014/main" id="{4E5FF32F-E6E4-45B5-A9BE-C2378A14132F}"/>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Freeform 23">
            <a:extLst>
              <a:ext uri="{FF2B5EF4-FFF2-40B4-BE49-F238E27FC236}">
                <a16:creationId xmlns:a16="http://schemas.microsoft.com/office/drawing/2014/main" id="{2E1C65DE-CBCA-426C-8CC2-96C74C754B7A}"/>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Freeform 24">
            <a:extLst>
              <a:ext uri="{FF2B5EF4-FFF2-40B4-BE49-F238E27FC236}">
                <a16:creationId xmlns:a16="http://schemas.microsoft.com/office/drawing/2014/main" id="{D59CDC18-970F-4543-8884-36CB389DEF10}"/>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7" name="Group 25">
            <a:extLst>
              <a:ext uri="{FF2B5EF4-FFF2-40B4-BE49-F238E27FC236}">
                <a16:creationId xmlns:a16="http://schemas.microsoft.com/office/drawing/2014/main" id="{9F6A6B2C-01C4-4020-96C2-C27E6FFC92F3}"/>
              </a:ext>
            </a:extLst>
          </p:cNvPr>
          <p:cNvGrpSpPr>
            <a:grpSpLocks/>
          </p:cNvGrpSpPr>
          <p:nvPr/>
        </p:nvGrpSpPr>
        <p:grpSpPr bwMode="auto">
          <a:xfrm>
            <a:off x="7135813" y="1325563"/>
            <a:ext cx="522287" cy="514350"/>
            <a:chOff x="4432" y="112"/>
            <a:chExt cx="329" cy="324"/>
          </a:xfrm>
        </p:grpSpPr>
        <p:sp>
          <p:nvSpPr>
            <p:cNvPr id="118" name="Oval 26">
              <a:extLst>
                <a:ext uri="{FF2B5EF4-FFF2-40B4-BE49-F238E27FC236}">
                  <a16:creationId xmlns:a16="http://schemas.microsoft.com/office/drawing/2014/main" id="{BAFF875D-9642-4283-8E1C-6409B2D9A177}"/>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19" name="Rectangle 27">
              <a:extLst>
                <a:ext uri="{FF2B5EF4-FFF2-40B4-BE49-F238E27FC236}">
                  <a16:creationId xmlns:a16="http://schemas.microsoft.com/office/drawing/2014/main" id="{8D3F43A5-C360-403B-B970-0D6F4F6850E3}"/>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20" name="Freeform 28">
            <a:extLst>
              <a:ext uri="{FF2B5EF4-FFF2-40B4-BE49-F238E27FC236}">
                <a16:creationId xmlns:a16="http://schemas.microsoft.com/office/drawing/2014/main" id="{65D847CB-97E2-4787-9EF8-265F9B026B89}"/>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Freeform 29">
            <a:extLst>
              <a:ext uri="{FF2B5EF4-FFF2-40B4-BE49-F238E27FC236}">
                <a16:creationId xmlns:a16="http://schemas.microsoft.com/office/drawing/2014/main" id="{9B75C8D7-6CCF-4922-8DCD-57FF438E49FA}"/>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Freeform 30">
            <a:extLst>
              <a:ext uri="{FF2B5EF4-FFF2-40B4-BE49-F238E27FC236}">
                <a16:creationId xmlns:a16="http://schemas.microsoft.com/office/drawing/2014/main" id="{37BC746F-50FF-459D-BE63-79458F456862}"/>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 name="Group 31">
            <a:extLst>
              <a:ext uri="{FF2B5EF4-FFF2-40B4-BE49-F238E27FC236}">
                <a16:creationId xmlns:a16="http://schemas.microsoft.com/office/drawing/2014/main" id="{D8BFA554-1548-47F4-A8CC-2D43FFD7BF45}"/>
              </a:ext>
            </a:extLst>
          </p:cNvPr>
          <p:cNvGrpSpPr>
            <a:grpSpLocks/>
          </p:cNvGrpSpPr>
          <p:nvPr/>
        </p:nvGrpSpPr>
        <p:grpSpPr bwMode="auto">
          <a:xfrm>
            <a:off x="7097713" y="676275"/>
            <a:ext cx="522287" cy="514350"/>
            <a:chOff x="4432" y="112"/>
            <a:chExt cx="329" cy="324"/>
          </a:xfrm>
        </p:grpSpPr>
        <p:sp>
          <p:nvSpPr>
            <p:cNvPr id="124" name="Oval 32">
              <a:extLst>
                <a:ext uri="{FF2B5EF4-FFF2-40B4-BE49-F238E27FC236}">
                  <a16:creationId xmlns:a16="http://schemas.microsoft.com/office/drawing/2014/main" id="{E950A833-E02B-4B37-95A2-F75A8BF1DD24}"/>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25" name="Rectangle 33">
              <a:extLst>
                <a:ext uri="{FF2B5EF4-FFF2-40B4-BE49-F238E27FC236}">
                  <a16:creationId xmlns:a16="http://schemas.microsoft.com/office/drawing/2014/main" id="{CBC1B75A-ADF7-45D9-BDA7-73712E5F5603}"/>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26" name="Freeform 34">
            <a:extLst>
              <a:ext uri="{FF2B5EF4-FFF2-40B4-BE49-F238E27FC236}">
                <a16:creationId xmlns:a16="http://schemas.microsoft.com/office/drawing/2014/main" id="{33150D10-8FBD-4D90-B28A-6B96B2993438}"/>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Freeform 35">
            <a:extLst>
              <a:ext uri="{FF2B5EF4-FFF2-40B4-BE49-F238E27FC236}">
                <a16:creationId xmlns:a16="http://schemas.microsoft.com/office/drawing/2014/main" id="{386BA40B-4CFD-4F5D-8AE4-7F3212C172AF}"/>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Freeform 36">
            <a:extLst>
              <a:ext uri="{FF2B5EF4-FFF2-40B4-BE49-F238E27FC236}">
                <a16:creationId xmlns:a16="http://schemas.microsoft.com/office/drawing/2014/main" id="{2745C596-6862-4BFE-99BF-7662D8C4A087}"/>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9" name="Group 37">
            <a:extLst>
              <a:ext uri="{FF2B5EF4-FFF2-40B4-BE49-F238E27FC236}">
                <a16:creationId xmlns:a16="http://schemas.microsoft.com/office/drawing/2014/main" id="{0153B1E4-A5C7-422A-8CDD-5E1844DE1BA8}"/>
              </a:ext>
            </a:extLst>
          </p:cNvPr>
          <p:cNvGrpSpPr>
            <a:grpSpLocks/>
          </p:cNvGrpSpPr>
          <p:nvPr/>
        </p:nvGrpSpPr>
        <p:grpSpPr bwMode="auto">
          <a:xfrm>
            <a:off x="7059613" y="26988"/>
            <a:ext cx="522287" cy="514350"/>
            <a:chOff x="4432" y="112"/>
            <a:chExt cx="329" cy="324"/>
          </a:xfrm>
        </p:grpSpPr>
        <p:sp>
          <p:nvSpPr>
            <p:cNvPr id="130" name="Oval 38">
              <a:extLst>
                <a:ext uri="{FF2B5EF4-FFF2-40B4-BE49-F238E27FC236}">
                  <a16:creationId xmlns:a16="http://schemas.microsoft.com/office/drawing/2014/main" id="{6B3213C0-CFA9-4A65-B668-B4FE36A8F40B}"/>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31" name="Rectangle 39">
              <a:extLst>
                <a:ext uri="{FF2B5EF4-FFF2-40B4-BE49-F238E27FC236}">
                  <a16:creationId xmlns:a16="http://schemas.microsoft.com/office/drawing/2014/main" id="{97FBA904-032A-4542-8E64-1ABE2B4EDBC8}"/>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32" name="Freeform 40">
            <a:extLst>
              <a:ext uri="{FF2B5EF4-FFF2-40B4-BE49-F238E27FC236}">
                <a16:creationId xmlns:a16="http://schemas.microsoft.com/office/drawing/2014/main" id="{72EEFF7F-8829-4BC6-982A-53488967EBAB}"/>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Freeform 41">
            <a:extLst>
              <a:ext uri="{FF2B5EF4-FFF2-40B4-BE49-F238E27FC236}">
                <a16:creationId xmlns:a16="http://schemas.microsoft.com/office/drawing/2014/main" id="{346BBB09-4801-4CD8-A353-AD40FE5F1809}"/>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42">
            <a:extLst>
              <a:ext uri="{FF2B5EF4-FFF2-40B4-BE49-F238E27FC236}">
                <a16:creationId xmlns:a16="http://schemas.microsoft.com/office/drawing/2014/main" id="{ABCA1EC3-1455-4425-9837-D360049E1D9D}"/>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Freeform 43">
            <a:extLst>
              <a:ext uri="{FF2B5EF4-FFF2-40B4-BE49-F238E27FC236}">
                <a16:creationId xmlns:a16="http://schemas.microsoft.com/office/drawing/2014/main" id="{22AB11CB-3244-4B5F-9D8F-A4FA6843C22D}"/>
              </a:ext>
            </a:extLst>
          </p:cNvPr>
          <p:cNvSpPr>
            <a:spLocks/>
          </p:cNvSpPr>
          <p:nvPr/>
        </p:nvSpPr>
        <p:spPr bwMode="auto">
          <a:xfrm>
            <a:off x="8659813" y="968375"/>
            <a:ext cx="184150" cy="2943225"/>
          </a:xfrm>
          <a:custGeom>
            <a:avLst/>
            <a:gdLst>
              <a:gd name="T0" fmla="*/ 0 w 116"/>
              <a:gd name="T1" fmla="*/ 0 h 1854"/>
              <a:gd name="T2" fmla="*/ 2147483646 w 116"/>
              <a:gd name="T3" fmla="*/ 2147483646 h 1854"/>
              <a:gd name="T4" fmla="*/ 2147483646 w 116"/>
              <a:gd name="T5" fmla="*/ 2147483646 h 1854"/>
              <a:gd name="T6" fmla="*/ 2147483646 w 116"/>
              <a:gd name="T7" fmla="*/ 2147483646 h 1854"/>
              <a:gd name="T8" fmla="*/ 2147483646 w 116"/>
              <a:gd name="T9" fmla="*/ 2147483646 h 18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1854">
                <a:moveTo>
                  <a:pt x="0" y="0"/>
                </a:moveTo>
                <a:cubicBezTo>
                  <a:pt x="5" y="43"/>
                  <a:pt x="30" y="84"/>
                  <a:pt x="34" y="266"/>
                </a:cubicBezTo>
                <a:cubicBezTo>
                  <a:pt x="38" y="448"/>
                  <a:pt x="26" y="868"/>
                  <a:pt x="24" y="1094"/>
                </a:cubicBezTo>
                <a:cubicBezTo>
                  <a:pt x="22" y="1320"/>
                  <a:pt x="4" y="1494"/>
                  <a:pt x="19" y="1621"/>
                </a:cubicBezTo>
                <a:cubicBezTo>
                  <a:pt x="34" y="1748"/>
                  <a:pt x="75" y="1801"/>
                  <a:pt x="116" y="1854"/>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Freeform 44">
            <a:extLst>
              <a:ext uri="{FF2B5EF4-FFF2-40B4-BE49-F238E27FC236}">
                <a16:creationId xmlns:a16="http://schemas.microsoft.com/office/drawing/2014/main" id="{0A3D134D-0613-4560-954B-7B36E4F977E8}"/>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Freeform 45">
            <a:extLst>
              <a:ext uri="{FF2B5EF4-FFF2-40B4-BE49-F238E27FC236}">
                <a16:creationId xmlns:a16="http://schemas.microsoft.com/office/drawing/2014/main" id="{95A6B97E-7915-42F4-9EAF-8426712C9FDC}"/>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Freeform 46">
            <a:extLst>
              <a:ext uri="{FF2B5EF4-FFF2-40B4-BE49-F238E27FC236}">
                <a16:creationId xmlns:a16="http://schemas.microsoft.com/office/drawing/2014/main" id="{B6350799-558A-4616-BD79-E4B694457843}"/>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47">
            <a:extLst>
              <a:ext uri="{FF2B5EF4-FFF2-40B4-BE49-F238E27FC236}">
                <a16:creationId xmlns:a16="http://schemas.microsoft.com/office/drawing/2014/main" id="{C0DC0B68-19A6-4B58-8124-C7CF134E7BFF}"/>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48">
            <a:extLst>
              <a:ext uri="{FF2B5EF4-FFF2-40B4-BE49-F238E27FC236}">
                <a16:creationId xmlns:a16="http://schemas.microsoft.com/office/drawing/2014/main" id="{55C66659-15F9-442F-B0D7-D32823313A68}"/>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Freeform 49">
            <a:extLst>
              <a:ext uri="{FF2B5EF4-FFF2-40B4-BE49-F238E27FC236}">
                <a16:creationId xmlns:a16="http://schemas.microsoft.com/office/drawing/2014/main" id="{01C05385-B211-4784-A145-9F95A7AFF143}"/>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Freeform 50">
            <a:extLst>
              <a:ext uri="{FF2B5EF4-FFF2-40B4-BE49-F238E27FC236}">
                <a16:creationId xmlns:a16="http://schemas.microsoft.com/office/drawing/2014/main" id="{8E2C740F-2A3B-4CDA-B183-5388D4BB3715}"/>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Freeform 51">
            <a:extLst>
              <a:ext uri="{FF2B5EF4-FFF2-40B4-BE49-F238E27FC236}">
                <a16:creationId xmlns:a16="http://schemas.microsoft.com/office/drawing/2014/main" id="{CB5ED0F6-8575-4CB4-BDFB-B73F9F663670}"/>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Freeform 52">
            <a:extLst>
              <a:ext uri="{FF2B5EF4-FFF2-40B4-BE49-F238E27FC236}">
                <a16:creationId xmlns:a16="http://schemas.microsoft.com/office/drawing/2014/main" id="{D18543B7-A4C3-4CC5-B6A6-6DB562844E69}"/>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53">
            <a:extLst>
              <a:ext uri="{FF2B5EF4-FFF2-40B4-BE49-F238E27FC236}">
                <a16:creationId xmlns:a16="http://schemas.microsoft.com/office/drawing/2014/main" id="{D869B2C9-88EC-4152-A393-CB0E1FF55F97}"/>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Freeform 54">
            <a:extLst>
              <a:ext uri="{FF2B5EF4-FFF2-40B4-BE49-F238E27FC236}">
                <a16:creationId xmlns:a16="http://schemas.microsoft.com/office/drawing/2014/main" id="{751BBF08-2DD8-4AA7-BFE8-5D976854E94A}"/>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Freeform 55">
            <a:extLst>
              <a:ext uri="{FF2B5EF4-FFF2-40B4-BE49-F238E27FC236}">
                <a16:creationId xmlns:a16="http://schemas.microsoft.com/office/drawing/2014/main" id="{06928CE7-1708-45C1-BBD1-08D9C5E19EED}"/>
              </a:ext>
            </a:extLst>
          </p:cNvPr>
          <p:cNvSpPr>
            <a:spLocks/>
          </p:cNvSpPr>
          <p:nvPr/>
        </p:nvSpPr>
        <p:spPr bwMode="auto">
          <a:xfrm>
            <a:off x="7937500" y="227013"/>
            <a:ext cx="738188" cy="763587"/>
          </a:xfrm>
          <a:custGeom>
            <a:avLst/>
            <a:gdLst>
              <a:gd name="T0" fmla="*/ 2147483646 w 465"/>
              <a:gd name="T1" fmla="*/ 2147483646 h 481"/>
              <a:gd name="T2" fmla="*/ 2147483646 w 465"/>
              <a:gd name="T3" fmla="*/ 2147483646 h 481"/>
              <a:gd name="T4" fmla="*/ 2147483646 w 465"/>
              <a:gd name="T5" fmla="*/ 2147483646 h 481"/>
              <a:gd name="T6" fmla="*/ 0 w 465"/>
              <a:gd name="T7" fmla="*/ 0 h 4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5" h="481">
                <a:moveTo>
                  <a:pt x="465" y="481"/>
                </a:moveTo>
                <a:cubicBezTo>
                  <a:pt x="448" y="415"/>
                  <a:pt x="416" y="164"/>
                  <a:pt x="363" y="84"/>
                </a:cubicBezTo>
                <a:cubicBezTo>
                  <a:pt x="310" y="4"/>
                  <a:pt x="205" y="16"/>
                  <a:pt x="145" y="2"/>
                </a:cubicBezTo>
                <a:cubicBezTo>
                  <a:pt x="118" y="5"/>
                  <a:pt x="30" y="1"/>
                  <a:pt x="0" y="0"/>
                </a:cubicBezTo>
              </a:path>
            </a:pathLst>
          </a:custGeom>
          <a:noFill/>
          <a:ln w="57150"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 Box 3">
            <a:extLst>
              <a:ext uri="{FF2B5EF4-FFF2-40B4-BE49-F238E27FC236}">
                <a16:creationId xmlns:a16="http://schemas.microsoft.com/office/drawing/2014/main" id="{AABE9AA5-28E8-D63C-0BF8-A3284F5AD91D}"/>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Tree>
    <p:extLst>
      <p:ext uri="{BB962C8B-B14F-4D97-AF65-F5344CB8AC3E}">
        <p14:creationId xmlns:p14="http://schemas.microsoft.com/office/powerpoint/2010/main" val="102068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 Box 4">
            <a:extLst>
              <a:ext uri="{FF2B5EF4-FFF2-40B4-BE49-F238E27FC236}">
                <a16:creationId xmlns:a16="http://schemas.microsoft.com/office/drawing/2014/main" id="{DDEB9181-4124-4ED2-98EC-39172CB93620}"/>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2" name="Text Box 3">
            <a:extLst>
              <a:ext uri="{FF2B5EF4-FFF2-40B4-BE49-F238E27FC236}">
                <a16:creationId xmlns:a16="http://schemas.microsoft.com/office/drawing/2014/main" id="{AABE9AA5-28E8-D63C-0BF8-A3284F5AD91D}"/>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grpSp>
        <p:nvGrpSpPr>
          <p:cNvPr id="3" name="Group 7">
            <a:extLst>
              <a:ext uri="{FF2B5EF4-FFF2-40B4-BE49-F238E27FC236}">
                <a16:creationId xmlns:a16="http://schemas.microsoft.com/office/drawing/2014/main" id="{FFFFD439-5091-F4C4-E082-8B89BB40889C}"/>
              </a:ext>
            </a:extLst>
          </p:cNvPr>
          <p:cNvGrpSpPr>
            <a:grpSpLocks/>
          </p:cNvGrpSpPr>
          <p:nvPr/>
        </p:nvGrpSpPr>
        <p:grpSpPr bwMode="auto">
          <a:xfrm>
            <a:off x="7273925" y="3273425"/>
            <a:ext cx="522288" cy="514350"/>
            <a:chOff x="4432" y="112"/>
            <a:chExt cx="329" cy="324"/>
          </a:xfrm>
        </p:grpSpPr>
        <p:sp>
          <p:nvSpPr>
            <p:cNvPr id="4" name="Oval 8">
              <a:extLst>
                <a:ext uri="{FF2B5EF4-FFF2-40B4-BE49-F238E27FC236}">
                  <a16:creationId xmlns:a16="http://schemas.microsoft.com/office/drawing/2014/main" id="{167FA0AB-70E7-ECC6-47C5-7E60AD0D87B9}"/>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5" name="Rectangle 9">
              <a:extLst>
                <a:ext uri="{FF2B5EF4-FFF2-40B4-BE49-F238E27FC236}">
                  <a16:creationId xmlns:a16="http://schemas.microsoft.com/office/drawing/2014/main" id="{0B2DD071-479E-D41A-416A-708DACB992F7}"/>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6" name="Freeform 10">
            <a:extLst>
              <a:ext uri="{FF2B5EF4-FFF2-40B4-BE49-F238E27FC236}">
                <a16:creationId xmlns:a16="http://schemas.microsoft.com/office/drawing/2014/main" id="{16ECBA72-52ED-AFB0-D6D0-687710F9A553}"/>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1">
            <a:extLst>
              <a:ext uri="{FF2B5EF4-FFF2-40B4-BE49-F238E27FC236}">
                <a16:creationId xmlns:a16="http://schemas.microsoft.com/office/drawing/2014/main" id="{4538029B-343B-3091-3AE0-DB378D9F8537}"/>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2">
            <a:extLst>
              <a:ext uri="{FF2B5EF4-FFF2-40B4-BE49-F238E27FC236}">
                <a16:creationId xmlns:a16="http://schemas.microsoft.com/office/drawing/2014/main" id="{7AC407E9-E5F1-FC98-7CC9-F93B4FBE93B8}"/>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3">
            <a:extLst>
              <a:ext uri="{FF2B5EF4-FFF2-40B4-BE49-F238E27FC236}">
                <a16:creationId xmlns:a16="http://schemas.microsoft.com/office/drawing/2014/main" id="{87395EA8-3AA9-F619-8D67-39BF281CBA80}"/>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 name="Group 14">
            <a:extLst>
              <a:ext uri="{FF2B5EF4-FFF2-40B4-BE49-F238E27FC236}">
                <a16:creationId xmlns:a16="http://schemas.microsoft.com/office/drawing/2014/main" id="{97183832-8336-3D12-979C-4680D4B9769C}"/>
              </a:ext>
            </a:extLst>
          </p:cNvPr>
          <p:cNvGrpSpPr>
            <a:grpSpLocks/>
          </p:cNvGrpSpPr>
          <p:nvPr/>
        </p:nvGrpSpPr>
        <p:grpSpPr bwMode="auto">
          <a:xfrm>
            <a:off x="7212013" y="2624138"/>
            <a:ext cx="522287" cy="514350"/>
            <a:chOff x="4432" y="112"/>
            <a:chExt cx="329" cy="324"/>
          </a:xfrm>
        </p:grpSpPr>
        <p:sp>
          <p:nvSpPr>
            <p:cNvPr id="11" name="Oval 15">
              <a:extLst>
                <a:ext uri="{FF2B5EF4-FFF2-40B4-BE49-F238E27FC236}">
                  <a16:creationId xmlns:a16="http://schemas.microsoft.com/office/drawing/2014/main" id="{76A741D8-F085-7129-7FC7-E6C5C7FFE6A5}"/>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2" name="Rectangle 16">
              <a:extLst>
                <a:ext uri="{FF2B5EF4-FFF2-40B4-BE49-F238E27FC236}">
                  <a16:creationId xmlns:a16="http://schemas.microsoft.com/office/drawing/2014/main" id="{8E6C90FE-B72D-1E24-7D42-C4857E804C6C}"/>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3" name="Freeform 17">
            <a:extLst>
              <a:ext uri="{FF2B5EF4-FFF2-40B4-BE49-F238E27FC236}">
                <a16:creationId xmlns:a16="http://schemas.microsoft.com/office/drawing/2014/main" id="{124E1ADA-179B-572A-F734-F7A6A2D9AF01}"/>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8">
            <a:extLst>
              <a:ext uri="{FF2B5EF4-FFF2-40B4-BE49-F238E27FC236}">
                <a16:creationId xmlns:a16="http://schemas.microsoft.com/office/drawing/2014/main" id="{E8A5DED5-8A01-F32A-8361-BCE9C7085592}"/>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9">
            <a:extLst>
              <a:ext uri="{FF2B5EF4-FFF2-40B4-BE49-F238E27FC236}">
                <a16:creationId xmlns:a16="http://schemas.microsoft.com/office/drawing/2014/main" id="{28CA390F-713C-57AA-0C23-085480948F86}"/>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6" name="Group 20">
            <a:extLst>
              <a:ext uri="{FF2B5EF4-FFF2-40B4-BE49-F238E27FC236}">
                <a16:creationId xmlns:a16="http://schemas.microsoft.com/office/drawing/2014/main" id="{54E0411A-6DC3-F4DB-213C-A3866407E0D9}"/>
              </a:ext>
            </a:extLst>
          </p:cNvPr>
          <p:cNvGrpSpPr>
            <a:grpSpLocks/>
          </p:cNvGrpSpPr>
          <p:nvPr/>
        </p:nvGrpSpPr>
        <p:grpSpPr bwMode="auto">
          <a:xfrm>
            <a:off x="7173913" y="1974850"/>
            <a:ext cx="522287" cy="514350"/>
            <a:chOff x="4432" y="112"/>
            <a:chExt cx="329" cy="324"/>
          </a:xfrm>
        </p:grpSpPr>
        <p:sp>
          <p:nvSpPr>
            <p:cNvPr id="17" name="Oval 21">
              <a:extLst>
                <a:ext uri="{FF2B5EF4-FFF2-40B4-BE49-F238E27FC236}">
                  <a16:creationId xmlns:a16="http://schemas.microsoft.com/office/drawing/2014/main" id="{92651B8E-7129-98D2-23A4-9EA442D5ACDC}"/>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8" name="Rectangle 22">
              <a:extLst>
                <a:ext uri="{FF2B5EF4-FFF2-40B4-BE49-F238E27FC236}">
                  <a16:creationId xmlns:a16="http://schemas.microsoft.com/office/drawing/2014/main" id="{E2A14CB9-7BE5-1AAC-F07B-F332E81EE112}"/>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9" name="Freeform 23">
            <a:extLst>
              <a:ext uri="{FF2B5EF4-FFF2-40B4-BE49-F238E27FC236}">
                <a16:creationId xmlns:a16="http://schemas.microsoft.com/office/drawing/2014/main" id="{69CFE5AF-7547-4C6F-BABA-A257E0A20CBC}"/>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24">
            <a:extLst>
              <a:ext uri="{FF2B5EF4-FFF2-40B4-BE49-F238E27FC236}">
                <a16:creationId xmlns:a16="http://schemas.microsoft.com/office/drawing/2014/main" id="{6AF99D47-75CF-9F30-360D-1B42DCB81914}"/>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25">
            <a:extLst>
              <a:ext uri="{FF2B5EF4-FFF2-40B4-BE49-F238E27FC236}">
                <a16:creationId xmlns:a16="http://schemas.microsoft.com/office/drawing/2014/main" id="{42F8BE4E-529F-EDAF-0828-8C1E85FA129A}"/>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2" name="Group 26">
            <a:extLst>
              <a:ext uri="{FF2B5EF4-FFF2-40B4-BE49-F238E27FC236}">
                <a16:creationId xmlns:a16="http://schemas.microsoft.com/office/drawing/2014/main" id="{B66D55CA-15E5-AB63-BE49-6492750F9777}"/>
              </a:ext>
            </a:extLst>
          </p:cNvPr>
          <p:cNvGrpSpPr>
            <a:grpSpLocks/>
          </p:cNvGrpSpPr>
          <p:nvPr/>
        </p:nvGrpSpPr>
        <p:grpSpPr bwMode="auto">
          <a:xfrm>
            <a:off x="7135813" y="1325563"/>
            <a:ext cx="522287" cy="514350"/>
            <a:chOff x="4432" y="112"/>
            <a:chExt cx="329" cy="324"/>
          </a:xfrm>
        </p:grpSpPr>
        <p:sp>
          <p:nvSpPr>
            <p:cNvPr id="24" name="Oval 27">
              <a:extLst>
                <a:ext uri="{FF2B5EF4-FFF2-40B4-BE49-F238E27FC236}">
                  <a16:creationId xmlns:a16="http://schemas.microsoft.com/office/drawing/2014/main" id="{9AE571CC-98B3-2A00-5D28-9A4A69A81E4B}"/>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25" name="Rectangle 28">
              <a:extLst>
                <a:ext uri="{FF2B5EF4-FFF2-40B4-BE49-F238E27FC236}">
                  <a16:creationId xmlns:a16="http://schemas.microsoft.com/office/drawing/2014/main" id="{9C5E9F87-65D8-C157-1B5F-F66AA872513B}"/>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26" name="Freeform 29">
            <a:extLst>
              <a:ext uri="{FF2B5EF4-FFF2-40B4-BE49-F238E27FC236}">
                <a16:creationId xmlns:a16="http://schemas.microsoft.com/office/drawing/2014/main" id="{7E4B7FD9-A83C-67C7-FC1B-3AC14F2EB2ED}"/>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30">
            <a:extLst>
              <a:ext uri="{FF2B5EF4-FFF2-40B4-BE49-F238E27FC236}">
                <a16:creationId xmlns:a16="http://schemas.microsoft.com/office/drawing/2014/main" id="{B9BE2DC7-77EE-54F3-69AB-45491E305B60}"/>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31">
            <a:extLst>
              <a:ext uri="{FF2B5EF4-FFF2-40B4-BE49-F238E27FC236}">
                <a16:creationId xmlns:a16="http://schemas.microsoft.com/office/drawing/2014/main" id="{0EFD4477-88BB-6A72-46C9-89883863B683}"/>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9" name="Group 32">
            <a:extLst>
              <a:ext uri="{FF2B5EF4-FFF2-40B4-BE49-F238E27FC236}">
                <a16:creationId xmlns:a16="http://schemas.microsoft.com/office/drawing/2014/main" id="{4582CC8B-E37C-B0B1-5E4A-31C5DB7D50D2}"/>
              </a:ext>
            </a:extLst>
          </p:cNvPr>
          <p:cNvGrpSpPr>
            <a:grpSpLocks/>
          </p:cNvGrpSpPr>
          <p:nvPr/>
        </p:nvGrpSpPr>
        <p:grpSpPr bwMode="auto">
          <a:xfrm>
            <a:off x="7097713" y="676275"/>
            <a:ext cx="522287" cy="514350"/>
            <a:chOff x="4432" y="112"/>
            <a:chExt cx="329" cy="324"/>
          </a:xfrm>
        </p:grpSpPr>
        <p:sp>
          <p:nvSpPr>
            <p:cNvPr id="30" name="Oval 33">
              <a:extLst>
                <a:ext uri="{FF2B5EF4-FFF2-40B4-BE49-F238E27FC236}">
                  <a16:creationId xmlns:a16="http://schemas.microsoft.com/office/drawing/2014/main" id="{8B211C25-1657-2216-B299-FEB1C12758F1}"/>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31" name="Rectangle 34">
              <a:extLst>
                <a:ext uri="{FF2B5EF4-FFF2-40B4-BE49-F238E27FC236}">
                  <a16:creationId xmlns:a16="http://schemas.microsoft.com/office/drawing/2014/main" id="{5E592CF3-6331-9E22-E01B-D8D4B61AA929}"/>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48" name="Freeform 35">
            <a:extLst>
              <a:ext uri="{FF2B5EF4-FFF2-40B4-BE49-F238E27FC236}">
                <a16:creationId xmlns:a16="http://schemas.microsoft.com/office/drawing/2014/main" id="{E8DC7178-69A1-9914-B985-85874D621985}"/>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Freeform 36">
            <a:extLst>
              <a:ext uri="{FF2B5EF4-FFF2-40B4-BE49-F238E27FC236}">
                <a16:creationId xmlns:a16="http://schemas.microsoft.com/office/drawing/2014/main" id="{D9BB14F9-BAB8-0C7F-44F9-23254766F510}"/>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Freeform 37">
            <a:extLst>
              <a:ext uri="{FF2B5EF4-FFF2-40B4-BE49-F238E27FC236}">
                <a16:creationId xmlns:a16="http://schemas.microsoft.com/office/drawing/2014/main" id="{1CCA8BA8-4172-B5A8-68AD-60D59D955A45}"/>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1" name="Group 38">
            <a:extLst>
              <a:ext uri="{FF2B5EF4-FFF2-40B4-BE49-F238E27FC236}">
                <a16:creationId xmlns:a16="http://schemas.microsoft.com/office/drawing/2014/main" id="{A88269B3-B3AF-2F98-420D-F679DAFFCB5B}"/>
              </a:ext>
            </a:extLst>
          </p:cNvPr>
          <p:cNvGrpSpPr>
            <a:grpSpLocks/>
          </p:cNvGrpSpPr>
          <p:nvPr/>
        </p:nvGrpSpPr>
        <p:grpSpPr bwMode="auto">
          <a:xfrm>
            <a:off x="7059613" y="26988"/>
            <a:ext cx="522287" cy="514350"/>
            <a:chOff x="4432" y="112"/>
            <a:chExt cx="329" cy="324"/>
          </a:xfrm>
        </p:grpSpPr>
        <p:sp>
          <p:nvSpPr>
            <p:cNvPr id="152" name="Oval 39">
              <a:extLst>
                <a:ext uri="{FF2B5EF4-FFF2-40B4-BE49-F238E27FC236}">
                  <a16:creationId xmlns:a16="http://schemas.microsoft.com/office/drawing/2014/main" id="{E4714A61-021F-EEEF-30F3-D98370E25C73}"/>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53" name="Rectangle 40">
              <a:extLst>
                <a:ext uri="{FF2B5EF4-FFF2-40B4-BE49-F238E27FC236}">
                  <a16:creationId xmlns:a16="http://schemas.microsoft.com/office/drawing/2014/main" id="{0B52CD3B-C1F7-8FDF-635E-2E80433BB5F8}"/>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54" name="Freeform 41">
            <a:extLst>
              <a:ext uri="{FF2B5EF4-FFF2-40B4-BE49-F238E27FC236}">
                <a16:creationId xmlns:a16="http://schemas.microsoft.com/office/drawing/2014/main" id="{9851094A-C89C-45AE-007D-12880DCEE5E8}"/>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Freeform 42">
            <a:extLst>
              <a:ext uri="{FF2B5EF4-FFF2-40B4-BE49-F238E27FC236}">
                <a16:creationId xmlns:a16="http://schemas.microsoft.com/office/drawing/2014/main" id="{A6C3CE79-F5E5-0164-5F18-E8F6B6C7FF22}"/>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 name="Freeform 43">
            <a:extLst>
              <a:ext uri="{FF2B5EF4-FFF2-40B4-BE49-F238E27FC236}">
                <a16:creationId xmlns:a16="http://schemas.microsoft.com/office/drawing/2014/main" id="{8EBAAB87-9041-F589-75BB-7F19B5E88BDB}"/>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44">
            <a:extLst>
              <a:ext uri="{FF2B5EF4-FFF2-40B4-BE49-F238E27FC236}">
                <a16:creationId xmlns:a16="http://schemas.microsoft.com/office/drawing/2014/main" id="{6D727312-EB1A-3682-8E33-13F36C45DA75}"/>
              </a:ext>
            </a:extLst>
          </p:cNvPr>
          <p:cNvSpPr>
            <a:spLocks/>
          </p:cNvSpPr>
          <p:nvPr/>
        </p:nvSpPr>
        <p:spPr bwMode="auto">
          <a:xfrm>
            <a:off x="8651875" y="976313"/>
            <a:ext cx="192088" cy="2935287"/>
          </a:xfrm>
          <a:custGeom>
            <a:avLst/>
            <a:gdLst>
              <a:gd name="T0" fmla="*/ 0 w 121"/>
              <a:gd name="T1" fmla="*/ 0 h 1849"/>
              <a:gd name="T2" fmla="*/ 2147483646 w 121"/>
              <a:gd name="T3" fmla="*/ 2147483646 h 1849"/>
              <a:gd name="T4" fmla="*/ 2147483646 w 121"/>
              <a:gd name="T5" fmla="*/ 2147483646 h 1849"/>
              <a:gd name="T6" fmla="*/ 2147483646 w 121"/>
              <a:gd name="T7" fmla="*/ 2147483646 h 1849"/>
              <a:gd name="T8" fmla="*/ 2147483646 w 121"/>
              <a:gd name="T9" fmla="*/ 2147483646 h 18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849">
                <a:moveTo>
                  <a:pt x="0" y="0"/>
                </a:moveTo>
                <a:cubicBezTo>
                  <a:pt x="6" y="43"/>
                  <a:pt x="34" y="80"/>
                  <a:pt x="39" y="261"/>
                </a:cubicBezTo>
                <a:cubicBezTo>
                  <a:pt x="44" y="442"/>
                  <a:pt x="31" y="863"/>
                  <a:pt x="29" y="1089"/>
                </a:cubicBezTo>
                <a:cubicBezTo>
                  <a:pt x="27" y="1315"/>
                  <a:pt x="9" y="1489"/>
                  <a:pt x="24" y="1616"/>
                </a:cubicBezTo>
                <a:cubicBezTo>
                  <a:pt x="39" y="1743"/>
                  <a:pt x="80" y="1796"/>
                  <a:pt x="121" y="1849"/>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45">
            <a:extLst>
              <a:ext uri="{FF2B5EF4-FFF2-40B4-BE49-F238E27FC236}">
                <a16:creationId xmlns:a16="http://schemas.microsoft.com/office/drawing/2014/main" id="{17D5862A-7538-0B53-5D83-B80FC0F2F636}"/>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46">
            <a:extLst>
              <a:ext uri="{FF2B5EF4-FFF2-40B4-BE49-F238E27FC236}">
                <a16:creationId xmlns:a16="http://schemas.microsoft.com/office/drawing/2014/main" id="{8E06B166-E5C2-E673-6502-A673C3E5CA81}"/>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Freeform 47">
            <a:extLst>
              <a:ext uri="{FF2B5EF4-FFF2-40B4-BE49-F238E27FC236}">
                <a16:creationId xmlns:a16="http://schemas.microsoft.com/office/drawing/2014/main" id="{AF0449CA-F569-C00A-0523-5CE05005CA2F}"/>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48">
            <a:extLst>
              <a:ext uri="{FF2B5EF4-FFF2-40B4-BE49-F238E27FC236}">
                <a16:creationId xmlns:a16="http://schemas.microsoft.com/office/drawing/2014/main" id="{0CB11F4B-0BD2-CC1F-DB86-450DB16A77AD}"/>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49">
            <a:extLst>
              <a:ext uri="{FF2B5EF4-FFF2-40B4-BE49-F238E27FC236}">
                <a16:creationId xmlns:a16="http://schemas.microsoft.com/office/drawing/2014/main" id="{E43921ED-3EA9-DBD7-CB0D-5889011E70FE}"/>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50">
            <a:extLst>
              <a:ext uri="{FF2B5EF4-FFF2-40B4-BE49-F238E27FC236}">
                <a16:creationId xmlns:a16="http://schemas.microsoft.com/office/drawing/2014/main" id="{ACF1A58E-DEB5-0E24-A510-28EFCC5A324E}"/>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51">
            <a:extLst>
              <a:ext uri="{FF2B5EF4-FFF2-40B4-BE49-F238E27FC236}">
                <a16:creationId xmlns:a16="http://schemas.microsoft.com/office/drawing/2014/main" id="{0CA08072-D1C3-E8EB-1CA1-8F4DDB0FD542}"/>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Freeform 52">
            <a:extLst>
              <a:ext uri="{FF2B5EF4-FFF2-40B4-BE49-F238E27FC236}">
                <a16:creationId xmlns:a16="http://schemas.microsoft.com/office/drawing/2014/main" id="{B265BD25-3C11-D26B-6C59-8A55AD0A6FD5}"/>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53">
            <a:extLst>
              <a:ext uri="{FF2B5EF4-FFF2-40B4-BE49-F238E27FC236}">
                <a16:creationId xmlns:a16="http://schemas.microsoft.com/office/drawing/2014/main" id="{A762EAC6-8C32-6D2A-E68E-3421C8ED62AE}"/>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54">
            <a:extLst>
              <a:ext uri="{FF2B5EF4-FFF2-40B4-BE49-F238E27FC236}">
                <a16:creationId xmlns:a16="http://schemas.microsoft.com/office/drawing/2014/main" id="{4ADAADBC-DE4B-F0B4-D5C2-8550B94C3A65}"/>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55">
            <a:extLst>
              <a:ext uri="{FF2B5EF4-FFF2-40B4-BE49-F238E27FC236}">
                <a16:creationId xmlns:a16="http://schemas.microsoft.com/office/drawing/2014/main" id="{E8EC9E1C-F7F4-923C-B36B-F9CCDE678CB9}"/>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Freeform 56">
            <a:extLst>
              <a:ext uri="{FF2B5EF4-FFF2-40B4-BE49-F238E27FC236}">
                <a16:creationId xmlns:a16="http://schemas.microsoft.com/office/drawing/2014/main" id="{97479201-A954-E2E7-C2D5-797ACE22A543}"/>
              </a:ext>
            </a:extLst>
          </p:cNvPr>
          <p:cNvSpPr>
            <a:spLocks/>
          </p:cNvSpPr>
          <p:nvPr/>
        </p:nvSpPr>
        <p:spPr bwMode="auto">
          <a:xfrm>
            <a:off x="7978775" y="73025"/>
            <a:ext cx="704850" cy="911225"/>
          </a:xfrm>
          <a:custGeom>
            <a:avLst/>
            <a:gdLst>
              <a:gd name="T0" fmla="*/ 2147483646 w 444"/>
              <a:gd name="T1" fmla="*/ 2147483646 h 574"/>
              <a:gd name="T2" fmla="*/ 2147483646 w 444"/>
              <a:gd name="T3" fmla="*/ 2147483646 h 574"/>
              <a:gd name="T4" fmla="*/ 2147483646 w 444"/>
              <a:gd name="T5" fmla="*/ 2147483646 h 574"/>
              <a:gd name="T6" fmla="*/ 0 w 444"/>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4" h="574">
                <a:moveTo>
                  <a:pt x="444" y="574"/>
                </a:moveTo>
                <a:lnTo>
                  <a:pt x="352" y="85"/>
                </a:lnTo>
                <a:cubicBezTo>
                  <a:pt x="312" y="0"/>
                  <a:pt x="261" y="64"/>
                  <a:pt x="202" y="65"/>
                </a:cubicBezTo>
                <a:cubicBezTo>
                  <a:pt x="143" y="66"/>
                  <a:pt x="42" y="86"/>
                  <a:pt x="0" y="91"/>
                </a:cubicBezTo>
              </a:path>
            </a:pathLst>
          </a:custGeom>
          <a:noFill/>
          <a:ln w="28575"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Line 58">
            <a:extLst>
              <a:ext uri="{FF2B5EF4-FFF2-40B4-BE49-F238E27FC236}">
                <a16:creationId xmlns:a16="http://schemas.microsoft.com/office/drawing/2014/main" id="{4BBA139C-3AD4-5FC0-E424-B88D1A1E5870}"/>
              </a:ext>
            </a:extLst>
          </p:cNvPr>
          <p:cNvSpPr>
            <a:spLocks noChangeShapeType="1"/>
          </p:cNvSpPr>
          <p:nvPr/>
        </p:nvSpPr>
        <p:spPr bwMode="auto">
          <a:xfrm>
            <a:off x="6089650" y="1233488"/>
            <a:ext cx="381000" cy="260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 name="Line 71">
            <a:extLst>
              <a:ext uri="{FF2B5EF4-FFF2-40B4-BE49-F238E27FC236}">
                <a16:creationId xmlns:a16="http://schemas.microsoft.com/office/drawing/2014/main" id="{779CBA98-8BB2-6A15-5841-6FACC38EA394}"/>
              </a:ext>
            </a:extLst>
          </p:cNvPr>
          <p:cNvSpPr>
            <a:spLocks noChangeShapeType="1"/>
          </p:cNvSpPr>
          <p:nvPr/>
        </p:nvSpPr>
        <p:spPr bwMode="auto">
          <a:xfrm>
            <a:off x="6630988" y="766763"/>
            <a:ext cx="0" cy="188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Text Box 72">
            <a:extLst>
              <a:ext uri="{FF2B5EF4-FFF2-40B4-BE49-F238E27FC236}">
                <a16:creationId xmlns:a16="http://schemas.microsoft.com/office/drawing/2014/main" id="{DD1B13FB-A67A-4F1E-02B7-80E74FAFB7D8}"/>
              </a:ext>
            </a:extLst>
          </p:cNvPr>
          <p:cNvSpPr txBox="1">
            <a:spLocks noChangeArrowheads="1"/>
          </p:cNvSpPr>
          <p:nvPr/>
        </p:nvSpPr>
        <p:spPr bwMode="auto">
          <a:xfrm>
            <a:off x="6400896" y="444698"/>
            <a:ext cx="151288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vasoconstriction</a:t>
            </a:r>
            <a:endParaRPr lang="cs-CZ" altLang="cs-CZ" sz="1400" dirty="0">
              <a:latin typeface="Arial" panose="020B0604020202020204" pitchFamily="34" charset="0"/>
              <a:cs typeface="Arial" panose="020B0604020202020204" pitchFamily="34" charset="0"/>
            </a:endParaRPr>
          </a:p>
        </p:txBody>
      </p:sp>
      <p:sp>
        <p:nvSpPr>
          <p:cNvPr id="173" name="Text Box 62">
            <a:extLst>
              <a:ext uri="{FF2B5EF4-FFF2-40B4-BE49-F238E27FC236}">
                <a16:creationId xmlns:a16="http://schemas.microsoft.com/office/drawing/2014/main" id="{231D2591-4BBF-4A59-363F-677CDC057FB4}"/>
              </a:ext>
            </a:extLst>
          </p:cNvPr>
          <p:cNvSpPr txBox="1">
            <a:spLocks noChangeArrowheads="1"/>
          </p:cNvSpPr>
          <p:nvPr/>
        </p:nvSpPr>
        <p:spPr bwMode="auto">
          <a:xfrm>
            <a:off x="5245100" y="968375"/>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174" name="Text Box 5">
            <a:extLst>
              <a:ext uri="{FF2B5EF4-FFF2-40B4-BE49-F238E27FC236}">
                <a16:creationId xmlns:a16="http://schemas.microsoft.com/office/drawing/2014/main" id="{CFABE091-2089-7303-CAED-9F233FB7290C}"/>
              </a:ext>
            </a:extLst>
          </p:cNvPr>
          <p:cNvSpPr txBox="1">
            <a:spLocks noChangeArrowheads="1"/>
          </p:cNvSpPr>
          <p:nvPr/>
        </p:nvSpPr>
        <p:spPr bwMode="auto">
          <a:xfrm>
            <a:off x="1455701" y="953233"/>
            <a:ext cx="3971998"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Vasoconstriction in all pulmonary arterioles</a:t>
            </a:r>
            <a:endParaRPr lang="cs-CZ" altLang="cs-CZ" sz="1800" dirty="0">
              <a:latin typeface="Arial" panose="020B0604020202020204" pitchFamily="34" charset="0"/>
              <a:cs typeface="Arial" panose="020B0604020202020204" pitchFamily="34" charset="0"/>
            </a:endParaRPr>
          </a:p>
        </p:txBody>
      </p:sp>
      <p:sp>
        <p:nvSpPr>
          <p:cNvPr id="175" name="Line 68">
            <a:extLst>
              <a:ext uri="{FF2B5EF4-FFF2-40B4-BE49-F238E27FC236}">
                <a16:creationId xmlns:a16="http://schemas.microsoft.com/office/drawing/2014/main" id="{C1F1FE88-258C-BCED-5BD1-6BA68AE94C77}"/>
              </a:ext>
            </a:extLst>
          </p:cNvPr>
          <p:cNvSpPr>
            <a:spLocks noChangeShapeType="1"/>
          </p:cNvSpPr>
          <p:nvPr/>
        </p:nvSpPr>
        <p:spPr bwMode="auto">
          <a:xfrm>
            <a:off x="3470275" y="554038"/>
            <a:ext cx="0" cy="4016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75690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ext Box 4">
            <a:extLst>
              <a:ext uri="{FF2B5EF4-FFF2-40B4-BE49-F238E27FC236}">
                <a16:creationId xmlns:a16="http://schemas.microsoft.com/office/drawing/2014/main" id="{1E4E1694-1847-4DC3-AAF3-5938677CD102}"/>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59" name="Text Box 5">
            <a:extLst>
              <a:ext uri="{FF2B5EF4-FFF2-40B4-BE49-F238E27FC236}">
                <a16:creationId xmlns:a16="http://schemas.microsoft.com/office/drawing/2014/main" id="{DC3127E6-F74A-4911-8FBE-6C0EDA44D27F}"/>
              </a:ext>
            </a:extLst>
          </p:cNvPr>
          <p:cNvSpPr txBox="1">
            <a:spLocks noChangeArrowheads="1"/>
          </p:cNvSpPr>
          <p:nvPr/>
        </p:nvSpPr>
        <p:spPr bwMode="auto">
          <a:xfrm>
            <a:off x="1455701" y="953233"/>
            <a:ext cx="3971998"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Nonuniform hypoxic vasoconstriction of pulmonary arterioles</a:t>
            </a:r>
            <a:endParaRPr lang="cs-CZ" altLang="cs-CZ" sz="1800" dirty="0">
              <a:latin typeface="Arial" panose="020B0604020202020204" pitchFamily="34" charset="0"/>
              <a:cs typeface="Arial" panose="020B0604020202020204" pitchFamily="34" charset="0"/>
            </a:endParaRPr>
          </a:p>
        </p:txBody>
      </p:sp>
      <p:sp>
        <p:nvSpPr>
          <p:cNvPr id="60" name="Text Box 6">
            <a:extLst>
              <a:ext uri="{FF2B5EF4-FFF2-40B4-BE49-F238E27FC236}">
                <a16:creationId xmlns:a16="http://schemas.microsoft.com/office/drawing/2014/main" id="{6DFDD748-8190-44D4-9745-A98A349100E5}"/>
              </a:ext>
            </a:extLst>
          </p:cNvPr>
          <p:cNvSpPr txBox="1">
            <a:spLocks noChangeArrowheads="1"/>
          </p:cNvSpPr>
          <p:nvPr/>
        </p:nvSpPr>
        <p:spPr bwMode="auto">
          <a:xfrm>
            <a:off x="2152650" y="1941513"/>
            <a:ext cx="2768600"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Rise in pulmonary arterial pressure</a:t>
            </a:r>
            <a:endParaRPr lang="cs-CZ" altLang="cs-CZ" sz="1800" dirty="0">
              <a:latin typeface="Arial" panose="020B0604020202020204" pitchFamily="34" charset="0"/>
              <a:cs typeface="Arial" panose="020B0604020202020204" pitchFamily="34" charset="0"/>
            </a:endParaRPr>
          </a:p>
        </p:txBody>
      </p:sp>
      <p:sp>
        <p:nvSpPr>
          <p:cNvPr id="61" name="Text Box 7">
            <a:extLst>
              <a:ext uri="{FF2B5EF4-FFF2-40B4-BE49-F238E27FC236}">
                <a16:creationId xmlns:a16="http://schemas.microsoft.com/office/drawing/2014/main" id="{10D2968D-5340-44A0-853E-26D61B2C216B}"/>
              </a:ext>
            </a:extLst>
          </p:cNvPr>
          <p:cNvSpPr txBox="1">
            <a:spLocks noChangeArrowheads="1"/>
          </p:cNvSpPr>
          <p:nvPr/>
        </p:nvSpPr>
        <p:spPr bwMode="auto">
          <a:xfrm>
            <a:off x="1409700" y="2895600"/>
            <a:ext cx="4092575" cy="925513"/>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An increase in pressure in those capillaries in front of which there is insufficient contraction of arterioles</a:t>
            </a:r>
            <a:endParaRPr lang="cs-CZ" altLang="cs-CZ" sz="1800" dirty="0">
              <a:latin typeface="Arial" panose="020B0604020202020204" pitchFamily="34" charset="0"/>
              <a:cs typeface="Arial" panose="020B0604020202020204" pitchFamily="34" charset="0"/>
            </a:endParaRPr>
          </a:p>
        </p:txBody>
      </p:sp>
      <p:sp>
        <p:nvSpPr>
          <p:cNvPr id="62" name="Text Box 8">
            <a:extLst>
              <a:ext uri="{FF2B5EF4-FFF2-40B4-BE49-F238E27FC236}">
                <a16:creationId xmlns:a16="http://schemas.microsoft.com/office/drawing/2014/main" id="{6398EAEC-CA35-439C-985A-80D58330BCFA}"/>
              </a:ext>
            </a:extLst>
          </p:cNvPr>
          <p:cNvSpPr txBox="1">
            <a:spLocks noChangeArrowheads="1"/>
          </p:cNvSpPr>
          <p:nvPr/>
        </p:nvSpPr>
        <p:spPr bwMode="auto">
          <a:xfrm>
            <a:off x="817563" y="4127500"/>
            <a:ext cx="1535112" cy="3762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Exudation</a:t>
            </a:r>
            <a:endParaRPr lang="cs-CZ" altLang="cs-CZ" sz="1800" dirty="0">
              <a:latin typeface="Arial" panose="020B0604020202020204" pitchFamily="34" charset="0"/>
              <a:cs typeface="Arial" panose="020B0604020202020204" pitchFamily="34" charset="0"/>
            </a:endParaRPr>
          </a:p>
        </p:txBody>
      </p:sp>
      <p:sp>
        <p:nvSpPr>
          <p:cNvPr id="63" name="Text Box 9">
            <a:extLst>
              <a:ext uri="{FF2B5EF4-FFF2-40B4-BE49-F238E27FC236}">
                <a16:creationId xmlns:a16="http://schemas.microsoft.com/office/drawing/2014/main" id="{851BE89C-90A9-4B94-8C36-8E1C459922F2}"/>
              </a:ext>
            </a:extLst>
          </p:cNvPr>
          <p:cNvSpPr txBox="1">
            <a:spLocks noChangeArrowheads="1"/>
          </p:cNvSpPr>
          <p:nvPr/>
        </p:nvSpPr>
        <p:spPr bwMode="auto">
          <a:xfrm>
            <a:off x="0" y="6348413"/>
            <a:ext cx="5153194" cy="369332"/>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PULMONARY EDEMA IN ALTITUDE SICKNESS</a:t>
            </a:r>
          </a:p>
        </p:txBody>
      </p:sp>
      <p:grpSp>
        <p:nvGrpSpPr>
          <p:cNvPr id="64" name="Group 10">
            <a:extLst>
              <a:ext uri="{FF2B5EF4-FFF2-40B4-BE49-F238E27FC236}">
                <a16:creationId xmlns:a16="http://schemas.microsoft.com/office/drawing/2014/main" id="{6CDB3C2A-6D33-42A9-B4C0-1A032386FECE}"/>
              </a:ext>
            </a:extLst>
          </p:cNvPr>
          <p:cNvGrpSpPr>
            <a:grpSpLocks/>
          </p:cNvGrpSpPr>
          <p:nvPr/>
        </p:nvGrpSpPr>
        <p:grpSpPr bwMode="auto">
          <a:xfrm>
            <a:off x="7273925" y="3273425"/>
            <a:ext cx="522288" cy="514350"/>
            <a:chOff x="4432" y="112"/>
            <a:chExt cx="329" cy="324"/>
          </a:xfrm>
        </p:grpSpPr>
        <p:sp>
          <p:nvSpPr>
            <p:cNvPr id="65" name="Oval 11">
              <a:extLst>
                <a:ext uri="{FF2B5EF4-FFF2-40B4-BE49-F238E27FC236}">
                  <a16:creationId xmlns:a16="http://schemas.microsoft.com/office/drawing/2014/main" id="{99943820-D732-4E6F-A996-4E295EEA6C82}"/>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66" name="Rectangle 12">
              <a:extLst>
                <a:ext uri="{FF2B5EF4-FFF2-40B4-BE49-F238E27FC236}">
                  <a16:creationId xmlns:a16="http://schemas.microsoft.com/office/drawing/2014/main" id="{E70E3114-0A64-47CE-82BD-5466638B970E}"/>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67" name="Freeform 13">
            <a:extLst>
              <a:ext uri="{FF2B5EF4-FFF2-40B4-BE49-F238E27FC236}">
                <a16:creationId xmlns:a16="http://schemas.microsoft.com/office/drawing/2014/main" id="{9C7C1023-32AB-47E1-A77F-5CE21B625D10}"/>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Freeform 14">
            <a:extLst>
              <a:ext uri="{FF2B5EF4-FFF2-40B4-BE49-F238E27FC236}">
                <a16:creationId xmlns:a16="http://schemas.microsoft.com/office/drawing/2014/main" id="{C7D75060-16C1-4401-A55F-37CA048DC166}"/>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Freeform 15">
            <a:extLst>
              <a:ext uri="{FF2B5EF4-FFF2-40B4-BE49-F238E27FC236}">
                <a16:creationId xmlns:a16="http://schemas.microsoft.com/office/drawing/2014/main" id="{510D9D45-2347-4EEF-BDAC-B4796E4A7BE8}"/>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Freeform 16">
            <a:extLst>
              <a:ext uri="{FF2B5EF4-FFF2-40B4-BE49-F238E27FC236}">
                <a16:creationId xmlns:a16="http://schemas.microsoft.com/office/drawing/2014/main" id="{8FCA71E2-0ACB-4156-B4E2-CE76BF0854DF}"/>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1" name="Group 17">
            <a:extLst>
              <a:ext uri="{FF2B5EF4-FFF2-40B4-BE49-F238E27FC236}">
                <a16:creationId xmlns:a16="http://schemas.microsoft.com/office/drawing/2014/main" id="{9ACEF630-3590-428D-8C36-5D270341D23E}"/>
              </a:ext>
            </a:extLst>
          </p:cNvPr>
          <p:cNvGrpSpPr>
            <a:grpSpLocks/>
          </p:cNvGrpSpPr>
          <p:nvPr/>
        </p:nvGrpSpPr>
        <p:grpSpPr bwMode="auto">
          <a:xfrm>
            <a:off x="7212013" y="2624138"/>
            <a:ext cx="522287" cy="514350"/>
            <a:chOff x="4432" y="112"/>
            <a:chExt cx="329" cy="324"/>
          </a:xfrm>
        </p:grpSpPr>
        <p:sp>
          <p:nvSpPr>
            <p:cNvPr id="72" name="Oval 18">
              <a:extLst>
                <a:ext uri="{FF2B5EF4-FFF2-40B4-BE49-F238E27FC236}">
                  <a16:creationId xmlns:a16="http://schemas.microsoft.com/office/drawing/2014/main" id="{87B20D3A-D815-4834-985C-3B374EB10BEA}"/>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73" name="Rectangle 19">
              <a:extLst>
                <a:ext uri="{FF2B5EF4-FFF2-40B4-BE49-F238E27FC236}">
                  <a16:creationId xmlns:a16="http://schemas.microsoft.com/office/drawing/2014/main" id="{FC2A4A50-E58A-441B-B655-F3210FDF1631}"/>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74" name="Freeform 20">
            <a:extLst>
              <a:ext uri="{FF2B5EF4-FFF2-40B4-BE49-F238E27FC236}">
                <a16:creationId xmlns:a16="http://schemas.microsoft.com/office/drawing/2014/main" id="{5F6EA580-D51C-4026-9ACE-1767923D706E}"/>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Freeform 21">
            <a:extLst>
              <a:ext uri="{FF2B5EF4-FFF2-40B4-BE49-F238E27FC236}">
                <a16:creationId xmlns:a16="http://schemas.microsoft.com/office/drawing/2014/main" id="{9F2E64C8-8C6B-42B0-9991-37EF75DEB06F}"/>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Freeform 22">
            <a:extLst>
              <a:ext uri="{FF2B5EF4-FFF2-40B4-BE49-F238E27FC236}">
                <a16:creationId xmlns:a16="http://schemas.microsoft.com/office/drawing/2014/main" id="{EC8FC5E8-9C64-43A3-B1D6-94EB373E3C69}"/>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77" name="Group 23">
            <a:extLst>
              <a:ext uri="{FF2B5EF4-FFF2-40B4-BE49-F238E27FC236}">
                <a16:creationId xmlns:a16="http://schemas.microsoft.com/office/drawing/2014/main" id="{8E467632-F9CC-48D0-9D00-5D0EFBF8870B}"/>
              </a:ext>
            </a:extLst>
          </p:cNvPr>
          <p:cNvGrpSpPr>
            <a:grpSpLocks/>
          </p:cNvGrpSpPr>
          <p:nvPr/>
        </p:nvGrpSpPr>
        <p:grpSpPr bwMode="auto">
          <a:xfrm>
            <a:off x="7173913" y="1974850"/>
            <a:ext cx="522287" cy="514350"/>
            <a:chOff x="4432" y="112"/>
            <a:chExt cx="329" cy="324"/>
          </a:xfrm>
        </p:grpSpPr>
        <p:sp>
          <p:nvSpPr>
            <p:cNvPr id="78" name="Oval 24">
              <a:extLst>
                <a:ext uri="{FF2B5EF4-FFF2-40B4-BE49-F238E27FC236}">
                  <a16:creationId xmlns:a16="http://schemas.microsoft.com/office/drawing/2014/main" id="{9DEE5142-D9C1-479E-A632-16CC7903CE1C}"/>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79" name="Rectangle 25">
              <a:extLst>
                <a:ext uri="{FF2B5EF4-FFF2-40B4-BE49-F238E27FC236}">
                  <a16:creationId xmlns:a16="http://schemas.microsoft.com/office/drawing/2014/main" id="{612E7C94-00B4-44AC-9954-D0C3B6C54E8E}"/>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80" name="Freeform 26">
            <a:extLst>
              <a:ext uri="{FF2B5EF4-FFF2-40B4-BE49-F238E27FC236}">
                <a16:creationId xmlns:a16="http://schemas.microsoft.com/office/drawing/2014/main" id="{124DD36E-7A28-4845-AD9E-25A4FB0B69F6}"/>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Freeform 27">
            <a:extLst>
              <a:ext uri="{FF2B5EF4-FFF2-40B4-BE49-F238E27FC236}">
                <a16:creationId xmlns:a16="http://schemas.microsoft.com/office/drawing/2014/main" id="{8947BAA8-C733-40B2-A52B-49EC3AA7FE35}"/>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Freeform 28">
            <a:extLst>
              <a:ext uri="{FF2B5EF4-FFF2-40B4-BE49-F238E27FC236}">
                <a16:creationId xmlns:a16="http://schemas.microsoft.com/office/drawing/2014/main" id="{4956C8A8-228A-4308-9501-6617D3DE749E}"/>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3" name="Group 29">
            <a:extLst>
              <a:ext uri="{FF2B5EF4-FFF2-40B4-BE49-F238E27FC236}">
                <a16:creationId xmlns:a16="http://schemas.microsoft.com/office/drawing/2014/main" id="{E054A576-FF60-43FA-84D6-A87E3AF3BF27}"/>
              </a:ext>
            </a:extLst>
          </p:cNvPr>
          <p:cNvGrpSpPr>
            <a:grpSpLocks/>
          </p:cNvGrpSpPr>
          <p:nvPr/>
        </p:nvGrpSpPr>
        <p:grpSpPr bwMode="auto">
          <a:xfrm>
            <a:off x="7135813" y="1325563"/>
            <a:ext cx="522287" cy="514350"/>
            <a:chOff x="4432" y="112"/>
            <a:chExt cx="329" cy="324"/>
          </a:xfrm>
        </p:grpSpPr>
        <p:sp>
          <p:nvSpPr>
            <p:cNvPr id="84" name="Oval 30">
              <a:extLst>
                <a:ext uri="{FF2B5EF4-FFF2-40B4-BE49-F238E27FC236}">
                  <a16:creationId xmlns:a16="http://schemas.microsoft.com/office/drawing/2014/main" id="{B29B2809-3DAB-4BC8-99A7-001C70448CF5}"/>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85" name="Rectangle 31">
              <a:extLst>
                <a:ext uri="{FF2B5EF4-FFF2-40B4-BE49-F238E27FC236}">
                  <a16:creationId xmlns:a16="http://schemas.microsoft.com/office/drawing/2014/main" id="{E4977B03-8FF1-48B0-8A94-B6567B98E645}"/>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86" name="Freeform 32">
            <a:extLst>
              <a:ext uri="{FF2B5EF4-FFF2-40B4-BE49-F238E27FC236}">
                <a16:creationId xmlns:a16="http://schemas.microsoft.com/office/drawing/2014/main" id="{FA5D8FD6-C72D-48BC-802A-C32FB1B9746B}"/>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7" name="Freeform 33">
            <a:extLst>
              <a:ext uri="{FF2B5EF4-FFF2-40B4-BE49-F238E27FC236}">
                <a16:creationId xmlns:a16="http://schemas.microsoft.com/office/drawing/2014/main" id="{EE5D5625-4C97-40B8-A1FC-4267D29405AE}"/>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8" name="Freeform 34">
            <a:extLst>
              <a:ext uri="{FF2B5EF4-FFF2-40B4-BE49-F238E27FC236}">
                <a16:creationId xmlns:a16="http://schemas.microsoft.com/office/drawing/2014/main" id="{B8FD9F83-D73D-4939-8052-1D7736EC0F7E}"/>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89" name="Group 35">
            <a:extLst>
              <a:ext uri="{FF2B5EF4-FFF2-40B4-BE49-F238E27FC236}">
                <a16:creationId xmlns:a16="http://schemas.microsoft.com/office/drawing/2014/main" id="{F0E8B647-C12A-4350-A815-98DA5C2A440E}"/>
              </a:ext>
            </a:extLst>
          </p:cNvPr>
          <p:cNvGrpSpPr>
            <a:grpSpLocks/>
          </p:cNvGrpSpPr>
          <p:nvPr/>
        </p:nvGrpSpPr>
        <p:grpSpPr bwMode="auto">
          <a:xfrm>
            <a:off x="7097713" y="652463"/>
            <a:ext cx="522287" cy="514350"/>
            <a:chOff x="4432" y="112"/>
            <a:chExt cx="329" cy="324"/>
          </a:xfrm>
        </p:grpSpPr>
        <p:sp>
          <p:nvSpPr>
            <p:cNvPr id="90" name="Oval 36">
              <a:extLst>
                <a:ext uri="{FF2B5EF4-FFF2-40B4-BE49-F238E27FC236}">
                  <a16:creationId xmlns:a16="http://schemas.microsoft.com/office/drawing/2014/main" id="{BDFB10AB-331B-4FD1-8C63-924E05EF06C0}"/>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91" name="Rectangle 37">
              <a:extLst>
                <a:ext uri="{FF2B5EF4-FFF2-40B4-BE49-F238E27FC236}">
                  <a16:creationId xmlns:a16="http://schemas.microsoft.com/office/drawing/2014/main" id="{27672B37-BB1D-4C77-BA5F-D328BD53AF79}"/>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92" name="Freeform 38">
            <a:extLst>
              <a:ext uri="{FF2B5EF4-FFF2-40B4-BE49-F238E27FC236}">
                <a16:creationId xmlns:a16="http://schemas.microsoft.com/office/drawing/2014/main" id="{26DBEC60-C634-4B05-BBCF-4E809F48B329}"/>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39">
            <a:extLst>
              <a:ext uri="{FF2B5EF4-FFF2-40B4-BE49-F238E27FC236}">
                <a16:creationId xmlns:a16="http://schemas.microsoft.com/office/drawing/2014/main" id="{5C0DB6F3-FBB6-425F-8829-60183B9C8988}"/>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4" name="Freeform 40">
            <a:extLst>
              <a:ext uri="{FF2B5EF4-FFF2-40B4-BE49-F238E27FC236}">
                <a16:creationId xmlns:a16="http://schemas.microsoft.com/office/drawing/2014/main" id="{D54FC1A4-99CD-43E8-A983-18B7B3B1D1B9}"/>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5" name="Group 41">
            <a:extLst>
              <a:ext uri="{FF2B5EF4-FFF2-40B4-BE49-F238E27FC236}">
                <a16:creationId xmlns:a16="http://schemas.microsoft.com/office/drawing/2014/main" id="{2030D358-1B98-4E43-90E7-2661EC85E328}"/>
              </a:ext>
            </a:extLst>
          </p:cNvPr>
          <p:cNvGrpSpPr>
            <a:grpSpLocks/>
          </p:cNvGrpSpPr>
          <p:nvPr/>
        </p:nvGrpSpPr>
        <p:grpSpPr bwMode="auto">
          <a:xfrm>
            <a:off x="7059613" y="26988"/>
            <a:ext cx="522287" cy="514350"/>
            <a:chOff x="4432" y="112"/>
            <a:chExt cx="329" cy="324"/>
          </a:xfrm>
        </p:grpSpPr>
        <p:sp>
          <p:nvSpPr>
            <p:cNvPr id="148" name="Oval 42">
              <a:extLst>
                <a:ext uri="{FF2B5EF4-FFF2-40B4-BE49-F238E27FC236}">
                  <a16:creationId xmlns:a16="http://schemas.microsoft.com/office/drawing/2014/main" id="{592FCEDF-3D2C-4B3D-A175-ACDF0835FC1D}"/>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49" name="Rectangle 43">
              <a:extLst>
                <a:ext uri="{FF2B5EF4-FFF2-40B4-BE49-F238E27FC236}">
                  <a16:creationId xmlns:a16="http://schemas.microsoft.com/office/drawing/2014/main" id="{AE5C93A3-972A-4098-8470-92A902FD3AA7}"/>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50" name="Freeform 44">
            <a:extLst>
              <a:ext uri="{FF2B5EF4-FFF2-40B4-BE49-F238E27FC236}">
                <a16:creationId xmlns:a16="http://schemas.microsoft.com/office/drawing/2014/main" id="{14467B9C-02BF-47E1-9D43-757FE4439716}"/>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Freeform 45">
            <a:extLst>
              <a:ext uri="{FF2B5EF4-FFF2-40B4-BE49-F238E27FC236}">
                <a16:creationId xmlns:a16="http://schemas.microsoft.com/office/drawing/2014/main" id="{F19FE6E9-4D5B-4139-A0EA-092CFC807F71}"/>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46">
            <a:extLst>
              <a:ext uri="{FF2B5EF4-FFF2-40B4-BE49-F238E27FC236}">
                <a16:creationId xmlns:a16="http://schemas.microsoft.com/office/drawing/2014/main" id="{0EAAF2A7-2999-4207-B749-3671A87C2C38}"/>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 name="Freeform 47">
            <a:extLst>
              <a:ext uri="{FF2B5EF4-FFF2-40B4-BE49-F238E27FC236}">
                <a16:creationId xmlns:a16="http://schemas.microsoft.com/office/drawing/2014/main" id="{10390F6A-98BD-4D2C-B445-4558602C9667}"/>
              </a:ext>
            </a:extLst>
          </p:cNvPr>
          <p:cNvSpPr>
            <a:spLocks/>
          </p:cNvSpPr>
          <p:nvPr/>
        </p:nvSpPr>
        <p:spPr bwMode="auto">
          <a:xfrm>
            <a:off x="8651875" y="976313"/>
            <a:ext cx="192088" cy="2935287"/>
          </a:xfrm>
          <a:custGeom>
            <a:avLst/>
            <a:gdLst>
              <a:gd name="T0" fmla="*/ 0 w 121"/>
              <a:gd name="T1" fmla="*/ 0 h 1849"/>
              <a:gd name="T2" fmla="*/ 2147483646 w 121"/>
              <a:gd name="T3" fmla="*/ 2147483646 h 1849"/>
              <a:gd name="T4" fmla="*/ 2147483646 w 121"/>
              <a:gd name="T5" fmla="*/ 2147483646 h 1849"/>
              <a:gd name="T6" fmla="*/ 2147483646 w 121"/>
              <a:gd name="T7" fmla="*/ 2147483646 h 1849"/>
              <a:gd name="T8" fmla="*/ 2147483646 w 121"/>
              <a:gd name="T9" fmla="*/ 2147483646 h 18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849">
                <a:moveTo>
                  <a:pt x="0" y="0"/>
                </a:moveTo>
                <a:cubicBezTo>
                  <a:pt x="6" y="43"/>
                  <a:pt x="34" y="80"/>
                  <a:pt x="39" y="261"/>
                </a:cubicBezTo>
                <a:cubicBezTo>
                  <a:pt x="44" y="442"/>
                  <a:pt x="31" y="863"/>
                  <a:pt x="29" y="1089"/>
                </a:cubicBezTo>
                <a:cubicBezTo>
                  <a:pt x="27" y="1315"/>
                  <a:pt x="9" y="1489"/>
                  <a:pt x="24" y="1616"/>
                </a:cubicBezTo>
                <a:cubicBezTo>
                  <a:pt x="39" y="1743"/>
                  <a:pt x="80" y="1796"/>
                  <a:pt x="121" y="1849"/>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 name="Freeform 48">
            <a:extLst>
              <a:ext uri="{FF2B5EF4-FFF2-40B4-BE49-F238E27FC236}">
                <a16:creationId xmlns:a16="http://schemas.microsoft.com/office/drawing/2014/main" id="{8E5F0725-63D2-44AC-90BA-F779DAFA9B59}"/>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5" name="Freeform 49">
            <a:extLst>
              <a:ext uri="{FF2B5EF4-FFF2-40B4-BE49-F238E27FC236}">
                <a16:creationId xmlns:a16="http://schemas.microsoft.com/office/drawing/2014/main" id="{6404B343-3D8B-4099-9682-11A34361897F}"/>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6" name="Freeform 50">
            <a:extLst>
              <a:ext uri="{FF2B5EF4-FFF2-40B4-BE49-F238E27FC236}">
                <a16:creationId xmlns:a16="http://schemas.microsoft.com/office/drawing/2014/main" id="{7A8374A9-3B65-4FF5-8CA9-7CD85D77E27A}"/>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51">
            <a:extLst>
              <a:ext uri="{FF2B5EF4-FFF2-40B4-BE49-F238E27FC236}">
                <a16:creationId xmlns:a16="http://schemas.microsoft.com/office/drawing/2014/main" id="{613CAB32-2D6A-4915-A0C7-0BD8BB6BA10B}"/>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52">
            <a:extLst>
              <a:ext uri="{FF2B5EF4-FFF2-40B4-BE49-F238E27FC236}">
                <a16:creationId xmlns:a16="http://schemas.microsoft.com/office/drawing/2014/main" id="{1ED15EA7-389F-4D93-9EF5-A174878A9F5D}"/>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53">
            <a:extLst>
              <a:ext uri="{FF2B5EF4-FFF2-40B4-BE49-F238E27FC236}">
                <a16:creationId xmlns:a16="http://schemas.microsoft.com/office/drawing/2014/main" id="{7BCD26D6-C467-48CC-92E4-9BB97F5DD54D}"/>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Freeform 54">
            <a:extLst>
              <a:ext uri="{FF2B5EF4-FFF2-40B4-BE49-F238E27FC236}">
                <a16:creationId xmlns:a16="http://schemas.microsoft.com/office/drawing/2014/main" id="{426CC9E7-8767-4CA0-A8C7-91BA9972734E}"/>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55">
            <a:extLst>
              <a:ext uri="{FF2B5EF4-FFF2-40B4-BE49-F238E27FC236}">
                <a16:creationId xmlns:a16="http://schemas.microsoft.com/office/drawing/2014/main" id="{6ACBDB4E-A095-4C85-AD51-7B0BF75A88F5}"/>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56">
            <a:extLst>
              <a:ext uri="{FF2B5EF4-FFF2-40B4-BE49-F238E27FC236}">
                <a16:creationId xmlns:a16="http://schemas.microsoft.com/office/drawing/2014/main" id="{AEFC5898-06AD-44A5-B63B-5B5FF5A87B2D}"/>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57">
            <a:extLst>
              <a:ext uri="{FF2B5EF4-FFF2-40B4-BE49-F238E27FC236}">
                <a16:creationId xmlns:a16="http://schemas.microsoft.com/office/drawing/2014/main" id="{C624CA54-83D2-4B1F-85F2-5AA5D3F246F5}"/>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58">
            <a:extLst>
              <a:ext uri="{FF2B5EF4-FFF2-40B4-BE49-F238E27FC236}">
                <a16:creationId xmlns:a16="http://schemas.microsoft.com/office/drawing/2014/main" id="{086ADAA6-59FB-4ADA-BC84-D5E5BB006455}"/>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Freeform 59">
            <a:extLst>
              <a:ext uri="{FF2B5EF4-FFF2-40B4-BE49-F238E27FC236}">
                <a16:creationId xmlns:a16="http://schemas.microsoft.com/office/drawing/2014/main" id="{B3970E63-1C77-4535-966C-8A6507FC8442}"/>
              </a:ext>
            </a:extLst>
          </p:cNvPr>
          <p:cNvSpPr>
            <a:spLocks/>
          </p:cNvSpPr>
          <p:nvPr/>
        </p:nvSpPr>
        <p:spPr bwMode="auto">
          <a:xfrm>
            <a:off x="7978775" y="73025"/>
            <a:ext cx="704850" cy="911225"/>
          </a:xfrm>
          <a:custGeom>
            <a:avLst/>
            <a:gdLst>
              <a:gd name="T0" fmla="*/ 2147483646 w 444"/>
              <a:gd name="T1" fmla="*/ 2147483646 h 574"/>
              <a:gd name="T2" fmla="*/ 2147483646 w 444"/>
              <a:gd name="T3" fmla="*/ 2147483646 h 574"/>
              <a:gd name="T4" fmla="*/ 2147483646 w 444"/>
              <a:gd name="T5" fmla="*/ 2147483646 h 574"/>
              <a:gd name="T6" fmla="*/ 0 w 444"/>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4" h="574">
                <a:moveTo>
                  <a:pt x="444" y="574"/>
                </a:moveTo>
                <a:lnTo>
                  <a:pt x="352" y="85"/>
                </a:lnTo>
                <a:cubicBezTo>
                  <a:pt x="312" y="0"/>
                  <a:pt x="261" y="64"/>
                  <a:pt x="202" y="65"/>
                </a:cubicBezTo>
                <a:cubicBezTo>
                  <a:pt x="143" y="66"/>
                  <a:pt x="42" y="86"/>
                  <a:pt x="0" y="91"/>
                </a:cubicBezTo>
              </a:path>
            </a:pathLst>
          </a:custGeom>
          <a:noFill/>
          <a:ln w="28575"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Line 60">
            <a:extLst>
              <a:ext uri="{FF2B5EF4-FFF2-40B4-BE49-F238E27FC236}">
                <a16:creationId xmlns:a16="http://schemas.microsoft.com/office/drawing/2014/main" id="{2FAC5117-0591-49FF-8373-F51DB708FF98}"/>
              </a:ext>
            </a:extLst>
          </p:cNvPr>
          <p:cNvSpPr>
            <a:spLocks noChangeShapeType="1"/>
          </p:cNvSpPr>
          <p:nvPr/>
        </p:nvSpPr>
        <p:spPr bwMode="auto">
          <a:xfrm>
            <a:off x="6630988" y="766763"/>
            <a:ext cx="0" cy="188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Text Box 61">
            <a:extLst>
              <a:ext uri="{FF2B5EF4-FFF2-40B4-BE49-F238E27FC236}">
                <a16:creationId xmlns:a16="http://schemas.microsoft.com/office/drawing/2014/main" id="{F080BFA7-BE39-4727-981B-404AB591AE61}"/>
              </a:ext>
            </a:extLst>
          </p:cNvPr>
          <p:cNvSpPr txBox="1">
            <a:spLocks noChangeArrowheads="1"/>
          </p:cNvSpPr>
          <p:nvPr/>
        </p:nvSpPr>
        <p:spPr bwMode="auto">
          <a:xfrm>
            <a:off x="6423025" y="287338"/>
            <a:ext cx="149066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Weaker</a:t>
            </a:r>
            <a:endParaRPr lang="cs-CZ" altLang="cs-CZ" sz="1400" dirty="0">
              <a:latin typeface="Arial" panose="020B0604020202020204" pitchFamily="34" charset="0"/>
              <a:cs typeface="Arial" panose="020B0604020202020204" pitchFamily="34" charset="0"/>
            </a:endParaRPr>
          </a:p>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vasoconstriction</a:t>
            </a:r>
            <a:endParaRPr lang="cs-CZ" altLang="cs-CZ" sz="1400" dirty="0">
              <a:latin typeface="Arial" panose="020B0604020202020204" pitchFamily="34" charset="0"/>
              <a:cs typeface="Arial" panose="020B0604020202020204" pitchFamily="34" charset="0"/>
            </a:endParaRPr>
          </a:p>
        </p:txBody>
      </p:sp>
      <p:sp>
        <p:nvSpPr>
          <p:cNvPr id="168" name="Text Box 62">
            <a:extLst>
              <a:ext uri="{FF2B5EF4-FFF2-40B4-BE49-F238E27FC236}">
                <a16:creationId xmlns:a16="http://schemas.microsoft.com/office/drawing/2014/main" id="{1580C4D9-B9B8-4D02-832B-C7DEBA6B5ABF}"/>
              </a:ext>
            </a:extLst>
          </p:cNvPr>
          <p:cNvSpPr txBox="1">
            <a:spLocks noChangeArrowheads="1"/>
          </p:cNvSpPr>
          <p:nvPr/>
        </p:nvSpPr>
        <p:spPr bwMode="auto">
          <a:xfrm>
            <a:off x="5245100" y="968375"/>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169" name="Line 63">
            <a:extLst>
              <a:ext uri="{FF2B5EF4-FFF2-40B4-BE49-F238E27FC236}">
                <a16:creationId xmlns:a16="http://schemas.microsoft.com/office/drawing/2014/main" id="{0A2D75EF-078D-41DE-89F5-D125FBCD05DE}"/>
              </a:ext>
            </a:extLst>
          </p:cNvPr>
          <p:cNvSpPr>
            <a:spLocks noChangeShapeType="1"/>
          </p:cNvSpPr>
          <p:nvPr/>
        </p:nvSpPr>
        <p:spPr bwMode="auto">
          <a:xfrm>
            <a:off x="6089650" y="1233488"/>
            <a:ext cx="381000" cy="260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Text Box 64">
            <a:extLst>
              <a:ext uri="{FF2B5EF4-FFF2-40B4-BE49-F238E27FC236}">
                <a16:creationId xmlns:a16="http://schemas.microsoft.com/office/drawing/2014/main" id="{4B99009E-3022-4FE3-BB5F-0E3E378900B1}"/>
              </a:ext>
            </a:extLst>
          </p:cNvPr>
          <p:cNvSpPr txBox="1">
            <a:spLocks noChangeArrowheads="1"/>
          </p:cNvSpPr>
          <p:nvPr/>
        </p:nvSpPr>
        <p:spPr bwMode="auto">
          <a:xfrm>
            <a:off x="7753350" y="976313"/>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171" name="Line 65">
            <a:extLst>
              <a:ext uri="{FF2B5EF4-FFF2-40B4-BE49-F238E27FC236}">
                <a16:creationId xmlns:a16="http://schemas.microsoft.com/office/drawing/2014/main" id="{9EF788AB-F24F-42B7-8752-4B8FEB68C672}"/>
              </a:ext>
            </a:extLst>
          </p:cNvPr>
          <p:cNvSpPr>
            <a:spLocks noChangeShapeType="1"/>
          </p:cNvSpPr>
          <p:nvPr/>
        </p:nvSpPr>
        <p:spPr bwMode="auto">
          <a:xfrm flipH="1" flipV="1">
            <a:off x="7575550" y="1143000"/>
            <a:ext cx="228600" cy="42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 name="Line 68">
            <a:extLst>
              <a:ext uri="{FF2B5EF4-FFF2-40B4-BE49-F238E27FC236}">
                <a16:creationId xmlns:a16="http://schemas.microsoft.com/office/drawing/2014/main" id="{619EEF6F-5E57-4D11-9A21-88DD6DED6CC9}"/>
              </a:ext>
            </a:extLst>
          </p:cNvPr>
          <p:cNvSpPr>
            <a:spLocks noChangeShapeType="1"/>
          </p:cNvSpPr>
          <p:nvPr/>
        </p:nvSpPr>
        <p:spPr bwMode="auto">
          <a:xfrm>
            <a:off x="3470275" y="554038"/>
            <a:ext cx="0" cy="4016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5" name="Line 69">
            <a:extLst>
              <a:ext uri="{FF2B5EF4-FFF2-40B4-BE49-F238E27FC236}">
                <a16:creationId xmlns:a16="http://schemas.microsoft.com/office/drawing/2014/main" id="{87622C48-2E1F-44D3-B918-779B23D65F37}"/>
              </a:ext>
            </a:extLst>
          </p:cNvPr>
          <p:cNvSpPr>
            <a:spLocks noChangeShapeType="1"/>
          </p:cNvSpPr>
          <p:nvPr/>
        </p:nvSpPr>
        <p:spPr bwMode="auto">
          <a:xfrm>
            <a:off x="3455988" y="1609725"/>
            <a:ext cx="0" cy="3238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Line 70">
            <a:extLst>
              <a:ext uri="{FF2B5EF4-FFF2-40B4-BE49-F238E27FC236}">
                <a16:creationId xmlns:a16="http://schemas.microsoft.com/office/drawing/2014/main" id="{D1F2933B-E405-4AD6-A4C7-2F4C39D393B5}"/>
              </a:ext>
            </a:extLst>
          </p:cNvPr>
          <p:cNvSpPr>
            <a:spLocks noChangeShapeType="1"/>
          </p:cNvSpPr>
          <p:nvPr/>
        </p:nvSpPr>
        <p:spPr bwMode="auto">
          <a:xfrm>
            <a:off x="3421062" y="2592388"/>
            <a:ext cx="0" cy="30321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Line 71">
            <a:extLst>
              <a:ext uri="{FF2B5EF4-FFF2-40B4-BE49-F238E27FC236}">
                <a16:creationId xmlns:a16="http://schemas.microsoft.com/office/drawing/2014/main" id="{FB22169E-2D5F-4A70-BA35-68334E6D4639}"/>
              </a:ext>
            </a:extLst>
          </p:cNvPr>
          <p:cNvSpPr>
            <a:spLocks noChangeShapeType="1"/>
          </p:cNvSpPr>
          <p:nvPr/>
        </p:nvSpPr>
        <p:spPr bwMode="auto">
          <a:xfrm flipH="1">
            <a:off x="2343150" y="3829050"/>
            <a:ext cx="898525" cy="482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Line 72">
            <a:extLst>
              <a:ext uri="{FF2B5EF4-FFF2-40B4-BE49-F238E27FC236}">
                <a16:creationId xmlns:a16="http://schemas.microsoft.com/office/drawing/2014/main" id="{A34F5F0F-7387-4C4B-B46D-0B1ECEC40550}"/>
              </a:ext>
            </a:extLst>
          </p:cNvPr>
          <p:cNvSpPr>
            <a:spLocks noChangeShapeType="1"/>
          </p:cNvSpPr>
          <p:nvPr/>
        </p:nvSpPr>
        <p:spPr bwMode="auto">
          <a:xfrm>
            <a:off x="1430338" y="4503738"/>
            <a:ext cx="0" cy="18446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 Box 3">
            <a:extLst>
              <a:ext uri="{FF2B5EF4-FFF2-40B4-BE49-F238E27FC236}">
                <a16:creationId xmlns:a16="http://schemas.microsoft.com/office/drawing/2014/main" id="{66652620-4ACC-C9D4-C136-566C07643410}"/>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9" name="Oval 8">
            <a:extLst>
              <a:ext uri="{FF2B5EF4-FFF2-40B4-BE49-F238E27FC236}">
                <a16:creationId xmlns:a16="http://schemas.microsoft.com/office/drawing/2014/main" id="{5862D20B-6593-0F2E-D184-5047252424FA}"/>
              </a:ext>
            </a:extLst>
          </p:cNvPr>
          <p:cNvSpPr/>
          <p:nvPr/>
        </p:nvSpPr>
        <p:spPr>
          <a:xfrm>
            <a:off x="7112807" y="687132"/>
            <a:ext cx="474662" cy="409573"/>
          </a:xfrm>
          <a:prstGeom prst="ellipse">
            <a:avLst/>
          </a:prstGeom>
          <a:solidFill>
            <a:srgbClr val="3CE4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AutoShape 66">
            <a:extLst>
              <a:ext uri="{FF2B5EF4-FFF2-40B4-BE49-F238E27FC236}">
                <a16:creationId xmlns:a16="http://schemas.microsoft.com/office/drawing/2014/main" id="{48E574DA-3B54-42D0-9C49-ED6FE79CC728}"/>
              </a:ext>
            </a:extLst>
          </p:cNvPr>
          <p:cNvSpPr>
            <a:spLocks noChangeArrowheads="1"/>
          </p:cNvSpPr>
          <p:nvPr/>
        </p:nvSpPr>
        <p:spPr bwMode="auto">
          <a:xfrm>
            <a:off x="7191375" y="1008062"/>
            <a:ext cx="300038" cy="225425"/>
          </a:xfrm>
          <a:prstGeom prst="up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73" name="Text Box 67">
            <a:extLst>
              <a:ext uri="{FF2B5EF4-FFF2-40B4-BE49-F238E27FC236}">
                <a16:creationId xmlns:a16="http://schemas.microsoft.com/office/drawing/2014/main" id="{03A3A714-1C87-474A-9BB4-DF2630E7119C}"/>
              </a:ext>
            </a:extLst>
          </p:cNvPr>
          <p:cNvSpPr txBox="1">
            <a:spLocks noChangeArrowheads="1"/>
          </p:cNvSpPr>
          <p:nvPr/>
        </p:nvSpPr>
        <p:spPr bwMode="auto">
          <a:xfrm>
            <a:off x="6911975" y="684867"/>
            <a:ext cx="969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Edema</a:t>
            </a:r>
            <a:endParaRPr lang="cs-CZ" altLang="cs-CZ"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3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fade">
                                      <p:cBhvr>
                                        <p:cTn id="7" dur="500"/>
                                        <p:tgtEl>
                                          <p:spTgt spid="1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6"/>
                                        </p:tgtEl>
                                        <p:attrNameLst>
                                          <p:attrName>style.visibility</p:attrName>
                                        </p:attrNameLst>
                                      </p:cBhvr>
                                      <p:to>
                                        <p:strVal val="visible"/>
                                      </p:to>
                                    </p:set>
                                    <p:animEffect transition="in" filter="fade">
                                      <p:cBhvr>
                                        <p:cTn id="15" dur="500"/>
                                        <p:tgtEl>
                                          <p:spTgt spid="17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2"/>
                                        </p:tgtEl>
                                        <p:attrNameLst>
                                          <p:attrName>style.visibility</p:attrName>
                                        </p:attrNameLst>
                                      </p:cBhvr>
                                      <p:to>
                                        <p:strVal val="visible"/>
                                      </p:to>
                                    </p:set>
                                    <p:animEffect transition="in" filter="fade">
                                      <p:cBhvr>
                                        <p:cTn id="23" dur="500"/>
                                        <p:tgtEl>
                                          <p:spTgt spid="1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0"/>
                                        </p:tgtEl>
                                        <p:attrNameLst>
                                          <p:attrName>style.visibility</p:attrName>
                                        </p:attrNameLst>
                                      </p:cBhvr>
                                      <p:to>
                                        <p:strVal val="visible"/>
                                      </p:to>
                                    </p:set>
                                    <p:animEffect transition="in" filter="fade">
                                      <p:cBhvr>
                                        <p:cTn id="26" dur="500"/>
                                        <p:tgtEl>
                                          <p:spTgt spid="17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1"/>
                                        </p:tgtEl>
                                        <p:attrNameLst>
                                          <p:attrName>style.visibility</p:attrName>
                                        </p:attrNameLst>
                                      </p:cBhvr>
                                      <p:to>
                                        <p:strVal val="visible"/>
                                      </p:to>
                                    </p:set>
                                    <p:animEffect transition="in" filter="fade">
                                      <p:cBhvr>
                                        <p:cTn id="29" dur="500"/>
                                        <p:tgtEl>
                                          <p:spTgt spid="17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fade">
                                      <p:cBhvr>
                                        <p:cTn id="34" dur="500"/>
                                        <p:tgtEl>
                                          <p:spTgt spid="6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7"/>
                                        </p:tgtEl>
                                        <p:attrNameLst>
                                          <p:attrName>style.visibility</p:attrName>
                                        </p:attrNameLst>
                                      </p:cBhvr>
                                      <p:to>
                                        <p:strVal val="visible"/>
                                      </p:to>
                                    </p:set>
                                    <p:animEffect transition="in" filter="fade">
                                      <p:cBhvr>
                                        <p:cTn id="37" dur="500"/>
                                        <p:tgtEl>
                                          <p:spTgt spid="17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3"/>
                                        </p:tgtEl>
                                        <p:attrNameLst>
                                          <p:attrName>style.visibility</p:attrName>
                                        </p:attrNameLst>
                                      </p:cBhvr>
                                      <p:to>
                                        <p:strVal val="visible"/>
                                      </p:to>
                                    </p:set>
                                    <p:animEffect transition="in" filter="fade">
                                      <p:cBhvr>
                                        <p:cTn id="45" dur="500"/>
                                        <p:tgtEl>
                                          <p:spTgt spid="17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
                                        </p:tgtEl>
                                        <p:attrNameLst>
                                          <p:attrName>style.visibility</p:attrName>
                                        </p:attrNameLst>
                                      </p:cBhvr>
                                      <p:to>
                                        <p:strVal val="visible"/>
                                      </p:to>
                                    </p:set>
                                    <p:animEffect transition="in" filter="fade">
                                      <p:cBhvr>
                                        <p:cTn id="50" dur="500"/>
                                        <p:tgtEl>
                                          <p:spTgt spid="17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170" grpId="0"/>
      <p:bldP spid="171" grpId="0" animBg="1"/>
      <p:bldP spid="175" grpId="0" animBg="1"/>
      <p:bldP spid="176" grpId="0" animBg="1"/>
      <p:bldP spid="177" grpId="0" animBg="1"/>
      <p:bldP spid="178" grpId="0" animBg="1"/>
      <p:bldP spid="9" grpId="0" animBg="1"/>
      <p:bldP spid="172" grpId="0" animBg="1"/>
      <p:bldP spid="17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CD349E0A-6017-415F-A8B6-DC00CAF94687}"/>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4" name="Text Box 5">
            <a:extLst>
              <a:ext uri="{FF2B5EF4-FFF2-40B4-BE49-F238E27FC236}">
                <a16:creationId xmlns:a16="http://schemas.microsoft.com/office/drawing/2014/main" id="{33D1D546-3C59-4E92-A3C1-9DE7CE546F92}"/>
              </a:ext>
            </a:extLst>
          </p:cNvPr>
          <p:cNvSpPr txBox="1">
            <a:spLocks noChangeArrowheads="1"/>
          </p:cNvSpPr>
          <p:nvPr/>
        </p:nvSpPr>
        <p:spPr bwMode="auto">
          <a:xfrm>
            <a:off x="1432134" y="946725"/>
            <a:ext cx="3976640"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Nonuniform hypoxic vasoconstriction of pulmonary arterioles</a:t>
            </a:r>
            <a:endParaRPr lang="cs-CZ" altLang="cs-CZ" sz="1800" dirty="0">
              <a:latin typeface="Arial" panose="020B0604020202020204" pitchFamily="34" charset="0"/>
              <a:cs typeface="Arial" panose="020B0604020202020204" pitchFamily="34" charset="0"/>
            </a:endParaRPr>
          </a:p>
        </p:txBody>
      </p:sp>
      <p:sp>
        <p:nvSpPr>
          <p:cNvPr id="5" name="Text Box 6">
            <a:extLst>
              <a:ext uri="{FF2B5EF4-FFF2-40B4-BE49-F238E27FC236}">
                <a16:creationId xmlns:a16="http://schemas.microsoft.com/office/drawing/2014/main" id="{B5DCFB0A-A009-435F-99DD-9FC2B8A207D4}"/>
              </a:ext>
            </a:extLst>
          </p:cNvPr>
          <p:cNvSpPr txBox="1">
            <a:spLocks noChangeArrowheads="1"/>
          </p:cNvSpPr>
          <p:nvPr/>
        </p:nvSpPr>
        <p:spPr bwMode="auto">
          <a:xfrm>
            <a:off x="2152650" y="1941513"/>
            <a:ext cx="2768600"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Rise in pulmonary arterial pressure</a:t>
            </a:r>
            <a:endParaRPr lang="cs-CZ" altLang="cs-CZ" sz="1800" dirty="0">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89DEAC5D-FDB9-41A3-8079-3BEB3437FAAC}"/>
              </a:ext>
            </a:extLst>
          </p:cNvPr>
          <p:cNvSpPr txBox="1">
            <a:spLocks noChangeArrowheads="1"/>
          </p:cNvSpPr>
          <p:nvPr/>
        </p:nvSpPr>
        <p:spPr bwMode="auto">
          <a:xfrm>
            <a:off x="1430338" y="2895600"/>
            <a:ext cx="4092575" cy="925513"/>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An increase in pressure in those capillaries in front of which there is insufficient contraction of arterioles</a:t>
            </a:r>
            <a:endParaRPr lang="cs-CZ" altLang="cs-CZ" sz="1800" dirty="0">
              <a:latin typeface="Arial" panose="020B0604020202020204" pitchFamily="34" charset="0"/>
              <a:cs typeface="Arial" panose="020B0604020202020204" pitchFamily="34" charset="0"/>
            </a:endParaRPr>
          </a:p>
        </p:txBody>
      </p:sp>
      <p:sp>
        <p:nvSpPr>
          <p:cNvPr id="7" name="Text Box 8">
            <a:extLst>
              <a:ext uri="{FF2B5EF4-FFF2-40B4-BE49-F238E27FC236}">
                <a16:creationId xmlns:a16="http://schemas.microsoft.com/office/drawing/2014/main" id="{DE32CF3A-45F5-4D6B-B903-14BED87827CB}"/>
              </a:ext>
            </a:extLst>
          </p:cNvPr>
          <p:cNvSpPr txBox="1">
            <a:spLocks noChangeArrowheads="1"/>
          </p:cNvSpPr>
          <p:nvPr/>
        </p:nvSpPr>
        <p:spPr bwMode="auto">
          <a:xfrm>
            <a:off x="817563" y="4127500"/>
            <a:ext cx="1535112" cy="3762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Exudation</a:t>
            </a:r>
            <a:endParaRPr lang="cs-CZ" altLang="cs-CZ" sz="1800" dirty="0">
              <a:latin typeface="Arial" panose="020B0604020202020204" pitchFamily="34" charset="0"/>
              <a:cs typeface="Arial" panose="020B0604020202020204" pitchFamily="34" charset="0"/>
            </a:endParaRPr>
          </a:p>
        </p:txBody>
      </p:sp>
      <p:sp>
        <p:nvSpPr>
          <p:cNvPr id="8" name="Text Box 9">
            <a:extLst>
              <a:ext uri="{FF2B5EF4-FFF2-40B4-BE49-F238E27FC236}">
                <a16:creationId xmlns:a16="http://schemas.microsoft.com/office/drawing/2014/main" id="{89AE4482-FABA-43F2-BFB7-6754D7A6CAEA}"/>
              </a:ext>
            </a:extLst>
          </p:cNvPr>
          <p:cNvSpPr txBox="1">
            <a:spLocks noChangeArrowheads="1"/>
          </p:cNvSpPr>
          <p:nvPr/>
        </p:nvSpPr>
        <p:spPr bwMode="auto">
          <a:xfrm>
            <a:off x="3470275" y="4087813"/>
            <a:ext cx="2649538"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Damage to the basement membrane</a:t>
            </a:r>
            <a:endParaRPr lang="cs-CZ" altLang="cs-CZ" sz="1800" dirty="0">
              <a:latin typeface="Arial" panose="020B0604020202020204" pitchFamily="34" charset="0"/>
              <a:cs typeface="Arial" panose="020B0604020202020204" pitchFamily="34" charset="0"/>
            </a:endParaRPr>
          </a:p>
        </p:txBody>
      </p:sp>
      <p:sp>
        <p:nvSpPr>
          <p:cNvPr id="9" name="Text Box 10">
            <a:extLst>
              <a:ext uri="{FF2B5EF4-FFF2-40B4-BE49-F238E27FC236}">
                <a16:creationId xmlns:a16="http://schemas.microsoft.com/office/drawing/2014/main" id="{98708514-58AF-4579-A942-465AAB159068}"/>
              </a:ext>
            </a:extLst>
          </p:cNvPr>
          <p:cNvSpPr txBox="1">
            <a:spLocks noChangeArrowheads="1"/>
          </p:cNvSpPr>
          <p:nvPr/>
        </p:nvSpPr>
        <p:spPr bwMode="auto">
          <a:xfrm>
            <a:off x="2152650" y="4929188"/>
            <a:ext cx="2371725" cy="369332"/>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Neutrophil</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activation</a:t>
            </a:r>
            <a:endParaRPr lang="cs-CZ" altLang="cs-CZ" sz="1800" dirty="0">
              <a:latin typeface="Arial" panose="020B0604020202020204" pitchFamily="34" charset="0"/>
              <a:cs typeface="Arial" panose="020B0604020202020204" pitchFamily="34" charset="0"/>
            </a:endParaRPr>
          </a:p>
        </p:txBody>
      </p:sp>
      <p:sp>
        <p:nvSpPr>
          <p:cNvPr id="11" name="Text Box 12">
            <a:extLst>
              <a:ext uri="{FF2B5EF4-FFF2-40B4-BE49-F238E27FC236}">
                <a16:creationId xmlns:a16="http://schemas.microsoft.com/office/drawing/2014/main" id="{7C173213-D298-48C4-93D5-A6097E84E821}"/>
              </a:ext>
            </a:extLst>
          </p:cNvPr>
          <p:cNvSpPr txBox="1">
            <a:spLocks noChangeArrowheads="1"/>
          </p:cNvSpPr>
          <p:nvPr/>
        </p:nvSpPr>
        <p:spPr bwMode="auto">
          <a:xfrm>
            <a:off x="5072063" y="5056188"/>
            <a:ext cx="2095500" cy="376237"/>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Platelet</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activation</a:t>
            </a:r>
            <a:endParaRPr lang="cs-CZ" altLang="cs-CZ" sz="1800" dirty="0">
              <a:latin typeface="Arial" panose="020B0604020202020204" pitchFamily="34" charset="0"/>
              <a:cs typeface="Arial" panose="020B0604020202020204" pitchFamily="34" charset="0"/>
            </a:endParaRPr>
          </a:p>
        </p:txBody>
      </p:sp>
      <p:grpSp>
        <p:nvGrpSpPr>
          <p:cNvPr id="14" name="Group 15">
            <a:extLst>
              <a:ext uri="{FF2B5EF4-FFF2-40B4-BE49-F238E27FC236}">
                <a16:creationId xmlns:a16="http://schemas.microsoft.com/office/drawing/2014/main" id="{6B1C0A89-1F7B-44B3-8A8B-A451ED3D52FF}"/>
              </a:ext>
            </a:extLst>
          </p:cNvPr>
          <p:cNvGrpSpPr>
            <a:grpSpLocks/>
          </p:cNvGrpSpPr>
          <p:nvPr/>
        </p:nvGrpSpPr>
        <p:grpSpPr bwMode="auto">
          <a:xfrm>
            <a:off x="7273925" y="3273425"/>
            <a:ext cx="522288" cy="514350"/>
            <a:chOff x="4432" y="112"/>
            <a:chExt cx="329" cy="324"/>
          </a:xfrm>
        </p:grpSpPr>
        <p:sp>
          <p:nvSpPr>
            <p:cNvPr id="15" name="Oval 16">
              <a:extLst>
                <a:ext uri="{FF2B5EF4-FFF2-40B4-BE49-F238E27FC236}">
                  <a16:creationId xmlns:a16="http://schemas.microsoft.com/office/drawing/2014/main" id="{B70E56D4-BE09-4882-BB46-06462D030331}"/>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6" name="Rectangle 17">
              <a:extLst>
                <a:ext uri="{FF2B5EF4-FFF2-40B4-BE49-F238E27FC236}">
                  <a16:creationId xmlns:a16="http://schemas.microsoft.com/office/drawing/2014/main" id="{4A6186A2-6906-4546-9465-1DB786A80CF9}"/>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7" name="Freeform 18">
            <a:extLst>
              <a:ext uri="{FF2B5EF4-FFF2-40B4-BE49-F238E27FC236}">
                <a16:creationId xmlns:a16="http://schemas.microsoft.com/office/drawing/2014/main" id="{7E14542E-9CBC-4E5C-ABC6-8BA3B2C9ED85}"/>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9">
            <a:extLst>
              <a:ext uri="{FF2B5EF4-FFF2-40B4-BE49-F238E27FC236}">
                <a16:creationId xmlns:a16="http://schemas.microsoft.com/office/drawing/2014/main" id="{F814FC51-44EA-406D-8DC4-3086773BAB0E}"/>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20">
            <a:extLst>
              <a:ext uri="{FF2B5EF4-FFF2-40B4-BE49-F238E27FC236}">
                <a16:creationId xmlns:a16="http://schemas.microsoft.com/office/drawing/2014/main" id="{9067B84A-A3D7-4C49-9D12-E30190F4589A}"/>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21">
            <a:extLst>
              <a:ext uri="{FF2B5EF4-FFF2-40B4-BE49-F238E27FC236}">
                <a16:creationId xmlns:a16="http://schemas.microsoft.com/office/drawing/2014/main" id="{CE8D8BBF-8E11-40EE-96D6-7D9BC7C93572}"/>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1" name="Group 22">
            <a:extLst>
              <a:ext uri="{FF2B5EF4-FFF2-40B4-BE49-F238E27FC236}">
                <a16:creationId xmlns:a16="http://schemas.microsoft.com/office/drawing/2014/main" id="{57728656-2E9A-4239-AEAD-628E9CAAE612}"/>
              </a:ext>
            </a:extLst>
          </p:cNvPr>
          <p:cNvGrpSpPr>
            <a:grpSpLocks/>
          </p:cNvGrpSpPr>
          <p:nvPr/>
        </p:nvGrpSpPr>
        <p:grpSpPr bwMode="auto">
          <a:xfrm>
            <a:off x="7212013" y="2624138"/>
            <a:ext cx="522287" cy="514350"/>
            <a:chOff x="4432" y="112"/>
            <a:chExt cx="329" cy="324"/>
          </a:xfrm>
        </p:grpSpPr>
        <p:sp>
          <p:nvSpPr>
            <p:cNvPr id="22" name="Oval 23">
              <a:extLst>
                <a:ext uri="{FF2B5EF4-FFF2-40B4-BE49-F238E27FC236}">
                  <a16:creationId xmlns:a16="http://schemas.microsoft.com/office/drawing/2014/main" id="{12089BBD-8FE7-4B23-95BD-2FB399242C1B}"/>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23" name="Rectangle 24">
              <a:extLst>
                <a:ext uri="{FF2B5EF4-FFF2-40B4-BE49-F238E27FC236}">
                  <a16:creationId xmlns:a16="http://schemas.microsoft.com/office/drawing/2014/main" id="{E829C2D7-0966-4E9C-A857-FA4671C4A767}"/>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24" name="Freeform 25">
            <a:extLst>
              <a:ext uri="{FF2B5EF4-FFF2-40B4-BE49-F238E27FC236}">
                <a16:creationId xmlns:a16="http://schemas.microsoft.com/office/drawing/2014/main" id="{3340DD91-1F03-446E-AE90-625280F4CF1C}"/>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26">
            <a:extLst>
              <a:ext uri="{FF2B5EF4-FFF2-40B4-BE49-F238E27FC236}">
                <a16:creationId xmlns:a16="http://schemas.microsoft.com/office/drawing/2014/main" id="{F6AA5CD9-4DC9-4808-BA3F-BFF124C6EEE2}"/>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27">
            <a:extLst>
              <a:ext uri="{FF2B5EF4-FFF2-40B4-BE49-F238E27FC236}">
                <a16:creationId xmlns:a16="http://schemas.microsoft.com/office/drawing/2014/main" id="{3D29C969-85A4-4365-9606-B475A236CEBC}"/>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7" name="Group 28">
            <a:extLst>
              <a:ext uri="{FF2B5EF4-FFF2-40B4-BE49-F238E27FC236}">
                <a16:creationId xmlns:a16="http://schemas.microsoft.com/office/drawing/2014/main" id="{A4B1B5D9-B94F-49F8-B978-C62E493DA4C0}"/>
              </a:ext>
            </a:extLst>
          </p:cNvPr>
          <p:cNvGrpSpPr>
            <a:grpSpLocks/>
          </p:cNvGrpSpPr>
          <p:nvPr/>
        </p:nvGrpSpPr>
        <p:grpSpPr bwMode="auto">
          <a:xfrm>
            <a:off x="7173913" y="1974850"/>
            <a:ext cx="522287" cy="514350"/>
            <a:chOff x="4432" y="112"/>
            <a:chExt cx="329" cy="324"/>
          </a:xfrm>
        </p:grpSpPr>
        <p:sp>
          <p:nvSpPr>
            <p:cNvPr id="28" name="Oval 29">
              <a:extLst>
                <a:ext uri="{FF2B5EF4-FFF2-40B4-BE49-F238E27FC236}">
                  <a16:creationId xmlns:a16="http://schemas.microsoft.com/office/drawing/2014/main" id="{BF1039D6-1F31-46A8-9EAD-9BDA51E2BC6E}"/>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29" name="Rectangle 30">
              <a:extLst>
                <a:ext uri="{FF2B5EF4-FFF2-40B4-BE49-F238E27FC236}">
                  <a16:creationId xmlns:a16="http://schemas.microsoft.com/office/drawing/2014/main" id="{86E52B68-4944-4611-A8E5-B1AE2C21EAA3}"/>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30" name="Freeform 31">
            <a:extLst>
              <a:ext uri="{FF2B5EF4-FFF2-40B4-BE49-F238E27FC236}">
                <a16:creationId xmlns:a16="http://schemas.microsoft.com/office/drawing/2014/main" id="{6B92BCB5-EBBC-48DA-8195-70E7BD34579C}"/>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32">
            <a:extLst>
              <a:ext uri="{FF2B5EF4-FFF2-40B4-BE49-F238E27FC236}">
                <a16:creationId xmlns:a16="http://schemas.microsoft.com/office/drawing/2014/main" id="{AC7C4530-1B1F-406F-AFFE-02E0DAE515FC}"/>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33">
            <a:extLst>
              <a:ext uri="{FF2B5EF4-FFF2-40B4-BE49-F238E27FC236}">
                <a16:creationId xmlns:a16="http://schemas.microsoft.com/office/drawing/2014/main" id="{5BE8D0DF-0A5B-4E66-9B19-2F05297F49A6}"/>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3" name="Group 34">
            <a:extLst>
              <a:ext uri="{FF2B5EF4-FFF2-40B4-BE49-F238E27FC236}">
                <a16:creationId xmlns:a16="http://schemas.microsoft.com/office/drawing/2014/main" id="{E21337C2-53FF-4DE3-90C4-DAEFDEA29D2E}"/>
              </a:ext>
            </a:extLst>
          </p:cNvPr>
          <p:cNvGrpSpPr>
            <a:grpSpLocks/>
          </p:cNvGrpSpPr>
          <p:nvPr/>
        </p:nvGrpSpPr>
        <p:grpSpPr bwMode="auto">
          <a:xfrm>
            <a:off x="7135813" y="1325563"/>
            <a:ext cx="522287" cy="514350"/>
            <a:chOff x="4432" y="112"/>
            <a:chExt cx="329" cy="324"/>
          </a:xfrm>
        </p:grpSpPr>
        <p:sp>
          <p:nvSpPr>
            <p:cNvPr id="34" name="Oval 35">
              <a:extLst>
                <a:ext uri="{FF2B5EF4-FFF2-40B4-BE49-F238E27FC236}">
                  <a16:creationId xmlns:a16="http://schemas.microsoft.com/office/drawing/2014/main" id="{0EE8545A-D265-4901-8E11-3B3C4F5515F9}"/>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35" name="Rectangle 36">
              <a:extLst>
                <a:ext uri="{FF2B5EF4-FFF2-40B4-BE49-F238E27FC236}">
                  <a16:creationId xmlns:a16="http://schemas.microsoft.com/office/drawing/2014/main" id="{12711A88-5572-49FF-A539-A2329CDB2346}"/>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36" name="Freeform 37">
            <a:extLst>
              <a:ext uri="{FF2B5EF4-FFF2-40B4-BE49-F238E27FC236}">
                <a16:creationId xmlns:a16="http://schemas.microsoft.com/office/drawing/2014/main" id="{D4A1E006-CC2E-4B32-8CA5-FC894F6D0752}"/>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38">
            <a:extLst>
              <a:ext uri="{FF2B5EF4-FFF2-40B4-BE49-F238E27FC236}">
                <a16:creationId xmlns:a16="http://schemas.microsoft.com/office/drawing/2014/main" id="{C77C038C-13E7-4461-9544-883D68405697}"/>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39">
            <a:extLst>
              <a:ext uri="{FF2B5EF4-FFF2-40B4-BE49-F238E27FC236}">
                <a16:creationId xmlns:a16="http://schemas.microsoft.com/office/drawing/2014/main" id="{4B46FD6C-04A7-4683-B160-C4FE18B06560}"/>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Oval 40">
            <a:extLst>
              <a:ext uri="{FF2B5EF4-FFF2-40B4-BE49-F238E27FC236}">
                <a16:creationId xmlns:a16="http://schemas.microsoft.com/office/drawing/2014/main" id="{1D8D8D6A-9EAF-41F9-825D-3029E62185A5}"/>
              </a:ext>
            </a:extLst>
          </p:cNvPr>
          <p:cNvSpPr>
            <a:spLocks noChangeArrowheads="1"/>
          </p:cNvSpPr>
          <p:nvPr/>
        </p:nvSpPr>
        <p:spPr bwMode="auto">
          <a:xfrm>
            <a:off x="7097713" y="742950"/>
            <a:ext cx="522287" cy="423863"/>
          </a:xfrm>
          <a:prstGeom prst="ellipse">
            <a:avLst/>
          </a:prstGeom>
          <a:solidFill>
            <a:srgbClr val="66FF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40" name="Rectangle 41">
            <a:extLst>
              <a:ext uri="{FF2B5EF4-FFF2-40B4-BE49-F238E27FC236}">
                <a16:creationId xmlns:a16="http://schemas.microsoft.com/office/drawing/2014/main" id="{430BC39C-56D0-4168-958F-ABD69B1A4541}"/>
              </a:ext>
            </a:extLst>
          </p:cNvPr>
          <p:cNvSpPr>
            <a:spLocks noChangeArrowheads="1"/>
          </p:cNvSpPr>
          <p:nvPr/>
        </p:nvSpPr>
        <p:spPr bwMode="auto">
          <a:xfrm>
            <a:off x="7229475" y="652463"/>
            <a:ext cx="223838" cy="1682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41" name="Freeform 42">
            <a:extLst>
              <a:ext uri="{FF2B5EF4-FFF2-40B4-BE49-F238E27FC236}">
                <a16:creationId xmlns:a16="http://schemas.microsoft.com/office/drawing/2014/main" id="{728899C1-82AB-494C-8DEE-483473D53279}"/>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43">
            <a:extLst>
              <a:ext uri="{FF2B5EF4-FFF2-40B4-BE49-F238E27FC236}">
                <a16:creationId xmlns:a16="http://schemas.microsoft.com/office/drawing/2014/main" id="{B46347C6-F64B-400B-A167-1C7A8D79075C}"/>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44">
            <a:extLst>
              <a:ext uri="{FF2B5EF4-FFF2-40B4-BE49-F238E27FC236}">
                <a16:creationId xmlns:a16="http://schemas.microsoft.com/office/drawing/2014/main" id="{64D53812-8CCF-427F-9F6D-12F464F38658}"/>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4" name="Group 45">
            <a:extLst>
              <a:ext uri="{FF2B5EF4-FFF2-40B4-BE49-F238E27FC236}">
                <a16:creationId xmlns:a16="http://schemas.microsoft.com/office/drawing/2014/main" id="{2FA34E97-D02B-4023-86BE-19CEC043625B}"/>
              </a:ext>
            </a:extLst>
          </p:cNvPr>
          <p:cNvGrpSpPr>
            <a:grpSpLocks/>
          </p:cNvGrpSpPr>
          <p:nvPr/>
        </p:nvGrpSpPr>
        <p:grpSpPr bwMode="auto">
          <a:xfrm>
            <a:off x="7059613" y="26988"/>
            <a:ext cx="522287" cy="514350"/>
            <a:chOff x="4432" y="112"/>
            <a:chExt cx="329" cy="324"/>
          </a:xfrm>
        </p:grpSpPr>
        <p:sp>
          <p:nvSpPr>
            <p:cNvPr id="45" name="Oval 46">
              <a:extLst>
                <a:ext uri="{FF2B5EF4-FFF2-40B4-BE49-F238E27FC236}">
                  <a16:creationId xmlns:a16="http://schemas.microsoft.com/office/drawing/2014/main" id="{97A762D9-B856-462E-B513-F709D840FBDD}"/>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46" name="Rectangle 47">
              <a:extLst>
                <a:ext uri="{FF2B5EF4-FFF2-40B4-BE49-F238E27FC236}">
                  <a16:creationId xmlns:a16="http://schemas.microsoft.com/office/drawing/2014/main" id="{9137A5E0-5B1E-4718-979D-A8C19AB0A267}"/>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47" name="Freeform 48">
            <a:extLst>
              <a:ext uri="{FF2B5EF4-FFF2-40B4-BE49-F238E27FC236}">
                <a16:creationId xmlns:a16="http://schemas.microsoft.com/office/drawing/2014/main" id="{011B134C-0922-4316-A501-B92636FEB34C}"/>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49">
            <a:extLst>
              <a:ext uri="{FF2B5EF4-FFF2-40B4-BE49-F238E27FC236}">
                <a16:creationId xmlns:a16="http://schemas.microsoft.com/office/drawing/2014/main" id="{986F329F-E1F8-469D-B6EB-478CACC53997}"/>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50">
            <a:extLst>
              <a:ext uri="{FF2B5EF4-FFF2-40B4-BE49-F238E27FC236}">
                <a16:creationId xmlns:a16="http://schemas.microsoft.com/office/drawing/2014/main" id="{3717B9D9-350C-40AF-BAC1-A0E1795D3277}"/>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51">
            <a:extLst>
              <a:ext uri="{FF2B5EF4-FFF2-40B4-BE49-F238E27FC236}">
                <a16:creationId xmlns:a16="http://schemas.microsoft.com/office/drawing/2014/main" id="{AB3EA7B3-5243-45C2-9BFB-FCF96FCF3F20}"/>
              </a:ext>
            </a:extLst>
          </p:cNvPr>
          <p:cNvSpPr>
            <a:spLocks/>
          </p:cNvSpPr>
          <p:nvPr/>
        </p:nvSpPr>
        <p:spPr bwMode="auto">
          <a:xfrm>
            <a:off x="8651875" y="976313"/>
            <a:ext cx="192088" cy="2935287"/>
          </a:xfrm>
          <a:custGeom>
            <a:avLst/>
            <a:gdLst>
              <a:gd name="T0" fmla="*/ 0 w 121"/>
              <a:gd name="T1" fmla="*/ 0 h 1849"/>
              <a:gd name="T2" fmla="*/ 2147483646 w 121"/>
              <a:gd name="T3" fmla="*/ 2147483646 h 1849"/>
              <a:gd name="T4" fmla="*/ 2147483646 w 121"/>
              <a:gd name="T5" fmla="*/ 2147483646 h 1849"/>
              <a:gd name="T6" fmla="*/ 2147483646 w 121"/>
              <a:gd name="T7" fmla="*/ 2147483646 h 1849"/>
              <a:gd name="T8" fmla="*/ 2147483646 w 121"/>
              <a:gd name="T9" fmla="*/ 2147483646 h 18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849">
                <a:moveTo>
                  <a:pt x="0" y="0"/>
                </a:moveTo>
                <a:cubicBezTo>
                  <a:pt x="6" y="43"/>
                  <a:pt x="34" y="80"/>
                  <a:pt x="39" y="261"/>
                </a:cubicBezTo>
                <a:cubicBezTo>
                  <a:pt x="44" y="442"/>
                  <a:pt x="31" y="863"/>
                  <a:pt x="29" y="1089"/>
                </a:cubicBezTo>
                <a:cubicBezTo>
                  <a:pt x="27" y="1315"/>
                  <a:pt x="9" y="1489"/>
                  <a:pt x="24" y="1616"/>
                </a:cubicBezTo>
                <a:cubicBezTo>
                  <a:pt x="39" y="1743"/>
                  <a:pt x="80" y="1796"/>
                  <a:pt x="121" y="1849"/>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52">
            <a:extLst>
              <a:ext uri="{FF2B5EF4-FFF2-40B4-BE49-F238E27FC236}">
                <a16:creationId xmlns:a16="http://schemas.microsoft.com/office/drawing/2014/main" id="{ED44F8BD-347B-458A-B0A0-F9D8322E3E6A}"/>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53">
            <a:extLst>
              <a:ext uri="{FF2B5EF4-FFF2-40B4-BE49-F238E27FC236}">
                <a16:creationId xmlns:a16="http://schemas.microsoft.com/office/drawing/2014/main" id="{EDE1F629-334E-408A-909D-EF6FA4FBADB1}"/>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54">
            <a:extLst>
              <a:ext uri="{FF2B5EF4-FFF2-40B4-BE49-F238E27FC236}">
                <a16:creationId xmlns:a16="http://schemas.microsoft.com/office/drawing/2014/main" id="{58A60A08-1700-4D0B-92B2-0950D728C859}"/>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55">
            <a:extLst>
              <a:ext uri="{FF2B5EF4-FFF2-40B4-BE49-F238E27FC236}">
                <a16:creationId xmlns:a16="http://schemas.microsoft.com/office/drawing/2014/main" id="{E77E3433-7975-4C9E-AF72-FBFB9E111B81}"/>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56">
            <a:extLst>
              <a:ext uri="{FF2B5EF4-FFF2-40B4-BE49-F238E27FC236}">
                <a16:creationId xmlns:a16="http://schemas.microsoft.com/office/drawing/2014/main" id="{0B1D72A9-A1F1-429D-AE68-9F9F1020C9B4}"/>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57">
            <a:extLst>
              <a:ext uri="{FF2B5EF4-FFF2-40B4-BE49-F238E27FC236}">
                <a16:creationId xmlns:a16="http://schemas.microsoft.com/office/drawing/2014/main" id="{637A59A8-5665-44CA-A624-EA81257A2CDE}"/>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58">
            <a:extLst>
              <a:ext uri="{FF2B5EF4-FFF2-40B4-BE49-F238E27FC236}">
                <a16:creationId xmlns:a16="http://schemas.microsoft.com/office/drawing/2014/main" id="{68E1BD62-82FA-4337-9715-CA15FE27787C}"/>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59">
            <a:extLst>
              <a:ext uri="{FF2B5EF4-FFF2-40B4-BE49-F238E27FC236}">
                <a16:creationId xmlns:a16="http://schemas.microsoft.com/office/drawing/2014/main" id="{B202763A-2781-4628-9710-D9B33DF38C25}"/>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60">
            <a:extLst>
              <a:ext uri="{FF2B5EF4-FFF2-40B4-BE49-F238E27FC236}">
                <a16:creationId xmlns:a16="http://schemas.microsoft.com/office/drawing/2014/main" id="{C8A625AD-0A11-4D59-A86B-1774E52E4327}"/>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Freeform 61">
            <a:extLst>
              <a:ext uri="{FF2B5EF4-FFF2-40B4-BE49-F238E27FC236}">
                <a16:creationId xmlns:a16="http://schemas.microsoft.com/office/drawing/2014/main" id="{4A75EFCA-6A04-48F4-82E3-46181794BBE2}"/>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Freeform 62">
            <a:extLst>
              <a:ext uri="{FF2B5EF4-FFF2-40B4-BE49-F238E27FC236}">
                <a16:creationId xmlns:a16="http://schemas.microsoft.com/office/drawing/2014/main" id="{D42E50E6-6004-4D4E-B4EA-1DDDEF199147}"/>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Freeform 63">
            <a:extLst>
              <a:ext uri="{FF2B5EF4-FFF2-40B4-BE49-F238E27FC236}">
                <a16:creationId xmlns:a16="http://schemas.microsoft.com/office/drawing/2014/main" id="{0854C989-B82A-4524-BFF7-5BE6CBC3C8E1}"/>
              </a:ext>
            </a:extLst>
          </p:cNvPr>
          <p:cNvSpPr>
            <a:spLocks/>
          </p:cNvSpPr>
          <p:nvPr/>
        </p:nvSpPr>
        <p:spPr bwMode="auto">
          <a:xfrm>
            <a:off x="7978775" y="73025"/>
            <a:ext cx="704850" cy="911225"/>
          </a:xfrm>
          <a:custGeom>
            <a:avLst/>
            <a:gdLst>
              <a:gd name="T0" fmla="*/ 2147483646 w 444"/>
              <a:gd name="T1" fmla="*/ 2147483646 h 574"/>
              <a:gd name="T2" fmla="*/ 2147483646 w 444"/>
              <a:gd name="T3" fmla="*/ 2147483646 h 574"/>
              <a:gd name="T4" fmla="*/ 2147483646 w 444"/>
              <a:gd name="T5" fmla="*/ 2147483646 h 574"/>
              <a:gd name="T6" fmla="*/ 0 w 444"/>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4" h="574">
                <a:moveTo>
                  <a:pt x="444" y="574"/>
                </a:moveTo>
                <a:lnTo>
                  <a:pt x="352" y="85"/>
                </a:lnTo>
                <a:cubicBezTo>
                  <a:pt x="312" y="0"/>
                  <a:pt x="261" y="64"/>
                  <a:pt x="202" y="65"/>
                </a:cubicBezTo>
                <a:cubicBezTo>
                  <a:pt x="143" y="66"/>
                  <a:pt x="42" y="86"/>
                  <a:pt x="0" y="91"/>
                </a:cubicBezTo>
              </a:path>
            </a:pathLst>
          </a:custGeom>
          <a:noFill/>
          <a:ln w="28575"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64">
            <a:extLst>
              <a:ext uri="{FF2B5EF4-FFF2-40B4-BE49-F238E27FC236}">
                <a16:creationId xmlns:a16="http://schemas.microsoft.com/office/drawing/2014/main" id="{90551664-219D-4BBB-93F2-6EFD5C64C9E9}"/>
              </a:ext>
            </a:extLst>
          </p:cNvPr>
          <p:cNvSpPr>
            <a:spLocks noChangeShapeType="1"/>
          </p:cNvSpPr>
          <p:nvPr/>
        </p:nvSpPr>
        <p:spPr bwMode="auto">
          <a:xfrm>
            <a:off x="6630988" y="766763"/>
            <a:ext cx="0" cy="188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Text Box 65">
            <a:extLst>
              <a:ext uri="{FF2B5EF4-FFF2-40B4-BE49-F238E27FC236}">
                <a16:creationId xmlns:a16="http://schemas.microsoft.com/office/drawing/2014/main" id="{A0C1C019-FD20-4A4B-830A-31BE56EA0421}"/>
              </a:ext>
            </a:extLst>
          </p:cNvPr>
          <p:cNvSpPr txBox="1">
            <a:spLocks noChangeArrowheads="1"/>
          </p:cNvSpPr>
          <p:nvPr/>
        </p:nvSpPr>
        <p:spPr bwMode="auto">
          <a:xfrm>
            <a:off x="6423024" y="287338"/>
            <a:ext cx="15144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Weaker</a:t>
            </a:r>
            <a:endParaRPr lang="cs-CZ" altLang="cs-CZ" sz="1400" dirty="0">
              <a:latin typeface="Arial" panose="020B0604020202020204" pitchFamily="34" charset="0"/>
              <a:cs typeface="Arial" panose="020B0604020202020204" pitchFamily="34" charset="0"/>
            </a:endParaRPr>
          </a:p>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vasoconstriction</a:t>
            </a:r>
            <a:endParaRPr lang="cs-CZ" altLang="cs-CZ" sz="1400" dirty="0">
              <a:latin typeface="Arial" panose="020B0604020202020204" pitchFamily="34" charset="0"/>
              <a:cs typeface="Arial" panose="020B0604020202020204" pitchFamily="34" charset="0"/>
            </a:endParaRPr>
          </a:p>
        </p:txBody>
      </p:sp>
      <p:sp>
        <p:nvSpPr>
          <p:cNvPr id="65" name="Text Box 66">
            <a:extLst>
              <a:ext uri="{FF2B5EF4-FFF2-40B4-BE49-F238E27FC236}">
                <a16:creationId xmlns:a16="http://schemas.microsoft.com/office/drawing/2014/main" id="{2104DA5A-07E3-44CC-93FA-0B295DE1B4B6}"/>
              </a:ext>
            </a:extLst>
          </p:cNvPr>
          <p:cNvSpPr txBox="1">
            <a:spLocks noChangeArrowheads="1"/>
          </p:cNvSpPr>
          <p:nvPr/>
        </p:nvSpPr>
        <p:spPr bwMode="auto">
          <a:xfrm>
            <a:off x="5245100" y="968375"/>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66" name="Line 67">
            <a:extLst>
              <a:ext uri="{FF2B5EF4-FFF2-40B4-BE49-F238E27FC236}">
                <a16:creationId xmlns:a16="http://schemas.microsoft.com/office/drawing/2014/main" id="{F5BCB427-06A5-4D0F-B12B-BBA4B7156DC1}"/>
              </a:ext>
            </a:extLst>
          </p:cNvPr>
          <p:cNvSpPr>
            <a:spLocks noChangeShapeType="1"/>
          </p:cNvSpPr>
          <p:nvPr/>
        </p:nvSpPr>
        <p:spPr bwMode="auto">
          <a:xfrm>
            <a:off x="6089650" y="1233488"/>
            <a:ext cx="381000" cy="260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Text Box 68">
            <a:extLst>
              <a:ext uri="{FF2B5EF4-FFF2-40B4-BE49-F238E27FC236}">
                <a16:creationId xmlns:a16="http://schemas.microsoft.com/office/drawing/2014/main" id="{439B4B6C-F6FE-4538-96FC-F835E6C3E4A1}"/>
              </a:ext>
            </a:extLst>
          </p:cNvPr>
          <p:cNvSpPr txBox="1">
            <a:spLocks noChangeArrowheads="1"/>
          </p:cNvSpPr>
          <p:nvPr/>
        </p:nvSpPr>
        <p:spPr bwMode="auto">
          <a:xfrm>
            <a:off x="7753350" y="976313"/>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68" name="Line 69">
            <a:extLst>
              <a:ext uri="{FF2B5EF4-FFF2-40B4-BE49-F238E27FC236}">
                <a16:creationId xmlns:a16="http://schemas.microsoft.com/office/drawing/2014/main" id="{FA354E46-0876-4BF8-9538-276A1716681E}"/>
              </a:ext>
            </a:extLst>
          </p:cNvPr>
          <p:cNvSpPr>
            <a:spLocks noChangeShapeType="1"/>
          </p:cNvSpPr>
          <p:nvPr/>
        </p:nvSpPr>
        <p:spPr bwMode="auto">
          <a:xfrm flipH="1" flipV="1">
            <a:off x="7575550" y="1143000"/>
            <a:ext cx="228600" cy="428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AutoShape 70">
            <a:extLst>
              <a:ext uri="{FF2B5EF4-FFF2-40B4-BE49-F238E27FC236}">
                <a16:creationId xmlns:a16="http://schemas.microsoft.com/office/drawing/2014/main" id="{31D40D0F-E76D-4E5B-8246-E4285C09DC78}"/>
              </a:ext>
            </a:extLst>
          </p:cNvPr>
          <p:cNvSpPr>
            <a:spLocks noChangeArrowheads="1"/>
          </p:cNvSpPr>
          <p:nvPr/>
        </p:nvSpPr>
        <p:spPr bwMode="auto">
          <a:xfrm>
            <a:off x="7191375" y="1008063"/>
            <a:ext cx="300038" cy="182562"/>
          </a:xfrm>
          <a:prstGeom prst="up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70" name="Text Box 71">
            <a:extLst>
              <a:ext uri="{FF2B5EF4-FFF2-40B4-BE49-F238E27FC236}">
                <a16:creationId xmlns:a16="http://schemas.microsoft.com/office/drawing/2014/main" id="{EAA4312C-DDC4-4B15-9C79-C63EC2FBCB49}"/>
              </a:ext>
            </a:extLst>
          </p:cNvPr>
          <p:cNvSpPr txBox="1">
            <a:spLocks noChangeArrowheads="1"/>
          </p:cNvSpPr>
          <p:nvPr/>
        </p:nvSpPr>
        <p:spPr bwMode="auto">
          <a:xfrm>
            <a:off x="6881813" y="779463"/>
            <a:ext cx="9699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Edema</a:t>
            </a:r>
            <a:endParaRPr lang="cs-CZ" altLang="cs-CZ" sz="1400" dirty="0">
              <a:latin typeface="Arial" panose="020B0604020202020204" pitchFamily="34" charset="0"/>
              <a:cs typeface="Arial" panose="020B0604020202020204" pitchFamily="34" charset="0"/>
            </a:endParaRPr>
          </a:p>
        </p:txBody>
      </p:sp>
      <p:sp>
        <p:nvSpPr>
          <p:cNvPr id="71" name="Line 72">
            <a:extLst>
              <a:ext uri="{FF2B5EF4-FFF2-40B4-BE49-F238E27FC236}">
                <a16:creationId xmlns:a16="http://schemas.microsoft.com/office/drawing/2014/main" id="{901912EE-E92C-416B-9C0D-F5DA6A0F3A39}"/>
              </a:ext>
            </a:extLst>
          </p:cNvPr>
          <p:cNvSpPr>
            <a:spLocks noChangeShapeType="1"/>
          </p:cNvSpPr>
          <p:nvPr/>
        </p:nvSpPr>
        <p:spPr bwMode="auto">
          <a:xfrm>
            <a:off x="3470275" y="554038"/>
            <a:ext cx="0" cy="4016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73">
            <a:extLst>
              <a:ext uri="{FF2B5EF4-FFF2-40B4-BE49-F238E27FC236}">
                <a16:creationId xmlns:a16="http://schemas.microsoft.com/office/drawing/2014/main" id="{7EBEA55D-20FC-466A-AD76-236EF58FA267}"/>
              </a:ext>
            </a:extLst>
          </p:cNvPr>
          <p:cNvSpPr>
            <a:spLocks noChangeShapeType="1"/>
          </p:cNvSpPr>
          <p:nvPr/>
        </p:nvSpPr>
        <p:spPr bwMode="auto">
          <a:xfrm>
            <a:off x="3455988" y="1609725"/>
            <a:ext cx="0" cy="3238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Line 74">
            <a:extLst>
              <a:ext uri="{FF2B5EF4-FFF2-40B4-BE49-F238E27FC236}">
                <a16:creationId xmlns:a16="http://schemas.microsoft.com/office/drawing/2014/main" id="{D47EDD27-C69A-4CDE-A9E2-51DC28B8981D}"/>
              </a:ext>
            </a:extLst>
          </p:cNvPr>
          <p:cNvSpPr>
            <a:spLocks noChangeShapeType="1"/>
          </p:cNvSpPr>
          <p:nvPr/>
        </p:nvSpPr>
        <p:spPr bwMode="auto">
          <a:xfrm>
            <a:off x="3441700" y="2592388"/>
            <a:ext cx="0" cy="30321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 name="Line 75">
            <a:extLst>
              <a:ext uri="{FF2B5EF4-FFF2-40B4-BE49-F238E27FC236}">
                <a16:creationId xmlns:a16="http://schemas.microsoft.com/office/drawing/2014/main" id="{A6748B3E-6837-4D55-97FC-6FBBB01D2546}"/>
              </a:ext>
            </a:extLst>
          </p:cNvPr>
          <p:cNvSpPr>
            <a:spLocks noChangeShapeType="1"/>
          </p:cNvSpPr>
          <p:nvPr/>
        </p:nvSpPr>
        <p:spPr bwMode="auto">
          <a:xfrm flipH="1">
            <a:off x="2343150" y="3829050"/>
            <a:ext cx="898525" cy="4826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5" name="Line 76">
            <a:extLst>
              <a:ext uri="{FF2B5EF4-FFF2-40B4-BE49-F238E27FC236}">
                <a16:creationId xmlns:a16="http://schemas.microsoft.com/office/drawing/2014/main" id="{E6B9ADCE-6DF5-4F4B-9F83-AB2F41654F33}"/>
              </a:ext>
            </a:extLst>
          </p:cNvPr>
          <p:cNvSpPr>
            <a:spLocks noChangeShapeType="1"/>
          </p:cNvSpPr>
          <p:nvPr/>
        </p:nvSpPr>
        <p:spPr bwMode="auto">
          <a:xfrm>
            <a:off x="1430338" y="4503738"/>
            <a:ext cx="0" cy="1844675"/>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6" name="Line 77">
            <a:extLst>
              <a:ext uri="{FF2B5EF4-FFF2-40B4-BE49-F238E27FC236}">
                <a16:creationId xmlns:a16="http://schemas.microsoft.com/office/drawing/2014/main" id="{3D503F82-D13D-45A6-BFE6-CA8C5B29C4BC}"/>
              </a:ext>
            </a:extLst>
          </p:cNvPr>
          <p:cNvSpPr>
            <a:spLocks noChangeShapeType="1"/>
          </p:cNvSpPr>
          <p:nvPr/>
        </p:nvSpPr>
        <p:spPr bwMode="auto">
          <a:xfrm>
            <a:off x="3249613" y="3829050"/>
            <a:ext cx="792162" cy="2587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7" name="Line 78">
            <a:extLst>
              <a:ext uri="{FF2B5EF4-FFF2-40B4-BE49-F238E27FC236}">
                <a16:creationId xmlns:a16="http://schemas.microsoft.com/office/drawing/2014/main" id="{5D1485E1-F75F-48AE-ABE1-A4652ED63A94}"/>
              </a:ext>
            </a:extLst>
          </p:cNvPr>
          <p:cNvSpPr>
            <a:spLocks noChangeShapeType="1"/>
          </p:cNvSpPr>
          <p:nvPr/>
        </p:nvSpPr>
        <p:spPr bwMode="auto">
          <a:xfrm flipH="1">
            <a:off x="4025900" y="4738688"/>
            <a:ext cx="0" cy="1905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8" name="Line 79">
            <a:extLst>
              <a:ext uri="{FF2B5EF4-FFF2-40B4-BE49-F238E27FC236}">
                <a16:creationId xmlns:a16="http://schemas.microsoft.com/office/drawing/2014/main" id="{89441762-C8DA-4713-A90E-5225C00C3F55}"/>
              </a:ext>
            </a:extLst>
          </p:cNvPr>
          <p:cNvSpPr>
            <a:spLocks noChangeShapeType="1"/>
          </p:cNvSpPr>
          <p:nvPr/>
        </p:nvSpPr>
        <p:spPr bwMode="auto">
          <a:xfrm>
            <a:off x="5522913" y="4738688"/>
            <a:ext cx="0" cy="3175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9" name="Line 80">
            <a:extLst>
              <a:ext uri="{FF2B5EF4-FFF2-40B4-BE49-F238E27FC236}">
                <a16:creationId xmlns:a16="http://schemas.microsoft.com/office/drawing/2014/main" id="{A0AAB9CC-D7AE-4279-83EC-A129D5EA300B}"/>
              </a:ext>
            </a:extLst>
          </p:cNvPr>
          <p:cNvSpPr>
            <a:spLocks noChangeShapeType="1"/>
          </p:cNvSpPr>
          <p:nvPr/>
        </p:nvSpPr>
        <p:spPr bwMode="auto">
          <a:xfrm flipH="1">
            <a:off x="3441700" y="5305425"/>
            <a:ext cx="0" cy="2143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 name="Line 81">
            <a:extLst>
              <a:ext uri="{FF2B5EF4-FFF2-40B4-BE49-F238E27FC236}">
                <a16:creationId xmlns:a16="http://schemas.microsoft.com/office/drawing/2014/main" id="{C5F8BFC4-1698-436F-804E-3B4AB7AA4BFA}"/>
              </a:ext>
            </a:extLst>
          </p:cNvPr>
          <p:cNvSpPr>
            <a:spLocks noChangeShapeType="1"/>
          </p:cNvSpPr>
          <p:nvPr/>
        </p:nvSpPr>
        <p:spPr bwMode="auto">
          <a:xfrm flipH="1">
            <a:off x="3436938" y="6134100"/>
            <a:ext cx="0" cy="2143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1" name="Line 82">
            <a:extLst>
              <a:ext uri="{FF2B5EF4-FFF2-40B4-BE49-F238E27FC236}">
                <a16:creationId xmlns:a16="http://schemas.microsoft.com/office/drawing/2014/main" id="{2B623F6E-997B-4A84-AEFE-2ACDEEADF6E0}"/>
              </a:ext>
            </a:extLst>
          </p:cNvPr>
          <p:cNvSpPr>
            <a:spLocks noChangeShapeType="1"/>
          </p:cNvSpPr>
          <p:nvPr/>
        </p:nvSpPr>
        <p:spPr bwMode="auto">
          <a:xfrm>
            <a:off x="5955212" y="5468937"/>
            <a:ext cx="1" cy="3762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 name="Line 83">
            <a:extLst>
              <a:ext uri="{FF2B5EF4-FFF2-40B4-BE49-F238E27FC236}">
                <a16:creationId xmlns:a16="http://schemas.microsoft.com/office/drawing/2014/main" id="{5824D123-AA53-4240-B7E3-7E8A8E407177}"/>
              </a:ext>
            </a:extLst>
          </p:cNvPr>
          <p:cNvSpPr>
            <a:spLocks noChangeShapeType="1"/>
          </p:cNvSpPr>
          <p:nvPr/>
        </p:nvSpPr>
        <p:spPr bwMode="auto">
          <a:xfrm flipH="1">
            <a:off x="5153194" y="6221413"/>
            <a:ext cx="760244" cy="21431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3" name="Text Box 3">
            <a:extLst>
              <a:ext uri="{FF2B5EF4-FFF2-40B4-BE49-F238E27FC236}">
                <a16:creationId xmlns:a16="http://schemas.microsoft.com/office/drawing/2014/main" id="{D37E80AE-9A55-76D8-3150-C7DFA97C237D}"/>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84" name="Text Box 9">
            <a:extLst>
              <a:ext uri="{FF2B5EF4-FFF2-40B4-BE49-F238E27FC236}">
                <a16:creationId xmlns:a16="http://schemas.microsoft.com/office/drawing/2014/main" id="{9D442224-3B4D-7C69-3C35-5520DC540D87}"/>
              </a:ext>
            </a:extLst>
          </p:cNvPr>
          <p:cNvSpPr txBox="1">
            <a:spLocks noChangeArrowheads="1"/>
          </p:cNvSpPr>
          <p:nvPr/>
        </p:nvSpPr>
        <p:spPr bwMode="auto">
          <a:xfrm>
            <a:off x="0" y="6346825"/>
            <a:ext cx="5153194" cy="369332"/>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PULMONARY EDEMA IN ALTITUDE SICKNESS</a:t>
            </a:r>
          </a:p>
        </p:txBody>
      </p:sp>
      <p:sp>
        <p:nvSpPr>
          <p:cNvPr id="12" name="Text Box 13">
            <a:extLst>
              <a:ext uri="{FF2B5EF4-FFF2-40B4-BE49-F238E27FC236}">
                <a16:creationId xmlns:a16="http://schemas.microsoft.com/office/drawing/2014/main" id="{9452A1B7-4992-40A7-8408-573641D4569F}"/>
              </a:ext>
            </a:extLst>
          </p:cNvPr>
          <p:cNvSpPr txBox="1">
            <a:spLocks noChangeArrowheads="1"/>
          </p:cNvSpPr>
          <p:nvPr/>
        </p:nvSpPr>
        <p:spPr bwMode="auto">
          <a:xfrm>
            <a:off x="5106988" y="5845175"/>
            <a:ext cx="2328862" cy="3762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Fibrin </a:t>
            </a:r>
            <a:r>
              <a:rPr lang="cs-CZ" altLang="cs-CZ" sz="1800" dirty="0" err="1">
                <a:latin typeface="Arial" panose="020B0604020202020204" pitchFamily="34" charset="0"/>
                <a:cs typeface="Arial" panose="020B0604020202020204" pitchFamily="34" charset="0"/>
              </a:rPr>
              <a:t>thrombi</a:t>
            </a:r>
            <a:endParaRPr lang="cs-CZ" altLang="cs-CZ" sz="1800" dirty="0">
              <a:latin typeface="Arial" panose="020B0604020202020204" pitchFamily="34" charset="0"/>
              <a:cs typeface="Arial" panose="020B0604020202020204" pitchFamily="34" charset="0"/>
            </a:endParaRPr>
          </a:p>
        </p:txBody>
      </p:sp>
      <p:sp>
        <p:nvSpPr>
          <p:cNvPr id="10" name="Text Box 11">
            <a:extLst>
              <a:ext uri="{FF2B5EF4-FFF2-40B4-BE49-F238E27FC236}">
                <a16:creationId xmlns:a16="http://schemas.microsoft.com/office/drawing/2014/main" id="{D7AB6629-2362-4172-997D-00F8AD162514}"/>
              </a:ext>
            </a:extLst>
          </p:cNvPr>
          <p:cNvSpPr txBox="1">
            <a:spLocks noChangeArrowheads="1"/>
          </p:cNvSpPr>
          <p:nvPr/>
        </p:nvSpPr>
        <p:spPr bwMode="auto">
          <a:xfrm>
            <a:off x="1914525" y="5519738"/>
            <a:ext cx="2649538"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Release</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of</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inflammatory</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factors</a:t>
            </a:r>
            <a:endParaRPr lang="cs-CZ" altLang="cs-CZ"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70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7"/>
                                        </p:tgtEl>
                                        <p:attrNameLst>
                                          <p:attrName>style.visibility</p:attrName>
                                        </p:attrNameLst>
                                      </p:cBhvr>
                                      <p:to>
                                        <p:strVal val="visible"/>
                                      </p:to>
                                    </p:set>
                                    <p:animEffect transition="in" filter="fade">
                                      <p:cBhvr>
                                        <p:cTn id="18" dur="500"/>
                                        <p:tgtEl>
                                          <p:spTgt spid="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animEffect transition="in" filter="fade">
                                      <p:cBhvr>
                                        <p:cTn id="23" dur="500"/>
                                        <p:tgtEl>
                                          <p:spTgt spid="7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0"/>
                                        </p:tgtEl>
                                        <p:attrNameLst>
                                          <p:attrName>style.visibility</p:attrName>
                                        </p:attrNameLst>
                                      </p:cBhvr>
                                      <p:to>
                                        <p:strVal val="visible"/>
                                      </p:to>
                                    </p:set>
                                    <p:anim calcmode="lin" valueType="num">
                                      <p:cBhvr additive="base">
                                        <p:cTn id="31" dur="500" fill="hold"/>
                                        <p:tgtEl>
                                          <p:spTgt spid="80"/>
                                        </p:tgtEl>
                                        <p:attrNameLst>
                                          <p:attrName>ppt_x</p:attrName>
                                        </p:attrNameLst>
                                      </p:cBhvr>
                                      <p:tavLst>
                                        <p:tav tm="0">
                                          <p:val>
                                            <p:strVal val="#ppt_x"/>
                                          </p:val>
                                        </p:tav>
                                        <p:tav tm="100000">
                                          <p:val>
                                            <p:strVal val="#ppt_x"/>
                                          </p:val>
                                        </p:tav>
                                      </p:tavLst>
                                    </p:anim>
                                    <p:anim calcmode="lin" valueType="num">
                                      <p:cBhvr additive="base">
                                        <p:cTn id="32"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500"/>
                                        <p:tgtEl>
                                          <p:spTgt spid="7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76" grpId="0" animBg="1"/>
      <p:bldP spid="77" grpId="0" animBg="1"/>
      <p:bldP spid="78" grpId="0" animBg="1"/>
      <p:bldP spid="79" grpId="0" animBg="1"/>
      <p:bldP spid="80" grpId="0" animBg="1"/>
      <p:bldP spid="81" grpId="0" animBg="1"/>
      <p:bldP spid="82" grpId="0" animBg="1"/>
      <p:bldP spid="1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ázek 5">
            <a:extLst>
              <a:ext uri="{FF2B5EF4-FFF2-40B4-BE49-F238E27FC236}">
                <a16:creationId xmlns:a16="http://schemas.microsoft.com/office/drawing/2014/main" id="{DB989BC3-FBBF-6AC5-6FA6-E7F0CC1CF7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862013"/>
            <a:ext cx="30448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 descr="Vědci pracují na syntetických krvinkách. Žene je nedostatek dárců | Zdraví  | Lidovky.cz">
            <a:extLst>
              <a:ext uri="{FF2B5EF4-FFF2-40B4-BE49-F238E27FC236}">
                <a16:creationId xmlns:a16="http://schemas.microsoft.com/office/drawing/2014/main" id="{11E07741-3631-7185-2FFE-E0544C274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725" y="2979738"/>
            <a:ext cx="18224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Obrázek 3">
            <a:extLst>
              <a:ext uri="{FF2B5EF4-FFF2-40B4-BE49-F238E27FC236}">
                <a16:creationId xmlns:a16="http://schemas.microsoft.com/office/drawing/2014/main" id="{DBC7541A-C2BD-6FC3-E218-8226E0C07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4478338"/>
            <a:ext cx="16081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1">
            <a:extLst>
              <a:ext uri="{FF2B5EF4-FFF2-40B4-BE49-F238E27FC236}">
                <a16:creationId xmlns:a16="http://schemas.microsoft.com/office/drawing/2014/main" id="{AD100984-FAAA-1A6A-5958-695E48C33803}"/>
              </a:ext>
            </a:extLst>
          </p:cNvPr>
          <p:cNvSpPr txBox="1"/>
          <p:nvPr/>
        </p:nvSpPr>
        <p:spPr>
          <a:xfrm>
            <a:off x="6440488" y="1271588"/>
            <a:ext cx="449262" cy="368300"/>
          </a:xfrm>
          <a:prstGeom prst="rect">
            <a:avLst/>
          </a:prstGeom>
          <a:noFill/>
        </p:spPr>
        <p:txBody>
          <a:bodyPr wrap="none">
            <a:spAutoFit/>
          </a:bodyPr>
          <a:lstStyle/>
          <a:p>
            <a:pPr>
              <a:defRPr/>
            </a:pPr>
            <a:r>
              <a:rPr lang="cs-CZ" dirty="0">
                <a:solidFill>
                  <a:schemeClr val="bg1">
                    <a:lumMod val="95000"/>
                  </a:schemeClr>
                </a:solidFill>
              </a:rPr>
              <a:t>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14" name="TextovéPole 13">
            <a:extLst>
              <a:ext uri="{FF2B5EF4-FFF2-40B4-BE49-F238E27FC236}">
                <a16:creationId xmlns:a16="http://schemas.microsoft.com/office/drawing/2014/main" id="{84ACA5FC-EC67-DDB4-F758-9981C073BB45}"/>
              </a:ext>
            </a:extLst>
          </p:cNvPr>
          <p:cNvSpPr txBox="1"/>
          <p:nvPr/>
        </p:nvSpPr>
        <p:spPr>
          <a:xfrm>
            <a:off x="5611813" y="1409700"/>
            <a:ext cx="615950" cy="368300"/>
          </a:xfrm>
          <a:prstGeom prst="rect">
            <a:avLst/>
          </a:prstGeom>
          <a:noFill/>
        </p:spPr>
        <p:txBody>
          <a:bodyPr wrap="none">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17" name="TextovéPole 16">
            <a:extLst>
              <a:ext uri="{FF2B5EF4-FFF2-40B4-BE49-F238E27FC236}">
                <a16:creationId xmlns:a16="http://schemas.microsoft.com/office/drawing/2014/main" id="{C0D41DE5-0676-3350-45B3-7D077F6DF646}"/>
              </a:ext>
            </a:extLst>
          </p:cNvPr>
          <p:cNvSpPr txBox="1"/>
          <p:nvPr/>
        </p:nvSpPr>
        <p:spPr>
          <a:xfrm>
            <a:off x="3013075" y="3230563"/>
            <a:ext cx="631825" cy="461962"/>
          </a:xfrm>
          <a:prstGeom prst="rect">
            <a:avLst/>
          </a:prstGeom>
          <a:noFill/>
        </p:spPr>
        <p:txBody>
          <a:bodyPr>
            <a:spAutoFit/>
          </a:bodyPr>
          <a:lstStyle/>
          <a:p>
            <a:pPr>
              <a:defRPr/>
            </a:pPr>
            <a:r>
              <a:rPr lang="cs-CZ" sz="2400" dirty="0">
                <a:solidFill>
                  <a:schemeClr val="bg1">
                    <a:lumMod val="95000"/>
                  </a:schemeClr>
                </a:solidFill>
              </a:rPr>
              <a:t>O</a:t>
            </a:r>
            <a:r>
              <a:rPr lang="cs-CZ" sz="2400" baseline="-25000" dirty="0">
                <a:solidFill>
                  <a:schemeClr val="bg1">
                    <a:lumMod val="95000"/>
                  </a:schemeClr>
                </a:solidFill>
              </a:rPr>
              <a:t>2</a:t>
            </a:r>
            <a:endParaRPr lang="en-US" sz="2400" baseline="-25000" dirty="0">
              <a:solidFill>
                <a:schemeClr val="bg1">
                  <a:lumMod val="95000"/>
                </a:schemeClr>
              </a:solidFill>
            </a:endParaRPr>
          </a:p>
        </p:txBody>
      </p:sp>
      <p:sp>
        <p:nvSpPr>
          <p:cNvPr id="18" name="TextovéPole 17">
            <a:extLst>
              <a:ext uri="{FF2B5EF4-FFF2-40B4-BE49-F238E27FC236}">
                <a16:creationId xmlns:a16="http://schemas.microsoft.com/office/drawing/2014/main" id="{BB85FF58-02EE-97C8-B660-60559107B2E0}"/>
              </a:ext>
            </a:extLst>
          </p:cNvPr>
          <p:cNvSpPr txBox="1"/>
          <p:nvPr/>
        </p:nvSpPr>
        <p:spPr>
          <a:xfrm>
            <a:off x="3644900" y="3749675"/>
            <a:ext cx="612775" cy="369888"/>
          </a:xfrm>
          <a:prstGeom prst="rect">
            <a:avLst/>
          </a:prstGeom>
          <a:noFill/>
        </p:spPr>
        <p:txBody>
          <a:bodyPr>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3" name="Šipka: zahnutá doleva 2">
            <a:extLst>
              <a:ext uri="{FF2B5EF4-FFF2-40B4-BE49-F238E27FC236}">
                <a16:creationId xmlns:a16="http://schemas.microsoft.com/office/drawing/2014/main" id="{D74EBAC9-911F-AAF6-CFBB-4B6902CC6001}"/>
              </a:ext>
            </a:extLst>
          </p:cNvPr>
          <p:cNvSpPr/>
          <p:nvPr/>
        </p:nvSpPr>
        <p:spPr>
          <a:xfrm>
            <a:off x="6577013" y="2324100"/>
            <a:ext cx="1358900"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3322" name="Picture 2" descr="L-truck-d-naves_plachtovy-akcni_nabidka">
            <a:extLst>
              <a:ext uri="{FF2B5EF4-FFF2-40B4-BE49-F238E27FC236}">
                <a16:creationId xmlns:a16="http://schemas.microsoft.com/office/drawing/2014/main" id="{0DEB2E51-7EC2-EF3C-52DB-7D6C1E43DD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6663" y="2344738"/>
            <a:ext cx="2160587"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Šipka: zahnutá doleva 29">
            <a:extLst>
              <a:ext uri="{FF2B5EF4-FFF2-40B4-BE49-F238E27FC236}">
                <a16:creationId xmlns:a16="http://schemas.microsoft.com/office/drawing/2014/main" id="{75751A93-37EE-0AAE-3F52-034D9734E303}"/>
              </a:ext>
            </a:extLst>
          </p:cNvPr>
          <p:cNvSpPr/>
          <p:nvPr/>
        </p:nvSpPr>
        <p:spPr>
          <a:xfrm rot="10512579">
            <a:off x="4383088" y="2254250"/>
            <a:ext cx="1358900"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3324" name="Skupina 4">
            <a:extLst>
              <a:ext uri="{FF2B5EF4-FFF2-40B4-BE49-F238E27FC236}">
                <a16:creationId xmlns:a16="http://schemas.microsoft.com/office/drawing/2014/main" id="{494279F4-87AB-01AC-6F86-B4CB72E055BD}"/>
              </a:ext>
            </a:extLst>
          </p:cNvPr>
          <p:cNvGrpSpPr>
            <a:grpSpLocks/>
          </p:cNvGrpSpPr>
          <p:nvPr/>
        </p:nvGrpSpPr>
        <p:grpSpPr bwMode="auto">
          <a:xfrm>
            <a:off x="5699125" y="3875088"/>
            <a:ext cx="946150" cy="633412"/>
            <a:chOff x="5566326" y="4023272"/>
            <a:chExt cx="1262398" cy="845889"/>
          </a:xfrm>
        </p:grpSpPr>
        <p:pic>
          <p:nvPicPr>
            <p:cNvPr id="13332" name="Picture 2" descr="Vědci pracují na syntetických krvinkách. Žene je nedostatek dárců | Zdraví  | Lidovky.cz">
              <a:extLst>
                <a:ext uri="{FF2B5EF4-FFF2-40B4-BE49-F238E27FC236}">
                  <a16:creationId xmlns:a16="http://schemas.microsoft.com/office/drawing/2014/main" id="{841DE0E4-D927-D725-96BF-C5266DB9D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326" y="4023272"/>
              <a:ext cx="1262398" cy="82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a:extLst>
                <a:ext uri="{FF2B5EF4-FFF2-40B4-BE49-F238E27FC236}">
                  <a16:creationId xmlns:a16="http://schemas.microsoft.com/office/drawing/2014/main" id="{4C0F3F65-98FB-DA21-483E-4902C817C9EF}"/>
                </a:ext>
              </a:extLst>
            </p:cNvPr>
            <p:cNvSpPr txBox="1"/>
            <p:nvPr/>
          </p:nvSpPr>
          <p:spPr>
            <a:xfrm>
              <a:off x="6140336" y="4474836"/>
              <a:ext cx="646025" cy="368884"/>
            </a:xfrm>
            <a:prstGeom prst="rect">
              <a:avLst/>
            </a:prstGeom>
            <a:noFill/>
          </p:spPr>
          <p:txBody>
            <a:bodyPr>
              <a:spAutoFit/>
            </a:bodyPr>
            <a:lstStyle/>
            <a:p>
              <a:pPr>
                <a:defRPr/>
              </a:pPr>
              <a:r>
                <a:rPr lang="cs-CZ" sz="1200" dirty="0">
                  <a:solidFill>
                    <a:schemeClr val="bg1">
                      <a:lumMod val="95000"/>
                    </a:schemeClr>
                  </a:solidFill>
                </a:rPr>
                <a:t>CO</a:t>
              </a:r>
              <a:r>
                <a:rPr lang="cs-CZ" sz="1200" baseline="-25000" dirty="0">
                  <a:solidFill>
                    <a:schemeClr val="bg1">
                      <a:lumMod val="95000"/>
                    </a:schemeClr>
                  </a:solidFill>
                </a:rPr>
                <a:t>2</a:t>
              </a:r>
              <a:endParaRPr lang="en-US" sz="1200" baseline="-25000" dirty="0">
                <a:solidFill>
                  <a:schemeClr val="bg1">
                    <a:lumMod val="95000"/>
                  </a:schemeClr>
                </a:solidFill>
              </a:endParaRPr>
            </a:p>
          </p:txBody>
        </p:sp>
        <p:sp>
          <p:nvSpPr>
            <p:cNvPr id="32" name="TextovéPole 31">
              <a:extLst>
                <a:ext uri="{FF2B5EF4-FFF2-40B4-BE49-F238E27FC236}">
                  <a16:creationId xmlns:a16="http://schemas.microsoft.com/office/drawing/2014/main" id="{6E73CFBC-522A-8901-D23F-720E58C12DF7}"/>
                </a:ext>
              </a:extLst>
            </p:cNvPr>
            <p:cNvSpPr txBox="1"/>
            <p:nvPr/>
          </p:nvSpPr>
          <p:spPr>
            <a:xfrm>
              <a:off x="5807791" y="4438797"/>
              <a:ext cx="633318" cy="430364"/>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grpSp>
      <p:sp>
        <p:nvSpPr>
          <p:cNvPr id="25" name="Šipka: dolů 24">
            <a:extLst>
              <a:ext uri="{FF2B5EF4-FFF2-40B4-BE49-F238E27FC236}">
                <a16:creationId xmlns:a16="http://schemas.microsoft.com/office/drawing/2014/main" id="{54950723-A6A1-E80E-B4D7-BC52262873E2}"/>
              </a:ext>
            </a:extLst>
          </p:cNvPr>
          <p:cNvSpPr/>
          <p:nvPr/>
        </p:nvSpPr>
        <p:spPr>
          <a:xfrm rot="10390054">
            <a:off x="6221413" y="4414838"/>
            <a:ext cx="134937" cy="366712"/>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Šipka: dolů 23">
            <a:extLst>
              <a:ext uri="{FF2B5EF4-FFF2-40B4-BE49-F238E27FC236}">
                <a16:creationId xmlns:a16="http://schemas.microsoft.com/office/drawing/2014/main" id="{9A7CD044-332E-16DB-7F97-BE5C4353C4C4}"/>
              </a:ext>
            </a:extLst>
          </p:cNvPr>
          <p:cNvSpPr/>
          <p:nvPr/>
        </p:nvSpPr>
        <p:spPr>
          <a:xfrm rot="21336437">
            <a:off x="6002338" y="4445000"/>
            <a:ext cx="146050" cy="3635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27" name="Picture 2" descr="Vědci pracují na syntetických krvinkách. Žene je nedostatek dárců | Zdraví  | Lidovky.cz">
            <a:extLst>
              <a:ext uri="{FF2B5EF4-FFF2-40B4-BE49-F238E27FC236}">
                <a16:creationId xmlns:a16="http://schemas.microsoft.com/office/drawing/2014/main" id="{316D36E0-4B56-0268-F877-BA5442190A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2093913"/>
            <a:ext cx="94773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ovéPole 34">
            <a:extLst>
              <a:ext uri="{FF2B5EF4-FFF2-40B4-BE49-F238E27FC236}">
                <a16:creationId xmlns:a16="http://schemas.microsoft.com/office/drawing/2014/main" id="{747642BE-56D5-358D-04F1-99D3D9392E3D}"/>
              </a:ext>
            </a:extLst>
          </p:cNvPr>
          <p:cNvSpPr txBox="1"/>
          <p:nvPr/>
        </p:nvSpPr>
        <p:spPr>
          <a:xfrm>
            <a:off x="5657850" y="2127250"/>
            <a:ext cx="514350" cy="276225"/>
          </a:xfrm>
          <a:prstGeom prst="rect">
            <a:avLst/>
          </a:prstGeom>
          <a:noFill/>
        </p:spPr>
        <p:txBody>
          <a:bodyPr>
            <a:spAutoFit/>
          </a:bodyPr>
          <a:lstStyle/>
          <a:p>
            <a:pPr>
              <a:defRPr/>
            </a:pPr>
            <a:r>
              <a:rPr lang="cs-CZ" sz="1200" dirty="0">
                <a:solidFill>
                  <a:schemeClr val="bg1">
                    <a:lumMod val="95000"/>
                  </a:schemeClr>
                </a:solidFill>
              </a:rPr>
              <a:t>CO</a:t>
            </a:r>
            <a:r>
              <a:rPr lang="cs-CZ" sz="1200" baseline="-25000" dirty="0">
                <a:solidFill>
                  <a:schemeClr val="bg1">
                    <a:lumMod val="95000"/>
                  </a:schemeClr>
                </a:solidFill>
              </a:rPr>
              <a:t>2</a:t>
            </a:r>
            <a:endParaRPr lang="en-US" sz="1200" baseline="-25000" dirty="0">
              <a:solidFill>
                <a:schemeClr val="bg1">
                  <a:lumMod val="95000"/>
                </a:schemeClr>
              </a:solidFill>
            </a:endParaRPr>
          </a:p>
        </p:txBody>
      </p:sp>
      <p:sp>
        <p:nvSpPr>
          <p:cNvPr id="36" name="TextovéPole 35">
            <a:extLst>
              <a:ext uri="{FF2B5EF4-FFF2-40B4-BE49-F238E27FC236}">
                <a16:creationId xmlns:a16="http://schemas.microsoft.com/office/drawing/2014/main" id="{5D59D3D6-A193-DA49-B5CB-95D6793AFE58}"/>
              </a:ext>
            </a:extLst>
          </p:cNvPr>
          <p:cNvSpPr txBox="1"/>
          <p:nvPr/>
        </p:nvSpPr>
        <p:spPr>
          <a:xfrm>
            <a:off x="6037263" y="2076450"/>
            <a:ext cx="554037" cy="323850"/>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sp>
        <p:nvSpPr>
          <p:cNvPr id="2" name="Šipka: dolů 1">
            <a:extLst>
              <a:ext uri="{FF2B5EF4-FFF2-40B4-BE49-F238E27FC236}">
                <a16:creationId xmlns:a16="http://schemas.microsoft.com/office/drawing/2014/main" id="{0337978F-1870-618D-BFD2-066ACD16F06A}"/>
              </a:ext>
            </a:extLst>
          </p:cNvPr>
          <p:cNvSpPr/>
          <p:nvPr/>
        </p:nvSpPr>
        <p:spPr>
          <a:xfrm rot="1332418">
            <a:off x="6311900" y="1477963"/>
            <a:ext cx="166688" cy="747712"/>
          </a:xfrm>
          <a:prstGeom prst="downArrow">
            <a:avLst>
              <a:gd name="adj1" fmla="val 4128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Šipka: dolů 22">
            <a:extLst>
              <a:ext uri="{FF2B5EF4-FFF2-40B4-BE49-F238E27FC236}">
                <a16:creationId xmlns:a16="http://schemas.microsoft.com/office/drawing/2014/main" id="{94DAEB9A-8469-2E2D-C687-ACF0905246AB}"/>
              </a:ext>
            </a:extLst>
          </p:cNvPr>
          <p:cNvSpPr/>
          <p:nvPr/>
        </p:nvSpPr>
        <p:spPr>
          <a:xfrm rot="10288744">
            <a:off x="5737225" y="1627188"/>
            <a:ext cx="103188" cy="52863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 Box 4">
            <a:extLst>
              <a:ext uri="{FF2B5EF4-FFF2-40B4-BE49-F238E27FC236}">
                <a16:creationId xmlns:a16="http://schemas.microsoft.com/office/drawing/2014/main" id="{54E3EC69-8A61-4D82-BA20-964F0800EB65}"/>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121" name="Text Box 6">
            <a:extLst>
              <a:ext uri="{FF2B5EF4-FFF2-40B4-BE49-F238E27FC236}">
                <a16:creationId xmlns:a16="http://schemas.microsoft.com/office/drawing/2014/main" id="{40FF00A9-45BD-4924-9193-7904424E3C9A}"/>
              </a:ext>
            </a:extLst>
          </p:cNvPr>
          <p:cNvSpPr txBox="1">
            <a:spLocks noChangeArrowheads="1"/>
          </p:cNvSpPr>
          <p:nvPr/>
        </p:nvSpPr>
        <p:spPr bwMode="auto">
          <a:xfrm>
            <a:off x="2152650" y="1941513"/>
            <a:ext cx="2768600"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Rise in pulmonary arterial pressure</a:t>
            </a:r>
            <a:endParaRPr lang="cs-CZ" altLang="cs-CZ" sz="1800" dirty="0">
              <a:latin typeface="Arial" panose="020B0604020202020204" pitchFamily="34" charset="0"/>
              <a:cs typeface="Arial" panose="020B0604020202020204" pitchFamily="34" charset="0"/>
            </a:endParaRPr>
          </a:p>
        </p:txBody>
      </p:sp>
      <p:grpSp>
        <p:nvGrpSpPr>
          <p:cNvPr id="122" name="Group 7">
            <a:extLst>
              <a:ext uri="{FF2B5EF4-FFF2-40B4-BE49-F238E27FC236}">
                <a16:creationId xmlns:a16="http://schemas.microsoft.com/office/drawing/2014/main" id="{A933791D-2049-4217-9851-3C1DF4A2C9B3}"/>
              </a:ext>
            </a:extLst>
          </p:cNvPr>
          <p:cNvGrpSpPr>
            <a:grpSpLocks/>
          </p:cNvGrpSpPr>
          <p:nvPr/>
        </p:nvGrpSpPr>
        <p:grpSpPr bwMode="auto">
          <a:xfrm>
            <a:off x="7273925" y="3273425"/>
            <a:ext cx="522288" cy="514350"/>
            <a:chOff x="4432" y="112"/>
            <a:chExt cx="329" cy="324"/>
          </a:xfrm>
        </p:grpSpPr>
        <p:sp>
          <p:nvSpPr>
            <p:cNvPr id="123" name="Oval 8">
              <a:extLst>
                <a:ext uri="{FF2B5EF4-FFF2-40B4-BE49-F238E27FC236}">
                  <a16:creationId xmlns:a16="http://schemas.microsoft.com/office/drawing/2014/main" id="{46778CC0-F380-4875-ADF8-36943E52F259}"/>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24" name="Rectangle 9">
              <a:extLst>
                <a:ext uri="{FF2B5EF4-FFF2-40B4-BE49-F238E27FC236}">
                  <a16:creationId xmlns:a16="http://schemas.microsoft.com/office/drawing/2014/main" id="{AD354DCA-37D6-4BA2-8791-129AC3D234E0}"/>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25" name="Freeform 10">
            <a:extLst>
              <a:ext uri="{FF2B5EF4-FFF2-40B4-BE49-F238E27FC236}">
                <a16:creationId xmlns:a16="http://schemas.microsoft.com/office/drawing/2014/main" id="{084E8AB1-0295-4695-8D15-589255CD3064}"/>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Freeform 11">
            <a:extLst>
              <a:ext uri="{FF2B5EF4-FFF2-40B4-BE49-F238E27FC236}">
                <a16:creationId xmlns:a16="http://schemas.microsoft.com/office/drawing/2014/main" id="{F96A5425-89A9-46F8-98B5-5867D9722206}"/>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Freeform 12">
            <a:extLst>
              <a:ext uri="{FF2B5EF4-FFF2-40B4-BE49-F238E27FC236}">
                <a16:creationId xmlns:a16="http://schemas.microsoft.com/office/drawing/2014/main" id="{9B482D30-49F7-4A60-9D14-96002D5E8CB5}"/>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Freeform 13">
            <a:extLst>
              <a:ext uri="{FF2B5EF4-FFF2-40B4-BE49-F238E27FC236}">
                <a16:creationId xmlns:a16="http://schemas.microsoft.com/office/drawing/2014/main" id="{B0038BAD-87C5-4FEB-B97F-53C9480CAC61}"/>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9" name="Group 14">
            <a:extLst>
              <a:ext uri="{FF2B5EF4-FFF2-40B4-BE49-F238E27FC236}">
                <a16:creationId xmlns:a16="http://schemas.microsoft.com/office/drawing/2014/main" id="{4E90F204-38D0-41E5-B646-EE8E150AEBDA}"/>
              </a:ext>
            </a:extLst>
          </p:cNvPr>
          <p:cNvGrpSpPr>
            <a:grpSpLocks/>
          </p:cNvGrpSpPr>
          <p:nvPr/>
        </p:nvGrpSpPr>
        <p:grpSpPr bwMode="auto">
          <a:xfrm>
            <a:off x="7212013" y="2624138"/>
            <a:ext cx="522287" cy="514350"/>
            <a:chOff x="4432" y="112"/>
            <a:chExt cx="329" cy="324"/>
          </a:xfrm>
        </p:grpSpPr>
        <p:sp>
          <p:nvSpPr>
            <p:cNvPr id="130" name="Oval 15">
              <a:extLst>
                <a:ext uri="{FF2B5EF4-FFF2-40B4-BE49-F238E27FC236}">
                  <a16:creationId xmlns:a16="http://schemas.microsoft.com/office/drawing/2014/main" id="{8EE0EBB5-86D3-4C1A-8A3E-49F2C31DE253}"/>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31" name="Rectangle 16">
              <a:extLst>
                <a:ext uri="{FF2B5EF4-FFF2-40B4-BE49-F238E27FC236}">
                  <a16:creationId xmlns:a16="http://schemas.microsoft.com/office/drawing/2014/main" id="{21DD1542-D2B0-4EE9-BA2C-42706F51FF3F}"/>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32" name="Freeform 17">
            <a:extLst>
              <a:ext uri="{FF2B5EF4-FFF2-40B4-BE49-F238E27FC236}">
                <a16:creationId xmlns:a16="http://schemas.microsoft.com/office/drawing/2014/main" id="{B2392942-D79A-464D-BFCA-EBE7048DD3F4}"/>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Freeform 18">
            <a:extLst>
              <a:ext uri="{FF2B5EF4-FFF2-40B4-BE49-F238E27FC236}">
                <a16:creationId xmlns:a16="http://schemas.microsoft.com/office/drawing/2014/main" id="{E735C4C4-5F52-4757-8DEC-6CDF54DC3B47}"/>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19">
            <a:extLst>
              <a:ext uri="{FF2B5EF4-FFF2-40B4-BE49-F238E27FC236}">
                <a16:creationId xmlns:a16="http://schemas.microsoft.com/office/drawing/2014/main" id="{210472BC-2DAA-4DB5-9CDE-5D6DF8D1D6CF}"/>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5" name="Group 20">
            <a:extLst>
              <a:ext uri="{FF2B5EF4-FFF2-40B4-BE49-F238E27FC236}">
                <a16:creationId xmlns:a16="http://schemas.microsoft.com/office/drawing/2014/main" id="{04429505-E556-4A7C-8B44-18B56F83B3E4}"/>
              </a:ext>
            </a:extLst>
          </p:cNvPr>
          <p:cNvGrpSpPr>
            <a:grpSpLocks/>
          </p:cNvGrpSpPr>
          <p:nvPr/>
        </p:nvGrpSpPr>
        <p:grpSpPr bwMode="auto">
          <a:xfrm>
            <a:off x="7173913" y="1974850"/>
            <a:ext cx="522287" cy="514350"/>
            <a:chOff x="4432" y="112"/>
            <a:chExt cx="329" cy="324"/>
          </a:xfrm>
        </p:grpSpPr>
        <p:sp>
          <p:nvSpPr>
            <p:cNvPr id="136" name="Oval 21">
              <a:extLst>
                <a:ext uri="{FF2B5EF4-FFF2-40B4-BE49-F238E27FC236}">
                  <a16:creationId xmlns:a16="http://schemas.microsoft.com/office/drawing/2014/main" id="{99696F72-9454-4CD1-AEEC-F1E904A7B485}"/>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37" name="Rectangle 22">
              <a:extLst>
                <a:ext uri="{FF2B5EF4-FFF2-40B4-BE49-F238E27FC236}">
                  <a16:creationId xmlns:a16="http://schemas.microsoft.com/office/drawing/2014/main" id="{148D9263-4FDF-45E8-9254-EACA1E242CAF}"/>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38" name="Freeform 23">
            <a:extLst>
              <a:ext uri="{FF2B5EF4-FFF2-40B4-BE49-F238E27FC236}">
                <a16:creationId xmlns:a16="http://schemas.microsoft.com/office/drawing/2014/main" id="{180D72DA-B424-49EA-B322-6DD555B4FD6D}"/>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24">
            <a:extLst>
              <a:ext uri="{FF2B5EF4-FFF2-40B4-BE49-F238E27FC236}">
                <a16:creationId xmlns:a16="http://schemas.microsoft.com/office/drawing/2014/main" id="{F18E2523-0C59-48C8-AFD4-140372E425D9}"/>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Freeform 25">
            <a:extLst>
              <a:ext uri="{FF2B5EF4-FFF2-40B4-BE49-F238E27FC236}">
                <a16:creationId xmlns:a16="http://schemas.microsoft.com/office/drawing/2014/main" id="{FF299358-AF91-4D43-A9C2-180F593C646A}"/>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1" name="Group 26">
            <a:extLst>
              <a:ext uri="{FF2B5EF4-FFF2-40B4-BE49-F238E27FC236}">
                <a16:creationId xmlns:a16="http://schemas.microsoft.com/office/drawing/2014/main" id="{D3DE6A70-250C-418E-B3CD-EB68DD243627}"/>
              </a:ext>
            </a:extLst>
          </p:cNvPr>
          <p:cNvGrpSpPr>
            <a:grpSpLocks/>
          </p:cNvGrpSpPr>
          <p:nvPr/>
        </p:nvGrpSpPr>
        <p:grpSpPr bwMode="auto">
          <a:xfrm>
            <a:off x="7135813" y="1325563"/>
            <a:ext cx="522287" cy="514350"/>
            <a:chOff x="4432" y="112"/>
            <a:chExt cx="329" cy="324"/>
          </a:xfrm>
        </p:grpSpPr>
        <p:sp>
          <p:nvSpPr>
            <p:cNvPr id="142" name="Oval 27">
              <a:extLst>
                <a:ext uri="{FF2B5EF4-FFF2-40B4-BE49-F238E27FC236}">
                  <a16:creationId xmlns:a16="http://schemas.microsoft.com/office/drawing/2014/main" id="{8D1A6302-3748-452B-90F8-C54B6001F460}"/>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43" name="Rectangle 28">
              <a:extLst>
                <a:ext uri="{FF2B5EF4-FFF2-40B4-BE49-F238E27FC236}">
                  <a16:creationId xmlns:a16="http://schemas.microsoft.com/office/drawing/2014/main" id="{F68F3B47-3A54-464F-BBAD-602B01097A47}"/>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44" name="Freeform 29">
            <a:extLst>
              <a:ext uri="{FF2B5EF4-FFF2-40B4-BE49-F238E27FC236}">
                <a16:creationId xmlns:a16="http://schemas.microsoft.com/office/drawing/2014/main" id="{826052CD-B6EC-44AF-AB07-952793064290}"/>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Freeform 30">
            <a:extLst>
              <a:ext uri="{FF2B5EF4-FFF2-40B4-BE49-F238E27FC236}">
                <a16:creationId xmlns:a16="http://schemas.microsoft.com/office/drawing/2014/main" id="{E1E6E1F9-F4E8-4C88-86D6-E9BA624D0892}"/>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Freeform 31">
            <a:extLst>
              <a:ext uri="{FF2B5EF4-FFF2-40B4-BE49-F238E27FC236}">
                <a16:creationId xmlns:a16="http://schemas.microsoft.com/office/drawing/2014/main" id="{ACD18636-3277-458E-805F-6A988711B06A}"/>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47" name="Group 32">
            <a:extLst>
              <a:ext uri="{FF2B5EF4-FFF2-40B4-BE49-F238E27FC236}">
                <a16:creationId xmlns:a16="http://schemas.microsoft.com/office/drawing/2014/main" id="{12CCE95F-A6BE-442A-BA90-FCC8C9DD5C68}"/>
              </a:ext>
            </a:extLst>
          </p:cNvPr>
          <p:cNvGrpSpPr>
            <a:grpSpLocks/>
          </p:cNvGrpSpPr>
          <p:nvPr/>
        </p:nvGrpSpPr>
        <p:grpSpPr bwMode="auto">
          <a:xfrm>
            <a:off x="7097713" y="676275"/>
            <a:ext cx="522287" cy="514350"/>
            <a:chOff x="4432" y="112"/>
            <a:chExt cx="329" cy="324"/>
          </a:xfrm>
        </p:grpSpPr>
        <p:sp>
          <p:nvSpPr>
            <p:cNvPr id="148" name="Oval 33">
              <a:extLst>
                <a:ext uri="{FF2B5EF4-FFF2-40B4-BE49-F238E27FC236}">
                  <a16:creationId xmlns:a16="http://schemas.microsoft.com/office/drawing/2014/main" id="{3C8507A1-A434-47D5-8035-E8C25AAD252D}"/>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49" name="Rectangle 34">
              <a:extLst>
                <a:ext uri="{FF2B5EF4-FFF2-40B4-BE49-F238E27FC236}">
                  <a16:creationId xmlns:a16="http://schemas.microsoft.com/office/drawing/2014/main" id="{FFC4DC21-74E8-4A87-A4D6-D21129145C68}"/>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50" name="Freeform 35">
            <a:extLst>
              <a:ext uri="{FF2B5EF4-FFF2-40B4-BE49-F238E27FC236}">
                <a16:creationId xmlns:a16="http://schemas.microsoft.com/office/drawing/2014/main" id="{8734A51A-4E86-42B0-8B63-99F34834D2DD}"/>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Freeform 36">
            <a:extLst>
              <a:ext uri="{FF2B5EF4-FFF2-40B4-BE49-F238E27FC236}">
                <a16:creationId xmlns:a16="http://schemas.microsoft.com/office/drawing/2014/main" id="{D97BE80A-EEB2-4AE6-949D-6729DC2CD8C8}"/>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Freeform 37">
            <a:extLst>
              <a:ext uri="{FF2B5EF4-FFF2-40B4-BE49-F238E27FC236}">
                <a16:creationId xmlns:a16="http://schemas.microsoft.com/office/drawing/2014/main" id="{668A04BB-2B8E-4ECE-95DA-6261B578DC8D}"/>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 name="Group 38">
            <a:extLst>
              <a:ext uri="{FF2B5EF4-FFF2-40B4-BE49-F238E27FC236}">
                <a16:creationId xmlns:a16="http://schemas.microsoft.com/office/drawing/2014/main" id="{8B542048-093F-4754-A871-785A844E9114}"/>
              </a:ext>
            </a:extLst>
          </p:cNvPr>
          <p:cNvGrpSpPr>
            <a:grpSpLocks/>
          </p:cNvGrpSpPr>
          <p:nvPr/>
        </p:nvGrpSpPr>
        <p:grpSpPr bwMode="auto">
          <a:xfrm>
            <a:off x="7059613" y="26988"/>
            <a:ext cx="522287" cy="514350"/>
            <a:chOff x="4432" y="112"/>
            <a:chExt cx="329" cy="324"/>
          </a:xfrm>
        </p:grpSpPr>
        <p:sp>
          <p:nvSpPr>
            <p:cNvPr id="154" name="Oval 39">
              <a:extLst>
                <a:ext uri="{FF2B5EF4-FFF2-40B4-BE49-F238E27FC236}">
                  <a16:creationId xmlns:a16="http://schemas.microsoft.com/office/drawing/2014/main" id="{06199570-18D3-4010-A722-D0189C797676}"/>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55" name="Rectangle 40">
              <a:extLst>
                <a:ext uri="{FF2B5EF4-FFF2-40B4-BE49-F238E27FC236}">
                  <a16:creationId xmlns:a16="http://schemas.microsoft.com/office/drawing/2014/main" id="{DD9665FD-C260-4AAD-90ED-5F50149166BC}"/>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56" name="Freeform 41">
            <a:extLst>
              <a:ext uri="{FF2B5EF4-FFF2-40B4-BE49-F238E27FC236}">
                <a16:creationId xmlns:a16="http://schemas.microsoft.com/office/drawing/2014/main" id="{6AE16B26-4200-41C2-B618-BB1E25A26B5E}"/>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Freeform 42">
            <a:extLst>
              <a:ext uri="{FF2B5EF4-FFF2-40B4-BE49-F238E27FC236}">
                <a16:creationId xmlns:a16="http://schemas.microsoft.com/office/drawing/2014/main" id="{A0764785-7686-4AF4-8508-F8C928385667}"/>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8" name="Freeform 43">
            <a:extLst>
              <a:ext uri="{FF2B5EF4-FFF2-40B4-BE49-F238E27FC236}">
                <a16:creationId xmlns:a16="http://schemas.microsoft.com/office/drawing/2014/main" id="{7D7E647D-E611-4B72-8DF2-D630D1946175}"/>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Freeform 44">
            <a:extLst>
              <a:ext uri="{FF2B5EF4-FFF2-40B4-BE49-F238E27FC236}">
                <a16:creationId xmlns:a16="http://schemas.microsoft.com/office/drawing/2014/main" id="{DC33E3BF-D49D-4B3E-93CA-5C709B560DC0}"/>
              </a:ext>
            </a:extLst>
          </p:cNvPr>
          <p:cNvSpPr>
            <a:spLocks/>
          </p:cNvSpPr>
          <p:nvPr/>
        </p:nvSpPr>
        <p:spPr bwMode="auto">
          <a:xfrm>
            <a:off x="8651875" y="976313"/>
            <a:ext cx="192088" cy="2935287"/>
          </a:xfrm>
          <a:custGeom>
            <a:avLst/>
            <a:gdLst>
              <a:gd name="T0" fmla="*/ 0 w 121"/>
              <a:gd name="T1" fmla="*/ 0 h 1849"/>
              <a:gd name="T2" fmla="*/ 2147483646 w 121"/>
              <a:gd name="T3" fmla="*/ 2147483646 h 1849"/>
              <a:gd name="T4" fmla="*/ 2147483646 w 121"/>
              <a:gd name="T5" fmla="*/ 2147483646 h 1849"/>
              <a:gd name="T6" fmla="*/ 2147483646 w 121"/>
              <a:gd name="T7" fmla="*/ 2147483646 h 1849"/>
              <a:gd name="T8" fmla="*/ 2147483646 w 121"/>
              <a:gd name="T9" fmla="*/ 2147483646 h 18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849">
                <a:moveTo>
                  <a:pt x="0" y="0"/>
                </a:moveTo>
                <a:cubicBezTo>
                  <a:pt x="6" y="43"/>
                  <a:pt x="34" y="80"/>
                  <a:pt x="39" y="261"/>
                </a:cubicBezTo>
                <a:cubicBezTo>
                  <a:pt x="44" y="442"/>
                  <a:pt x="31" y="863"/>
                  <a:pt x="29" y="1089"/>
                </a:cubicBezTo>
                <a:cubicBezTo>
                  <a:pt x="27" y="1315"/>
                  <a:pt x="9" y="1489"/>
                  <a:pt x="24" y="1616"/>
                </a:cubicBezTo>
                <a:cubicBezTo>
                  <a:pt x="39" y="1743"/>
                  <a:pt x="80" y="1796"/>
                  <a:pt x="121" y="1849"/>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Freeform 45">
            <a:extLst>
              <a:ext uri="{FF2B5EF4-FFF2-40B4-BE49-F238E27FC236}">
                <a16:creationId xmlns:a16="http://schemas.microsoft.com/office/drawing/2014/main" id="{78E04F80-2A28-4599-B801-B1FC927810AA}"/>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1" name="Freeform 46">
            <a:extLst>
              <a:ext uri="{FF2B5EF4-FFF2-40B4-BE49-F238E27FC236}">
                <a16:creationId xmlns:a16="http://schemas.microsoft.com/office/drawing/2014/main" id="{352E08B8-04A9-432D-A8AF-92706DEC7679}"/>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Freeform 47">
            <a:extLst>
              <a:ext uri="{FF2B5EF4-FFF2-40B4-BE49-F238E27FC236}">
                <a16:creationId xmlns:a16="http://schemas.microsoft.com/office/drawing/2014/main" id="{4BBEEF8D-72EA-4083-B738-62E0F4DF0A92}"/>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Freeform 48">
            <a:extLst>
              <a:ext uri="{FF2B5EF4-FFF2-40B4-BE49-F238E27FC236}">
                <a16:creationId xmlns:a16="http://schemas.microsoft.com/office/drawing/2014/main" id="{7465C91B-EA3E-4A3A-B3BF-D815006FA41F}"/>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Freeform 49">
            <a:extLst>
              <a:ext uri="{FF2B5EF4-FFF2-40B4-BE49-F238E27FC236}">
                <a16:creationId xmlns:a16="http://schemas.microsoft.com/office/drawing/2014/main" id="{6AC70A5E-9967-4D46-BC7E-FBD31F6C9836}"/>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Freeform 50">
            <a:extLst>
              <a:ext uri="{FF2B5EF4-FFF2-40B4-BE49-F238E27FC236}">
                <a16:creationId xmlns:a16="http://schemas.microsoft.com/office/drawing/2014/main" id="{41D72D40-BB7B-4836-BC69-4645F1BC73A4}"/>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6" name="Freeform 51">
            <a:extLst>
              <a:ext uri="{FF2B5EF4-FFF2-40B4-BE49-F238E27FC236}">
                <a16:creationId xmlns:a16="http://schemas.microsoft.com/office/drawing/2014/main" id="{B53E784C-DDBA-4040-B3CD-093E830CA4A7}"/>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7" name="Freeform 52">
            <a:extLst>
              <a:ext uri="{FF2B5EF4-FFF2-40B4-BE49-F238E27FC236}">
                <a16:creationId xmlns:a16="http://schemas.microsoft.com/office/drawing/2014/main" id="{31D68ADB-65D0-47FE-8F83-0AAF5E1967B0}"/>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8" name="Freeform 53">
            <a:extLst>
              <a:ext uri="{FF2B5EF4-FFF2-40B4-BE49-F238E27FC236}">
                <a16:creationId xmlns:a16="http://schemas.microsoft.com/office/drawing/2014/main" id="{6E2A2EF6-6DCE-464F-B990-D168A3920640}"/>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9" name="Freeform 54">
            <a:extLst>
              <a:ext uri="{FF2B5EF4-FFF2-40B4-BE49-F238E27FC236}">
                <a16:creationId xmlns:a16="http://schemas.microsoft.com/office/drawing/2014/main" id="{75BE6543-B2FE-43BF-B3B5-2E8DD093E009}"/>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0" name="Freeform 55">
            <a:extLst>
              <a:ext uri="{FF2B5EF4-FFF2-40B4-BE49-F238E27FC236}">
                <a16:creationId xmlns:a16="http://schemas.microsoft.com/office/drawing/2014/main" id="{7129016B-06FB-4A3E-B577-0B6FF3E5A56A}"/>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1" name="Freeform 56">
            <a:extLst>
              <a:ext uri="{FF2B5EF4-FFF2-40B4-BE49-F238E27FC236}">
                <a16:creationId xmlns:a16="http://schemas.microsoft.com/office/drawing/2014/main" id="{A81A4454-958A-4A27-904E-90C007CFE1AE}"/>
              </a:ext>
            </a:extLst>
          </p:cNvPr>
          <p:cNvSpPr>
            <a:spLocks/>
          </p:cNvSpPr>
          <p:nvPr/>
        </p:nvSpPr>
        <p:spPr bwMode="auto">
          <a:xfrm>
            <a:off x="7978775" y="73025"/>
            <a:ext cx="704850" cy="911225"/>
          </a:xfrm>
          <a:custGeom>
            <a:avLst/>
            <a:gdLst>
              <a:gd name="T0" fmla="*/ 2147483646 w 444"/>
              <a:gd name="T1" fmla="*/ 2147483646 h 574"/>
              <a:gd name="T2" fmla="*/ 2147483646 w 444"/>
              <a:gd name="T3" fmla="*/ 2147483646 h 574"/>
              <a:gd name="T4" fmla="*/ 2147483646 w 444"/>
              <a:gd name="T5" fmla="*/ 2147483646 h 574"/>
              <a:gd name="T6" fmla="*/ 0 w 444"/>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4" h="574">
                <a:moveTo>
                  <a:pt x="444" y="574"/>
                </a:moveTo>
                <a:lnTo>
                  <a:pt x="352" y="85"/>
                </a:lnTo>
                <a:cubicBezTo>
                  <a:pt x="312" y="0"/>
                  <a:pt x="261" y="64"/>
                  <a:pt x="202" y="65"/>
                </a:cubicBezTo>
                <a:cubicBezTo>
                  <a:pt x="143" y="66"/>
                  <a:pt x="42" y="86"/>
                  <a:pt x="0" y="91"/>
                </a:cubicBezTo>
              </a:path>
            </a:pathLst>
          </a:custGeom>
          <a:noFill/>
          <a:ln w="28575"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2" name="Line 57">
            <a:extLst>
              <a:ext uri="{FF2B5EF4-FFF2-40B4-BE49-F238E27FC236}">
                <a16:creationId xmlns:a16="http://schemas.microsoft.com/office/drawing/2014/main" id="{8369832F-FCAC-480C-9EE7-6AE4D9BA5107}"/>
              </a:ext>
            </a:extLst>
          </p:cNvPr>
          <p:cNvSpPr>
            <a:spLocks noChangeShapeType="1"/>
          </p:cNvSpPr>
          <p:nvPr/>
        </p:nvSpPr>
        <p:spPr bwMode="auto">
          <a:xfrm>
            <a:off x="6630988" y="766763"/>
            <a:ext cx="0" cy="188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3" name="Text Box 58">
            <a:extLst>
              <a:ext uri="{FF2B5EF4-FFF2-40B4-BE49-F238E27FC236}">
                <a16:creationId xmlns:a16="http://schemas.microsoft.com/office/drawing/2014/main" id="{D312FE36-2354-499B-B8C0-CD0B4C6C6B20}"/>
              </a:ext>
            </a:extLst>
          </p:cNvPr>
          <p:cNvSpPr txBox="1">
            <a:spLocks noChangeArrowheads="1"/>
          </p:cNvSpPr>
          <p:nvPr/>
        </p:nvSpPr>
        <p:spPr bwMode="auto">
          <a:xfrm>
            <a:off x="6423025" y="287338"/>
            <a:ext cx="15128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Weaker</a:t>
            </a:r>
            <a:endParaRPr lang="cs-CZ" altLang="cs-CZ" sz="1400" dirty="0">
              <a:latin typeface="Arial" panose="020B0604020202020204" pitchFamily="34" charset="0"/>
              <a:cs typeface="Arial" panose="020B0604020202020204" pitchFamily="34" charset="0"/>
            </a:endParaRPr>
          </a:p>
          <a:p>
            <a:pP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vasoconstriction</a:t>
            </a:r>
            <a:endParaRPr lang="cs-CZ" altLang="cs-CZ" sz="1400" dirty="0">
              <a:latin typeface="Arial" panose="020B0604020202020204" pitchFamily="34" charset="0"/>
              <a:cs typeface="Arial" panose="020B0604020202020204" pitchFamily="34" charset="0"/>
            </a:endParaRPr>
          </a:p>
        </p:txBody>
      </p:sp>
      <p:sp>
        <p:nvSpPr>
          <p:cNvPr id="174" name="Text Box 59">
            <a:extLst>
              <a:ext uri="{FF2B5EF4-FFF2-40B4-BE49-F238E27FC236}">
                <a16:creationId xmlns:a16="http://schemas.microsoft.com/office/drawing/2014/main" id="{9CDB18F8-170D-4245-A8E4-E15C76DB41B0}"/>
              </a:ext>
            </a:extLst>
          </p:cNvPr>
          <p:cNvSpPr txBox="1">
            <a:spLocks noChangeArrowheads="1"/>
          </p:cNvSpPr>
          <p:nvPr/>
        </p:nvSpPr>
        <p:spPr bwMode="auto">
          <a:xfrm>
            <a:off x="5245100" y="968375"/>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175" name="Line 60">
            <a:extLst>
              <a:ext uri="{FF2B5EF4-FFF2-40B4-BE49-F238E27FC236}">
                <a16:creationId xmlns:a16="http://schemas.microsoft.com/office/drawing/2014/main" id="{EA671F2D-E419-40EB-A0A0-D7E643F149E0}"/>
              </a:ext>
            </a:extLst>
          </p:cNvPr>
          <p:cNvSpPr>
            <a:spLocks noChangeShapeType="1"/>
          </p:cNvSpPr>
          <p:nvPr/>
        </p:nvSpPr>
        <p:spPr bwMode="auto">
          <a:xfrm>
            <a:off x="6089650" y="1233488"/>
            <a:ext cx="381000" cy="260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6" name="Line 61">
            <a:extLst>
              <a:ext uri="{FF2B5EF4-FFF2-40B4-BE49-F238E27FC236}">
                <a16:creationId xmlns:a16="http://schemas.microsoft.com/office/drawing/2014/main" id="{F9DFE20B-D557-41D9-BDF7-F11AE9E9C2B7}"/>
              </a:ext>
            </a:extLst>
          </p:cNvPr>
          <p:cNvSpPr>
            <a:spLocks noChangeShapeType="1"/>
          </p:cNvSpPr>
          <p:nvPr/>
        </p:nvSpPr>
        <p:spPr bwMode="auto">
          <a:xfrm>
            <a:off x="3470275" y="554038"/>
            <a:ext cx="0" cy="4016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7" name="Line 62">
            <a:extLst>
              <a:ext uri="{FF2B5EF4-FFF2-40B4-BE49-F238E27FC236}">
                <a16:creationId xmlns:a16="http://schemas.microsoft.com/office/drawing/2014/main" id="{C959F05F-8DF1-4B50-A5CE-374C64BFECBA}"/>
              </a:ext>
            </a:extLst>
          </p:cNvPr>
          <p:cNvSpPr>
            <a:spLocks noChangeShapeType="1"/>
          </p:cNvSpPr>
          <p:nvPr/>
        </p:nvSpPr>
        <p:spPr bwMode="auto">
          <a:xfrm>
            <a:off x="3455988" y="1609725"/>
            <a:ext cx="0" cy="3238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 name="Text Box 63">
            <a:extLst>
              <a:ext uri="{FF2B5EF4-FFF2-40B4-BE49-F238E27FC236}">
                <a16:creationId xmlns:a16="http://schemas.microsoft.com/office/drawing/2014/main" id="{06941D9D-C1EB-4EFE-97E5-C09E8617F83F}"/>
              </a:ext>
            </a:extLst>
          </p:cNvPr>
          <p:cNvSpPr txBox="1">
            <a:spLocks noChangeArrowheads="1"/>
          </p:cNvSpPr>
          <p:nvPr/>
        </p:nvSpPr>
        <p:spPr bwMode="auto">
          <a:xfrm>
            <a:off x="13635" y="6488668"/>
            <a:ext cx="5851525" cy="369332"/>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GRADUAL ADAPTATION OF LUNGS TO ALTITUDE</a:t>
            </a:r>
            <a:endParaRPr lang="cs-CZ" altLang="cs-CZ" sz="1800" dirty="0">
              <a:latin typeface="Arial" panose="020B0604020202020204" pitchFamily="34" charset="0"/>
              <a:cs typeface="Arial" panose="020B0604020202020204" pitchFamily="34" charset="0"/>
            </a:endParaRPr>
          </a:p>
        </p:txBody>
      </p:sp>
      <p:sp>
        <p:nvSpPr>
          <p:cNvPr id="2" name="Text Box 3">
            <a:extLst>
              <a:ext uri="{FF2B5EF4-FFF2-40B4-BE49-F238E27FC236}">
                <a16:creationId xmlns:a16="http://schemas.microsoft.com/office/drawing/2014/main" id="{5C7C68C1-80C5-4F96-FDB0-FE089DBEFC39}"/>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3" name="Text Box 5">
            <a:extLst>
              <a:ext uri="{FF2B5EF4-FFF2-40B4-BE49-F238E27FC236}">
                <a16:creationId xmlns:a16="http://schemas.microsoft.com/office/drawing/2014/main" id="{D8FBC4C8-3F0D-0AEF-A652-CE1F66AC4CB0}"/>
              </a:ext>
            </a:extLst>
          </p:cNvPr>
          <p:cNvSpPr txBox="1">
            <a:spLocks noChangeArrowheads="1"/>
          </p:cNvSpPr>
          <p:nvPr/>
        </p:nvSpPr>
        <p:spPr bwMode="auto">
          <a:xfrm>
            <a:off x="1437372" y="955675"/>
            <a:ext cx="3971998"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Nonuniform hypoxic vasoconstriction of pulmonary arterioles</a:t>
            </a:r>
            <a:endParaRPr lang="cs-CZ" altLang="cs-CZ"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03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 Box 4">
            <a:extLst>
              <a:ext uri="{FF2B5EF4-FFF2-40B4-BE49-F238E27FC236}">
                <a16:creationId xmlns:a16="http://schemas.microsoft.com/office/drawing/2014/main" id="{5651BCEA-4F4E-4156-B7E2-D9AD32428600}"/>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86" name="Text Box 6">
            <a:extLst>
              <a:ext uri="{FF2B5EF4-FFF2-40B4-BE49-F238E27FC236}">
                <a16:creationId xmlns:a16="http://schemas.microsoft.com/office/drawing/2014/main" id="{B584CEC4-FD48-4DFD-B8A3-59CC788F65DF}"/>
              </a:ext>
            </a:extLst>
          </p:cNvPr>
          <p:cNvSpPr txBox="1">
            <a:spLocks noChangeArrowheads="1"/>
          </p:cNvSpPr>
          <p:nvPr/>
        </p:nvSpPr>
        <p:spPr bwMode="auto">
          <a:xfrm>
            <a:off x="2152650" y="1941513"/>
            <a:ext cx="2768600"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Rise in pulmonary arterial pressure</a:t>
            </a:r>
            <a:endParaRPr lang="cs-CZ" altLang="cs-CZ" sz="1800" dirty="0">
              <a:latin typeface="Arial" panose="020B0604020202020204" pitchFamily="34" charset="0"/>
              <a:cs typeface="Arial" panose="020B0604020202020204" pitchFamily="34" charset="0"/>
            </a:endParaRPr>
          </a:p>
        </p:txBody>
      </p:sp>
      <p:grpSp>
        <p:nvGrpSpPr>
          <p:cNvPr id="87" name="Group 7">
            <a:extLst>
              <a:ext uri="{FF2B5EF4-FFF2-40B4-BE49-F238E27FC236}">
                <a16:creationId xmlns:a16="http://schemas.microsoft.com/office/drawing/2014/main" id="{4B72E9DE-46A9-452D-A4F7-A68993CC46BA}"/>
              </a:ext>
            </a:extLst>
          </p:cNvPr>
          <p:cNvGrpSpPr>
            <a:grpSpLocks/>
          </p:cNvGrpSpPr>
          <p:nvPr/>
        </p:nvGrpSpPr>
        <p:grpSpPr bwMode="auto">
          <a:xfrm>
            <a:off x="7273925" y="3273425"/>
            <a:ext cx="522288" cy="514350"/>
            <a:chOff x="4432" y="112"/>
            <a:chExt cx="329" cy="324"/>
          </a:xfrm>
        </p:grpSpPr>
        <p:sp>
          <p:nvSpPr>
            <p:cNvPr id="88" name="Oval 8">
              <a:extLst>
                <a:ext uri="{FF2B5EF4-FFF2-40B4-BE49-F238E27FC236}">
                  <a16:creationId xmlns:a16="http://schemas.microsoft.com/office/drawing/2014/main" id="{162F2EDF-1962-4A1A-9C50-CEEA40F070E6}"/>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89" name="Rectangle 9">
              <a:extLst>
                <a:ext uri="{FF2B5EF4-FFF2-40B4-BE49-F238E27FC236}">
                  <a16:creationId xmlns:a16="http://schemas.microsoft.com/office/drawing/2014/main" id="{9E473C4D-44DA-418C-AF08-3FDC6A8F5D8B}"/>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90" name="Freeform 10">
            <a:extLst>
              <a:ext uri="{FF2B5EF4-FFF2-40B4-BE49-F238E27FC236}">
                <a16:creationId xmlns:a16="http://schemas.microsoft.com/office/drawing/2014/main" id="{190F47DA-DC04-4B0C-8923-D3DFF19901BD}"/>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1" name="Freeform 11">
            <a:extLst>
              <a:ext uri="{FF2B5EF4-FFF2-40B4-BE49-F238E27FC236}">
                <a16:creationId xmlns:a16="http://schemas.microsoft.com/office/drawing/2014/main" id="{5F41F94E-8AF0-4BF1-916A-E37FE11306D4}"/>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 name="Freeform 12">
            <a:extLst>
              <a:ext uri="{FF2B5EF4-FFF2-40B4-BE49-F238E27FC236}">
                <a16:creationId xmlns:a16="http://schemas.microsoft.com/office/drawing/2014/main" id="{462C6B99-FD62-4DF7-BF65-E36030BD55C6}"/>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3" name="Freeform 13">
            <a:extLst>
              <a:ext uri="{FF2B5EF4-FFF2-40B4-BE49-F238E27FC236}">
                <a16:creationId xmlns:a16="http://schemas.microsoft.com/office/drawing/2014/main" id="{F7DDB792-977A-4265-AABD-9DACB944268A}"/>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94" name="Group 14">
            <a:extLst>
              <a:ext uri="{FF2B5EF4-FFF2-40B4-BE49-F238E27FC236}">
                <a16:creationId xmlns:a16="http://schemas.microsoft.com/office/drawing/2014/main" id="{EB489E98-5F15-4FBE-8D4C-874B56AF83D4}"/>
              </a:ext>
            </a:extLst>
          </p:cNvPr>
          <p:cNvGrpSpPr>
            <a:grpSpLocks/>
          </p:cNvGrpSpPr>
          <p:nvPr/>
        </p:nvGrpSpPr>
        <p:grpSpPr bwMode="auto">
          <a:xfrm>
            <a:off x="7212013" y="2624138"/>
            <a:ext cx="522287" cy="514350"/>
            <a:chOff x="4432" y="112"/>
            <a:chExt cx="329" cy="324"/>
          </a:xfrm>
        </p:grpSpPr>
        <p:sp>
          <p:nvSpPr>
            <p:cNvPr id="95" name="Oval 15">
              <a:extLst>
                <a:ext uri="{FF2B5EF4-FFF2-40B4-BE49-F238E27FC236}">
                  <a16:creationId xmlns:a16="http://schemas.microsoft.com/office/drawing/2014/main" id="{4259BCCF-C0FC-44F6-8D32-6F7CFBBF6340}"/>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96" name="Rectangle 16">
              <a:extLst>
                <a:ext uri="{FF2B5EF4-FFF2-40B4-BE49-F238E27FC236}">
                  <a16:creationId xmlns:a16="http://schemas.microsoft.com/office/drawing/2014/main" id="{46986B4D-FC07-4C0B-8813-A007CCD6FDE4}"/>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97" name="Freeform 17">
            <a:extLst>
              <a:ext uri="{FF2B5EF4-FFF2-40B4-BE49-F238E27FC236}">
                <a16:creationId xmlns:a16="http://schemas.microsoft.com/office/drawing/2014/main" id="{C2D14F25-E1D5-44A1-914D-4CC577311149}"/>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 name="Freeform 18">
            <a:extLst>
              <a:ext uri="{FF2B5EF4-FFF2-40B4-BE49-F238E27FC236}">
                <a16:creationId xmlns:a16="http://schemas.microsoft.com/office/drawing/2014/main" id="{5CC2DC61-A183-419D-84A9-D6789B011C20}"/>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9" name="Freeform 19">
            <a:extLst>
              <a:ext uri="{FF2B5EF4-FFF2-40B4-BE49-F238E27FC236}">
                <a16:creationId xmlns:a16="http://schemas.microsoft.com/office/drawing/2014/main" id="{F74C6FA8-9546-4BA8-9DD5-EE85DE4CE960}"/>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0" name="Group 20">
            <a:extLst>
              <a:ext uri="{FF2B5EF4-FFF2-40B4-BE49-F238E27FC236}">
                <a16:creationId xmlns:a16="http://schemas.microsoft.com/office/drawing/2014/main" id="{32250FE3-BBFA-42E0-A82A-226399C1BFEA}"/>
              </a:ext>
            </a:extLst>
          </p:cNvPr>
          <p:cNvGrpSpPr>
            <a:grpSpLocks/>
          </p:cNvGrpSpPr>
          <p:nvPr/>
        </p:nvGrpSpPr>
        <p:grpSpPr bwMode="auto">
          <a:xfrm>
            <a:off x="7173913" y="1974850"/>
            <a:ext cx="522287" cy="514350"/>
            <a:chOff x="4432" y="112"/>
            <a:chExt cx="329" cy="324"/>
          </a:xfrm>
        </p:grpSpPr>
        <p:sp>
          <p:nvSpPr>
            <p:cNvPr id="101" name="Oval 21">
              <a:extLst>
                <a:ext uri="{FF2B5EF4-FFF2-40B4-BE49-F238E27FC236}">
                  <a16:creationId xmlns:a16="http://schemas.microsoft.com/office/drawing/2014/main" id="{3FEC69F4-5F0D-4E0C-B7AA-F47CDF521B9F}"/>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02" name="Rectangle 22">
              <a:extLst>
                <a:ext uri="{FF2B5EF4-FFF2-40B4-BE49-F238E27FC236}">
                  <a16:creationId xmlns:a16="http://schemas.microsoft.com/office/drawing/2014/main" id="{34059AE7-5E1B-4258-995E-5F0F21E4ACEB}"/>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03" name="Freeform 23">
            <a:extLst>
              <a:ext uri="{FF2B5EF4-FFF2-40B4-BE49-F238E27FC236}">
                <a16:creationId xmlns:a16="http://schemas.microsoft.com/office/drawing/2014/main" id="{8CB38400-B56E-44A0-9B1C-4FA587A807C0}"/>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Freeform 24">
            <a:extLst>
              <a:ext uri="{FF2B5EF4-FFF2-40B4-BE49-F238E27FC236}">
                <a16:creationId xmlns:a16="http://schemas.microsoft.com/office/drawing/2014/main" id="{7E247A10-6F88-426C-A67E-799BF3FB6475}"/>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Freeform 25">
            <a:extLst>
              <a:ext uri="{FF2B5EF4-FFF2-40B4-BE49-F238E27FC236}">
                <a16:creationId xmlns:a16="http://schemas.microsoft.com/office/drawing/2014/main" id="{A950F5DB-F6BF-4732-B7D7-AE0176616A79}"/>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6" name="Group 26">
            <a:extLst>
              <a:ext uri="{FF2B5EF4-FFF2-40B4-BE49-F238E27FC236}">
                <a16:creationId xmlns:a16="http://schemas.microsoft.com/office/drawing/2014/main" id="{44352026-3EA3-423F-9604-FE8D80B108C8}"/>
              </a:ext>
            </a:extLst>
          </p:cNvPr>
          <p:cNvGrpSpPr>
            <a:grpSpLocks/>
          </p:cNvGrpSpPr>
          <p:nvPr/>
        </p:nvGrpSpPr>
        <p:grpSpPr bwMode="auto">
          <a:xfrm>
            <a:off x="7135813" y="1325563"/>
            <a:ext cx="522287" cy="514350"/>
            <a:chOff x="4432" y="112"/>
            <a:chExt cx="329" cy="324"/>
          </a:xfrm>
        </p:grpSpPr>
        <p:sp>
          <p:nvSpPr>
            <p:cNvPr id="107" name="Oval 27">
              <a:extLst>
                <a:ext uri="{FF2B5EF4-FFF2-40B4-BE49-F238E27FC236}">
                  <a16:creationId xmlns:a16="http://schemas.microsoft.com/office/drawing/2014/main" id="{F58FDFFF-2899-481D-BEB3-7B8A6A9F1BED}"/>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08" name="Rectangle 28">
              <a:extLst>
                <a:ext uri="{FF2B5EF4-FFF2-40B4-BE49-F238E27FC236}">
                  <a16:creationId xmlns:a16="http://schemas.microsoft.com/office/drawing/2014/main" id="{4311F12B-22D7-407C-BFE7-0B4CCB776C8A}"/>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09" name="Freeform 29">
            <a:extLst>
              <a:ext uri="{FF2B5EF4-FFF2-40B4-BE49-F238E27FC236}">
                <a16:creationId xmlns:a16="http://schemas.microsoft.com/office/drawing/2014/main" id="{C6FC31A0-A344-4FA2-B3B6-A57A4C28E0EC}"/>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Freeform 30">
            <a:extLst>
              <a:ext uri="{FF2B5EF4-FFF2-40B4-BE49-F238E27FC236}">
                <a16:creationId xmlns:a16="http://schemas.microsoft.com/office/drawing/2014/main" id="{75A56BF9-4514-4B71-B8B1-52C0BB23EEF6}"/>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Freeform 31">
            <a:extLst>
              <a:ext uri="{FF2B5EF4-FFF2-40B4-BE49-F238E27FC236}">
                <a16:creationId xmlns:a16="http://schemas.microsoft.com/office/drawing/2014/main" id="{2D519269-D939-4CF8-8EE3-208153C1EC7D}"/>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2" name="Group 32">
            <a:extLst>
              <a:ext uri="{FF2B5EF4-FFF2-40B4-BE49-F238E27FC236}">
                <a16:creationId xmlns:a16="http://schemas.microsoft.com/office/drawing/2014/main" id="{A16B4A6A-4539-4AF9-81B9-2A7DFEC30374}"/>
              </a:ext>
            </a:extLst>
          </p:cNvPr>
          <p:cNvGrpSpPr>
            <a:grpSpLocks/>
          </p:cNvGrpSpPr>
          <p:nvPr/>
        </p:nvGrpSpPr>
        <p:grpSpPr bwMode="auto">
          <a:xfrm>
            <a:off x="7097713" y="676275"/>
            <a:ext cx="522287" cy="514350"/>
            <a:chOff x="4432" y="112"/>
            <a:chExt cx="329" cy="324"/>
          </a:xfrm>
        </p:grpSpPr>
        <p:sp>
          <p:nvSpPr>
            <p:cNvPr id="113" name="Oval 33">
              <a:extLst>
                <a:ext uri="{FF2B5EF4-FFF2-40B4-BE49-F238E27FC236}">
                  <a16:creationId xmlns:a16="http://schemas.microsoft.com/office/drawing/2014/main" id="{390D2D33-8AD2-4EFF-B765-2D73FD313C0A}"/>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14" name="Rectangle 34">
              <a:extLst>
                <a:ext uri="{FF2B5EF4-FFF2-40B4-BE49-F238E27FC236}">
                  <a16:creationId xmlns:a16="http://schemas.microsoft.com/office/drawing/2014/main" id="{05AD5E95-17A1-4623-A0C2-C56C3A842EF4}"/>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15" name="Freeform 35">
            <a:extLst>
              <a:ext uri="{FF2B5EF4-FFF2-40B4-BE49-F238E27FC236}">
                <a16:creationId xmlns:a16="http://schemas.microsoft.com/office/drawing/2014/main" id="{6CC54E3D-CED5-4DE4-8692-DB42BC1BAA54}"/>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6" name="Freeform 36">
            <a:extLst>
              <a:ext uri="{FF2B5EF4-FFF2-40B4-BE49-F238E27FC236}">
                <a16:creationId xmlns:a16="http://schemas.microsoft.com/office/drawing/2014/main" id="{B5461B2C-A4B5-4F02-97AC-DDA88B0A907E}"/>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Freeform 37">
            <a:extLst>
              <a:ext uri="{FF2B5EF4-FFF2-40B4-BE49-F238E27FC236}">
                <a16:creationId xmlns:a16="http://schemas.microsoft.com/office/drawing/2014/main" id="{60E74B1E-EC36-46A7-88E8-ACD712251EF9}"/>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18" name="Group 38">
            <a:extLst>
              <a:ext uri="{FF2B5EF4-FFF2-40B4-BE49-F238E27FC236}">
                <a16:creationId xmlns:a16="http://schemas.microsoft.com/office/drawing/2014/main" id="{D64386C2-7AD8-46D7-BABA-A6AA91221954}"/>
              </a:ext>
            </a:extLst>
          </p:cNvPr>
          <p:cNvGrpSpPr>
            <a:grpSpLocks/>
          </p:cNvGrpSpPr>
          <p:nvPr/>
        </p:nvGrpSpPr>
        <p:grpSpPr bwMode="auto">
          <a:xfrm>
            <a:off x="7059613" y="26988"/>
            <a:ext cx="522287" cy="514350"/>
            <a:chOff x="4432" y="112"/>
            <a:chExt cx="329" cy="324"/>
          </a:xfrm>
        </p:grpSpPr>
        <p:sp>
          <p:nvSpPr>
            <p:cNvPr id="119" name="Oval 39">
              <a:extLst>
                <a:ext uri="{FF2B5EF4-FFF2-40B4-BE49-F238E27FC236}">
                  <a16:creationId xmlns:a16="http://schemas.microsoft.com/office/drawing/2014/main" id="{6508DBBD-8556-4991-A831-3308F6B2CA03}"/>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20" name="Rectangle 40">
              <a:extLst>
                <a:ext uri="{FF2B5EF4-FFF2-40B4-BE49-F238E27FC236}">
                  <a16:creationId xmlns:a16="http://schemas.microsoft.com/office/drawing/2014/main" id="{EC52C222-80EF-4ACD-BB59-9997ED871098}"/>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21" name="Freeform 41">
            <a:extLst>
              <a:ext uri="{FF2B5EF4-FFF2-40B4-BE49-F238E27FC236}">
                <a16:creationId xmlns:a16="http://schemas.microsoft.com/office/drawing/2014/main" id="{2F64F6ED-0018-47A1-A5A3-F87D77B89206}"/>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Freeform 42">
            <a:extLst>
              <a:ext uri="{FF2B5EF4-FFF2-40B4-BE49-F238E27FC236}">
                <a16:creationId xmlns:a16="http://schemas.microsoft.com/office/drawing/2014/main" id="{49497D02-076B-45E0-8555-867FC92CD477}"/>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 name="Freeform 43">
            <a:extLst>
              <a:ext uri="{FF2B5EF4-FFF2-40B4-BE49-F238E27FC236}">
                <a16:creationId xmlns:a16="http://schemas.microsoft.com/office/drawing/2014/main" id="{5E538177-DE8A-430E-B568-64BACA25B9C5}"/>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Freeform 44">
            <a:extLst>
              <a:ext uri="{FF2B5EF4-FFF2-40B4-BE49-F238E27FC236}">
                <a16:creationId xmlns:a16="http://schemas.microsoft.com/office/drawing/2014/main" id="{F9F4B628-63CE-47A9-8E9D-7999F176F98F}"/>
              </a:ext>
            </a:extLst>
          </p:cNvPr>
          <p:cNvSpPr>
            <a:spLocks/>
          </p:cNvSpPr>
          <p:nvPr/>
        </p:nvSpPr>
        <p:spPr bwMode="auto">
          <a:xfrm>
            <a:off x="8651875" y="976313"/>
            <a:ext cx="192088" cy="2935287"/>
          </a:xfrm>
          <a:custGeom>
            <a:avLst/>
            <a:gdLst>
              <a:gd name="T0" fmla="*/ 0 w 121"/>
              <a:gd name="T1" fmla="*/ 0 h 1849"/>
              <a:gd name="T2" fmla="*/ 2147483646 w 121"/>
              <a:gd name="T3" fmla="*/ 2147483646 h 1849"/>
              <a:gd name="T4" fmla="*/ 2147483646 w 121"/>
              <a:gd name="T5" fmla="*/ 2147483646 h 1849"/>
              <a:gd name="T6" fmla="*/ 2147483646 w 121"/>
              <a:gd name="T7" fmla="*/ 2147483646 h 1849"/>
              <a:gd name="T8" fmla="*/ 2147483646 w 121"/>
              <a:gd name="T9" fmla="*/ 2147483646 h 18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849">
                <a:moveTo>
                  <a:pt x="0" y="0"/>
                </a:moveTo>
                <a:cubicBezTo>
                  <a:pt x="6" y="43"/>
                  <a:pt x="34" y="80"/>
                  <a:pt x="39" y="261"/>
                </a:cubicBezTo>
                <a:cubicBezTo>
                  <a:pt x="44" y="442"/>
                  <a:pt x="31" y="863"/>
                  <a:pt x="29" y="1089"/>
                </a:cubicBezTo>
                <a:cubicBezTo>
                  <a:pt x="27" y="1315"/>
                  <a:pt x="9" y="1489"/>
                  <a:pt x="24" y="1616"/>
                </a:cubicBezTo>
                <a:cubicBezTo>
                  <a:pt x="39" y="1743"/>
                  <a:pt x="80" y="1796"/>
                  <a:pt x="121" y="1849"/>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Freeform 45">
            <a:extLst>
              <a:ext uri="{FF2B5EF4-FFF2-40B4-BE49-F238E27FC236}">
                <a16:creationId xmlns:a16="http://schemas.microsoft.com/office/drawing/2014/main" id="{DE1420A5-21C6-47A9-9299-F68A164CADAB}"/>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6" name="Freeform 46">
            <a:extLst>
              <a:ext uri="{FF2B5EF4-FFF2-40B4-BE49-F238E27FC236}">
                <a16:creationId xmlns:a16="http://schemas.microsoft.com/office/drawing/2014/main" id="{EB335935-2B97-4C41-AF2F-230B9D381F3F}"/>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7" name="Freeform 47">
            <a:extLst>
              <a:ext uri="{FF2B5EF4-FFF2-40B4-BE49-F238E27FC236}">
                <a16:creationId xmlns:a16="http://schemas.microsoft.com/office/drawing/2014/main" id="{6B01C10B-3D18-4E11-9552-1C610093F7DE}"/>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 name="Freeform 48">
            <a:extLst>
              <a:ext uri="{FF2B5EF4-FFF2-40B4-BE49-F238E27FC236}">
                <a16:creationId xmlns:a16="http://schemas.microsoft.com/office/drawing/2014/main" id="{2884AA94-340D-4410-817D-48CC3339CFF0}"/>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 name="Freeform 49">
            <a:extLst>
              <a:ext uri="{FF2B5EF4-FFF2-40B4-BE49-F238E27FC236}">
                <a16:creationId xmlns:a16="http://schemas.microsoft.com/office/drawing/2014/main" id="{119E207F-D22A-47C0-A5C9-AF80899453F6}"/>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0" name="Freeform 50">
            <a:extLst>
              <a:ext uri="{FF2B5EF4-FFF2-40B4-BE49-F238E27FC236}">
                <a16:creationId xmlns:a16="http://schemas.microsoft.com/office/drawing/2014/main" id="{3A46C00B-B679-43CC-9D4E-8B7BAEB01AA5}"/>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1" name="Freeform 51">
            <a:extLst>
              <a:ext uri="{FF2B5EF4-FFF2-40B4-BE49-F238E27FC236}">
                <a16:creationId xmlns:a16="http://schemas.microsoft.com/office/drawing/2014/main" id="{3A557238-AB67-43A8-BC48-57965E7EF7BF}"/>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Freeform 52">
            <a:extLst>
              <a:ext uri="{FF2B5EF4-FFF2-40B4-BE49-F238E27FC236}">
                <a16:creationId xmlns:a16="http://schemas.microsoft.com/office/drawing/2014/main" id="{39D19F43-4B71-4598-87A5-2E86F657ACFB}"/>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Freeform 53">
            <a:extLst>
              <a:ext uri="{FF2B5EF4-FFF2-40B4-BE49-F238E27FC236}">
                <a16:creationId xmlns:a16="http://schemas.microsoft.com/office/drawing/2014/main" id="{D3B4E7AE-BE62-48E2-B08D-B81C6AEB7F44}"/>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4" name="Freeform 54">
            <a:extLst>
              <a:ext uri="{FF2B5EF4-FFF2-40B4-BE49-F238E27FC236}">
                <a16:creationId xmlns:a16="http://schemas.microsoft.com/office/drawing/2014/main" id="{630491E2-0BE3-419F-BE33-C15AFE40E803}"/>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Freeform 55">
            <a:extLst>
              <a:ext uri="{FF2B5EF4-FFF2-40B4-BE49-F238E27FC236}">
                <a16:creationId xmlns:a16="http://schemas.microsoft.com/office/drawing/2014/main" id="{9F9208C4-3899-4B99-8365-D5198AE93449}"/>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Freeform 56">
            <a:extLst>
              <a:ext uri="{FF2B5EF4-FFF2-40B4-BE49-F238E27FC236}">
                <a16:creationId xmlns:a16="http://schemas.microsoft.com/office/drawing/2014/main" id="{D96C078D-1A03-450D-B863-5381EC8C9A98}"/>
              </a:ext>
            </a:extLst>
          </p:cNvPr>
          <p:cNvSpPr>
            <a:spLocks/>
          </p:cNvSpPr>
          <p:nvPr/>
        </p:nvSpPr>
        <p:spPr bwMode="auto">
          <a:xfrm>
            <a:off x="7978775" y="73025"/>
            <a:ext cx="704850" cy="911225"/>
          </a:xfrm>
          <a:custGeom>
            <a:avLst/>
            <a:gdLst>
              <a:gd name="T0" fmla="*/ 2147483646 w 444"/>
              <a:gd name="T1" fmla="*/ 2147483646 h 574"/>
              <a:gd name="T2" fmla="*/ 2147483646 w 444"/>
              <a:gd name="T3" fmla="*/ 2147483646 h 574"/>
              <a:gd name="T4" fmla="*/ 2147483646 w 444"/>
              <a:gd name="T5" fmla="*/ 2147483646 h 574"/>
              <a:gd name="T6" fmla="*/ 0 w 444"/>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4" h="574">
                <a:moveTo>
                  <a:pt x="444" y="574"/>
                </a:moveTo>
                <a:lnTo>
                  <a:pt x="352" y="85"/>
                </a:lnTo>
                <a:cubicBezTo>
                  <a:pt x="312" y="0"/>
                  <a:pt x="261" y="64"/>
                  <a:pt x="202" y="65"/>
                </a:cubicBezTo>
                <a:cubicBezTo>
                  <a:pt x="143" y="66"/>
                  <a:pt x="42" y="86"/>
                  <a:pt x="0" y="91"/>
                </a:cubicBezTo>
              </a:path>
            </a:pathLst>
          </a:custGeom>
          <a:noFill/>
          <a:ln w="28575"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Text Box 57">
            <a:extLst>
              <a:ext uri="{FF2B5EF4-FFF2-40B4-BE49-F238E27FC236}">
                <a16:creationId xmlns:a16="http://schemas.microsoft.com/office/drawing/2014/main" id="{0E3C9A6A-EBB5-4AE2-8104-7BB804772522}"/>
              </a:ext>
            </a:extLst>
          </p:cNvPr>
          <p:cNvSpPr txBox="1">
            <a:spLocks noChangeArrowheads="1"/>
          </p:cNvSpPr>
          <p:nvPr/>
        </p:nvSpPr>
        <p:spPr bwMode="auto">
          <a:xfrm>
            <a:off x="5245100" y="968375"/>
            <a:ext cx="96996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r" eaLnBrk="1" hangingPunct="1">
              <a:spcBef>
                <a:spcPct val="0"/>
              </a:spcBef>
              <a:buClrTx/>
              <a:buFontTx/>
              <a:buNone/>
            </a:pPr>
            <a:r>
              <a:rPr lang="cs-CZ" altLang="cs-CZ" sz="1400" dirty="0" err="1">
                <a:latin typeface="Arial" panose="020B0604020202020204" pitchFamily="34" charset="0"/>
                <a:cs typeface="Arial" panose="020B0604020202020204" pitchFamily="34" charset="0"/>
              </a:rPr>
              <a:t>Pressure</a:t>
            </a:r>
            <a:r>
              <a:rPr lang="cs-CZ" altLang="cs-CZ" sz="1400" dirty="0">
                <a:latin typeface="Arial" panose="020B0604020202020204" pitchFamily="34" charset="0"/>
                <a:cs typeface="Arial" panose="020B0604020202020204" pitchFamily="34" charset="0"/>
              </a:rPr>
              <a:t> </a:t>
            </a:r>
            <a:r>
              <a:rPr lang="cs-CZ" altLang="cs-CZ" sz="1400" dirty="0" err="1">
                <a:latin typeface="Arial" panose="020B0604020202020204" pitchFamily="34" charset="0"/>
                <a:cs typeface="Arial" panose="020B0604020202020204" pitchFamily="34" charset="0"/>
              </a:rPr>
              <a:t>rise</a:t>
            </a:r>
            <a:endParaRPr lang="cs-CZ" altLang="cs-CZ" sz="1400" dirty="0">
              <a:latin typeface="Arial" panose="020B0604020202020204" pitchFamily="34" charset="0"/>
              <a:cs typeface="Arial" panose="020B0604020202020204" pitchFamily="34" charset="0"/>
            </a:endParaRPr>
          </a:p>
        </p:txBody>
      </p:sp>
      <p:sp>
        <p:nvSpPr>
          <p:cNvPr id="138" name="Line 58">
            <a:extLst>
              <a:ext uri="{FF2B5EF4-FFF2-40B4-BE49-F238E27FC236}">
                <a16:creationId xmlns:a16="http://schemas.microsoft.com/office/drawing/2014/main" id="{75B4F8B5-8FCA-4966-A9D1-93C64C55E656}"/>
              </a:ext>
            </a:extLst>
          </p:cNvPr>
          <p:cNvSpPr>
            <a:spLocks noChangeShapeType="1"/>
          </p:cNvSpPr>
          <p:nvPr/>
        </p:nvSpPr>
        <p:spPr bwMode="auto">
          <a:xfrm>
            <a:off x="6089650" y="1233488"/>
            <a:ext cx="381000" cy="260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Line 59">
            <a:extLst>
              <a:ext uri="{FF2B5EF4-FFF2-40B4-BE49-F238E27FC236}">
                <a16:creationId xmlns:a16="http://schemas.microsoft.com/office/drawing/2014/main" id="{2AAF7039-1633-48A4-83DC-92868F235B21}"/>
              </a:ext>
            </a:extLst>
          </p:cNvPr>
          <p:cNvSpPr>
            <a:spLocks noChangeShapeType="1"/>
          </p:cNvSpPr>
          <p:nvPr/>
        </p:nvSpPr>
        <p:spPr bwMode="auto">
          <a:xfrm>
            <a:off x="3470275" y="554038"/>
            <a:ext cx="0" cy="4016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60">
            <a:extLst>
              <a:ext uri="{FF2B5EF4-FFF2-40B4-BE49-F238E27FC236}">
                <a16:creationId xmlns:a16="http://schemas.microsoft.com/office/drawing/2014/main" id="{ECEDC840-2416-4146-8899-3795709CD488}"/>
              </a:ext>
            </a:extLst>
          </p:cNvPr>
          <p:cNvSpPr>
            <a:spLocks noChangeShapeType="1"/>
          </p:cNvSpPr>
          <p:nvPr/>
        </p:nvSpPr>
        <p:spPr bwMode="auto">
          <a:xfrm>
            <a:off x="3455988" y="1609725"/>
            <a:ext cx="0" cy="3238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Text Box 61">
            <a:extLst>
              <a:ext uri="{FF2B5EF4-FFF2-40B4-BE49-F238E27FC236}">
                <a16:creationId xmlns:a16="http://schemas.microsoft.com/office/drawing/2014/main" id="{22273146-C54F-4D28-9796-1981BCED63EE}"/>
              </a:ext>
            </a:extLst>
          </p:cNvPr>
          <p:cNvSpPr txBox="1">
            <a:spLocks noChangeArrowheads="1"/>
          </p:cNvSpPr>
          <p:nvPr/>
        </p:nvSpPr>
        <p:spPr bwMode="auto">
          <a:xfrm>
            <a:off x="61119" y="3073400"/>
            <a:ext cx="3838575" cy="923330"/>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Gradual muscle hypertrophy even in those capillaries where there was weaker vasoconstriction</a:t>
            </a:r>
            <a:endParaRPr lang="cs-CZ" altLang="cs-CZ" sz="1800" dirty="0">
              <a:latin typeface="Arial" panose="020B0604020202020204" pitchFamily="34" charset="0"/>
              <a:cs typeface="Arial" panose="020B0604020202020204" pitchFamily="34" charset="0"/>
            </a:endParaRPr>
          </a:p>
        </p:txBody>
      </p:sp>
      <p:sp>
        <p:nvSpPr>
          <p:cNvPr id="143" name="Line 63">
            <a:extLst>
              <a:ext uri="{FF2B5EF4-FFF2-40B4-BE49-F238E27FC236}">
                <a16:creationId xmlns:a16="http://schemas.microsoft.com/office/drawing/2014/main" id="{5C468F91-382A-4F05-93E4-F27C9249DC93}"/>
              </a:ext>
            </a:extLst>
          </p:cNvPr>
          <p:cNvSpPr>
            <a:spLocks noChangeShapeType="1"/>
          </p:cNvSpPr>
          <p:nvPr/>
        </p:nvSpPr>
        <p:spPr bwMode="auto">
          <a:xfrm>
            <a:off x="1905000" y="1617663"/>
            <a:ext cx="0" cy="14557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4" name="Line 64">
            <a:extLst>
              <a:ext uri="{FF2B5EF4-FFF2-40B4-BE49-F238E27FC236}">
                <a16:creationId xmlns:a16="http://schemas.microsoft.com/office/drawing/2014/main" id="{7B37CBC4-DA06-44F4-AF68-ACDF450659E3}"/>
              </a:ext>
            </a:extLst>
          </p:cNvPr>
          <p:cNvSpPr>
            <a:spLocks noChangeShapeType="1"/>
          </p:cNvSpPr>
          <p:nvPr/>
        </p:nvSpPr>
        <p:spPr bwMode="auto">
          <a:xfrm>
            <a:off x="1897063" y="3998913"/>
            <a:ext cx="7937" cy="53181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 name="Text Box 65">
            <a:extLst>
              <a:ext uri="{FF2B5EF4-FFF2-40B4-BE49-F238E27FC236}">
                <a16:creationId xmlns:a16="http://schemas.microsoft.com/office/drawing/2014/main" id="{32A86FF9-C24D-41E0-8099-366FBF94ACF2}"/>
              </a:ext>
            </a:extLst>
          </p:cNvPr>
          <p:cNvSpPr txBox="1">
            <a:spLocks noChangeArrowheads="1"/>
          </p:cNvSpPr>
          <p:nvPr/>
        </p:nvSpPr>
        <p:spPr bwMode="auto">
          <a:xfrm>
            <a:off x="4432300" y="5127625"/>
            <a:ext cx="3363913" cy="1200150"/>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a:spcBef>
                <a:spcPct val="0"/>
              </a:spcBef>
              <a:buClrTx/>
              <a:buNone/>
            </a:pPr>
            <a:r>
              <a:rPr lang="en-US" altLang="cs-CZ" sz="1800" dirty="0">
                <a:latin typeface="Arial" panose="020B0604020202020204" pitchFamily="34" charset="0"/>
                <a:cs typeface="Arial" panose="020B0604020202020204" pitchFamily="34" charset="0"/>
              </a:rPr>
              <a:t>All capillaries are protected from the transfer of high pressure from the pulmonary artery to the capillaries</a:t>
            </a:r>
            <a:endParaRPr lang="cs-CZ" altLang="cs-CZ" sz="1800" dirty="0">
              <a:latin typeface="Arial" panose="020B0604020202020204" pitchFamily="34" charset="0"/>
              <a:cs typeface="Arial" panose="020B0604020202020204" pitchFamily="34" charset="0"/>
            </a:endParaRPr>
          </a:p>
        </p:txBody>
      </p:sp>
      <p:sp>
        <p:nvSpPr>
          <p:cNvPr id="146" name="Line 66">
            <a:extLst>
              <a:ext uri="{FF2B5EF4-FFF2-40B4-BE49-F238E27FC236}">
                <a16:creationId xmlns:a16="http://schemas.microsoft.com/office/drawing/2014/main" id="{8E932E25-5A94-4699-B0FB-3B2407905D69}"/>
              </a:ext>
            </a:extLst>
          </p:cNvPr>
          <p:cNvSpPr>
            <a:spLocks noChangeShapeType="1"/>
          </p:cNvSpPr>
          <p:nvPr/>
        </p:nvSpPr>
        <p:spPr bwMode="auto">
          <a:xfrm>
            <a:off x="4841875" y="2603500"/>
            <a:ext cx="79375" cy="22526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67">
            <a:extLst>
              <a:ext uri="{FF2B5EF4-FFF2-40B4-BE49-F238E27FC236}">
                <a16:creationId xmlns:a16="http://schemas.microsoft.com/office/drawing/2014/main" id="{0E90124B-6175-4686-89E4-711C9C105E47}"/>
              </a:ext>
            </a:extLst>
          </p:cNvPr>
          <p:cNvSpPr>
            <a:spLocks noChangeShapeType="1"/>
          </p:cNvSpPr>
          <p:nvPr/>
        </p:nvSpPr>
        <p:spPr bwMode="auto">
          <a:xfrm>
            <a:off x="4706938" y="4935538"/>
            <a:ext cx="46513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68">
            <a:extLst>
              <a:ext uri="{FF2B5EF4-FFF2-40B4-BE49-F238E27FC236}">
                <a16:creationId xmlns:a16="http://schemas.microsoft.com/office/drawing/2014/main" id="{80637762-C1B7-4D73-90C0-1AC9949CB9C9}"/>
              </a:ext>
            </a:extLst>
          </p:cNvPr>
          <p:cNvSpPr>
            <a:spLocks noChangeShapeType="1"/>
          </p:cNvSpPr>
          <p:nvPr/>
        </p:nvSpPr>
        <p:spPr bwMode="auto">
          <a:xfrm>
            <a:off x="4708525" y="5008563"/>
            <a:ext cx="465138"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69">
            <a:extLst>
              <a:ext uri="{FF2B5EF4-FFF2-40B4-BE49-F238E27FC236}">
                <a16:creationId xmlns:a16="http://schemas.microsoft.com/office/drawing/2014/main" id="{238D94E9-F921-4685-AF96-527283C01FDB}"/>
              </a:ext>
            </a:extLst>
          </p:cNvPr>
          <p:cNvSpPr>
            <a:spLocks noChangeShapeType="1"/>
          </p:cNvSpPr>
          <p:nvPr/>
        </p:nvSpPr>
        <p:spPr bwMode="auto">
          <a:xfrm>
            <a:off x="4225925" y="4968875"/>
            <a:ext cx="481013"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71">
            <a:extLst>
              <a:ext uri="{FF2B5EF4-FFF2-40B4-BE49-F238E27FC236}">
                <a16:creationId xmlns:a16="http://schemas.microsoft.com/office/drawing/2014/main" id="{13859DD0-5E9D-42AA-A5FC-2BE0D02E50D0}"/>
              </a:ext>
            </a:extLst>
          </p:cNvPr>
          <p:cNvSpPr>
            <a:spLocks noChangeShapeType="1"/>
          </p:cNvSpPr>
          <p:nvPr/>
        </p:nvSpPr>
        <p:spPr bwMode="auto">
          <a:xfrm>
            <a:off x="6630988" y="766763"/>
            <a:ext cx="0" cy="188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 name="Text Box 72">
            <a:extLst>
              <a:ext uri="{FF2B5EF4-FFF2-40B4-BE49-F238E27FC236}">
                <a16:creationId xmlns:a16="http://schemas.microsoft.com/office/drawing/2014/main" id="{2FB2E3A9-31EF-4815-BB91-6438C736B492}"/>
              </a:ext>
            </a:extLst>
          </p:cNvPr>
          <p:cNvSpPr txBox="1">
            <a:spLocks noChangeArrowheads="1"/>
          </p:cNvSpPr>
          <p:nvPr/>
        </p:nvSpPr>
        <p:spPr bwMode="auto">
          <a:xfrm>
            <a:off x="6423025" y="287338"/>
            <a:ext cx="1373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a:latin typeface="Arial" panose="020B0604020202020204" pitchFamily="34" charset="0"/>
                <a:cs typeface="Arial" panose="020B0604020202020204" pitchFamily="34" charset="0"/>
              </a:rPr>
              <a:t>Zvýšení</a:t>
            </a:r>
          </a:p>
          <a:p>
            <a:pPr eaLnBrk="1" hangingPunct="1">
              <a:spcBef>
                <a:spcPct val="0"/>
              </a:spcBef>
              <a:buClrTx/>
              <a:buFontTx/>
              <a:buNone/>
            </a:pPr>
            <a:r>
              <a:rPr lang="cs-CZ" altLang="cs-CZ" sz="1400">
                <a:latin typeface="Arial" panose="020B0604020202020204" pitchFamily="34" charset="0"/>
                <a:cs typeface="Arial" panose="020B0604020202020204" pitchFamily="34" charset="0"/>
              </a:rPr>
              <a:t>vasokonstrikce</a:t>
            </a:r>
          </a:p>
        </p:txBody>
      </p:sp>
      <p:sp>
        <p:nvSpPr>
          <p:cNvPr id="2" name="Text Box 3">
            <a:extLst>
              <a:ext uri="{FF2B5EF4-FFF2-40B4-BE49-F238E27FC236}">
                <a16:creationId xmlns:a16="http://schemas.microsoft.com/office/drawing/2014/main" id="{8E84C918-48D6-D525-AB87-6DA9D179D587}"/>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3" name="Text Box 5">
            <a:extLst>
              <a:ext uri="{FF2B5EF4-FFF2-40B4-BE49-F238E27FC236}">
                <a16:creationId xmlns:a16="http://schemas.microsoft.com/office/drawing/2014/main" id="{129DCBFE-0A6F-DE61-944E-CD0AD2D48263}"/>
              </a:ext>
            </a:extLst>
          </p:cNvPr>
          <p:cNvSpPr txBox="1">
            <a:spLocks noChangeArrowheads="1"/>
          </p:cNvSpPr>
          <p:nvPr/>
        </p:nvSpPr>
        <p:spPr bwMode="auto">
          <a:xfrm>
            <a:off x="1437372" y="974398"/>
            <a:ext cx="3971998"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Nonuniform hypoxic vasoconstriction of pulmonary arterioles</a:t>
            </a:r>
            <a:endParaRPr lang="cs-CZ" altLang="cs-CZ" sz="1800" dirty="0">
              <a:latin typeface="Arial" panose="020B0604020202020204" pitchFamily="34" charset="0"/>
              <a:cs typeface="Arial" panose="020B0604020202020204" pitchFamily="34" charset="0"/>
            </a:endParaRPr>
          </a:p>
        </p:txBody>
      </p:sp>
      <p:sp>
        <p:nvSpPr>
          <p:cNvPr id="4" name="Text Box 63">
            <a:extLst>
              <a:ext uri="{FF2B5EF4-FFF2-40B4-BE49-F238E27FC236}">
                <a16:creationId xmlns:a16="http://schemas.microsoft.com/office/drawing/2014/main" id="{FCF6C06A-AFB4-2218-BD0D-B39BF50A3A07}"/>
              </a:ext>
            </a:extLst>
          </p:cNvPr>
          <p:cNvSpPr txBox="1">
            <a:spLocks noChangeArrowheads="1"/>
          </p:cNvSpPr>
          <p:nvPr/>
        </p:nvSpPr>
        <p:spPr bwMode="auto">
          <a:xfrm>
            <a:off x="13635" y="6488668"/>
            <a:ext cx="5851525" cy="369332"/>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GRADUAL ADAPTATION OF LUNGS TO ALTITUDE</a:t>
            </a:r>
            <a:endParaRPr lang="cs-CZ" altLang="cs-CZ" sz="1800" dirty="0">
              <a:latin typeface="Arial" panose="020B0604020202020204" pitchFamily="34" charset="0"/>
              <a:cs typeface="Arial" panose="020B0604020202020204" pitchFamily="34" charset="0"/>
            </a:endParaRPr>
          </a:p>
        </p:txBody>
      </p:sp>
      <p:sp>
        <p:nvSpPr>
          <p:cNvPr id="5" name="Text Box 62">
            <a:extLst>
              <a:ext uri="{FF2B5EF4-FFF2-40B4-BE49-F238E27FC236}">
                <a16:creationId xmlns:a16="http://schemas.microsoft.com/office/drawing/2014/main" id="{28AA9279-D5BA-C267-A735-853AE30D3E67}"/>
              </a:ext>
            </a:extLst>
          </p:cNvPr>
          <p:cNvSpPr txBox="1">
            <a:spLocks noChangeArrowheads="1"/>
          </p:cNvSpPr>
          <p:nvPr/>
        </p:nvSpPr>
        <p:spPr bwMode="auto">
          <a:xfrm>
            <a:off x="240019" y="4530725"/>
            <a:ext cx="3999832" cy="923330"/>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Remodeling of the pulmonary basin – pulmonary vasoconstriction is unidirectional</a:t>
            </a:r>
            <a:endParaRPr lang="cs-CZ" altLang="cs-CZ"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52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fade">
                                      <p:cBhvr>
                                        <p:cTn id="10" dur="500"/>
                                        <p:tgtEl>
                                          <p:spTgt spid="1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4"/>
                                        </p:tgtEl>
                                        <p:attrNameLst>
                                          <p:attrName>style.visibility</p:attrName>
                                        </p:attrNameLst>
                                      </p:cBhvr>
                                      <p:to>
                                        <p:strVal val="visible"/>
                                      </p:to>
                                    </p:set>
                                    <p:animEffect transition="in" filter="fade">
                                      <p:cBhvr>
                                        <p:cTn id="15" dur="500"/>
                                        <p:tgtEl>
                                          <p:spTgt spid="1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9"/>
                                        </p:tgtEl>
                                        <p:attrNameLst>
                                          <p:attrName>style.visibility</p:attrName>
                                        </p:attrNameLst>
                                      </p:cBhvr>
                                      <p:to>
                                        <p:strVal val="visible"/>
                                      </p:to>
                                    </p:set>
                                    <p:animEffect transition="in" filter="fade">
                                      <p:cBhvr>
                                        <p:cTn id="23" dur="500"/>
                                        <p:tgtEl>
                                          <p:spTgt spid="14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6"/>
                                        </p:tgtEl>
                                        <p:attrNameLst>
                                          <p:attrName>style.visibility</p:attrName>
                                        </p:attrNameLst>
                                      </p:cBhvr>
                                      <p:to>
                                        <p:strVal val="visible"/>
                                      </p:to>
                                    </p:set>
                                    <p:animEffect transition="in" filter="fade">
                                      <p:cBhvr>
                                        <p:cTn id="26" dur="500"/>
                                        <p:tgtEl>
                                          <p:spTgt spid="14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8"/>
                                        </p:tgtEl>
                                        <p:attrNameLst>
                                          <p:attrName>style.visibility</p:attrName>
                                        </p:attrNameLst>
                                      </p:cBhvr>
                                      <p:to>
                                        <p:strVal val="visible"/>
                                      </p:to>
                                    </p:set>
                                    <p:animEffect transition="in" filter="fade">
                                      <p:cBhvr>
                                        <p:cTn id="29" dur="500"/>
                                        <p:tgtEl>
                                          <p:spTgt spid="1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5"/>
                                        </p:tgtEl>
                                        <p:attrNameLst>
                                          <p:attrName>style.visibility</p:attrName>
                                        </p:attrNameLst>
                                      </p:cBhvr>
                                      <p:to>
                                        <p:strVal val="visible"/>
                                      </p:to>
                                    </p:set>
                                    <p:animEffect transition="in" filter="fade">
                                      <p:cBhvr>
                                        <p:cTn id="32"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43" grpId="0" animBg="1"/>
      <p:bldP spid="144" grpId="0" animBg="1"/>
      <p:bldP spid="145" grpId="0" animBg="1"/>
      <p:bldP spid="146" grpId="0" animBg="1"/>
      <p:bldP spid="148" grpId="0" animBg="1"/>
      <p:bldP spid="149" grpId="0" animBg="1"/>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5AAE599B-A960-4EDD-8702-ABE108485DB5}"/>
              </a:ext>
            </a:extLst>
          </p:cNvPr>
          <p:cNvSpPr txBox="1">
            <a:spLocks noChangeArrowheads="1"/>
          </p:cNvSpPr>
          <p:nvPr/>
        </p:nvSpPr>
        <p:spPr bwMode="auto">
          <a:xfrm>
            <a:off x="2352675" y="177800"/>
            <a:ext cx="187743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Alveolar</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5" name="Text Box 6">
            <a:extLst>
              <a:ext uri="{FF2B5EF4-FFF2-40B4-BE49-F238E27FC236}">
                <a16:creationId xmlns:a16="http://schemas.microsoft.com/office/drawing/2014/main" id="{BAB62A6B-41DC-471E-A674-58D9F665AEED}"/>
              </a:ext>
            </a:extLst>
          </p:cNvPr>
          <p:cNvSpPr txBox="1">
            <a:spLocks noChangeArrowheads="1"/>
          </p:cNvSpPr>
          <p:nvPr/>
        </p:nvSpPr>
        <p:spPr bwMode="auto">
          <a:xfrm>
            <a:off x="2152650" y="1941513"/>
            <a:ext cx="2768600"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Rise in pulmonary arterial pressure</a:t>
            </a:r>
            <a:endParaRPr lang="cs-CZ" altLang="cs-CZ" sz="1800" dirty="0">
              <a:latin typeface="Arial" panose="020B0604020202020204" pitchFamily="34" charset="0"/>
              <a:cs typeface="Arial" panose="020B0604020202020204" pitchFamily="34" charset="0"/>
            </a:endParaRPr>
          </a:p>
        </p:txBody>
      </p:sp>
      <p:grpSp>
        <p:nvGrpSpPr>
          <p:cNvPr id="6" name="Group 7">
            <a:extLst>
              <a:ext uri="{FF2B5EF4-FFF2-40B4-BE49-F238E27FC236}">
                <a16:creationId xmlns:a16="http://schemas.microsoft.com/office/drawing/2014/main" id="{EAA16AE9-BFF5-4F71-8A7C-881163FF8736}"/>
              </a:ext>
            </a:extLst>
          </p:cNvPr>
          <p:cNvGrpSpPr>
            <a:grpSpLocks/>
          </p:cNvGrpSpPr>
          <p:nvPr/>
        </p:nvGrpSpPr>
        <p:grpSpPr bwMode="auto">
          <a:xfrm>
            <a:off x="7273925" y="3273425"/>
            <a:ext cx="522288" cy="514350"/>
            <a:chOff x="4432" y="112"/>
            <a:chExt cx="329" cy="324"/>
          </a:xfrm>
        </p:grpSpPr>
        <p:sp>
          <p:nvSpPr>
            <p:cNvPr id="7" name="Oval 8">
              <a:extLst>
                <a:ext uri="{FF2B5EF4-FFF2-40B4-BE49-F238E27FC236}">
                  <a16:creationId xmlns:a16="http://schemas.microsoft.com/office/drawing/2014/main" id="{5AC44256-75AB-4677-B633-EEB42C6AEFC4}"/>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8" name="Rectangle 9">
              <a:extLst>
                <a:ext uri="{FF2B5EF4-FFF2-40B4-BE49-F238E27FC236}">
                  <a16:creationId xmlns:a16="http://schemas.microsoft.com/office/drawing/2014/main" id="{68D09917-CB0B-4487-B1D9-E0A21321E57C}"/>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9" name="Freeform 10">
            <a:extLst>
              <a:ext uri="{FF2B5EF4-FFF2-40B4-BE49-F238E27FC236}">
                <a16:creationId xmlns:a16="http://schemas.microsoft.com/office/drawing/2014/main" id="{82544036-0232-4CA3-BB7D-C1D844406C52}"/>
              </a:ext>
            </a:extLst>
          </p:cNvPr>
          <p:cNvSpPr>
            <a:spLocks/>
          </p:cNvSpPr>
          <p:nvPr/>
        </p:nvSpPr>
        <p:spPr bwMode="auto">
          <a:xfrm>
            <a:off x="6838950" y="346392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1">
            <a:extLst>
              <a:ext uri="{FF2B5EF4-FFF2-40B4-BE49-F238E27FC236}">
                <a16:creationId xmlns:a16="http://schemas.microsoft.com/office/drawing/2014/main" id="{2A47B7C4-CEC8-4315-AABE-CCD65FBF1FB3}"/>
              </a:ext>
            </a:extLst>
          </p:cNvPr>
          <p:cNvSpPr>
            <a:spLocks/>
          </p:cNvSpPr>
          <p:nvPr/>
        </p:nvSpPr>
        <p:spPr bwMode="auto">
          <a:xfrm>
            <a:off x="6361113" y="322263"/>
            <a:ext cx="288925" cy="3619500"/>
          </a:xfrm>
          <a:custGeom>
            <a:avLst/>
            <a:gdLst>
              <a:gd name="T0" fmla="*/ 2147483646 w 182"/>
              <a:gd name="T1" fmla="*/ 2147483646 h 2280"/>
              <a:gd name="T2" fmla="*/ 2147483646 w 182"/>
              <a:gd name="T3" fmla="*/ 2147483646 h 2280"/>
              <a:gd name="T4" fmla="*/ 2147483646 w 182"/>
              <a:gd name="T5" fmla="*/ 2147483646 h 2280"/>
              <a:gd name="T6" fmla="*/ 2147483646 w 182"/>
              <a:gd name="T7" fmla="*/ 2147483646 h 2280"/>
              <a:gd name="T8" fmla="*/ 2147483646 w 182"/>
              <a:gd name="T9" fmla="*/ 2147483646 h 2280"/>
              <a:gd name="T10" fmla="*/ 2147483646 w 182"/>
              <a:gd name="T11" fmla="*/ 2147483646 h 2280"/>
              <a:gd name="T12" fmla="*/ 2147483646 w 182"/>
              <a:gd name="T13" fmla="*/ 2147483646 h 2280"/>
              <a:gd name="T14" fmla="*/ 2147483646 w 182"/>
              <a:gd name="T15" fmla="*/ 2147483646 h 2280"/>
              <a:gd name="T16" fmla="*/ 2147483646 w 182"/>
              <a:gd name="T17" fmla="*/ 0 h 22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2" h="2280">
                <a:moveTo>
                  <a:pt x="93" y="2280"/>
                </a:moveTo>
                <a:cubicBezTo>
                  <a:pt x="89" y="2214"/>
                  <a:pt x="85" y="2149"/>
                  <a:pt x="88" y="2077"/>
                </a:cubicBezTo>
                <a:cubicBezTo>
                  <a:pt x="91" y="2005"/>
                  <a:pt x="109" y="1958"/>
                  <a:pt x="112" y="1849"/>
                </a:cubicBezTo>
                <a:cubicBezTo>
                  <a:pt x="115" y="1740"/>
                  <a:pt x="97" y="1539"/>
                  <a:pt x="107" y="1423"/>
                </a:cubicBezTo>
                <a:cubicBezTo>
                  <a:pt x="117" y="1307"/>
                  <a:pt x="182" y="1274"/>
                  <a:pt x="170" y="1152"/>
                </a:cubicBezTo>
                <a:cubicBezTo>
                  <a:pt x="158" y="1030"/>
                  <a:pt x="49" y="827"/>
                  <a:pt x="35" y="688"/>
                </a:cubicBezTo>
                <a:cubicBezTo>
                  <a:pt x="21" y="549"/>
                  <a:pt x="89" y="419"/>
                  <a:pt x="83" y="315"/>
                </a:cubicBezTo>
                <a:cubicBezTo>
                  <a:pt x="77" y="211"/>
                  <a:pt x="2" y="115"/>
                  <a:pt x="1" y="63"/>
                </a:cubicBezTo>
                <a:cubicBezTo>
                  <a:pt x="0" y="11"/>
                  <a:pt x="62" y="13"/>
                  <a:pt x="78" y="0"/>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2">
            <a:extLst>
              <a:ext uri="{FF2B5EF4-FFF2-40B4-BE49-F238E27FC236}">
                <a16:creationId xmlns:a16="http://schemas.microsoft.com/office/drawing/2014/main" id="{DB5786C8-81B2-4C9D-A22E-FA16A54DC01E}"/>
              </a:ext>
            </a:extLst>
          </p:cNvPr>
          <p:cNvSpPr>
            <a:spLocks/>
          </p:cNvSpPr>
          <p:nvPr/>
        </p:nvSpPr>
        <p:spPr bwMode="auto">
          <a:xfrm>
            <a:off x="6846888" y="3495675"/>
            <a:ext cx="468312"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3">
            <a:extLst>
              <a:ext uri="{FF2B5EF4-FFF2-40B4-BE49-F238E27FC236}">
                <a16:creationId xmlns:a16="http://schemas.microsoft.com/office/drawing/2014/main" id="{C0F4341B-3521-4249-9D4D-495736F9CB49}"/>
              </a:ext>
            </a:extLst>
          </p:cNvPr>
          <p:cNvSpPr>
            <a:spLocks/>
          </p:cNvSpPr>
          <p:nvPr/>
        </p:nvSpPr>
        <p:spPr bwMode="auto">
          <a:xfrm>
            <a:off x="7753350" y="3457575"/>
            <a:ext cx="414338"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4">
            <a:extLst>
              <a:ext uri="{FF2B5EF4-FFF2-40B4-BE49-F238E27FC236}">
                <a16:creationId xmlns:a16="http://schemas.microsoft.com/office/drawing/2014/main" id="{DD319B9F-D1B9-4851-9D7D-0D7204F66FEF}"/>
              </a:ext>
            </a:extLst>
          </p:cNvPr>
          <p:cNvGrpSpPr>
            <a:grpSpLocks/>
          </p:cNvGrpSpPr>
          <p:nvPr/>
        </p:nvGrpSpPr>
        <p:grpSpPr bwMode="auto">
          <a:xfrm>
            <a:off x="7212013" y="2624138"/>
            <a:ext cx="522287" cy="514350"/>
            <a:chOff x="4432" y="112"/>
            <a:chExt cx="329" cy="324"/>
          </a:xfrm>
        </p:grpSpPr>
        <p:sp>
          <p:nvSpPr>
            <p:cNvPr id="14" name="Oval 15">
              <a:extLst>
                <a:ext uri="{FF2B5EF4-FFF2-40B4-BE49-F238E27FC236}">
                  <a16:creationId xmlns:a16="http://schemas.microsoft.com/office/drawing/2014/main" id="{ED84C071-36B4-4B0A-BC3E-6A8355FD167C}"/>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15" name="Rectangle 16">
              <a:extLst>
                <a:ext uri="{FF2B5EF4-FFF2-40B4-BE49-F238E27FC236}">
                  <a16:creationId xmlns:a16="http://schemas.microsoft.com/office/drawing/2014/main" id="{08AC94C3-C06B-44DE-9F7A-9B0BEB908647}"/>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16" name="Freeform 17">
            <a:extLst>
              <a:ext uri="{FF2B5EF4-FFF2-40B4-BE49-F238E27FC236}">
                <a16:creationId xmlns:a16="http://schemas.microsoft.com/office/drawing/2014/main" id="{F2E0E4A0-1137-4565-BC3D-9B312C7C1D7C}"/>
              </a:ext>
            </a:extLst>
          </p:cNvPr>
          <p:cNvSpPr>
            <a:spLocks/>
          </p:cNvSpPr>
          <p:nvPr/>
        </p:nvSpPr>
        <p:spPr bwMode="auto">
          <a:xfrm>
            <a:off x="6777038" y="281463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Freeform 18">
            <a:extLst>
              <a:ext uri="{FF2B5EF4-FFF2-40B4-BE49-F238E27FC236}">
                <a16:creationId xmlns:a16="http://schemas.microsoft.com/office/drawing/2014/main" id="{B648D3B8-1E4F-44EB-9C3D-94C8E792E599}"/>
              </a:ext>
            </a:extLst>
          </p:cNvPr>
          <p:cNvSpPr>
            <a:spLocks/>
          </p:cNvSpPr>
          <p:nvPr/>
        </p:nvSpPr>
        <p:spPr bwMode="auto">
          <a:xfrm>
            <a:off x="6784975" y="284638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9">
            <a:extLst>
              <a:ext uri="{FF2B5EF4-FFF2-40B4-BE49-F238E27FC236}">
                <a16:creationId xmlns:a16="http://schemas.microsoft.com/office/drawing/2014/main" id="{49D48F4C-7B62-4BAC-BB26-2980D10D281F}"/>
              </a:ext>
            </a:extLst>
          </p:cNvPr>
          <p:cNvSpPr>
            <a:spLocks/>
          </p:cNvSpPr>
          <p:nvPr/>
        </p:nvSpPr>
        <p:spPr bwMode="auto">
          <a:xfrm>
            <a:off x="7691438" y="280828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9" name="Group 20">
            <a:extLst>
              <a:ext uri="{FF2B5EF4-FFF2-40B4-BE49-F238E27FC236}">
                <a16:creationId xmlns:a16="http://schemas.microsoft.com/office/drawing/2014/main" id="{931B64A3-395B-4F03-B0F3-E1D183F88079}"/>
              </a:ext>
            </a:extLst>
          </p:cNvPr>
          <p:cNvGrpSpPr>
            <a:grpSpLocks/>
          </p:cNvGrpSpPr>
          <p:nvPr/>
        </p:nvGrpSpPr>
        <p:grpSpPr bwMode="auto">
          <a:xfrm>
            <a:off x="7173913" y="1974850"/>
            <a:ext cx="522287" cy="514350"/>
            <a:chOff x="4432" y="112"/>
            <a:chExt cx="329" cy="324"/>
          </a:xfrm>
        </p:grpSpPr>
        <p:sp>
          <p:nvSpPr>
            <p:cNvPr id="20" name="Oval 21">
              <a:extLst>
                <a:ext uri="{FF2B5EF4-FFF2-40B4-BE49-F238E27FC236}">
                  <a16:creationId xmlns:a16="http://schemas.microsoft.com/office/drawing/2014/main" id="{2594C798-34F9-4DC7-BD79-317B1F9A249D}"/>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21" name="Rectangle 22">
              <a:extLst>
                <a:ext uri="{FF2B5EF4-FFF2-40B4-BE49-F238E27FC236}">
                  <a16:creationId xmlns:a16="http://schemas.microsoft.com/office/drawing/2014/main" id="{1287AD6B-CBF1-488A-A169-5C4FC2702F90}"/>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22" name="Freeform 23">
            <a:extLst>
              <a:ext uri="{FF2B5EF4-FFF2-40B4-BE49-F238E27FC236}">
                <a16:creationId xmlns:a16="http://schemas.microsoft.com/office/drawing/2014/main" id="{1584CB30-A726-4E97-BF5E-9B29317743E1}"/>
              </a:ext>
            </a:extLst>
          </p:cNvPr>
          <p:cNvSpPr>
            <a:spLocks/>
          </p:cNvSpPr>
          <p:nvPr/>
        </p:nvSpPr>
        <p:spPr bwMode="auto">
          <a:xfrm>
            <a:off x="6738938" y="2165350"/>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24">
            <a:extLst>
              <a:ext uri="{FF2B5EF4-FFF2-40B4-BE49-F238E27FC236}">
                <a16:creationId xmlns:a16="http://schemas.microsoft.com/office/drawing/2014/main" id="{735E0A9D-2D87-489F-839E-5E1081EC3ADC}"/>
              </a:ext>
            </a:extLst>
          </p:cNvPr>
          <p:cNvSpPr>
            <a:spLocks/>
          </p:cNvSpPr>
          <p:nvPr/>
        </p:nvSpPr>
        <p:spPr bwMode="auto">
          <a:xfrm>
            <a:off x="6746875" y="2197100"/>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Freeform 25">
            <a:extLst>
              <a:ext uri="{FF2B5EF4-FFF2-40B4-BE49-F238E27FC236}">
                <a16:creationId xmlns:a16="http://schemas.microsoft.com/office/drawing/2014/main" id="{0DFF5315-85F5-4A72-8226-0B908CA64917}"/>
              </a:ext>
            </a:extLst>
          </p:cNvPr>
          <p:cNvSpPr>
            <a:spLocks/>
          </p:cNvSpPr>
          <p:nvPr/>
        </p:nvSpPr>
        <p:spPr bwMode="auto">
          <a:xfrm>
            <a:off x="7653338" y="2159000"/>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 name="Group 26">
            <a:extLst>
              <a:ext uri="{FF2B5EF4-FFF2-40B4-BE49-F238E27FC236}">
                <a16:creationId xmlns:a16="http://schemas.microsoft.com/office/drawing/2014/main" id="{26D847FA-7FD7-405D-9B09-AE2251772572}"/>
              </a:ext>
            </a:extLst>
          </p:cNvPr>
          <p:cNvGrpSpPr>
            <a:grpSpLocks/>
          </p:cNvGrpSpPr>
          <p:nvPr/>
        </p:nvGrpSpPr>
        <p:grpSpPr bwMode="auto">
          <a:xfrm>
            <a:off x="7135813" y="1325563"/>
            <a:ext cx="522287" cy="514350"/>
            <a:chOff x="4432" y="112"/>
            <a:chExt cx="329" cy="324"/>
          </a:xfrm>
        </p:grpSpPr>
        <p:sp>
          <p:nvSpPr>
            <p:cNvPr id="26" name="Oval 27">
              <a:extLst>
                <a:ext uri="{FF2B5EF4-FFF2-40B4-BE49-F238E27FC236}">
                  <a16:creationId xmlns:a16="http://schemas.microsoft.com/office/drawing/2014/main" id="{B4DC83FC-A332-4ADD-AB88-8CAF3EED797B}"/>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27" name="Rectangle 28">
              <a:extLst>
                <a:ext uri="{FF2B5EF4-FFF2-40B4-BE49-F238E27FC236}">
                  <a16:creationId xmlns:a16="http://schemas.microsoft.com/office/drawing/2014/main" id="{00887F8F-E500-4843-9911-1A2FD4A3BF93}"/>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28" name="Freeform 29">
            <a:extLst>
              <a:ext uri="{FF2B5EF4-FFF2-40B4-BE49-F238E27FC236}">
                <a16:creationId xmlns:a16="http://schemas.microsoft.com/office/drawing/2014/main" id="{AEF8455F-C927-43BB-BF0B-CB3613E21FF8}"/>
              </a:ext>
            </a:extLst>
          </p:cNvPr>
          <p:cNvSpPr>
            <a:spLocks/>
          </p:cNvSpPr>
          <p:nvPr/>
        </p:nvSpPr>
        <p:spPr bwMode="auto">
          <a:xfrm>
            <a:off x="6700838" y="1516063"/>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30">
            <a:extLst>
              <a:ext uri="{FF2B5EF4-FFF2-40B4-BE49-F238E27FC236}">
                <a16:creationId xmlns:a16="http://schemas.microsoft.com/office/drawing/2014/main" id="{1C1D6485-C104-4970-AE3B-E1C6427B33EF}"/>
              </a:ext>
            </a:extLst>
          </p:cNvPr>
          <p:cNvSpPr>
            <a:spLocks/>
          </p:cNvSpPr>
          <p:nvPr/>
        </p:nvSpPr>
        <p:spPr bwMode="auto">
          <a:xfrm>
            <a:off x="6708775" y="1547813"/>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Freeform 31">
            <a:extLst>
              <a:ext uri="{FF2B5EF4-FFF2-40B4-BE49-F238E27FC236}">
                <a16:creationId xmlns:a16="http://schemas.microsoft.com/office/drawing/2014/main" id="{D0CA94BA-346C-4D6E-AE7D-577F168E1FA9}"/>
              </a:ext>
            </a:extLst>
          </p:cNvPr>
          <p:cNvSpPr>
            <a:spLocks/>
          </p:cNvSpPr>
          <p:nvPr/>
        </p:nvSpPr>
        <p:spPr bwMode="auto">
          <a:xfrm>
            <a:off x="7615238" y="1509713"/>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1" name="Group 32">
            <a:extLst>
              <a:ext uri="{FF2B5EF4-FFF2-40B4-BE49-F238E27FC236}">
                <a16:creationId xmlns:a16="http://schemas.microsoft.com/office/drawing/2014/main" id="{FAA5EC6D-B963-48EA-A491-6E41E74A0F44}"/>
              </a:ext>
            </a:extLst>
          </p:cNvPr>
          <p:cNvGrpSpPr>
            <a:grpSpLocks/>
          </p:cNvGrpSpPr>
          <p:nvPr/>
        </p:nvGrpSpPr>
        <p:grpSpPr bwMode="auto">
          <a:xfrm>
            <a:off x="7097713" y="676275"/>
            <a:ext cx="522287" cy="514350"/>
            <a:chOff x="4432" y="112"/>
            <a:chExt cx="329" cy="324"/>
          </a:xfrm>
        </p:grpSpPr>
        <p:sp>
          <p:nvSpPr>
            <p:cNvPr id="32" name="Oval 33">
              <a:extLst>
                <a:ext uri="{FF2B5EF4-FFF2-40B4-BE49-F238E27FC236}">
                  <a16:creationId xmlns:a16="http://schemas.microsoft.com/office/drawing/2014/main" id="{5BAA8BB5-A0C3-45B2-AE3C-4C2EBCE2AA02}"/>
                </a:ext>
              </a:extLst>
            </p:cNvPr>
            <p:cNvSpPr>
              <a:spLocks noChangeArrowheads="1"/>
            </p:cNvSpPr>
            <p:nvPr/>
          </p:nvSpPr>
          <p:spPr bwMode="auto">
            <a:xfrm>
              <a:off x="4432" y="169"/>
              <a:ext cx="329" cy="26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33" name="Rectangle 34">
              <a:extLst>
                <a:ext uri="{FF2B5EF4-FFF2-40B4-BE49-F238E27FC236}">
                  <a16:creationId xmlns:a16="http://schemas.microsoft.com/office/drawing/2014/main" id="{7CFEF900-337E-4431-B2E8-D3F842FEF711}"/>
                </a:ext>
              </a:extLst>
            </p:cNvPr>
            <p:cNvSpPr>
              <a:spLocks noChangeArrowheads="1"/>
            </p:cNvSpPr>
            <p:nvPr/>
          </p:nvSpPr>
          <p:spPr bwMode="auto">
            <a:xfrm>
              <a:off x="4515" y="112"/>
              <a:ext cx="141"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34" name="Freeform 35">
            <a:extLst>
              <a:ext uri="{FF2B5EF4-FFF2-40B4-BE49-F238E27FC236}">
                <a16:creationId xmlns:a16="http://schemas.microsoft.com/office/drawing/2014/main" id="{C26204EF-B3D6-4DB5-AEE6-6799ABEDDD41}"/>
              </a:ext>
            </a:extLst>
          </p:cNvPr>
          <p:cNvSpPr>
            <a:spLocks/>
          </p:cNvSpPr>
          <p:nvPr/>
        </p:nvSpPr>
        <p:spPr bwMode="auto">
          <a:xfrm>
            <a:off x="6662738" y="866775"/>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Freeform 36">
            <a:extLst>
              <a:ext uri="{FF2B5EF4-FFF2-40B4-BE49-F238E27FC236}">
                <a16:creationId xmlns:a16="http://schemas.microsoft.com/office/drawing/2014/main" id="{0D7F76F6-A6D6-480C-95B1-5F99F7BE534A}"/>
              </a:ext>
            </a:extLst>
          </p:cNvPr>
          <p:cNvSpPr>
            <a:spLocks/>
          </p:cNvSpPr>
          <p:nvPr/>
        </p:nvSpPr>
        <p:spPr bwMode="auto">
          <a:xfrm>
            <a:off x="6670675" y="898525"/>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Freeform 37">
            <a:extLst>
              <a:ext uri="{FF2B5EF4-FFF2-40B4-BE49-F238E27FC236}">
                <a16:creationId xmlns:a16="http://schemas.microsoft.com/office/drawing/2014/main" id="{99139780-D9D0-4D14-890E-4D8A5966F189}"/>
              </a:ext>
            </a:extLst>
          </p:cNvPr>
          <p:cNvSpPr>
            <a:spLocks/>
          </p:cNvSpPr>
          <p:nvPr/>
        </p:nvSpPr>
        <p:spPr bwMode="auto">
          <a:xfrm>
            <a:off x="7577138" y="860425"/>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7" name="Group 38">
            <a:extLst>
              <a:ext uri="{FF2B5EF4-FFF2-40B4-BE49-F238E27FC236}">
                <a16:creationId xmlns:a16="http://schemas.microsoft.com/office/drawing/2014/main" id="{38C9B7CB-2D43-475A-AF1A-BCB134776DF5}"/>
              </a:ext>
            </a:extLst>
          </p:cNvPr>
          <p:cNvGrpSpPr>
            <a:grpSpLocks/>
          </p:cNvGrpSpPr>
          <p:nvPr/>
        </p:nvGrpSpPr>
        <p:grpSpPr bwMode="auto">
          <a:xfrm>
            <a:off x="7059613" y="26988"/>
            <a:ext cx="522287" cy="514350"/>
            <a:chOff x="4432" y="112"/>
            <a:chExt cx="329" cy="324"/>
          </a:xfrm>
        </p:grpSpPr>
        <p:sp>
          <p:nvSpPr>
            <p:cNvPr id="38" name="Oval 39">
              <a:extLst>
                <a:ext uri="{FF2B5EF4-FFF2-40B4-BE49-F238E27FC236}">
                  <a16:creationId xmlns:a16="http://schemas.microsoft.com/office/drawing/2014/main" id="{BA4DE1F0-D269-4C23-9845-5DF62302B483}"/>
                </a:ext>
              </a:extLst>
            </p:cNvPr>
            <p:cNvSpPr>
              <a:spLocks noChangeArrowheads="1"/>
            </p:cNvSpPr>
            <p:nvPr/>
          </p:nvSpPr>
          <p:spPr bwMode="auto">
            <a:xfrm>
              <a:off x="4432" y="169"/>
              <a:ext cx="329" cy="267"/>
            </a:xfrm>
            <a:prstGeom prst="ellipse">
              <a:avLst/>
            </a:prstGeom>
            <a:solidFill>
              <a:schemeClr val="accent1"/>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sp>
          <p:nvSpPr>
            <p:cNvPr id="39" name="Rectangle 40">
              <a:extLst>
                <a:ext uri="{FF2B5EF4-FFF2-40B4-BE49-F238E27FC236}">
                  <a16:creationId xmlns:a16="http://schemas.microsoft.com/office/drawing/2014/main" id="{767112E1-B058-42AE-873F-08FA64745E01}"/>
                </a:ext>
              </a:extLst>
            </p:cNvPr>
            <p:cNvSpPr>
              <a:spLocks noChangeArrowheads="1"/>
            </p:cNvSpPr>
            <p:nvPr/>
          </p:nvSpPr>
          <p:spPr bwMode="auto">
            <a:xfrm>
              <a:off x="4515" y="112"/>
              <a:ext cx="141" cy="106"/>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endParaRPr lang="cs-CZ" altLang="cs-CZ" sz="1800">
                <a:latin typeface="Arial" panose="020B0604020202020204" pitchFamily="34" charset="0"/>
              </a:endParaRPr>
            </a:p>
          </p:txBody>
        </p:sp>
      </p:grpSp>
      <p:sp>
        <p:nvSpPr>
          <p:cNvPr id="40" name="Freeform 41">
            <a:extLst>
              <a:ext uri="{FF2B5EF4-FFF2-40B4-BE49-F238E27FC236}">
                <a16:creationId xmlns:a16="http://schemas.microsoft.com/office/drawing/2014/main" id="{34B4B27D-1E20-410B-8E08-73E2FB49AFC2}"/>
              </a:ext>
            </a:extLst>
          </p:cNvPr>
          <p:cNvSpPr>
            <a:spLocks/>
          </p:cNvSpPr>
          <p:nvPr/>
        </p:nvSpPr>
        <p:spPr bwMode="auto">
          <a:xfrm>
            <a:off x="6624638" y="217488"/>
            <a:ext cx="1352550" cy="327025"/>
          </a:xfrm>
          <a:custGeom>
            <a:avLst/>
            <a:gdLst>
              <a:gd name="T0" fmla="*/ 0 w 852"/>
              <a:gd name="T1" fmla="*/ 2147483646 h 206"/>
              <a:gd name="T2" fmla="*/ 2147483646 w 852"/>
              <a:gd name="T3" fmla="*/ 2147483646 h 206"/>
              <a:gd name="T4" fmla="*/ 2147483646 w 852"/>
              <a:gd name="T5" fmla="*/ 2147483646 h 206"/>
              <a:gd name="T6" fmla="*/ 2147483646 w 852"/>
              <a:gd name="T7" fmla="*/ 2147483646 h 206"/>
              <a:gd name="T8" fmla="*/ 2147483646 w 852"/>
              <a:gd name="T9" fmla="*/ 2147483646 h 206"/>
              <a:gd name="T10" fmla="*/ 2147483646 w 852"/>
              <a:gd name="T11" fmla="*/ 2147483646 h 206"/>
              <a:gd name="T12" fmla="*/ 2147483646 w 852"/>
              <a:gd name="T13" fmla="*/ 0 h 20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2" h="206">
                <a:moveTo>
                  <a:pt x="0" y="71"/>
                </a:moveTo>
                <a:cubicBezTo>
                  <a:pt x="40" y="74"/>
                  <a:pt x="186" y="75"/>
                  <a:pt x="242" y="92"/>
                </a:cubicBezTo>
                <a:cubicBezTo>
                  <a:pt x="298" y="109"/>
                  <a:pt x="306" y="156"/>
                  <a:pt x="339" y="175"/>
                </a:cubicBezTo>
                <a:cubicBezTo>
                  <a:pt x="372" y="194"/>
                  <a:pt x="401" y="206"/>
                  <a:pt x="440" y="204"/>
                </a:cubicBezTo>
                <a:cubicBezTo>
                  <a:pt x="479" y="202"/>
                  <a:pt x="546" y="187"/>
                  <a:pt x="576" y="165"/>
                </a:cubicBezTo>
                <a:cubicBezTo>
                  <a:pt x="606" y="143"/>
                  <a:pt x="573" y="100"/>
                  <a:pt x="619" y="73"/>
                </a:cubicBezTo>
                <a:cubicBezTo>
                  <a:pt x="665" y="46"/>
                  <a:pt x="803" y="15"/>
                  <a:pt x="852"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42">
            <a:extLst>
              <a:ext uri="{FF2B5EF4-FFF2-40B4-BE49-F238E27FC236}">
                <a16:creationId xmlns:a16="http://schemas.microsoft.com/office/drawing/2014/main" id="{38D3DA9F-E76F-4444-81D4-FA0F760024AB}"/>
              </a:ext>
            </a:extLst>
          </p:cNvPr>
          <p:cNvSpPr>
            <a:spLocks/>
          </p:cNvSpPr>
          <p:nvPr/>
        </p:nvSpPr>
        <p:spPr bwMode="auto">
          <a:xfrm>
            <a:off x="6632575" y="249238"/>
            <a:ext cx="468313" cy="69850"/>
          </a:xfrm>
          <a:custGeom>
            <a:avLst/>
            <a:gdLst>
              <a:gd name="T0" fmla="*/ 0 w 295"/>
              <a:gd name="T1" fmla="*/ 2147483646 h 44"/>
              <a:gd name="T2" fmla="*/ 2147483646 w 295"/>
              <a:gd name="T3" fmla="*/ 2147483646 h 44"/>
              <a:gd name="T4" fmla="*/ 2147483646 w 295"/>
              <a:gd name="T5" fmla="*/ 0 h 44"/>
              <a:gd name="T6" fmla="*/ 0 60000 65536"/>
              <a:gd name="T7" fmla="*/ 0 60000 65536"/>
              <a:gd name="T8" fmla="*/ 0 60000 65536"/>
            </a:gdLst>
            <a:ahLst/>
            <a:cxnLst>
              <a:cxn ang="T6">
                <a:pos x="T0" y="T1"/>
              </a:cxn>
              <a:cxn ang="T7">
                <a:pos x="T2" y="T3"/>
              </a:cxn>
              <a:cxn ang="T8">
                <a:pos x="T4" y="T5"/>
              </a:cxn>
            </a:cxnLst>
            <a:rect l="0" t="0" r="r" b="b"/>
            <a:pathLst>
              <a:path w="295" h="44">
                <a:moveTo>
                  <a:pt x="0" y="44"/>
                </a:moveTo>
                <a:cubicBezTo>
                  <a:pt x="43" y="30"/>
                  <a:pt x="86" y="17"/>
                  <a:pt x="135" y="10"/>
                </a:cubicBezTo>
                <a:cubicBezTo>
                  <a:pt x="184" y="3"/>
                  <a:pt x="239" y="1"/>
                  <a:pt x="295" y="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43">
            <a:extLst>
              <a:ext uri="{FF2B5EF4-FFF2-40B4-BE49-F238E27FC236}">
                <a16:creationId xmlns:a16="http://schemas.microsoft.com/office/drawing/2014/main" id="{990B7EA2-B582-42DA-B3DB-50198BF79AEF}"/>
              </a:ext>
            </a:extLst>
          </p:cNvPr>
          <p:cNvSpPr>
            <a:spLocks/>
          </p:cNvSpPr>
          <p:nvPr/>
        </p:nvSpPr>
        <p:spPr bwMode="auto">
          <a:xfrm>
            <a:off x="7539038" y="211138"/>
            <a:ext cx="414337" cy="15875"/>
          </a:xfrm>
          <a:custGeom>
            <a:avLst/>
            <a:gdLst>
              <a:gd name="T0" fmla="*/ 0 w 261"/>
              <a:gd name="T1" fmla="*/ 0 h 10"/>
              <a:gd name="T2" fmla="*/ 2147483646 w 261"/>
              <a:gd name="T3" fmla="*/ 2147483646 h 10"/>
              <a:gd name="T4" fmla="*/ 2147483646 w 261"/>
              <a:gd name="T5" fmla="*/ 2147483646 h 10"/>
              <a:gd name="T6" fmla="*/ 0 60000 65536"/>
              <a:gd name="T7" fmla="*/ 0 60000 65536"/>
              <a:gd name="T8" fmla="*/ 0 60000 65536"/>
            </a:gdLst>
            <a:ahLst/>
            <a:cxnLst>
              <a:cxn ang="T6">
                <a:pos x="T0" y="T1"/>
              </a:cxn>
              <a:cxn ang="T7">
                <a:pos x="T2" y="T3"/>
              </a:cxn>
              <a:cxn ang="T8">
                <a:pos x="T4" y="T5"/>
              </a:cxn>
            </a:cxnLst>
            <a:rect l="0" t="0" r="r" b="b"/>
            <a:pathLst>
              <a:path w="261" h="10">
                <a:moveTo>
                  <a:pt x="0" y="0"/>
                </a:moveTo>
                <a:cubicBezTo>
                  <a:pt x="41" y="1"/>
                  <a:pt x="83" y="3"/>
                  <a:pt x="126" y="5"/>
                </a:cubicBezTo>
                <a:cubicBezTo>
                  <a:pt x="169" y="7"/>
                  <a:pt x="215" y="8"/>
                  <a:pt x="261" y="10"/>
                </a:cubicBezTo>
              </a:path>
            </a:pathLst>
          </a:custGeom>
          <a:noFill/>
          <a:ln w="127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44">
            <a:extLst>
              <a:ext uri="{FF2B5EF4-FFF2-40B4-BE49-F238E27FC236}">
                <a16:creationId xmlns:a16="http://schemas.microsoft.com/office/drawing/2014/main" id="{DA804209-674F-4B4A-AA08-E7BA9362FAE5}"/>
              </a:ext>
            </a:extLst>
          </p:cNvPr>
          <p:cNvSpPr>
            <a:spLocks/>
          </p:cNvSpPr>
          <p:nvPr/>
        </p:nvSpPr>
        <p:spPr bwMode="auto">
          <a:xfrm>
            <a:off x="8651875" y="976313"/>
            <a:ext cx="192088" cy="2935287"/>
          </a:xfrm>
          <a:custGeom>
            <a:avLst/>
            <a:gdLst>
              <a:gd name="T0" fmla="*/ 0 w 121"/>
              <a:gd name="T1" fmla="*/ 0 h 1849"/>
              <a:gd name="T2" fmla="*/ 2147483646 w 121"/>
              <a:gd name="T3" fmla="*/ 2147483646 h 1849"/>
              <a:gd name="T4" fmla="*/ 2147483646 w 121"/>
              <a:gd name="T5" fmla="*/ 2147483646 h 1849"/>
              <a:gd name="T6" fmla="*/ 2147483646 w 121"/>
              <a:gd name="T7" fmla="*/ 2147483646 h 1849"/>
              <a:gd name="T8" fmla="*/ 2147483646 w 121"/>
              <a:gd name="T9" fmla="*/ 2147483646 h 18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849">
                <a:moveTo>
                  <a:pt x="0" y="0"/>
                </a:moveTo>
                <a:cubicBezTo>
                  <a:pt x="6" y="43"/>
                  <a:pt x="34" y="80"/>
                  <a:pt x="39" y="261"/>
                </a:cubicBezTo>
                <a:cubicBezTo>
                  <a:pt x="44" y="442"/>
                  <a:pt x="31" y="863"/>
                  <a:pt x="29" y="1089"/>
                </a:cubicBezTo>
                <a:cubicBezTo>
                  <a:pt x="27" y="1315"/>
                  <a:pt x="9" y="1489"/>
                  <a:pt x="24" y="1616"/>
                </a:cubicBezTo>
                <a:cubicBezTo>
                  <a:pt x="39" y="1743"/>
                  <a:pt x="80" y="1796"/>
                  <a:pt x="121" y="1849"/>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45">
            <a:extLst>
              <a:ext uri="{FF2B5EF4-FFF2-40B4-BE49-F238E27FC236}">
                <a16:creationId xmlns:a16="http://schemas.microsoft.com/office/drawing/2014/main" id="{E9FFA482-9119-4D49-9433-AAF0475F8903}"/>
              </a:ext>
            </a:extLst>
          </p:cNvPr>
          <p:cNvSpPr>
            <a:spLocks/>
          </p:cNvSpPr>
          <p:nvPr/>
        </p:nvSpPr>
        <p:spPr bwMode="auto">
          <a:xfrm>
            <a:off x="8121650" y="3473450"/>
            <a:ext cx="584200" cy="100013"/>
          </a:xfrm>
          <a:custGeom>
            <a:avLst/>
            <a:gdLst>
              <a:gd name="T0" fmla="*/ 0 w 368"/>
              <a:gd name="T1" fmla="*/ 0 h 63"/>
              <a:gd name="T2" fmla="*/ 2147483646 w 368"/>
              <a:gd name="T3" fmla="*/ 2147483646 h 63"/>
              <a:gd name="T4" fmla="*/ 2147483646 w 368"/>
              <a:gd name="T5" fmla="*/ 2147483646 h 63"/>
              <a:gd name="T6" fmla="*/ 0 60000 65536"/>
              <a:gd name="T7" fmla="*/ 0 60000 65536"/>
              <a:gd name="T8" fmla="*/ 0 60000 65536"/>
            </a:gdLst>
            <a:ahLst/>
            <a:cxnLst>
              <a:cxn ang="T6">
                <a:pos x="T0" y="T1"/>
              </a:cxn>
              <a:cxn ang="T7">
                <a:pos x="T2" y="T3"/>
              </a:cxn>
              <a:cxn ang="T8">
                <a:pos x="T4" y="T5"/>
              </a:cxn>
            </a:cxnLst>
            <a:rect l="0" t="0" r="r" b="b"/>
            <a:pathLst>
              <a:path w="368" h="63">
                <a:moveTo>
                  <a:pt x="0" y="0"/>
                </a:moveTo>
                <a:cubicBezTo>
                  <a:pt x="38" y="5"/>
                  <a:pt x="172" y="19"/>
                  <a:pt x="233" y="29"/>
                </a:cubicBezTo>
                <a:cubicBezTo>
                  <a:pt x="294" y="39"/>
                  <a:pt x="346" y="58"/>
                  <a:pt x="368" y="6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46">
            <a:extLst>
              <a:ext uri="{FF2B5EF4-FFF2-40B4-BE49-F238E27FC236}">
                <a16:creationId xmlns:a16="http://schemas.microsoft.com/office/drawing/2014/main" id="{EBE006BA-315A-42BD-A2C9-B5A334CFA700}"/>
              </a:ext>
            </a:extLst>
          </p:cNvPr>
          <p:cNvSpPr>
            <a:spLocks/>
          </p:cNvSpPr>
          <p:nvPr/>
        </p:nvSpPr>
        <p:spPr bwMode="auto">
          <a:xfrm>
            <a:off x="8113713" y="2816225"/>
            <a:ext cx="569912" cy="134938"/>
          </a:xfrm>
          <a:custGeom>
            <a:avLst/>
            <a:gdLst>
              <a:gd name="T0" fmla="*/ 0 w 359"/>
              <a:gd name="T1" fmla="*/ 0 h 85"/>
              <a:gd name="T2" fmla="*/ 2147483646 w 359"/>
              <a:gd name="T3" fmla="*/ 2147483646 h 85"/>
              <a:gd name="T4" fmla="*/ 2147483646 w 359"/>
              <a:gd name="T5" fmla="*/ 2147483646 h 85"/>
              <a:gd name="T6" fmla="*/ 0 60000 65536"/>
              <a:gd name="T7" fmla="*/ 0 60000 65536"/>
              <a:gd name="T8" fmla="*/ 0 60000 65536"/>
            </a:gdLst>
            <a:ahLst/>
            <a:cxnLst>
              <a:cxn ang="T6">
                <a:pos x="T0" y="T1"/>
              </a:cxn>
              <a:cxn ang="T7">
                <a:pos x="T2" y="T3"/>
              </a:cxn>
              <a:cxn ang="T8">
                <a:pos x="T4" y="T5"/>
              </a:cxn>
            </a:cxnLst>
            <a:rect l="0" t="0" r="r" b="b"/>
            <a:pathLst>
              <a:path w="359" h="85">
                <a:moveTo>
                  <a:pt x="0" y="0"/>
                </a:moveTo>
                <a:cubicBezTo>
                  <a:pt x="73" y="9"/>
                  <a:pt x="144" y="15"/>
                  <a:pt x="204" y="29"/>
                </a:cubicBezTo>
                <a:cubicBezTo>
                  <a:pt x="264" y="43"/>
                  <a:pt x="327" y="73"/>
                  <a:pt x="359" y="85"/>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47">
            <a:extLst>
              <a:ext uri="{FF2B5EF4-FFF2-40B4-BE49-F238E27FC236}">
                <a16:creationId xmlns:a16="http://schemas.microsoft.com/office/drawing/2014/main" id="{8967DAA3-8728-41B5-8D6B-4D7F663874DF}"/>
              </a:ext>
            </a:extLst>
          </p:cNvPr>
          <p:cNvSpPr>
            <a:spLocks/>
          </p:cNvSpPr>
          <p:nvPr/>
        </p:nvSpPr>
        <p:spPr bwMode="auto">
          <a:xfrm>
            <a:off x="8029575" y="2168525"/>
            <a:ext cx="692150" cy="236538"/>
          </a:xfrm>
          <a:custGeom>
            <a:avLst/>
            <a:gdLst>
              <a:gd name="T0" fmla="*/ 0 w 436"/>
              <a:gd name="T1" fmla="*/ 2147483646 h 149"/>
              <a:gd name="T2" fmla="*/ 2147483646 w 436"/>
              <a:gd name="T3" fmla="*/ 2147483646 h 149"/>
              <a:gd name="T4" fmla="*/ 2147483646 w 436"/>
              <a:gd name="T5" fmla="*/ 2147483646 h 149"/>
              <a:gd name="T6" fmla="*/ 0 60000 65536"/>
              <a:gd name="T7" fmla="*/ 0 60000 65536"/>
              <a:gd name="T8" fmla="*/ 0 60000 65536"/>
            </a:gdLst>
            <a:ahLst/>
            <a:cxnLst>
              <a:cxn ang="T6">
                <a:pos x="T0" y="T1"/>
              </a:cxn>
              <a:cxn ang="T7">
                <a:pos x="T2" y="T3"/>
              </a:cxn>
              <a:cxn ang="T8">
                <a:pos x="T4" y="T5"/>
              </a:cxn>
            </a:cxnLst>
            <a:rect l="0" t="0" r="r" b="b"/>
            <a:pathLst>
              <a:path w="436" h="149">
                <a:moveTo>
                  <a:pt x="0" y="13"/>
                </a:moveTo>
                <a:cubicBezTo>
                  <a:pt x="36" y="15"/>
                  <a:pt x="150" y="0"/>
                  <a:pt x="223" y="23"/>
                </a:cubicBezTo>
                <a:cubicBezTo>
                  <a:pt x="296" y="46"/>
                  <a:pt x="392" y="123"/>
                  <a:pt x="436" y="149"/>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48">
            <a:extLst>
              <a:ext uri="{FF2B5EF4-FFF2-40B4-BE49-F238E27FC236}">
                <a16:creationId xmlns:a16="http://schemas.microsoft.com/office/drawing/2014/main" id="{41F80377-0B66-4101-ADCC-4FEA15984C85}"/>
              </a:ext>
            </a:extLst>
          </p:cNvPr>
          <p:cNvSpPr>
            <a:spLocks/>
          </p:cNvSpPr>
          <p:nvPr/>
        </p:nvSpPr>
        <p:spPr bwMode="auto">
          <a:xfrm>
            <a:off x="8007350" y="1517650"/>
            <a:ext cx="714375" cy="195263"/>
          </a:xfrm>
          <a:custGeom>
            <a:avLst/>
            <a:gdLst>
              <a:gd name="T0" fmla="*/ 0 w 450"/>
              <a:gd name="T1" fmla="*/ 2147483646 h 123"/>
              <a:gd name="T2" fmla="*/ 2147483646 w 450"/>
              <a:gd name="T3" fmla="*/ 2147483646 h 123"/>
              <a:gd name="T4" fmla="*/ 2147483646 w 450"/>
              <a:gd name="T5" fmla="*/ 2147483646 h 123"/>
              <a:gd name="T6" fmla="*/ 0 60000 65536"/>
              <a:gd name="T7" fmla="*/ 0 60000 65536"/>
              <a:gd name="T8" fmla="*/ 0 60000 65536"/>
            </a:gdLst>
            <a:ahLst/>
            <a:cxnLst>
              <a:cxn ang="T6">
                <a:pos x="T0" y="T1"/>
              </a:cxn>
              <a:cxn ang="T7">
                <a:pos x="T2" y="T3"/>
              </a:cxn>
              <a:cxn ang="T8">
                <a:pos x="T4" y="T5"/>
              </a:cxn>
            </a:cxnLst>
            <a:rect l="0" t="0" r="r" b="b"/>
            <a:pathLst>
              <a:path w="450" h="123">
                <a:moveTo>
                  <a:pt x="0" y="7"/>
                </a:moveTo>
                <a:cubicBezTo>
                  <a:pt x="34" y="10"/>
                  <a:pt x="128" y="0"/>
                  <a:pt x="203" y="19"/>
                </a:cubicBezTo>
                <a:cubicBezTo>
                  <a:pt x="278" y="38"/>
                  <a:pt x="399" y="101"/>
                  <a:pt x="450" y="123"/>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49">
            <a:extLst>
              <a:ext uri="{FF2B5EF4-FFF2-40B4-BE49-F238E27FC236}">
                <a16:creationId xmlns:a16="http://schemas.microsoft.com/office/drawing/2014/main" id="{45EC388D-DDB6-4498-8C88-B7E926B9906E}"/>
              </a:ext>
            </a:extLst>
          </p:cNvPr>
          <p:cNvSpPr>
            <a:spLocks/>
          </p:cNvSpPr>
          <p:nvPr/>
        </p:nvSpPr>
        <p:spPr bwMode="auto">
          <a:xfrm>
            <a:off x="7937500" y="866775"/>
            <a:ext cx="746125" cy="155575"/>
          </a:xfrm>
          <a:custGeom>
            <a:avLst/>
            <a:gdLst>
              <a:gd name="T0" fmla="*/ 0 w 470"/>
              <a:gd name="T1" fmla="*/ 2147483646 h 98"/>
              <a:gd name="T2" fmla="*/ 2147483646 w 470"/>
              <a:gd name="T3" fmla="*/ 2147483646 h 98"/>
              <a:gd name="T4" fmla="*/ 2147483646 w 470"/>
              <a:gd name="T5" fmla="*/ 2147483646 h 98"/>
              <a:gd name="T6" fmla="*/ 0 60000 65536"/>
              <a:gd name="T7" fmla="*/ 0 60000 65536"/>
              <a:gd name="T8" fmla="*/ 0 60000 65536"/>
            </a:gdLst>
            <a:ahLst/>
            <a:cxnLst>
              <a:cxn ang="T6">
                <a:pos x="T0" y="T1"/>
              </a:cxn>
              <a:cxn ang="T7">
                <a:pos x="T2" y="T3"/>
              </a:cxn>
              <a:cxn ang="T8">
                <a:pos x="T4" y="T5"/>
              </a:cxn>
            </a:cxnLst>
            <a:rect l="0" t="0" r="r" b="b"/>
            <a:pathLst>
              <a:path w="470" h="98">
                <a:moveTo>
                  <a:pt x="0" y="11"/>
                </a:moveTo>
                <a:cubicBezTo>
                  <a:pt x="35" y="11"/>
                  <a:pt x="135" y="0"/>
                  <a:pt x="213" y="15"/>
                </a:cubicBezTo>
                <a:cubicBezTo>
                  <a:pt x="291" y="30"/>
                  <a:pt x="417" y="81"/>
                  <a:pt x="470" y="98"/>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Freeform 50">
            <a:extLst>
              <a:ext uri="{FF2B5EF4-FFF2-40B4-BE49-F238E27FC236}">
                <a16:creationId xmlns:a16="http://schemas.microsoft.com/office/drawing/2014/main" id="{E4A0219D-9AAA-4748-80D8-F28D742EEE47}"/>
              </a:ext>
            </a:extLst>
          </p:cNvPr>
          <p:cNvSpPr>
            <a:spLocks/>
          </p:cNvSpPr>
          <p:nvPr/>
        </p:nvSpPr>
        <p:spPr bwMode="auto">
          <a:xfrm>
            <a:off x="6408738" y="284163"/>
            <a:ext cx="274637" cy="46037"/>
          </a:xfrm>
          <a:custGeom>
            <a:avLst/>
            <a:gdLst>
              <a:gd name="T0" fmla="*/ 0 w 173"/>
              <a:gd name="T1" fmla="*/ 2147483646 h 29"/>
              <a:gd name="T2" fmla="*/ 2147483646 w 173"/>
              <a:gd name="T3" fmla="*/ 2147483646 h 29"/>
              <a:gd name="T4" fmla="*/ 2147483646 w 173"/>
              <a:gd name="T5" fmla="*/ 0 h 29"/>
              <a:gd name="T6" fmla="*/ 0 60000 65536"/>
              <a:gd name="T7" fmla="*/ 0 60000 65536"/>
              <a:gd name="T8" fmla="*/ 0 60000 65536"/>
            </a:gdLst>
            <a:ahLst/>
            <a:cxnLst>
              <a:cxn ang="T6">
                <a:pos x="T0" y="T1"/>
              </a:cxn>
              <a:cxn ang="T7">
                <a:pos x="T2" y="T3"/>
              </a:cxn>
              <a:cxn ang="T8">
                <a:pos x="T4" y="T5"/>
              </a:cxn>
            </a:cxnLst>
            <a:rect l="0" t="0" r="r" b="b"/>
            <a:pathLst>
              <a:path w="173" h="29">
                <a:moveTo>
                  <a:pt x="0" y="29"/>
                </a:moveTo>
                <a:cubicBezTo>
                  <a:pt x="23" y="27"/>
                  <a:pt x="117" y="20"/>
                  <a:pt x="145" y="15"/>
                </a:cubicBezTo>
                <a:cubicBezTo>
                  <a:pt x="173" y="10"/>
                  <a:pt x="167" y="5"/>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51">
            <a:extLst>
              <a:ext uri="{FF2B5EF4-FFF2-40B4-BE49-F238E27FC236}">
                <a16:creationId xmlns:a16="http://schemas.microsoft.com/office/drawing/2014/main" id="{A3FDEE08-0961-4E1C-8BA3-DF337920AF9A}"/>
              </a:ext>
            </a:extLst>
          </p:cNvPr>
          <p:cNvSpPr>
            <a:spLocks/>
          </p:cNvSpPr>
          <p:nvPr/>
        </p:nvSpPr>
        <p:spPr bwMode="auto">
          <a:xfrm>
            <a:off x="6470650" y="960438"/>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52">
            <a:extLst>
              <a:ext uri="{FF2B5EF4-FFF2-40B4-BE49-F238E27FC236}">
                <a16:creationId xmlns:a16="http://schemas.microsoft.com/office/drawing/2014/main" id="{D6131B86-67F6-4EF4-AA20-3022401565FB}"/>
              </a:ext>
            </a:extLst>
          </p:cNvPr>
          <p:cNvSpPr>
            <a:spLocks/>
          </p:cNvSpPr>
          <p:nvPr/>
        </p:nvSpPr>
        <p:spPr bwMode="auto">
          <a:xfrm>
            <a:off x="6496050" y="1604963"/>
            <a:ext cx="231775" cy="69850"/>
          </a:xfrm>
          <a:custGeom>
            <a:avLst/>
            <a:gdLst>
              <a:gd name="T0" fmla="*/ 0 w 146"/>
              <a:gd name="T1" fmla="*/ 2147483646 h 44"/>
              <a:gd name="T2" fmla="*/ 2147483646 w 146"/>
              <a:gd name="T3" fmla="*/ 2147483646 h 44"/>
              <a:gd name="T4" fmla="*/ 2147483646 w 146"/>
              <a:gd name="T5" fmla="*/ 0 h 44"/>
              <a:gd name="T6" fmla="*/ 0 60000 65536"/>
              <a:gd name="T7" fmla="*/ 0 60000 65536"/>
              <a:gd name="T8" fmla="*/ 0 60000 65536"/>
            </a:gdLst>
            <a:ahLst/>
            <a:cxnLst>
              <a:cxn ang="T6">
                <a:pos x="T0" y="T1"/>
              </a:cxn>
              <a:cxn ang="T7">
                <a:pos x="T2" y="T3"/>
              </a:cxn>
              <a:cxn ang="T8">
                <a:pos x="T4" y="T5"/>
              </a:cxn>
            </a:cxnLst>
            <a:rect l="0" t="0" r="r" b="b"/>
            <a:pathLst>
              <a:path w="146" h="44">
                <a:moveTo>
                  <a:pt x="0" y="44"/>
                </a:moveTo>
                <a:cubicBezTo>
                  <a:pt x="20" y="38"/>
                  <a:pt x="98" y="22"/>
                  <a:pt x="122" y="15"/>
                </a:cubicBezTo>
                <a:cubicBezTo>
                  <a:pt x="146" y="8"/>
                  <a:pt x="144" y="5"/>
                  <a:pt x="146"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53">
            <a:extLst>
              <a:ext uri="{FF2B5EF4-FFF2-40B4-BE49-F238E27FC236}">
                <a16:creationId xmlns:a16="http://schemas.microsoft.com/office/drawing/2014/main" id="{6D1A5F11-EBFE-483B-8E5B-56DFC5B12FE4}"/>
              </a:ext>
            </a:extLst>
          </p:cNvPr>
          <p:cNvSpPr>
            <a:spLocks/>
          </p:cNvSpPr>
          <p:nvPr/>
        </p:nvSpPr>
        <p:spPr bwMode="auto">
          <a:xfrm>
            <a:off x="6584950" y="2246313"/>
            <a:ext cx="184150" cy="182562"/>
          </a:xfrm>
          <a:custGeom>
            <a:avLst/>
            <a:gdLst>
              <a:gd name="T0" fmla="*/ 0 w 116"/>
              <a:gd name="T1" fmla="*/ 2147483646 h 115"/>
              <a:gd name="T2" fmla="*/ 2147483646 w 116"/>
              <a:gd name="T3" fmla="*/ 2147483646 h 115"/>
              <a:gd name="T4" fmla="*/ 2147483646 w 116"/>
              <a:gd name="T5" fmla="*/ 2147483646 h 115"/>
              <a:gd name="T6" fmla="*/ 0 60000 65536"/>
              <a:gd name="T7" fmla="*/ 0 60000 65536"/>
              <a:gd name="T8" fmla="*/ 0 60000 65536"/>
            </a:gdLst>
            <a:ahLst/>
            <a:cxnLst>
              <a:cxn ang="T6">
                <a:pos x="T0" y="T1"/>
              </a:cxn>
              <a:cxn ang="T7">
                <a:pos x="T2" y="T3"/>
              </a:cxn>
              <a:cxn ang="T8">
                <a:pos x="T4" y="T5"/>
              </a:cxn>
            </a:cxnLst>
            <a:rect l="0" t="0" r="r" b="b"/>
            <a:pathLst>
              <a:path w="116" h="115">
                <a:moveTo>
                  <a:pt x="0" y="115"/>
                </a:moveTo>
                <a:cubicBezTo>
                  <a:pt x="14" y="99"/>
                  <a:pt x="63" y="34"/>
                  <a:pt x="82" y="17"/>
                </a:cubicBezTo>
                <a:cubicBezTo>
                  <a:pt x="101" y="0"/>
                  <a:pt x="109" y="14"/>
                  <a:pt x="116" y="13"/>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54">
            <a:extLst>
              <a:ext uri="{FF2B5EF4-FFF2-40B4-BE49-F238E27FC236}">
                <a16:creationId xmlns:a16="http://schemas.microsoft.com/office/drawing/2014/main" id="{E0081653-7C67-466F-BE27-D4F18BFBD1D6}"/>
              </a:ext>
            </a:extLst>
          </p:cNvPr>
          <p:cNvSpPr>
            <a:spLocks/>
          </p:cNvSpPr>
          <p:nvPr/>
        </p:nvSpPr>
        <p:spPr bwMode="auto">
          <a:xfrm>
            <a:off x="6508750" y="2927350"/>
            <a:ext cx="268288" cy="146050"/>
          </a:xfrm>
          <a:custGeom>
            <a:avLst/>
            <a:gdLst>
              <a:gd name="T0" fmla="*/ 0 w 169"/>
              <a:gd name="T1" fmla="*/ 2147483646 h 92"/>
              <a:gd name="T2" fmla="*/ 2147483646 w 169"/>
              <a:gd name="T3" fmla="*/ 2147483646 h 92"/>
              <a:gd name="T4" fmla="*/ 2147483646 w 169"/>
              <a:gd name="T5" fmla="*/ 0 h 92"/>
              <a:gd name="T6" fmla="*/ 0 60000 65536"/>
              <a:gd name="T7" fmla="*/ 0 60000 65536"/>
              <a:gd name="T8" fmla="*/ 0 60000 65536"/>
            </a:gdLst>
            <a:ahLst/>
            <a:cxnLst>
              <a:cxn ang="T6">
                <a:pos x="T0" y="T1"/>
              </a:cxn>
              <a:cxn ang="T7">
                <a:pos x="T2" y="T3"/>
              </a:cxn>
              <a:cxn ang="T8">
                <a:pos x="T4" y="T5"/>
              </a:cxn>
            </a:cxnLst>
            <a:rect l="0" t="0" r="r" b="b"/>
            <a:pathLst>
              <a:path w="169" h="92">
                <a:moveTo>
                  <a:pt x="0" y="92"/>
                </a:moveTo>
                <a:cubicBezTo>
                  <a:pt x="21" y="80"/>
                  <a:pt x="98" y="35"/>
                  <a:pt x="126" y="20"/>
                </a:cubicBezTo>
                <a:cubicBezTo>
                  <a:pt x="154" y="5"/>
                  <a:pt x="160" y="4"/>
                  <a:pt x="169"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55">
            <a:extLst>
              <a:ext uri="{FF2B5EF4-FFF2-40B4-BE49-F238E27FC236}">
                <a16:creationId xmlns:a16="http://schemas.microsoft.com/office/drawing/2014/main" id="{C9146A1E-3BAF-4B91-8A3B-74B74CBA8217}"/>
              </a:ext>
            </a:extLst>
          </p:cNvPr>
          <p:cNvSpPr>
            <a:spLocks/>
          </p:cNvSpPr>
          <p:nvPr/>
        </p:nvSpPr>
        <p:spPr bwMode="auto">
          <a:xfrm>
            <a:off x="6484938" y="3573463"/>
            <a:ext cx="384175" cy="168275"/>
          </a:xfrm>
          <a:custGeom>
            <a:avLst/>
            <a:gdLst>
              <a:gd name="T0" fmla="*/ 0 w 242"/>
              <a:gd name="T1" fmla="*/ 2147483646 h 106"/>
              <a:gd name="T2" fmla="*/ 2147483646 w 242"/>
              <a:gd name="T3" fmla="*/ 2147483646 h 106"/>
              <a:gd name="T4" fmla="*/ 2147483646 w 242"/>
              <a:gd name="T5" fmla="*/ 0 h 106"/>
              <a:gd name="T6" fmla="*/ 0 60000 65536"/>
              <a:gd name="T7" fmla="*/ 0 60000 65536"/>
              <a:gd name="T8" fmla="*/ 0 60000 65536"/>
            </a:gdLst>
            <a:ahLst/>
            <a:cxnLst>
              <a:cxn ang="T6">
                <a:pos x="T0" y="T1"/>
              </a:cxn>
              <a:cxn ang="T7">
                <a:pos x="T2" y="T3"/>
              </a:cxn>
              <a:cxn ang="T8">
                <a:pos x="T4" y="T5"/>
              </a:cxn>
            </a:cxnLst>
            <a:rect l="0" t="0" r="r" b="b"/>
            <a:pathLst>
              <a:path w="242" h="106">
                <a:moveTo>
                  <a:pt x="0" y="106"/>
                </a:moveTo>
                <a:cubicBezTo>
                  <a:pt x="15" y="97"/>
                  <a:pt x="52" y="71"/>
                  <a:pt x="92" y="53"/>
                </a:cubicBezTo>
                <a:cubicBezTo>
                  <a:pt x="132" y="35"/>
                  <a:pt x="211" y="11"/>
                  <a:pt x="242" y="0"/>
                </a:cubicBezTo>
              </a:path>
            </a:pathLst>
          </a:custGeom>
          <a:noFill/>
          <a:ln w="190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Freeform 56">
            <a:extLst>
              <a:ext uri="{FF2B5EF4-FFF2-40B4-BE49-F238E27FC236}">
                <a16:creationId xmlns:a16="http://schemas.microsoft.com/office/drawing/2014/main" id="{09A96A03-FCF2-4F25-8B1B-121234A48F55}"/>
              </a:ext>
            </a:extLst>
          </p:cNvPr>
          <p:cNvSpPr>
            <a:spLocks/>
          </p:cNvSpPr>
          <p:nvPr/>
        </p:nvSpPr>
        <p:spPr bwMode="auto">
          <a:xfrm>
            <a:off x="7978775" y="73025"/>
            <a:ext cx="704850" cy="911225"/>
          </a:xfrm>
          <a:custGeom>
            <a:avLst/>
            <a:gdLst>
              <a:gd name="T0" fmla="*/ 2147483646 w 444"/>
              <a:gd name="T1" fmla="*/ 2147483646 h 574"/>
              <a:gd name="T2" fmla="*/ 2147483646 w 444"/>
              <a:gd name="T3" fmla="*/ 2147483646 h 574"/>
              <a:gd name="T4" fmla="*/ 2147483646 w 444"/>
              <a:gd name="T5" fmla="*/ 2147483646 h 574"/>
              <a:gd name="T6" fmla="*/ 0 w 444"/>
              <a:gd name="T7" fmla="*/ 2147483646 h 57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4" h="574">
                <a:moveTo>
                  <a:pt x="444" y="574"/>
                </a:moveTo>
                <a:lnTo>
                  <a:pt x="352" y="85"/>
                </a:lnTo>
                <a:cubicBezTo>
                  <a:pt x="312" y="0"/>
                  <a:pt x="261" y="64"/>
                  <a:pt x="202" y="65"/>
                </a:cubicBezTo>
                <a:cubicBezTo>
                  <a:pt x="143" y="66"/>
                  <a:pt x="42" y="86"/>
                  <a:pt x="0" y="91"/>
                </a:cubicBezTo>
              </a:path>
            </a:pathLst>
          </a:custGeom>
          <a:noFill/>
          <a:ln w="28575" cmpd="sng">
            <a:solidFill>
              <a:srgbClr val="FF00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Text Box 57">
            <a:extLst>
              <a:ext uri="{FF2B5EF4-FFF2-40B4-BE49-F238E27FC236}">
                <a16:creationId xmlns:a16="http://schemas.microsoft.com/office/drawing/2014/main" id="{F85B2202-3217-4A4C-A2F6-F925D4BD037D}"/>
              </a:ext>
            </a:extLst>
          </p:cNvPr>
          <p:cNvSpPr txBox="1">
            <a:spLocks noChangeArrowheads="1"/>
          </p:cNvSpPr>
          <p:nvPr/>
        </p:nvSpPr>
        <p:spPr bwMode="auto">
          <a:xfrm>
            <a:off x="5245100" y="968375"/>
            <a:ext cx="9699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r" eaLnBrk="1" hangingPunct="1">
              <a:spcBef>
                <a:spcPct val="0"/>
              </a:spcBef>
              <a:buClrTx/>
              <a:buFontTx/>
              <a:buNone/>
            </a:pPr>
            <a:r>
              <a:rPr lang="cs-CZ" altLang="cs-CZ" sz="1400">
                <a:latin typeface="Arial" panose="020B0604020202020204" pitchFamily="34" charset="0"/>
                <a:cs typeface="Arial" panose="020B0604020202020204" pitchFamily="34" charset="0"/>
              </a:rPr>
              <a:t>Vzestup tlaku</a:t>
            </a:r>
          </a:p>
        </p:txBody>
      </p:sp>
      <p:sp>
        <p:nvSpPr>
          <p:cNvPr id="57" name="Line 58">
            <a:extLst>
              <a:ext uri="{FF2B5EF4-FFF2-40B4-BE49-F238E27FC236}">
                <a16:creationId xmlns:a16="http://schemas.microsoft.com/office/drawing/2014/main" id="{DC4F359A-F621-4B8A-A13E-67E4561AE234}"/>
              </a:ext>
            </a:extLst>
          </p:cNvPr>
          <p:cNvSpPr>
            <a:spLocks noChangeShapeType="1"/>
          </p:cNvSpPr>
          <p:nvPr/>
        </p:nvSpPr>
        <p:spPr bwMode="auto">
          <a:xfrm>
            <a:off x="6089650" y="1233488"/>
            <a:ext cx="381000" cy="2603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Line 59">
            <a:extLst>
              <a:ext uri="{FF2B5EF4-FFF2-40B4-BE49-F238E27FC236}">
                <a16:creationId xmlns:a16="http://schemas.microsoft.com/office/drawing/2014/main" id="{24BAA4C1-1E3D-4705-8AF4-355DB4A32EE0}"/>
              </a:ext>
            </a:extLst>
          </p:cNvPr>
          <p:cNvSpPr>
            <a:spLocks noChangeShapeType="1"/>
          </p:cNvSpPr>
          <p:nvPr/>
        </p:nvSpPr>
        <p:spPr bwMode="auto">
          <a:xfrm>
            <a:off x="3470275" y="554038"/>
            <a:ext cx="0" cy="4016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60">
            <a:extLst>
              <a:ext uri="{FF2B5EF4-FFF2-40B4-BE49-F238E27FC236}">
                <a16:creationId xmlns:a16="http://schemas.microsoft.com/office/drawing/2014/main" id="{9387CB58-6699-4ABA-9D3D-B163DBB88F21}"/>
              </a:ext>
            </a:extLst>
          </p:cNvPr>
          <p:cNvSpPr>
            <a:spLocks noChangeShapeType="1"/>
          </p:cNvSpPr>
          <p:nvPr/>
        </p:nvSpPr>
        <p:spPr bwMode="auto">
          <a:xfrm>
            <a:off x="3455988" y="1609725"/>
            <a:ext cx="0" cy="32385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 name="Text Box 62">
            <a:extLst>
              <a:ext uri="{FF2B5EF4-FFF2-40B4-BE49-F238E27FC236}">
                <a16:creationId xmlns:a16="http://schemas.microsoft.com/office/drawing/2014/main" id="{276BFA06-5E4B-4072-9EBD-0D235B79F8F4}"/>
              </a:ext>
            </a:extLst>
          </p:cNvPr>
          <p:cNvSpPr txBox="1">
            <a:spLocks noChangeArrowheads="1"/>
          </p:cNvSpPr>
          <p:nvPr/>
        </p:nvSpPr>
        <p:spPr bwMode="auto">
          <a:xfrm>
            <a:off x="240019" y="4530725"/>
            <a:ext cx="3999832" cy="923330"/>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Remodeling of the pulmonary basin – pulmonary vasoconstriction is unidirectional</a:t>
            </a:r>
            <a:endParaRPr lang="cs-CZ" altLang="cs-CZ" sz="1800" dirty="0">
              <a:latin typeface="Arial" panose="020B0604020202020204" pitchFamily="34" charset="0"/>
              <a:cs typeface="Arial" panose="020B0604020202020204" pitchFamily="34" charset="0"/>
            </a:endParaRPr>
          </a:p>
        </p:txBody>
      </p:sp>
      <p:sp>
        <p:nvSpPr>
          <p:cNvPr id="62" name="Line 63">
            <a:extLst>
              <a:ext uri="{FF2B5EF4-FFF2-40B4-BE49-F238E27FC236}">
                <a16:creationId xmlns:a16="http://schemas.microsoft.com/office/drawing/2014/main" id="{368E426A-0213-4768-8EF4-5C35B64DFEFC}"/>
              </a:ext>
            </a:extLst>
          </p:cNvPr>
          <p:cNvSpPr>
            <a:spLocks noChangeShapeType="1"/>
          </p:cNvSpPr>
          <p:nvPr/>
        </p:nvSpPr>
        <p:spPr bwMode="auto">
          <a:xfrm>
            <a:off x="1905000" y="1617663"/>
            <a:ext cx="0" cy="14557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64">
            <a:extLst>
              <a:ext uri="{FF2B5EF4-FFF2-40B4-BE49-F238E27FC236}">
                <a16:creationId xmlns:a16="http://schemas.microsoft.com/office/drawing/2014/main" id="{4CF2EB5D-63B4-4826-93B5-BC44B3FB8A5F}"/>
              </a:ext>
            </a:extLst>
          </p:cNvPr>
          <p:cNvSpPr>
            <a:spLocks noChangeShapeType="1"/>
          </p:cNvSpPr>
          <p:nvPr/>
        </p:nvSpPr>
        <p:spPr bwMode="auto">
          <a:xfrm>
            <a:off x="1897063" y="3998913"/>
            <a:ext cx="7937" cy="53181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Text Box 65">
            <a:extLst>
              <a:ext uri="{FF2B5EF4-FFF2-40B4-BE49-F238E27FC236}">
                <a16:creationId xmlns:a16="http://schemas.microsoft.com/office/drawing/2014/main" id="{724E9F3F-A4A1-48C7-80E0-89CB350FC96F}"/>
              </a:ext>
            </a:extLst>
          </p:cNvPr>
          <p:cNvSpPr txBox="1">
            <a:spLocks noChangeArrowheads="1"/>
          </p:cNvSpPr>
          <p:nvPr/>
        </p:nvSpPr>
        <p:spPr bwMode="auto">
          <a:xfrm>
            <a:off x="4440238" y="5111750"/>
            <a:ext cx="3363912" cy="1200150"/>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All capillaries are protected from the transfer of high pressure from the pulmonary artery to the capillaries</a:t>
            </a:r>
            <a:endParaRPr lang="cs-CZ" altLang="cs-CZ" sz="1800" dirty="0">
              <a:latin typeface="Arial" panose="020B0604020202020204" pitchFamily="34" charset="0"/>
              <a:cs typeface="Arial" panose="020B0604020202020204" pitchFamily="34" charset="0"/>
            </a:endParaRPr>
          </a:p>
        </p:txBody>
      </p:sp>
      <p:sp>
        <p:nvSpPr>
          <p:cNvPr id="65" name="Line 66">
            <a:extLst>
              <a:ext uri="{FF2B5EF4-FFF2-40B4-BE49-F238E27FC236}">
                <a16:creationId xmlns:a16="http://schemas.microsoft.com/office/drawing/2014/main" id="{3346F67A-0AB2-43C0-BA89-93991F6A3A9A}"/>
              </a:ext>
            </a:extLst>
          </p:cNvPr>
          <p:cNvSpPr>
            <a:spLocks noChangeShapeType="1"/>
          </p:cNvSpPr>
          <p:nvPr/>
        </p:nvSpPr>
        <p:spPr bwMode="auto">
          <a:xfrm>
            <a:off x="4841875" y="2603500"/>
            <a:ext cx="79375" cy="2252663"/>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Line 67">
            <a:extLst>
              <a:ext uri="{FF2B5EF4-FFF2-40B4-BE49-F238E27FC236}">
                <a16:creationId xmlns:a16="http://schemas.microsoft.com/office/drawing/2014/main" id="{BD3AA16E-FEBA-4849-888C-5CCB3322EF38}"/>
              </a:ext>
            </a:extLst>
          </p:cNvPr>
          <p:cNvSpPr>
            <a:spLocks noChangeShapeType="1"/>
          </p:cNvSpPr>
          <p:nvPr/>
        </p:nvSpPr>
        <p:spPr bwMode="auto">
          <a:xfrm>
            <a:off x="4706938" y="4935538"/>
            <a:ext cx="46513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Line 68">
            <a:extLst>
              <a:ext uri="{FF2B5EF4-FFF2-40B4-BE49-F238E27FC236}">
                <a16:creationId xmlns:a16="http://schemas.microsoft.com/office/drawing/2014/main" id="{B083D2F3-23E9-48C5-A2FA-DA27CA990E38}"/>
              </a:ext>
            </a:extLst>
          </p:cNvPr>
          <p:cNvSpPr>
            <a:spLocks noChangeShapeType="1"/>
          </p:cNvSpPr>
          <p:nvPr/>
        </p:nvSpPr>
        <p:spPr bwMode="auto">
          <a:xfrm>
            <a:off x="4708525" y="5008563"/>
            <a:ext cx="465138"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8" name="Line 69">
            <a:extLst>
              <a:ext uri="{FF2B5EF4-FFF2-40B4-BE49-F238E27FC236}">
                <a16:creationId xmlns:a16="http://schemas.microsoft.com/office/drawing/2014/main" id="{EEB44AA3-2957-46EB-8F57-2BF639FB6582}"/>
              </a:ext>
            </a:extLst>
          </p:cNvPr>
          <p:cNvSpPr>
            <a:spLocks noChangeShapeType="1"/>
          </p:cNvSpPr>
          <p:nvPr/>
        </p:nvSpPr>
        <p:spPr bwMode="auto">
          <a:xfrm>
            <a:off x="4225925" y="4968875"/>
            <a:ext cx="481013"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70">
            <a:extLst>
              <a:ext uri="{FF2B5EF4-FFF2-40B4-BE49-F238E27FC236}">
                <a16:creationId xmlns:a16="http://schemas.microsoft.com/office/drawing/2014/main" id="{0896DA46-9D55-47A2-B5C2-D6FFD3DF0452}"/>
              </a:ext>
            </a:extLst>
          </p:cNvPr>
          <p:cNvSpPr>
            <a:spLocks noChangeShapeType="1"/>
          </p:cNvSpPr>
          <p:nvPr/>
        </p:nvSpPr>
        <p:spPr bwMode="auto">
          <a:xfrm>
            <a:off x="6630988" y="766763"/>
            <a:ext cx="0" cy="1889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Text Box 71">
            <a:extLst>
              <a:ext uri="{FF2B5EF4-FFF2-40B4-BE49-F238E27FC236}">
                <a16:creationId xmlns:a16="http://schemas.microsoft.com/office/drawing/2014/main" id="{91EF83F0-F9B9-45CE-8F2F-FFFB77769388}"/>
              </a:ext>
            </a:extLst>
          </p:cNvPr>
          <p:cNvSpPr txBox="1">
            <a:spLocks noChangeArrowheads="1"/>
          </p:cNvSpPr>
          <p:nvPr/>
        </p:nvSpPr>
        <p:spPr bwMode="auto">
          <a:xfrm>
            <a:off x="6423025" y="287338"/>
            <a:ext cx="1373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400">
                <a:latin typeface="Arial" panose="020B0604020202020204" pitchFamily="34" charset="0"/>
                <a:cs typeface="Arial" panose="020B0604020202020204" pitchFamily="34" charset="0"/>
              </a:rPr>
              <a:t>Zvýšení</a:t>
            </a:r>
          </a:p>
          <a:p>
            <a:pPr eaLnBrk="1" hangingPunct="1">
              <a:spcBef>
                <a:spcPct val="0"/>
              </a:spcBef>
              <a:buClrTx/>
              <a:buFontTx/>
              <a:buNone/>
            </a:pPr>
            <a:r>
              <a:rPr lang="cs-CZ" altLang="cs-CZ" sz="1400">
                <a:latin typeface="Arial" panose="020B0604020202020204" pitchFamily="34" charset="0"/>
                <a:cs typeface="Arial" panose="020B0604020202020204" pitchFamily="34" charset="0"/>
              </a:rPr>
              <a:t>vasokonstrikce</a:t>
            </a:r>
          </a:p>
        </p:txBody>
      </p:sp>
      <p:sp>
        <p:nvSpPr>
          <p:cNvPr id="71" name="Line 72">
            <a:extLst>
              <a:ext uri="{FF2B5EF4-FFF2-40B4-BE49-F238E27FC236}">
                <a16:creationId xmlns:a16="http://schemas.microsoft.com/office/drawing/2014/main" id="{59EF0726-942D-4E91-870C-2DF84F6E7D5E}"/>
              </a:ext>
            </a:extLst>
          </p:cNvPr>
          <p:cNvSpPr>
            <a:spLocks noChangeShapeType="1"/>
          </p:cNvSpPr>
          <p:nvPr/>
        </p:nvSpPr>
        <p:spPr bwMode="auto">
          <a:xfrm flipV="1">
            <a:off x="4921250" y="1843088"/>
            <a:ext cx="503238" cy="423862"/>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 name="Line 73">
            <a:extLst>
              <a:ext uri="{FF2B5EF4-FFF2-40B4-BE49-F238E27FC236}">
                <a16:creationId xmlns:a16="http://schemas.microsoft.com/office/drawing/2014/main" id="{9E48BC3E-99AA-48AA-8906-4D4906E8A780}"/>
              </a:ext>
            </a:extLst>
          </p:cNvPr>
          <p:cNvSpPr>
            <a:spLocks noChangeShapeType="1"/>
          </p:cNvSpPr>
          <p:nvPr/>
        </p:nvSpPr>
        <p:spPr bwMode="auto">
          <a:xfrm>
            <a:off x="4441825" y="381000"/>
            <a:ext cx="982663" cy="479425"/>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3" name="Text Box 74">
            <a:extLst>
              <a:ext uri="{FF2B5EF4-FFF2-40B4-BE49-F238E27FC236}">
                <a16:creationId xmlns:a16="http://schemas.microsoft.com/office/drawing/2014/main" id="{D567AE97-CCBE-4BA0-BAF5-FB3E7DF6F335}"/>
              </a:ext>
            </a:extLst>
          </p:cNvPr>
          <p:cNvSpPr txBox="1">
            <a:spLocks noChangeArrowheads="1"/>
          </p:cNvSpPr>
          <p:nvPr/>
        </p:nvSpPr>
        <p:spPr bwMode="auto">
          <a:xfrm>
            <a:off x="5424488" y="541338"/>
            <a:ext cx="3419475" cy="1477328"/>
          </a:xfrm>
          <a:prstGeom prst="rect">
            <a:avLst/>
          </a:prstGeom>
          <a:solidFill>
            <a:srgbClr val="FF9966"/>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C</a:t>
            </a:r>
            <a:r>
              <a:rPr lang="en-US" altLang="cs-CZ" sz="1800" dirty="0">
                <a:latin typeface="Arial" panose="020B0604020202020204" pitchFamily="34" charset="0"/>
                <a:cs typeface="Arial" panose="020B0604020202020204" pitchFamily="34" charset="0"/>
              </a:rPr>
              <a:t>OMPLICATION:  </a:t>
            </a:r>
            <a:endParaRPr lang="cs-CZ" altLang="cs-CZ" sz="1800" dirty="0">
              <a:latin typeface="Arial" panose="020B0604020202020204" pitchFamily="34" charset="0"/>
              <a:cs typeface="Arial" panose="020B0604020202020204" pitchFamily="34" charset="0"/>
            </a:endParaRPr>
          </a:p>
          <a:p>
            <a:pPr algn="ctr" eaLnBrk="1" hangingPunct="1">
              <a:spcBef>
                <a:spcPct val="0"/>
              </a:spcBef>
              <a:buClrTx/>
              <a:buFontTx/>
              <a:buNone/>
            </a:pPr>
            <a:endParaRPr lang="cs-CZ" altLang="cs-CZ" sz="1800" dirty="0">
              <a:latin typeface="Arial" panose="020B0604020202020204" pitchFamily="34" charset="0"/>
              <a:cs typeface="Arial" panose="020B0604020202020204" pitchFamily="34" charset="0"/>
            </a:endParaRPr>
          </a:p>
          <a:p>
            <a:pPr algn="ctr" eaLnBrk="1" hangingPunct="1">
              <a:spcBef>
                <a:spcPct val="0"/>
              </a:spcBef>
              <a:buClrTx/>
              <a:buFontTx/>
              <a:buNone/>
            </a:pPr>
            <a:endParaRPr lang="cs-CZ" altLang="cs-CZ" sz="1800" dirty="0">
              <a:latin typeface="Arial" panose="020B0604020202020204" pitchFamily="34" charset="0"/>
              <a:cs typeface="Arial" panose="020B0604020202020204" pitchFamily="34" charset="0"/>
            </a:endParaRPr>
          </a:p>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RIGHT SIDED CARDIAC FAILURE</a:t>
            </a:r>
            <a:endParaRPr lang="cs-CZ" altLang="cs-CZ" sz="1800" dirty="0">
              <a:latin typeface="Arial" panose="020B0604020202020204" pitchFamily="34" charset="0"/>
              <a:cs typeface="Arial" panose="020B0604020202020204" pitchFamily="34" charset="0"/>
            </a:endParaRPr>
          </a:p>
        </p:txBody>
      </p:sp>
      <p:sp>
        <p:nvSpPr>
          <p:cNvPr id="75" name="Text Box 3">
            <a:extLst>
              <a:ext uri="{FF2B5EF4-FFF2-40B4-BE49-F238E27FC236}">
                <a16:creationId xmlns:a16="http://schemas.microsoft.com/office/drawing/2014/main" id="{7DD1D151-DE81-4280-2FFB-17308D5305FA}"/>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76" name="Text Box 5">
            <a:extLst>
              <a:ext uri="{FF2B5EF4-FFF2-40B4-BE49-F238E27FC236}">
                <a16:creationId xmlns:a16="http://schemas.microsoft.com/office/drawing/2014/main" id="{1059E720-978C-C162-70D5-D061FFAD365C}"/>
              </a:ext>
            </a:extLst>
          </p:cNvPr>
          <p:cNvSpPr txBox="1">
            <a:spLocks noChangeArrowheads="1"/>
          </p:cNvSpPr>
          <p:nvPr/>
        </p:nvSpPr>
        <p:spPr bwMode="auto">
          <a:xfrm>
            <a:off x="1415148" y="934819"/>
            <a:ext cx="3971998"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Nonuniform hypoxic vasoconstriction of pulmonary arterioles</a:t>
            </a:r>
            <a:endParaRPr lang="cs-CZ" altLang="cs-CZ" sz="1800" dirty="0">
              <a:latin typeface="Arial" panose="020B0604020202020204" pitchFamily="34" charset="0"/>
              <a:cs typeface="Arial" panose="020B0604020202020204" pitchFamily="34" charset="0"/>
            </a:endParaRPr>
          </a:p>
        </p:txBody>
      </p:sp>
      <p:sp>
        <p:nvSpPr>
          <p:cNvPr id="77" name="Text Box 61">
            <a:extLst>
              <a:ext uri="{FF2B5EF4-FFF2-40B4-BE49-F238E27FC236}">
                <a16:creationId xmlns:a16="http://schemas.microsoft.com/office/drawing/2014/main" id="{463647A6-FB9C-76BE-C8FD-D8AFCBA00D78}"/>
              </a:ext>
            </a:extLst>
          </p:cNvPr>
          <p:cNvSpPr txBox="1">
            <a:spLocks noChangeArrowheads="1"/>
          </p:cNvSpPr>
          <p:nvPr/>
        </p:nvSpPr>
        <p:spPr bwMode="auto">
          <a:xfrm>
            <a:off x="61119" y="3073400"/>
            <a:ext cx="3838575" cy="923330"/>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Gradual muscle hypertrophy even in those capillaries where there was weaker vasoconstriction</a:t>
            </a:r>
            <a:endParaRPr lang="cs-CZ" altLang="cs-CZ" sz="1800" dirty="0">
              <a:latin typeface="Arial" panose="020B0604020202020204" pitchFamily="34" charset="0"/>
              <a:cs typeface="Arial" panose="020B0604020202020204" pitchFamily="34" charset="0"/>
            </a:endParaRPr>
          </a:p>
        </p:txBody>
      </p:sp>
      <p:sp>
        <p:nvSpPr>
          <p:cNvPr id="82" name="Text Box 63">
            <a:extLst>
              <a:ext uri="{FF2B5EF4-FFF2-40B4-BE49-F238E27FC236}">
                <a16:creationId xmlns:a16="http://schemas.microsoft.com/office/drawing/2014/main" id="{16BA49DB-CCCF-1360-0E58-53A3176C3A0F}"/>
              </a:ext>
            </a:extLst>
          </p:cNvPr>
          <p:cNvSpPr txBox="1">
            <a:spLocks noChangeArrowheads="1"/>
          </p:cNvSpPr>
          <p:nvPr/>
        </p:nvSpPr>
        <p:spPr bwMode="auto">
          <a:xfrm>
            <a:off x="13635" y="6488668"/>
            <a:ext cx="5851525" cy="369332"/>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GRADUAL ADAPTATION OF LUNGS TO ALTITUDE</a:t>
            </a:r>
            <a:endParaRPr lang="cs-CZ" altLang="cs-CZ" sz="1800" dirty="0">
              <a:latin typeface="Arial" panose="020B0604020202020204" pitchFamily="34" charset="0"/>
              <a:cs typeface="Arial" panose="020B0604020202020204" pitchFamily="34" charset="0"/>
            </a:endParaRPr>
          </a:p>
        </p:txBody>
      </p:sp>
      <p:sp>
        <p:nvSpPr>
          <p:cNvPr id="85" name="Text Box 7">
            <a:extLst>
              <a:ext uri="{FF2B5EF4-FFF2-40B4-BE49-F238E27FC236}">
                <a16:creationId xmlns:a16="http://schemas.microsoft.com/office/drawing/2014/main" id="{98C750FC-731D-CEE9-9FB2-5A4481A27EC5}"/>
              </a:ext>
            </a:extLst>
          </p:cNvPr>
          <p:cNvSpPr txBox="1">
            <a:spLocks noChangeArrowheads="1"/>
          </p:cNvSpPr>
          <p:nvPr/>
        </p:nvSpPr>
        <p:spPr bwMode="auto">
          <a:xfrm>
            <a:off x="1" y="6492081"/>
            <a:ext cx="5865160" cy="376237"/>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RIGHT SIDED CARDIAC FAILURE</a:t>
            </a:r>
          </a:p>
        </p:txBody>
      </p:sp>
    </p:spTree>
    <p:extLst>
      <p:ext uri="{BB962C8B-B14F-4D97-AF65-F5344CB8AC3E}">
        <p14:creationId xmlns:p14="http://schemas.microsoft.com/office/powerpoint/2010/main" val="12484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5C416296-2BB9-4858-BF0D-6F6BE556A812}"/>
              </a:ext>
            </a:extLst>
          </p:cNvPr>
          <p:cNvSpPr txBox="1">
            <a:spLocks noChangeArrowheads="1"/>
          </p:cNvSpPr>
          <p:nvPr/>
        </p:nvSpPr>
        <p:spPr bwMode="auto">
          <a:xfrm>
            <a:off x="3128963" y="1079500"/>
            <a:ext cx="1018227"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Hypoxia</a:t>
            </a:r>
            <a:endParaRPr lang="cs-CZ" altLang="cs-CZ" sz="1800" dirty="0">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30360339-E9F2-46C3-972B-E42659F79FB4}"/>
              </a:ext>
            </a:extLst>
          </p:cNvPr>
          <p:cNvSpPr txBox="1">
            <a:spLocks noChangeArrowheads="1"/>
          </p:cNvSpPr>
          <p:nvPr/>
        </p:nvSpPr>
        <p:spPr bwMode="auto">
          <a:xfrm>
            <a:off x="179388" y="1079500"/>
            <a:ext cx="1402948" cy="369332"/>
          </a:xfrm>
          <a:prstGeom prst="rect">
            <a:avLst/>
          </a:prstGeom>
          <a:solidFill>
            <a:schemeClr val="bg1"/>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Hypocapnia</a:t>
            </a:r>
            <a:endParaRPr lang="cs-CZ" altLang="cs-CZ" sz="1800" dirty="0">
              <a:latin typeface="Arial" panose="020B0604020202020204" pitchFamily="34" charset="0"/>
              <a:cs typeface="Arial" panose="020B0604020202020204" pitchFamily="34" charset="0"/>
            </a:endParaRPr>
          </a:p>
        </p:txBody>
      </p:sp>
      <p:sp>
        <p:nvSpPr>
          <p:cNvPr id="8" name="Text Box 9">
            <a:extLst>
              <a:ext uri="{FF2B5EF4-FFF2-40B4-BE49-F238E27FC236}">
                <a16:creationId xmlns:a16="http://schemas.microsoft.com/office/drawing/2014/main" id="{0F917065-8108-4F6C-B3CE-503AF8CFD191}"/>
              </a:ext>
            </a:extLst>
          </p:cNvPr>
          <p:cNvSpPr txBox="1">
            <a:spLocks noChangeArrowheads="1"/>
          </p:cNvSpPr>
          <p:nvPr/>
        </p:nvSpPr>
        <p:spPr bwMode="auto">
          <a:xfrm>
            <a:off x="304800" y="4164013"/>
            <a:ext cx="1822450" cy="147732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The </a:t>
            </a:r>
            <a:r>
              <a:rPr lang="en-US" altLang="cs-CZ" sz="1800" dirty="0" err="1">
                <a:latin typeface="Arial" panose="020B0604020202020204" pitchFamily="34" charset="0"/>
                <a:cs typeface="Arial" panose="020B0604020202020204" pitchFamily="34" charset="0"/>
              </a:rPr>
              <a:t>hypocapnic</a:t>
            </a:r>
            <a:r>
              <a:rPr lang="en-US" altLang="cs-CZ" sz="1800" dirty="0">
                <a:latin typeface="Arial" panose="020B0604020202020204" pitchFamily="34" charset="0"/>
                <a:cs typeface="Arial" panose="020B0604020202020204" pitchFamily="34" charset="0"/>
              </a:rPr>
              <a:t> vasoconstrictive effect disappears after 2-3 days</a:t>
            </a:r>
            <a:endParaRPr lang="cs-CZ" altLang="cs-CZ" sz="1800" dirty="0">
              <a:latin typeface="Arial" panose="020B0604020202020204" pitchFamily="34" charset="0"/>
              <a:cs typeface="Arial" panose="020B0604020202020204" pitchFamily="34" charset="0"/>
            </a:endParaRPr>
          </a:p>
        </p:txBody>
      </p:sp>
      <p:sp>
        <p:nvSpPr>
          <p:cNvPr id="9" name="Text Box 10">
            <a:extLst>
              <a:ext uri="{FF2B5EF4-FFF2-40B4-BE49-F238E27FC236}">
                <a16:creationId xmlns:a16="http://schemas.microsoft.com/office/drawing/2014/main" id="{3878D5D0-B8BA-4331-9830-93381A29DE56}"/>
              </a:ext>
            </a:extLst>
          </p:cNvPr>
          <p:cNvSpPr txBox="1">
            <a:spLocks noChangeArrowheads="1"/>
          </p:cNvSpPr>
          <p:nvPr/>
        </p:nvSpPr>
        <p:spPr bwMode="auto">
          <a:xfrm>
            <a:off x="4148138" y="4994275"/>
            <a:ext cx="1822450"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Increase</a:t>
            </a:r>
            <a:r>
              <a:rPr lang="cs-CZ" altLang="cs-CZ" sz="1800" dirty="0">
                <a:latin typeface="Arial" panose="020B0604020202020204" pitchFamily="34" charset="0"/>
                <a:cs typeface="Arial" panose="020B0604020202020204" pitchFamily="34" charset="0"/>
              </a:rPr>
              <a:t> in brain </a:t>
            </a:r>
            <a:r>
              <a:rPr lang="cs-CZ" altLang="cs-CZ" sz="1800" dirty="0" err="1">
                <a:latin typeface="Arial" panose="020B0604020202020204" pitchFamily="34" charset="0"/>
                <a:cs typeface="Arial" panose="020B0604020202020204" pitchFamily="34" charset="0"/>
              </a:rPr>
              <a:t>flow</a:t>
            </a:r>
            <a:endParaRPr lang="cs-CZ" altLang="cs-CZ" sz="1800" dirty="0">
              <a:latin typeface="Arial" panose="020B0604020202020204" pitchFamily="34" charset="0"/>
              <a:cs typeface="Arial" panose="020B0604020202020204" pitchFamily="34" charset="0"/>
            </a:endParaRPr>
          </a:p>
        </p:txBody>
      </p:sp>
      <p:sp>
        <p:nvSpPr>
          <p:cNvPr id="10" name="Line 11">
            <a:extLst>
              <a:ext uri="{FF2B5EF4-FFF2-40B4-BE49-F238E27FC236}">
                <a16:creationId xmlns:a16="http://schemas.microsoft.com/office/drawing/2014/main" id="{739F2B68-CC65-4455-891B-5A97977E0D13}"/>
              </a:ext>
            </a:extLst>
          </p:cNvPr>
          <p:cNvSpPr>
            <a:spLocks noChangeShapeType="1"/>
          </p:cNvSpPr>
          <p:nvPr/>
        </p:nvSpPr>
        <p:spPr bwMode="auto">
          <a:xfrm flipH="1">
            <a:off x="3639925" y="1478513"/>
            <a:ext cx="0" cy="13382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a:extLst>
              <a:ext uri="{FF2B5EF4-FFF2-40B4-BE49-F238E27FC236}">
                <a16:creationId xmlns:a16="http://schemas.microsoft.com/office/drawing/2014/main" id="{A2BAA431-EC07-4A83-BA85-B1F41ED35CBA}"/>
              </a:ext>
            </a:extLst>
          </p:cNvPr>
          <p:cNvSpPr>
            <a:spLocks noChangeShapeType="1"/>
          </p:cNvSpPr>
          <p:nvPr/>
        </p:nvSpPr>
        <p:spPr bwMode="auto">
          <a:xfrm flipH="1">
            <a:off x="917574" y="1457325"/>
            <a:ext cx="1" cy="36859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a:extLst>
              <a:ext uri="{FF2B5EF4-FFF2-40B4-BE49-F238E27FC236}">
                <a16:creationId xmlns:a16="http://schemas.microsoft.com/office/drawing/2014/main" id="{5AAE4FD5-E316-40C1-989F-76A117356AB7}"/>
              </a:ext>
            </a:extLst>
          </p:cNvPr>
          <p:cNvSpPr>
            <a:spLocks noChangeShapeType="1"/>
          </p:cNvSpPr>
          <p:nvPr/>
        </p:nvSpPr>
        <p:spPr bwMode="auto">
          <a:xfrm>
            <a:off x="1965112" y="2304013"/>
            <a:ext cx="1520825"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a:extLst>
              <a:ext uri="{FF2B5EF4-FFF2-40B4-BE49-F238E27FC236}">
                <a16:creationId xmlns:a16="http://schemas.microsoft.com/office/drawing/2014/main" id="{8BDFDEF5-5DBC-4FBD-9102-1F87E630CD31}"/>
              </a:ext>
            </a:extLst>
          </p:cNvPr>
          <p:cNvSpPr>
            <a:spLocks noChangeShapeType="1"/>
          </p:cNvSpPr>
          <p:nvPr/>
        </p:nvSpPr>
        <p:spPr bwMode="auto">
          <a:xfrm>
            <a:off x="3485937" y="2169075"/>
            <a:ext cx="0" cy="26987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a:extLst>
              <a:ext uri="{FF2B5EF4-FFF2-40B4-BE49-F238E27FC236}">
                <a16:creationId xmlns:a16="http://schemas.microsoft.com/office/drawing/2014/main" id="{8E7344BD-B639-402D-BDBB-E535A942DB41}"/>
              </a:ext>
            </a:extLst>
          </p:cNvPr>
          <p:cNvSpPr>
            <a:spLocks noChangeShapeType="1"/>
          </p:cNvSpPr>
          <p:nvPr/>
        </p:nvSpPr>
        <p:spPr bwMode="auto">
          <a:xfrm>
            <a:off x="3566900" y="2173838"/>
            <a:ext cx="0" cy="26987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244C10AE-72EB-4A50-8AA5-43436ECFD873}"/>
              </a:ext>
            </a:extLst>
          </p:cNvPr>
          <p:cNvSpPr>
            <a:spLocks noChangeShapeType="1"/>
          </p:cNvSpPr>
          <p:nvPr/>
        </p:nvSpPr>
        <p:spPr bwMode="auto">
          <a:xfrm>
            <a:off x="1062933" y="2749252"/>
            <a:ext cx="170555" cy="14147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29CC2F68-443A-4C2A-B26F-89670E7C6314}"/>
              </a:ext>
            </a:extLst>
          </p:cNvPr>
          <p:cNvSpPr>
            <a:spLocks noChangeShapeType="1"/>
          </p:cNvSpPr>
          <p:nvPr/>
        </p:nvSpPr>
        <p:spPr bwMode="auto">
          <a:xfrm>
            <a:off x="3638076" y="3710981"/>
            <a:ext cx="1247686" cy="128328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8">
            <a:extLst>
              <a:ext uri="{FF2B5EF4-FFF2-40B4-BE49-F238E27FC236}">
                <a16:creationId xmlns:a16="http://schemas.microsoft.com/office/drawing/2014/main" id="{6636FA7C-B57F-4C92-BA6F-B80130CEC1CC}"/>
              </a:ext>
            </a:extLst>
          </p:cNvPr>
          <p:cNvSpPr>
            <a:spLocks noChangeShapeType="1"/>
          </p:cNvSpPr>
          <p:nvPr/>
        </p:nvSpPr>
        <p:spPr bwMode="auto">
          <a:xfrm>
            <a:off x="5969444" y="5470525"/>
            <a:ext cx="1290637" cy="8778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9">
            <a:extLst>
              <a:ext uri="{FF2B5EF4-FFF2-40B4-BE49-F238E27FC236}">
                <a16:creationId xmlns:a16="http://schemas.microsoft.com/office/drawing/2014/main" id="{5D7DADA9-1820-4152-BD2F-BDC70559645B}"/>
              </a:ext>
            </a:extLst>
          </p:cNvPr>
          <p:cNvSpPr>
            <a:spLocks noChangeShapeType="1"/>
          </p:cNvSpPr>
          <p:nvPr/>
        </p:nvSpPr>
        <p:spPr bwMode="auto">
          <a:xfrm>
            <a:off x="2127250" y="4840288"/>
            <a:ext cx="2020888" cy="52387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Text Box 20">
            <a:extLst>
              <a:ext uri="{FF2B5EF4-FFF2-40B4-BE49-F238E27FC236}">
                <a16:creationId xmlns:a16="http://schemas.microsoft.com/office/drawing/2014/main" id="{CDEE96D8-2E05-4B07-B0E2-C52C059404D7}"/>
              </a:ext>
            </a:extLst>
          </p:cNvPr>
          <p:cNvSpPr txBox="1">
            <a:spLocks noChangeArrowheads="1"/>
          </p:cNvSpPr>
          <p:nvPr/>
        </p:nvSpPr>
        <p:spPr bwMode="auto">
          <a:xfrm>
            <a:off x="4074090" y="6348413"/>
            <a:ext cx="5192713" cy="376237"/>
          </a:xfrm>
          <a:prstGeom prst="rect">
            <a:avLst/>
          </a:prstGeom>
          <a:solidFill>
            <a:srgbClr val="FF9966"/>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it-IT" altLang="cs-CZ" sz="1800" dirty="0">
                <a:latin typeface="Arial" panose="020B0604020202020204" pitchFamily="34" charset="0"/>
                <a:cs typeface="Arial" panose="020B0604020202020204" pitchFamily="34" charset="0"/>
              </a:rPr>
              <a:t>CEREBRAL EDEMA IN ALTITUDE SICKNESS</a:t>
            </a:r>
            <a:endParaRPr lang="cs-CZ" altLang="cs-CZ" sz="1800" dirty="0">
              <a:latin typeface="Arial" panose="020B0604020202020204" pitchFamily="34" charset="0"/>
              <a:cs typeface="Arial" panose="020B0604020202020204" pitchFamily="34" charset="0"/>
            </a:endParaRPr>
          </a:p>
        </p:txBody>
      </p:sp>
      <p:pic>
        <p:nvPicPr>
          <p:cNvPr id="20" name="Picture 4" descr="j0299199">
            <a:extLst>
              <a:ext uri="{FF2B5EF4-FFF2-40B4-BE49-F238E27FC236}">
                <a16:creationId xmlns:a16="http://schemas.microsoft.com/office/drawing/2014/main" id="{FC703CF2-EB1A-4B2D-B3A8-F17B742D4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1837" y="127282"/>
            <a:ext cx="2417763"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69D42A5F-54F6-D619-700A-6800637B92C5}"/>
              </a:ext>
            </a:extLst>
          </p:cNvPr>
          <p:cNvSpPr txBox="1">
            <a:spLocks noChangeArrowheads="1"/>
          </p:cNvSpPr>
          <p:nvPr/>
        </p:nvSpPr>
        <p:spPr bwMode="auto">
          <a:xfrm>
            <a:off x="13635" y="0"/>
            <a:ext cx="2378075" cy="369888"/>
          </a:xfrm>
          <a:prstGeom prst="rect">
            <a:avLst/>
          </a:prstGeom>
          <a:solidFill>
            <a:srgbClr val="FF5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1800" dirty="0">
                <a:solidFill>
                  <a:schemeClr val="bg1"/>
                </a:solidFill>
              </a:rPr>
              <a:t>High Altitude Hypoxia</a:t>
            </a:r>
            <a:endParaRPr lang="cs-CZ" altLang="cs-CZ" sz="1800" dirty="0">
              <a:solidFill>
                <a:schemeClr val="bg1"/>
              </a:solidFill>
            </a:endParaRPr>
          </a:p>
        </p:txBody>
      </p:sp>
      <p:sp>
        <p:nvSpPr>
          <p:cNvPr id="22" name="Rectangle 2">
            <a:extLst>
              <a:ext uri="{FF2B5EF4-FFF2-40B4-BE49-F238E27FC236}">
                <a16:creationId xmlns:a16="http://schemas.microsoft.com/office/drawing/2014/main" id="{423C7409-545A-CC8E-EE3F-547118EECF6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 Box 8">
            <a:extLst>
              <a:ext uri="{FF2B5EF4-FFF2-40B4-BE49-F238E27FC236}">
                <a16:creationId xmlns:a16="http://schemas.microsoft.com/office/drawing/2014/main" id="{67B352E6-4A1A-4BA3-A47A-31B350737DF1}"/>
              </a:ext>
            </a:extLst>
          </p:cNvPr>
          <p:cNvSpPr txBox="1">
            <a:spLocks noChangeArrowheads="1"/>
          </p:cNvSpPr>
          <p:nvPr/>
        </p:nvSpPr>
        <p:spPr bwMode="auto">
          <a:xfrm>
            <a:off x="13634" y="1825922"/>
            <a:ext cx="2378075" cy="92333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Vasoconstrictive</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effect</a:t>
            </a:r>
            <a:r>
              <a:rPr lang="cs-CZ" altLang="cs-CZ" sz="1800" dirty="0">
                <a:latin typeface="Arial" panose="020B0604020202020204" pitchFamily="34" charset="0"/>
                <a:cs typeface="Arial" panose="020B0604020202020204" pitchFamily="34" charset="0"/>
              </a:rPr>
              <a:t> on </a:t>
            </a:r>
            <a:r>
              <a:rPr lang="cs-CZ" altLang="cs-CZ" sz="1800" dirty="0" err="1">
                <a:latin typeface="Arial" panose="020B0604020202020204" pitchFamily="34" charset="0"/>
                <a:cs typeface="Arial" panose="020B0604020202020204" pitchFamily="34" charset="0"/>
              </a:rPr>
              <a:t>cerebral</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vessels</a:t>
            </a:r>
            <a:endParaRPr lang="cs-CZ" altLang="cs-CZ" sz="1800" dirty="0">
              <a:latin typeface="Arial" panose="020B0604020202020204" pitchFamily="34" charset="0"/>
              <a:cs typeface="Arial" panose="020B0604020202020204" pitchFamily="34" charset="0"/>
            </a:endParaRPr>
          </a:p>
        </p:txBody>
      </p:sp>
      <p:sp>
        <p:nvSpPr>
          <p:cNvPr id="25" name="Text Box 4">
            <a:extLst>
              <a:ext uri="{FF2B5EF4-FFF2-40B4-BE49-F238E27FC236}">
                <a16:creationId xmlns:a16="http://schemas.microsoft.com/office/drawing/2014/main" id="{C08B397D-7864-83C1-6574-876B254472C7}"/>
              </a:ext>
            </a:extLst>
          </p:cNvPr>
          <p:cNvSpPr txBox="1">
            <a:spLocks noChangeArrowheads="1"/>
          </p:cNvSpPr>
          <p:nvPr/>
        </p:nvSpPr>
        <p:spPr bwMode="auto">
          <a:xfrm>
            <a:off x="5639226" y="2825238"/>
            <a:ext cx="6454775" cy="37623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a:latin typeface="Arial" panose="020B0604020202020204" pitchFamily="34" charset="0"/>
                <a:cs typeface="Arial" panose="020B0604020202020204" pitchFamily="34" charset="0"/>
              </a:rPr>
              <a:t>HEADACHE, INSOMNIA, ANOREXIA, FATIGUE</a:t>
            </a:r>
          </a:p>
        </p:txBody>
      </p:sp>
      <p:sp>
        <p:nvSpPr>
          <p:cNvPr id="26" name="Line 17">
            <a:extLst>
              <a:ext uri="{FF2B5EF4-FFF2-40B4-BE49-F238E27FC236}">
                <a16:creationId xmlns:a16="http://schemas.microsoft.com/office/drawing/2014/main" id="{5AC07BB6-FFD2-89C8-3EE5-72A08874C807}"/>
              </a:ext>
            </a:extLst>
          </p:cNvPr>
          <p:cNvSpPr>
            <a:spLocks noChangeShapeType="1"/>
          </p:cNvSpPr>
          <p:nvPr/>
        </p:nvSpPr>
        <p:spPr bwMode="auto">
          <a:xfrm>
            <a:off x="4147189" y="1448832"/>
            <a:ext cx="1693223" cy="137639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17">
            <a:extLst>
              <a:ext uri="{FF2B5EF4-FFF2-40B4-BE49-F238E27FC236}">
                <a16:creationId xmlns:a16="http://schemas.microsoft.com/office/drawing/2014/main" id="{F99C9990-44F5-57D6-9824-0DEEFF0256A1}"/>
              </a:ext>
            </a:extLst>
          </p:cNvPr>
          <p:cNvSpPr>
            <a:spLocks noChangeShapeType="1"/>
          </p:cNvSpPr>
          <p:nvPr/>
        </p:nvSpPr>
        <p:spPr bwMode="auto">
          <a:xfrm flipV="1">
            <a:off x="5431691" y="3220277"/>
            <a:ext cx="788453" cy="1792795"/>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Text Box 10">
            <a:extLst>
              <a:ext uri="{FF2B5EF4-FFF2-40B4-BE49-F238E27FC236}">
                <a16:creationId xmlns:a16="http://schemas.microsoft.com/office/drawing/2014/main" id="{0F945F0E-D48E-0E53-882C-4D19AEE4B125}"/>
              </a:ext>
            </a:extLst>
          </p:cNvPr>
          <p:cNvSpPr txBox="1">
            <a:spLocks noChangeArrowheads="1"/>
          </p:cNvSpPr>
          <p:nvPr/>
        </p:nvSpPr>
        <p:spPr bwMode="auto">
          <a:xfrm>
            <a:off x="7374721" y="4352624"/>
            <a:ext cx="1738313" cy="646331"/>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cs-CZ" altLang="cs-CZ" sz="1800" dirty="0" err="1">
                <a:latin typeface="Arial" panose="020B0604020202020204" pitchFamily="34" charset="0"/>
                <a:cs typeface="Arial" panose="020B0604020202020204" pitchFamily="34" charset="0"/>
              </a:rPr>
              <a:t>Intracranial</a:t>
            </a:r>
            <a:r>
              <a:rPr lang="cs-CZ" altLang="cs-CZ" sz="1800" dirty="0">
                <a:latin typeface="Arial" panose="020B0604020202020204" pitchFamily="34" charset="0"/>
                <a:cs typeface="Arial" panose="020B0604020202020204" pitchFamily="34" charset="0"/>
              </a:rPr>
              <a:t> </a:t>
            </a:r>
            <a:r>
              <a:rPr lang="cs-CZ" altLang="cs-CZ" sz="1800" dirty="0" err="1">
                <a:latin typeface="Arial" panose="020B0604020202020204" pitchFamily="34" charset="0"/>
                <a:cs typeface="Arial" panose="020B0604020202020204" pitchFamily="34" charset="0"/>
              </a:rPr>
              <a:t>hypertension</a:t>
            </a:r>
            <a:endParaRPr lang="cs-CZ" altLang="cs-CZ" sz="1800" dirty="0">
              <a:latin typeface="Arial" panose="020B0604020202020204" pitchFamily="34" charset="0"/>
              <a:cs typeface="Arial" panose="020B0604020202020204" pitchFamily="34" charset="0"/>
            </a:endParaRPr>
          </a:p>
        </p:txBody>
      </p:sp>
      <p:sp>
        <p:nvSpPr>
          <p:cNvPr id="29" name="Line 17">
            <a:extLst>
              <a:ext uri="{FF2B5EF4-FFF2-40B4-BE49-F238E27FC236}">
                <a16:creationId xmlns:a16="http://schemas.microsoft.com/office/drawing/2014/main" id="{2DAC1932-A4F2-70D7-018E-D524C2D564D0}"/>
              </a:ext>
            </a:extLst>
          </p:cNvPr>
          <p:cNvSpPr>
            <a:spLocks noChangeShapeType="1"/>
          </p:cNvSpPr>
          <p:nvPr/>
        </p:nvSpPr>
        <p:spPr bwMode="auto">
          <a:xfrm flipV="1">
            <a:off x="5969444" y="4715889"/>
            <a:ext cx="1405277" cy="61094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17">
            <a:extLst>
              <a:ext uri="{FF2B5EF4-FFF2-40B4-BE49-F238E27FC236}">
                <a16:creationId xmlns:a16="http://schemas.microsoft.com/office/drawing/2014/main" id="{FF7126F4-A8C0-5DC5-3564-1F2A28241540}"/>
              </a:ext>
            </a:extLst>
          </p:cNvPr>
          <p:cNvSpPr>
            <a:spLocks noChangeShapeType="1"/>
          </p:cNvSpPr>
          <p:nvPr/>
        </p:nvSpPr>
        <p:spPr bwMode="auto">
          <a:xfrm flipV="1">
            <a:off x="7973951" y="3220277"/>
            <a:ext cx="599129" cy="114721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17">
            <a:extLst>
              <a:ext uri="{FF2B5EF4-FFF2-40B4-BE49-F238E27FC236}">
                <a16:creationId xmlns:a16="http://schemas.microsoft.com/office/drawing/2014/main" id="{A6BE6B04-A947-A2E2-3C7C-1C15DD9B8A92}"/>
              </a:ext>
            </a:extLst>
          </p:cNvPr>
          <p:cNvSpPr>
            <a:spLocks noChangeShapeType="1"/>
          </p:cNvSpPr>
          <p:nvPr/>
        </p:nvSpPr>
        <p:spPr bwMode="auto">
          <a:xfrm flipH="1">
            <a:off x="7973951" y="5013072"/>
            <a:ext cx="139609" cy="137380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Text Box 6">
            <a:extLst>
              <a:ext uri="{FF2B5EF4-FFF2-40B4-BE49-F238E27FC236}">
                <a16:creationId xmlns:a16="http://schemas.microsoft.com/office/drawing/2014/main" id="{81C6A94E-A4C3-4D3F-9933-F6C3CC811042}"/>
              </a:ext>
            </a:extLst>
          </p:cNvPr>
          <p:cNvSpPr txBox="1">
            <a:spLocks noChangeArrowheads="1"/>
          </p:cNvSpPr>
          <p:nvPr/>
        </p:nvSpPr>
        <p:spPr bwMode="auto">
          <a:xfrm>
            <a:off x="2358019" y="2808839"/>
            <a:ext cx="2417761" cy="92333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2"/>
              </a:buClr>
              <a:buChar char="•"/>
              <a:defRPr sz="3200">
                <a:solidFill>
                  <a:schemeClr val="tx1"/>
                </a:solidFill>
                <a:latin typeface="Georgia" panose="02040502050405020303" pitchFamily="18" charset="0"/>
              </a:defRPr>
            </a:lvl1pPr>
            <a:lvl2pPr marL="742950" indent="-285750">
              <a:spcBef>
                <a:spcPct val="20000"/>
              </a:spcBef>
              <a:buClr>
                <a:schemeClr val="accent2"/>
              </a:buClr>
              <a:buFont typeface="Arial" panose="020B0604020202020204" pitchFamily="34" charset="0"/>
              <a:buChar char="–"/>
              <a:defRPr sz="2800">
                <a:solidFill>
                  <a:schemeClr val="tx1"/>
                </a:solidFill>
                <a:latin typeface="Georgia" panose="02040502050405020303" pitchFamily="18" charset="0"/>
              </a:defRPr>
            </a:lvl2pPr>
            <a:lvl3pPr marL="1143000" indent="-228600">
              <a:spcBef>
                <a:spcPct val="20000"/>
              </a:spcBef>
              <a:buClr>
                <a:schemeClr val="accent2"/>
              </a:buClr>
              <a:buChar char="•"/>
              <a:defRPr sz="2400">
                <a:solidFill>
                  <a:schemeClr val="tx1"/>
                </a:solidFill>
                <a:latin typeface="Georgia" panose="02040502050405020303" pitchFamily="18" charset="0"/>
              </a:defRPr>
            </a:lvl3pPr>
            <a:lvl4pPr marL="1600200" indent="-228600">
              <a:spcBef>
                <a:spcPct val="20000"/>
              </a:spcBef>
              <a:buChar char="–"/>
              <a:defRPr sz="2000">
                <a:solidFill>
                  <a:schemeClr val="tx1"/>
                </a:solidFill>
                <a:latin typeface="Georgia" panose="02040502050405020303" pitchFamily="18" charset="0"/>
              </a:defRPr>
            </a:lvl4pPr>
            <a:lvl5pPr marL="2057400" indent="-228600">
              <a:spcBef>
                <a:spcPct val="20000"/>
              </a:spcBef>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har char="»"/>
              <a:defRPr sz="2000">
                <a:solidFill>
                  <a:schemeClr val="tx1"/>
                </a:solidFill>
                <a:latin typeface="Georgia" panose="02040502050405020303" pitchFamily="18" charset="0"/>
              </a:defRPr>
            </a:lvl9pPr>
          </a:lstStyle>
          <a:p>
            <a:pPr algn="ctr" eaLnBrk="1" hangingPunct="1">
              <a:spcBef>
                <a:spcPct val="0"/>
              </a:spcBef>
              <a:buClrTx/>
              <a:buFontTx/>
              <a:buNone/>
            </a:pPr>
            <a:r>
              <a:rPr lang="en-US" altLang="cs-CZ" sz="1800" dirty="0">
                <a:latin typeface="Arial" panose="020B0604020202020204" pitchFamily="34" charset="0"/>
                <a:cs typeface="Arial" panose="020B0604020202020204" pitchFamily="34" charset="0"/>
              </a:rPr>
              <a:t>Great stimulus for vasodilatation and hyperemia</a:t>
            </a:r>
            <a:endParaRPr lang="cs-CZ" altLang="cs-CZ"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4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fade">
                                      <p:cBhvr>
                                        <p:cTn id="8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7" grpId="0" animBg="1"/>
      <p:bldP spid="25" grpId="0" animBg="1"/>
      <p:bldP spid="26" grpId="0" animBg="1"/>
      <p:bldP spid="27" grpId="0" animBg="1"/>
      <p:bldP spid="28" grpId="0" animBg="1"/>
      <p:bldP spid="29" grpId="0" animBg="1"/>
      <p:bldP spid="30" grpId="0" animBg="1"/>
      <p:bldP spid="31" grpId="0" animBg="1"/>
      <p:bldP spid="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descr="Related image">
            <a:extLst>
              <a:ext uri="{FF2B5EF4-FFF2-40B4-BE49-F238E27FC236}">
                <a16:creationId xmlns:a16="http://schemas.microsoft.com/office/drawing/2014/main" id="{C20D7E15-3E70-4BD7-8F9E-DA36886FA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999362" cy="133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083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6EA00F6-6F93-4FC9-8564-76AC5CB343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41503" y="0"/>
            <a:ext cx="6708994" cy="6858000"/>
          </a:xfrm>
          <a:prstGeom prst="rect">
            <a:avLst/>
          </a:prstGeom>
        </p:spPr>
      </p:pic>
      <p:grpSp>
        <p:nvGrpSpPr>
          <p:cNvPr id="6" name="Skupina 5">
            <a:extLst>
              <a:ext uri="{FF2B5EF4-FFF2-40B4-BE49-F238E27FC236}">
                <a16:creationId xmlns:a16="http://schemas.microsoft.com/office/drawing/2014/main" id="{63CD3FFE-CC57-48F0-918D-1E2F0892B026}"/>
              </a:ext>
            </a:extLst>
          </p:cNvPr>
          <p:cNvGrpSpPr/>
          <p:nvPr/>
        </p:nvGrpSpPr>
        <p:grpSpPr>
          <a:xfrm>
            <a:off x="2361469" y="728531"/>
            <a:ext cx="2395529" cy="2174142"/>
            <a:chOff x="2361469" y="728531"/>
            <a:chExt cx="2395529" cy="2174142"/>
          </a:xfrm>
        </p:grpSpPr>
        <p:sp>
          <p:nvSpPr>
            <p:cNvPr id="7" name="Válec 6">
              <a:extLst>
                <a:ext uri="{FF2B5EF4-FFF2-40B4-BE49-F238E27FC236}">
                  <a16:creationId xmlns:a16="http://schemas.microsoft.com/office/drawing/2014/main" id="{DFD2BB53-67E8-46DA-A820-81C2EF1E1804}"/>
                </a:ext>
              </a:extLst>
            </p:cNvPr>
            <p:cNvSpPr/>
            <p:nvPr/>
          </p:nvSpPr>
          <p:spPr>
            <a:xfrm rot="3102217">
              <a:off x="3251951" y="892025"/>
              <a:ext cx="218537" cy="1800807"/>
            </a:xfrm>
            <a:prstGeom prst="can">
              <a:avLst/>
            </a:prstGeom>
            <a:solidFill>
              <a:srgbClr val="FF00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8" name="Válec 7">
              <a:extLst>
                <a:ext uri="{FF2B5EF4-FFF2-40B4-BE49-F238E27FC236}">
                  <a16:creationId xmlns:a16="http://schemas.microsoft.com/office/drawing/2014/main" id="{111A51DA-E4DA-40B6-9F26-00B7FDB52195}"/>
                </a:ext>
              </a:extLst>
            </p:cNvPr>
            <p:cNvSpPr/>
            <p:nvPr/>
          </p:nvSpPr>
          <p:spPr>
            <a:xfrm rot="3102217">
              <a:off x="3404351" y="1044425"/>
              <a:ext cx="218537" cy="1800807"/>
            </a:xfrm>
            <a:prstGeom prst="can">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9" name="Přímá spojnice se šipkou 8">
              <a:extLst>
                <a:ext uri="{FF2B5EF4-FFF2-40B4-BE49-F238E27FC236}">
                  <a16:creationId xmlns:a16="http://schemas.microsoft.com/office/drawing/2014/main" id="{F6CD1E72-A695-4ECC-BF44-F3B4FDE1B6C5}"/>
                </a:ext>
              </a:extLst>
            </p:cNvPr>
            <p:cNvCxnSpPr>
              <a:cxnSpLocks/>
            </p:cNvCxnSpPr>
            <p:nvPr/>
          </p:nvCxnSpPr>
          <p:spPr>
            <a:xfrm flipH="1">
              <a:off x="3216983" y="1047059"/>
              <a:ext cx="1062283" cy="89776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15654843-81B8-44CA-B89A-269F63EA17D2}"/>
                </a:ext>
              </a:extLst>
            </p:cNvPr>
            <p:cNvCxnSpPr>
              <a:cxnSpLocks/>
            </p:cNvCxnSpPr>
            <p:nvPr/>
          </p:nvCxnSpPr>
          <p:spPr>
            <a:xfrm flipV="1">
              <a:off x="2710823" y="1792428"/>
              <a:ext cx="1007113" cy="7961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ovéPole 10">
              <a:extLst>
                <a:ext uri="{FF2B5EF4-FFF2-40B4-BE49-F238E27FC236}">
                  <a16:creationId xmlns:a16="http://schemas.microsoft.com/office/drawing/2014/main" id="{5B7EB6B3-C2CB-40C0-B0BE-C15D6351CED6}"/>
                </a:ext>
              </a:extLst>
            </p:cNvPr>
            <p:cNvSpPr txBox="1"/>
            <p:nvPr/>
          </p:nvSpPr>
          <p:spPr>
            <a:xfrm>
              <a:off x="2361469" y="2533341"/>
              <a:ext cx="450764" cy="369332"/>
            </a:xfrm>
            <a:prstGeom prst="rect">
              <a:avLst/>
            </a:prstGeom>
            <a:noFill/>
          </p:spPr>
          <p:txBody>
            <a:bodyPr wrap="none" rtlCol="0">
              <a:spAutoFit/>
            </a:bodyPr>
            <a:lstStyle/>
            <a:p>
              <a:r>
                <a:rPr lang="cs-CZ" dirty="0"/>
                <a:t>Air</a:t>
              </a:r>
              <a:endParaRPr lang="en-US" dirty="0"/>
            </a:p>
          </p:txBody>
        </p:sp>
        <p:sp>
          <p:nvSpPr>
            <p:cNvPr id="12" name="TextovéPole 11">
              <a:extLst>
                <a:ext uri="{FF2B5EF4-FFF2-40B4-BE49-F238E27FC236}">
                  <a16:creationId xmlns:a16="http://schemas.microsoft.com/office/drawing/2014/main" id="{65185500-151B-4B11-9318-2DD63717C733}"/>
                </a:ext>
              </a:extLst>
            </p:cNvPr>
            <p:cNvSpPr txBox="1"/>
            <p:nvPr/>
          </p:nvSpPr>
          <p:spPr>
            <a:xfrm>
              <a:off x="4028914" y="728531"/>
              <a:ext cx="728084" cy="369332"/>
            </a:xfrm>
            <a:prstGeom prst="rect">
              <a:avLst/>
            </a:prstGeom>
            <a:noFill/>
          </p:spPr>
          <p:txBody>
            <a:bodyPr wrap="none" rtlCol="0">
              <a:spAutoFit/>
            </a:bodyPr>
            <a:lstStyle/>
            <a:p>
              <a:r>
                <a:rPr lang="cs-CZ" dirty="0" err="1"/>
                <a:t>Blood</a:t>
              </a:r>
              <a:endParaRPr lang="en-US" dirty="0"/>
            </a:p>
          </p:txBody>
        </p:sp>
      </p:grpSp>
    </p:spTree>
    <p:extLst>
      <p:ext uri="{BB962C8B-B14F-4D97-AF65-F5344CB8AC3E}">
        <p14:creationId xmlns:p14="http://schemas.microsoft.com/office/powerpoint/2010/main" val="207768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6EA00F6-6F93-4FC9-8564-76AC5CB3439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41503" y="0"/>
            <a:ext cx="6708994" cy="6858000"/>
          </a:xfrm>
          <a:prstGeom prst="rect">
            <a:avLst/>
          </a:prstGeom>
        </p:spPr>
      </p:pic>
      <p:sp>
        <p:nvSpPr>
          <p:cNvPr id="5" name="Šipka: dolů 4">
            <a:extLst>
              <a:ext uri="{FF2B5EF4-FFF2-40B4-BE49-F238E27FC236}">
                <a16:creationId xmlns:a16="http://schemas.microsoft.com/office/drawing/2014/main" id="{F8CE05C0-7615-49F0-8729-004E9D9BD0F0}"/>
              </a:ext>
            </a:extLst>
          </p:cNvPr>
          <p:cNvSpPr/>
          <p:nvPr/>
        </p:nvSpPr>
        <p:spPr>
          <a:xfrm rot="7792060">
            <a:off x="8723954" y="1614602"/>
            <a:ext cx="262930" cy="5236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Šipka: doprava 5">
            <a:extLst>
              <a:ext uri="{FF2B5EF4-FFF2-40B4-BE49-F238E27FC236}">
                <a16:creationId xmlns:a16="http://schemas.microsoft.com/office/drawing/2014/main" id="{A88B7847-336A-4E30-8C60-3BAC3390A19D}"/>
              </a:ext>
            </a:extLst>
          </p:cNvPr>
          <p:cNvSpPr/>
          <p:nvPr/>
        </p:nvSpPr>
        <p:spPr>
          <a:xfrm rot="4522309">
            <a:off x="6797129" y="3137098"/>
            <a:ext cx="273174" cy="1401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Šipka: doprava 6">
            <a:extLst>
              <a:ext uri="{FF2B5EF4-FFF2-40B4-BE49-F238E27FC236}">
                <a16:creationId xmlns:a16="http://schemas.microsoft.com/office/drawing/2014/main" id="{78905E29-84F9-47DE-AE6B-DA6AA8B37369}"/>
              </a:ext>
            </a:extLst>
          </p:cNvPr>
          <p:cNvSpPr/>
          <p:nvPr/>
        </p:nvSpPr>
        <p:spPr>
          <a:xfrm rot="9278966">
            <a:off x="6340532" y="3134913"/>
            <a:ext cx="273174" cy="1444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Šipka: doprava 7">
            <a:extLst>
              <a:ext uri="{FF2B5EF4-FFF2-40B4-BE49-F238E27FC236}">
                <a16:creationId xmlns:a16="http://schemas.microsoft.com/office/drawing/2014/main" id="{16662B4C-12DA-4EFE-924E-F309067A5516}"/>
              </a:ext>
            </a:extLst>
          </p:cNvPr>
          <p:cNvSpPr/>
          <p:nvPr/>
        </p:nvSpPr>
        <p:spPr>
          <a:xfrm rot="3767035">
            <a:off x="8021136" y="2259943"/>
            <a:ext cx="350599" cy="15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Šipka: doprava 8">
            <a:extLst>
              <a:ext uri="{FF2B5EF4-FFF2-40B4-BE49-F238E27FC236}">
                <a16:creationId xmlns:a16="http://schemas.microsoft.com/office/drawing/2014/main" id="{38E11AC0-7245-4AEA-8742-9227FE8F3AED}"/>
              </a:ext>
            </a:extLst>
          </p:cNvPr>
          <p:cNvSpPr/>
          <p:nvPr/>
        </p:nvSpPr>
        <p:spPr>
          <a:xfrm rot="15907074">
            <a:off x="7633423" y="1431345"/>
            <a:ext cx="350599" cy="151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Šipka: ohnutá 9">
            <a:extLst>
              <a:ext uri="{FF2B5EF4-FFF2-40B4-BE49-F238E27FC236}">
                <a16:creationId xmlns:a16="http://schemas.microsoft.com/office/drawing/2014/main" id="{7FEE3B97-AFC1-404E-8AD3-14CDFBD7A440}"/>
              </a:ext>
            </a:extLst>
          </p:cNvPr>
          <p:cNvSpPr/>
          <p:nvPr/>
        </p:nvSpPr>
        <p:spPr>
          <a:xfrm rot="18726978">
            <a:off x="6606805" y="2495241"/>
            <a:ext cx="540112" cy="24793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Šipka: doprava 10">
            <a:extLst>
              <a:ext uri="{FF2B5EF4-FFF2-40B4-BE49-F238E27FC236}">
                <a16:creationId xmlns:a16="http://schemas.microsoft.com/office/drawing/2014/main" id="{88451F93-488E-4A5D-889B-9C472790C68D}"/>
              </a:ext>
            </a:extLst>
          </p:cNvPr>
          <p:cNvSpPr/>
          <p:nvPr/>
        </p:nvSpPr>
        <p:spPr>
          <a:xfrm rot="19835946">
            <a:off x="7385548" y="2021206"/>
            <a:ext cx="256823" cy="10029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Skupina 11">
            <a:extLst>
              <a:ext uri="{FF2B5EF4-FFF2-40B4-BE49-F238E27FC236}">
                <a16:creationId xmlns:a16="http://schemas.microsoft.com/office/drawing/2014/main" id="{F9BCE392-BB1A-4EBE-82B4-0DBF45F8E250}"/>
              </a:ext>
            </a:extLst>
          </p:cNvPr>
          <p:cNvGrpSpPr/>
          <p:nvPr/>
        </p:nvGrpSpPr>
        <p:grpSpPr>
          <a:xfrm>
            <a:off x="2361469" y="728531"/>
            <a:ext cx="2395529" cy="2174142"/>
            <a:chOff x="2361469" y="728531"/>
            <a:chExt cx="2395529" cy="2174142"/>
          </a:xfrm>
        </p:grpSpPr>
        <p:sp>
          <p:nvSpPr>
            <p:cNvPr id="13" name="Válec 12">
              <a:extLst>
                <a:ext uri="{FF2B5EF4-FFF2-40B4-BE49-F238E27FC236}">
                  <a16:creationId xmlns:a16="http://schemas.microsoft.com/office/drawing/2014/main" id="{260C8864-42AA-4717-943A-A77B38043D8E}"/>
                </a:ext>
              </a:extLst>
            </p:cNvPr>
            <p:cNvSpPr/>
            <p:nvPr/>
          </p:nvSpPr>
          <p:spPr>
            <a:xfrm rot="3102217">
              <a:off x="3251951" y="892025"/>
              <a:ext cx="218537" cy="1800807"/>
            </a:xfrm>
            <a:prstGeom prst="can">
              <a:avLst/>
            </a:prstGeom>
            <a:solidFill>
              <a:srgbClr val="FF00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4" name="Válec 13">
              <a:extLst>
                <a:ext uri="{FF2B5EF4-FFF2-40B4-BE49-F238E27FC236}">
                  <a16:creationId xmlns:a16="http://schemas.microsoft.com/office/drawing/2014/main" id="{808C3D20-1E29-489C-A71A-4440BC6C3B26}"/>
                </a:ext>
              </a:extLst>
            </p:cNvPr>
            <p:cNvSpPr/>
            <p:nvPr/>
          </p:nvSpPr>
          <p:spPr>
            <a:xfrm rot="3102217">
              <a:off x="3404351" y="1044425"/>
              <a:ext cx="218537" cy="1800807"/>
            </a:xfrm>
            <a:prstGeom prst="can">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5" name="Přímá spojnice se šipkou 14">
              <a:extLst>
                <a:ext uri="{FF2B5EF4-FFF2-40B4-BE49-F238E27FC236}">
                  <a16:creationId xmlns:a16="http://schemas.microsoft.com/office/drawing/2014/main" id="{2826BFD6-4ABB-4DC4-9B0E-CEDC833AF10F}"/>
                </a:ext>
              </a:extLst>
            </p:cNvPr>
            <p:cNvCxnSpPr>
              <a:cxnSpLocks/>
            </p:cNvCxnSpPr>
            <p:nvPr/>
          </p:nvCxnSpPr>
          <p:spPr>
            <a:xfrm flipH="1">
              <a:off x="3216983" y="1047059"/>
              <a:ext cx="1062283" cy="897769"/>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82074B55-2C39-471D-952B-EA9F9F6485F9}"/>
                </a:ext>
              </a:extLst>
            </p:cNvPr>
            <p:cNvCxnSpPr>
              <a:cxnSpLocks/>
            </p:cNvCxnSpPr>
            <p:nvPr/>
          </p:nvCxnSpPr>
          <p:spPr>
            <a:xfrm flipV="1">
              <a:off x="2710823" y="1792428"/>
              <a:ext cx="1007113" cy="7961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a:extLst>
                <a:ext uri="{FF2B5EF4-FFF2-40B4-BE49-F238E27FC236}">
                  <a16:creationId xmlns:a16="http://schemas.microsoft.com/office/drawing/2014/main" id="{530CFEC6-85F7-4D4D-8BE1-A6EBE2A2DDE8}"/>
                </a:ext>
              </a:extLst>
            </p:cNvPr>
            <p:cNvSpPr txBox="1"/>
            <p:nvPr/>
          </p:nvSpPr>
          <p:spPr>
            <a:xfrm>
              <a:off x="2361469" y="2533341"/>
              <a:ext cx="450764" cy="369332"/>
            </a:xfrm>
            <a:prstGeom prst="rect">
              <a:avLst/>
            </a:prstGeom>
            <a:noFill/>
          </p:spPr>
          <p:txBody>
            <a:bodyPr wrap="none" rtlCol="0">
              <a:spAutoFit/>
            </a:bodyPr>
            <a:lstStyle/>
            <a:p>
              <a:r>
                <a:rPr lang="cs-CZ" dirty="0"/>
                <a:t>Air</a:t>
              </a:r>
              <a:endParaRPr lang="en-US" dirty="0"/>
            </a:p>
          </p:txBody>
        </p:sp>
        <p:sp>
          <p:nvSpPr>
            <p:cNvPr id="18" name="TextovéPole 17">
              <a:extLst>
                <a:ext uri="{FF2B5EF4-FFF2-40B4-BE49-F238E27FC236}">
                  <a16:creationId xmlns:a16="http://schemas.microsoft.com/office/drawing/2014/main" id="{A7F51789-176A-4894-9919-F6FE0E8D24FC}"/>
                </a:ext>
              </a:extLst>
            </p:cNvPr>
            <p:cNvSpPr txBox="1"/>
            <p:nvPr/>
          </p:nvSpPr>
          <p:spPr>
            <a:xfrm>
              <a:off x="4028914" y="728531"/>
              <a:ext cx="728084" cy="369332"/>
            </a:xfrm>
            <a:prstGeom prst="rect">
              <a:avLst/>
            </a:prstGeom>
            <a:noFill/>
          </p:spPr>
          <p:txBody>
            <a:bodyPr wrap="none" rtlCol="0">
              <a:spAutoFit/>
            </a:bodyPr>
            <a:lstStyle/>
            <a:p>
              <a:r>
                <a:rPr lang="cs-CZ" dirty="0" err="1"/>
                <a:t>Blood</a:t>
              </a:r>
              <a:endParaRPr lang="en-US" dirty="0"/>
            </a:p>
          </p:txBody>
        </p:sp>
      </p:grpSp>
    </p:spTree>
    <p:extLst>
      <p:ext uri="{BB962C8B-B14F-4D97-AF65-F5344CB8AC3E}">
        <p14:creationId xmlns:p14="http://schemas.microsoft.com/office/powerpoint/2010/main" val="198530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Obrázek 23">
            <a:extLst>
              <a:ext uri="{FF2B5EF4-FFF2-40B4-BE49-F238E27FC236}">
                <a16:creationId xmlns:a16="http://schemas.microsoft.com/office/drawing/2014/main" id="{3ABAD3BB-E013-4544-9354-5C9D7C71B6E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41503" y="0"/>
            <a:ext cx="6708994" cy="6858000"/>
          </a:xfrm>
          <a:prstGeom prst="rect">
            <a:avLst/>
          </a:prstGeom>
        </p:spPr>
      </p:pic>
      <p:sp>
        <p:nvSpPr>
          <p:cNvPr id="5" name="Šipka: dolů 4">
            <a:extLst>
              <a:ext uri="{FF2B5EF4-FFF2-40B4-BE49-F238E27FC236}">
                <a16:creationId xmlns:a16="http://schemas.microsoft.com/office/drawing/2014/main" id="{F8CE05C0-7615-49F0-8729-004E9D9BD0F0}"/>
              </a:ext>
            </a:extLst>
          </p:cNvPr>
          <p:cNvSpPr/>
          <p:nvPr/>
        </p:nvSpPr>
        <p:spPr>
          <a:xfrm rot="18234668">
            <a:off x="8808747" y="1620739"/>
            <a:ext cx="281796" cy="4688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Šipka: doprava 5">
            <a:extLst>
              <a:ext uri="{FF2B5EF4-FFF2-40B4-BE49-F238E27FC236}">
                <a16:creationId xmlns:a16="http://schemas.microsoft.com/office/drawing/2014/main" id="{A88B7847-336A-4E30-8C60-3BAC3390A19D}"/>
              </a:ext>
            </a:extLst>
          </p:cNvPr>
          <p:cNvSpPr/>
          <p:nvPr/>
        </p:nvSpPr>
        <p:spPr>
          <a:xfrm rot="15185468">
            <a:off x="6797129" y="3137098"/>
            <a:ext cx="273174" cy="14012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Šipka: doprava 6">
            <a:extLst>
              <a:ext uri="{FF2B5EF4-FFF2-40B4-BE49-F238E27FC236}">
                <a16:creationId xmlns:a16="http://schemas.microsoft.com/office/drawing/2014/main" id="{78905E29-84F9-47DE-AE6B-DA6AA8B37369}"/>
              </a:ext>
            </a:extLst>
          </p:cNvPr>
          <p:cNvSpPr/>
          <p:nvPr/>
        </p:nvSpPr>
        <p:spPr>
          <a:xfrm rot="19335118">
            <a:off x="6340532" y="3134913"/>
            <a:ext cx="273174" cy="1444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Šipka: doprava 7">
            <a:extLst>
              <a:ext uri="{FF2B5EF4-FFF2-40B4-BE49-F238E27FC236}">
                <a16:creationId xmlns:a16="http://schemas.microsoft.com/office/drawing/2014/main" id="{16662B4C-12DA-4EFE-924E-F309067A5516}"/>
              </a:ext>
            </a:extLst>
          </p:cNvPr>
          <p:cNvSpPr/>
          <p:nvPr/>
        </p:nvSpPr>
        <p:spPr>
          <a:xfrm rot="14478652">
            <a:off x="7874524" y="1961459"/>
            <a:ext cx="350599" cy="151610"/>
          </a:xfrm>
          <a:prstGeom prst="rightArrow">
            <a:avLst>
              <a:gd name="adj1" fmla="val 48729"/>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Šipka: doprava 8">
            <a:extLst>
              <a:ext uri="{FF2B5EF4-FFF2-40B4-BE49-F238E27FC236}">
                <a16:creationId xmlns:a16="http://schemas.microsoft.com/office/drawing/2014/main" id="{38E11AC0-7245-4AEA-8742-9227FE8F3AED}"/>
              </a:ext>
            </a:extLst>
          </p:cNvPr>
          <p:cNvSpPr/>
          <p:nvPr/>
        </p:nvSpPr>
        <p:spPr>
          <a:xfrm rot="4071350">
            <a:off x="7634608" y="1628166"/>
            <a:ext cx="311176" cy="1086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Šipka: ohnutá 9">
            <a:extLst>
              <a:ext uri="{FF2B5EF4-FFF2-40B4-BE49-F238E27FC236}">
                <a16:creationId xmlns:a16="http://schemas.microsoft.com/office/drawing/2014/main" id="{7FEE3B97-AFC1-404E-8AD3-14CDFBD7A440}"/>
              </a:ext>
            </a:extLst>
          </p:cNvPr>
          <p:cNvSpPr/>
          <p:nvPr/>
        </p:nvSpPr>
        <p:spPr>
          <a:xfrm rot="18726978">
            <a:off x="6606805" y="2495241"/>
            <a:ext cx="540112" cy="247939"/>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Šipka: doprava 10">
            <a:extLst>
              <a:ext uri="{FF2B5EF4-FFF2-40B4-BE49-F238E27FC236}">
                <a16:creationId xmlns:a16="http://schemas.microsoft.com/office/drawing/2014/main" id="{88451F93-488E-4A5D-889B-9C472790C68D}"/>
              </a:ext>
            </a:extLst>
          </p:cNvPr>
          <p:cNvSpPr/>
          <p:nvPr/>
        </p:nvSpPr>
        <p:spPr>
          <a:xfrm rot="19835946">
            <a:off x="7385548" y="2021206"/>
            <a:ext cx="256823" cy="100296"/>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Skupina 22">
            <a:extLst>
              <a:ext uri="{FF2B5EF4-FFF2-40B4-BE49-F238E27FC236}">
                <a16:creationId xmlns:a16="http://schemas.microsoft.com/office/drawing/2014/main" id="{79584998-470C-4946-8797-22A2E8B03075}"/>
              </a:ext>
            </a:extLst>
          </p:cNvPr>
          <p:cNvGrpSpPr/>
          <p:nvPr/>
        </p:nvGrpSpPr>
        <p:grpSpPr>
          <a:xfrm>
            <a:off x="2361469" y="728531"/>
            <a:ext cx="2395529" cy="2174142"/>
            <a:chOff x="2361469" y="728531"/>
            <a:chExt cx="2395529" cy="2174142"/>
          </a:xfrm>
        </p:grpSpPr>
        <p:sp>
          <p:nvSpPr>
            <p:cNvPr id="4" name="Válec 3">
              <a:extLst>
                <a:ext uri="{FF2B5EF4-FFF2-40B4-BE49-F238E27FC236}">
                  <a16:creationId xmlns:a16="http://schemas.microsoft.com/office/drawing/2014/main" id="{B3A53B85-C408-4CBB-B7C2-B8F72D0F5FC6}"/>
                </a:ext>
              </a:extLst>
            </p:cNvPr>
            <p:cNvSpPr/>
            <p:nvPr/>
          </p:nvSpPr>
          <p:spPr>
            <a:xfrm rot="3102217">
              <a:off x="3251951" y="892025"/>
              <a:ext cx="218537" cy="1800807"/>
            </a:xfrm>
            <a:prstGeom prst="can">
              <a:avLst/>
            </a:prstGeom>
            <a:solidFill>
              <a:srgbClr val="FF0000"/>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
          <p:nvSpPr>
            <p:cNvPr id="13" name="Válec 12">
              <a:extLst>
                <a:ext uri="{FF2B5EF4-FFF2-40B4-BE49-F238E27FC236}">
                  <a16:creationId xmlns:a16="http://schemas.microsoft.com/office/drawing/2014/main" id="{A4B31E52-946A-477C-983F-006AC2A0857A}"/>
                </a:ext>
              </a:extLst>
            </p:cNvPr>
            <p:cNvSpPr/>
            <p:nvPr/>
          </p:nvSpPr>
          <p:spPr>
            <a:xfrm rot="3102217">
              <a:off x="3404351" y="1044425"/>
              <a:ext cx="218537" cy="1800807"/>
            </a:xfrm>
            <a:prstGeom prst="can">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5" name="Přímá spojnice se šipkou 14">
              <a:extLst>
                <a:ext uri="{FF2B5EF4-FFF2-40B4-BE49-F238E27FC236}">
                  <a16:creationId xmlns:a16="http://schemas.microsoft.com/office/drawing/2014/main" id="{E34B5B62-23F3-460D-89F1-E296BFDB5748}"/>
                </a:ext>
              </a:extLst>
            </p:cNvPr>
            <p:cNvCxnSpPr>
              <a:cxnSpLocks/>
            </p:cNvCxnSpPr>
            <p:nvPr/>
          </p:nvCxnSpPr>
          <p:spPr>
            <a:xfrm flipH="1">
              <a:off x="3216983" y="1047059"/>
              <a:ext cx="1062283" cy="897769"/>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AB79F87E-7F0A-4CCC-9B50-59193055144E}"/>
                </a:ext>
              </a:extLst>
            </p:cNvPr>
            <p:cNvCxnSpPr>
              <a:cxnSpLocks/>
            </p:cNvCxnSpPr>
            <p:nvPr/>
          </p:nvCxnSpPr>
          <p:spPr>
            <a:xfrm flipV="1">
              <a:off x="2710823" y="1792428"/>
              <a:ext cx="1007113" cy="79616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ovéPole 20">
              <a:extLst>
                <a:ext uri="{FF2B5EF4-FFF2-40B4-BE49-F238E27FC236}">
                  <a16:creationId xmlns:a16="http://schemas.microsoft.com/office/drawing/2014/main" id="{2114E97C-B884-4D59-BB60-A4A782D3DE87}"/>
                </a:ext>
              </a:extLst>
            </p:cNvPr>
            <p:cNvSpPr txBox="1"/>
            <p:nvPr/>
          </p:nvSpPr>
          <p:spPr>
            <a:xfrm>
              <a:off x="2361469" y="2533341"/>
              <a:ext cx="450764" cy="369332"/>
            </a:xfrm>
            <a:prstGeom prst="rect">
              <a:avLst/>
            </a:prstGeom>
            <a:noFill/>
          </p:spPr>
          <p:txBody>
            <a:bodyPr wrap="none" rtlCol="0">
              <a:spAutoFit/>
            </a:bodyPr>
            <a:lstStyle/>
            <a:p>
              <a:r>
                <a:rPr lang="cs-CZ" dirty="0"/>
                <a:t>Air</a:t>
              </a:r>
              <a:endParaRPr lang="en-US" dirty="0"/>
            </a:p>
          </p:txBody>
        </p:sp>
        <p:sp>
          <p:nvSpPr>
            <p:cNvPr id="22" name="TextovéPole 21">
              <a:extLst>
                <a:ext uri="{FF2B5EF4-FFF2-40B4-BE49-F238E27FC236}">
                  <a16:creationId xmlns:a16="http://schemas.microsoft.com/office/drawing/2014/main" id="{A7E7A426-3251-4970-B74E-965A5D9606EC}"/>
                </a:ext>
              </a:extLst>
            </p:cNvPr>
            <p:cNvSpPr txBox="1"/>
            <p:nvPr/>
          </p:nvSpPr>
          <p:spPr>
            <a:xfrm>
              <a:off x="4028914" y="728531"/>
              <a:ext cx="728084" cy="369332"/>
            </a:xfrm>
            <a:prstGeom prst="rect">
              <a:avLst/>
            </a:prstGeom>
            <a:noFill/>
          </p:spPr>
          <p:txBody>
            <a:bodyPr wrap="none" rtlCol="0">
              <a:spAutoFit/>
            </a:bodyPr>
            <a:lstStyle/>
            <a:p>
              <a:r>
                <a:rPr lang="cs-CZ" dirty="0" err="1"/>
                <a:t>Blood</a:t>
              </a:r>
              <a:endParaRPr lang="en-US" dirty="0"/>
            </a:p>
          </p:txBody>
        </p:sp>
      </p:grpSp>
      <p:cxnSp>
        <p:nvCxnSpPr>
          <p:cNvPr id="26" name="Přímá spojnice se šipkou 25">
            <a:extLst>
              <a:ext uri="{FF2B5EF4-FFF2-40B4-BE49-F238E27FC236}">
                <a16:creationId xmlns:a16="http://schemas.microsoft.com/office/drawing/2014/main" id="{9EF5DA19-5027-42CB-9B09-76EB355D6098}"/>
              </a:ext>
            </a:extLst>
          </p:cNvPr>
          <p:cNvCxnSpPr>
            <a:cxnSpLocks/>
          </p:cNvCxnSpPr>
          <p:nvPr/>
        </p:nvCxnSpPr>
        <p:spPr>
          <a:xfrm flipV="1">
            <a:off x="6933716" y="2561769"/>
            <a:ext cx="216214" cy="26138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bdélník 33">
            <a:extLst>
              <a:ext uri="{FF2B5EF4-FFF2-40B4-BE49-F238E27FC236}">
                <a16:creationId xmlns:a16="http://schemas.microsoft.com/office/drawing/2014/main" id="{17E1C1F9-1F64-4046-9FF0-8A4249EC1DE8}"/>
              </a:ext>
            </a:extLst>
          </p:cNvPr>
          <p:cNvSpPr/>
          <p:nvPr/>
        </p:nvSpPr>
        <p:spPr>
          <a:xfrm rot="2287790">
            <a:off x="7106152" y="2483199"/>
            <a:ext cx="112517" cy="8439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Šipka: ohnutá nahoru 1">
            <a:extLst>
              <a:ext uri="{FF2B5EF4-FFF2-40B4-BE49-F238E27FC236}">
                <a16:creationId xmlns:a16="http://schemas.microsoft.com/office/drawing/2014/main" id="{1506F1C2-2296-4492-83C1-D3ED9E8578F5}"/>
              </a:ext>
            </a:extLst>
          </p:cNvPr>
          <p:cNvSpPr/>
          <p:nvPr/>
        </p:nvSpPr>
        <p:spPr>
          <a:xfrm rot="19326749" flipV="1">
            <a:off x="7646389" y="1916026"/>
            <a:ext cx="221627" cy="123938"/>
          </a:xfrm>
          <a:prstGeom prst="bentUp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7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Obrázek 5">
            <a:extLst>
              <a:ext uri="{FF2B5EF4-FFF2-40B4-BE49-F238E27FC236}">
                <a16:creationId xmlns:a16="http://schemas.microsoft.com/office/drawing/2014/main" id="{8684D215-8E50-BDCB-11A3-FD89830EFD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862013"/>
            <a:ext cx="30448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Vědci pracují na syntetických krvinkách. Žene je nedostatek dárců | Zdraví  | Lidovky.cz">
            <a:extLst>
              <a:ext uri="{FF2B5EF4-FFF2-40B4-BE49-F238E27FC236}">
                <a16:creationId xmlns:a16="http://schemas.microsoft.com/office/drawing/2014/main" id="{2092F2E5-AEA3-B287-65A0-5BC7FA2DF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725" y="2979738"/>
            <a:ext cx="18224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Obrázek 3">
            <a:extLst>
              <a:ext uri="{FF2B5EF4-FFF2-40B4-BE49-F238E27FC236}">
                <a16:creationId xmlns:a16="http://schemas.microsoft.com/office/drawing/2014/main" id="{460AF20E-F63B-2A3B-0DF3-2754749F69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4478338"/>
            <a:ext cx="16081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ovéPole 11">
            <a:extLst>
              <a:ext uri="{FF2B5EF4-FFF2-40B4-BE49-F238E27FC236}">
                <a16:creationId xmlns:a16="http://schemas.microsoft.com/office/drawing/2014/main" id="{54EBE7EC-986A-8756-62B9-715212BD1DF8}"/>
              </a:ext>
            </a:extLst>
          </p:cNvPr>
          <p:cNvSpPr txBox="1"/>
          <p:nvPr/>
        </p:nvSpPr>
        <p:spPr>
          <a:xfrm>
            <a:off x="6440488" y="1271588"/>
            <a:ext cx="449262" cy="368300"/>
          </a:xfrm>
          <a:prstGeom prst="rect">
            <a:avLst/>
          </a:prstGeom>
          <a:noFill/>
        </p:spPr>
        <p:txBody>
          <a:bodyPr wrap="none">
            <a:spAutoFit/>
          </a:bodyPr>
          <a:lstStyle/>
          <a:p>
            <a:pPr>
              <a:defRPr/>
            </a:pPr>
            <a:r>
              <a:rPr lang="cs-CZ" dirty="0">
                <a:solidFill>
                  <a:schemeClr val="bg1">
                    <a:lumMod val="95000"/>
                  </a:schemeClr>
                </a:solidFill>
              </a:rPr>
              <a:t>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14" name="TextovéPole 13">
            <a:extLst>
              <a:ext uri="{FF2B5EF4-FFF2-40B4-BE49-F238E27FC236}">
                <a16:creationId xmlns:a16="http://schemas.microsoft.com/office/drawing/2014/main" id="{FFA27309-E111-1BCB-4557-D28BE4E638FF}"/>
              </a:ext>
            </a:extLst>
          </p:cNvPr>
          <p:cNvSpPr txBox="1"/>
          <p:nvPr/>
        </p:nvSpPr>
        <p:spPr>
          <a:xfrm>
            <a:off x="5611813" y="1409700"/>
            <a:ext cx="615950" cy="368300"/>
          </a:xfrm>
          <a:prstGeom prst="rect">
            <a:avLst/>
          </a:prstGeom>
          <a:noFill/>
        </p:spPr>
        <p:txBody>
          <a:bodyPr wrap="none">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17" name="TextovéPole 16">
            <a:extLst>
              <a:ext uri="{FF2B5EF4-FFF2-40B4-BE49-F238E27FC236}">
                <a16:creationId xmlns:a16="http://schemas.microsoft.com/office/drawing/2014/main" id="{8FF42BB8-5AD2-C937-6403-EB7A119B66D9}"/>
              </a:ext>
            </a:extLst>
          </p:cNvPr>
          <p:cNvSpPr txBox="1"/>
          <p:nvPr/>
        </p:nvSpPr>
        <p:spPr>
          <a:xfrm>
            <a:off x="3013075" y="3230563"/>
            <a:ext cx="606425" cy="461962"/>
          </a:xfrm>
          <a:prstGeom prst="rect">
            <a:avLst/>
          </a:prstGeom>
          <a:noFill/>
        </p:spPr>
        <p:txBody>
          <a:bodyPr>
            <a:spAutoFit/>
          </a:bodyPr>
          <a:lstStyle/>
          <a:p>
            <a:pPr>
              <a:defRPr/>
            </a:pPr>
            <a:r>
              <a:rPr lang="cs-CZ" sz="2400" dirty="0">
                <a:solidFill>
                  <a:schemeClr val="bg1">
                    <a:lumMod val="95000"/>
                  </a:schemeClr>
                </a:solidFill>
              </a:rPr>
              <a:t>O</a:t>
            </a:r>
            <a:r>
              <a:rPr lang="cs-CZ" sz="2400" baseline="-25000" dirty="0">
                <a:solidFill>
                  <a:schemeClr val="bg1">
                    <a:lumMod val="95000"/>
                  </a:schemeClr>
                </a:solidFill>
              </a:rPr>
              <a:t>2</a:t>
            </a:r>
            <a:endParaRPr lang="en-US" sz="2400" baseline="-25000" dirty="0">
              <a:solidFill>
                <a:schemeClr val="bg1">
                  <a:lumMod val="95000"/>
                </a:schemeClr>
              </a:solidFill>
            </a:endParaRPr>
          </a:p>
        </p:txBody>
      </p:sp>
      <p:sp>
        <p:nvSpPr>
          <p:cNvPr id="18" name="TextovéPole 17">
            <a:extLst>
              <a:ext uri="{FF2B5EF4-FFF2-40B4-BE49-F238E27FC236}">
                <a16:creationId xmlns:a16="http://schemas.microsoft.com/office/drawing/2014/main" id="{C76B7484-D209-5945-FC44-C8D4E9BADBCF}"/>
              </a:ext>
            </a:extLst>
          </p:cNvPr>
          <p:cNvSpPr txBox="1"/>
          <p:nvPr/>
        </p:nvSpPr>
        <p:spPr>
          <a:xfrm>
            <a:off x="3644900" y="3749675"/>
            <a:ext cx="685800" cy="369888"/>
          </a:xfrm>
          <a:prstGeom prst="rect">
            <a:avLst/>
          </a:prstGeom>
          <a:noFill/>
        </p:spPr>
        <p:txBody>
          <a:bodyPr>
            <a:spAutoFit/>
          </a:bodyPr>
          <a:lstStyle/>
          <a:p>
            <a:pPr>
              <a:defRPr/>
            </a:pPr>
            <a:r>
              <a:rPr lang="cs-CZ" dirty="0">
                <a:solidFill>
                  <a:schemeClr val="bg1">
                    <a:lumMod val="95000"/>
                  </a:schemeClr>
                </a:solidFill>
              </a:rPr>
              <a:t>CO</a:t>
            </a:r>
            <a:r>
              <a:rPr lang="cs-CZ" baseline="-25000" dirty="0">
                <a:solidFill>
                  <a:schemeClr val="bg1">
                    <a:lumMod val="95000"/>
                  </a:schemeClr>
                </a:solidFill>
              </a:rPr>
              <a:t>2</a:t>
            </a:r>
            <a:endParaRPr lang="en-US" baseline="-25000" dirty="0">
              <a:solidFill>
                <a:schemeClr val="bg1">
                  <a:lumMod val="95000"/>
                </a:schemeClr>
              </a:solidFill>
            </a:endParaRPr>
          </a:p>
        </p:txBody>
      </p:sp>
      <p:sp>
        <p:nvSpPr>
          <p:cNvPr id="3" name="Šipka: zahnutá doleva 2">
            <a:extLst>
              <a:ext uri="{FF2B5EF4-FFF2-40B4-BE49-F238E27FC236}">
                <a16:creationId xmlns:a16="http://schemas.microsoft.com/office/drawing/2014/main" id="{794B18B3-0887-DDEE-BB97-961D25C5C7F2}"/>
              </a:ext>
            </a:extLst>
          </p:cNvPr>
          <p:cNvSpPr/>
          <p:nvPr/>
        </p:nvSpPr>
        <p:spPr>
          <a:xfrm>
            <a:off x="6577013" y="2324100"/>
            <a:ext cx="1358900"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0" name="Šipka: zahnutá doleva 29">
            <a:extLst>
              <a:ext uri="{FF2B5EF4-FFF2-40B4-BE49-F238E27FC236}">
                <a16:creationId xmlns:a16="http://schemas.microsoft.com/office/drawing/2014/main" id="{18EFAD79-EE8E-90F2-535A-71A2F668BA20}"/>
              </a:ext>
            </a:extLst>
          </p:cNvPr>
          <p:cNvSpPr/>
          <p:nvPr/>
        </p:nvSpPr>
        <p:spPr>
          <a:xfrm rot="10512579">
            <a:off x="4419600" y="2254250"/>
            <a:ext cx="1357313" cy="2154238"/>
          </a:xfrm>
          <a:prstGeom prst="curvedLeftArrow">
            <a:avLst/>
          </a:prstGeom>
          <a:solidFill>
            <a:srgbClr val="CDB9B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4347" name="Skupina 4">
            <a:extLst>
              <a:ext uri="{FF2B5EF4-FFF2-40B4-BE49-F238E27FC236}">
                <a16:creationId xmlns:a16="http://schemas.microsoft.com/office/drawing/2014/main" id="{92E727E9-4E0B-2802-7817-D934D2AAC979}"/>
              </a:ext>
            </a:extLst>
          </p:cNvPr>
          <p:cNvGrpSpPr>
            <a:grpSpLocks/>
          </p:cNvGrpSpPr>
          <p:nvPr/>
        </p:nvGrpSpPr>
        <p:grpSpPr bwMode="auto">
          <a:xfrm>
            <a:off x="5699125" y="3875088"/>
            <a:ext cx="969963" cy="628650"/>
            <a:chOff x="5566326" y="4023272"/>
            <a:chExt cx="1294715" cy="838020"/>
          </a:xfrm>
        </p:grpSpPr>
        <p:pic>
          <p:nvPicPr>
            <p:cNvPr id="14356" name="Picture 2" descr="Vědci pracují na syntetických krvinkách. Žene je nedostatek dárců | Zdraví  | Lidovky.cz">
              <a:extLst>
                <a:ext uri="{FF2B5EF4-FFF2-40B4-BE49-F238E27FC236}">
                  <a16:creationId xmlns:a16="http://schemas.microsoft.com/office/drawing/2014/main" id="{BBB3BA5B-DD3C-563C-2A8E-3DAB5A7F4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6326" y="4023272"/>
              <a:ext cx="1262398" cy="82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ovéPole 30">
              <a:extLst>
                <a:ext uri="{FF2B5EF4-FFF2-40B4-BE49-F238E27FC236}">
                  <a16:creationId xmlns:a16="http://schemas.microsoft.com/office/drawing/2014/main" id="{22AC998C-24EE-73DA-5034-1D8166072327}"/>
                </a:ext>
              </a:extLst>
            </p:cNvPr>
            <p:cNvSpPr txBox="1"/>
            <p:nvPr/>
          </p:nvSpPr>
          <p:spPr>
            <a:xfrm>
              <a:off x="6140578" y="4474025"/>
              <a:ext cx="720463" cy="370338"/>
            </a:xfrm>
            <a:prstGeom prst="rect">
              <a:avLst/>
            </a:prstGeom>
            <a:noFill/>
          </p:spPr>
          <p:txBody>
            <a:bodyPr>
              <a:spAutoFit/>
            </a:bodyPr>
            <a:lstStyle/>
            <a:p>
              <a:pPr>
                <a:defRPr/>
              </a:pPr>
              <a:r>
                <a:rPr lang="cs-CZ" sz="1200" dirty="0">
                  <a:solidFill>
                    <a:schemeClr val="bg1">
                      <a:lumMod val="95000"/>
                    </a:schemeClr>
                  </a:solidFill>
                </a:rPr>
                <a:t>CO</a:t>
              </a:r>
              <a:r>
                <a:rPr lang="cs-CZ" sz="1200" baseline="-25000" dirty="0">
                  <a:solidFill>
                    <a:schemeClr val="bg1">
                      <a:lumMod val="95000"/>
                    </a:schemeClr>
                  </a:solidFill>
                </a:rPr>
                <a:t>2</a:t>
              </a:r>
              <a:endParaRPr lang="en-US" sz="1200" baseline="-25000" dirty="0">
                <a:solidFill>
                  <a:schemeClr val="bg1">
                    <a:lumMod val="95000"/>
                  </a:schemeClr>
                </a:solidFill>
              </a:endParaRPr>
            </a:p>
          </p:txBody>
        </p:sp>
        <p:sp>
          <p:nvSpPr>
            <p:cNvPr id="32" name="TextovéPole 31">
              <a:extLst>
                <a:ext uri="{FF2B5EF4-FFF2-40B4-BE49-F238E27FC236}">
                  <a16:creationId xmlns:a16="http://schemas.microsoft.com/office/drawing/2014/main" id="{2B5FC321-3534-BB07-BAA7-9AB58289232B}"/>
                </a:ext>
              </a:extLst>
            </p:cNvPr>
            <p:cNvSpPr txBox="1"/>
            <p:nvPr/>
          </p:nvSpPr>
          <p:spPr>
            <a:xfrm>
              <a:off x="5837559" y="4429585"/>
              <a:ext cx="635703" cy="431707"/>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grpSp>
      <p:sp>
        <p:nvSpPr>
          <p:cNvPr id="25" name="Šipka: dolů 24">
            <a:extLst>
              <a:ext uri="{FF2B5EF4-FFF2-40B4-BE49-F238E27FC236}">
                <a16:creationId xmlns:a16="http://schemas.microsoft.com/office/drawing/2014/main" id="{F2ED0D16-2A48-DB8D-4CE7-A236B23BA88A}"/>
              </a:ext>
            </a:extLst>
          </p:cNvPr>
          <p:cNvSpPr/>
          <p:nvPr/>
        </p:nvSpPr>
        <p:spPr>
          <a:xfrm rot="10390054">
            <a:off x="6221413" y="4414838"/>
            <a:ext cx="134937" cy="366712"/>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Šipka: dolů 23">
            <a:extLst>
              <a:ext uri="{FF2B5EF4-FFF2-40B4-BE49-F238E27FC236}">
                <a16:creationId xmlns:a16="http://schemas.microsoft.com/office/drawing/2014/main" id="{89FFC4BB-DF82-05D2-A8F2-A0D5DAB2F268}"/>
              </a:ext>
            </a:extLst>
          </p:cNvPr>
          <p:cNvSpPr/>
          <p:nvPr/>
        </p:nvSpPr>
        <p:spPr>
          <a:xfrm rot="21336437">
            <a:off x="6002338" y="4445000"/>
            <a:ext cx="146050" cy="3635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50" name="Picture 2" descr="Vědci pracují na syntetických krvinkách. Žene je nedostatek dárců | Zdraví  | Lidovky.cz">
            <a:extLst>
              <a:ext uri="{FF2B5EF4-FFF2-40B4-BE49-F238E27FC236}">
                <a16:creationId xmlns:a16="http://schemas.microsoft.com/office/drawing/2014/main" id="{8B6AC5EE-699F-8D22-38EF-F11408E4D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6100" y="2093913"/>
            <a:ext cx="947738"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ovéPole 34">
            <a:extLst>
              <a:ext uri="{FF2B5EF4-FFF2-40B4-BE49-F238E27FC236}">
                <a16:creationId xmlns:a16="http://schemas.microsoft.com/office/drawing/2014/main" id="{A5068861-A678-1925-B339-68BFF6C61797}"/>
              </a:ext>
            </a:extLst>
          </p:cNvPr>
          <p:cNvSpPr txBox="1"/>
          <p:nvPr/>
        </p:nvSpPr>
        <p:spPr>
          <a:xfrm>
            <a:off x="5657850" y="2127250"/>
            <a:ext cx="617538" cy="276225"/>
          </a:xfrm>
          <a:prstGeom prst="rect">
            <a:avLst/>
          </a:prstGeom>
          <a:noFill/>
        </p:spPr>
        <p:txBody>
          <a:bodyPr>
            <a:spAutoFit/>
          </a:bodyPr>
          <a:lstStyle/>
          <a:p>
            <a:pPr>
              <a:defRPr/>
            </a:pPr>
            <a:r>
              <a:rPr lang="cs-CZ" sz="1200" dirty="0">
                <a:solidFill>
                  <a:schemeClr val="bg1">
                    <a:lumMod val="95000"/>
                  </a:schemeClr>
                </a:solidFill>
              </a:rPr>
              <a:t>CO</a:t>
            </a:r>
            <a:r>
              <a:rPr lang="cs-CZ" sz="1200" baseline="-25000" dirty="0">
                <a:solidFill>
                  <a:schemeClr val="bg1">
                    <a:lumMod val="95000"/>
                  </a:schemeClr>
                </a:solidFill>
              </a:rPr>
              <a:t>2</a:t>
            </a:r>
            <a:endParaRPr lang="en-US" sz="1200" baseline="-25000" dirty="0">
              <a:solidFill>
                <a:schemeClr val="bg1">
                  <a:lumMod val="95000"/>
                </a:schemeClr>
              </a:solidFill>
            </a:endParaRPr>
          </a:p>
        </p:txBody>
      </p:sp>
      <p:sp>
        <p:nvSpPr>
          <p:cNvPr id="36" name="TextovéPole 35">
            <a:extLst>
              <a:ext uri="{FF2B5EF4-FFF2-40B4-BE49-F238E27FC236}">
                <a16:creationId xmlns:a16="http://schemas.microsoft.com/office/drawing/2014/main" id="{29743DA0-7528-DE6A-0DD0-0833FFB64F3F}"/>
              </a:ext>
            </a:extLst>
          </p:cNvPr>
          <p:cNvSpPr txBox="1"/>
          <p:nvPr/>
        </p:nvSpPr>
        <p:spPr>
          <a:xfrm>
            <a:off x="6037263" y="2076450"/>
            <a:ext cx="512762" cy="323850"/>
          </a:xfrm>
          <a:prstGeom prst="rect">
            <a:avLst/>
          </a:prstGeom>
          <a:noFill/>
        </p:spPr>
        <p:txBody>
          <a:bodyPr>
            <a:spAutoFit/>
          </a:bodyPr>
          <a:lstStyle/>
          <a:p>
            <a:pPr>
              <a:defRPr/>
            </a:pPr>
            <a:r>
              <a:rPr lang="cs-CZ" sz="1500" dirty="0">
                <a:solidFill>
                  <a:schemeClr val="bg1">
                    <a:lumMod val="95000"/>
                  </a:schemeClr>
                </a:solidFill>
              </a:rPr>
              <a:t>O</a:t>
            </a:r>
            <a:r>
              <a:rPr lang="cs-CZ" sz="1500" baseline="-25000" dirty="0">
                <a:solidFill>
                  <a:schemeClr val="bg1">
                    <a:lumMod val="95000"/>
                  </a:schemeClr>
                </a:solidFill>
              </a:rPr>
              <a:t>2</a:t>
            </a:r>
            <a:endParaRPr lang="en-US" sz="1500" baseline="-25000" dirty="0">
              <a:solidFill>
                <a:schemeClr val="bg1">
                  <a:lumMod val="95000"/>
                </a:schemeClr>
              </a:solidFill>
            </a:endParaRPr>
          </a:p>
        </p:txBody>
      </p:sp>
      <p:sp>
        <p:nvSpPr>
          <p:cNvPr id="2" name="Šipka: dolů 1">
            <a:extLst>
              <a:ext uri="{FF2B5EF4-FFF2-40B4-BE49-F238E27FC236}">
                <a16:creationId xmlns:a16="http://schemas.microsoft.com/office/drawing/2014/main" id="{6F01AA22-4A7E-FF8D-13BD-1AD591C2FC12}"/>
              </a:ext>
            </a:extLst>
          </p:cNvPr>
          <p:cNvSpPr/>
          <p:nvPr/>
        </p:nvSpPr>
        <p:spPr>
          <a:xfrm rot="1332418">
            <a:off x="6311900" y="1477963"/>
            <a:ext cx="166688" cy="747712"/>
          </a:xfrm>
          <a:prstGeom prst="downArrow">
            <a:avLst>
              <a:gd name="adj1" fmla="val 4128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Šipka: dolů 22">
            <a:extLst>
              <a:ext uri="{FF2B5EF4-FFF2-40B4-BE49-F238E27FC236}">
                <a16:creationId xmlns:a16="http://schemas.microsoft.com/office/drawing/2014/main" id="{9E528CA4-5469-E4DD-F7BE-885230A7D632}"/>
              </a:ext>
            </a:extLst>
          </p:cNvPr>
          <p:cNvSpPr/>
          <p:nvPr/>
        </p:nvSpPr>
        <p:spPr>
          <a:xfrm rot="10288744">
            <a:off x="5737225" y="1627188"/>
            <a:ext cx="103188" cy="528637"/>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55" name="Picture 2" descr="Illustration showing the circulatory system.">
            <a:extLst>
              <a:ext uri="{FF2B5EF4-FFF2-40B4-BE49-F238E27FC236}">
                <a16:creationId xmlns:a16="http://schemas.microsoft.com/office/drawing/2014/main" id="{F7A2A721-1261-6D5C-E796-247DA5B3CB8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0788" y="2554288"/>
            <a:ext cx="15255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Obrázek 5">
            <a:extLst>
              <a:ext uri="{FF2B5EF4-FFF2-40B4-BE49-F238E27FC236}">
                <a16:creationId xmlns:a16="http://schemas.microsoft.com/office/drawing/2014/main" id="{1804A321-CD68-7F09-7F2A-532ABB92A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862013"/>
            <a:ext cx="30448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2" descr="Vědci pracují na syntetických krvinkách. Žene je nedostatek dárců | Zdraví  | Lidovky.cz">
            <a:extLst>
              <a:ext uri="{FF2B5EF4-FFF2-40B4-BE49-F238E27FC236}">
                <a16:creationId xmlns:a16="http://schemas.microsoft.com/office/drawing/2014/main" id="{A40AEA0D-EE15-C614-AFD9-7625D95460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725" y="2979738"/>
            <a:ext cx="182245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ázek 3">
            <a:extLst>
              <a:ext uri="{FF2B5EF4-FFF2-40B4-BE49-F238E27FC236}">
                <a16:creationId xmlns:a16="http://schemas.microsoft.com/office/drawing/2014/main" id="{A0E01F16-99F8-BB92-AFA9-62B8ADFC8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8" y="4478338"/>
            <a:ext cx="16081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ovéPole 16">
            <a:extLst>
              <a:ext uri="{FF2B5EF4-FFF2-40B4-BE49-F238E27FC236}">
                <a16:creationId xmlns:a16="http://schemas.microsoft.com/office/drawing/2014/main" id="{E8A8407D-DAB2-986E-B50F-767C889317C4}"/>
              </a:ext>
            </a:extLst>
          </p:cNvPr>
          <p:cNvSpPr txBox="1">
            <a:spLocks noChangeArrowheads="1"/>
          </p:cNvSpPr>
          <p:nvPr/>
        </p:nvSpPr>
        <p:spPr bwMode="auto">
          <a:xfrm>
            <a:off x="5627688" y="3259138"/>
            <a:ext cx="547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2400"/>
              <a:t>O</a:t>
            </a:r>
            <a:r>
              <a:rPr lang="cs-CZ" altLang="en-US" sz="2400" baseline="-25000"/>
              <a:t>2</a:t>
            </a:r>
            <a:endParaRPr lang="en-US" altLang="en-US" sz="2400" baseline="-25000"/>
          </a:p>
        </p:txBody>
      </p:sp>
      <p:sp>
        <p:nvSpPr>
          <p:cNvPr id="15366" name="TextovéPole 17">
            <a:extLst>
              <a:ext uri="{FF2B5EF4-FFF2-40B4-BE49-F238E27FC236}">
                <a16:creationId xmlns:a16="http://schemas.microsoft.com/office/drawing/2014/main" id="{B5A11FED-29CD-8B83-7CC3-5E0725B3479E}"/>
              </a:ext>
            </a:extLst>
          </p:cNvPr>
          <p:cNvSpPr txBox="1">
            <a:spLocks noChangeArrowheads="1"/>
          </p:cNvSpPr>
          <p:nvPr/>
        </p:nvSpPr>
        <p:spPr bwMode="auto">
          <a:xfrm>
            <a:off x="6216650" y="3287713"/>
            <a:ext cx="6826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2100"/>
              <a:t>CO</a:t>
            </a:r>
            <a:r>
              <a:rPr lang="cs-CZ" altLang="en-US" sz="2100" baseline="-25000"/>
              <a:t>2</a:t>
            </a:r>
            <a:endParaRPr lang="en-US" altLang="en-US" sz="2100" baseline="-25000"/>
          </a:p>
        </p:txBody>
      </p:sp>
      <p:sp>
        <p:nvSpPr>
          <p:cNvPr id="23" name="Šipka: dolů 22">
            <a:extLst>
              <a:ext uri="{FF2B5EF4-FFF2-40B4-BE49-F238E27FC236}">
                <a16:creationId xmlns:a16="http://schemas.microsoft.com/office/drawing/2014/main" id="{03E9417B-099A-50DB-BD32-6855AA971759}"/>
              </a:ext>
            </a:extLst>
          </p:cNvPr>
          <p:cNvSpPr/>
          <p:nvPr/>
        </p:nvSpPr>
        <p:spPr>
          <a:xfrm rot="11093103" flipH="1">
            <a:off x="6221413" y="3698875"/>
            <a:ext cx="252412" cy="1073150"/>
          </a:xfrm>
          <a:prstGeom prst="downArrow">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8" name="Picture 2" descr="Illustration showing the circulatory system.">
            <a:extLst>
              <a:ext uri="{FF2B5EF4-FFF2-40B4-BE49-F238E27FC236}">
                <a16:creationId xmlns:a16="http://schemas.microsoft.com/office/drawing/2014/main" id="{536FEF53-B8EF-D857-8893-152D1D3DAC0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70788" y="2554288"/>
            <a:ext cx="152558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Šipka: dolů 1">
            <a:extLst>
              <a:ext uri="{FF2B5EF4-FFF2-40B4-BE49-F238E27FC236}">
                <a16:creationId xmlns:a16="http://schemas.microsoft.com/office/drawing/2014/main" id="{794B922E-D213-ADD6-66EC-2D9F4D16D66A}"/>
              </a:ext>
            </a:extLst>
          </p:cNvPr>
          <p:cNvSpPr/>
          <p:nvPr/>
        </p:nvSpPr>
        <p:spPr>
          <a:xfrm rot="21140272" flipH="1">
            <a:off x="5864225" y="3767138"/>
            <a:ext cx="303213" cy="1071562"/>
          </a:xfrm>
          <a:prstGeom prst="downArrow">
            <a:avLst>
              <a:gd name="adj1" fmla="val 41288"/>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70" name="TextovéPole 6">
            <a:extLst>
              <a:ext uri="{FF2B5EF4-FFF2-40B4-BE49-F238E27FC236}">
                <a16:creationId xmlns:a16="http://schemas.microsoft.com/office/drawing/2014/main" id="{F46C75FD-2BD9-57E8-41F9-F7B048CB4BB2}"/>
              </a:ext>
            </a:extLst>
          </p:cNvPr>
          <p:cNvSpPr txBox="1">
            <a:spLocks noChangeArrowheads="1"/>
          </p:cNvSpPr>
          <p:nvPr/>
        </p:nvSpPr>
        <p:spPr bwMode="auto">
          <a:xfrm>
            <a:off x="7815263" y="4303713"/>
            <a:ext cx="16417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2400" dirty="0" err="1"/>
              <a:t>Circulation</a:t>
            </a:r>
            <a:endParaRPr lang="en-US" altLang="en-US" sz="2400" dirty="0"/>
          </a:p>
        </p:txBody>
      </p:sp>
      <p:sp>
        <p:nvSpPr>
          <p:cNvPr id="15371" name="TextovéPole 25">
            <a:extLst>
              <a:ext uri="{FF2B5EF4-FFF2-40B4-BE49-F238E27FC236}">
                <a16:creationId xmlns:a16="http://schemas.microsoft.com/office/drawing/2014/main" id="{3CC2E949-24BC-106D-24BB-2CB7CB614B22}"/>
              </a:ext>
            </a:extLst>
          </p:cNvPr>
          <p:cNvSpPr txBox="1">
            <a:spLocks noChangeArrowheads="1"/>
          </p:cNvSpPr>
          <p:nvPr/>
        </p:nvSpPr>
        <p:spPr bwMode="auto">
          <a:xfrm>
            <a:off x="5616575" y="2857500"/>
            <a:ext cx="17443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2400" dirty="0" err="1"/>
              <a:t>Respiration</a:t>
            </a:r>
            <a:endParaRPr lang="en-US" altLang="en-US" sz="2400" dirty="0"/>
          </a:p>
        </p:txBody>
      </p:sp>
      <p:sp>
        <p:nvSpPr>
          <p:cNvPr id="15372" name="TextovéPole 26">
            <a:extLst>
              <a:ext uri="{FF2B5EF4-FFF2-40B4-BE49-F238E27FC236}">
                <a16:creationId xmlns:a16="http://schemas.microsoft.com/office/drawing/2014/main" id="{76CF3C3E-77FB-3C48-D788-57E165423DAB}"/>
              </a:ext>
            </a:extLst>
          </p:cNvPr>
          <p:cNvSpPr txBox="1">
            <a:spLocks noChangeArrowheads="1"/>
          </p:cNvSpPr>
          <p:nvPr/>
        </p:nvSpPr>
        <p:spPr bwMode="auto">
          <a:xfrm>
            <a:off x="2757488" y="4168775"/>
            <a:ext cx="19672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en-US" sz="2400" dirty="0" err="1"/>
              <a:t>Hemopoiesis</a:t>
            </a:r>
            <a:endParaRPr lang="en-US" altLang="en-US" sz="2400" dirty="0"/>
          </a:p>
        </p:txBody>
      </p:sp>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1691</Words>
  <Application>Microsoft Office PowerPoint</Application>
  <PresentationFormat>Širokoúhlá obrazovka</PresentationFormat>
  <Paragraphs>561</Paragraphs>
  <Slides>77</Slides>
  <Notes>27</Notes>
  <HiddenSlides>0</HiddenSlides>
  <MMClips>1</MMClips>
  <ScaleCrop>false</ScaleCrop>
  <HeadingPairs>
    <vt:vector size="8" baseType="variant">
      <vt:variant>
        <vt:lpstr>Použitá písma</vt:lpstr>
      </vt:variant>
      <vt:variant>
        <vt:i4>3</vt:i4>
      </vt:variant>
      <vt:variant>
        <vt:lpstr>Motiv</vt:lpstr>
      </vt:variant>
      <vt:variant>
        <vt:i4>1</vt:i4>
      </vt:variant>
      <vt:variant>
        <vt:lpstr>Vložené servery OLE</vt:lpstr>
      </vt:variant>
      <vt:variant>
        <vt:i4>1</vt:i4>
      </vt:variant>
      <vt:variant>
        <vt:lpstr>Nadpisy snímků</vt:lpstr>
      </vt:variant>
      <vt:variant>
        <vt:i4>77</vt:i4>
      </vt:variant>
    </vt:vector>
  </HeadingPairs>
  <TitlesOfParts>
    <vt:vector size="82" baseType="lpstr">
      <vt:lpstr>Arial</vt:lpstr>
      <vt:lpstr>Calibri</vt:lpstr>
      <vt:lpstr>Calibri Light</vt:lpstr>
      <vt:lpstr>Motiv Office</vt:lpstr>
      <vt:lpstr>Chart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Three players for oxygen delivery to tissues (and CO2 removal from the body)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The concept of alveolar ventilation</vt:lpstr>
      <vt:lpstr>Lveolar ventiklation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PO2 and circulation</vt:lpstr>
      <vt:lpstr>PO2 and circulation</vt:lpstr>
      <vt:lpstr>Prezentace aplikace PowerPoint</vt:lpstr>
      <vt:lpstr>Prezentace aplikace PowerPoint</vt:lpstr>
      <vt:lpstr>Prezentace aplikace PowerPoint</vt:lpstr>
      <vt:lpstr>Prezentace aplikace PowerPoint</vt:lpstr>
      <vt:lpstr>In lungs:</vt:lpstr>
      <vt:lpstr>In lungs:</vt:lpstr>
      <vt:lpstr>In lungs: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Jiří Kofránek</dc:creator>
  <cp:lastModifiedBy>Jiří Kofránek</cp:lastModifiedBy>
  <cp:revision>5</cp:revision>
  <dcterms:created xsi:type="dcterms:W3CDTF">2024-12-09T19:49:16Z</dcterms:created>
  <dcterms:modified xsi:type="dcterms:W3CDTF">2025-11-27T17:31:44Z</dcterms:modified>
</cp:coreProperties>
</file>