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56" r:id="rId3"/>
    <p:sldId id="260" r:id="rId4"/>
    <p:sldId id="264" r:id="rId5"/>
    <p:sldId id="263" r:id="rId6"/>
    <p:sldId id="265" r:id="rId7"/>
    <p:sldId id="266" r:id="rId8"/>
    <p:sldId id="258" r:id="rId9"/>
    <p:sldId id="259" r:id="rId10"/>
    <p:sldId id="261" r:id="rId11"/>
    <p:sldId id="26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424" autoAdjust="0"/>
    <p:restoredTop sz="67290" autoAdjust="0"/>
  </p:normalViewPr>
  <p:slideViewPr>
    <p:cSldViewPr snapToGrid="0">
      <p:cViewPr varScale="1">
        <p:scale>
          <a:sx n="49" d="100"/>
          <a:sy n="49" d="100"/>
        </p:scale>
        <p:origin x="130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4EF918-BD07-41FB-8F5E-61FC9B92C76F}" type="datetimeFigureOut">
              <a:rPr lang="en-US" smtClean="0"/>
              <a:t>2/21/2021</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4BA87E-8C0F-4639-B003-6D30BE936693}" type="slidenum">
              <a:rPr lang="en-US" smtClean="0"/>
              <a:t>‹#›</a:t>
            </a:fld>
            <a:endParaRPr lang="en-US"/>
          </a:p>
        </p:txBody>
      </p:sp>
    </p:spTree>
    <p:extLst>
      <p:ext uri="{BB962C8B-B14F-4D97-AF65-F5344CB8AC3E}">
        <p14:creationId xmlns:p14="http://schemas.microsoft.com/office/powerpoint/2010/main" val="418621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Data Science in R</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 has done no programming before, really?</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Target group: starting from scratch, optional course, motivated but not ready to risk an exam failure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This is not an academic seminar: rather a support group</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 consequences for your personal reputation!!!</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be discrete regarding each other</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Know your rights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no question is stupid enough to remain unasked</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require slowdown, repetitions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ask in Czech if need be</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Know your obligations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presence &amp; participation</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assignments</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Goal: get yourselves started </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 use R in your own projects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to learn more </a:t>
            </a:r>
            <a:r>
              <a:rPr lang="en-US" sz="1200" kern="1200" dirty="0" err="1" smtClean="0">
                <a:solidFill>
                  <a:schemeClr val="tx1"/>
                </a:solidFill>
                <a:effectLst/>
                <a:latin typeface="+mn-lt"/>
                <a:ea typeface="+mn-ea"/>
                <a:cs typeface="+mn-cs"/>
              </a:rPr>
              <a:t>DSci</a:t>
            </a:r>
            <a:r>
              <a:rPr lang="en-US" sz="1200" kern="1200" dirty="0" smtClean="0">
                <a:solidFill>
                  <a:schemeClr val="tx1"/>
                </a:solidFill>
                <a:effectLst/>
                <a:latin typeface="+mn-lt"/>
                <a:ea typeface="+mn-ea"/>
                <a:cs typeface="+mn-cs"/>
              </a:rPr>
              <a:t> &amp; R during your projects, on the fly</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communicate with professional programmers &amp; statisticians</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get inspired by published research</a:t>
            </a:r>
            <a:endParaRPr lang="en-US" sz="11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TIME, IMMERSION, PERSERVERANCE</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like making your driving license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you may not love it but: external pressure on you to have it</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eventually, most people get good enough to fix personal errands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only few drive a bus/heavy truck: most buy their service still</a:t>
            </a:r>
            <a:endParaRPr lang="en-US" sz="11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just give it this one term</a:t>
            </a:r>
            <a:endParaRPr lang="en-US" sz="11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1251257-B336-4983-962F-C55E9B72CDE5}" type="slidenum">
              <a:rPr lang="cs-CZ" smtClean="0"/>
              <a:t>1</a:t>
            </a:fld>
            <a:endParaRPr lang="cs-CZ"/>
          </a:p>
        </p:txBody>
      </p:sp>
    </p:spTree>
    <p:extLst>
      <p:ext uri="{BB962C8B-B14F-4D97-AF65-F5344CB8AC3E}">
        <p14:creationId xmlns:p14="http://schemas.microsoft.com/office/powerpoint/2010/main" val="2274503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Learn the traditional</a:t>
            </a:r>
            <a:r>
              <a:rPr lang="en-US" baseline="0" dirty="0" smtClean="0"/>
              <a:t> basics of R. </a:t>
            </a:r>
            <a:endParaRPr lang="en-US" dirty="0"/>
          </a:p>
        </p:txBody>
      </p:sp>
      <p:sp>
        <p:nvSpPr>
          <p:cNvPr id="4" name="Zástupný symbol pro číslo snímku 3"/>
          <p:cNvSpPr>
            <a:spLocks noGrp="1"/>
          </p:cNvSpPr>
          <p:nvPr>
            <p:ph type="sldNum" sz="quarter" idx="10"/>
          </p:nvPr>
        </p:nvSpPr>
        <p:spPr/>
        <p:txBody>
          <a:bodyPr/>
          <a:lstStyle/>
          <a:p>
            <a:fld id="{264BA87E-8C0F-4639-B003-6D30BE936693}" type="slidenum">
              <a:rPr lang="en-US" smtClean="0"/>
              <a:t>10</a:t>
            </a:fld>
            <a:endParaRPr lang="en-US"/>
          </a:p>
        </p:txBody>
      </p:sp>
    </p:spTree>
    <p:extLst>
      <p:ext uri="{BB962C8B-B14F-4D97-AF65-F5344CB8AC3E}">
        <p14:creationId xmlns:p14="http://schemas.microsoft.com/office/powerpoint/2010/main" val="197518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Get help here.</a:t>
            </a:r>
            <a:endParaRPr lang="en-US" dirty="0"/>
          </a:p>
        </p:txBody>
      </p:sp>
      <p:sp>
        <p:nvSpPr>
          <p:cNvPr id="4" name="Zástupný symbol pro číslo snímku 3"/>
          <p:cNvSpPr>
            <a:spLocks noGrp="1"/>
          </p:cNvSpPr>
          <p:nvPr>
            <p:ph type="sldNum" sz="quarter" idx="10"/>
          </p:nvPr>
        </p:nvSpPr>
        <p:spPr/>
        <p:txBody>
          <a:bodyPr/>
          <a:lstStyle/>
          <a:p>
            <a:fld id="{264BA87E-8C0F-4639-B003-6D30BE936693}" type="slidenum">
              <a:rPr lang="en-US" smtClean="0"/>
              <a:t>11</a:t>
            </a:fld>
            <a:endParaRPr lang="en-US"/>
          </a:p>
        </p:txBody>
      </p:sp>
    </p:spTree>
    <p:extLst>
      <p:ext uri="{BB962C8B-B14F-4D97-AF65-F5344CB8AC3E}">
        <p14:creationId xmlns:p14="http://schemas.microsoft.com/office/powerpoint/2010/main" val="3905588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Digital</a:t>
            </a:r>
            <a:r>
              <a:rPr lang="cs-CZ" baseline="0" dirty="0" smtClean="0"/>
              <a:t> </a:t>
            </a:r>
            <a:r>
              <a:rPr lang="cs-CZ" baseline="0" dirty="0" err="1" smtClean="0"/>
              <a:t>Humanities</a:t>
            </a:r>
            <a:endParaRPr lang="cs-CZ" baseline="0" dirty="0" smtClean="0"/>
          </a:p>
          <a:p>
            <a:pPr marL="171450" indent="-171450">
              <a:buFontTx/>
              <a:buChar char="-"/>
            </a:pPr>
            <a:r>
              <a:rPr lang="cs-CZ" baseline="0" dirty="0" err="1" smtClean="0"/>
              <a:t>Literary</a:t>
            </a:r>
            <a:r>
              <a:rPr lang="cs-CZ" baseline="0" dirty="0" smtClean="0"/>
              <a:t> </a:t>
            </a:r>
            <a:r>
              <a:rPr lang="cs-CZ" baseline="0" dirty="0" err="1" smtClean="0"/>
              <a:t>history</a:t>
            </a:r>
            <a:r>
              <a:rPr lang="en-US" baseline="0" dirty="0" smtClean="0"/>
              <a:t>, literary studies</a:t>
            </a:r>
            <a:endParaRPr lang="cs-CZ" baseline="0" dirty="0" smtClean="0"/>
          </a:p>
          <a:p>
            <a:pPr marL="171450" indent="-171450">
              <a:buFontTx/>
              <a:buChar char="-"/>
            </a:pPr>
            <a:r>
              <a:rPr lang="en-US" baseline="0" dirty="0" err="1" smtClean="0"/>
              <a:t>Stylometry</a:t>
            </a:r>
            <a:endParaRPr lang="en-US" baseline="0" dirty="0" smtClean="0"/>
          </a:p>
          <a:p>
            <a:pPr marL="171450" indent="-171450">
              <a:buFontTx/>
              <a:buChar char="-"/>
            </a:pPr>
            <a:r>
              <a:rPr lang="en-US" baseline="0" dirty="0" smtClean="0"/>
              <a:t>Distant Reading </a:t>
            </a:r>
          </a:p>
          <a:p>
            <a:pPr marL="171450" indent="-171450">
              <a:buFontTx/>
              <a:buChar char="-"/>
            </a:pPr>
            <a:r>
              <a:rPr lang="en-US" baseline="0" dirty="0" smtClean="0"/>
              <a:t>What makes a respected book/bestseller</a:t>
            </a:r>
          </a:p>
          <a:p>
            <a:pPr marL="171450" indent="-171450">
              <a:buFontTx/>
              <a:buChar char="-"/>
            </a:pPr>
            <a:r>
              <a:rPr lang="en-US" baseline="0" dirty="0" smtClean="0"/>
              <a:t>Do women get fewer literary awards than men? Is there a text-inherent reason?</a:t>
            </a:r>
          </a:p>
          <a:p>
            <a:pPr marL="0" indent="0">
              <a:buFontTx/>
              <a:buNone/>
            </a:pPr>
            <a:endParaRPr lang="en-US" baseline="0" dirty="0" smtClean="0"/>
          </a:p>
          <a:p>
            <a:pPr marL="0" indent="0">
              <a:buFontTx/>
              <a:buNone/>
            </a:pPr>
            <a:endParaRPr lang="en-US" dirty="0" smtClean="0"/>
          </a:p>
          <a:p>
            <a:pPr marL="171450" indent="-171450">
              <a:buFontTx/>
              <a:buChar char="-"/>
            </a:pPr>
            <a:endParaRPr lang="en-US" dirty="0"/>
          </a:p>
        </p:txBody>
      </p:sp>
      <p:sp>
        <p:nvSpPr>
          <p:cNvPr id="4" name="Zástupný symbol pro číslo snímku 3"/>
          <p:cNvSpPr>
            <a:spLocks noGrp="1"/>
          </p:cNvSpPr>
          <p:nvPr>
            <p:ph type="sldNum" sz="quarter" idx="10"/>
          </p:nvPr>
        </p:nvSpPr>
        <p:spPr/>
        <p:txBody>
          <a:bodyPr/>
          <a:lstStyle/>
          <a:p>
            <a:fld id="{264BA87E-8C0F-4639-B003-6D30BE936693}" type="slidenum">
              <a:rPr lang="en-US" smtClean="0"/>
              <a:t>2</a:t>
            </a:fld>
            <a:endParaRPr lang="en-US"/>
          </a:p>
        </p:txBody>
      </p:sp>
    </p:spTree>
    <p:extLst>
      <p:ext uri="{BB962C8B-B14F-4D97-AF65-F5344CB8AC3E}">
        <p14:creationId xmlns:p14="http://schemas.microsoft.com/office/powerpoint/2010/main" val="1824091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NGO</a:t>
            </a:r>
            <a:r>
              <a:rPr lang="en-US" baseline="0" dirty="0" smtClean="0"/>
              <a:t> w</a:t>
            </a:r>
            <a:r>
              <a:rPr lang="en-US" dirty="0" smtClean="0"/>
              <a:t>illing to fight</a:t>
            </a:r>
            <a:r>
              <a:rPr lang="en-US" baseline="0" dirty="0" smtClean="0"/>
              <a:t> for a matter? Taking a political or executive decision? Investigate first!</a:t>
            </a:r>
          </a:p>
          <a:p>
            <a:r>
              <a:rPr lang="en-US" baseline="0" dirty="0" smtClean="0"/>
              <a:t>Support of critical thinking</a:t>
            </a:r>
          </a:p>
          <a:p>
            <a:r>
              <a:rPr lang="en-US" baseline="0" dirty="0" smtClean="0"/>
              <a:t>Czech law on information access 2017: Governmental institutions are obliged to release their data in machine-readable and structured form. Cf. </a:t>
            </a:r>
            <a:r>
              <a:rPr lang="en-US" i="1" baseline="0" dirty="0" smtClean="0"/>
              <a:t>Linked Open Data</a:t>
            </a:r>
            <a:r>
              <a:rPr lang="en-US" baseline="0" dirty="0" smtClean="0"/>
              <a:t>!</a:t>
            </a:r>
          </a:p>
          <a:p>
            <a:endParaRPr lang="en-US" baseline="0" dirty="0" smtClean="0"/>
          </a:p>
          <a:p>
            <a:endParaRPr lang="en-US" dirty="0"/>
          </a:p>
        </p:txBody>
      </p:sp>
      <p:sp>
        <p:nvSpPr>
          <p:cNvPr id="4" name="Zástupný symbol pro číslo snímku 3"/>
          <p:cNvSpPr>
            <a:spLocks noGrp="1"/>
          </p:cNvSpPr>
          <p:nvPr>
            <p:ph type="sldNum" sz="quarter" idx="10"/>
          </p:nvPr>
        </p:nvSpPr>
        <p:spPr/>
        <p:txBody>
          <a:bodyPr/>
          <a:lstStyle/>
          <a:p>
            <a:fld id="{264BA87E-8C0F-4639-B003-6D30BE936693}" type="slidenum">
              <a:rPr lang="en-US" smtClean="0"/>
              <a:t>3</a:t>
            </a:fld>
            <a:endParaRPr lang="en-US"/>
          </a:p>
        </p:txBody>
      </p:sp>
    </p:spTree>
    <p:extLst>
      <p:ext uri="{BB962C8B-B14F-4D97-AF65-F5344CB8AC3E}">
        <p14:creationId xmlns:p14="http://schemas.microsoft.com/office/powerpoint/2010/main" val="2426319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Data-driven</a:t>
            </a:r>
            <a:r>
              <a:rPr lang="en-US" baseline="0" dirty="0" smtClean="0"/>
              <a:t> journalism is the current mainstream journalism. </a:t>
            </a:r>
            <a:endParaRPr lang="en-US" dirty="0"/>
          </a:p>
        </p:txBody>
      </p:sp>
      <p:sp>
        <p:nvSpPr>
          <p:cNvPr id="4" name="Zástupný symbol pro číslo snímku 3"/>
          <p:cNvSpPr>
            <a:spLocks noGrp="1"/>
          </p:cNvSpPr>
          <p:nvPr>
            <p:ph type="sldNum" sz="quarter" idx="10"/>
          </p:nvPr>
        </p:nvSpPr>
        <p:spPr/>
        <p:txBody>
          <a:bodyPr/>
          <a:lstStyle/>
          <a:p>
            <a:fld id="{264BA87E-8C0F-4639-B003-6D30BE936693}" type="slidenum">
              <a:rPr lang="en-US" smtClean="0"/>
              <a:t>4</a:t>
            </a:fld>
            <a:endParaRPr lang="en-US"/>
          </a:p>
        </p:txBody>
      </p:sp>
    </p:spTree>
    <p:extLst>
      <p:ext uri="{BB962C8B-B14F-4D97-AF65-F5344CB8AC3E}">
        <p14:creationId xmlns:p14="http://schemas.microsoft.com/office/powerpoint/2010/main" val="33183128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Automatic</a:t>
            </a:r>
            <a:r>
              <a:rPr lang="en-US" baseline="0" dirty="0" smtClean="0"/>
              <a:t> analysis of big text amounts from diverse sources is useful in many industrial applications. </a:t>
            </a:r>
          </a:p>
          <a:p>
            <a:r>
              <a:rPr lang="en-US" baseline="0" dirty="0" smtClean="0"/>
              <a:t>Buying a fancy application? Be informed of what expectations it can really meet given the current state of the art. </a:t>
            </a:r>
          </a:p>
          <a:p>
            <a:r>
              <a:rPr lang="en-US" baseline="0" dirty="0" smtClean="0"/>
              <a:t>Or avoid spending money on applications that utilize scripts that you can (nearly) write yourself!</a:t>
            </a:r>
            <a:endParaRPr lang="en-US" dirty="0"/>
          </a:p>
        </p:txBody>
      </p:sp>
      <p:sp>
        <p:nvSpPr>
          <p:cNvPr id="4" name="Zástupný symbol pro číslo snímku 3"/>
          <p:cNvSpPr>
            <a:spLocks noGrp="1"/>
          </p:cNvSpPr>
          <p:nvPr>
            <p:ph type="sldNum" sz="quarter" idx="10"/>
          </p:nvPr>
        </p:nvSpPr>
        <p:spPr/>
        <p:txBody>
          <a:bodyPr/>
          <a:lstStyle/>
          <a:p>
            <a:fld id="{264BA87E-8C0F-4639-B003-6D30BE936693}" type="slidenum">
              <a:rPr lang="en-US" smtClean="0"/>
              <a:t>5</a:t>
            </a:fld>
            <a:endParaRPr lang="en-US"/>
          </a:p>
        </p:txBody>
      </p:sp>
    </p:spTree>
    <p:extLst>
      <p:ext uri="{BB962C8B-B14F-4D97-AF65-F5344CB8AC3E}">
        <p14:creationId xmlns:p14="http://schemas.microsoft.com/office/powerpoint/2010/main" val="37087809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If</a:t>
            </a:r>
            <a:r>
              <a:rPr lang="en-US" baseline="0" dirty="0" smtClean="0"/>
              <a:t> you have interesting data and a research question, share it with the teachers  - we can make it a case study in the late spring</a:t>
            </a:r>
            <a:endParaRPr lang="en-US" dirty="0"/>
          </a:p>
        </p:txBody>
      </p:sp>
      <p:sp>
        <p:nvSpPr>
          <p:cNvPr id="4" name="Zástupný symbol pro číslo snímku 3"/>
          <p:cNvSpPr>
            <a:spLocks noGrp="1"/>
          </p:cNvSpPr>
          <p:nvPr>
            <p:ph type="sldNum" sz="quarter" idx="10"/>
          </p:nvPr>
        </p:nvSpPr>
        <p:spPr/>
        <p:txBody>
          <a:bodyPr/>
          <a:lstStyle/>
          <a:p>
            <a:fld id="{264BA87E-8C0F-4639-B003-6D30BE936693}" type="slidenum">
              <a:rPr lang="en-US" smtClean="0"/>
              <a:t>6</a:t>
            </a:fld>
            <a:endParaRPr lang="en-US"/>
          </a:p>
        </p:txBody>
      </p:sp>
    </p:spTree>
    <p:extLst>
      <p:ext uri="{BB962C8B-B14F-4D97-AF65-F5344CB8AC3E}">
        <p14:creationId xmlns:p14="http://schemas.microsoft.com/office/powerpoint/2010/main" val="8457633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R or Python</a:t>
            </a:r>
            <a:r>
              <a:rPr lang="en-US" baseline="0" dirty="0" smtClean="0"/>
              <a:t> for data analysis? Both. Advantage of R: a more consistent and comprehensive coverage of data analysis (packages are interoperable)</a:t>
            </a:r>
            <a:r>
              <a:rPr lang="cs-CZ" baseline="0" dirty="0" smtClean="0"/>
              <a:t>. We will learn the parts R is best at, feel free to do other stuff in Python. </a:t>
            </a:r>
            <a:endParaRPr lang="en-US" baseline="0" dirty="0" smtClean="0"/>
          </a:p>
          <a:p>
            <a:endParaRPr lang="en-US" dirty="0"/>
          </a:p>
        </p:txBody>
      </p:sp>
      <p:sp>
        <p:nvSpPr>
          <p:cNvPr id="4" name="Zástupný symbol pro číslo snímku 3"/>
          <p:cNvSpPr>
            <a:spLocks noGrp="1"/>
          </p:cNvSpPr>
          <p:nvPr>
            <p:ph type="sldNum" sz="quarter" idx="10"/>
          </p:nvPr>
        </p:nvSpPr>
        <p:spPr/>
        <p:txBody>
          <a:bodyPr/>
          <a:lstStyle/>
          <a:p>
            <a:fld id="{264BA87E-8C0F-4639-B003-6D30BE936693}" type="slidenum">
              <a:rPr lang="en-US" smtClean="0"/>
              <a:t>7</a:t>
            </a:fld>
            <a:endParaRPr lang="en-US"/>
          </a:p>
        </p:txBody>
      </p:sp>
    </p:spTree>
    <p:extLst>
      <p:ext uri="{BB962C8B-B14F-4D97-AF65-F5344CB8AC3E}">
        <p14:creationId xmlns:p14="http://schemas.microsoft.com/office/powerpoint/2010/main" val="162715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data, machine</a:t>
            </a:r>
            <a:r>
              <a:rPr lang="en-US" baseline="0" dirty="0" smtClean="0"/>
              <a:t> learning, scientific visualization processed by programming. BUT: “scripting” programming languages accessible to non-computer scientists; many ready-made libraries for current scripting languages. You plug in ready-made code modules into your projects. </a:t>
            </a:r>
          </a:p>
          <a:p>
            <a:r>
              <a:rPr lang="en-US" baseline="0" dirty="0" smtClean="0"/>
              <a:t>Statistics - complex field of inquiry: scary. </a:t>
            </a:r>
            <a:r>
              <a:rPr lang="cs-CZ" baseline="0" dirty="0" smtClean="0"/>
              <a:t>BUT: </a:t>
            </a:r>
            <a:r>
              <a:rPr lang="en-US" baseline="0" dirty="0" smtClean="0"/>
              <a:t>Applying well-proven statistical methods: doable. Psychologists, social scientists, doctors in clinical studies... </a:t>
            </a:r>
          </a:p>
          <a:p>
            <a:r>
              <a:rPr lang="en-US" baseline="0" dirty="0" smtClean="0"/>
              <a:t>Already a number of handbooks available, go with the stream, imitate study designs. When in doubt: consult a real statistician. </a:t>
            </a:r>
          </a:p>
          <a:p>
            <a:r>
              <a:rPr lang="en-US" baseline="0" dirty="0" smtClean="0"/>
              <a:t>Necessity: learning by doing. Don't wait till you have fully understood what you have read.  Don’t fret when you have to do something you have never done before. Usually you would make it. </a:t>
            </a:r>
          </a:p>
          <a:p>
            <a:r>
              <a:rPr lang="en-US" baseline="0" dirty="0" smtClean="0"/>
              <a:t>   </a:t>
            </a:r>
            <a:endParaRPr lang="cs-CZ" dirty="0"/>
          </a:p>
        </p:txBody>
      </p:sp>
      <p:sp>
        <p:nvSpPr>
          <p:cNvPr id="4" name="Slide Number Placeholder 3"/>
          <p:cNvSpPr>
            <a:spLocks noGrp="1"/>
          </p:cNvSpPr>
          <p:nvPr>
            <p:ph type="sldNum" sz="quarter" idx="10"/>
          </p:nvPr>
        </p:nvSpPr>
        <p:spPr/>
        <p:txBody>
          <a:bodyPr/>
          <a:lstStyle/>
          <a:p>
            <a:fld id="{21251257-B336-4983-962F-C55E9B72CDE5}" type="slidenum">
              <a:rPr lang="cs-CZ" smtClean="0"/>
              <a:t>8</a:t>
            </a:fld>
            <a:endParaRPr lang="cs-CZ"/>
          </a:p>
        </p:txBody>
      </p:sp>
    </p:spTree>
    <p:extLst>
      <p:ext uri="{BB962C8B-B14F-4D97-AF65-F5344CB8AC3E}">
        <p14:creationId xmlns:p14="http://schemas.microsoft.com/office/powerpoint/2010/main" val="7783859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smtClean="0"/>
              <a:t>R for Data Science –</a:t>
            </a:r>
            <a:r>
              <a:rPr lang="en-US" baseline="0" dirty="0" smtClean="0"/>
              <a:t> our main textbook. For free on the web. </a:t>
            </a:r>
          </a:p>
          <a:p>
            <a:r>
              <a:rPr lang="en-US" baseline="0" dirty="0" smtClean="0"/>
              <a:t>Start with immediately useful stuff. </a:t>
            </a:r>
            <a:endParaRPr lang="en-US" dirty="0"/>
          </a:p>
        </p:txBody>
      </p:sp>
      <p:sp>
        <p:nvSpPr>
          <p:cNvPr id="4" name="Zástupný symbol pro číslo snímku 3"/>
          <p:cNvSpPr>
            <a:spLocks noGrp="1"/>
          </p:cNvSpPr>
          <p:nvPr>
            <p:ph type="sldNum" sz="quarter" idx="10"/>
          </p:nvPr>
        </p:nvSpPr>
        <p:spPr/>
        <p:txBody>
          <a:bodyPr/>
          <a:lstStyle/>
          <a:p>
            <a:fld id="{264BA87E-8C0F-4639-B003-6D30BE936693}" type="slidenum">
              <a:rPr lang="en-US" smtClean="0"/>
              <a:t>9</a:t>
            </a:fld>
            <a:endParaRPr lang="en-US"/>
          </a:p>
        </p:txBody>
      </p:sp>
    </p:spTree>
    <p:extLst>
      <p:ext uri="{BB962C8B-B14F-4D97-AF65-F5344CB8AC3E}">
        <p14:creationId xmlns:p14="http://schemas.microsoft.com/office/powerpoint/2010/main" val="721254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en-US"/>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en-US"/>
          </a:p>
        </p:txBody>
      </p:sp>
      <p:sp>
        <p:nvSpPr>
          <p:cNvPr id="4" name="Zástupný symbol pro datum 3"/>
          <p:cNvSpPr>
            <a:spLocks noGrp="1"/>
          </p:cNvSpPr>
          <p:nvPr>
            <p:ph type="dt" sz="half" idx="10"/>
          </p:nvPr>
        </p:nvSpPr>
        <p:spPr/>
        <p:txBody>
          <a:bodyPr/>
          <a:lstStyle/>
          <a:p>
            <a:fld id="{FBEC1E3B-4E12-4C9B-B290-DBEB13969CAC}" type="datetimeFigureOut">
              <a:rPr lang="en-US" smtClean="0"/>
              <a:t>2/21/2021</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13EA8D23-C94D-4F06-A104-562EA1FC1388}" type="slidenum">
              <a:rPr lang="en-US" smtClean="0"/>
              <a:t>‹#›</a:t>
            </a:fld>
            <a:endParaRPr lang="en-US"/>
          </a:p>
        </p:txBody>
      </p:sp>
    </p:spTree>
    <p:extLst>
      <p:ext uri="{BB962C8B-B14F-4D97-AF65-F5344CB8AC3E}">
        <p14:creationId xmlns:p14="http://schemas.microsoft.com/office/powerpoint/2010/main" val="1038275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FBEC1E3B-4E12-4C9B-B290-DBEB13969CAC}" type="datetimeFigureOut">
              <a:rPr lang="en-US" smtClean="0"/>
              <a:t>2/21/2021</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13EA8D23-C94D-4F06-A104-562EA1FC1388}" type="slidenum">
              <a:rPr lang="en-US" smtClean="0"/>
              <a:t>‹#›</a:t>
            </a:fld>
            <a:endParaRPr lang="en-US"/>
          </a:p>
        </p:txBody>
      </p:sp>
    </p:spTree>
    <p:extLst>
      <p:ext uri="{BB962C8B-B14F-4D97-AF65-F5344CB8AC3E}">
        <p14:creationId xmlns:p14="http://schemas.microsoft.com/office/powerpoint/2010/main" val="3067271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en-US"/>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FBEC1E3B-4E12-4C9B-B290-DBEB13969CAC}" type="datetimeFigureOut">
              <a:rPr lang="en-US" smtClean="0"/>
              <a:t>2/21/2021</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13EA8D23-C94D-4F06-A104-562EA1FC1388}" type="slidenum">
              <a:rPr lang="en-US" smtClean="0"/>
              <a:t>‹#›</a:t>
            </a:fld>
            <a:endParaRPr lang="en-US"/>
          </a:p>
        </p:txBody>
      </p:sp>
    </p:spTree>
    <p:extLst>
      <p:ext uri="{BB962C8B-B14F-4D97-AF65-F5344CB8AC3E}">
        <p14:creationId xmlns:p14="http://schemas.microsoft.com/office/powerpoint/2010/main" val="25905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10"/>
          </p:nvPr>
        </p:nvSpPr>
        <p:spPr/>
        <p:txBody>
          <a:bodyPr/>
          <a:lstStyle/>
          <a:p>
            <a:fld id="{FBEC1E3B-4E12-4C9B-B290-DBEB13969CAC}" type="datetimeFigureOut">
              <a:rPr lang="en-US" smtClean="0"/>
              <a:t>2/21/2021</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13EA8D23-C94D-4F06-A104-562EA1FC1388}" type="slidenum">
              <a:rPr lang="en-US" smtClean="0"/>
              <a:t>‹#›</a:t>
            </a:fld>
            <a:endParaRPr lang="en-US"/>
          </a:p>
        </p:txBody>
      </p:sp>
    </p:spTree>
    <p:extLst>
      <p:ext uri="{BB962C8B-B14F-4D97-AF65-F5344CB8AC3E}">
        <p14:creationId xmlns:p14="http://schemas.microsoft.com/office/powerpoint/2010/main" val="2521060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en-US"/>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FBEC1E3B-4E12-4C9B-B290-DBEB13969CAC}" type="datetimeFigureOut">
              <a:rPr lang="en-US" smtClean="0"/>
              <a:t>2/21/2021</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13EA8D23-C94D-4F06-A104-562EA1FC1388}" type="slidenum">
              <a:rPr lang="en-US" smtClean="0"/>
              <a:t>‹#›</a:t>
            </a:fld>
            <a:endParaRPr lang="en-US"/>
          </a:p>
        </p:txBody>
      </p:sp>
    </p:spTree>
    <p:extLst>
      <p:ext uri="{BB962C8B-B14F-4D97-AF65-F5344CB8AC3E}">
        <p14:creationId xmlns:p14="http://schemas.microsoft.com/office/powerpoint/2010/main" val="394360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datum 4"/>
          <p:cNvSpPr>
            <a:spLocks noGrp="1"/>
          </p:cNvSpPr>
          <p:nvPr>
            <p:ph type="dt" sz="half" idx="10"/>
          </p:nvPr>
        </p:nvSpPr>
        <p:spPr/>
        <p:txBody>
          <a:bodyPr/>
          <a:lstStyle/>
          <a:p>
            <a:fld id="{FBEC1E3B-4E12-4C9B-B290-DBEB13969CAC}" type="datetimeFigureOut">
              <a:rPr lang="en-US" smtClean="0"/>
              <a:t>2/21/2021</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13EA8D23-C94D-4F06-A104-562EA1FC1388}" type="slidenum">
              <a:rPr lang="en-US" smtClean="0"/>
              <a:t>‹#›</a:t>
            </a:fld>
            <a:endParaRPr lang="en-US"/>
          </a:p>
        </p:txBody>
      </p:sp>
    </p:spTree>
    <p:extLst>
      <p:ext uri="{BB962C8B-B14F-4D97-AF65-F5344CB8AC3E}">
        <p14:creationId xmlns:p14="http://schemas.microsoft.com/office/powerpoint/2010/main" val="21421963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en-US"/>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Zástupný symbol pro datum 6"/>
          <p:cNvSpPr>
            <a:spLocks noGrp="1"/>
          </p:cNvSpPr>
          <p:nvPr>
            <p:ph type="dt" sz="half" idx="10"/>
          </p:nvPr>
        </p:nvSpPr>
        <p:spPr/>
        <p:txBody>
          <a:bodyPr/>
          <a:lstStyle/>
          <a:p>
            <a:fld id="{FBEC1E3B-4E12-4C9B-B290-DBEB13969CAC}" type="datetimeFigureOut">
              <a:rPr lang="en-US" smtClean="0"/>
              <a:t>2/21/2021</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13EA8D23-C94D-4F06-A104-562EA1FC1388}" type="slidenum">
              <a:rPr lang="en-US" smtClean="0"/>
              <a:t>‹#›</a:t>
            </a:fld>
            <a:endParaRPr lang="en-US"/>
          </a:p>
        </p:txBody>
      </p:sp>
    </p:spTree>
    <p:extLst>
      <p:ext uri="{BB962C8B-B14F-4D97-AF65-F5344CB8AC3E}">
        <p14:creationId xmlns:p14="http://schemas.microsoft.com/office/powerpoint/2010/main" val="3052919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en-US"/>
          </a:p>
        </p:txBody>
      </p:sp>
      <p:sp>
        <p:nvSpPr>
          <p:cNvPr id="3" name="Zástupný symbol pro datum 2"/>
          <p:cNvSpPr>
            <a:spLocks noGrp="1"/>
          </p:cNvSpPr>
          <p:nvPr>
            <p:ph type="dt" sz="half" idx="10"/>
          </p:nvPr>
        </p:nvSpPr>
        <p:spPr/>
        <p:txBody>
          <a:bodyPr/>
          <a:lstStyle/>
          <a:p>
            <a:fld id="{FBEC1E3B-4E12-4C9B-B290-DBEB13969CAC}" type="datetimeFigureOut">
              <a:rPr lang="en-US" smtClean="0"/>
              <a:t>2/21/2021</a:t>
            </a:fld>
            <a:endParaRPr lang="en-US"/>
          </a:p>
        </p:txBody>
      </p:sp>
      <p:sp>
        <p:nvSpPr>
          <p:cNvPr id="4" name="Zástupný symbol pro zápatí 3"/>
          <p:cNvSpPr>
            <a:spLocks noGrp="1"/>
          </p:cNvSpPr>
          <p:nvPr>
            <p:ph type="ftr" sz="quarter" idx="11"/>
          </p:nvPr>
        </p:nvSpPr>
        <p:spPr/>
        <p:txBody>
          <a:bodyPr/>
          <a:lstStyle/>
          <a:p>
            <a:endParaRPr lang="en-US"/>
          </a:p>
        </p:txBody>
      </p:sp>
      <p:sp>
        <p:nvSpPr>
          <p:cNvPr id="5" name="Zástupný symbol pro číslo snímku 4"/>
          <p:cNvSpPr>
            <a:spLocks noGrp="1"/>
          </p:cNvSpPr>
          <p:nvPr>
            <p:ph type="sldNum" sz="quarter" idx="12"/>
          </p:nvPr>
        </p:nvSpPr>
        <p:spPr/>
        <p:txBody>
          <a:bodyPr/>
          <a:lstStyle/>
          <a:p>
            <a:fld id="{13EA8D23-C94D-4F06-A104-562EA1FC1388}" type="slidenum">
              <a:rPr lang="en-US" smtClean="0"/>
              <a:t>‹#›</a:t>
            </a:fld>
            <a:endParaRPr lang="en-US"/>
          </a:p>
        </p:txBody>
      </p:sp>
    </p:spTree>
    <p:extLst>
      <p:ext uri="{BB962C8B-B14F-4D97-AF65-F5344CB8AC3E}">
        <p14:creationId xmlns:p14="http://schemas.microsoft.com/office/powerpoint/2010/main" val="66168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BEC1E3B-4E12-4C9B-B290-DBEB13969CAC}" type="datetimeFigureOut">
              <a:rPr lang="en-US" smtClean="0"/>
              <a:t>2/21/2021</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13EA8D23-C94D-4F06-A104-562EA1FC1388}" type="slidenum">
              <a:rPr lang="en-US" smtClean="0"/>
              <a:t>‹#›</a:t>
            </a:fld>
            <a:endParaRPr lang="en-US"/>
          </a:p>
        </p:txBody>
      </p:sp>
    </p:spTree>
    <p:extLst>
      <p:ext uri="{BB962C8B-B14F-4D97-AF65-F5344CB8AC3E}">
        <p14:creationId xmlns:p14="http://schemas.microsoft.com/office/powerpoint/2010/main" val="376248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BEC1E3B-4E12-4C9B-B290-DBEB13969CAC}" type="datetimeFigureOut">
              <a:rPr lang="en-US" smtClean="0"/>
              <a:t>2/21/2021</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13EA8D23-C94D-4F06-A104-562EA1FC1388}" type="slidenum">
              <a:rPr lang="en-US" smtClean="0"/>
              <a:t>‹#›</a:t>
            </a:fld>
            <a:endParaRPr lang="en-US"/>
          </a:p>
        </p:txBody>
      </p:sp>
    </p:spTree>
    <p:extLst>
      <p:ext uri="{BB962C8B-B14F-4D97-AF65-F5344CB8AC3E}">
        <p14:creationId xmlns:p14="http://schemas.microsoft.com/office/powerpoint/2010/main" val="733473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en-US"/>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BEC1E3B-4E12-4C9B-B290-DBEB13969CAC}" type="datetimeFigureOut">
              <a:rPr lang="en-US" smtClean="0"/>
              <a:t>2/21/2021</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13EA8D23-C94D-4F06-A104-562EA1FC1388}" type="slidenum">
              <a:rPr lang="en-US" smtClean="0"/>
              <a:t>‹#›</a:t>
            </a:fld>
            <a:endParaRPr lang="en-US"/>
          </a:p>
        </p:txBody>
      </p:sp>
    </p:spTree>
    <p:extLst>
      <p:ext uri="{BB962C8B-B14F-4D97-AF65-F5344CB8AC3E}">
        <p14:creationId xmlns:p14="http://schemas.microsoft.com/office/powerpoint/2010/main" val="265827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en-US"/>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C1E3B-4E12-4C9B-B290-DBEB13969CAC}" type="datetimeFigureOut">
              <a:rPr lang="en-US" smtClean="0"/>
              <a:t>2/21/2021</a:t>
            </a:fld>
            <a:endParaRPr lang="en-US"/>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EA8D23-C94D-4F06-A104-562EA1FC1388}" type="slidenum">
              <a:rPr lang="en-US" smtClean="0"/>
              <a:t>‹#›</a:t>
            </a:fld>
            <a:endParaRPr lang="en-US"/>
          </a:p>
        </p:txBody>
      </p:sp>
    </p:spTree>
    <p:extLst>
      <p:ext uri="{BB962C8B-B14F-4D97-AF65-F5344CB8AC3E}">
        <p14:creationId xmlns:p14="http://schemas.microsoft.com/office/powerpoint/2010/main" val="384193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6.jfif"/><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limate-kic.org/wp-content/uploads/2014/01/start1.pn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511198" y="0"/>
            <a:ext cx="9156802"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013036" y="3831184"/>
            <a:ext cx="10153127" cy="1470025"/>
          </a:xfrm>
        </p:spPr>
        <p:txBody>
          <a:bodyPr>
            <a:noAutofit/>
          </a:bodyPr>
          <a:lstStyle/>
          <a:p>
            <a:r>
              <a:rPr lang="en-US" sz="6600" b="1" dirty="0">
                <a:latin typeface="Arial Black" panose="020B0A04020102020204" pitchFamily="34" charset="0"/>
              </a:rPr>
              <a:t>Data Analysis </a:t>
            </a:r>
            <a:br>
              <a:rPr lang="en-US" sz="6600" b="1" dirty="0">
                <a:latin typeface="Arial Black" panose="020B0A04020102020204" pitchFamily="34" charset="0"/>
              </a:rPr>
            </a:br>
            <a:r>
              <a:rPr lang="en-US" sz="6600" b="1" dirty="0">
                <a:latin typeface="Arial Black" panose="020B0A04020102020204" pitchFamily="34" charset="0"/>
              </a:rPr>
              <a:t>for Humanities</a:t>
            </a:r>
            <a:endParaRPr lang="cs-CZ" sz="6600" b="1" dirty="0">
              <a:latin typeface="Arial Black" panose="020B0A04020102020204" pitchFamily="34" charset="0"/>
            </a:endParaRPr>
          </a:p>
        </p:txBody>
      </p:sp>
    </p:spTree>
    <p:extLst>
      <p:ext uri="{BB962C8B-B14F-4D97-AF65-F5344CB8AC3E}">
        <p14:creationId xmlns:p14="http://schemas.microsoft.com/office/powerpoint/2010/main" val="3322487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921565" y="0"/>
            <a:ext cx="8348870" cy="6858000"/>
          </a:xfrm>
          <a:prstGeom prst="rect">
            <a:avLst/>
          </a:prstGeom>
        </p:spPr>
      </p:pic>
    </p:spTree>
    <p:extLst>
      <p:ext uri="{BB962C8B-B14F-4D97-AF65-F5344CB8AC3E}">
        <p14:creationId xmlns:p14="http://schemas.microsoft.com/office/powerpoint/2010/main" val="993669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1181100" y="866775"/>
            <a:ext cx="9829800" cy="5124450"/>
          </a:xfrm>
          <a:prstGeom prst="rect">
            <a:avLst/>
          </a:prstGeom>
        </p:spPr>
      </p:pic>
      <p:sp>
        <p:nvSpPr>
          <p:cNvPr id="3" name="Šipka doprava 2"/>
          <p:cNvSpPr/>
          <p:nvPr/>
        </p:nvSpPr>
        <p:spPr>
          <a:xfrm rot="18072962">
            <a:off x="247829" y="2252748"/>
            <a:ext cx="2150110" cy="1790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790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46848" y="2294766"/>
            <a:ext cx="2509931" cy="3768665"/>
          </a:xfrm>
          <a:prstGeom prst="rect">
            <a:avLst/>
          </a:prstGeom>
        </p:spPr>
      </p:pic>
      <p:grpSp>
        <p:nvGrpSpPr>
          <p:cNvPr id="9" name="Skupina 8"/>
          <p:cNvGrpSpPr/>
          <p:nvPr/>
        </p:nvGrpSpPr>
        <p:grpSpPr>
          <a:xfrm>
            <a:off x="0" y="0"/>
            <a:ext cx="7461069" cy="1519084"/>
            <a:chOff x="2566219" y="5157787"/>
            <a:chExt cx="7461069" cy="1519084"/>
          </a:xfrm>
        </p:grpSpPr>
        <p:pic>
          <p:nvPicPr>
            <p:cNvPr id="6" name="Obrázek 5"/>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566219" y="5157787"/>
              <a:ext cx="7461069" cy="1519084"/>
            </a:xfrm>
            <a:prstGeom prst="rect">
              <a:avLst/>
            </a:prstGeom>
          </p:spPr>
        </p:pic>
        <p:pic>
          <p:nvPicPr>
            <p:cNvPr id="7" name="Obrázek 6"/>
            <p:cNvPicPr>
              <a:picLocks noChangeAspect="1"/>
            </p:cNvPicPr>
            <p:nvPr/>
          </p:nvPicPr>
          <p:blipFill>
            <a:blip r:embed="rId5"/>
            <a:stretch>
              <a:fillRect/>
            </a:stretch>
          </p:blipFill>
          <p:spPr>
            <a:xfrm>
              <a:off x="2831690" y="5588717"/>
              <a:ext cx="914400" cy="657225"/>
            </a:xfrm>
            <a:prstGeom prst="rect">
              <a:avLst/>
            </a:prstGeom>
          </p:spPr>
        </p:pic>
      </p:grpSp>
      <p:grpSp>
        <p:nvGrpSpPr>
          <p:cNvPr id="11" name="Skupina 10"/>
          <p:cNvGrpSpPr/>
          <p:nvPr/>
        </p:nvGrpSpPr>
        <p:grpSpPr>
          <a:xfrm>
            <a:off x="7883793" y="0"/>
            <a:ext cx="4150891" cy="4305749"/>
            <a:chOff x="7883793" y="0"/>
            <a:chExt cx="4150891" cy="4305749"/>
          </a:xfrm>
        </p:grpSpPr>
        <p:pic>
          <p:nvPicPr>
            <p:cNvPr id="10" name="Obrázek 9"/>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7888361" y="654909"/>
              <a:ext cx="4146323" cy="3650840"/>
            </a:xfrm>
            <a:prstGeom prst="rect">
              <a:avLst/>
            </a:prstGeom>
          </p:spPr>
        </p:pic>
        <p:pic>
          <p:nvPicPr>
            <p:cNvPr id="8" name="Obrázek 7"/>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7883793" y="0"/>
              <a:ext cx="1961536" cy="1606797"/>
            </a:xfrm>
            <a:prstGeom prst="rect">
              <a:avLst/>
            </a:prstGeom>
          </p:spPr>
        </p:pic>
      </p:grpSp>
      <p:grpSp>
        <p:nvGrpSpPr>
          <p:cNvPr id="14" name="Skupina 13"/>
          <p:cNvGrpSpPr/>
          <p:nvPr/>
        </p:nvGrpSpPr>
        <p:grpSpPr>
          <a:xfrm>
            <a:off x="265471" y="1519083"/>
            <a:ext cx="4815906" cy="5329197"/>
            <a:chOff x="265471" y="1519083"/>
            <a:chExt cx="4815906" cy="5329197"/>
          </a:xfrm>
        </p:grpSpPr>
        <p:pic>
          <p:nvPicPr>
            <p:cNvPr id="5" name="Obrázek 4"/>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265471" y="1519083"/>
              <a:ext cx="4815906" cy="2584417"/>
            </a:xfrm>
            <a:prstGeom prst="rect">
              <a:avLst/>
            </a:prstGeom>
          </p:spPr>
        </p:pic>
        <p:pic>
          <p:nvPicPr>
            <p:cNvPr id="12" name="Obrázek 11"/>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266595" y="4018599"/>
              <a:ext cx="3184528" cy="2829681"/>
            </a:xfrm>
            <a:prstGeom prst="rect">
              <a:avLst/>
            </a:prstGeom>
          </p:spPr>
        </p:pic>
      </p:grpSp>
      <p:pic>
        <p:nvPicPr>
          <p:cNvPr id="13" name="Obrázek 12"/>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9232491" y="3000642"/>
            <a:ext cx="2553032" cy="3857358"/>
          </a:xfrm>
          <a:prstGeom prst="rect">
            <a:avLst/>
          </a:prstGeom>
        </p:spPr>
      </p:pic>
    </p:spTree>
    <p:extLst>
      <p:ext uri="{BB962C8B-B14F-4D97-AF65-F5344CB8AC3E}">
        <p14:creationId xmlns:p14="http://schemas.microsoft.com/office/powerpoint/2010/main" val="243962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ázek 3"/>
          <p:cNvPicPr>
            <a:picLocks noChangeAspect="1"/>
          </p:cNvPicPr>
          <p:nvPr/>
        </p:nvPicPr>
        <p:blipFill rotWithShape="1">
          <a:blip r:embed="rId3" cstate="print">
            <a:extLst>
              <a:ext uri="{28A0092B-C50C-407E-A947-70E740481C1C}">
                <a14:useLocalDpi xmlns:a14="http://schemas.microsoft.com/office/drawing/2010/main"/>
              </a:ext>
            </a:extLst>
          </a:blip>
          <a:srcRect b="14326"/>
          <a:stretch/>
        </p:blipFill>
        <p:spPr>
          <a:xfrm>
            <a:off x="200032" y="3069772"/>
            <a:ext cx="7936252" cy="3550721"/>
          </a:xfrm>
          <a:prstGeom prst="rect">
            <a:avLst/>
          </a:prstGeom>
        </p:spPr>
      </p:pic>
      <p:pic>
        <p:nvPicPr>
          <p:cNvPr id="3" name="Obrázek 2"/>
          <p:cNvPicPr>
            <a:picLocks noChangeAspect="1"/>
          </p:cNvPicPr>
          <p:nvPr/>
        </p:nvPicPr>
        <p:blipFill rotWithShape="1">
          <a:blip r:embed="rId4" cstate="print">
            <a:extLst>
              <a:ext uri="{28A0092B-C50C-407E-A947-70E740481C1C}">
                <a14:useLocalDpi xmlns:a14="http://schemas.microsoft.com/office/drawing/2010/main"/>
              </a:ext>
            </a:extLst>
          </a:blip>
          <a:srcRect b="34682"/>
          <a:stretch/>
        </p:blipFill>
        <p:spPr>
          <a:xfrm>
            <a:off x="42724" y="0"/>
            <a:ext cx="5093515" cy="3069772"/>
          </a:xfrm>
          <a:prstGeom prst="rect">
            <a:avLst/>
          </a:prstGeom>
        </p:spPr>
      </p:pic>
      <p:pic>
        <p:nvPicPr>
          <p:cNvPr id="5" name="Obrázek 4"/>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08903" y="0"/>
            <a:ext cx="7513866" cy="4276725"/>
          </a:xfrm>
          <a:prstGeom prst="rect">
            <a:avLst/>
          </a:prstGeom>
        </p:spPr>
      </p:pic>
    </p:spTree>
    <p:extLst>
      <p:ext uri="{BB962C8B-B14F-4D97-AF65-F5344CB8AC3E}">
        <p14:creationId xmlns:p14="http://schemas.microsoft.com/office/powerpoint/2010/main" val="1221776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stretch>
            <a:fillRect/>
          </a:stretch>
        </p:blipFill>
        <p:spPr>
          <a:xfrm>
            <a:off x="0" y="-114300"/>
            <a:ext cx="3152775" cy="3962400"/>
          </a:xfrm>
          <a:prstGeom prst="rect">
            <a:avLst/>
          </a:prstGeom>
        </p:spPr>
      </p:pic>
      <p:pic>
        <p:nvPicPr>
          <p:cNvPr id="3" name="Obrázek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43175" y="1202388"/>
            <a:ext cx="7591425" cy="5655612"/>
          </a:xfrm>
          <a:prstGeom prst="rect">
            <a:avLst/>
          </a:prstGeom>
        </p:spPr>
      </p:pic>
      <p:pic>
        <p:nvPicPr>
          <p:cNvPr id="4" name="Obrázek 3"/>
          <p:cNvPicPr>
            <a:picLocks noChangeAspect="1"/>
          </p:cNvPicPr>
          <p:nvPr/>
        </p:nvPicPr>
        <p:blipFill>
          <a:blip r:embed="rId5"/>
          <a:stretch>
            <a:fillRect/>
          </a:stretch>
        </p:blipFill>
        <p:spPr>
          <a:xfrm>
            <a:off x="8339137" y="0"/>
            <a:ext cx="2924175" cy="4162425"/>
          </a:xfrm>
          <a:prstGeom prst="rect">
            <a:avLst/>
          </a:prstGeom>
        </p:spPr>
      </p:pic>
    </p:spTree>
    <p:extLst>
      <p:ext uri="{BB962C8B-B14F-4D97-AF65-F5344CB8AC3E}">
        <p14:creationId xmlns:p14="http://schemas.microsoft.com/office/powerpoint/2010/main" val="27059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rotWithShape="1">
          <a:blip r:embed="rId3" cstate="print">
            <a:extLst>
              <a:ext uri="{28A0092B-C50C-407E-A947-70E740481C1C}">
                <a14:useLocalDpi xmlns:a14="http://schemas.microsoft.com/office/drawing/2010/main"/>
              </a:ext>
            </a:extLst>
          </a:blip>
          <a:srcRect t="5848"/>
          <a:stretch/>
        </p:blipFill>
        <p:spPr>
          <a:xfrm>
            <a:off x="4010285" y="1"/>
            <a:ext cx="8181715" cy="3343274"/>
          </a:xfrm>
          <a:prstGeom prst="rect">
            <a:avLst/>
          </a:prstGeom>
          <a:ln>
            <a:solidFill>
              <a:schemeClr val="accent2"/>
            </a:solidFill>
          </a:ln>
        </p:spPr>
      </p:pic>
      <p:pic>
        <p:nvPicPr>
          <p:cNvPr id="4" name="Obrázek 3"/>
          <p:cNvPicPr>
            <a:picLocks noChangeAspect="1"/>
          </p:cNvPicPr>
          <p:nvPr/>
        </p:nvPicPr>
        <p:blipFill>
          <a:blip r:embed="rId4"/>
          <a:stretch>
            <a:fillRect/>
          </a:stretch>
        </p:blipFill>
        <p:spPr>
          <a:xfrm>
            <a:off x="76200" y="1378107"/>
            <a:ext cx="6623018" cy="5378131"/>
          </a:xfrm>
          <a:prstGeom prst="rect">
            <a:avLst/>
          </a:prstGeom>
          <a:ln>
            <a:solidFill>
              <a:srgbClr val="7030A0"/>
            </a:solidFill>
          </a:ln>
        </p:spPr>
      </p:pic>
      <p:pic>
        <p:nvPicPr>
          <p:cNvPr id="3" name="Obrázek 2"/>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864672" y="2543174"/>
            <a:ext cx="6053829" cy="2514601"/>
          </a:xfrm>
          <a:prstGeom prst="rect">
            <a:avLst/>
          </a:prstGeom>
          <a:ln>
            <a:solidFill>
              <a:schemeClr val="tx1"/>
            </a:solidFill>
          </a:ln>
        </p:spPr>
      </p:pic>
    </p:spTree>
    <p:extLst>
      <p:ext uri="{BB962C8B-B14F-4D97-AF65-F5344CB8AC3E}">
        <p14:creationId xmlns:p14="http://schemas.microsoft.com/office/powerpoint/2010/main" val="4092642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dirty="0" smtClean="0"/>
              <a:t>What you are going to learn</a:t>
            </a:r>
            <a:endParaRPr lang="en-US" dirty="0"/>
          </a:p>
        </p:txBody>
      </p:sp>
      <p:sp>
        <p:nvSpPr>
          <p:cNvPr id="3" name="Zástupný symbol pro obsah 2"/>
          <p:cNvSpPr>
            <a:spLocks noGrp="1"/>
          </p:cNvSpPr>
          <p:nvPr>
            <p:ph idx="1"/>
          </p:nvPr>
        </p:nvSpPr>
        <p:spPr/>
        <p:txBody>
          <a:bodyPr/>
          <a:lstStyle/>
          <a:p>
            <a:r>
              <a:rPr lang="en-US" b="1" dirty="0"/>
              <a:t>A</a:t>
            </a:r>
            <a:r>
              <a:rPr lang="en-US" b="1" dirty="0" smtClean="0"/>
              <a:t> few </a:t>
            </a:r>
            <a:r>
              <a:rPr lang="en-US" dirty="0" smtClean="0"/>
              <a:t>general programming concepts</a:t>
            </a:r>
          </a:p>
          <a:p>
            <a:r>
              <a:rPr lang="en-US" dirty="0" smtClean="0"/>
              <a:t>Syntax of a programming language (R)</a:t>
            </a:r>
          </a:p>
          <a:p>
            <a:r>
              <a:rPr lang="en-US" dirty="0" smtClean="0"/>
              <a:t>The </a:t>
            </a:r>
            <a:r>
              <a:rPr lang="en-US" i="1" dirty="0" smtClean="0"/>
              <a:t>tidy data </a:t>
            </a:r>
            <a:r>
              <a:rPr lang="en-US" dirty="0" smtClean="0"/>
              <a:t>concept</a:t>
            </a:r>
          </a:p>
          <a:p>
            <a:r>
              <a:rPr lang="en-US" b="1" dirty="0" smtClean="0"/>
              <a:t>Data wrangling </a:t>
            </a:r>
            <a:r>
              <a:rPr lang="en-US" dirty="0" smtClean="0"/>
              <a:t>(make tidy tables from dirty noisy tables)</a:t>
            </a:r>
          </a:p>
          <a:p>
            <a:r>
              <a:rPr lang="en-US" dirty="0" smtClean="0"/>
              <a:t>Read &amp; draw plots (diagrams, graphs)</a:t>
            </a:r>
          </a:p>
          <a:p>
            <a:r>
              <a:rPr lang="en-US" dirty="0" smtClean="0"/>
              <a:t>Summarize and interpret your data</a:t>
            </a:r>
            <a:endParaRPr lang="en-US" dirty="0"/>
          </a:p>
        </p:txBody>
      </p:sp>
    </p:spTree>
    <p:extLst>
      <p:ext uri="{BB962C8B-B14F-4D97-AF65-F5344CB8AC3E}">
        <p14:creationId xmlns:p14="http://schemas.microsoft.com/office/powerpoint/2010/main" val="2461560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026" name="Picture 2" descr="#23_boxplot_add_color_on_selected_groups"/>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t="8510" r="2919"/>
          <a:stretch/>
        </p:blipFill>
        <p:spPr bwMode="auto">
          <a:xfrm>
            <a:off x="1827952" y="116632"/>
            <a:ext cx="2539856" cy="239359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 {}, {}, {}, Fair, Good, Very Good, Premium, Ideal, Fair, Good, Very Good, Premium, Ideal"/>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1773059" y="4581128"/>
            <a:ext cx="3909088" cy="224958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040217" y="170319"/>
            <a:ext cx="2275587" cy="2275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www.r-graph-gallery.com/wp-content/uploads/2016/04/129_use_a_loop_to_add_trace_plotly.png"/>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8391720" y="2616226"/>
            <a:ext cx="1806501" cy="18065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029201" y="2564905"/>
            <a:ext cx="2050745" cy="20507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6032306" y="161565"/>
            <a:ext cx="1781944" cy="17819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4" name="Picture 10"/>
          <p:cNvPicPr>
            <a:picLocks noChangeAspect="1" noChangeArrowheads="1"/>
          </p:cNvPicPr>
          <p:nvPr/>
        </p:nvPicPr>
        <p:blipFill rotWithShape="1">
          <a:blip r:embed="rId9" cstate="print">
            <a:extLst>
              <a:ext uri="{28A0092B-C50C-407E-A947-70E740481C1C}">
                <a14:useLocalDpi xmlns:a14="http://schemas.microsoft.com/office/drawing/2010/main"/>
              </a:ext>
            </a:extLst>
          </a:blip>
          <a:srcRect l="5769" t="2877" r="7699"/>
          <a:stretch/>
        </p:blipFill>
        <p:spPr bwMode="auto">
          <a:xfrm>
            <a:off x="4583833" y="1943510"/>
            <a:ext cx="2896949" cy="2709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5" name="Picture 11"/>
          <p:cNvPicPr>
            <a:picLocks noChangeAspect="1" noChangeArrowheads="1"/>
          </p:cNvPicPr>
          <p:nvPr/>
        </p:nvPicPr>
        <p:blipFill>
          <a:blip r:embed="rId10" cstate="print">
            <a:extLst>
              <a:ext uri="{28A0092B-C50C-407E-A947-70E740481C1C}">
                <a14:useLocalDpi xmlns:a14="http://schemas.microsoft.com/office/drawing/2010/main"/>
              </a:ext>
            </a:extLst>
          </a:blip>
          <a:srcRect/>
          <a:stretch>
            <a:fillRect/>
          </a:stretch>
        </p:blipFill>
        <p:spPr bwMode="auto">
          <a:xfrm>
            <a:off x="6106332" y="4687097"/>
            <a:ext cx="1985411" cy="198541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6" name="Picture 12"/>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8256241" y="4541052"/>
            <a:ext cx="2275669" cy="2275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7" name="Picture 13"/>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7439265" y="2648045"/>
            <a:ext cx="845840" cy="845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8" name="Picture 14"/>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4093126" y="548681"/>
            <a:ext cx="2236373" cy="1168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64048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47528" y="188641"/>
            <a:ext cx="8712968" cy="2062103"/>
          </a:xfrm>
          <a:prstGeom prst="rect">
            <a:avLst/>
          </a:prstGeom>
        </p:spPr>
        <p:txBody>
          <a:bodyPr wrap="square">
            <a:spAutoFit/>
          </a:bodyPr>
          <a:lstStyle/>
          <a:p>
            <a:r>
              <a:rPr lang="cs-CZ" sz="3600" i="1"/>
              <a:t>The math a linguist needs ain</a:t>
            </a:r>
            <a:r>
              <a:rPr lang="en-US" sz="3600" i="1"/>
              <a:t>’t rocket science. And no one is asking you to be brilliant, just competent.                       </a:t>
            </a:r>
            <a:r>
              <a:rPr lang="en-US" sz="3200"/>
              <a:t>The Lousy Linguist, 2010</a:t>
            </a:r>
          </a:p>
          <a:p>
            <a:pPr algn="r"/>
            <a:r>
              <a:rPr lang="en-US" sz="2000" i="1"/>
              <a:t>http://thelousylinguist.blogspot.cz/2010/01/why-linguists-should-study-math.html</a:t>
            </a:r>
            <a:endParaRPr lang="cs-CZ" sz="2000"/>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2185362" y="4733057"/>
            <a:ext cx="2448272" cy="1962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4777650" y="4728063"/>
            <a:ext cx="3096344" cy="195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2185362" y="2670361"/>
            <a:ext cx="2448272" cy="2014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4777650" y="2827301"/>
            <a:ext cx="3096344" cy="18859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927033" y="5342858"/>
            <a:ext cx="1887761" cy="13985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6"/>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l="548" r="-548" b="12964"/>
          <a:stretch/>
        </p:blipFill>
        <p:spPr bwMode="auto">
          <a:xfrm>
            <a:off x="7927032" y="2827300"/>
            <a:ext cx="2057400" cy="26528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22117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0695" y="474736"/>
            <a:ext cx="3168352" cy="4158462"/>
          </a:xfrm>
          <a:prstGeom prst="rect">
            <a:avLst/>
          </a:prstGeom>
        </p:spPr>
      </p:pic>
      <p:pic>
        <p:nvPicPr>
          <p:cNvPr id="4" name="Obrázek 3"/>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951984" y="44624"/>
            <a:ext cx="4464496" cy="6696744"/>
          </a:xfrm>
          <a:prstGeom prst="rect">
            <a:avLst/>
          </a:prstGeom>
        </p:spPr>
      </p:pic>
      <p:pic>
        <p:nvPicPr>
          <p:cNvPr id="3" name="Obrázek 2"/>
          <p:cNvPicPr>
            <a:picLocks noChangeAspect="1"/>
          </p:cNvPicPr>
          <p:nvPr/>
        </p:nvPicPr>
        <p:blipFill>
          <a:blip r:embed="rId5"/>
          <a:stretch>
            <a:fillRect/>
          </a:stretch>
        </p:blipFill>
        <p:spPr>
          <a:xfrm>
            <a:off x="1755782" y="5945084"/>
            <a:ext cx="6428450" cy="912916"/>
          </a:xfrm>
          <a:prstGeom prst="rect">
            <a:avLst/>
          </a:prstGeom>
        </p:spPr>
      </p:pic>
    </p:spTree>
    <p:extLst>
      <p:ext uri="{BB962C8B-B14F-4D97-AF65-F5344CB8AC3E}">
        <p14:creationId xmlns:p14="http://schemas.microsoft.com/office/powerpoint/2010/main" val="729771237"/>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1465</TotalTime>
  <Words>560</Words>
  <Application>Microsoft Office PowerPoint</Application>
  <PresentationFormat>Widescreen</PresentationFormat>
  <Paragraphs>71</Paragraphs>
  <Slides>11</Slides>
  <Notes>11</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Black</vt:lpstr>
      <vt:lpstr>Calibri</vt:lpstr>
      <vt:lpstr>Calibri Light</vt:lpstr>
      <vt:lpstr>Motiv Office</vt:lpstr>
      <vt:lpstr>Data Analysis  for Humanities</vt:lpstr>
      <vt:lpstr>PowerPoint Presentation</vt:lpstr>
      <vt:lpstr>PowerPoint Presentation</vt:lpstr>
      <vt:lpstr>PowerPoint Presentation</vt:lpstr>
      <vt:lpstr>PowerPoint Presentation</vt:lpstr>
      <vt:lpstr>What you are going to learn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cinkova</dc:creator>
  <cp:lastModifiedBy>Microsoft account</cp:lastModifiedBy>
  <cp:revision>34</cp:revision>
  <dcterms:created xsi:type="dcterms:W3CDTF">2019-02-21T09:55:49Z</dcterms:created>
  <dcterms:modified xsi:type="dcterms:W3CDTF">2021-02-22T13:37:09Z</dcterms:modified>
</cp:coreProperties>
</file>