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56" r:id="rId2"/>
    <p:sldId id="664" r:id="rId3"/>
    <p:sldId id="665" r:id="rId4"/>
    <p:sldId id="666" r:id="rId5"/>
    <p:sldId id="669" r:id="rId6"/>
    <p:sldId id="670" r:id="rId7"/>
    <p:sldId id="671" r:id="rId8"/>
    <p:sldId id="672" r:id="rId9"/>
    <p:sldId id="673" r:id="rId10"/>
    <p:sldId id="674" r:id="rId11"/>
    <p:sldId id="34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4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55B47-D338-4F02-BDDA-AF7FE3092E3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1E039-1A7C-4478-A64A-201643101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01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E9FF2520-1A4B-4973-9C9C-846FD5EEC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1592A7-76DA-4443-A9C5-B0351CBF2E79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7D5AF729-9816-40BB-BDC5-9F97958F9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3EACA0D9-BBE3-4C37-AA6B-3753A2183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4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3E986C96-2727-4985-8D8B-A0D4046C5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F1CC13-6F22-4058-A57F-FC8985F6E86C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5837C574-A061-4F4F-A7D1-F0CBA7347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9FFA39A9-B698-48A6-8B9E-AC108CE10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A5C5D81D-C25A-4B0E-B8ED-271819DA07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E27120-E194-469F-A877-3936522AAD89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6CF531B3-63AC-47C9-A120-7DBE15AA0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1FCB2AF7-A6EF-4915-AD18-2854C1BA9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5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7D35732-36EC-409F-9AFE-B56E51EE8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75C53E-4111-40AE-B6A1-B5FA7AEFF8D3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8FB194E-6F60-4183-9D2C-5A8EAE8C7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C8BC984A-7DC0-46F3-84F9-F537EB0F5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0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42F206BC-D90E-4533-9FA0-9D6C9D90A3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5424B0-1108-40CC-A86D-8F0EF800AE63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D66F7076-CD5B-4D4B-B1E2-B9332CB92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5B17F86A-CDC4-46D4-A755-CC7B8E4F3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5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0EBE7F1F-52B0-45AC-9FD7-510B9019F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117254-4AEE-4CC6-AA02-60C304305768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62E90045-65A5-4C99-BD8E-2F839DAE8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E1CC0914-17F4-49A0-9EF3-A84777B18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73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D2CA367F-C97B-45FE-945C-4DEF188F2F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E3149E-71CD-48BF-BAF9-3C09F69B60C2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2A55D534-87B0-459E-AC3D-5ADA90B9E5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5766B522-7714-4614-A3C3-376CE324B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9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C505C4C3-175A-41B8-9054-D26E8B776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881E69-5615-4FAD-8E47-EBF6F605835C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7FEDA029-3013-4537-B31B-17BD69BCF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50CD6AD4-049C-45E3-84F2-8DA6139A5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3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D90CD27E-9DE3-491E-B7BF-BADF2FCA3E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83F997-9F95-486C-B96F-72610C744674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DDAEECD0-8571-49AD-8A8D-98230F677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25E346CE-CE4C-4173-9008-D731B801C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0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CE4C53CB-013A-4A80-9363-40AE3772D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D3618E-072D-4AFB-91AF-0BB339326447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257730B4-8880-42B7-8EA8-C29B64901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70A58C3-E52F-4336-B5D7-3526608D0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6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55D7B-901B-94E1-E9F8-6661F273D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BBDD6F-DE7E-580B-0D8E-B0B549545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5872F0-60DB-2436-6F89-6B8CC4DC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9597-736D-4AE2-BB0C-9B7D6926330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1038CB-532E-EBBD-5D47-DA77AC4B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95A239-7B28-8EFD-EA1F-2E9595B5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2E1-2E3C-4DF0-97DD-C3F0E4954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15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DF0F1-4D18-543F-4EDC-E8C36C5D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F8DA3A-7C02-BD3B-A848-A37DCCAF4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9F785D-A66B-3BD8-9BD0-64F12FED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9597-736D-4AE2-BB0C-9B7D6926330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4B4DB0-809D-6170-6D9E-8A1E0563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522F3C-281B-7A0F-3757-410DA9FB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2E1-2E3C-4DF0-97DD-C3F0E4954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9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DF26F99-BA10-EEBC-6650-84768E027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6E135A-76A7-9ED3-5B35-DE0C0F108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4F6B9E-C683-14B3-A59D-6D5285E3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9597-736D-4AE2-BB0C-9B7D6926330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7B0AC3-30E2-9CD4-4497-5CE7691E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FC74E4-5AD5-04C8-4720-B2CA3439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2E1-2E3C-4DF0-97DD-C3F0E4954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82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9DD97-926C-2A72-79F9-AE055799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41D0A-C16F-D3DE-39F3-325D0C129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6D29EF-2D65-74BB-65D7-0F84D6CF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9597-736D-4AE2-BB0C-9B7D6926330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0B2803-ADEB-CF01-83C5-A3BCDEFD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04E552-4179-D737-570D-70131D6D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2E1-2E3C-4DF0-97DD-C3F0E4954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8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7548E-5E9A-E705-5BA5-77F78CDC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F7A83-FB2A-3935-89FF-F4C2170DF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086125-FBE8-1422-CF5C-969F9308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9597-736D-4AE2-BB0C-9B7D6926330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032292-6EEE-025F-A631-DE13941E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5B7983-6D6A-6185-01A2-942724FF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2E1-2E3C-4DF0-97DD-C3F0E4954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04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5CC92-E6D4-150F-6F8B-223D85F4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3D705-76D0-14F1-453E-5A88FA38D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1840D4-394C-9974-AC3C-C59F057E3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B9C9E5-E65F-52DB-FCFA-9CFC8E6A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9597-736D-4AE2-BB0C-9B7D6926330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B75E7B-6A80-148D-53AE-15BAA92B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2307F5-A898-9EF0-BC7B-C000AF77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2E1-2E3C-4DF0-97DD-C3F0E4954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16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98F38-B079-FCC0-5A66-7D883D1F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36B612-9AA1-0C45-F755-7DBD3D715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0712E6-4E2A-A89D-0812-91C3E8D2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7669FF-F8DF-79E7-D971-3DAB2A584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5C132B9-9355-458C-1C1E-543CBEBB0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3CE6921-8895-2B44-DE59-5AFE21997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9597-736D-4AE2-BB0C-9B7D6926330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B5AF08-CCA0-EA01-D7CE-589056B6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8CC7674-5B9D-1C55-94F9-CA7A4DA0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2E1-2E3C-4DF0-97DD-C3F0E4954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7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1B4F8-6596-536C-8768-80839F64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C53EF0-3FB4-C609-ECA3-AAEE3D6F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9597-736D-4AE2-BB0C-9B7D6926330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6A321B-DFBD-AA98-7076-39CB1A91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114BB6-04D8-C043-31B6-B654F22F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2E1-2E3C-4DF0-97DD-C3F0E4954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0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7BDB17-E355-1D48-1397-432B5367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9597-736D-4AE2-BB0C-9B7D6926330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7BDD7B-A760-3B71-D093-C4DD0656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9C2418-9574-ED2B-01DE-71655BE2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2E1-2E3C-4DF0-97DD-C3F0E4954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64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1A383-4982-8714-B4DD-694E6BFD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88895C-A168-BD20-D727-85D15E1AA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26C027-34E4-9628-890F-1521244EC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73A7BD-248A-D566-A373-AAC4B750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9597-736D-4AE2-BB0C-9B7D6926330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BA4EEA-8D59-00B5-8A21-B9BDB8F7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803F45-76A9-F20F-8A15-99DCA63B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2E1-2E3C-4DF0-97DD-C3F0E4954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26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47523-73F8-6885-FA00-5985E11E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2B8C34B-8E90-AA89-58E6-3CFA8E76A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309533-B706-8CD3-7D07-6595D487B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8A813E-04A1-14B4-035C-7B3076A3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9597-736D-4AE2-BB0C-9B7D6926330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60C00E-81E8-D360-5C40-4F7D2B8B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1FF772-D82C-2383-098F-F90209C7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2E1-2E3C-4DF0-97DD-C3F0E4954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49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BF019A-DA92-5F14-B970-EA3800F0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A2D155-B21D-80F5-3FEE-B05DEB1F5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0DFDAB-DC9B-C0ED-84A1-BD790D99E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9597-736D-4AE2-BB0C-9B7D6926330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9548E2-7586-BE02-22FB-BFB2B4226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105269-E02B-B78F-BDF8-B5F948122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162E1-2E3C-4DF0-97DD-C3F0E4954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3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901693E-1B90-493C-9633-09EA1AEF270B}"/>
              </a:ext>
            </a:extLst>
          </p:cNvPr>
          <p:cNvSpPr/>
          <p:nvPr/>
        </p:nvSpPr>
        <p:spPr>
          <a:xfrm>
            <a:off x="68094" y="3139046"/>
            <a:ext cx="335604" cy="573932"/>
          </a:xfrm>
          <a:prstGeom prst="rect">
            <a:avLst/>
          </a:prstGeom>
          <a:solidFill>
            <a:srgbClr val="DE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7EB96C-DFAD-4B3C-AA74-00A03A9B6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"/>
          <a:stretch/>
        </p:blipFill>
        <p:spPr>
          <a:xfrm>
            <a:off x="-1" y="0"/>
            <a:ext cx="12227767" cy="68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8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AutoShape 2">
            <a:extLst>
              <a:ext uri="{FF2B5EF4-FFF2-40B4-BE49-F238E27FC236}">
                <a16:creationId xmlns:a16="http://schemas.microsoft.com/office/drawing/2014/main" id="{BC059E6B-6B73-4373-ACFF-5A3249E17D72}"/>
              </a:ext>
            </a:extLst>
          </p:cNvPr>
          <p:cNvSpPr>
            <a:spLocks noChangeArrowheads="1"/>
          </p:cNvSpPr>
          <p:nvPr/>
        </p:nvSpPr>
        <p:spPr bwMode="auto">
          <a:xfrm rot="20486719">
            <a:off x="6284914" y="3136901"/>
            <a:ext cx="1990725" cy="365125"/>
          </a:xfrm>
          <a:prstGeom prst="rightArrow">
            <a:avLst>
              <a:gd name="adj1" fmla="val 50000"/>
              <a:gd name="adj2" fmla="val 136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3907" name="AutoShape 3">
            <a:extLst>
              <a:ext uri="{FF2B5EF4-FFF2-40B4-BE49-F238E27FC236}">
                <a16:creationId xmlns:a16="http://schemas.microsoft.com/office/drawing/2014/main" id="{5A6DBAFA-2E4B-455D-ADE5-4D7EC2FC4B1B}"/>
              </a:ext>
            </a:extLst>
          </p:cNvPr>
          <p:cNvSpPr>
            <a:spLocks noChangeArrowheads="1"/>
          </p:cNvSpPr>
          <p:nvPr/>
        </p:nvSpPr>
        <p:spPr bwMode="auto">
          <a:xfrm rot="3887456">
            <a:off x="8128794" y="3367882"/>
            <a:ext cx="763588" cy="365125"/>
          </a:xfrm>
          <a:prstGeom prst="rightArrow">
            <a:avLst>
              <a:gd name="adj1" fmla="val 50000"/>
              <a:gd name="adj2" fmla="val 522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3908" name="Freeform 4">
            <a:extLst>
              <a:ext uri="{FF2B5EF4-FFF2-40B4-BE49-F238E27FC236}">
                <a16:creationId xmlns:a16="http://schemas.microsoft.com/office/drawing/2014/main" id="{0FEC0247-DE25-45F2-AFCE-FF785CEC6DED}"/>
              </a:ext>
            </a:extLst>
          </p:cNvPr>
          <p:cNvSpPr>
            <a:spLocks/>
          </p:cNvSpPr>
          <p:nvPr/>
        </p:nvSpPr>
        <p:spPr bwMode="auto">
          <a:xfrm>
            <a:off x="1822450" y="3776663"/>
            <a:ext cx="2990850" cy="1485900"/>
          </a:xfrm>
          <a:custGeom>
            <a:avLst/>
            <a:gdLst>
              <a:gd name="T0" fmla="*/ 2147483646 w 1884"/>
              <a:gd name="T1" fmla="*/ 2147483646 h 936"/>
              <a:gd name="T2" fmla="*/ 2147483646 w 1884"/>
              <a:gd name="T3" fmla="*/ 2147483646 h 936"/>
              <a:gd name="T4" fmla="*/ 2147483646 w 1884"/>
              <a:gd name="T5" fmla="*/ 2147483646 h 936"/>
              <a:gd name="T6" fmla="*/ 2147483646 w 1884"/>
              <a:gd name="T7" fmla="*/ 2147483646 h 936"/>
              <a:gd name="T8" fmla="*/ 2147483646 w 1884"/>
              <a:gd name="T9" fmla="*/ 2147483646 h 936"/>
              <a:gd name="T10" fmla="*/ 2147483646 w 1884"/>
              <a:gd name="T11" fmla="*/ 2147483646 h 936"/>
              <a:gd name="T12" fmla="*/ 2147483646 w 1884"/>
              <a:gd name="T13" fmla="*/ 2147483646 h 936"/>
              <a:gd name="T14" fmla="*/ 2147483646 w 1884"/>
              <a:gd name="T15" fmla="*/ 2147483646 h 936"/>
              <a:gd name="T16" fmla="*/ 2147483646 w 1884"/>
              <a:gd name="T17" fmla="*/ 2147483646 h 936"/>
              <a:gd name="T18" fmla="*/ 2147483646 w 1884"/>
              <a:gd name="T19" fmla="*/ 2147483646 h 936"/>
              <a:gd name="T20" fmla="*/ 2147483646 w 1884"/>
              <a:gd name="T21" fmla="*/ 2147483646 h 936"/>
              <a:gd name="T22" fmla="*/ 2147483646 w 1884"/>
              <a:gd name="T23" fmla="*/ 2147483646 h 936"/>
              <a:gd name="T24" fmla="*/ 0 w 1884"/>
              <a:gd name="T25" fmla="*/ 0 h 9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84"/>
              <a:gd name="T40" fmla="*/ 0 h 936"/>
              <a:gd name="T41" fmla="*/ 1884 w 1884"/>
              <a:gd name="T42" fmla="*/ 936 h 9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84" h="936">
                <a:moveTo>
                  <a:pt x="1884" y="933"/>
                </a:moveTo>
                <a:cubicBezTo>
                  <a:pt x="1847" y="926"/>
                  <a:pt x="1726" y="936"/>
                  <a:pt x="1671" y="889"/>
                </a:cubicBezTo>
                <a:cubicBezTo>
                  <a:pt x="1616" y="842"/>
                  <a:pt x="1586" y="720"/>
                  <a:pt x="1552" y="651"/>
                </a:cubicBezTo>
                <a:cubicBezTo>
                  <a:pt x="1518" y="582"/>
                  <a:pt x="1498" y="486"/>
                  <a:pt x="1466" y="475"/>
                </a:cubicBezTo>
                <a:cubicBezTo>
                  <a:pt x="1434" y="464"/>
                  <a:pt x="1407" y="558"/>
                  <a:pt x="1358" y="582"/>
                </a:cubicBezTo>
                <a:cubicBezTo>
                  <a:pt x="1309" y="606"/>
                  <a:pt x="1225" y="620"/>
                  <a:pt x="1170" y="619"/>
                </a:cubicBezTo>
                <a:cubicBezTo>
                  <a:pt x="1115" y="618"/>
                  <a:pt x="1074" y="615"/>
                  <a:pt x="1027" y="576"/>
                </a:cubicBezTo>
                <a:cubicBezTo>
                  <a:pt x="980" y="537"/>
                  <a:pt x="903" y="445"/>
                  <a:pt x="888" y="382"/>
                </a:cubicBezTo>
                <a:cubicBezTo>
                  <a:pt x="873" y="319"/>
                  <a:pt x="943" y="253"/>
                  <a:pt x="938" y="200"/>
                </a:cubicBezTo>
                <a:cubicBezTo>
                  <a:pt x="933" y="147"/>
                  <a:pt x="941" y="89"/>
                  <a:pt x="857" y="62"/>
                </a:cubicBezTo>
                <a:cubicBezTo>
                  <a:pt x="773" y="35"/>
                  <a:pt x="553" y="41"/>
                  <a:pt x="431" y="37"/>
                </a:cubicBezTo>
                <a:cubicBezTo>
                  <a:pt x="309" y="33"/>
                  <a:pt x="197" y="44"/>
                  <a:pt x="125" y="38"/>
                </a:cubicBezTo>
                <a:cubicBezTo>
                  <a:pt x="53" y="32"/>
                  <a:pt x="26" y="8"/>
                  <a:pt x="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9" name="Freeform 5">
            <a:extLst>
              <a:ext uri="{FF2B5EF4-FFF2-40B4-BE49-F238E27FC236}">
                <a16:creationId xmlns:a16="http://schemas.microsoft.com/office/drawing/2014/main" id="{64D7550B-78AD-4F90-834E-A4BEBFC54339}"/>
              </a:ext>
            </a:extLst>
          </p:cNvPr>
          <p:cNvSpPr>
            <a:spLocks/>
          </p:cNvSpPr>
          <p:nvPr/>
        </p:nvSpPr>
        <p:spPr bwMode="auto">
          <a:xfrm>
            <a:off x="1773238" y="3825876"/>
            <a:ext cx="3060700" cy="1497013"/>
          </a:xfrm>
          <a:custGeom>
            <a:avLst/>
            <a:gdLst>
              <a:gd name="T0" fmla="*/ 0 w 1928"/>
              <a:gd name="T1" fmla="*/ 0 h 943"/>
              <a:gd name="T2" fmla="*/ 2147483646 w 1928"/>
              <a:gd name="T3" fmla="*/ 2147483646 h 943"/>
              <a:gd name="T4" fmla="*/ 2147483646 w 1928"/>
              <a:gd name="T5" fmla="*/ 2147483646 h 943"/>
              <a:gd name="T6" fmla="*/ 2147483646 w 1928"/>
              <a:gd name="T7" fmla="*/ 2147483646 h 943"/>
              <a:gd name="T8" fmla="*/ 2147483646 w 1928"/>
              <a:gd name="T9" fmla="*/ 2147483646 h 943"/>
              <a:gd name="T10" fmla="*/ 2147483646 w 1928"/>
              <a:gd name="T11" fmla="*/ 2147483646 h 943"/>
              <a:gd name="T12" fmla="*/ 2147483646 w 1928"/>
              <a:gd name="T13" fmla="*/ 2147483646 h 943"/>
              <a:gd name="T14" fmla="*/ 2147483646 w 1928"/>
              <a:gd name="T15" fmla="*/ 2147483646 h 943"/>
              <a:gd name="T16" fmla="*/ 2147483646 w 1928"/>
              <a:gd name="T17" fmla="*/ 2147483646 h 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8"/>
              <a:gd name="T28" fmla="*/ 0 h 943"/>
              <a:gd name="T29" fmla="*/ 1928 w 1928"/>
              <a:gd name="T30" fmla="*/ 943 h 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8" h="943">
                <a:moveTo>
                  <a:pt x="0" y="0"/>
                </a:moveTo>
                <a:cubicBezTo>
                  <a:pt x="84" y="25"/>
                  <a:pt x="417" y="102"/>
                  <a:pt x="513" y="150"/>
                </a:cubicBezTo>
                <a:cubicBezTo>
                  <a:pt x="609" y="198"/>
                  <a:pt x="550" y="250"/>
                  <a:pt x="576" y="288"/>
                </a:cubicBezTo>
                <a:cubicBezTo>
                  <a:pt x="602" y="326"/>
                  <a:pt x="625" y="358"/>
                  <a:pt x="669" y="376"/>
                </a:cubicBezTo>
                <a:cubicBezTo>
                  <a:pt x="713" y="394"/>
                  <a:pt x="801" y="348"/>
                  <a:pt x="838" y="394"/>
                </a:cubicBezTo>
                <a:cubicBezTo>
                  <a:pt x="875" y="440"/>
                  <a:pt x="871" y="567"/>
                  <a:pt x="889" y="651"/>
                </a:cubicBezTo>
                <a:cubicBezTo>
                  <a:pt x="907" y="735"/>
                  <a:pt x="851" y="859"/>
                  <a:pt x="945" y="901"/>
                </a:cubicBezTo>
                <a:cubicBezTo>
                  <a:pt x="1039" y="943"/>
                  <a:pt x="1288" y="896"/>
                  <a:pt x="1452" y="901"/>
                </a:cubicBezTo>
                <a:cubicBezTo>
                  <a:pt x="1616" y="906"/>
                  <a:pt x="1849" y="929"/>
                  <a:pt x="1928" y="933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58C05876-8129-4E84-8776-0E5660326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9"/>
            <a:ext cx="17129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3911" name="Line 8">
            <a:extLst>
              <a:ext uri="{FF2B5EF4-FFF2-40B4-BE49-F238E27FC236}">
                <a16:creationId xmlns:a16="http://schemas.microsoft.com/office/drawing/2014/main" id="{96C306E4-E054-49EE-A02C-9345C99203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3900" y="59420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2" name="Text Box 9">
            <a:extLst>
              <a:ext uri="{FF2B5EF4-FFF2-40B4-BE49-F238E27FC236}">
                <a16:creationId xmlns:a16="http://schemas.microsoft.com/office/drawing/2014/main" id="{376400B2-130B-4B00-B75F-B650F61FE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40861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913" name="Text Box 10">
            <a:extLst>
              <a:ext uri="{FF2B5EF4-FFF2-40B4-BE49-F238E27FC236}">
                <a16:creationId xmlns:a16="http://schemas.microsoft.com/office/drawing/2014/main" id="{2CE363AD-D64B-498F-9B18-BDD881E74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914" name="Line 11">
            <a:extLst>
              <a:ext uri="{FF2B5EF4-FFF2-40B4-BE49-F238E27FC236}">
                <a16:creationId xmlns:a16="http://schemas.microsoft.com/office/drawing/2014/main" id="{8281AC1A-4DC4-40ED-9D99-E4A7601BCB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5197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5" name="Text Box 12">
            <a:extLst>
              <a:ext uri="{FF2B5EF4-FFF2-40B4-BE49-F238E27FC236}">
                <a16:creationId xmlns:a16="http://schemas.microsoft.com/office/drawing/2014/main" id="{20E9D5CC-FDF6-4D2B-AECB-878BDAAE1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1" y="720725"/>
            <a:ext cx="2843213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  VD + (  </a:t>
            </a:r>
            <a:r>
              <a:rPr lang="cs-CZ" altLang="cs-CZ" sz="1200" b="1">
                <a:latin typeface="Arial" panose="020B0604020202020204" pitchFamily="34" charset="0"/>
                <a:cs typeface="Arial" panose="020B0604020202020204" pitchFamily="34" charset="0"/>
              </a:rPr>
              <a:t>VA1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VA2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3916" name="Text Box 13">
            <a:extLst>
              <a:ext uri="{FF2B5EF4-FFF2-40B4-BE49-F238E27FC236}">
                <a16:creationId xmlns:a16="http://schemas.microsoft.com/office/drawing/2014/main" id="{C521C61D-BD1B-4225-B8AF-C3EE2208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188076"/>
            <a:ext cx="1728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Hypoventilovaný alveolus</a:t>
            </a:r>
          </a:p>
        </p:txBody>
      </p:sp>
      <p:sp>
        <p:nvSpPr>
          <p:cNvPr id="123917" name="Rectangle 14">
            <a:extLst>
              <a:ext uri="{FF2B5EF4-FFF2-40B4-BE49-F238E27FC236}">
                <a16:creationId xmlns:a16="http://schemas.microsoft.com/office/drawing/2014/main" id="{3F6AFA42-BF1F-4760-8F51-37A059020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380039"/>
            <a:ext cx="171450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3918" name="Line 15">
            <a:extLst>
              <a:ext uri="{FF2B5EF4-FFF2-40B4-BE49-F238E27FC236}">
                <a16:creationId xmlns:a16="http://schemas.microsoft.com/office/drawing/2014/main" id="{884D2FA7-2288-4212-B19A-CEEC530B76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524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9" name="Text Box 16">
            <a:extLst>
              <a:ext uri="{FF2B5EF4-FFF2-40B4-BE49-F238E27FC236}">
                <a16:creationId xmlns:a16="http://schemas.microsoft.com/office/drawing/2014/main" id="{1B687D70-516F-47EF-AA8B-CDD8E7C01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414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920" name="Text Box 17">
            <a:extLst>
              <a:ext uri="{FF2B5EF4-FFF2-40B4-BE49-F238E27FC236}">
                <a16:creationId xmlns:a16="http://schemas.microsoft.com/office/drawing/2014/main" id="{E97A68B1-3399-457A-B5D7-01224AD8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118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921" name="Line 18">
            <a:extLst>
              <a:ext uri="{FF2B5EF4-FFF2-40B4-BE49-F238E27FC236}">
                <a16:creationId xmlns:a16="http://schemas.microsoft.com/office/drawing/2014/main" id="{808B8E38-B80D-48A6-A597-33044496E2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883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2" name="Text Box 19">
            <a:extLst>
              <a:ext uri="{FF2B5EF4-FFF2-40B4-BE49-F238E27FC236}">
                <a16:creationId xmlns:a16="http://schemas.microsoft.com/office/drawing/2014/main" id="{640A1F7C-A0E5-452C-AEB0-CCA1D0240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6172201"/>
            <a:ext cx="187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Hyperventilovaný alveolus</a:t>
            </a:r>
          </a:p>
        </p:txBody>
      </p:sp>
      <p:sp>
        <p:nvSpPr>
          <p:cNvPr id="123923" name="Oval 20">
            <a:extLst>
              <a:ext uri="{FF2B5EF4-FFF2-40B4-BE49-F238E27FC236}">
                <a16:creationId xmlns:a16="http://schemas.microsoft.com/office/drawing/2014/main" id="{B01E4B42-69ED-43E8-82D6-E85B06954C98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679700" y="3900489"/>
            <a:ext cx="541338" cy="52228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3924" name="Oval 21">
            <a:extLst>
              <a:ext uri="{FF2B5EF4-FFF2-40B4-BE49-F238E27FC236}">
                <a16:creationId xmlns:a16="http://schemas.microsoft.com/office/drawing/2014/main" id="{EF916A45-1331-4157-8568-A980C0001AD1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3244850" y="3802064"/>
            <a:ext cx="998538" cy="9175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3925" name="Rectangle 22">
            <a:extLst>
              <a:ext uri="{FF2B5EF4-FFF2-40B4-BE49-F238E27FC236}">
                <a16:creationId xmlns:a16="http://schemas.microsoft.com/office/drawing/2014/main" id="{41ED0B7A-12F5-4586-ACAE-0DC5CA2D6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128964"/>
            <a:ext cx="233362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3926" name="Line 23">
            <a:extLst>
              <a:ext uri="{FF2B5EF4-FFF2-40B4-BE49-F238E27FC236}">
                <a16:creationId xmlns:a16="http://schemas.microsoft.com/office/drawing/2014/main" id="{25252481-DEF4-4E60-A301-D5D1FDEEB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13372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7" name="Line 24">
            <a:extLst>
              <a:ext uri="{FF2B5EF4-FFF2-40B4-BE49-F238E27FC236}">
                <a16:creationId xmlns:a16="http://schemas.microsoft.com/office/drawing/2014/main" id="{F6BD4148-299B-457D-8FB5-A0DB4F8B7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13213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8" name="Oval 25">
            <a:extLst>
              <a:ext uri="{FF2B5EF4-FFF2-40B4-BE49-F238E27FC236}">
                <a16:creationId xmlns:a16="http://schemas.microsoft.com/office/drawing/2014/main" id="{B3CF400A-6D7A-4B6A-A61F-E82B91AD7BD3}"/>
              </a:ext>
            </a:extLst>
          </p:cNvPr>
          <p:cNvSpPr>
            <a:spLocks noChangeArrowheads="1"/>
          </p:cNvSpPr>
          <p:nvPr/>
        </p:nvSpPr>
        <p:spPr bwMode="auto">
          <a:xfrm rot="1381179">
            <a:off x="2762250" y="3889375"/>
            <a:ext cx="4064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3929" name="Rectangle 26">
            <a:extLst>
              <a:ext uri="{FF2B5EF4-FFF2-40B4-BE49-F238E27FC236}">
                <a16:creationId xmlns:a16="http://schemas.microsoft.com/office/drawing/2014/main" id="{64DFDA04-ABD3-41A4-9FCF-3FEB41C10539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035301" y="349091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3930" name="Line 27">
            <a:extLst>
              <a:ext uri="{FF2B5EF4-FFF2-40B4-BE49-F238E27FC236}">
                <a16:creationId xmlns:a16="http://schemas.microsoft.com/office/drawing/2014/main" id="{4D00748A-7626-4621-9425-58E74120EEAD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067050" y="347186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1" name="Line 28">
            <a:extLst>
              <a:ext uri="{FF2B5EF4-FFF2-40B4-BE49-F238E27FC236}">
                <a16:creationId xmlns:a16="http://schemas.microsoft.com/office/drawing/2014/main" id="{D4C60FAA-6DD5-4B64-A2E0-ACB4D4093CFA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181350" y="352583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2" name="Oval 29">
            <a:extLst>
              <a:ext uri="{FF2B5EF4-FFF2-40B4-BE49-F238E27FC236}">
                <a16:creationId xmlns:a16="http://schemas.microsoft.com/office/drawing/2014/main" id="{A84CD00C-A089-4219-85D0-C4984880FF08}"/>
              </a:ext>
            </a:extLst>
          </p:cNvPr>
          <p:cNvSpPr>
            <a:spLocks noChangeArrowheads="1"/>
          </p:cNvSpPr>
          <p:nvPr/>
        </p:nvSpPr>
        <p:spPr bwMode="auto">
          <a:xfrm rot="19846730">
            <a:off x="3349626" y="3824288"/>
            <a:ext cx="587375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3933" name="Rectangle 30">
            <a:extLst>
              <a:ext uri="{FF2B5EF4-FFF2-40B4-BE49-F238E27FC236}">
                <a16:creationId xmlns:a16="http://schemas.microsoft.com/office/drawing/2014/main" id="{621C0A39-2C83-4FCD-834C-C86F5800E73B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3384551" y="3486151"/>
            <a:ext cx="142875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3934" name="Line 31">
            <a:extLst>
              <a:ext uri="{FF2B5EF4-FFF2-40B4-BE49-F238E27FC236}">
                <a16:creationId xmlns:a16="http://schemas.microsoft.com/office/drawing/2014/main" id="{FB156D45-2972-4B17-A57E-BC28A1F54A91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484563" y="344963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5" name="Line 32">
            <a:extLst>
              <a:ext uri="{FF2B5EF4-FFF2-40B4-BE49-F238E27FC236}">
                <a16:creationId xmlns:a16="http://schemas.microsoft.com/office/drawing/2014/main" id="{2D621435-39F9-4490-A6AD-1DB5B6E557E3}"/>
              </a:ext>
            </a:extLst>
          </p:cNvPr>
          <p:cNvSpPr>
            <a:spLocks noChangeShapeType="1"/>
          </p:cNvSpPr>
          <p:nvPr/>
        </p:nvSpPr>
        <p:spPr bwMode="auto">
          <a:xfrm rot="20069977" flipH="1" flipV="1">
            <a:off x="3365500" y="352425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6" name="Text Box 33">
            <a:extLst>
              <a:ext uri="{FF2B5EF4-FFF2-40B4-BE49-F238E27FC236}">
                <a16:creationId xmlns:a16="http://schemas.microsoft.com/office/drawing/2014/main" id="{CE68F222-ACE0-4ACD-AC1B-ED0FCFD2F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1" y="46751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23937" name="Text Box 34">
            <a:extLst>
              <a:ext uri="{FF2B5EF4-FFF2-40B4-BE49-F238E27FC236}">
                <a16:creationId xmlns:a16="http://schemas.microsoft.com/office/drawing/2014/main" id="{C1A95B0F-205D-4FA3-926A-C7C5AFFC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4021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23938" name="Line 35">
            <a:extLst>
              <a:ext uri="{FF2B5EF4-FFF2-40B4-BE49-F238E27FC236}">
                <a16:creationId xmlns:a16="http://schemas.microsoft.com/office/drawing/2014/main" id="{239D5988-24F6-43B5-8360-83808B3AD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446087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9" name="Line 36">
            <a:extLst>
              <a:ext uri="{FF2B5EF4-FFF2-40B4-BE49-F238E27FC236}">
                <a16:creationId xmlns:a16="http://schemas.microsoft.com/office/drawing/2014/main" id="{55E4C0E3-6A6A-4FB5-B248-2E41E1A66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797425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940" name="Group 37">
            <a:extLst>
              <a:ext uri="{FF2B5EF4-FFF2-40B4-BE49-F238E27FC236}">
                <a16:creationId xmlns:a16="http://schemas.microsoft.com/office/drawing/2014/main" id="{3F5C33EB-34C5-479E-980E-0CCF15B45DA4}"/>
              </a:ext>
            </a:extLst>
          </p:cNvPr>
          <p:cNvGrpSpPr>
            <a:grpSpLocks/>
          </p:cNvGrpSpPr>
          <p:nvPr/>
        </p:nvGrpSpPr>
        <p:grpSpPr bwMode="auto">
          <a:xfrm rot="1788905" flipH="1">
            <a:off x="3046413" y="3656013"/>
            <a:ext cx="131762" cy="176212"/>
            <a:chOff x="1430" y="2270"/>
            <a:chExt cx="75" cy="111"/>
          </a:xfrm>
        </p:grpSpPr>
        <p:sp>
          <p:nvSpPr>
            <p:cNvPr id="124000" name="Freeform 38">
              <a:extLst>
                <a:ext uri="{FF2B5EF4-FFF2-40B4-BE49-F238E27FC236}">
                  <a16:creationId xmlns:a16="http://schemas.microsoft.com/office/drawing/2014/main" id="{DDBDC63B-0CA1-4178-B23B-AA2496F51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70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1" name="Freeform 39">
              <a:extLst>
                <a:ext uri="{FF2B5EF4-FFF2-40B4-BE49-F238E27FC236}">
                  <a16:creationId xmlns:a16="http://schemas.microsoft.com/office/drawing/2014/main" id="{00EB8953-3A49-4D0D-80EA-7E15F24EF2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0" y="2276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41" name="Text Box 40">
            <a:extLst>
              <a:ext uri="{FF2B5EF4-FFF2-40B4-BE49-F238E27FC236}">
                <a16:creationId xmlns:a16="http://schemas.microsoft.com/office/drawing/2014/main" id="{CC1DC4A0-F542-4034-A75D-67B8E6864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11160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23942" name="Line 41">
            <a:extLst>
              <a:ext uri="{FF2B5EF4-FFF2-40B4-BE49-F238E27FC236}">
                <a16:creationId xmlns:a16="http://schemas.microsoft.com/office/drawing/2014/main" id="{37D490CD-93C6-46AB-B47D-E46DCB9D8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11747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3" name="Text Box 42">
            <a:extLst>
              <a:ext uri="{FF2B5EF4-FFF2-40B4-BE49-F238E27FC236}">
                <a16:creationId xmlns:a16="http://schemas.microsoft.com/office/drawing/2014/main" id="{29C646B1-5B37-4F43-A9D3-0A93E1F51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1" y="10271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23944" name="Line 43">
            <a:extLst>
              <a:ext uri="{FF2B5EF4-FFF2-40B4-BE49-F238E27FC236}">
                <a16:creationId xmlns:a16="http://schemas.microsoft.com/office/drawing/2014/main" id="{7D140C07-7F72-41DE-BD72-957EB0366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1493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5" name="Line 44">
            <a:extLst>
              <a:ext uri="{FF2B5EF4-FFF2-40B4-BE49-F238E27FC236}">
                <a16:creationId xmlns:a16="http://schemas.microsoft.com/office/drawing/2014/main" id="{9A2A20C3-1466-4BA7-BDC2-0AB5D4BC4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17494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6" name="Text Box 45">
            <a:extLst>
              <a:ext uri="{FF2B5EF4-FFF2-40B4-BE49-F238E27FC236}">
                <a16:creationId xmlns:a16="http://schemas.microsoft.com/office/drawing/2014/main" id="{853F3181-7828-4AAB-88D9-043BB699D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2506664"/>
            <a:ext cx="658813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947" name="Line 46">
            <a:extLst>
              <a:ext uri="{FF2B5EF4-FFF2-40B4-BE49-F238E27FC236}">
                <a16:creationId xmlns:a16="http://schemas.microsoft.com/office/drawing/2014/main" id="{FC2548BF-9041-4978-9E97-937EDEF1B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5" y="256063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8" name="Text Box 47">
            <a:extLst>
              <a:ext uri="{FF2B5EF4-FFF2-40B4-BE49-F238E27FC236}">
                <a16:creationId xmlns:a16="http://schemas.microsoft.com/office/drawing/2014/main" id="{7BD8B51B-860B-4495-9348-E134928A0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874964"/>
            <a:ext cx="8239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949" name="Line 48">
            <a:extLst>
              <a:ext uri="{FF2B5EF4-FFF2-40B4-BE49-F238E27FC236}">
                <a16:creationId xmlns:a16="http://schemas.microsoft.com/office/drawing/2014/main" id="{311F30AB-5C3C-4352-96B4-EAB64BFBA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5" y="294640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0" name="Text Box 49">
            <a:extLst>
              <a:ext uri="{FF2B5EF4-FFF2-40B4-BE49-F238E27FC236}">
                <a16:creationId xmlns:a16="http://schemas.microsoft.com/office/drawing/2014/main" id="{0B64CAEE-903D-44AD-B234-FFF6F79A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19923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Respir. centrum</a:t>
            </a:r>
          </a:p>
        </p:txBody>
      </p:sp>
      <p:sp>
        <p:nvSpPr>
          <p:cNvPr id="123951" name="AutoShape 50">
            <a:extLst>
              <a:ext uri="{FF2B5EF4-FFF2-40B4-BE49-F238E27FC236}">
                <a16:creationId xmlns:a16="http://schemas.microsoft.com/office/drawing/2014/main" id="{CA3291C4-B61A-43FE-A191-F353946D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628651"/>
            <a:ext cx="1655762" cy="576263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kompenzace</a:t>
            </a:r>
          </a:p>
        </p:txBody>
      </p:sp>
      <p:sp>
        <p:nvSpPr>
          <p:cNvPr id="123952" name="Text Box 51">
            <a:extLst>
              <a:ext uri="{FF2B5EF4-FFF2-40B4-BE49-F238E27FC236}">
                <a16:creationId xmlns:a16="http://schemas.microsoft.com/office/drawing/2014/main" id="{1A36E202-83E9-4956-8FD2-504EBAFD1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17551"/>
            <a:ext cx="3460750" cy="5889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VE =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VA1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VA2</a:t>
            </a:r>
          </a:p>
        </p:txBody>
      </p:sp>
      <p:sp>
        <p:nvSpPr>
          <p:cNvPr id="123953" name="Oval 52">
            <a:extLst>
              <a:ext uri="{FF2B5EF4-FFF2-40B4-BE49-F238E27FC236}">
                <a16:creationId xmlns:a16="http://schemas.microsoft.com/office/drawing/2014/main" id="{BE9363F8-2DD1-48EC-B2B6-3F3267762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579563"/>
            <a:ext cx="1084262" cy="1084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rgbClr val="FF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54" name="Line 53">
            <a:extLst>
              <a:ext uri="{FF2B5EF4-FFF2-40B4-BE49-F238E27FC236}">
                <a16:creationId xmlns:a16="http://schemas.microsoft.com/office/drawing/2014/main" id="{9A955096-F5B5-41BB-B03F-E8C72DAC04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2750" y="18494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5" name="Text Box 54">
            <a:extLst>
              <a:ext uri="{FF2B5EF4-FFF2-40B4-BE49-F238E27FC236}">
                <a16:creationId xmlns:a16="http://schemas.microsoft.com/office/drawing/2014/main" id="{714AF82D-5723-4583-8941-590FCBE84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71291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956" name="Text Box 55">
            <a:extLst>
              <a:ext uri="{FF2B5EF4-FFF2-40B4-BE49-F238E27FC236}">
                <a16:creationId xmlns:a16="http://schemas.microsoft.com/office/drawing/2014/main" id="{9B5409B5-E623-4771-9BA3-F03F4A2D4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7010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957" name="Line 56">
            <a:extLst>
              <a:ext uri="{FF2B5EF4-FFF2-40B4-BE49-F238E27FC236}">
                <a16:creationId xmlns:a16="http://schemas.microsoft.com/office/drawing/2014/main" id="{718EAFAD-9078-4C02-8030-E7C325D153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0" y="21812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8" name="Oval 57">
            <a:extLst>
              <a:ext uri="{FF2B5EF4-FFF2-40B4-BE49-F238E27FC236}">
                <a16:creationId xmlns:a16="http://schemas.microsoft.com/office/drawing/2014/main" id="{88538939-369F-4A4F-AB59-1CFC4DFCA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6" y="1538288"/>
            <a:ext cx="1084263" cy="1084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rgbClr val="FF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59" name="Text Box 58">
            <a:extLst>
              <a:ext uri="{FF2B5EF4-FFF2-40B4-BE49-F238E27FC236}">
                <a16:creationId xmlns:a16="http://schemas.microsoft.com/office/drawing/2014/main" id="{38547083-34E7-405A-AA93-0DA2D3476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63988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960" name="Text Box 59">
            <a:extLst>
              <a:ext uri="{FF2B5EF4-FFF2-40B4-BE49-F238E27FC236}">
                <a16:creationId xmlns:a16="http://schemas.microsoft.com/office/drawing/2014/main" id="{07FDCA07-1411-4A90-8CBE-37B3601BC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1" y="2036764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961" name="Line 60">
            <a:extLst>
              <a:ext uri="{FF2B5EF4-FFF2-40B4-BE49-F238E27FC236}">
                <a16:creationId xmlns:a16="http://schemas.microsoft.com/office/drawing/2014/main" id="{B4EB0A3A-CE2E-4B74-BA84-1E8235AB30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21082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2" name="Text Box 61">
            <a:extLst>
              <a:ext uri="{FF2B5EF4-FFF2-40B4-BE49-F238E27FC236}">
                <a16:creationId xmlns:a16="http://schemas.microsoft.com/office/drawing/2014/main" id="{FC70B825-27E9-4EB3-B5F3-736B50654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21336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23963" name="Text Box 62">
            <a:extLst>
              <a:ext uri="{FF2B5EF4-FFF2-40B4-BE49-F238E27FC236}">
                <a16:creationId xmlns:a16="http://schemas.microsoft.com/office/drawing/2014/main" id="{9EB54527-E278-4DF1-A44C-781538C3B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764" y="1997076"/>
            <a:ext cx="86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23964" name="Line 63">
            <a:extLst>
              <a:ext uri="{FF2B5EF4-FFF2-40B4-BE49-F238E27FC236}">
                <a16:creationId xmlns:a16="http://schemas.microsoft.com/office/drawing/2014/main" id="{5C2BE93A-39BB-4EBB-B483-28C63B47A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1575" y="21399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5" name="Line 64">
            <a:extLst>
              <a:ext uri="{FF2B5EF4-FFF2-40B4-BE49-F238E27FC236}">
                <a16:creationId xmlns:a16="http://schemas.microsoft.com/office/drawing/2014/main" id="{E69EB36B-1ADF-4E6F-9F64-76166ACA3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5588" y="22288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6" name="Line 65">
            <a:extLst>
              <a:ext uri="{FF2B5EF4-FFF2-40B4-BE49-F238E27FC236}">
                <a16:creationId xmlns:a16="http://schemas.microsoft.com/office/drawing/2014/main" id="{8792504B-76C4-4D66-A95D-4765C21A2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2675" y="23463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7" name="Line 66">
            <a:extLst>
              <a:ext uri="{FF2B5EF4-FFF2-40B4-BE49-F238E27FC236}">
                <a16:creationId xmlns:a16="http://schemas.microsoft.com/office/drawing/2014/main" id="{6FDFBAE8-6857-46B6-9577-8304A2551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5100" y="21812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8" name="Line 67">
            <a:extLst>
              <a:ext uri="{FF2B5EF4-FFF2-40B4-BE49-F238E27FC236}">
                <a16:creationId xmlns:a16="http://schemas.microsoft.com/office/drawing/2014/main" id="{C3C2ACC0-18C4-41A8-B4AC-38B89F521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4950" y="17319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9" name="Text Box 68">
            <a:extLst>
              <a:ext uri="{FF2B5EF4-FFF2-40B4-BE49-F238E27FC236}">
                <a16:creationId xmlns:a16="http://schemas.microsoft.com/office/drawing/2014/main" id="{26523A73-B3D4-4F58-AD3D-302A6287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1560513"/>
            <a:ext cx="280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kompenzační zvýšení VA1 a VA2</a:t>
            </a:r>
          </a:p>
        </p:txBody>
      </p:sp>
      <p:sp>
        <p:nvSpPr>
          <p:cNvPr id="123970" name="Line 69">
            <a:extLst>
              <a:ext uri="{FF2B5EF4-FFF2-40B4-BE49-F238E27FC236}">
                <a16:creationId xmlns:a16="http://schemas.microsoft.com/office/drawing/2014/main" id="{CCF97374-3436-4701-9E33-9E74BDEC7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3475" y="9064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71" name="Line 70">
            <a:extLst>
              <a:ext uri="{FF2B5EF4-FFF2-40B4-BE49-F238E27FC236}">
                <a16:creationId xmlns:a16="http://schemas.microsoft.com/office/drawing/2014/main" id="{9353C2B2-0F38-4D2E-84B9-E22489C2C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43938" y="8953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72" name="Line 71">
            <a:extLst>
              <a:ext uri="{FF2B5EF4-FFF2-40B4-BE49-F238E27FC236}">
                <a16:creationId xmlns:a16="http://schemas.microsoft.com/office/drawing/2014/main" id="{BFAE3D42-91A3-4B10-9A77-32E9FD1762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7975" y="8763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73" name="Text Box 72">
            <a:extLst>
              <a:ext uri="{FF2B5EF4-FFF2-40B4-BE49-F238E27FC236}">
                <a16:creationId xmlns:a16="http://schemas.microsoft.com/office/drawing/2014/main" id="{33719C67-6D55-43F2-8F2D-AA466292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550" y="2903539"/>
            <a:ext cx="958850" cy="650875"/>
          </a:xfrm>
          <a:prstGeom prst="rect">
            <a:avLst/>
          </a:prstGeom>
          <a:solidFill>
            <a:srgbClr val="E0F1F2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1800" b="1" baseline="-250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norm.</a:t>
            </a:r>
          </a:p>
        </p:txBody>
      </p:sp>
      <p:sp>
        <p:nvSpPr>
          <p:cNvPr id="123974" name="Text Box 73">
            <a:extLst>
              <a:ext uri="{FF2B5EF4-FFF2-40B4-BE49-F238E27FC236}">
                <a16:creationId xmlns:a16="http://schemas.microsoft.com/office/drawing/2014/main" id="{E34BBF41-D11F-4AD8-AEA6-9A00A9E5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8" y="2913064"/>
            <a:ext cx="6588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975" name="Line 74">
            <a:extLst>
              <a:ext uri="{FF2B5EF4-FFF2-40B4-BE49-F238E27FC236}">
                <a16:creationId xmlns:a16="http://schemas.microsoft.com/office/drawing/2014/main" id="{419BE4EB-9F29-490C-9074-0CF01ADEF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3001964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76" name="Freeform 75">
            <a:extLst>
              <a:ext uri="{FF2B5EF4-FFF2-40B4-BE49-F238E27FC236}">
                <a16:creationId xmlns:a16="http://schemas.microsoft.com/office/drawing/2014/main" id="{30977C9B-9BCE-4F89-ACDD-E32AF1D4D1B9}"/>
              </a:ext>
            </a:extLst>
          </p:cNvPr>
          <p:cNvSpPr>
            <a:spLocks/>
          </p:cNvSpPr>
          <p:nvPr/>
        </p:nvSpPr>
        <p:spPr bwMode="auto">
          <a:xfrm>
            <a:off x="4386263" y="2435226"/>
            <a:ext cx="1719262" cy="625475"/>
          </a:xfrm>
          <a:custGeom>
            <a:avLst/>
            <a:gdLst>
              <a:gd name="T0" fmla="*/ 0 w 1083"/>
              <a:gd name="T1" fmla="*/ 2147483646 h 394"/>
              <a:gd name="T2" fmla="*/ 2147483646 w 1083"/>
              <a:gd name="T3" fmla="*/ 2147483646 h 394"/>
              <a:gd name="T4" fmla="*/ 2147483646 w 1083"/>
              <a:gd name="T5" fmla="*/ 0 h 394"/>
              <a:gd name="T6" fmla="*/ 0 60000 65536"/>
              <a:gd name="T7" fmla="*/ 0 60000 65536"/>
              <a:gd name="T8" fmla="*/ 0 60000 65536"/>
              <a:gd name="T9" fmla="*/ 0 w 1083"/>
              <a:gd name="T10" fmla="*/ 0 h 394"/>
              <a:gd name="T11" fmla="*/ 1083 w 1083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3" h="394">
                <a:moveTo>
                  <a:pt x="0" y="394"/>
                </a:moveTo>
                <a:cubicBezTo>
                  <a:pt x="317" y="392"/>
                  <a:pt x="634" y="391"/>
                  <a:pt x="814" y="325"/>
                </a:cubicBezTo>
                <a:cubicBezTo>
                  <a:pt x="994" y="259"/>
                  <a:pt x="1038" y="129"/>
                  <a:pt x="1083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77" name="Freeform 76">
            <a:extLst>
              <a:ext uri="{FF2B5EF4-FFF2-40B4-BE49-F238E27FC236}">
                <a16:creationId xmlns:a16="http://schemas.microsoft.com/office/drawing/2014/main" id="{B98FC82B-F129-48B7-81B3-60D93A5A9DF9}"/>
              </a:ext>
            </a:extLst>
          </p:cNvPr>
          <p:cNvSpPr>
            <a:spLocks/>
          </p:cNvSpPr>
          <p:nvPr/>
        </p:nvSpPr>
        <p:spPr bwMode="auto">
          <a:xfrm>
            <a:off x="4192588" y="2454276"/>
            <a:ext cx="1833562" cy="327025"/>
          </a:xfrm>
          <a:custGeom>
            <a:avLst/>
            <a:gdLst>
              <a:gd name="T0" fmla="*/ 0 w 1155"/>
              <a:gd name="T1" fmla="*/ 2147483646 h 206"/>
              <a:gd name="T2" fmla="*/ 2147483646 w 1155"/>
              <a:gd name="T3" fmla="*/ 2147483646 h 206"/>
              <a:gd name="T4" fmla="*/ 2147483646 w 1155"/>
              <a:gd name="T5" fmla="*/ 0 h 206"/>
              <a:gd name="T6" fmla="*/ 0 60000 65536"/>
              <a:gd name="T7" fmla="*/ 0 60000 65536"/>
              <a:gd name="T8" fmla="*/ 0 60000 65536"/>
              <a:gd name="T9" fmla="*/ 0 w 1155"/>
              <a:gd name="T10" fmla="*/ 0 h 206"/>
              <a:gd name="T11" fmla="*/ 1155 w 1155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206">
                <a:moveTo>
                  <a:pt x="0" y="206"/>
                </a:moveTo>
                <a:cubicBezTo>
                  <a:pt x="317" y="204"/>
                  <a:pt x="622" y="171"/>
                  <a:pt x="814" y="137"/>
                </a:cubicBezTo>
                <a:cubicBezTo>
                  <a:pt x="1006" y="103"/>
                  <a:pt x="1084" y="29"/>
                  <a:pt x="115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78" name="Freeform 77">
            <a:extLst>
              <a:ext uri="{FF2B5EF4-FFF2-40B4-BE49-F238E27FC236}">
                <a16:creationId xmlns:a16="http://schemas.microsoft.com/office/drawing/2014/main" id="{91233C8B-5CF2-401E-8DB4-1B2AE8422248}"/>
              </a:ext>
            </a:extLst>
          </p:cNvPr>
          <p:cNvSpPr>
            <a:spLocks/>
          </p:cNvSpPr>
          <p:nvPr/>
        </p:nvSpPr>
        <p:spPr bwMode="auto">
          <a:xfrm>
            <a:off x="6219826" y="1271589"/>
            <a:ext cx="334963" cy="765175"/>
          </a:xfrm>
          <a:custGeom>
            <a:avLst/>
            <a:gdLst>
              <a:gd name="T0" fmla="*/ 0 w 211"/>
              <a:gd name="T1" fmla="*/ 2147483646 h 482"/>
              <a:gd name="T2" fmla="*/ 2147483646 w 211"/>
              <a:gd name="T3" fmla="*/ 2147483646 h 482"/>
              <a:gd name="T4" fmla="*/ 2147483646 w 211"/>
              <a:gd name="T5" fmla="*/ 0 h 482"/>
              <a:gd name="T6" fmla="*/ 0 60000 65536"/>
              <a:gd name="T7" fmla="*/ 0 60000 65536"/>
              <a:gd name="T8" fmla="*/ 0 60000 65536"/>
              <a:gd name="T9" fmla="*/ 0 w 211"/>
              <a:gd name="T10" fmla="*/ 0 h 482"/>
              <a:gd name="T11" fmla="*/ 211 w 211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482">
                <a:moveTo>
                  <a:pt x="0" y="482"/>
                </a:moveTo>
                <a:cubicBezTo>
                  <a:pt x="31" y="455"/>
                  <a:pt x="154" y="400"/>
                  <a:pt x="185" y="320"/>
                </a:cubicBezTo>
                <a:cubicBezTo>
                  <a:pt x="211" y="233"/>
                  <a:pt x="185" y="67"/>
                  <a:pt x="185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79" name="Line 78">
            <a:extLst>
              <a:ext uri="{FF2B5EF4-FFF2-40B4-BE49-F238E27FC236}">
                <a16:creationId xmlns:a16="http://schemas.microsoft.com/office/drawing/2014/main" id="{EF0F69EF-1A96-433C-8340-07925D3ED2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0525" y="129063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80" name="Line 79">
            <a:extLst>
              <a:ext uri="{FF2B5EF4-FFF2-40B4-BE49-F238E27FC236}">
                <a16:creationId xmlns:a16="http://schemas.microsoft.com/office/drawing/2014/main" id="{7DCE5B7D-717A-40E9-968B-A298EE76E2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6363" y="11842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81" name="Line 80">
            <a:extLst>
              <a:ext uri="{FF2B5EF4-FFF2-40B4-BE49-F238E27FC236}">
                <a16:creationId xmlns:a16="http://schemas.microsoft.com/office/drawing/2014/main" id="{979CAC39-608E-446D-8FD4-44DF2B2E10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5450" y="1839913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82" name="Line 81">
            <a:extLst>
              <a:ext uri="{FF2B5EF4-FFF2-40B4-BE49-F238E27FC236}">
                <a16:creationId xmlns:a16="http://schemas.microsoft.com/office/drawing/2014/main" id="{F93AE4D5-20E9-4EAF-BFE6-1152F59594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36050" y="179228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83" name="Line 82">
            <a:extLst>
              <a:ext uri="{FF2B5EF4-FFF2-40B4-BE49-F238E27FC236}">
                <a16:creationId xmlns:a16="http://schemas.microsoft.com/office/drawing/2014/main" id="{BAF95015-C1DB-445C-8B53-AA4194336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0" y="2522539"/>
            <a:ext cx="3365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84" name="Line 83">
            <a:extLst>
              <a:ext uri="{FF2B5EF4-FFF2-40B4-BE49-F238E27FC236}">
                <a16:creationId xmlns:a16="http://schemas.microsoft.com/office/drawing/2014/main" id="{78CA1D57-C23D-4F36-8E5A-771578AF1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5" y="2522539"/>
            <a:ext cx="1587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85" name="Text Box 84">
            <a:extLst>
              <a:ext uri="{FF2B5EF4-FFF2-40B4-BE49-F238E27FC236}">
                <a16:creationId xmlns:a16="http://schemas.microsoft.com/office/drawing/2014/main" id="{E742BD91-5547-4256-BFA2-8DD5712E8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3792538"/>
            <a:ext cx="403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„blue bloaters“ = „modří opuchlící“</a:t>
            </a:r>
          </a:p>
        </p:txBody>
      </p:sp>
      <p:sp>
        <p:nvSpPr>
          <p:cNvPr id="123986" name="Text Box 85">
            <a:extLst>
              <a:ext uri="{FF2B5EF4-FFF2-40B4-BE49-F238E27FC236}">
                <a16:creationId xmlns:a16="http://schemas.microsoft.com/office/drawing/2014/main" id="{CB04716B-C61E-4021-BE7E-086A5EFE4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4746626"/>
            <a:ext cx="22526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Vasokonstrikce arteriol hypoventilovaných alveolů</a:t>
            </a:r>
          </a:p>
        </p:txBody>
      </p:sp>
      <p:sp>
        <p:nvSpPr>
          <p:cNvPr id="194646" name="Text Box 86">
            <a:extLst>
              <a:ext uri="{FF2B5EF4-FFF2-40B4-BE49-F238E27FC236}">
                <a16:creationId xmlns:a16="http://schemas.microsoft.com/office/drawing/2014/main" id="{E3903D16-3D53-4455-98E3-A6022AAFD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1" y="6226175"/>
            <a:ext cx="2720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Prekapilární plicní hypertenze</a:t>
            </a:r>
          </a:p>
        </p:txBody>
      </p:sp>
      <p:sp>
        <p:nvSpPr>
          <p:cNvPr id="194647" name="Text Box 87">
            <a:extLst>
              <a:ext uri="{FF2B5EF4-FFF2-40B4-BE49-F238E27FC236}">
                <a16:creationId xmlns:a16="http://schemas.microsoft.com/office/drawing/2014/main" id="{81A198A9-2100-4785-BB53-35140CCF5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6299201"/>
            <a:ext cx="1874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Cor pulmonale</a:t>
            </a:r>
          </a:p>
        </p:txBody>
      </p:sp>
      <p:sp>
        <p:nvSpPr>
          <p:cNvPr id="194648" name="Text Box 88">
            <a:extLst>
              <a:ext uri="{FF2B5EF4-FFF2-40B4-BE49-F238E27FC236}">
                <a16:creationId xmlns:a16="http://schemas.microsoft.com/office/drawing/2014/main" id="{B3B3CDE2-E325-423A-903B-5E81D9EB9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4" y="5294313"/>
            <a:ext cx="1874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Pravostranné selhání</a:t>
            </a:r>
          </a:p>
        </p:txBody>
      </p:sp>
      <p:sp>
        <p:nvSpPr>
          <p:cNvPr id="194649" name="Text Box 89">
            <a:extLst>
              <a:ext uri="{FF2B5EF4-FFF2-40B4-BE49-F238E27FC236}">
                <a16:creationId xmlns:a16="http://schemas.microsoft.com/office/drawing/2014/main" id="{7837B35A-781B-4A8C-8206-406DD11D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101" y="4564063"/>
            <a:ext cx="96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Otoky</a:t>
            </a:r>
          </a:p>
        </p:txBody>
      </p:sp>
      <p:sp>
        <p:nvSpPr>
          <p:cNvPr id="194650" name="AutoShape 90">
            <a:extLst>
              <a:ext uri="{FF2B5EF4-FFF2-40B4-BE49-F238E27FC236}">
                <a16:creationId xmlns:a16="http://schemas.microsoft.com/office/drawing/2014/main" id="{EF1F2018-75AE-43B5-9531-F7F9CCDE8FB0}"/>
              </a:ext>
            </a:extLst>
          </p:cNvPr>
          <p:cNvSpPr>
            <a:spLocks noChangeArrowheads="1"/>
          </p:cNvSpPr>
          <p:nvPr/>
        </p:nvSpPr>
        <p:spPr bwMode="auto">
          <a:xfrm rot="3037285">
            <a:off x="6096794" y="5796757"/>
            <a:ext cx="763588" cy="365125"/>
          </a:xfrm>
          <a:prstGeom prst="rightArrow">
            <a:avLst>
              <a:gd name="adj1" fmla="val 50000"/>
              <a:gd name="adj2" fmla="val 522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94651" name="AutoShape 91">
            <a:extLst>
              <a:ext uri="{FF2B5EF4-FFF2-40B4-BE49-F238E27FC236}">
                <a16:creationId xmlns:a16="http://schemas.microsoft.com/office/drawing/2014/main" id="{D7DFC22F-3BCD-4F95-B59E-8B22ACECEAC1}"/>
              </a:ext>
            </a:extLst>
          </p:cNvPr>
          <p:cNvSpPr>
            <a:spLocks noChangeArrowheads="1"/>
          </p:cNvSpPr>
          <p:nvPr/>
        </p:nvSpPr>
        <p:spPr bwMode="auto">
          <a:xfrm rot="20850946">
            <a:off x="8010525" y="6403976"/>
            <a:ext cx="763588" cy="365125"/>
          </a:xfrm>
          <a:prstGeom prst="rightArrow">
            <a:avLst>
              <a:gd name="adj1" fmla="val 50000"/>
              <a:gd name="adj2" fmla="val 522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94652" name="AutoShape 92">
            <a:extLst>
              <a:ext uri="{FF2B5EF4-FFF2-40B4-BE49-F238E27FC236}">
                <a16:creationId xmlns:a16="http://schemas.microsoft.com/office/drawing/2014/main" id="{EAB50F1E-6CD8-4D88-AAA3-18A0A3E4CED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992394" y="5796757"/>
            <a:ext cx="763588" cy="365125"/>
          </a:xfrm>
          <a:prstGeom prst="rightArrow">
            <a:avLst>
              <a:gd name="adj1" fmla="val 50000"/>
              <a:gd name="adj2" fmla="val 522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3" name="AutoShape 93">
            <a:extLst>
              <a:ext uri="{FF2B5EF4-FFF2-40B4-BE49-F238E27FC236}">
                <a16:creationId xmlns:a16="http://schemas.microsoft.com/office/drawing/2014/main" id="{9ABDF28D-EA99-4977-B7C6-0D15EEA3FA3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365457" y="4928395"/>
            <a:ext cx="525463" cy="365125"/>
          </a:xfrm>
          <a:prstGeom prst="rightArrow">
            <a:avLst>
              <a:gd name="adj1" fmla="val 50000"/>
              <a:gd name="adj2" fmla="val 35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94654" name="AutoShape 94">
            <a:extLst>
              <a:ext uri="{FF2B5EF4-FFF2-40B4-BE49-F238E27FC236}">
                <a16:creationId xmlns:a16="http://schemas.microsoft.com/office/drawing/2014/main" id="{9E8105FC-CA97-4336-992A-8CD6368B6A8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52769" y="4196557"/>
            <a:ext cx="515938" cy="365125"/>
          </a:xfrm>
          <a:prstGeom prst="rightArrow">
            <a:avLst>
              <a:gd name="adj1" fmla="val 50000"/>
              <a:gd name="adj2" fmla="val 353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94655" name="Text Box 95">
            <a:extLst>
              <a:ext uri="{FF2B5EF4-FFF2-40B4-BE49-F238E27FC236}">
                <a16:creationId xmlns:a16="http://schemas.microsoft.com/office/drawing/2014/main" id="{B219F2B6-DEC0-4946-B74F-579C75821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300" y="3325813"/>
            <a:ext cx="1843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ší přítok hypoxické krve</a:t>
            </a:r>
          </a:p>
        </p:txBody>
      </p:sp>
      <p:sp>
        <p:nvSpPr>
          <p:cNvPr id="194656" name="AutoShape 96">
            <a:extLst>
              <a:ext uri="{FF2B5EF4-FFF2-40B4-BE49-F238E27FC236}">
                <a16:creationId xmlns:a16="http://schemas.microsoft.com/office/drawing/2014/main" id="{402166E8-0F10-42A2-9B2F-45984DD375D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74469" y="4155282"/>
            <a:ext cx="763588" cy="365125"/>
          </a:xfrm>
          <a:prstGeom prst="rightArrow">
            <a:avLst>
              <a:gd name="adj1" fmla="val 50000"/>
              <a:gd name="adj2" fmla="val 522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94657" name="Line 97">
            <a:extLst>
              <a:ext uri="{FF2B5EF4-FFF2-40B4-BE49-F238E27FC236}">
                <a16:creationId xmlns:a16="http://schemas.microsoft.com/office/drawing/2014/main" id="{2C289CA5-210E-4A0E-94B3-F2803BE98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7975" y="3014663"/>
            <a:ext cx="0" cy="176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99" name="Text Box 98">
            <a:extLst>
              <a:ext uri="{FF2B5EF4-FFF2-40B4-BE49-F238E27FC236}">
                <a16:creationId xmlns:a16="http://schemas.microsoft.com/office/drawing/2014/main" id="{648D1723-7618-466F-A522-92896A5A6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1"/>
            <a:ext cx="6281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Obstruktivní forma chronické obstrukční choroby plicní</a:t>
            </a:r>
          </a:p>
        </p:txBody>
      </p:sp>
    </p:spTree>
    <p:extLst>
      <p:ext uri="{BB962C8B-B14F-4D97-AF65-F5344CB8AC3E}">
        <p14:creationId xmlns:p14="http://schemas.microsoft.com/office/powerpoint/2010/main" val="2804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9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9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nimBg="1"/>
      <p:bldP spid="194646" grpId="0"/>
      <p:bldP spid="194647" grpId="0"/>
      <p:bldP spid="194648" grpId="0"/>
      <p:bldP spid="194649" grpId="0"/>
      <p:bldP spid="194650" grpId="0" animBg="1"/>
      <p:bldP spid="194651" grpId="0" animBg="1"/>
      <p:bldP spid="194652" grpId="0" animBg="1"/>
      <p:bldP spid="194653" grpId="0" animBg="1"/>
      <p:bldP spid="194654" grpId="0" animBg="1"/>
      <p:bldP spid="194655" grpId="0"/>
      <p:bldP spid="1946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707D9E0-2151-4734-874C-78DC7F239DB4}"/>
              </a:ext>
            </a:extLst>
          </p:cNvPr>
          <p:cNvGrpSpPr>
            <a:grpSpLocks/>
          </p:cNvGrpSpPr>
          <p:nvPr/>
        </p:nvGrpSpPr>
        <p:grpSpPr bwMode="auto">
          <a:xfrm>
            <a:off x="7104064" y="1463131"/>
            <a:ext cx="2592387" cy="1412875"/>
            <a:chOff x="3515" y="45"/>
            <a:chExt cx="1633" cy="890"/>
          </a:xfrm>
        </p:grpSpPr>
        <p:sp>
          <p:nvSpPr>
            <p:cNvPr id="99701" name="Text Box 3">
              <a:extLst>
                <a:ext uri="{FF2B5EF4-FFF2-40B4-BE49-F238E27FC236}">
                  <a16:creationId xmlns:a16="http://schemas.microsoft.com/office/drawing/2014/main" id="{A77EF7E3-85B1-410D-A476-7DEC4572B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10"/>
              <a:ext cx="8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800">
                  <a:latin typeface="Arial" panose="020B0604020202020204" pitchFamily="34" charset="0"/>
                  <a:cs typeface="Arial" panose="020B0604020202020204" pitchFamily="34" charset="0"/>
                </a:rPr>
                <a:t>1. Ventilace</a:t>
              </a:r>
            </a:p>
          </p:txBody>
        </p:sp>
        <p:sp>
          <p:nvSpPr>
            <p:cNvPr id="99702" name="Oval 4">
              <a:extLst>
                <a:ext uri="{FF2B5EF4-FFF2-40B4-BE49-F238E27FC236}">
                  <a16:creationId xmlns:a16="http://schemas.microsoft.com/office/drawing/2014/main" id="{8FF6CD55-EAFD-40CF-847C-451A52BD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00"/>
              <a:ext cx="77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9703" name="AutoShape 5">
              <a:extLst>
                <a:ext uri="{FF2B5EF4-FFF2-40B4-BE49-F238E27FC236}">
                  <a16:creationId xmlns:a16="http://schemas.microsoft.com/office/drawing/2014/main" id="{1EEE244A-DC61-41DE-890F-9411F8C8C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64"/>
              <a:ext cx="318" cy="317"/>
            </a:xfrm>
            <a:prstGeom prst="flowChartMagneticDisk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9704" name="Line 6">
              <a:extLst>
                <a:ext uri="{FF2B5EF4-FFF2-40B4-BE49-F238E27FC236}">
                  <a16:creationId xmlns:a16="http://schemas.microsoft.com/office/drawing/2014/main" id="{D1C42DCF-9333-4601-9C17-B0175861E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45"/>
              <a:ext cx="0" cy="21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05" name="Text Box 7">
              <a:extLst>
                <a:ext uri="{FF2B5EF4-FFF2-40B4-BE49-F238E27FC236}">
                  <a16:creationId xmlns:a16="http://schemas.microsoft.com/office/drawing/2014/main" id="{AED9B696-7043-4CA9-BE71-E993C4E59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482"/>
              <a:ext cx="3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80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cs-CZ" altLang="cs-CZ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9706" name="Text Box 8">
              <a:extLst>
                <a:ext uri="{FF2B5EF4-FFF2-40B4-BE49-F238E27FC236}">
                  <a16:creationId xmlns:a16="http://schemas.microsoft.com/office/drawing/2014/main" id="{0A70429B-CBAC-4C32-9F8B-EC00FCAE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482"/>
              <a:ext cx="2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8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cs-CZ" altLang="cs-CZ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9707" name="Line 9">
              <a:extLst>
                <a:ext uri="{FF2B5EF4-FFF2-40B4-BE49-F238E27FC236}">
                  <a16:creationId xmlns:a16="http://schemas.microsoft.com/office/drawing/2014/main" id="{94E474B1-71B1-475D-A26C-5063B98B2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4" y="391"/>
              <a:ext cx="9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08" name="Line 10">
              <a:extLst>
                <a:ext uri="{FF2B5EF4-FFF2-40B4-BE49-F238E27FC236}">
                  <a16:creationId xmlns:a16="http://schemas.microsoft.com/office/drawing/2014/main" id="{52B8CFD0-C0F4-4997-ACFD-9C49C1B4D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391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944" name="Group 370">
            <a:extLst>
              <a:ext uri="{FF2B5EF4-FFF2-40B4-BE49-F238E27FC236}">
                <a16:creationId xmlns:a16="http://schemas.microsoft.com/office/drawing/2014/main" id="{7ED6DDA4-88AE-4457-8E7A-69564083D3E8}"/>
              </a:ext>
            </a:extLst>
          </p:cNvPr>
          <p:cNvGrpSpPr>
            <a:grpSpLocks/>
          </p:cNvGrpSpPr>
          <p:nvPr/>
        </p:nvGrpSpPr>
        <p:grpSpPr bwMode="auto">
          <a:xfrm>
            <a:off x="7751764" y="2636293"/>
            <a:ext cx="2738437" cy="1041400"/>
            <a:chOff x="3923" y="784"/>
            <a:chExt cx="1725" cy="656"/>
          </a:xfrm>
        </p:grpSpPr>
        <p:sp>
          <p:nvSpPr>
            <p:cNvPr id="99346" name="Text Box 371">
              <a:extLst>
                <a:ext uri="{FF2B5EF4-FFF2-40B4-BE49-F238E27FC236}">
                  <a16:creationId xmlns:a16="http://schemas.microsoft.com/office/drawing/2014/main" id="{FDC7DCFA-45A8-4BD5-B646-8E21EB78C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207"/>
              <a:ext cx="7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800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cs-CZ" altLang="cs-CZ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Perfúze</a:t>
              </a:r>
              <a:endParaRPr lang="cs-CZ" altLang="cs-CZ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47" name="Freeform 372">
              <a:extLst>
                <a:ext uri="{FF2B5EF4-FFF2-40B4-BE49-F238E27FC236}">
                  <a16:creationId xmlns:a16="http://schemas.microsoft.com/office/drawing/2014/main" id="{DFEB1D56-9316-4EBC-A4EA-0E29D408E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" y="784"/>
              <a:ext cx="1497" cy="333"/>
            </a:xfrm>
            <a:custGeom>
              <a:avLst/>
              <a:gdLst>
                <a:gd name="T0" fmla="*/ 0 w 1497"/>
                <a:gd name="T1" fmla="*/ 287 h 333"/>
                <a:gd name="T2" fmla="*/ 46 w 1497"/>
                <a:gd name="T3" fmla="*/ 197 h 333"/>
                <a:gd name="T4" fmla="*/ 273 w 1497"/>
                <a:gd name="T5" fmla="*/ 15 h 333"/>
                <a:gd name="T6" fmla="*/ 499 w 1497"/>
                <a:gd name="T7" fmla="*/ 106 h 333"/>
                <a:gd name="T8" fmla="*/ 771 w 1497"/>
                <a:gd name="T9" fmla="*/ 151 h 333"/>
                <a:gd name="T10" fmla="*/ 1016 w 1497"/>
                <a:gd name="T11" fmla="*/ 29 h 333"/>
                <a:gd name="T12" fmla="*/ 1316 w 1497"/>
                <a:gd name="T13" fmla="*/ 61 h 333"/>
                <a:gd name="T14" fmla="*/ 1497 w 1497"/>
                <a:gd name="T15" fmla="*/ 333 h 3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7"/>
                <a:gd name="T25" fmla="*/ 0 h 333"/>
                <a:gd name="T26" fmla="*/ 1497 w 1497"/>
                <a:gd name="T27" fmla="*/ 333 h 3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7" h="333">
                  <a:moveTo>
                    <a:pt x="0" y="287"/>
                  </a:moveTo>
                  <a:cubicBezTo>
                    <a:pt x="0" y="264"/>
                    <a:pt x="1" y="242"/>
                    <a:pt x="46" y="197"/>
                  </a:cubicBezTo>
                  <a:cubicBezTo>
                    <a:pt x="91" y="152"/>
                    <a:pt x="198" y="30"/>
                    <a:pt x="273" y="15"/>
                  </a:cubicBezTo>
                  <a:cubicBezTo>
                    <a:pt x="348" y="0"/>
                    <a:pt x="416" y="83"/>
                    <a:pt x="499" y="106"/>
                  </a:cubicBezTo>
                  <a:cubicBezTo>
                    <a:pt x="582" y="129"/>
                    <a:pt x="685" y="164"/>
                    <a:pt x="771" y="151"/>
                  </a:cubicBezTo>
                  <a:cubicBezTo>
                    <a:pt x="857" y="138"/>
                    <a:pt x="925" y="44"/>
                    <a:pt x="1016" y="29"/>
                  </a:cubicBezTo>
                  <a:cubicBezTo>
                    <a:pt x="1107" y="14"/>
                    <a:pt x="1236" y="10"/>
                    <a:pt x="1316" y="61"/>
                  </a:cubicBezTo>
                  <a:cubicBezTo>
                    <a:pt x="1396" y="112"/>
                    <a:pt x="1467" y="288"/>
                    <a:pt x="1497" y="333"/>
                  </a:cubicBezTo>
                </a:path>
              </a:pathLst>
            </a:cu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8" name="Line 373">
              <a:extLst>
                <a:ext uri="{FF2B5EF4-FFF2-40B4-BE49-F238E27FC236}">
                  <a16:creationId xmlns:a16="http://schemas.microsoft.com/office/drawing/2014/main" id="{51C44A98-3337-435E-9D1B-47244AB03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1071"/>
              <a:ext cx="9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9" name="Line 374">
              <a:extLst>
                <a:ext uri="{FF2B5EF4-FFF2-40B4-BE49-F238E27FC236}">
                  <a16:creationId xmlns:a16="http://schemas.microsoft.com/office/drawing/2014/main" id="{51D85EEA-00EE-443D-AA9F-303BEB3AC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" y="1162"/>
              <a:ext cx="4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945" name="Group 375">
            <a:extLst>
              <a:ext uri="{FF2B5EF4-FFF2-40B4-BE49-F238E27FC236}">
                <a16:creationId xmlns:a16="http://schemas.microsoft.com/office/drawing/2014/main" id="{C76D9082-C71C-4B15-837C-F18BF20A5786}"/>
              </a:ext>
            </a:extLst>
          </p:cNvPr>
          <p:cNvGrpSpPr>
            <a:grpSpLocks/>
          </p:cNvGrpSpPr>
          <p:nvPr/>
        </p:nvGrpSpPr>
        <p:grpSpPr bwMode="auto">
          <a:xfrm>
            <a:off x="8616957" y="2517231"/>
            <a:ext cx="1095376" cy="728662"/>
            <a:chOff x="4468" y="709"/>
            <a:chExt cx="690" cy="459"/>
          </a:xfrm>
        </p:grpSpPr>
        <p:sp>
          <p:nvSpPr>
            <p:cNvPr id="99343" name="Text Box 376">
              <a:extLst>
                <a:ext uri="{FF2B5EF4-FFF2-40B4-BE49-F238E27FC236}">
                  <a16:creationId xmlns:a16="http://schemas.microsoft.com/office/drawing/2014/main" id="{B0011AC7-0EEB-459E-A81A-1CE5B890B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935"/>
              <a:ext cx="6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800" dirty="0">
                  <a:latin typeface="Arial" panose="020B0604020202020204" pitchFamily="34" charset="0"/>
                  <a:cs typeface="Arial" panose="020B0604020202020204" pitchFamily="34" charset="0"/>
                </a:rPr>
                <a:t>3. Difúze</a:t>
              </a:r>
            </a:p>
          </p:txBody>
        </p:sp>
        <p:sp>
          <p:nvSpPr>
            <p:cNvPr id="99344" name="Line 377">
              <a:extLst>
                <a:ext uri="{FF2B5EF4-FFF2-40B4-BE49-F238E27FC236}">
                  <a16:creationId xmlns:a16="http://schemas.microsoft.com/office/drawing/2014/main" id="{7CD5511F-0D1E-462A-85B9-A8465B4E7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4" y="70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5" name="Line 378">
              <a:extLst>
                <a:ext uri="{FF2B5EF4-FFF2-40B4-BE49-F238E27FC236}">
                  <a16:creationId xmlns:a16="http://schemas.microsoft.com/office/drawing/2014/main" id="{5A944C3D-3B16-4B82-90ED-47E451649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6" y="709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1" name="Obrázek 380">
            <a:extLst>
              <a:ext uri="{FF2B5EF4-FFF2-40B4-BE49-F238E27FC236}">
                <a16:creationId xmlns:a16="http://schemas.microsoft.com/office/drawing/2014/main" id="{6FE73C37-BFFD-45A7-9DAD-3E9AF3966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688" y="943547"/>
            <a:ext cx="4059676" cy="2730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>
            <a:extLst>
              <a:ext uri="{FF2B5EF4-FFF2-40B4-BE49-F238E27FC236}">
                <a16:creationId xmlns:a16="http://schemas.microsoft.com/office/drawing/2014/main" id="{71869C50-742B-4D69-85BE-833C28858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1676400"/>
            <a:ext cx="1008062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 VA</a:t>
            </a:r>
          </a:p>
        </p:txBody>
      </p:sp>
      <p:sp>
        <p:nvSpPr>
          <p:cNvPr id="178179" name="Line 3">
            <a:extLst>
              <a:ext uri="{FF2B5EF4-FFF2-40B4-BE49-F238E27FC236}">
                <a16:creationId xmlns:a16="http://schemas.microsoft.com/office/drawing/2014/main" id="{8E98B402-CCE7-4C8A-B2BC-E939BF7C4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1820864"/>
            <a:ext cx="0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0" name="Text Box 4">
            <a:extLst>
              <a:ext uri="{FF2B5EF4-FFF2-40B4-BE49-F238E27FC236}">
                <a16:creationId xmlns:a16="http://schemas.microsoft.com/office/drawing/2014/main" id="{88D1EB80-17AD-4D1E-96B1-BC797B5E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981326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8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8181" name="Text Box 5">
            <a:extLst>
              <a:ext uri="{FF2B5EF4-FFF2-40B4-BE49-F238E27FC236}">
                <a16:creationId xmlns:a16="http://schemas.microsoft.com/office/drawing/2014/main" id="{D544DAED-6D55-4599-81EE-9EFBD24E6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909888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8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8182" name="Line 6">
            <a:extLst>
              <a:ext uri="{FF2B5EF4-FFF2-40B4-BE49-F238E27FC236}">
                <a16:creationId xmlns:a16="http://schemas.microsoft.com/office/drawing/2014/main" id="{D95D3C7D-1312-437E-9130-A2AF67DD2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2995614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3" name="Line 7">
            <a:extLst>
              <a:ext uri="{FF2B5EF4-FFF2-40B4-BE49-F238E27FC236}">
                <a16:creationId xmlns:a16="http://schemas.microsoft.com/office/drawing/2014/main" id="{C5DDFD0F-28EA-4AF5-9081-2B6EDAAA1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8313" y="2995614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4" name="Line 8">
            <a:extLst>
              <a:ext uri="{FF2B5EF4-FFF2-40B4-BE49-F238E27FC236}">
                <a16:creationId xmlns:a16="http://schemas.microsoft.com/office/drawing/2014/main" id="{7D49CCEE-F268-4C3D-AB3D-0612DF21E5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4114" y="2205039"/>
            <a:ext cx="503237" cy="7191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5" name="Line 9">
            <a:extLst>
              <a:ext uri="{FF2B5EF4-FFF2-40B4-BE49-F238E27FC236}">
                <a16:creationId xmlns:a16="http://schemas.microsoft.com/office/drawing/2014/main" id="{A6F21ABE-5985-425B-AEF2-3DFA96BC7F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2205038"/>
            <a:ext cx="1079500" cy="6477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6" name="Text Box 10">
            <a:extLst>
              <a:ext uri="{FF2B5EF4-FFF2-40B4-BE49-F238E27FC236}">
                <a16:creationId xmlns:a16="http://schemas.microsoft.com/office/drawing/2014/main" id="{D13FACF9-4A40-47EA-A41E-E70D17F3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4" y="5357813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8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8187" name="Text Box 11">
            <a:extLst>
              <a:ext uri="{FF2B5EF4-FFF2-40B4-BE49-F238E27FC236}">
                <a16:creationId xmlns:a16="http://schemas.microsoft.com/office/drawing/2014/main" id="{62E9C543-F75E-4884-9D55-BFE62918A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5286376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8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8188" name="Line 12">
            <a:extLst>
              <a:ext uri="{FF2B5EF4-FFF2-40B4-BE49-F238E27FC236}">
                <a16:creationId xmlns:a16="http://schemas.microsoft.com/office/drawing/2014/main" id="{0210108F-A666-4F95-9D03-BEF1E78A1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5372101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9" name="Line 13">
            <a:extLst>
              <a:ext uri="{FF2B5EF4-FFF2-40B4-BE49-F238E27FC236}">
                <a16:creationId xmlns:a16="http://schemas.microsoft.com/office/drawing/2014/main" id="{E822D3AD-3956-4804-A0D8-BC65531D3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288" y="5372101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90" name="Line 14">
            <a:extLst>
              <a:ext uri="{FF2B5EF4-FFF2-40B4-BE49-F238E27FC236}">
                <a16:creationId xmlns:a16="http://schemas.microsoft.com/office/drawing/2014/main" id="{EB4B147C-23A4-4941-91FE-330400EC24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1089" y="4581525"/>
            <a:ext cx="504825" cy="7191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91" name="Line 15">
            <a:extLst>
              <a:ext uri="{FF2B5EF4-FFF2-40B4-BE49-F238E27FC236}">
                <a16:creationId xmlns:a16="http://schemas.microsoft.com/office/drawing/2014/main" id="{8E5C1ACF-55FB-4C7B-97C4-0826B3E0D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4581525"/>
            <a:ext cx="1079500" cy="6477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8" name="Text Box 16">
            <a:extLst>
              <a:ext uri="{FF2B5EF4-FFF2-40B4-BE49-F238E27FC236}">
                <a16:creationId xmlns:a16="http://schemas.microsoft.com/office/drawing/2014/main" id="{DBBE797C-B919-4ABD-9918-545F629AA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2778125"/>
            <a:ext cx="231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cs-CZ" altLang="cs-CZ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=VD+</a:t>
            </a: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78193" name="Line 17">
            <a:extLst>
              <a:ext uri="{FF2B5EF4-FFF2-40B4-BE49-F238E27FC236}">
                <a16:creationId xmlns:a16="http://schemas.microsoft.com/office/drawing/2014/main" id="{7236B002-A23E-4862-BC52-9D017402D5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9601" y="3284539"/>
            <a:ext cx="360363" cy="10810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94" name="Text Box 18">
            <a:extLst>
              <a:ext uri="{FF2B5EF4-FFF2-40B4-BE49-F238E27FC236}">
                <a16:creationId xmlns:a16="http://schemas.microsoft.com/office/drawing/2014/main" id="{A05F0843-4E6B-4A0C-88C4-49E99D0E3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9" y="4330701"/>
            <a:ext cx="113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8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8195" name="Text Box 19">
            <a:extLst>
              <a:ext uri="{FF2B5EF4-FFF2-40B4-BE49-F238E27FC236}">
                <a16:creationId xmlns:a16="http://schemas.microsoft.com/office/drawing/2014/main" id="{39E4CC59-2E50-4BCE-BA73-117A5A58F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3" y="2817813"/>
            <a:ext cx="2355850" cy="476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Respir. centrum</a:t>
            </a:r>
          </a:p>
        </p:txBody>
      </p:sp>
      <p:sp>
        <p:nvSpPr>
          <p:cNvPr id="178196" name="Line 20">
            <a:extLst>
              <a:ext uri="{FF2B5EF4-FFF2-40B4-BE49-F238E27FC236}">
                <a16:creationId xmlns:a16="http://schemas.microsoft.com/office/drawing/2014/main" id="{ADBEA06A-C800-4104-ADF3-9539D26FB6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3626" y="3322638"/>
            <a:ext cx="1152525" cy="12239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97" name="Freeform 21">
            <a:extLst>
              <a:ext uri="{FF2B5EF4-FFF2-40B4-BE49-F238E27FC236}">
                <a16:creationId xmlns:a16="http://schemas.microsoft.com/office/drawing/2014/main" id="{DE094402-1C18-4992-AA8E-140224DED1A4}"/>
              </a:ext>
            </a:extLst>
          </p:cNvPr>
          <p:cNvSpPr>
            <a:spLocks/>
          </p:cNvSpPr>
          <p:nvPr/>
        </p:nvSpPr>
        <p:spPr bwMode="auto">
          <a:xfrm>
            <a:off x="5781676" y="1608139"/>
            <a:ext cx="2651125" cy="1246187"/>
          </a:xfrm>
          <a:custGeom>
            <a:avLst/>
            <a:gdLst>
              <a:gd name="T0" fmla="*/ 2147483646 w 1670"/>
              <a:gd name="T1" fmla="*/ 2147483646 h 785"/>
              <a:gd name="T2" fmla="*/ 2147483646 w 1670"/>
              <a:gd name="T3" fmla="*/ 2147483646 h 785"/>
              <a:gd name="T4" fmla="*/ 2147483646 w 1670"/>
              <a:gd name="T5" fmla="*/ 2147483646 h 785"/>
              <a:gd name="T6" fmla="*/ 0 w 1670"/>
              <a:gd name="T7" fmla="*/ 2147483646 h 785"/>
              <a:gd name="T8" fmla="*/ 0 60000 65536"/>
              <a:gd name="T9" fmla="*/ 0 60000 65536"/>
              <a:gd name="T10" fmla="*/ 0 60000 65536"/>
              <a:gd name="T11" fmla="*/ 0 60000 65536"/>
              <a:gd name="T12" fmla="*/ 0 w 1670"/>
              <a:gd name="T13" fmla="*/ 0 h 785"/>
              <a:gd name="T14" fmla="*/ 1670 w 1670"/>
              <a:gd name="T15" fmla="*/ 785 h 7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0" h="785">
                <a:moveTo>
                  <a:pt x="1670" y="747"/>
                </a:moveTo>
                <a:cubicBezTo>
                  <a:pt x="1631" y="673"/>
                  <a:pt x="1663" y="410"/>
                  <a:pt x="1433" y="299"/>
                </a:cubicBezTo>
                <a:cubicBezTo>
                  <a:pt x="1203" y="188"/>
                  <a:pt x="527" y="0"/>
                  <a:pt x="288" y="81"/>
                </a:cubicBezTo>
                <a:cubicBezTo>
                  <a:pt x="69" y="96"/>
                  <a:pt x="60" y="638"/>
                  <a:pt x="0" y="785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98" name="Text Box 22">
            <a:extLst>
              <a:ext uri="{FF2B5EF4-FFF2-40B4-BE49-F238E27FC236}">
                <a16:creationId xmlns:a16="http://schemas.microsoft.com/office/drawing/2014/main" id="{F6B8066C-00F1-4762-94E7-6D45EEDD3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86886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8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1400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99" name="Line 23">
            <a:extLst>
              <a:ext uri="{FF2B5EF4-FFF2-40B4-BE49-F238E27FC236}">
                <a16:creationId xmlns:a16="http://schemas.microsoft.com/office/drawing/2014/main" id="{9A564AC5-47E7-4313-8E44-1B9DD6E25C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4425" y="3500439"/>
            <a:ext cx="1009650" cy="15843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6" name="Text Box 24">
            <a:extLst>
              <a:ext uri="{FF2B5EF4-FFF2-40B4-BE49-F238E27FC236}">
                <a16:creationId xmlns:a16="http://schemas.microsoft.com/office/drawing/2014/main" id="{96EF704A-97CE-44D2-9848-A916B898B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44451"/>
            <a:ext cx="7777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Regulace ventilace prostřednictvím vlivu alveolární ventilace na pCO2 a pO2</a:t>
            </a:r>
          </a:p>
        </p:txBody>
      </p:sp>
      <p:sp>
        <p:nvSpPr>
          <p:cNvPr id="178201" name="Text Box 25">
            <a:extLst>
              <a:ext uri="{FF2B5EF4-FFF2-40B4-BE49-F238E27FC236}">
                <a16:creationId xmlns:a16="http://schemas.microsoft.com/office/drawing/2014/main" id="{FA1E2CD6-B969-4E8C-86D8-4C9A0584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4052889"/>
            <a:ext cx="1008063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 VA</a:t>
            </a:r>
          </a:p>
        </p:txBody>
      </p:sp>
      <p:sp>
        <p:nvSpPr>
          <p:cNvPr id="178202" name="Line 26">
            <a:extLst>
              <a:ext uri="{FF2B5EF4-FFF2-40B4-BE49-F238E27FC236}">
                <a16:creationId xmlns:a16="http://schemas.microsoft.com/office/drawing/2014/main" id="{5ADE1563-799B-410D-8075-BA9B0616E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8425" y="4197350"/>
            <a:ext cx="0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03" name="Text Box 27">
            <a:extLst>
              <a:ext uri="{FF2B5EF4-FFF2-40B4-BE49-F238E27FC236}">
                <a16:creationId xmlns:a16="http://schemas.microsoft.com/office/drawing/2014/main" id="{15EDD640-EFB5-4F82-B773-CE172C5900A1}"/>
              </a:ext>
            </a:extLst>
          </p:cNvPr>
          <p:cNvSpPr txBox="1">
            <a:spLocks noChangeArrowheads="1"/>
          </p:cNvSpPr>
          <p:nvPr/>
        </p:nvSpPr>
        <p:spPr bwMode="auto">
          <a:xfrm rot="17999769">
            <a:off x="7108032" y="3929857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 při poklesu </a:t>
            </a: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18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36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7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7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  <p:bldP spid="178180" grpId="0"/>
      <p:bldP spid="178181" grpId="0"/>
      <p:bldP spid="178186" grpId="0"/>
      <p:bldP spid="178187" grpId="0"/>
      <p:bldP spid="178194" grpId="0"/>
      <p:bldP spid="178195" grpId="0" animBg="1"/>
      <p:bldP spid="178198" grpId="0"/>
      <p:bldP spid="178201" grpId="0" animBg="1"/>
      <p:bldP spid="1782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>
            <a:extLst>
              <a:ext uri="{FF2B5EF4-FFF2-40B4-BE49-F238E27FC236}">
                <a16:creationId xmlns:a16="http://schemas.microsoft.com/office/drawing/2014/main" id="{899435E8-444D-453E-8D21-2811C3CCF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1052513"/>
            <a:ext cx="1439863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emfyzém</a:t>
            </a:r>
          </a:p>
        </p:txBody>
      </p:sp>
      <p:sp>
        <p:nvSpPr>
          <p:cNvPr id="180227" name="AutoShape 3">
            <a:extLst>
              <a:ext uri="{FF2B5EF4-FFF2-40B4-BE49-F238E27FC236}">
                <a16:creationId xmlns:a16="http://schemas.microsoft.com/office/drawing/2014/main" id="{29991074-52D0-40B7-9606-D44FB74F8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6" y="1052513"/>
            <a:ext cx="1655763" cy="576262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kompenzace</a:t>
            </a:r>
          </a:p>
        </p:txBody>
      </p:sp>
      <p:sp>
        <p:nvSpPr>
          <p:cNvPr id="107524" name="Text Box 4">
            <a:extLst>
              <a:ext uri="{FF2B5EF4-FFF2-40B4-BE49-F238E27FC236}">
                <a16:creationId xmlns:a16="http://schemas.microsoft.com/office/drawing/2014/main" id="{FC120081-7945-4120-AF07-48A5814A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44451"/>
            <a:ext cx="6854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Emfysematická forma chronické obstrukční choroby plicní</a:t>
            </a:r>
          </a:p>
        </p:txBody>
      </p:sp>
      <p:sp>
        <p:nvSpPr>
          <p:cNvPr id="180229" name="Text Box 5">
            <a:extLst>
              <a:ext uri="{FF2B5EF4-FFF2-40B4-BE49-F238E27FC236}">
                <a16:creationId xmlns:a16="http://schemas.microsoft.com/office/drawing/2014/main" id="{80F3BF18-CAA8-40BB-B5CE-D82AE0C78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2276476"/>
            <a:ext cx="2268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normalizace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0230" name="Text Box 6">
            <a:extLst>
              <a:ext uri="{FF2B5EF4-FFF2-40B4-BE49-F238E27FC236}">
                <a16:creationId xmlns:a16="http://schemas.microsoft.com/office/drawing/2014/main" id="{462F414F-B8E2-4239-84E5-3B89875BF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989138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Respir. centrum</a:t>
            </a:r>
          </a:p>
        </p:txBody>
      </p:sp>
      <p:sp>
        <p:nvSpPr>
          <p:cNvPr id="180231" name="Text Box 7">
            <a:extLst>
              <a:ext uri="{FF2B5EF4-FFF2-40B4-BE49-F238E27FC236}">
                <a16:creationId xmlns:a16="http://schemas.microsoft.com/office/drawing/2014/main" id="{ECBD4B28-744B-4D3E-B7CD-C343EFC1C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2636839"/>
            <a:ext cx="1944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normalizace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528" name="Text Box 8">
            <a:extLst>
              <a:ext uri="{FF2B5EF4-FFF2-40B4-BE49-F238E27FC236}">
                <a16:creationId xmlns:a16="http://schemas.microsoft.com/office/drawing/2014/main" id="{90A3B5E2-8AC8-494A-9452-8283F799B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1" y="1027114"/>
            <a:ext cx="1851025" cy="52863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 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1200" b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07529" name="Text Box 9">
            <a:extLst>
              <a:ext uri="{FF2B5EF4-FFF2-40B4-BE49-F238E27FC236}">
                <a16:creationId xmlns:a16="http://schemas.microsoft.com/office/drawing/2014/main" id="{ED5260CC-7C57-45B4-9730-C206E3C39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1" y="1179514"/>
            <a:ext cx="1641475" cy="37623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VD + VA</a:t>
            </a:r>
          </a:p>
        </p:txBody>
      </p:sp>
      <p:sp>
        <p:nvSpPr>
          <p:cNvPr id="180234" name="Text Box 10">
            <a:extLst>
              <a:ext uri="{FF2B5EF4-FFF2-40B4-BE49-F238E27FC236}">
                <a16:creationId xmlns:a16="http://schemas.microsoft.com/office/drawing/2014/main" id="{F80D4317-6810-4AAF-AA8C-B3A65C071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908050"/>
            <a:ext cx="2590800" cy="711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altLang="cs-CZ" sz="4000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80235" name="Line 11">
            <a:extLst>
              <a:ext uri="{FF2B5EF4-FFF2-40B4-BE49-F238E27FC236}">
                <a16:creationId xmlns:a16="http://schemas.microsoft.com/office/drawing/2014/main" id="{9CC814E1-7CB3-4CB7-A907-54D48469A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27797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6" name="Text Box 12">
            <a:extLst>
              <a:ext uri="{FF2B5EF4-FFF2-40B4-BE49-F238E27FC236}">
                <a16:creationId xmlns:a16="http://schemas.microsoft.com/office/drawing/2014/main" id="{5149CCE3-12FB-44A9-B304-EBBA3ADF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1771650"/>
            <a:ext cx="142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normalizace VA</a:t>
            </a:r>
          </a:p>
        </p:txBody>
      </p:sp>
      <p:sp>
        <p:nvSpPr>
          <p:cNvPr id="180237" name="Text Box 13">
            <a:extLst>
              <a:ext uri="{FF2B5EF4-FFF2-40B4-BE49-F238E27FC236}">
                <a16:creationId xmlns:a16="http://schemas.microsoft.com/office/drawing/2014/main" id="{B788D6B7-5BAA-429B-8EF4-1A0183493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276476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0238" name="Text Box 14">
            <a:extLst>
              <a:ext uri="{FF2B5EF4-FFF2-40B4-BE49-F238E27FC236}">
                <a16:creationId xmlns:a16="http://schemas.microsoft.com/office/drawing/2014/main" id="{04296F64-BBEC-4EBA-AF43-69E458456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636839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0239" name="Line 15">
            <a:extLst>
              <a:ext uri="{FF2B5EF4-FFF2-40B4-BE49-F238E27FC236}">
                <a16:creationId xmlns:a16="http://schemas.microsoft.com/office/drawing/2014/main" id="{A24DE147-27D7-4B35-BF9A-81A1032655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2349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0" name="Line 16">
            <a:extLst>
              <a:ext uri="{FF2B5EF4-FFF2-40B4-BE49-F238E27FC236}">
                <a16:creationId xmlns:a16="http://schemas.microsoft.com/office/drawing/2014/main" id="{55C9FB9F-03AD-4DFA-87B2-34113E3C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1484313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1" name="Freeform 17">
            <a:extLst>
              <a:ext uri="{FF2B5EF4-FFF2-40B4-BE49-F238E27FC236}">
                <a16:creationId xmlns:a16="http://schemas.microsoft.com/office/drawing/2014/main" id="{1083F89F-636E-454B-AA6B-30AEBB13BA68}"/>
              </a:ext>
            </a:extLst>
          </p:cNvPr>
          <p:cNvSpPr>
            <a:spLocks/>
          </p:cNvSpPr>
          <p:nvPr/>
        </p:nvSpPr>
        <p:spPr bwMode="auto">
          <a:xfrm>
            <a:off x="6383339" y="2347913"/>
            <a:ext cx="720725" cy="436562"/>
          </a:xfrm>
          <a:custGeom>
            <a:avLst/>
            <a:gdLst>
              <a:gd name="T0" fmla="*/ 0 w 454"/>
              <a:gd name="T1" fmla="*/ 2147483646 h 275"/>
              <a:gd name="T2" fmla="*/ 2147483646 w 454"/>
              <a:gd name="T3" fmla="*/ 2147483646 h 275"/>
              <a:gd name="T4" fmla="*/ 2147483646 w 454"/>
              <a:gd name="T5" fmla="*/ 0 h 275"/>
              <a:gd name="T6" fmla="*/ 0 60000 65536"/>
              <a:gd name="T7" fmla="*/ 0 60000 65536"/>
              <a:gd name="T8" fmla="*/ 0 60000 65536"/>
              <a:gd name="T9" fmla="*/ 0 w 454"/>
              <a:gd name="T10" fmla="*/ 0 h 275"/>
              <a:gd name="T11" fmla="*/ 454 w 454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275">
                <a:moveTo>
                  <a:pt x="0" y="182"/>
                </a:moveTo>
                <a:cubicBezTo>
                  <a:pt x="60" y="192"/>
                  <a:pt x="287" y="275"/>
                  <a:pt x="363" y="245"/>
                </a:cubicBezTo>
                <a:cubicBezTo>
                  <a:pt x="439" y="215"/>
                  <a:pt x="435" y="51"/>
                  <a:pt x="4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2" name="Freeform 18">
            <a:extLst>
              <a:ext uri="{FF2B5EF4-FFF2-40B4-BE49-F238E27FC236}">
                <a16:creationId xmlns:a16="http://schemas.microsoft.com/office/drawing/2014/main" id="{5F7F3AA5-C109-4099-ADAE-222C69BA3668}"/>
              </a:ext>
            </a:extLst>
          </p:cNvPr>
          <p:cNvSpPr>
            <a:spLocks/>
          </p:cNvSpPr>
          <p:nvPr/>
        </p:nvSpPr>
        <p:spPr bwMode="auto">
          <a:xfrm>
            <a:off x="7632701" y="1484314"/>
            <a:ext cx="550863" cy="623887"/>
          </a:xfrm>
          <a:custGeom>
            <a:avLst/>
            <a:gdLst>
              <a:gd name="T0" fmla="*/ 0 w 347"/>
              <a:gd name="T1" fmla="*/ 2147483646 h 393"/>
              <a:gd name="T2" fmla="*/ 2147483646 w 347"/>
              <a:gd name="T3" fmla="*/ 2147483646 h 393"/>
              <a:gd name="T4" fmla="*/ 2147483646 w 347"/>
              <a:gd name="T5" fmla="*/ 0 h 393"/>
              <a:gd name="T6" fmla="*/ 0 60000 65536"/>
              <a:gd name="T7" fmla="*/ 0 60000 65536"/>
              <a:gd name="T8" fmla="*/ 0 60000 65536"/>
              <a:gd name="T9" fmla="*/ 0 w 347"/>
              <a:gd name="T10" fmla="*/ 0 h 393"/>
              <a:gd name="T11" fmla="*/ 347 w 347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" h="393">
                <a:moveTo>
                  <a:pt x="0" y="393"/>
                </a:moveTo>
                <a:cubicBezTo>
                  <a:pt x="26" y="366"/>
                  <a:pt x="96" y="298"/>
                  <a:pt x="154" y="233"/>
                </a:cubicBezTo>
                <a:cubicBezTo>
                  <a:pt x="212" y="168"/>
                  <a:pt x="307" y="49"/>
                  <a:pt x="3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3" name="Line 19">
            <a:extLst>
              <a:ext uri="{FF2B5EF4-FFF2-40B4-BE49-F238E27FC236}">
                <a16:creationId xmlns:a16="http://schemas.microsoft.com/office/drawing/2014/main" id="{1FCD4C83-EFFB-4686-A83D-9C3BC13400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7663" y="1196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4" name="Line 20">
            <a:extLst>
              <a:ext uri="{FF2B5EF4-FFF2-40B4-BE49-F238E27FC236}">
                <a16:creationId xmlns:a16="http://schemas.microsoft.com/office/drawing/2014/main" id="{EE04AD06-E820-4A77-9051-658CB35213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12350" y="2060575"/>
            <a:ext cx="714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5" name="Line 21">
            <a:extLst>
              <a:ext uri="{FF2B5EF4-FFF2-40B4-BE49-F238E27FC236}">
                <a16:creationId xmlns:a16="http://schemas.microsoft.com/office/drawing/2014/main" id="{9AB566E7-5AA4-481F-A595-1A0B4B1D88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3613" y="122078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6" name="Line 22">
            <a:extLst>
              <a:ext uri="{FF2B5EF4-FFF2-40B4-BE49-F238E27FC236}">
                <a16:creationId xmlns:a16="http://schemas.microsoft.com/office/drawing/2014/main" id="{A4A80B9D-017D-4CD7-9A7B-7D666DF67E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2875" y="11398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7" name="Line 23">
            <a:extLst>
              <a:ext uri="{FF2B5EF4-FFF2-40B4-BE49-F238E27FC236}">
                <a16:creationId xmlns:a16="http://schemas.microsoft.com/office/drawing/2014/main" id="{816421AC-247F-467F-9937-10A2449905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6814" y="1538289"/>
            <a:ext cx="714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4" name="Text Box 24">
            <a:extLst>
              <a:ext uri="{FF2B5EF4-FFF2-40B4-BE49-F238E27FC236}">
                <a16:creationId xmlns:a16="http://schemas.microsoft.com/office/drawing/2014/main" id="{51B9A5A6-F7D1-4863-AA6E-7D730C419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709988"/>
            <a:ext cx="3771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„pink puffers“ = „růžoví fuňaři“</a:t>
            </a:r>
          </a:p>
        </p:txBody>
      </p:sp>
      <p:sp>
        <p:nvSpPr>
          <p:cNvPr id="180249" name="Text Box 25">
            <a:extLst>
              <a:ext uri="{FF2B5EF4-FFF2-40B4-BE49-F238E27FC236}">
                <a16:creationId xmlns:a16="http://schemas.microsoft.com/office/drawing/2014/main" id="{A4151080-8BE4-4B11-96A1-9E5F47CAB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4789488"/>
            <a:ext cx="599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Normální P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– není hypoxie (dokud nenastane selhání)</a:t>
            </a:r>
          </a:p>
        </p:txBody>
      </p:sp>
      <p:sp>
        <p:nvSpPr>
          <p:cNvPr id="180250" name="Line 26">
            <a:extLst>
              <a:ext uri="{FF2B5EF4-FFF2-40B4-BE49-F238E27FC236}">
                <a16:creationId xmlns:a16="http://schemas.microsoft.com/office/drawing/2014/main" id="{311A0AE2-5E0C-4D5E-863E-045063EA3F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9250" y="4070351"/>
            <a:ext cx="647700" cy="79216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51" name="Text Box 27">
            <a:extLst>
              <a:ext uri="{FF2B5EF4-FFF2-40B4-BE49-F238E27FC236}">
                <a16:creationId xmlns:a16="http://schemas.microsoft.com/office/drawing/2014/main" id="{0F1DE48F-CD20-40E5-A8D6-F68809A8F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550" y="6230938"/>
            <a:ext cx="220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Velký pocit dušnosti</a:t>
            </a:r>
          </a:p>
        </p:txBody>
      </p:sp>
      <p:sp>
        <p:nvSpPr>
          <p:cNvPr id="180252" name="Freeform 28">
            <a:extLst>
              <a:ext uri="{FF2B5EF4-FFF2-40B4-BE49-F238E27FC236}">
                <a16:creationId xmlns:a16="http://schemas.microsoft.com/office/drawing/2014/main" id="{EF4F959C-5047-4ABE-B492-F30DB3FCB12A}"/>
              </a:ext>
            </a:extLst>
          </p:cNvPr>
          <p:cNvSpPr>
            <a:spLocks/>
          </p:cNvSpPr>
          <p:nvPr/>
        </p:nvSpPr>
        <p:spPr bwMode="auto">
          <a:xfrm>
            <a:off x="7896226" y="4076700"/>
            <a:ext cx="2333625" cy="2247900"/>
          </a:xfrm>
          <a:custGeom>
            <a:avLst/>
            <a:gdLst>
              <a:gd name="T0" fmla="*/ 2147483646 w 1470"/>
              <a:gd name="T1" fmla="*/ 2147483646 h 1416"/>
              <a:gd name="T2" fmla="*/ 2147483646 w 1470"/>
              <a:gd name="T3" fmla="*/ 2147483646 h 1416"/>
              <a:gd name="T4" fmla="*/ 2147483646 w 1470"/>
              <a:gd name="T5" fmla="*/ 2147483646 h 1416"/>
              <a:gd name="T6" fmla="*/ 2147483646 w 1470"/>
              <a:gd name="T7" fmla="*/ 2147483646 h 1416"/>
              <a:gd name="T8" fmla="*/ 0 60000 65536"/>
              <a:gd name="T9" fmla="*/ 0 60000 65536"/>
              <a:gd name="T10" fmla="*/ 0 60000 65536"/>
              <a:gd name="T11" fmla="*/ 0 60000 65536"/>
              <a:gd name="T12" fmla="*/ 0 w 1470"/>
              <a:gd name="T13" fmla="*/ 0 h 1416"/>
              <a:gd name="T14" fmla="*/ 1470 w 1470"/>
              <a:gd name="T15" fmla="*/ 1416 h 14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" h="1416">
                <a:moveTo>
                  <a:pt x="1289" y="1416"/>
                </a:moveTo>
                <a:cubicBezTo>
                  <a:pt x="1289" y="1219"/>
                  <a:pt x="1470" y="404"/>
                  <a:pt x="1289" y="225"/>
                </a:cubicBezTo>
                <a:cubicBezTo>
                  <a:pt x="1196" y="0"/>
                  <a:pt x="398" y="371"/>
                  <a:pt x="202" y="342"/>
                </a:cubicBezTo>
                <a:cubicBezTo>
                  <a:pt x="0" y="310"/>
                  <a:pt x="104" y="99"/>
                  <a:pt x="78" y="35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53" name="Text Box 29">
            <a:extLst>
              <a:ext uri="{FF2B5EF4-FFF2-40B4-BE49-F238E27FC236}">
                <a16:creationId xmlns:a16="http://schemas.microsoft.com/office/drawing/2014/main" id="{19FF0EB3-621C-40BF-83FC-F5E690E06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438776"/>
            <a:ext cx="4078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Zvýší se VE aby se normalizovala VA                                     </a:t>
            </a:r>
          </a:p>
        </p:txBody>
      </p:sp>
      <p:sp>
        <p:nvSpPr>
          <p:cNvPr id="180254" name="Text Box 30">
            <a:extLst>
              <a:ext uri="{FF2B5EF4-FFF2-40B4-BE49-F238E27FC236}">
                <a16:creationId xmlns:a16="http://schemas.microsoft.com/office/drawing/2014/main" id="{4BAF2F82-8093-4744-A505-357452356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5876925"/>
            <a:ext cx="4319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Musí se ale prodýchávat větší objem,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Je větší dechová práce</a:t>
            </a:r>
          </a:p>
        </p:txBody>
      </p:sp>
      <p:sp>
        <p:nvSpPr>
          <p:cNvPr id="180255" name="Line 31">
            <a:extLst>
              <a:ext uri="{FF2B5EF4-FFF2-40B4-BE49-F238E27FC236}">
                <a16:creationId xmlns:a16="http://schemas.microsoft.com/office/drawing/2014/main" id="{32A7488F-55D1-4FD1-9FA2-024A96B690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6" y="5149851"/>
            <a:ext cx="144463" cy="36036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56" name="Freeform 32">
            <a:extLst>
              <a:ext uri="{FF2B5EF4-FFF2-40B4-BE49-F238E27FC236}">
                <a16:creationId xmlns:a16="http://schemas.microsoft.com/office/drawing/2014/main" id="{26F76DC1-0E07-4447-AAAD-FAF44F2E03D7}"/>
              </a:ext>
            </a:extLst>
          </p:cNvPr>
          <p:cNvSpPr>
            <a:spLocks/>
          </p:cNvSpPr>
          <p:nvPr/>
        </p:nvSpPr>
        <p:spPr bwMode="auto">
          <a:xfrm>
            <a:off x="2854326" y="5726114"/>
            <a:ext cx="1370013" cy="619125"/>
          </a:xfrm>
          <a:custGeom>
            <a:avLst/>
            <a:gdLst>
              <a:gd name="T0" fmla="*/ 2147483646 w 863"/>
              <a:gd name="T1" fmla="*/ 0 h 390"/>
              <a:gd name="T2" fmla="*/ 2147483646 w 863"/>
              <a:gd name="T3" fmla="*/ 2147483646 h 390"/>
              <a:gd name="T4" fmla="*/ 2147483646 w 863"/>
              <a:gd name="T5" fmla="*/ 2147483646 h 390"/>
              <a:gd name="T6" fmla="*/ 0 60000 65536"/>
              <a:gd name="T7" fmla="*/ 0 60000 65536"/>
              <a:gd name="T8" fmla="*/ 0 60000 65536"/>
              <a:gd name="T9" fmla="*/ 0 w 863"/>
              <a:gd name="T10" fmla="*/ 0 h 390"/>
              <a:gd name="T11" fmla="*/ 863 w 863"/>
              <a:gd name="T12" fmla="*/ 390 h 3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3" h="390">
                <a:moveTo>
                  <a:pt x="92" y="0"/>
                </a:moveTo>
                <a:cubicBezTo>
                  <a:pt x="98" y="57"/>
                  <a:pt x="0" y="300"/>
                  <a:pt x="128" y="345"/>
                </a:cubicBezTo>
                <a:cubicBezTo>
                  <a:pt x="256" y="390"/>
                  <a:pt x="710" y="287"/>
                  <a:pt x="863" y="27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57" name="Freeform 33">
            <a:extLst>
              <a:ext uri="{FF2B5EF4-FFF2-40B4-BE49-F238E27FC236}">
                <a16:creationId xmlns:a16="http://schemas.microsoft.com/office/drawing/2014/main" id="{02600EFB-21AE-4238-884C-5684E127FCEC}"/>
              </a:ext>
            </a:extLst>
          </p:cNvPr>
          <p:cNvSpPr>
            <a:spLocks/>
          </p:cNvSpPr>
          <p:nvPr/>
        </p:nvSpPr>
        <p:spPr bwMode="auto">
          <a:xfrm>
            <a:off x="6664325" y="6375400"/>
            <a:ext cx="1849438" cy="160338"/>
          </a:xfrm>
          <a:custGeom>
            <a:avLst/>
            <a:gdLst>
              <a:gd name="T0" fmla="*/ 0 w 1165"/>
              <a:gd name="T1" fmla="*/ 0 h 101"/>
              <a:gd name="T2" fmla="*/ 2147483646 w 1165"/>
              <a:gd name="T3" fmla="*/ 2147483646 h 101"/>
              <a:gd name="T4" fmla="*/ 2147483646 w 1165"/>
              <a:gd name="T5" fmla="*/ 2147483646 h 101"/>
              <a:gd name="T6" fmla="*/ 0 60000 65536"/>
              <a:gd name="T7" fmla="*/ 0 60000 65536"/>
              <a:gd name="T8" fmla="*/ 0 60000 65536"/>
              <a:gd name="T9" fmla="*/ 0 w 1165"/>
              <a:gd name="T10" fmla="*/ 0 h 101"/>
              <a:gd name="T11" fmla="*/ 1165 w 1165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5" h="101">
                <a:moveTo>
                  <a:pt x="0" y="0"/>
                </a:moveTo>
                <a:cubicBezTo>
                  <a:pt x="85" y="16"/>
                  <a:pt x="312" y="87"/>
                  <a:pt x="506" y="96"/>
                </a:cubicBezTo>
                <a:cubicBezTo>
                  <a:pt x="732" y="101"/>
                  <a:pt x="1028" y="61"/>
                  <a:pt x="1165" y="5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4" name="Freeform 34">
            <a:extLst>
              <a:ext uri="{FF2B5EF4-FFF2-40B4-BE49-F238E27FC236}">
                <a16:creationId xmlns:a16="http://schemas.microsoft.com/office/drawing/2014/main" id="{AF8E4A2C-6A36-415F-BD9C-28E1BB5873CB}"/>
              </a:ext>
            </a:extLst>
          </p:cNvPr>
          <p:cNvSpPr>
            <a:spLocks/>
          </p:cNvSpPr>
          <p:nvPr/>
        </p:nvSpPr>
        <p:spPr bwMode="auto">
          <a:xfrm>
            <a:off x="3890963" y="3094038"/>
            <a:ext cx="582612" cy="787400"/>
          </a:xfrm>
          <a:custGeom>
            <a:avLst/>
            <a:gdLst>
              <a:gd name="T0" fmla="*/ 2147483646 w 367"/>
              <a:gd name="T1" fmla="*/ 2147483646 h 496"/>
              <a:gd name="T2" fmla="*/ 2147483646 w 367"/>
              <a:gd name="T3" fmla="*/ 2147483646 h 496"/>
              <a:gd name="T4" fmla="*/ 2147483646 w 367"/>
              <a:gd name="T5" fmla="*/ 2147483646 h 496"/>
              <a:gd name="T6" fmla="*/ 2147483646 w 367"/>
              <a:gd name="T7" fmla="*/ 2147483646 h 496"/>
              <a:gd name="T8" fmla="*/ 2147483646 w 367"/>
              <a:gd name="T9" fmla="*/ 2147483646 h 496"/>
              <a:gd name="T10" fmla="*/ 2147483646 w 367"/>
              <a:gd name="T11" fmla="*/ 2147483646 h 496"/>
              <a:gd name="T12" fmla="*/ 2147483646 w 367"/>
              <a:gd name="T13" fmla="*/ 2147483646 h 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7"/>
              <a:gd name="T22" fmla="*/ 0 h 496"/>
              <a:gd name="T23" fmla="*/ 367 w 367"/>
              <a:gd name="T24" fmla="*/ 496 h 4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7" h="496">
                <a:moveTo>
                  <a:pt x="73" y="12"/>
                </a:moveTo>
                <a:cubicBezTo>
                  <a:pt x="124" y="26"/>
                  <a:pt x="279" y="88"/>
                  <a:pt x="323" y="149"/>
                </a:cubicBezTo>
                <a:cubicBezTo>
                  <a:pt x="367" y="210"/>
                  <a:pt x="350" y="320"/>
                  <a:pt x="336" y="377"/>
                </a:cubicBezTo>
                <a:cubicBezTo>
                  <a:pt x="322" y="434"/>
                  <a:pt x="288" y="492"/>
                  <a:pt x="238" y="494"/>
                </a:cubicBezTo>
                <a:cubicBezTo>
                  <a:pt x="188" y="496"/>
                  <a:pt x="74" y="463"/>
                  <a:pt x="37" y="391"/>
                </a:cubicBezTo>
                <a:cubicBezTo>
                  <a:pt x="0" y="319"/>
                  <a:pt x="12" y="126"/>
                  <a:pt x="18" y="63"/>
                </a:cubicBezTo>
                <a:cubicBezTo>
                  <a:pt x="24" y="0"/>
                  <a:pt x="62" y="23"/>
                  <a:pt x="73" y="12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5" name="Oval 35">
            <a:extLst>
              <a:ext uri="{FF2B5EF4-FFF2-40B4-BE49-F238E27FC236}">
                <a16:creationId xmlns:a16="http://schemas.microsoft.com/office/drawing/2014/main" id="{EA41513D-A408-42C0-BCF1-1757D2537CCA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1574801" y="3275013"/>
            <a:ext cx="576263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56" name="Oval 36">
            <a:extLst>
              <a:ext uri="{FF2B5EF4-FFF2-40B4-BE49-F238E27FC236}">
                <a16:creationId xmlns:a16="http://schemas.microsoft.com/office/drawing/2014/main" id="{56447DAD-9D2F-4C70-A3CB-FE616E86951A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2322513" y="3246438"/>
            <a:ext cx="576262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57" name="Rectangle 37">
            <a:extLst>
              <a:ext uri="{FF2B5EF4-FFF2-40B4-BE49-F238E27FC236}">
                <a16:creationId xmlns:a16="http://schemas.microsoft.com/office/drawing/2014/main" id="{AFA9E26C-602D-4529-86C7-787877B57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2500314"/>
            <a:ext cx="233362" cy="4333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58" name="Line 38">
            <a:extLst>
              <a:ext uri="{FF2B5EF4-FFF2-40B4-BE49-F238E27FC236}">
                <a16:creationId xmlns:a16="http://schemas.microsoft.com/office/drawing/2014/main" id="{DA0C7457-82F3-43AD-9700-338143862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9788" y="250507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9" name="Line 39">
            <a:extLst>
              <a:ext uri="{FF2B5EF4-FFF2-40B4-BE49-F238E27FC236}">
                <a16:creationId xmlns:a16="http://schemas.microsoft.com/office/drawing/2014/main" id="{73A400BA-6092-459D-B1D5-DF734BB6A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4738" y="250348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0" name="Text Box 40">
            <a:extLst>
              <a:ext uri="{FF2B5EF4-FFF2-40B4-BE49-F238E27FC236}">
                <a16:creationId xmlns:a16="http://schemas.microsoft.com/office/drawing/2014/main" id="{1BEE0F0D-193D-45E6-A7E3-99F53D53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21478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</a:p>
        </p:txBody>
      </p:sp>
      <p:sp>
        <p:nvSpPr>
          <p:cNvPr id="107561" name="Text Box 41">
            <a:extLst>
              <a:ext uri="{FF2B5EF4-FFF2-40B4-BE49-F238E27FC236}">
                <a16:creationId xmlns:a16="http://schemas.microsoft.com/office/drawing/2014/main" id="{4B7D5774-FCD1-41D0-B1DC-A491B69D5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2120901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Emfysém</a:t>
            </a:r>
          </a:p>
        </p:txBody>
      </p:sp>
      <p:sp>
        <p:nvSpPr>
          <p:cNvPr id="107562" name="AutoShape 42">
            <a:extLst>
              <a:ext uri="{FF2B5EF4-FFF2-40B4-BE49-F238E27FC236}">
                <a16:creationId xmlns:a16="http://schemas.microsoft.com/office/drawing/2014/main" id="{6430C090-CF8E-4A85-A421-26E128F94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784476"/>
            <a:ext cx="522288" cy="365125"/>
          </a:xfrm>
          <a:prstGeom prst="rightArrow">
            <a:avLst>
              <a:gd name="adj1" fmla="val 50000"/>
              <a:gd name="adj2" fmla="val 357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63" name="Text Box 43">
            <a:extLst>
              <a:ext uri="{FF2B5EF4-FFF2-40B4-BE49-F238E27FC236}">
                <a16:creationId xmlns:a16="http://schemas.microsoft.com/office/drawing/2014/main" id="{68B0F810-89AF-4374-9D12-B2A396774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38" y="4094163"/>
            <a:ext cx="501650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</a:p>
        </p:txBody>
      </p:sp>
      <p:sp>
        <p:nvSpPr>
          <p:cNvPr id="107564" name="Oval 44">
            <a:extLst>
              <a:ext uri="{FF2B5EF4-FFF2-40B4-BE49-F238E27FC236}">
                <a16:creationId xmlns:a16="http://schemas.microsoft.com/office/drawing/2014/main" id="{185967AD-8CD2-4538-807D-E21290EDF347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143251" y="3300413"/>
            <a:ext cx="576263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65" name="Rectangle 45">
            <a:extLst>
              <a:ext uri="{FF2B5EF4-FFF2-40B4-BE49-F238E27FC236}">
                <a16:creationId xmlns:a16="http://schemas.microsoft.com/office/drawing/2014/main" id="{8F533A75-EF2B-41C4-9EB3-18E94CA5E8AE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3848101" y="2760663"/>
            <a:ext cx="130175" cy="5762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66" name="Line 46">
            <a:extLst>
              <a:ext uri="{FF2B5EF4-FFF2-40B4-BE49-F238E27FC236}">
                <a16:creationId xmlns:a16="http://schemas.microsoft.com/office/drawing/2014/main" id="{4AB4041C-EE92-43E8-9AAF-6DA9EC7526E2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959226" y="2854326"/>
            <a:ext cx="4763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7" name="Rectangle 47">
            <a:extLst>
              <a:ext uri="{FF2B5EF4-FFF2-40B4-BE49-F238E27FC236}">
                <a16:creationId xmlns:a16="http://schemas.microsoft.com/office/drawing/2014/main" id="{367A9D1E-8445-4D73-9818-E2895BCD8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2525714"/>
            <a:ext cx="233362" cy="4333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68" name="Line 48">
            <a:extLst>
              <a:ext uri="{FF2B5EF4-FFF2-40B4-BE49-F238E27FC236}">
                <a16:creationId xmlns:a16="http://schemas.microsoft.com/office/drawing/2014/main" id="{EF7C979A-960C-41B2-AF79-6FD26DA37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8238" y="253047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9" name="Line 49">
            <a:extLst>
              <a:ext uri="{FF2B5EF4-FFF2-40B4-BE49-F238E27FC236}">
                <a16:creationId xmlns:a16="http://schemas.microsoft.com/office/drawing/2014/main" id="{2219E97D-C2D6-4BF2-AA8E-C4A2B7287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252888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70" name="Freeform 50">
            <a:extLst>
              <a:ext uri="{FF2B5EF4-FFF2-40B4-BE49-F238E27FC236}">
                <a16:creationId xmlns:a16="http://schemas.microsoft.com/office/drawing/2014/main" id="{D000B23F-9724-401C-9D6C-29BBD8A25728}"/>
              </a:ext>
            </a:extLst>
          </p:cNvPr>
          <p:cNvSpPr>
            <a:spLocks/>
          </p:cNvSpPr>
          <p:nvPr/>
        </p:nvSpPr>
        <p:spPr bwMode="auto">
          <a:xfrm>
            <a:off x="3792539" y="2943225"/>
            <a:ext cx="128587" cy="274638"/>
          </a:xfrm>
          <a:custGeom>
            <a:avLst/>
            <a:gdLst>
              <a:gd name="T0" fmla="*/ 2147483646 w 81"/>
              <a:gd name="T1" fmla="*/ 2147483646 h 173"/>
              <a:gd name="T2" fmla="*/ 0 w 81"/>
              <a:gd name="T3" fmla="*/ 0 h 173"/>
              <a:gd name="T4" fmla="*/ 0 60000 65536"/>
              <a:gd name="T5" fmla="*/ 0 60000 65536"/>
              <a:gd name="T6" fmla="*/ 0 w 81"/>
              <a:gd name="T7" fmla="*/ 0 h 173"/>
              <a:gd name="T8" fmla="*/ 81 w 81"/>
              <a:gd name="T9" fmla="*/ 173 h 1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" h="173">
                <a:moveTo>
                  <a:pt x="81" y="17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71" name="Oval 51">
            <a:extLst>
              <a:ext uri="{FF2B5EF4-FFF2-40B4-BE49-F238E27FC236}">
                <a16:creationId xmlns:a16="http://schemas.microsoft.com/office/drawing/2014/main" id="{15B77BEF-4F6C-4779-9A55-83C502CA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3309939"/>
            <a:ext cx="382588" cy="428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72" name="Rectangle 52">
            <a:extLst>
              <a:ext uri="{FF2B5EF4-FFF2-40B4-BE49-F238E27FC236}">
                <a16:creationId xmlns:a16="http://schemas.microsoft.com/office/drawing/2014/main" id="{263D8237-1203-417D-AA94-FA1BDD653F94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578225" y="2881314"/>
            <a:ext cx="134938" cy="4857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73" name="Line 53">
            <a:extLst>
              <a:ext uri="{FF2B5EF4-FFF2-40B4-BE49-F238E27FC236}">
                <a16:creationId xmlns:a16="http://schemas.microsoft.com/office/drawing/2014/main" id="{B31682CC-30E6-4675-AF4F-A7420BE32CF6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587750" y="28686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74" name="Line 54">
            <a:extLst>
              <a:ext uri="{FF2B5EF4-FFF2-40B4-BE49-F238E27FC236}">
                <a16:creationId xmlns:a16="http://schemas.microsoft.com/office/drawing/2014/main" id="{90013FF3-C2E0-4FC0-8B73-C7C11CF216D3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702050" y="292258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75" name="Freeform 55">
            <a:extLst>
              <a:ext uri="{FF2B5EF4-FFF2-40B4-BE49-F238E27FC236}">
                <a16:creationId xmlns:a16="http://schemas.microsoft.com/office/drawing/2014/main" id="{E54750D8-4B31-4D5A-8B9C-8BA17C466901}"/>
              </a:ext>
            </a:extLst>
          </p:cNvPr>
          <p:cNvSpPr>
            <a:spLocks/>
          </p:cNvSpPr>
          <p:nvPr/>
        </p:nvSpPr>
        <p:spPr bwMode="auto">
          <a:xfrm>
            <a:off x="3922714" y="3122614"/>
            <a:ext cx="376237" cy="560387"/>
          </a:xfrm>
          <a:custGeom>
            <a:avLst/>
            <a:gdLst>
              <a:gd name="T0" fmla="*/ 0 w 237"/>
              <a:gd name="T1" fmla="*/ 2147483646 h 353"/>
              <a:gd name="T2" fmla="*/ 2147483646 w 237"/>
              <a:gd name="T3" fmla="*/ 2147483646 h 353"/>
              <a:gd name="T4" fmla="*/ 2147483646 w 237"/>
              <a:gd name="T5" fmla="*/ 2147483646 h 353"/>
              <a:gd name="T6" fmla="*/ 2147483646 w 237"/>
              <a:gd name="T7" fmla="*/ 2147483646 h 353"/>
              <a:gd name="T8" fmla="*/ 2147483646 w 237"/>
              <a:gd name="T9" fmla="*/ 2147483646 h 353"/>
              <a:gd name="T10" fmla="*/ 2147483646 w 237"/>
              <a:gd name="T11" fmla="*/ 2147483646 h 353"/>
              <a:gd name="T12" fmla="*/ 2147483646 w 237"/>
              <a:gd name="T13" fmla="*/ 2147483646 h 353"/>
              <a:gd name="T14" fmla="*/ 2147483646 w 237"/>
              <a:gd name="T15" fmla="*/ 0 h 3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"/>
              <a:gd name="T25" fmla="*/ 0 h 353"/>
              <a:gd name="T26" fmla="*/ 237 w 237"/>
              <a:gd name="T27" fmla="*/ 353 h 3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" h="353">
                <a:moveTo>
                  <a:pt x="0" y="60"/>
                </a:moveTo>
                <a:cubicBezTo>
                  <a:pt x="5" y="91"/>
                  <a:pt x="11" y="122"/>
                  <a:pt x="25" y="166"/>
                </a:cubicBezTo>
                <a:cubicBezTo>
                  <a:pt x="39" y="210"/>
                  <a:pt x="54" y="297"/>
                  <a:pt x="83" y="325"/>
                </a:cubicBezTo>
                <a:cubicBezTo>
                  <a:pt x="112" y="353"/>
                  <a:pt x="176" y="349"/>
                  <a:pt x="201" y="333"/>
                </a:cubicBezTo>
                <a:cubicBezTo>
                  <a:pt x="226" y="317"/>
                  <a:pt x="237" y="260"/>
                  <a:pt x="233" y="231"/>
                </a:cubicBezTo>
                <a:cubicBezTo>
                  <a:pt x="229" y="202"/>
                  <a:pt x="197" y="180"/>
                  <a:pt x="174" y="156"/>
                </a:cubicBezTo>
                <a:cubicBezTo>
                  <a:pt x="151" y="132"/>
                  <a:pt x="114" y="114"/>
                  <a:pt x="96" y="88"/>
                </a:cubicBezTo>
                <a:cubicBezTo>
                  <a:pt x="78" y="62"/>
                  <a:pt x="69" y="15"/>
                  <a:pt x="63" y="0"/>
                </a:cubicBezTo>
              </a:path>
            </a:pathLst>
          </a:custGeom>
          <a:solidFill>
            <a:schemeClr val="folHlink"/>
          </a:solidFill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76" name="Oval 56">
            <a:extLst>
              <a:ext uri="{FF2B5EF4-FFF2-40B4-BE49-F238E27FC236}">
                <a16:creationId xmlns:a16="http://schemas.microsoft.com/office/drawing/2014/main" id="{D6B080BB-B501-454C-86EB-1A6F9A5C1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4" y="3249614"/>
            <a:ext cx="382587" cy="428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77" name="Rectangle 57">
            <a:extLst>
              <a:ext uri="{FF2B5EF4-FFF2-40B4-BE49-F238E27FC236}">
                <a16:creationId xmlns:a16="http://schemas.microsoft.com/office/drawing/2014/main" id="{AB29642F-6F0B-41AF-899F-46279B75F3B5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2279651" y="2730501"/>
            <a:ext cx="142875" cy="582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78" name="Line 58">
            <a:extLst>
              <a:ext uri="{FF2B5EF4-FFF2-40B4-BE49-F238E27FC236}">
                <a16:creationId xmlns:a16="http://schemas.microsoft.com/office/drawing/2014/main" id="{57D8ED42-4D8C-4E7C-9027-E272D2AA2733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2436813" y="282098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79" name="Line 59">
            <a:extLst>
              <a:ext uri="{FF2B5EF4-FFF2-40B4-BE49-F238E27FC236}">
                <a16:creationId xmlns:a16="http://schemas.microsoft.com/office/drawing/2014/main" id="{A372EED8-25EE-42D6-93E2-58DA8A26D7AD}"/>
              </a:ext>
            </a:extLst>
          </p:cNvPr>
          <p:cNvSpPr>
            <a:spLocks noChangeShapeType="1"/>
          </p:cNvSpPr>
          <p:nvPr/>
        </p:nvSpPr>
        <p:spPr bwMode="auto">
          <a:xfrm rot="20069977" flipH="1" flipV="1">
            <a:off x="2317750" y="289560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0" name="Oval 60">
            <a:extLst>
              <a:ext uri="{FF2B5EF4-FFF2-40B4-BE49-F238E27FC236}">
                <a16:creationId xmlns:a16="http://schemas.microsoft.com/office/drawing/2014/main" id="{814C4703-0B68-4125-A0AE-D057943A2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3282951"/>
            <a:ext cx="382588" cy="428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81" name="Rectangle 61">
            <a:extLst>
              <a:ext uri="{FF2B5EF4-FFF2-40B4-BE49-F238E27FC236}">
                <a16:creationId xmlns:a16="http://schemas.microsoft.com/office/drawing/2014/main" id="{693FB233-CA23-4AC8-989C-DB474E7FCF9C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000250" y="2905126"/>
            <a:ext cx="134938" cy="4349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7582" name="Line 62">
            <a:extLst>
              <a:ext uri="{FF2B5EF4-FFF2-40B4-BE49-F238E27FC236}">
                <a16:creationId xmlns:a16="http://schemas.microsoft.com/office/drawing/2014/main" id="{0E143659-1806-4F03-91BA-3FF8F4F90ADE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2019300" y="284321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3" name="Line 63">
            <a:extLst>
              <a:ext uri="{FF2B5EF4-FFF2-40B4-BE49-F238E27FC236}">
                <a16:creationId xmlns:a16="http://schemas.microsoft.com/office/drawing/2014/main" id="{4F7140F1-002F-46D5-9B6E-4D7468729E0E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2133600" y="289718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4" name="Text Box 64">
            <a:extLst>
              <a:ext uri="{FF2B5EF4-FFF2-40B4-BE49-F238E27FC236}">
                <a16:creationId xmlns:a16="http://schemas.microsoft.com/office/drawing/2014/main" id="{CA388EC9-6C2D-468E-9EE1-D0FC01576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4092576"/>
            <a:ext cx="488950" cy="3667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07585" name="Text Box 65">
            <a:extLst>
              <a:ext uri="{FF2B5EF4-FFF2-40B4-BE49-F238E27FC236}">
                <a16:creationId xmlns:a16="http://schemas.microsoft.com/office/drawing/2014/main" id="{4C25F8A4-8F1E-40E6-BC98-8BD0976B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3898900"/>
            <a:ext cx="111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konec výdechu</a:t>
            </a:r>
          </a:p>
        </p:txBody>
      </p:sp>
    </p:spTree>
    <p:extLst>
      <p:ext uri="{BB962C8B-B14F-4D97-AF65-F5344CB8AC3E}">
        <p14:creationId xmlns:p14="http://schemas.microsoft.com/office/powerpoint/2010/main" val="277699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8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8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8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8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8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8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8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8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  <p:bldP spid="180227" grpId="1" animBg="1"/>
      <p:bldP spid="180229" grpId="0"/>
      <p:bldP spid="180230" grpId="0"/>
      <p:bldP spid="180231" grpId="0"/>
      <p:bldP spid="180234" grpId="0" animBg="1"/>
      <p:bldP spid="180234" grpId="1" animBg="1"/>
      <p:bldP spid="180236" grpId="0"/>
      <p:bldP spid="180237" grpId="0"/>
      <p:bldP spid="180238" grpId="0"/>
      <p:bldP spid="180249" grpId="0"/>
      <p:bldP spid="180251" grpId="0"/>
      <p:bldP spid="180253" grpId="0"/>
      <p:bldP spid="1802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>
            <a:extLst>
              <a:ext uri="{FF2B5EF4-FFF2-40B4-BE49-F238E27FC236}">
                <a16:creationId xmlns:a16="http://schemas.microsoft.com/office/drawing/2014/main" id="{7FB51534-DEB5-4647-A625-E8A606355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1052513"/>
            <a:ext cx="1439863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obstrukce</a:t>
            </a:r>
          </a:p>
        </p:txBody>
      </p:sp>
      <p:sp>
        <p:nvSpPr>
          <p:cNvPr id="182275" name="AutoShape 3">
            <a:extLst>
              <a:ext uri="{FF2B5EF4-FFF2-40B4-BE49-F238E27FC236}">
                <a16:creationId xmlns:a16="http://schemas.microsoft.com/office/drawing/2014/main" id="{E4534310-01B1-4074-B05D-6CEAE9BE7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1052513"/>
            <a:ext cx="1655763" cy="576262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kompenzace</a:t>
            </a:r>
          </a:p>
        </p:txBody>
      </p:sp>
      <p:sp>
        <p:nvSpPr>
          <p:cNvPr id="109572" name="Text Box 4">
            <a:extLst>
              <a:ext uri="{FF2B5EF4-FFF2-40B4-BE49-F238E27FC236}">
                <a16:creationId xmlns:a16="http://schemas.microsoft.com/office/drawing/2014/main" id="{A748CB2A-FD31-4CB5-B390-E5E48F963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1"/>
            <a:ext cx="6281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Obstruktivní forma chronické obstrukční choroby plicní</a:t>
            </a:r>
          </a:p>
        </p:txBody>
      </p:sp>
      <p:sp>
        <p:nvSpPr>
          <p:cNvPr id="182277" name="Text Box 5">
            <a:extLst>
              <a:ext uri="{FF2B5EF4-FFF2-40B4-BE49-F238E27FC236}">
                <a16:creationId xmlns:a16="http://schemas.microsoft.com/office/drawing/2014/main" id="{4F3FF3F2-4919-46E5-8ED5-AEEE29E51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2276476"/>
            <a:ext cx="2268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normalizace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2278" name="Text Box 6">
            <a:extLst>
              <a:ext uri="{FF2B5EF4-FFF2-40B4-BE49-F238E27FC236}">
                <a16:creationId xmlns:a16="http://schemas.microsoft.com/office/drawing/2014/main" id="{A5274274-DAAA-4A68-974D-9A27A57D3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989138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Respir. centrum</a:t>
            </a:r>
          </a:p>
        </p:txBody>
      </p:sp>
      <p:sp>
        <p:nvSpPr>
          <p:cNvPr id="182279" name="Text Box 7">
            <a:extLst>
              <a:ext uri="{FF2B5EF4-FFF2-40B4-BE49-F238E27FC236}">
                <a16:creationId xmlns:a16="http://schemas.microsoft.com/office/drawing/2014/main" id="{ACE733D3-AA0F-437F-B574-D2F02151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2636839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zůstává hypoxické  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E91C4A8C-D4C0-49EB-8A39-C2A4ADFF6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1" y="1150939"/>
            <a:ext cx="1801813" cy="37623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  VD +   </a:t>
            </a:r>
            <a:r>
              <a:rPr lang="cs-CZ" altLang="cs-CZ" sz="1200" b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09577" name="Text Box 9">
            <a:extLst>
              <a:ext uri="{FF2B5EF4-FFF2-40B4-BE49-F238E27FC236}">
                <a16:creationId xmlns:a16="http://schemas.microsoft.com/office/drawing/2014/main" id="{CC6AE72A-FB8C-424A-A694-F52C676D6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1" y="1179514"/>
            <a:ext cx="1641475" cy="37623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VD + VA</a:t>
            </a:r>
          </a:p>
        </p:txBody>
      </p:sp>
      <p:sp>
        <p:nvSpPr>
          <p:cNvPr id="182282" name="Text Box 10">
            <a:extLst>
              <a:ext uri="{FF2B5EF4-FFF2-40B4-BE49-F238E27FC236}">
                <a16:creationId xmlns:a16="http://schemas.microsoft.com/office/drawing/2014/main" id="{F1F6967D-9627-4EE6-9263-C18C7B806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9" y="1055689"/>
            <a:ext cx="2166937" cy="52863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82283" name="Line 11">
            <a:extLst>
              <a:ext uri="{FF2B5EF4-FFF2-40B4-BE49-F238E27FC236}">
                <a16:creationId xmlns:a16="http://schemas.microsoft.com/office/drawing/2014/main" id="{5E035A6F-C3D6-404F-82AD-4E0E0693B3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27797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4" name="Text Box 12">
            <a:extLst>
              <a:ext uri="{FF2B5EF4-FFF2-40B4-BE49-F238E27FC236}">
                <a16:creationId xmlns:a16="http://schemas.microsoft.com/office/drawing/2014/main" id="{89BCD947-F00F-4AB6-B952-48B06BD91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1773238"/>
            <a:ext cx="2176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kompenzační zvýšení VA</a:t>
            </a:r>
          </a:p>
        </p:txBody>
      </p:sp>
      <p:sp>
        <p:nvSpPr>
          <p:cNvPr id="182285" name="Text Box 13">
            <a:extLst>
              <a:ext uri="{FF2B5EF4-FFF2-40B4-BE49-F238E27FC236}">
                <a16:creationId xmlns:a16="http://schemas.microsoft.com/office/drawing/2014/main" id="{2A2FE0F0-88A9-448A-A2CB-376455131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276476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2286" name="Text Box 14">
            <a:extLst>
              <a:ext uri="{FF2B5EF4-FFF2-40B4-BE49-F238E27FC236}">
                <a16:creationId xmlns:a16="http://schemas.microsoft.com/office/drawing/2014/main" id="{2B42D7D0-1029-43CD-9EF9-411539B20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636839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2287" name="Line 15">
            <a:extLst>
              <a:ext uri="{FF2B5EF4-FFF2-40B4-BE49-F238E27FC236}">
                <a16:creationId xmlns:a16="http://schemas.microsoft.com/office/drawing/2014/main" id="{47CF65FF-D746-4545-B169-1844787F5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2349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8" name="Line 16">
            <a:extLst>
              <a:ext uri="{FF2B5EF4-FFF2-40B4-BE49-F238E27FC236}">
                <a16:creationId xmlns:a16="http://schemas.microsoft.com/office/drawing/2014/main" id="{CF01A514-05DF-465A-A3E1-92BFCDF054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1484313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9" name="Freeform 17">
            <a:extLst>
              <a:ext uri="{FF2B5EF4-FFF2-40B4-BE49-F238E27FC236}">
                <a16:creationId xmlns:a16="http://schemas.microsoft.com/office/drawing/2014/main" id="{2341DD29-B2C5-4DEA-91DC-DF3742885189}"/>
              </a:ext>
            </a:extLst>
          </p:cNvPr>
          <p:cNvSpPr>
            <a:spLocks/>
          </p:cNvSpPr>
          <p:nvPr/>
        </p:nvSpPr>
        <p:spPr bwMode="auto">
          <a:xfrm>
            <a:off x="6383339" y="2347913"/>
            <a:ext cx="720725" cy="436562"/>
          </a:xfrm>
          <a:custGeom>
            <a:avLst/>
            <a:gdLst>
              <a:gd name="T0" fmla="*/ 0 w 454"/>
              <a:gd name="T1" fmla="*/ 2147483646 h 275"/>
              <a:gd name="T2" fmla="*/ 2147483646 w 454"/>
              <a:gd name="T3" fmla="*/ 2147483646 h 275"/>
              <a:gd name="T4" fmla="*/ 2147483646 w 454"/>
              <a:gd name="T5" fmla="*/ 0 h 275"/>
              <a:gd name="T6" fmla="*/ 0 60000 65536"/>
              <a:gd name="T7" fmla="*/ 0 60000 65536"/>
              <a:gd name="T8" fmla="*/ 0 60000 65536"/>
              <a:gd name="T9" fmla="*/ 0 w 454"/>
              <a:gd name="T10" fmla="*/ 0 h 275"/>
              <a:gd name="T11" fmla="*/ 454 w 454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275">
                <a:moveTo>
                  <a:pt x="0" y="182"/>
                </a:moveTo>
                <a:cubicBezTo>
                  <a:pt x="60" y="192"/>
                  <a:pt x="287" y="275"/>
                  <a:pt x="363" y="245"/>
                </a:cubicBezTo>
                <a:cubicBezTo>
                  <a:pt x="439" y="215"/>
                  <a:pt x="435" y="51"/>
                  <a:pt x="4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0" name="Freeform 18">
            <a:extLst>
              <a:ext uri="{FF2B5EF4-FFF2-40B4-BE49-F238E27FC236}">
                <a16:creationId xmlns:a16="http://schemas.microsoft.com/office/drawing/2014/main" id="{FCD2D70E-4CCE-4C87-BB03-BFE672B2E61E}"/>
              </a:ext>
            </a:extLst>
          </p:cNvPr>
          <p:cNvSpPr>
            <a:spLocks/>
          </p:cNvSpPr>
          <p:nvPr/>
        </p:nvSpPr>
        <p:spPr bwMode="auto">
          <a:xfrm>
            <a:off x="7632701" y="1484314"/>
            <a:ext cx="550863" cy="623887"/>
          </a:xfrm>
          <a:custGeom>
            <a:avLst/>
            <a:gdLst>
              <a:gd name="T0" fmla="*/ 0 w 347"/>
              <a:gd name="T1" fmla="*/ 2147483646 h 393"/>
              <a:gd name="T2" fmla="*/ 2147483646 w 347"/>
              <a:gd name="T3" fmla="*/ 2147483646 h 393"/>
              <a:gd name="T4" fmla="*/ 2147483646 w 347"/>
              <a:gd name="T5" fmla="*/ 0 h 393"/>
              <a:gd name="T6" fmla="*/ 0 60000 65536"/>
              <a:gd name="T7" fmla="*/ 0 60000 65536"/>
              <a:gd name="T8" fmla="*/ 0 60000 65536"/>
              <a:gd name="T9" fmla="*/ 0 w 347"/>
              <a:gd name="T10" fmla="*/ 0 h 393"/>
              <a:gd name="T11" fmla="*/ 347 w 347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" h="393">
                <a:moveTo>
                  <a:pt x="0" y="393"/>
                </a:moveTo>
                <a:cubicBezTo>
                  <a:pt x="26" y="366"/>
                  <a:pt x="96" y="298"/>
                  <a:pt x="154" y="233"/>
                </a:cubicBezTo>
                <a:cubicBezTo>
                  <a:pt x="212" y="168"/>
                  <a:pt x="307" y="49"/>
                  <a:pt x="3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1" name="Line 19">
            <a:extLst>
              <a:ext uri="{FF2B5EF4-FFF2-40B4-BE49-F238E27FC236}">
                <a16:creationId xmlns:a16="http://schemas.microsoft.com/office/drawing/2014/main" id="{F467FF64-1D6E-4BC3-B396-8B1A0CC357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6238" y="1196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2" name="Line 20">
            <a:extLst>
              <a:ext uri="{FF2B5EF4-FFF2-40B4-BE49-F238E27FC236}">
                <a16:creationId xmlns:a16="http://schemas.microsoft.com/office/drawing/2014/main" id="{6B8BBF7A-0EAA-4081-88AE-8AA13FF82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51989" y="2060575"/>
            <a:ext cx="714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3" name="Line 21">
            <a:extLst>
              <a:ext uri="{FF2B5EF4-FFF2-40B4-BE49-F238E27FC236}">
                <a16:creationId xmlns:a16="http://schemas.microsoft.com/office/drawing/2014/main" id="{5D0D7636-0E5D-4FDB-AEF3-760C593C1E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1538" y="1196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4" name="Line 22">
            <a:extLst>
              <a:ext uri="{FF2B5EF4-FFF2-40B4-BE49-F238E27FC236}">
                <a16:creationId xmlns:a16="http://schemas.microsoft.com/office/drawing/2014/main" id="{DA9E3FF3-BBB2-4D54-9E79-5EF6A0DFFF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67889" y="1493839"/>
            <a:ext cx="714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1" name="Text Box 23">
            <a:extLst>
              <a:ext uri="{FF2B5EF4-FFF2-40B4-BE49-F238E27FC236}">
                <a16:creationId xmlns:a16="http://schemas.microsoft.com/office/drawing/2014/main" id="{F77F5DEF-D71E-491A-8247-7326AF615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709988"/>
            <a:ext cx="424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„blue bloaters“ = „modří opuchlící“</a:t>
            </a:r>
          </a:p>
        </p:txBody>
      </p:sp>
      <p:sp>
        <p:nvSpPr>
          <p:cNvPr id="182296" name="Text Box 24">
            <a:extLst>
              <a:ext uri="{FF2B5EF4-FFF2-40B4-BE49-F238E27FC236}">
                <a16:creationId xmlns:a16="http://schemas.microsoft.com/office/drawing/2014/main" id="{AF8386D9-4B9B-4C58-A9A2-9FA91A34A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4724401"/>
            <a:ext cx="441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Normální P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snížené PaO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– hypoxie</a:t>
            </a:r>
          </a:p>
        </p:txBody>
      </p:sp>
      <p:sp>
        <p:nvSpPr>
          <p:cNvPr id="182297" name="Line 25">
            <a:extLst>
              <a:ext uri="{FF2B5EF4-FFF2-40B4-BE49-F238E27FC236}">
                <a16:creationId xmlns:a16="http://schemas.microsoft.com/office/drawing/2014/main" id="{C9EEB030-C2FC-470A-9322-68552166DA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4076701"/>
            <a:ext cx="171450" cy="72707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8" name="Text Box 26">
            <a:extLst>
              <a:ext uri="{FF2B5EF4-FFF2-40B4-BE49-F238E27FC236}">
                <a16:creationId xmlns:a16="http://schemas.microsoft.com/office/drawing/2014/main" id="{7421116E-874B-4777-B5A2-2BFE48E2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9" y="5373688"/>
            <a:ext cx="451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Zvýší se VE aby se zvýšila snížená VA                                     </a:t>
            </a:r>
          </a:p>
        </p:txBody>
      </p:sp>
      <p:sp>
        <p:nvSpPr>
          <p:cNvPr id="182299" name="Line 27">
            <a:extLst>
              <a:ext uri="{FF2B5EF4-FFF2-40B4-BE49-F238E27FC236}">
                <a16:creationId xmlns:a16="http://schemas.microsoft.com/office/drawing/2014/main" id="{4DB278BD-BF66-4309-AB48-E5119D0628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6" y="5084763"/>
            <a:ext cx="144463" cy="36036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0" name="Line 28">
            <a:extLst>
              <a:ext uri="{FF2B5EF4-FFF2-40B4-BE49-F238E27FC236}">
                <a16:creationId xmlns:a16="http://schemas.microsoft.com/office/drawing/2014/main" id="{C1D0A674-B532-4E35-91FB-169961B9BF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8350" y="123507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1" name="Line 29">
            <a:extLst>
              <a:ext uri="{FF2B5EF4-FFF2-40B4-BE49-F238E27FC236}">
                <a16:creationId xmlns:a16="http://schemas.microsoft.com/office/drawing/2014/main" id="{6ABD0F0D-2D10-4565-B3BD-3C9EFC6C0D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59975" y="27273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8" name="Oval 30">
            <a:extLst>
              <a:ext uri="{FF2B5EF4-FFF2-40B4-BE49-F238E27FC236}">
                <a16:creationId xmlns:a16="http://schemas.microsoft.com/office/drawing/2014/main" id="{A37DF9CE-B1E0-43B5-AEF1-D76CE2D94E25}"/>
              </a:ext>
            </a:extLst>
          </p:cNvPr>
          <p:cNvSpPr>
            <a:spLocks noChangeArrowheads="1"/>
          </p:cNvSpPr>
          <p:nvPr/>
        </p:nvSpPr>
        <p:spPr bwMode="auto">
          <a:xfrm rot="21549551">
            <a:off x="1609726" y="2560638"/>
            <a:ext cx="576263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9599" name="AutoShape 31">
            <a:extLst>
              <a:ext uri="{FF2B5EF4-FFF2-40B4-BE49-F238E27FC236}">
                <a16:creationId xmlns:a16="http://schemas.microsoft.com/office/drawing/2014/main" id="{092BF0A6-9F9A-4DA1-9679-B270D02B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2058988"/>
            <a:ext cx="1439862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obstrukce</a:t>
            </a:r>
          </a:p>
        </p:txBody>
      </p:sp>
      <p:sp>
        <p:nvSpPr>
          <p:cNvPr id="109600" name="Text Box 32">
            <a:extLst>
              <a:ext uri="{FF2B5EF4-FFF2-40B4-BE49-F238E27FC236}">
                <a16:creationId xmlns:a16="http://schemas.microsoft.com/office/drawing/2014/main" id="{D95BBDA2-F774-4D26-9AF8-69722B510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1" y="3422651"/>
            <a:ext cx="1628775" cy="6508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Alveolární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Hypoventilace</a:t>
            </a:r>
            <a:endParaRPr lang="cs-CZ" altLang="cs-CZ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601" name="Text Box 33">
            <a:extLst>
              <a:ext uri="{FF2B5EF4-FFF2-40B4-BE49-F238E27FC236}">
                <a16:creationId xmlns:a16="http://schemas.microsoft.com/office/drawing/2014/main" id="{A60CB563-C77E-4903-B6CF-ADBA37D28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2954338"/>
            <a:ext cx="488950" cy="3667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09602" name="Line 34">
            <a:extLst>
              <a:ext uri="{FF2B5EF4-FFF2-40B4-BE49-F238E27FC236}">
                <a16:creationId xmlns:a16="http://schemas.microsoft.com/office/drawing/2014/main" id="{2C26F45D-0B60-4AA9-A666-0BB1A92D74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7863" y="30130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3" name="Oval 35">
            <a:extLst>
              <a:ext uri="{FF2B5EF4-FFF2-40B4-BE49-F238E27FC236}">
                <a16:creationId xmlns:a16="http://schemas.microsoft.com/office/drawing/2014/main" id="{E314B8BD-6549-4D9F-99D8-13EA08444134}"/>
              </a:ext>
            </a:extLst>
          </p:cNvPr>
          <p:cNvSpPr>
            <a:spLocks noChangeArrowheads="1"/>
          </p:cNvSpPr>
          <p:nvPr/>
        </p:nvSpPr>
        <p:spPr bwMode="auto">
          <a:xfrm rot="21549551">
            <a:off x="1722439" y="2562225"/>
            <a:ext cx="358775" cy="446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9604" name="Oval 36">
            <a:extLst>
              <a:ext uri="{FF2B5EF4-FFF2-40B4-BE49-F238E27FC236}">
                <a16:creationId xmlns:a16="http://schemas.microsoft.com/office/drawing/2014/main" id="{725246FE-9CD7-4E12-981D-4CC801670583}"/>
              </a:ext>
            </a:extLst>
          </p:cNvPr>
          <p:cNvSpPr>
            <a:spLocks noChangeArrowheads="1"/>
          </p:cNvSpPr>
          <p:nvPr/>
        </p:nvSpPr>
        <p:spPr bwMode="auto">
          <a:xfrm rot="21549551">
            <a:off x="3625851" y="2527301"/>
            <a:ext cx="487363" cy="53022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9605" name="Oval 37">
            <a:extLst>
              <a:ext uri="{FF2B5EF4-FFF2-40B4-BE49-F238E27FC236}">
                <a16:creationId xmlns:a16="http://schemas.microsoft.com/office/drawing/2014/main" id="{821B9CA9-DFDA-4CE5-9344-EA516259205E}"/>
              </a:ext>
            </a:extLst>
          </p:cNvPr>
          <p:cNvSpPr>
            <a:spLocks noChangeArrowheads="1"/>
          </p:cNvSpPr>
          <p:nvPr/>
        </p:nvSpPr>
        <p:spPr bwMode="auto">
          <a:xfrm rot="21549551">
            <a:off x="3683001" y="2530475"/>
            <a:ext cx="358775" cy="446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9606" name="Rectangle 38">
            <a:extLst>
              <a:ext uri="{FF2B5EF4-FFF2-40B4-BE49-F238E27FC236}">
                <a16:creationId xmlns:a16="http://schemas.microsoft.com/office/drawing/2014/main" id="{C01C812E-4610-4521-92CD-E96F635D9F7E}"/>
              </a:ext>
            </a:extLst>
          </p:cNvPr>
          <p:cNvSpPr>
            <a:spLocks noChangeArrowheads="1"/>
          </p:cNvSpPr>
          <p:nvPr/>
        </p:nvSpPr>
        <p:spPr bwMode="auto">
          <a:xfrm rot="21549551">
            <a:off x="3786189" y="208756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9607" name="Line 39">
            <a:extLst>
              <a:ext uri="{FF2B5EF4-FFF2-40B4-BE49-F238E27FC236}">
                <a16:creationId xmlns:a16="http://schemas.microsoft.com/office/drawing/2014/main" id="{3522CB68-8533-440E-8CC2-6948B7AAFAF8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3789363" y="2089151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8" name="Line 40">
            <a:extLst>
              <a:ext uri="{FF2B5EF4-FFF2-40B4-BE49-F238E27FC236}">
                <a16:creationId xmlns:a16="http://schemas.microsoft.com/office/drawing/2014/main" id="{9C13B97F-F05B-47AF-A924-986C6D29E546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3914775" y="2082801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9" name="Freeform 41">
            <a:extLst>
              <a:ext uri="{FF2B5EF4-FFF2-40B4-BE49-F238E27FC236}">
                <a16:creationId xmlns:a16="http://schemas.microsoft.com/office/drawing/2014/main" id="{DAC50112-22FF-4955-8C0E-6BE89703FF86}"/>
              </a:ext>
            </a:extLst>
          </p:cNvPr>
          <p:cNvSpPr>
            <a:spLocks/>
          </p:cNvSpPr>
          <p:nvPr/>
        </p:nvSpPr>
        <p:spPr bwMode="auto">
          <a:xfrm>
            <a:off x="3871914" y="2170114"/>
            <a:ext cx="41275" cy="166687"/>
          </a:xfrm>
          <a:custGeom>
            <a:avLst/>
            <a:gdLst>
              <a:gd name="T0" fmla="*/ 2147483646 w 26"/>
              <a:gd name="T1" fmla="*/ 0 h 105"/>
              <a:gd name="T2" fmla="*/ 2147483646 w 26"/>
              <a:gd name="T3" fmla="*/ 2147483646 h 105"/>
              <a:gd name="T4" fmla="*/ 0 w 26"/>
              <a:gd name="T5" fmla="*/ 2147483646 h 105"/>
              <a:gd name="T6" fmla="*/ 2147483646 w 26"/>
              <a:gd name="T7" fmla="*/ 2147483646 h 105"/>
              <a:gd name="T8" fmla="*/ 2147483646 w 26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5"/>
              <a:gd name="T17" fmla="*/ 26 w 26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5">
                <a:moveTo>
                  <a:pt x="26" y="0"/>
                </a:moveTo>
                <a:cubicBezTo>
                  <a:pt x="18" y="6"/>
                  <a:pt x="14" y="11"/>
                  <a:pt x="7" y="18"/>
                </a:cubicBezTo>
                <a:cubicBezTo>
                  <a:pt x="1" y="25"/>
                  <a:pt x="1" y="50"/>
                  <a:pt x="0" y="60"/>
                </a:cubicBezTo>
                <a:cubicBezTo>
                  <a:pt x="3" y="72"/>
                  <a:pt x="22" y="105"/>
                  <a:pt x="26" y="95"/>
                </a:cubicBezTo>
                <a:lnTo>
                  <a:pt x="2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10" name="Freeform 42">
            <a:extLst>
              <a:ext uri="{FF2B5EF4-FFF2-40B4-BE49-F238E27FC236}">
                <a16:creationId xmlns:a16="http://schemas.microsoft.com/office/drawing/2014/main" id="{64AE8483-51DB-4218-800B-8C71417BD7F7}"/>
              </a:ext>
            </a:extLst>
          </p:cNvPr>
          <p:cNvSpPr>
            <a:spLocks/>
          </p:cNvSpPr>
          <p:nvPr/>
        </p:nvSpPr>
        <p:spPr bwMode="auto">
          <a:xfrm flipH="1">
            <a:off x="3794126" y="2179639"/>
            <a:ext cx="41275" cy="166687"/>
          </a:xfrm>
          <a:custGeom>
            <a:avLst/>
            <a:gdLst>
              <a:gd name="T0" fmla="*/ 2147483646 w 26"/>
              <a:gd name="T1" fmla="*/ 0 h 105"/>
              <a:gd name="T2" fmla="*/ 2147483646 w 26"/>
              <a:gd name="T3" fmla="*/ 2147483646 h 105"/>
              <a:gd name="T4" fmla="*/ 0 w 26"/>
              <a:gd name="T5" fmla="*/ 2147483646 h 105"/>
              <a:gd name="T6" fmla="*/ 2147483646 w 26"/>
              <a:gd name="T7" fmla="*/ 2147483646 h 105"/>
              <a:gd name="T8" fmla="*/ 2147483646 w 26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5"/>
              <a:gd name="T17" fmla="*/ 26 w 26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5">
                <a:moveTo>
                  <a:pt x="26" y="0"/>
                </a:moveTo>
                <a:cubicBezTo>
                  <a:pt x="18" y="6"/>
                  <a:pt x="14" y="11"/>
                  <a:pt x="7" y="18"/>
                </a:cubicBezTo>
                <a:cubicBezTo>
                  <a:pt x="1" y="25"/>
                  <a:pt x="1" y="50"/>
                  <a:pt x="0" y="60"/>
                </a:cubicBezTo>
                <a:cubicBezTo>
                  <a:pt x="3" y="72"/>
                  <a:pt x="22" y="105"/>
                  <a:pt x="26" y="95"/>
                </a:cubicBezTo>
                <a:lnTo>
                  <a:pt x="2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11" name="Rectangle 43">
            <a:extLst>
              <a:ext uri="{FF2B5EF4-FFF2-40B4-BE49-F238E27FC236}">
                <a16:creationId xmlns:a16="http://schemas.microsoft.com/office/drawing/2014/main" id="{DB6BCE9E-6C53-4931-9CC4-255E43F495D0}"/>
              </a:ext>
            </a:extLst>
          </p:cNvPr>
          <p:cNvSpPr>
            <a:spLocks noChangeArrowheads="1"/>
          </p:cNvSpPr>
          <p:nvPr/>
        </p:nvSpPr>
        <p:spPr bwMode="auto">
          <a:xfrm rot="21549551">
            <a:off x="1827214" y="2109788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09612" name="Line 44">
            <a:extLst>
              <a:ext uri="{FF2B5EF4-FFF2-40B4-BE49-F238E27FC236}">
                <a16:creationId xmlns:a16="http://schemas.microsoft.com/office/drawing/2014/main" id="{D38E3BF1-06D8-4867-8BC3-54D7C64C0FB7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1830388" y="2111376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3" name="Line 45">
            <a:extLst>
              <a:ext uri="{FF2B5EF4-FFF2-40B4-BE49-F238E27FC236}">
                <a16:creationId xmlns:a16="http://schemas.microsoft.com/office/drawing/2014/main" id="{2194095E-C2CF-4E40-9277-E92343643FF5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1955800" y="2114551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4" name="Line 46">
            <a:extLst>
              <a:ext uri="{FF2B5EF4-FFF2-40B4-BE49-F238E27FC236}">
                <a16:creationId xmlns:a16="http://schemas.microsoft.com/office/drawing/2014/main" id="{AA071EBE-46EE-4EE4-A044-F2F34E5BDC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2989264"/>
            <a:ext cx="160338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  <p:bldP spid="182277" grpId="0"/>
      <p:bldP spid="182278" grpId="0"/>
      <p:bldP spid="182279" grpId="0"/>
      <p:bldP spid="182282" grpId="0" animBg="1"/>
      <p:bldP spid="182284" grpId="0"/>
      <p:bldP spid="182285" grpId="0"/>
      <p:bldP spid="182286" grpId="0"/>
      <p:bldP spid="182296" grpId="0"/>
      <p:bldP spid="1822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Oval 2">
            <a:extLst>
              <a:ext uri="{FF2B5EF4-FFF2-40B4-BE49-F238E27FC236}">
                <a16:creationId xmlns:a16="http://schemas.microsoft.com/office/drawing/2014/main" id="{45C14A5F-C2DB-4D41-B026-EF6B3FAC5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2205038"/>
            <a:ext cx="2411412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3667" name="AutoShape 3">
            <a:extLst>
              <a:ext uri="{FF2B5EF4-FFF2-40B4-BE49-F238E27FC236}">
                <a16:creationId xmlns:a16="http://schemas.microsoft.com/office/drawing/2014/main" id="{452469B2-BD59-447A-A476-F161B5B37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1052513"/>
            <a:ext cx="1439863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obstrukce</a:t>
            </a:r>
          </a:p>
        </p:txBody>
      </p:sp>
      <p:sp>
        <p:nvSpPr>
          <p:cNvPr id="113668" name="AutoShape 4">
            <a:extLst>
              <a:ext uri="{FF2B5EF4-FFF2-40B4-BE49-F238E27FC236}">
                <a16:creationId xmlns:a16="http://schemas.microsoft.com/office/drawing/2014/main" id="{7AF68B6C-E31A-49EA-99DD-A16F70E0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1052513"/>
            <a:ext cx="1655763" cy="576262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kompenzace</a:t>
            </a:r>
          </a:p>
        </p:txBody>
      </p:sp>
      <p:sp>
        <p:nvSpPr>
          <p:cNvPr id="113669" name="Text Box 6">
            <a:extLst>
              <a:ext uri="{FF2B5EF4-FFF2-40B4-BE49-F238E27FC236}">
                <a16:creationId xmlns:a16="http://schemas.microsoft.com/office/drawing/2014/main" id="{51436367-88F2-46A6-946F-C81615EBF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2276476"/>
            <a:ext cx="2268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normalizace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670" name="Text Box 7">
            <a:extLst>
              <a:ext uri="{FF2B5EF4-FFF2-40B4-BE49-F238E27FC236}">
                <a16:creationId xmlns:a16="http://schemas.microsoft.com/office/drawing/2014/main" id="{AF14AE91-172E-4B5E-9AF1-A645F8AF6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989138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Respir. centrum</a:t>
            </a:r>
          </a:p>
        </p:txBody>
      </p:sp>
      <p:sp>
        <p:nvSpPr>
          <p:cNvPr id="113671" name="Text Box 8">
            <a:extLst>
              <a:ext uri="{FF2B5EF4-FFF2-40B4-BE49-F238E27FC236}">
                <a16:creationId xmlns:a16="http://schemas.microsoft.com/office/drawing/2014/main" id="{8A7E64C9-DD94-487D-A8DA-15317369A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2636839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zůstává hypoxické  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672" name="Text Box 9">
            <a:extLst>
              <a:ext uri="{FF2B5EF4-FFF2-40B4-BE49-F238E27FC236}">
                <a16:creationId xmlns:a16="http://schemas.microsoft.com/office/drawing/2014/main" id="{4B595F96-F204-47AF-AB78-C69C8AEB0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1" y="1150939"/>
            <a:ext cx="1801813" cy="37623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  VD +   </a:t>
            </a:r>
            <a:r>
              <a:rPr lang="cs-CZ" altLang="cs-CZ" sz="1200" b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3673" name="Text Box 10">
            <a:extLst>
              <a:ext uri="{FF2B5EF4-FFF2-40B4-BE49-F238E27FC236}">
                <a16:creationId xmlns:a16="http://schemas.microsoft.com/office/drawing/2014/main" id="{A435584C-9605-471F-8130-341D0039E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1" y="1179514"/>
            <a:ext cx="1641475" cy="37623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VD + VA</a:t>
            </a:r>
          </a:p>
        </p:txBody>
      </p:sp>
      <p:sp>
        <p:nvSpPr>
          <p:cNvPr id="113674" name="Text Box 11">
            <a:extLst>
              <a:ext uri="{FF2B5EF4-FFF2-40B4-BE49-F238E27FC236}">
                <a16:creationId xmlns:a16="http://schemas.microsoft.com/office/drawing/2014/main" id="{6EE61F7B-69F1-4593-91A8-4D800EB8C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9" y="1055689"/>
            <a:ext cx="2166937" cy="52863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3675" name="Line 12">
            <a:extLst>
              <a:ext uri="{FF2B5EF4-FFF2-40B4-BE49-F238E27FC236}">
                <a16:creationId xmlns:a16="http://schemas.microsoft.com/office/drawing/2014/main" id="{464A2FA4-DA4E-4D95-B8C1-DE668CC2B9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27797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Text Box 13">
            <a:extLst>
              <a:ext uri="{FF2B5EF4-FFF2-40B4-BE49-F238E27FC236}">
                <a16:creationId xmlns:a16="http://schemas.microsoft.com/office/drawing/2014/main" id="{CCC94AEE-8CF5-4A05-B218-F2851BA0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1773238"/>
            <a:ext cx="2176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kompenzační zvýšení VA</a:t>
            </a:r>
          </a:p>
        </p:txBody>
      </p:sp>
      <p:sp>
        <p:nvSpPr>
          <p:cNvPr id="113677" name="Text Box 14">
            <a:extLst>
              <a:ext uri="{FF2B5EF4-FFF2-40B4-BE49-F238E27FC236}">
                <a16:creationId xmlns:a16="http://schemas.microsoft.com/office/drawing/2014/main" id="{F3A47EC0-29CA-4332-988F-A93824C5C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276476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678" name="Text Box 15">
            <a:extLst>
              <a:ext uri="{FF2B5EF4-FFF2-40B4-BE49-F238E27FC236}">
                <a16:creationId xmlns:a16="http://schemas.microsoft.com/office/drawing/2014/main" id="{13012E21-6B8B-4F17-A876-B9E0CE6DF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636839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679" name="Line 16">
            <a:extLst>
              <a:ext uri="{FF2B5EF4-FFF2-40B4-BE49-F238E27FC236}">
                <a16:creationId xmlns:a16="http://schemas.microsoft.com/office/drawing/2014/main" id="{A974BD5D-EA74-4CB4-A905-99C0F94BC7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2349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0" name="Line 17">
            <a:extLst>
              <a:ext uri="{FF2B5EF4-FFF2-40B4-BE49-F238E27FC236}">
                <a16:creationId xmlns:a16="http://schemas.microsoft.com/office/drawing/2014/main" id="{0BBF418B-C1AF-4BE9-B40A-4213CBDBBE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1484313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1" name="Freeform 18">
            <a:extLst>
              <a:ext uri="{FF2B5EF4-FFF2-40B4-BE49-F238E27FC236}">
                <a16:creationId xmlns:a16="http://schemas.microsoft.com/office/drawing/2014/main" id="{785D65EF-E16C-4CDF-8013-FFA3F414C6CC}"/>
              </a:ext>
            </a:extLst>
          </p:cNvPr>
          <p:cNvSpPr>
            <a:spLocks/>
          </p:cNvSpPr>
          <p:nvPr/>
        </p:nvSpPr>
        <p:spPr bwMode="auto">
          <a:xfrm>
            <a:off x="6383339" y="2347913"/>
            <a:ext cx="720725" cy="436562"/>
          </a:xfrm>
          <a:custGeom>
            <a:avLst/>
            <a:gdLst>
              <a:gd name="T0" fmla="*/ 0 w 454"/>
              <a:gd name="T1" fmla="*/ 2147483646 h 275"/>
              <a:gd name="T2" fmla="*/ 2147483646 w 454"/>
              <a:gd name="T3" fmla="*/ 2147483646 h 275"/>
              <a:gd name="T4" fmla="*/ 2147483646 w 454"/>
              <a:gd name="T5" fmla="*/ 0 h 275"/>
              <a:gd name="T6" fmla="*/ 0 60000 65536"/>
              <a:gd name="T7" fmla="*/ 0 60000 65536"/>
              <a:gd name="T8" fmla="*/ 0 60000 65536"/>
              <a:gd name="T9" fmla="*/ 0 w 454"/>
              <a:gd name="T10" fmla="*/ 0 h 275"/>
              <a:gd name="T11" fmla="*/ 454 w 454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275">
                <a:moveTo>
                  <a:pt x="0" y="182"/>
                </a:moveTo>
                <a:cubicBezTo>
                  <a:pt x="60" y="192"/>
                  <a:pt x="287" y="275"/>
                  <a:pt x="363" y="245"/>
                </a:cubicBezTo>
                <a:cubicBezTo>
                  <a:pt x="439" y="215"/>
                  <a:pt x="435" y="51"/>
                  <a:pt x="4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2" name="Freeform 19">
            <a:extLst>
              <a:ext uri="{FF2B5EF4-FFF2-40B4-BE49-F238E27FC236}">
                <a16:creationId xmlns:a16="http://schemas.microsoft.com/office/drawing/2014/main" id="{4638D8FB-ECEC-4D1C-9F6B-CB9C202A4AA4}"/>
              </a:ext>
            </a:extLst>
          </p:cNvPr>
          <p:cNvSpPr>
            <a:spLocks/>
          </p:cNvSpPr>
          <p:nvPr/>
        </p:nvSpPr>
        <p:spPr bwMode="auto">
          <a:xfrm>
            <a:off x="7632701" y="1484314"/>
            <a:ext cx="550863" cy="623887"/>
          </a:xfrm>
          <a:custGeom>
            <a:avLst/>
            <a:gdLst>
              <a:gd name="T0" fmla="*/ 0 w 347"/>
              <a:gd name="T1" fmla="*/ 2147483646 h 393"/>
              <a:gd name="T2" fmla="*/ 2147483646 w 347"/>
              <a:gd name="T3" fmla="*/ 2147483646 h 393"/>
              <a:gd name="T4" fmla="*/ 2147483646 w 347"/>
              <a:gd name="T5" fmla="*/ 0 h 393"/>
              <a:gd name="T6" fmla="*/ 0 60000 65536"/>
              <a:gd name="T7" fmla="*/ 0 60000 65536"/>
              <a:gd name="T8" fmla="*/ 0 60000 65536"/>
              <a:gd name="T9" fmla="*/ 0 w 347"/>
              <a:gd name="T10" fmla="*/ 0 h 393"/>
              <a:gd name="T11" fmla="*/ 347 w 347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" h="393">
                <a:moveTo>
                  <a:pt x="0" y="393"/>
                </a:moveTo>
                <a:cubicBezTo>
                  <a:pt x="26" y="366"/>
                  <a:pt x="96" y="298"/>
                  <a:pt x="154" y="233"/>
                </a:cubicBezTo>
                <a:cubicBezTo>
                  <a:pt x="212" y="168"/>
                  <a:pt x="307" y="49"/>
                  <a:pt x="3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3" name="Line 20">
            <a:extLst>
              <a:ext uri="{FF2B5EF4-FFF2-40B4-BE49-F238E27FC236}">
                <a16:creationId xmlns:a16="http://schemas.microsoft.com/office/drawing/2014/main" id="{32693A56-97D4-4CD0-A919-B362B416E9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6238" y="1196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4" name="Line 21">
            <a:extLst>
              <a:ext uri="{FF2B5EF4-FFF2-40B4-BE49-F238E27FC236}">
                <a16:creationId xmlns:a16="http://schemas.microsoft.com/office/drawing/2014/main" id="{7F0ADAD9-3EF6-4478-92F1-D31350ED62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51989" y="2060575"/>
            <a:ext cx="714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5" name="Line 22">
            <a:extLst>
              <a:ext uri="{FF2B5EF4-FFF2-40B4-BE49-F238E27FC236}">
                <a16:creationId xmlns:a16="http://schemas.microsoft.com/office/drawing/2014/main" id="{F7B4133A-7D55-4C44-94A8-EA6935AB42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1538" y="1196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6" name="Line 23">
            <a:extLst>
              <a:ext uri="{FF2B5EF4-FFF2-40B4-BE49-F238E27FC236}">
                <a16:creationId xmlns:a16="http://schemas.microsoft.com/office/drawing/2014/main" id="{034A8B7F-BE4F-4929-AFF5-70FBB0E612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67889" y="1493839"/>
            <a:ext cx="714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7" name="Text Box 24">
            <a:extLst>
              <a:ext uri="{FF2B5EF4-FFF2-40B4-BE49-F238E27FC236}">
                <a16:creationId xmlns:a16="http://schemas.microsoft.com/office/drawing/2014/main" id="{F86C8C6F-3C98-4B15-882C-C8E26C0A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4724401"/>
            <a:ext cx="441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Normální P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snížené PaO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– hypoxie</a:t>
            </a:r>
          </a:p>
        </p:txBody>
      </p:sp>
      <p:sp>
        <p:nvSpPr>
          <p:cNvPr id="113688" name="Line 25">
            <a:extLst>
              <a:ext uri="{FF2B5EF4-FFF2-40B4-BE49-F238E27FC236}">
                <a16:creationId xmlns:a16="http://schemas.microsoft.com/office/drawing/2014/main" id="{F10B8005-9475-49B6-8F43-62948793E4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4076701"/>
            <a:ext cx="171450" cy="72707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9" name="Text Box 26">
            <a:extLst>
              <a:ext uri="{FF2B5EF4-FFF2-40B4-BE49-F238E27FC236}">
                <a16:creationId xmlns:a16="http://schemas.microsoft.com/office/drawing/2014/main" id="{B64CCFED-336E-4E96-A31B-AB0B5CFF8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9" y="5373688"/>
            <a:ext cx="451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Zvýší se VE aby se zvýšila snížená VA                                     </a:t>
            </a:r>
          </a:p>
        </p:txBody>
      </p:sp>
      <p:sp>
        <p:nvSpPr>
          <p:cNvPr id="113690" name="Line 27">
            <a:extLst>
              <a:ext uri="{FF2B5EF4-FFF2-40B4-BE49-F238E27FC236}">
                <a16:creationId xmlns:a16="http://schemas.microsoft.com/office/drawing/2014/main" id="{1C808999-D24E-44CE-AB6F-BEABC0B503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6" y="5084763"/>
            <a:ext cx="144463" cy="36036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1" name="Line 28">
            <a:extLst>
              <a:ext uri="{FF2B5EF4-FFF2-40B4-BE49-F238E27FC236}">
                <a16:creationId xmlns:a16="http://schemas.microsoft.com/office/drawing/2014/main" id="{6FF7E90D-D9EC-44BF-8ADC-BD26E4AB6D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8350" y="126841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2" name="Line 29">
            <a:extLst>
              <a:ext uri="{FF2B5EF4-FFF2-40B4-BE49-F238E27FC236}">
                <a16:creationId xmlns:a16="http://schemas.microsoft.com/office/drawing/2014/main" id="{57752D53-75CD-4479-A938-ED6D8E804C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59975" y="27273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3" name="AutoShape 30">
            <a:extLst>
              <a:ext uri="{FF2B5EF4-FFF2-40B4-BE49-F238E27FC236}">
                <a16:creationId xmlns:a16="http://schemas.microsoft.com/office/drawing/2014/main" id="{30CE2134-0245-4F15-9EF3-4FE182949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5084764"/>
            <a:ext cx="4105275" cy="1773237"/>
          </a:xfrm>
          <a:prstGeom prst="cloudCallout">
            <a:avLst>
              <a:gd name="adj1" fmla="val 31167"/>
              <a:gd name="adj2" fmla="val -1646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se stačí normalizovat pCO</a:t>
            </a:r>
            <a:r>
              <a:rPr lang="cs-CZ" altLang="cs-CZ" sz="20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nikoli pO</a:t>
            </a:r>
            <a:r>
              <a:rPr lang="cs-CZ" altLang="cs-CZ" sz="20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3694" name="Text Box 31">
            <a:extLst>
              <a:ext uri="{FF2B5EF4-FFF2-40B4-BE49-F238E27FC236}">
                <a16:creationId xmlns:a16="http://schemas.microsoft.com/office/drawing/2014/main" id="{5D5218B3-79C6-4286-9C07-56A63F85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709988"/>
            <a:ext cx="424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„blue bloaters“ = „modří opuchlící“</a:t>
            </a:r>
          </a:p>
        </p:txBody>
      </p:sp>
      <p:sp>
        <p:nvSpPr>
          <p:cNvPr id="113695" name="Oval 32">
            <a:extLst>
              <a:ext uri="{FF2B5EF4-FFF2-40B4-BE49-F238E27FC236}">
                <a16:creationId xmlns:a16="http://schemas.microsoft.com/office/drawing/2014/main" id="{13A971F9-BB6A-45B2-8BB8-7DE557C310E1}"/>
              </a:ext>
            </a:extLst>
          </p:cNvPr>
          <p:cNvSpPr>
            <a:spLocks noChangeArrowheads="1"/>
          </p:cNvSpPr>
          <p:nvPr/>
        </p:nvSpPr>
        <p:spPr bwMode="auto">
          <a:xfrm rot="21549551">
            <a:off x="1609726" y="2560638"/>
            <a:ext cx="576263" cy="6477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3696" name="AutoShape 33">
            <a:extLst>
              <a:ext uri="{FF2B5EF4-FFF2-40B4-BE49-F238E27FC236}">
                <a16:creationId xmlns:a16="http://schemas.microsoft.com/office/drawing/2014/main" id="{A4CF21E6-BD61-41EE-988C-FFA744FB1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2058988"/>
            <a:ext cx="1439862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obstrukce</a:t>
            </a:r>
          </a:p>
        </p:txBody>
      </p:sp>
      <p:sp>
        <p:nvSpPr>
          <p:cNvPr id="113697" name="Text Box 34">
            <a:extLst>
              <a:ext uri="{FF2B5EF4-FFF2-40B4-BE49-F238E27FC236}">
                <a16:creationId xmlns:a16="http://schemas.microsoft.com/office/drawing/2014/main" id="{9740E289-C216-4953-969F-70104C9F6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1" y="3422651"/>
            <a:ext cx="1628775" cy="6508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Alveolární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Hypoventilace</a:t>
            </a:r>
            <a:endParaRPr lang="cs-CZ" altLang="cs-CZ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98" name="Text Box 35">
            <a:extLst>
              <a:ext uri="{FF2B5EF4-FFF2-40B4-BE49-F238E27FC236}">
                <a16:creationId xmlns:a16="http://schemas.microsoft.com/office/drawing/2014/main" id="{F0FD3278-6B30-4A90-BC3A-60B9D684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2954338"/>
            <a:ext cx="488950" cy="3667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3699" name="Line 36">
            <a:extLst>
              <a:ext uri="{FF2B5EF4-FFF2-40B4-BE49-F238E27FC236}">
                <a16:creationId xmlns:a16="http://schemas.microsoft.com/office/drawing/2014/main" id="{22BE08BB-B03D-4DB3-BD95-D52DE0F51B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7863" y="30130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0" name="Oval 37">
            <a:extLst>
              <a:ext uri="{FF2B5EF4-FFF2-40B4-BE49-F238E27FC236}">
                <a16:creationId xmlns:a16="http://schemas.microsoft.com/office/drawing/2014/main" id="{9B2185F7-0D29-4156-950B-9C1B7A58CF51}"/>
              </a:ext>
            </a:extLst>
          </p:cNvPr>
          <p:cNvSpPr>
            <a:spLocks noChangeArrowheads="1"/>
          </p:cNvSpPr>
          <p:nvPr/>
        </p:nvSpPr>
        <p:spPr bwMode="auto">
          <a:xfrm rot="21549551">
            <a:off x="1722439" y="2562225"/>
            <a:ext cx="358775" cy="446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3701" name="Oval 38">
            <a:extLst>
              <a:ext uri="{FF2B5EF4-FFF2-40B4-BE49-F238E27FC236}">
                <a16:creationId xmlns:a16="http://schemas.microsoft.com/office/drawing/2014/main" id="{52F7EBFE-DA32-4DD1-8A83-E47F88393164}"/>
              </a:ext>
            </a:extLst>
          </p:cNvPr>
          <p:cNvSpPr>
            <a:spLocks noChangeArrowheads="1"/>
          </p:cNvSpPr>
          <p:nvPr/>
        </p:nvSpPr>
        <p:spPr bwMode="auto">
          <a:xfrm rot="21549551">
            <a:off x="3625851" y="2527301"/>
            <a:ext cx="487363" cy="53022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3702" name="Oval 39">
            <a:extLst>
              <a:ext uri="{FF2B5EF4-FFF2-40B4-BE49-F238E27FC236}">
                <a16:creationId xmlns:a16="http://schemas.microsoft.com/office/drawing/2014/main" id="{F622140C-660F-461D-BA76-55B7572D06D4}"/>
              </a:ext>
            </a:extLst>
          </p:cNvPr>
          <p:cNvSpPr>
            <a:spLocks noChangeArrowheads="1"/>
          </p:cNvSpPr>
          <p:nvPr/>
        </p:nvSpPr>
        <p:spPr bwMode="auto">
          <a:xfrm rot="21549551">
            <a:off x="3683001" y="2530475"/>
            <a:ext cx="358775" cy="446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3703" name="Rectangle 40">
            <a:extLst>
              <a:ext uri="{FF2B5EF4-FFF2-40B4-BE49-F238E27FC236}">
                <a16:creationId xmlns:a16="http://schemas.microsoft.com/office/drawing/2014/main" id="{C9F8006D-FC0A-41F6-89CA-A84BA6498510}"/>
              </a:ext>
            </a:extLst>
          </p:cNvPr>
          <p:cNvSpPr>
            <a:spLocks noChangeArrowheads="1"/>
          </p:cNvSpPr>
          <p:nvPr/>
        </p:nvSpPr>
        <p:spPr bwMode="auto">
          <a:xfrm rot="21549551">
            <a:off x="3786189" y="208756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3704" name="Line 41">
            <a:extLst>
              <a:ext uri="{FF2B5EF4-FFF2-40B4-BE49-F238E27FC236}">
                <a16:creationId xmlns:a16="http://schemas.microsoft.com/office/drawing/2014/main" id="{62E9D84D-AB07-40E6-AB47-EB3E04B4CBD0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3789363" y="2089151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5" name="Line 42">
            <a:extLst>
              <a:ext uri="{FF2B5EF4-FFF2-40B4-BE49-F238E27FC236}">
                <a16:creationId xmlns:a16="http://schemas.microsoft.com/office/drawing/2014/main" id="{6D8DB697-C394-45B7-BCC8-80142653CF88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3914775" y="2082801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6" name="Freeform 43">
            <a:extLst>
              <a:ext uri="{FF2B5EF4-FFF2-40B4-BE49-F238E27FC236}">
                <a16:creationId xmlns:a16="http://schemas.microsoft.com/office/drawing/2014/main" id="{5C75E26C-C73D-4484-8093-023152FEA07D}"/>
              </a:ext>
            </a:extLst>
          </p:cNvPr>
          <p:cNvSpPr>
            <a:spLocks/>
          </p:cNvSpPr>
          <p:nvPr/>
        </p:nvSpPr>
        <p:spPr bwMode="auto">
          <a:xfrm>
            <a:off x="3871914" y="2170114"/>
            <a:ext cx="41275" cy="166687"/>
          </a:xfrm>
          <a:custGeom>
            <a:avLst/>
            <a:gdLst>
              <a:gd name="T0" fmla="*/ 2147483646 w 26"/>
              <a:gd name="T1" fmla="*/ 0 h 105"/>
              <a:gd name="T2" fmla="*/ 2147483646 w 26"/>
              <a:gd name="T3" fmla="*/ 2147483646 h 105"/>
              <a:gd name="T4" fmla="*/ 0 w 26"/>
              <a:gd name="T5" fmla="*/ 2147483646 h 105"/>
              <a:gd name="T6" fmla="*/ 2147483646 w 26"/>
              <a:gd name="T7" fmla="*/ 2147483646 h 105"/>
              <a:gd name="T8" fmla="*/ 2147483646 w 26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5"/>
              <a:gd name="T17" fmla="*/ 26 w 26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5">
                <a:moveTo>
                  <a:pt x="26" y="0"/>
                </a:moveTo>
                <a:cubicBezTo>
                  <a:pt x="18" y="6"/>
                  <a:pt x="14" y="11"/>
                  <a:pt x="7" y="18"/>
                </a:cubicBezTo>
                <a:cubicBezTo>
                  <a:pt x="1" y="25"/>
                  <a:pt x="1" y="50"/>
                  <a:pt x="0" y="60"/>
                </a:cubicBezTo>
                <a:cubicBezTo>
                  <a:pt x="3" y="72"/>
                  <a:pt x="22" y="105"/>
                  <a:pt x="26" y="95"/>
                </a:cubicBezTo>
                <a:lnTo>
                  <a:pt x="2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07" name="Freeform 44">
            <a:extLst>
              <a:ext uri="{FF2B5EF4-FFF2-40B4-BE49-F238E27FC236}">
                <a16:creationId xmlns:a16="http://schemas.microsoft.com/office/drawing/2014/main" id="{F012F66E-7017-4406-AD45-6280759D3241}"/>
              </a:ext>
            </a:extLst>
          </p:cNvPr>
          <p:cNvSpPr>
            <a:spLocks/>
          </p:cNvSpPr>
          <p:nvPr/>
        </p:nvSpPr>
        <p:spPr bwMode="auto">
          <a:xfrm flipH="1">
            <a:off x="3794126" y="2179639"/>
            <a:ext cx="41275" cy="166687"/>
          </a:xfrm>
          <a:custGeom>
            <a:avLst/>
            <a:gdLst>
              <a:gd name="T0" fmla="*/ 2147483646 w 26"/>
              <a:gd name="T1" fmla="*/ 0 h 105"/>
              <a:gd name="T2" fmla="*/ 2147483646 w 26"/>
              <a:gd name="T3" fmla="*/ 2147483646 h 105"/>
              <a:gd name="T4" fmla="*/ 0 w 26"/>
              <a:gd name="T5" fmla="*/ 2147483646 h 105"/>
              <a:gd name="T6" fmla="*/ 2147483646 w 26"/>
              <a:gd name="T7" fmla="*/ 2147483646 h 105"/>
              <a:gd name="T8" fmla="*/ 2147483646 w 26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05"/>
              <a:gd name="T17" fmla="*/ 26 w 26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05">
                <a:moveTo>
                  <a:pt x="26" y="0"/>
                </a:moveTo>
                <a:cubicBezTo>
                  <a:pt x="18" y="6"/>
                  <a:pt x="14" y="11"/>
                  <a:pt x="7" y="18"/>
                </a:cubicBezTo>
                <a:cubicBezTo>
                  <a:pt x="1" y="25"/>
                  <a:pt x="1" y="50"/>
                  <a:pt x="0" y="60"/>
                </a:cubicBezTo>
                <a:cubicBezTo>
                  <a:pt x="3" y="72"/>
                  <a:pt x="22" y="105"/>
                  <a:pt x="26" y="95"/>
                </a:cubicBezTo>
                <a:lnTo>
                  <a:pt x="2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08" name="Rectangle 45">
            <a:extLst>
              <a:ext uri="{FF2B5EF4-FFF2-40B4-BE49-F238E27FC236}">
                <a16:creationId xmlns:a16="http://schemas.microsoft.com/office/drawing/2014/main" id="{B890C650-B291-4332-B918-ABC856913B2A}"/>
              </a:ext>
            </a:extLst>
          </p:cNvPr>
          <p:cNvSpPr>
            <a:spLocks noChangeArrowheads="1"/>
          </p:cNvSpPr>
          <p:nvPr/>
        </p:nvSpPr>
        <p:spPr bwMode="auto">
          <a:xfrm rot="21549551">
            <a:off x="1827214" y="2109788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3709" name="Line 46">
            <a:extLst>
              <a:ext uri="{FF2B5EF4-FFF2-40B4-BE49-F238E27FC236}">
                <a16:creationId xmlns:a16="http://schemas.microsoft.com/office/drawing/2014/main" id="{6844D433-0423-45D5-B8DB-C1A04B233FC6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1830388" y="2111376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0" name="Line 47">
            <a:extLst>
              <a:ext uri="{FF2B5EF4-FFF2-40B4-BE49-F238E27FC236}">
                <a16:creationId xmlns:a16="http://schemas.microsoft.com/office/drawing/2014/main" id="{361ABF74-8BCD-41E7-A15B-DB44A08C29D5}"/>
              </a:ext>
            </a:extLst>
          </p:cNvPr>
          <p:cNvSpPr>
            <a:spLocks noChangeShapeType="1"/>
          </p:cNvSpPr>
          <p:nvPr/>
        </p:nvSpPr>
        <p:spPr bwMode="auto">
          <a:xfrm rot="21549551" flipV="1">
            <a:off x="1955800" y="2114551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1" name="Line 48">
            <a:extLst>
              <a:ext uri="{FF2B5EF4-FFF2-40B4-BE49-F238E27FC236}">
                <a16:creationId xmlns:a16="http://schemas.microsoft.com/office/drawing/2014/main" id="{6E006063-A021-4D1E-9E91-219AFD9B38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2989264"/>
            <a:ext cx="160338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2" name="Text Box 49">
            <a:extLst>
              <a:ext uri="{FF2B5EF4-FFF2-40B4-BE49-F238E27FC236}">
                <a16:creationId xmlns:a16="http://schemas.microsoft.com/office/drawing/2014/main" id="{4805029F-3AB4-4654-9DC7-1B1D2291E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1"/>
            <a:ext cx="6281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Obstruktivní forma chronické obstrukční choroby plicní</a:t>
            </a:r>
          </a:p>
        </p:txBody>
      </p:sp>
    </p:spTree>
    <p:extLst>
      <p:ext uri="{BB962C8B-B14F-4D97-AF65-F5344CB8AC3E}">
        <p14:creationId xmlns:p14="http://schemas.microsoft.com/office/powerpoint/2010/main" val="204151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Oval 2">
            <a:extLst>
              <a:ext uri="{FF2B5EF4-FFF2-40B4-BE49-F238E27FC236}">
                <a16:creationId xmlns:a16="http://schemas.microsoft.com/office/drawing/2014/main" id="{E6A242CA-E17B-4591-AD8F-3B2BA4DF5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638" y="3209926"/>
            <a:ext cx="1084262" cy="1084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rgbClr val="FF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371" name="Oval 3">
            <a:extLst>
              <a:ext uri="{FF2B5EF4-FFF2-40B4-BE49-F238E27FC236}">
                <a16:creationId xmlns:a16="http://schemas.microsoft.com/office/drawing/2014/main" id="{4421052F-CBB4-4A7F-955B-ED4B82825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1" y="3211513"/>
            <a:ext cx="1084263" cy="1084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rgbClr val="FF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372" name="Rectangle 4">
            <a:extLst>
              <a:ext uri="{FF2B5EF4-FFF2-40B4-BE49-F238E27FC236}">
                <a16:creationId xmlns:a16="http://schemas.microsoft.com/office/drawing/2014/main" id="{C554B00D-B705-453C-8719-0F27FBE6F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9"/>
            <a:ext cx="17129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86373" name="AutoShape 5">
            <a:extLst>
              <a:ext uri="{FF2B5EF4-FFF2-40B4-BE49-F238E27FC236}">
                <a16:creationId xmlns:a16="http://schemas.microsoft.com/office/drawing/2014/main" id="{5499589B-1247-4A73-9A1D-5165BBC42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205038"/>
            <a:ext cx="1439862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obstrukce</a:t>
            </a:r>
          </a:p>
        </p:txBody>
      </p:sp>
      <p:sp>
        <p:nvSpPr>
          <p:cNvPr id="186375" name="Line 7">
            <a:extLst>
              <a:ext uri="{FF2B5EF4-FFF2-40B4-BE49-F238E27FC236}">
                <a16:creationId xmlns:a16="http://schemas.microsoft.com/office/drawing/2014/main" id="{E3350275-899B-4C8F-993E-7EBD74F99D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3900" y="59420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6" name="Text Box 8">
            <a:extLst>
              <a:ext uri="{FF2B5EF4-FFF2-40B4-BE49-F238E27FC236}">
                <a16:creationId xmlns:a16="http://schemas.microsoft.com/office/drawing/2014/main" id="{FBA2DD00-7D67-4AC3-9F4F-080D80E0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40861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6377" name="Text Box 9">
            <a:extLst>
              <a:ext uri="{FF2B5EF4-FFF2-40B4-BE49-F238E27FC236}">
                <a16:creationId xmlns:a16="http://schemas.microsoft.com/office/drawing/2014/main" id="{5FA116F4-9755-4681-91F4-BD809C8D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6378" name="Line 10">
            <a:extLst>
              <a:ext uri="{FF2B5EF4-FFF2-40B4-BE49-F238E27FC236}">
                <a16:creationId xmlns:a16="http://schemas.microsoft.com/office/drawing/2014/main" id="{E8B6B729-59D9-4993-8981-784978B93D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5197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9" name="Text Box 11">
            <a:extLst>
              <a:ext uri="{FF2B5EF4-FFF2-40B4-BE49-F238E27FC236}">
                <a16:creationId xmlns:a16="http://schemas.microsoft.com/office/drawing/2014/main" id="{7D6E60FC-31FA-417A-9B1B-D269FFB9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64" y="1700214"/>
            <a:ext cx="2035175" cy="37623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VA = (VA1 + VA2)</a:t>
            </a:r>
          </a:p>
        </p:txBody>
      </p:sp>
      <p:sp>
        <p:nvSpPr>
          <p:cNvPr id="186380" name="Text Box 12">
            <a:extLst>
              <a:ext uri="{FF2B5EF4-FFF2-40B4-BE49-F238E27FC236}">
                <a16:creationId xmlns:a16="http://schemas.microsoft.com/office/drawing/2014/main" id="{1F219EC6-88A5-47A6-98DC-BCF13DA4F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2276475"/>
            <a:ext cx="2486025" cy="376238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VD + (VA1+VA2)</a:t>
            </a:r>
          </a:p>
        </p:txBody>
      </p:sp>
      <p:sp>
        <p:nvSpPr>
          <p:cNvPr id="186381" name="Text Box 13">
            <a:extLst>
              <a:ext uri="{FF2B5EF4-FFF2-40B4-BE49-F238E27FC236}">
                <a16:creationId xmlns:a16="http://schemas.microsoft.com/office/drawing/2014/main" id="{8BB26B4C-15C1-42F8-99C8-0CDDFC15C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2251075"/>
            <a:ext cx="2843212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  VD + (  </a:t>
            </a:r>
            <a:r>
              <a:rPr lang="cs-CZ" altLang="cs-CZ" sz="1200" b="1">
                <a:latin typeface="Arial" panose="020B0604020202020204" pitchFamily="34" charset="0"/>
                <a:cs typeface="Arial" panose="020B0604020202020204" pitchFamily="34" charset="0"/>
              </a:rPr>
              <a:t>VA1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VA2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5725" name="AutoShape 14">
            <a:extLst>
              <a:ext uri="{FF2B5EF4-FFF2-40B4-BE49-F238E27FC236}">
                <a16:creationId xmlns:a16="http://schemas.microsoft.com/office/drawing/2014/main" id="{BCC58972-C72B-4408-A473-D185307F4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1052513"/>
            <a:ext cx="1439863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obstrukce</a:t>
            </a:r>
          </a:p>
        </p:txBody>
      </p:sp>
      <p:sp>
        <p:nvSpPr>
          <p:cNvPr id="115726" name="Text Box 15">
            <a:extLst>
              <a:ext uri="{FF2B5EF4-FFF2-40B4-BE49-F238E27FC236}">
                <a16:creationId xmlns:a16="http://schemas.microsoft.com/office/drawing/2014/main" id="{0F2C2219-DF02-4A5C-960C-BF6CEC930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1" y="1150939"/>
            <a:ext cx="1801813" cy="37623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  VD +   </a:t>
            </a:r>
            <a:r>
              <a:rPr lang="cs-CZ" altLang="cs-CZ" sz="1200" b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5727" name="Text Box 16">
            <a:extLst>
              <a:ext uri="{FF2B5EF4-FFF2-40B4-BE49-F238E27FC236}">
                <a16:creationId xmlns:a16="http://schemas.microsoft.com/office/drawing/2014/main" id="{C0C3AAF6-E1BA-4226-A9AE-E450FE17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1" y="1179514"/>
            <a:ext cx="1641475" cy="37623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VD + VA</a:t>
            </a:r>
          </a:p>
        </p:txBody>
      </p:sp>
      <p:sp>
        <p:nvSpPr>
          <p:cNvPr id="115728" name="Line 17">
            <a:extLst>
              <a:ext uri="{FF2B5EF4-FFF2-40B4-BE49-F238E27FC236}">
                <a16:creationId xmlns:a16="http://schemas.microsoft.com/office/drawing/2014/main" id="{3B03E2D7-9734-4139-BA4C-20E85053C8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1538" y="11969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6" name="Text Box 18">
            <a:extLst>
              <a:ext uri="{FF2B5EF4-FFF2-40B4-BE49-F238E27FC236}">
                <a16:creationId xmlns:a16="http://schemas.microsoft.com/office/drawing/2014/main" id="{B087FF41-AF3C-4D9E-A2D4-B7B8882F2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188076"/>
            <a:ext cx="1728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Hypoventilovaný alveolus</a:t>
            </a:r>
          </a:p>
        </p:txBody>
      </p:sp>
      <p:sp>
        <p:nvSpPr>
          <p:cNvPr id="186387" name="Rectangle 19">
            <a:extLst>
              <a:ext uri="{FF2B5EF4-FFF2-40B4-BE49-F238E27FC236}">
                <a16:creationId xmlns:a16="http://schemas.microsoft.com/office/drawing/2014/main" id="{A5EDCBD3-6A66-4FE3-9783-521FDFA05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380039"/>
            <a:ext cx="171450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86388" name="Line 20">
            <a:extLst>
              <a:ext uri="{FF2B5EF4-FFF2-40B4-BE49-F238E27FC236}">
                <a16:creationId xmlns:a16="http://schemas.microsoft.com/office/drawing/2014/main" id="{E25ADBFA-9847-4738-85E8-C1814C7BA0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524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9" name="Text Box 21">
            <a:extLst>
              <a:ext uri="{FF2B5EF4-FFF2-40B4-BE49-F238E27FC236}">
                <a16:creationId xmlns:a16="http://schemas.microsoft.com/office/drawing/2014/main" id="{DF1FB90E-0D11-41EC-AE6D-F7148C44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414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6390" name="Text Box 22">
            <a:extLst>
              <a:ext uri="{FF2B5EF4-FFF2-40B4-BE49-F238E27FC236}">
                <a16:creationId xmlns:a16="http://schemas.microsoft.com/office/drawing/2014/main" id="{974F7056-7975-43C6-9F87-1AAD84471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118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6391" name="Line 23">
            <a:extLst>
              <a:ext uri="{FF2B5EF4-FFF2-40B4-BE49-F238E27FC236}">
                <a16:creationId xmlns:a16="http://schemas.microsoft.com/office/drawing/2014/main" id="{DB81216C-FBC3-441B-9014-BE9CD69820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883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2" name="Text Box 24">
            <a:extLst>
              <a:ext uri="{FF2B5EF4-FFF2-40B4-BE49-F238E27FC236}">
                <a16:creationId xmlns:a16="http://schemas.microsoft.com/office/drawing/2014/main" id="{59FCDD21-FF41-4E83-A3BA-4F049233F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6172201"/>
            <a:ext cx="187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Hyperventilovaný alveolus</a:t>
            </a:r>
          </a:p>
        </p:txBody>
      </p:sp>
      <p:sp>
        <p:nvSpPr>
          <p:cNvPr id="186393" name="Oval 25">
            <a:extLst>
              <a:ext uri="{FF2B5EF4-FFF2-40B4-BE49-F238E27FC236}">
                <a16:creationId xmlns:a16="http://schemas.microsoft.com/office/drawing/2014/main" id="{7E0B71EC-4D1A-42CB-B913-18E9BCED44E5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679700" y="3900489"/>
            <a:ext cx="541338" cy="52228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86394" name="Oval 26">
            <a:extLst>
              <a:ext uri="{FF2B5EF4-FFF2-40B4-BE49-F238E27FC236}">
                <a16:creationId xmlns:a16="http://schemas.microsoft.com/office/drawing/2014/main" id="{5FB59890-F770-4961-A4D9-703C3BA954BB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3244850" y="3802064"/>
            <a:ext cx="998538" cy="9175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86395" name="Rectangle 27">
            <a:extLst>
              <a:ext uri="{FF2B5EF4-FFF2-40B4-BE49-F238E27FC236}">
                <a16:creationId xmlns:a16="http://schemas.microsoft.com/office/drawing/2014/main" id="{80E504A7-D0B7-42DA-9FB5-AD207BDF1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128964"/>
            <a:ext cx="233362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86396" name="Line 28">
            <a:extLst>
              <a:ext uri="{FF2B5EF4-FFF2-40B4-BE49-F238E27FC236}">
                <a16:creationId xmlns:a16="http://schemas.microsoft.com/office/drawing/2014/main" id="{4F064AF6-9E85-4E4F-9D42-9E0E9E960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13372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7" name="Line 29">
            <a:extLst>
              <a:ext uri="{FF2B5EF4-FFF2-40B4-BE49-F238E27FC236}">
                <a16:creationId xmlns:a16="http://schemas.microsoft.com/office/drawing/2014/main" id="{F9BDAD09-21FC-4B1A-8788-CD160684A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13213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8" name="Oval 30">
            <a:extLst>
              <a:ext uri="{FF2B5EF4-FFF2-40B4-BE49-F238E27FC236}">
                <a16:creationId xmlns:a16="http://schemas.microsoft.com/office/drawing/2014/main" id="{54AB9B25-5EFE-4427-AC99-C3160BF15786}"/>
              </a:ext>
            </a:extLst>
          </p:cNvPr>
          <p:cNvSpPr>
            <a:spLocks noChangeArrowheads="1"/>
          </p:cNvSpPr>
          <p:nvPr/>
        </p:nvSpPr>
        <p:spPr bwMode="auto">
          <a:xfrm rot="1381179">
            <a:off x="2762250" y="3889375"/>
            <a:ext cx="4064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86399" name="Rectangle 31">
            <a:extLst>
              <a:ext uri="{FF2B5EF4-FFF2-40B4-BE49-F238E27FC236}">
                <a16:creationId xmlns:a16="http://schemas.microsoft.com/office/drawing/2014/main" id="{626305CF-86A5-49EF-9301-69A258F1B38A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035301" y="349091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86400" name="Line 32">
            <a:extLst>
              <a:ext uri="{FF2B5EF4-FFF2-40B4-BE49-F238E27FC236}">
                <a16:creationId xmlns:a16="http://schemas.microsoft.com/office/drawing/2014/main" id="{D9D812F5-673C-4924-9C22-91E7211494FC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067050" y="347186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01" name="Line 33">
            <a:extLst>
              <a:ext uri="{FF2B5EF4-FFF2-40B4-BE49-F238E27FC236}">
                <a16:creationId xmlns:a16="http://schemas.microsoft.com/office/drawing/2014/main" id="{94848A56-B8ED-4A56-AA48-4D1499A3A131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181350" y="352583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02" name="Oval 34">
            <a:extLst>
              <a:ext uri="{FF2B5EF4-FFF2-40B4-BE49-F238E27FC236}">
                <a16:creationId xmlns:a16="http://schemas.microsoft.com/office/drawing/2014/main" id="{4D2F58F1-7E0C-411C-9550-5BACAEB5819C}"/>
              </a:ext>
            </a:extLst>
          </p:cNvPr>
          <p:cNvSpPr>
            <a:spLocks noChangeArrowheads="1"/>
          </p:cNvSpPr>
          <p:nvPr/>
        </p:nvSpPr>
        <p:spPr bwMode="auto">
          <a:xfrm rot="19846730">
            <a:off x="3349626" y="3824288"/>
            <a:ext cx="587375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86403" name="Rectangle 35">
            <a:extLst>
              <a:ext uri="{FF2B5EF4-FFF2-40B4-BE49-F238E27FC236}">
                <a16:creationId xmlns:a16="http://schemas.microsoft.com/office/drawing/2014/main" id="{60C91090-293B-447D-BD3F-386D4AEE1DAE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3384551" y="3486151"/>
            <a:ext cx="142875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86404" name="Line 36">
            <a:extLst>
              <a:ext uri="{FF2B5EF4-FFF2-40B4-BE49-F238E27FC236}">
                <a16:creationId xmlns:a16="http://schemas.microsoft.com/office/drawing/2014/main" id="{8F08288E-3EFC-43C7-AEB9-920E478B5A59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484563" y="344963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05" name="Line 37">
            <a:extLst>
              <a:ext uri="{FF2B5EF4-FFF2-40B4-BE49-F238E27FC236}">
                <a16:creationId xmlns:a16="http://schemas.microsoft.com/office/drawing/2014/main" id="{6AA29D83-6E1E-4DEB-9D6F-AB95FAA7758A}"/>
              </a:ext>
            </a:extLst>
          </p:cNvPr>
          <p:cNvSpPr>
            <a:spLocks noChangeShapeType="1"/>
          </p:cNvSpPr>
          <p:nvPr/>
        </p:nvSpPr>
        <p:spPr bwMode="auto">
          <a:xfrm rot="20069977" flipH="1" flipV="1">
            <a:off x="3365500" y="352425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06" name="Text Box 38">
            <a:extLst>
              <a:ext uri="{FF2B5EF4-FFF2-40B4-BE49-F238E27FC236}">
                <a16:creationId xmlns:a16="http://schemas.microsoft.com/office/drawing/2014/main" id="{5EFBA8FB-98CC-4678-846C-464F77DFD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1" y="46751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86407" name="Text Box 39">
            <a:extLst>
              <a:ext uri="{FF2B5EF4-FFF2-40B4-BE49-F238E27FC236}">
                <a16:creationId xmlns:a16="http://schemas.microsoft.com/office/drawing/2014/main" id="{B52DBB9A-3E31-4346-96A9-2F0FB7698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4021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86408" name="Line 40">
            <a:extLst>
              <a:ext uri="{FF2B5EF4-FFF2-40B4-BE49-F238E27FC236}">
                <a16:creationId xmlns:a16="http://schemas.microsoft.com/office/drawing/2014/main" id="{9DDF7BB8-817C-4EA0-8C28-D447A3E7D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446087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09" name="Line 41">
            <a:extLst>
              <a:ext uri="{FF2B5EF4-FFF2-40B4-BE49-F238E27FC236}">
                <a16:creationId xmlns:a16="http://schemas.microsoft.com/office/drawing/2014/main" id="{8F938E8D-B1AE-4CF1-822A-2A8808FBA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797425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2">
            <a:extLst>
              <a:ext uri="{FF2B5EF4-FFF2-40B4-BE49-F238E27FC236}">
                <a16:creationId xmlns:a16="http://schemas.microsoft.com/office/drawing/2014/main" id="{67A5EB7A-EA0D-48BE-804C-1F8917425EE1}"/>
              </a:ext>
            </a:extLst>
          </p:cNvPr>
          <p:cNvGrpSpPr>
            <a:grpSpLocks/>
          </p:cNvGrpSpPr>
          <p:nvPr/>
        </p:nvGrpSpPr>
        <p:grpSpPr bwMode="auto">
          <a:xfrm rot="1788905" flipH="1">
            <a:off x="3046413" y="3656013"/>
            <a:ext cx="131762" cy="176212"/>
            <a:chOff x="1430" y="2270"/>
            <a:chExt cx="75" cy="111"/>
          </a:xfrm>
        </p:grpSpPr>
        <p:sp>
          <p:nvSpPr>
            <p:cNvPr id="115767" name="Freeform 43">
              <a:extLst>
                <a:ext uri="{FF2B5EF4-FFF2-40B4-BE49-F238E27FC236}">
                  <a16:creationId xmlns:a16="http://schemas.microsoft.com/office/drawing/2014/main" id="{D5E83C76-FA95-4FA7-A41E-65FA0CC1C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70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8" name="Freeform 44">
              <a:extLst>
                <a:ext uri="{FF2B5EF4-FFF2-40B4-BE49-F238E27FC236}">
                  <a16:creationId xmlns:a16="http://schemas.microsoft.com/office/drawing/2014/main" id="{914ED551-369C-4196-86C1-6C35A2849A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0" y="2276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413" name="Text Box 45">
            <a:extLst>
              <a:ext uri="{FF2B5EF4-FFF2-40B4-BE49-F238E27FC236}">
                <a16:creationId xmlns:a16="http://schemas.microsoft.com/office/drawing/2014/main" id="{043A3381-830B-434F-9FED-46F46A489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2746376"/>
            <a:ext cx="48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86414" name="Line 46">
            <a:extLst>
              <a:ext uri="{FF2B5EF4-FFF2-40B4-BE49-F238E27FC236}">
                <a16:creationId xmlns:a16="http://schemas.microsoft.com/office/drawing/2014/main" id="{743D2F46-D266-41D4-87F8-A345F7D2DD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3538" y="2805114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15" name="Text Box 47">
            <a:extLst>
              <a:ext uri="{FF2B5EF4-FFF2-40B4-BE49-F238E27FC236}">
                <a16:creationId xmlns:a16="http://schemas.microsoft.com/office/drawing/2014/main" id="{53D56841-8165-499F-B928-2A9F6E1DA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1" y="2657475"/>
            <a:ext cx="727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86416" name="Line 48">
            <a:extLst>
              <a:ext uri="{FF2B5EF4-FFF2-40B4-BE49-F238E27FC236}">
                <a16:creationId xmlns:a16="http://schemas.microsoft.com/office/drawing/2014/main" id="{C7162D7B-D6B7-4290-91D9-0D99DE939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9350" y="2779714"/>
            <a:ext cx="0" cy="382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17" name="Line 49">
            <a:extLst>
              <a:ext uri="{FF2B5EF4-FFF2-40B4-BE49-F238E27FC236}">
                <a16:creationId xmlns:a16="http://schemas.microsoft.com/office/drawing/2014/main" id="{4057A5F6-5C34-4D6B-868F-79903D8189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9700" y="34798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18" name="Text Box 50">
            <a:extLst>
              <a:ext uri="{FF2B5EF4-FFF2-40B4-BE49-F238E27FC236}">
                <a16:creationId xmlns:a16="http://schemas.microsoft.com/office/drawing/2014/main" id="{B8608883-F870-475C-88CF-1085AAEF2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3343276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6419" name="Text Box 51">
            <a:extLst>
              <a:ext uri="{FF2B5EF4-FFF2-40B4-BE49-F238E27FC236}">
                <a16:creationId xmlns:a16="http://schemas.microsoft.com/office/drawing/2014/main" id="{D4838D02-0B9C-4EF7-BEF5-8DD150A78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37004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6420" name="Line 52">
            <a:extLst>
              <a:ext uri="{FF2B5EF4-FFF2-40B4-BE49-F238E27FC236}">
                <a16:creationId xmlns:a16="http://schemas.microsoft.com/office/drawing/2014/main" id="{00607FC9-5893-4953-80D6-535781A47B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300" y="381158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21" name="Line 53">
            <a:extLst>
              <a:ext uri="{FF2B5EF4-FFF2-40B4-BE49-F238E27FC236}">
                <a16:creationId xmlns:a16="http://schemas.microsoft.com/office/drawing/2014/main" id="{19E3F891-8153-4ADB-9D98-02DC05B92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8563" y="337978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22" name="Text Box 54">
            <a:extLst>
              <a:ext uri="{FF2B5EF4-FFF2-40B4-BE49-F238E27FC236}">
                <a16:creationId xmlns:a16="http://schemas.microsoft.com/office/drawing/2014/main" id="{20FF313C-BBA0-4D95-B04D-92748C8BE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563" y="327025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6423" name="Text Box 55">
            <a:extLst>
              <a:ext uri="{FF2B5EF4-FFF2-40B4-BE49-F238E27FC236}">
                <a16:creationId xmlns:a16="http://schemas.microsoft.com/office/drawing/2014/main" id="{32DE5D60-2EEF-418A-A355-275298955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3667126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6424" name="Line 56">
            <a:extLst>
              <a:ext uri="{FF2B5EF4-FFF2-40B4-BE49-F238E27FC236}">
                <a16:creationId xmlns:a16="http://schemas.microsoft.com/office/drawing/2014/main" id="{0D25FE85-447C-49EA-A3F7-269DCD340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8563" y="37385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6" name="Text Box 57">
            <a:extLst>
              <a:ext uri="{FF2B5EF4-FFF2-40B4-BE49-F238E27FC236}">
                <a16:creationId xmlns:a16="http://schemas.microsoft.com/office/drawing/2014/main" id="{9B0A3124-BAFB-48D3-8EAE-9634B166C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1"/>
            <a:ext cx="6281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Obstruktivní forma chronické obstrukční choroby plicní</a:t>
            </a:r>
          </a:p>
        </p:txBody>
      </p:sp>
    </p:spTree>
    <p:extLst>
      <p:ext uri="{BB962C8B-B14F-4D97-AF65-F5344CB8AC3E}">
        <p14:creationId xmlns:p14="http://schemas.microsoft.com/office/powerpoint/2010/main" val="85533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8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8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8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8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8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18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18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8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18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18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18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8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8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nimBg="1"/>
      <p:bldP spid="186371" grpId="0" animBg="1"/>
      <p:bldP spid="186372" grpId="0" animBg="1"/>
      <p:bldP spid="186373" grpId="0" animBg="1"/>
      <p:bldP spid="186376" grpId="0"/>
      <p:bldP spid="186377" grpId="0"/>
      <p:bldP spid="186379" grpId="0" animBg="1"/>
      <p:bldP spid="186380" grpId="0" animBg="1"/>
      <p:bldP spid="186381" grpId="0" animBg="1"/>
      <p:bldP spid="186386" grpId="0"/>
      <p:bldP spid="186387" grpId="0" animBg="1"/>
      <p:bldP spid="186389" grpId="0"/>
      <p:bldP spid="186390" grpId="0"/>
      <p:bldP spid="186392" grpId="0"/>
      <p:bldP spid="186393" grpId="0" animBg="1"/>
      <p:bldP spid="186394" grpId="0" animBg="1"/>
      <p:bldP spid="186395" grpId="0" animBg="1"/>
      <p:bldP spid="186398" grpId="0" animBg="1"/>
      <p:bldP spid="186399" grpId="0" animBg="1"/>
      <p:bldP spid="186402" grpId="0" animBg="1"/>
      <p:bldP spid="186403" grpId="0" animBg="1"/>
      <p:bldP spid="186406" grpId="0"/>
      <p:bldP spid="186407" grpId="0"/>
      <p:bldP spid="186413" grpId="0"/>
      <p:bldP spid="186415" grpId="0"/>
      <p:bldP spid="186418" grpId="0"/>
      <p:bldP spid="186419" grpId="0"/>
      <p:bldP spid="186422" grpId="0"/>
      <p:bldP spid="1864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Oval 2">
            <a:extLst>
              <a:ext uri="{FF2B5EF4-FFF2-40B4-BE49-F238E27FC236}">
                <a16:creationId xmlns:a16="http://schemas.microsoft.com/office/drawing/2014/main" id="{8A478822-A8B2-4B5E-A7C9-786B3401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6" y="1538288"/>
            <a:ext cx="1084263" cy="1084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rgbClr val="FF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3" name="Freeform 3">
            <a:extLst>
              <a:ext uri="{FF2B5EF4-FFF2-40B4-BE49-F238E27FC236}">
                <a16:creationId xmlns:a16="http://schemas.microsoft.com/office/drawing/2014/main" id="{AC0A50CA-CDFD-4609-8629-86A3EADC5FF2}"/>
              </a:ext>
            </a:extLst>
          </p:cNvPr>
          <p:cNvSpPr>
            <a:spLocks/>
          </p:cNvSpPr>
          <p:nvPr/>
        </p:nvSpPr>
        <p:spPr bwMode="auto">
          <a:xfrm>
            <a:off x="1822450" y="3776663"/>
            <a:ext cx="2990850" cy="1485900"/>
          </a:xfrm>
          <a:custGeom>
            <a:avLst/>
            <a:gdLst>
              <a:gd name="T0" fmla="*/ 2147483646 w 1884"/>
              <a:gd name="T1" fmla="*/ 2147483646 h 936"/>
              <a:gd name="T2" fmla="*/ 2147483646 w 1884"/>
              <a:gd name="T3" fmla="*/ 2147483646 h 936"/>
              <a:gd name="T4" fmla="*/ 2147483646 w 1884"/>
              <a:gd name="T5" fmla="*/ 2147483646 h 936"/>
              <a:gd name="T6" fmla="*/ 2147483646 w 1884"/>
              <a:gd name="T7" fmla="*/ 2147483646 h 936"/>
              <a:gd name="T8" fmla="*/ 2147483646 w 1884"/>
              <a:gd name="T9" fmla="*/ 2147483646 h 936"/>
              <a:gd name="T10" fmla="*/ 2147483646 w 1884"/>
              <a:gd name="T11" fmla="*/ 2147483646 h 936"/>
              <a:gd name="T12" fmla="*/ 2147483646 w 1884"/>
              <a:gd name="T13" fmla="*/ 2147483646 h 936"/>
              <a:gd name="T14" fmla="*/ 2147483646 w 1884"/>
              <a:gd name="T15" fmla="*/ 2147483646 h 936"/>
              <a:gd name="T16" fmla="*/ 2147483646 w 1884"/>
              <a:gd name="T17" fmla="*/ 2147483646 h 936"/>
              <a:gd name="T18" fmla="*/ 2147483646 w 1884"/>
              <a:gd name="T19" fmla="*/ 2147483646 h 936"/>
              <a:gd name="T20" fmla="*/ 2147483646 w 1884"/>
              <a:gd name="T21" fmla="*/ 2147483646 h 936"/>
              <a:gd name="T22" fmla="*/ 2147483646 w 1884"/>
              <a:gd name="T23" fmla="*/ 2147483646 h 936"/>
              <a:gd name="T24" fmla="*/ 0 w 1884"/>
              <a:gd name="T25" fmla="*/ 0 h 9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84"/>
              <a:gd name="T40" fmla="*/ 0 h 936"/>
              <a:gd name="T41" fmla="*/ 1884 w 1884"/>
              <a:gd name="T42" fmla="*/ 936 h 9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84" h="936">
                <a:moveTo>
                  <a:pt x="1884" y="933"/>
                </a:moveTo>
                <a:cubicBezTo>
                  <a:pt x="1847" y="926"/>
                  <a:pt x="1726" y="936"/>
                  <a:pt x="1671" y="889"/>
                </a:cubicBezTo>
                <a:cubicBezTo>
                  <a:pt x="1616" y="842"/>
                  <a:pt x="1586" y="720"/>
                  <a:pt x="1552" y="651"/>
                </a:cubicBezTo>
                <a:cubicBezTo>
                  <a:pt x="1518" y="582"/>
                  <a:pt x="1498" y="486"/>
                  <a:pt x="1466" y="475"/>
                </a:cubicBezTo>
                <a:cubicBezTo>
                  <a:pt x="1434" y="464"/>
                  <a:pt x="1407" y="558"/>
                  <a:pt x="1358" y="582"/>
                </a:cubicBezTo>
                <a:cubicBezTo>
                  <a:pt x="1309" y="606"/>
                  <a:pt x="1225" y="620"/>
                  <a:pt x="1170" y="619"/>
                </a:cubicBezTo>
                <a:cubicBezTo>
                  <a:pt x="1115" y="618"/>
                  <a:pt x="1074" y="615"/>
                  <a:pt x="1027" y="576"/>
                </a:cubicBezTo>
                <a:cubicBezTo>
                  <a:pt x="980" y="537"/>
                  <a:pt x="903" y="445"/>
                  <a:pt x="888" y="382"/>
                </a:cubicBezTo>
                <a:cubicBezTo>
                  <a:pt x="873" y="319"/>
                  <a:pt x="943" y="253"/>
                  <a:pt x="938" y="200"/>
                </a:cubicBezTo>
                <a:cubicBezTo>
                  <a:pt x="933" y="147"/>
                  <a:pt x="941" y="89"/>
                  <a:pt x="857" y="62"/>
                </a:cubicBezTo>
                <a:cubicBezTo>
                  <a:pt x="773" y="35"/>
                  <a:pt x="553" y="41"/>
                  <a:pt x="431" y="37"/>
                </a:cubicBezTo>
                <a:cubicBezTo>
                  <a:pt x="309" y="33"/>
                  <a:pt x="197" y="44"/>
                  <a:pt x="125" y="38"/>
                </a:cubicBezTo>
                <a:cubicBezTo>
                  <a:pt x="53" y="32"/>
                  <a:pt x="26" y="8"/>
                  <a:pt x="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" name="Freeform 4">
            <a:extLst>
              <a:ext uri="{FF2B5EF4-FFF2-40B4-BE49-F238E27FC236}">
                <a16:creationId xmlns:a16="http://schemas.microsoft.com/office/drawing/2014/main" id="{4DA915FB-F4FD-4AA0-9757-64C26A648910}"/>
              </a:ext>
            </a:extLst>
          </p:cNvPr>
          <p:cNvSpPr>
            <a:spLocks/>
          </p:cNvSpPr>
          <p:nvPr/>
        </p:nvSpPr>
        <p:spPr bwMode="auto">
          <a:xfrm>
            <a:off x="1773238" y="3825876"/>
            <a:ext cx="3060700" cy="1497013"/>
          </a:xfrm>
          <a:custGeom>
            <a:avLst/>
            <a:gdLst>
              <a:gd name="T0" fmla="*/ 0 w 1928"/>
              <a:gd name="T1" fmla="*/ 0 h 943"/>
              <a:gd name="T2" fmla="*/ 2147483646 w 1928"/>
              <a:gd name="T3" fmla="*/ 2147483646 h 943"/>
              <a:gd name="T4" fmla="*/ 2147483646 w 1928"/>
              <a:gd name="T5" fmla="*/ 2147483646 h 943"/>
              <a:gd name="T6" fmla="*/ 2147483646 w 1928"/>
              <a:gd name="T7" fmla="*/ 2147483646 h 943"/>
              <a:gd name="T8" fmla="*/ 2147483646 w 1928"/>
              <a:gd name="T9" fmla="*/ 2147483646 h 943"/>
              <a:gd name="T10" fmla="*/ 2147483646 w 1928"/>
              <a:gd name="T11" fmla="*/ 2147483646 h 943"/>
              <a:gd name="T12" fmla="*/ 2147483646 w 1928"/>
              <a:gd name="T13" fmla="*/ 2147483646 h 943"/>
              <a:gd name="T14" fmla="*/ 2147483646 w 1928"/>
              <a:gd name="T15" fmla="*/ 2147483646 h 943"/>
              <a:gd name="T16" fmla="*/ 2147483646 w 1928"/>
              <a:gd name="T17" fmla="*/ 2147483646 h 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8"/>
              <a:gd name="T28" fmla="*/ 0 h 943"/>
              <a:gd name="T29" fmla="*/ 1928 w 1928"/>
              <a:gd name="T30" fmla="*/ 943 h 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8" h="943">
                <a:moveTo>
                  <a:pt x="0" y="0"/>
                </a:moveTo>
                <a:cubicBezTo>
                  <a:pt x="84" y="25"/>
                  <a:pt x="417" y="102"/>
                  <a:pt x="513" y="150"/>
                </a:cubicBezTo>
                <a:cubicBezTo>
                  <a:pt x="609" y="198"/>
                  <a:pt x="550" y="250"/>
                  <a:pt x="576" y="288"/>
                </a:cubicBezTo>
                <a:cubicBezTo>
                  <a:pt x="602" y="326"/>
                  <a:pt x="625" y="358"/>
                  <a:pt x="669" y="376"/>
                </a:cubicBezTo>
                <a:cubicBezTo>
                  <a:pt x="713" y="394"/>
                  <a:pt x="801" y="348"/>
                  <a:pt x="838" y="394"/>
                </a:cubicBezTo>
                <a:cubicBezTo>
                  <a:pt x="875" y="440"/>
                  <a:pt x="871" y="567"/>
                  <a:pt x="889" y="651"/>
                </a:cubicBezTo>
                <a:cubicBezTo>
                  <a:pt x="907" y="735"/>
                  <a:pt x="851" y="859"/>
                  <a:pt x="945" y="901"/>
                </a:cubicBezTo>
                <a:cubicBezTo>
                  <a:pt x="1039" y="943"/>
                  <a:pt x="1288" y="896"/>
                  <a:pt x="1452" y="901"/>
                </a:cubicBezTo>
                <a:cubicBezTo>
                  <a:pt x="1616" y="906"/>
                  <a:pt x="1849" y="929"/>
                  <a:pt x="1928" y="933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04462B92-B99A-4B55-8DC3-3DBD70D2E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9"/>
            <a:ext cx="17129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7766" name="Line 7">
            <a:extLst>
              <a:ext uri="{FF2B5EF4-FFF2-40B4-BE49-F238E27FC236}">
                <a16:creationId xmlns:a16="http://schemas.microsoft.com/office/drawing/2014/main" id="{7D77E85F-DCA8-4E5E-9471-B0D1B09DA0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3900" y="59420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7" name="Text Box 8">
            <a:extLst>
              <a:ext uri="{FF2B5EF4-FFF2-40B4-BE49-F238E27FC236}">
                <a16:creationId xmlns:a16="http://schemas.microsoft.com/office/drawing/2014/main" id="{85868FBB-832A-43C7-A9C2-298D8280D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40861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768" name="Text Box 9">
            <a:extLst>
              <a:ext uri="{FF2B5EF4-FFF2-40B4-BE49-F238E27FC236}">
                <a16:creationId xmlns:a16="http://schemas.microsoft.com/office/drawing/2014/main" id="{C664DA15-2626-41F4-B886-6E957C6BA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769" name="Line 10">
            <a:extLst>
              <a:ext uri="{FF2B5EF4-FFF2-40B4-BE49-F238E27FC236}">
                <a16:creationId xmlns:a16="http://schemas.microsoft.com/office/drawing/2014/main" id="{14AB2876-39DA-484C-A8F2-FE37C3391F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5197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0" name="Text Box 11">
            <a:extLst>
              <a:ext uri="{FF2B5EF4-FFF2-40B4-BE49-F238E27FC236}">
                <a16:creationId xmlns:a16="http://schemas.microsoft.com/office/drawing/2014/main" id="{BA2DACFE-DBB3-4219-9B26-F330D8D34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1" y="720725"/>
            <a:ext cx="2843213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  VD + (  </a:t>
            </a:r>
            <a:r>
              <a:rPr lang="cs-CZ" altLang="cs-CZ" sz="1200" b="1">
                <a:latin typeface="Arial" panose="020B0604020202020204" pitchFamily="34" charset="0"/>
                <a:cs typeface="Arial" panose="020B0604020202020204" pitchFamily="34" charset="0"/>
              </a:rPr>
              <a:t>VA1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VA2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7771" name="Text Box 12">
            <a:extLst>
              <a:ext uri="{FF2B5EF4-FFF2-40B4-BE49-F238E27FC236}">
                <a16:creationId xmlns:a16="http://schemas.microsoft.com/office/drawing/2014/main" id="{F1BCF987-E2CB-48EC-AD90-25E861CB1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188076"/>
            <a:ext cx="1728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Hypoventilovaný alveolus</a:t>
            </a:r>
          </a:p>
        </p:txBody>
      </p:sp>
      <p:sp>
        <p:nvSpPr>
          <p:cNvPr id="117772" name="Rectangle 13">
            <a:extLst>
              <a:ext uri="{FF2B5EF4-FFF2-40B4-BE49-F238E27FC236}">
                <a16:creationId xmlns:a16="http://schemas.microsoft.com/office/drawing/2014/main" id="{430B9D5C-C33C-4DEE-9849-DFFD13CC1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380039"/>
            <a:ext cx="171450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7773" name="Line 14">
            <a:extLst>
              <a:ext uri="{FF2B5EF4-FFF2-40B4-BE49-F238E27FC236}">
                <a16:creationId xmlns:a16="http://schemas.microsoft.com/office/drawing/2014/main" id="{B9230D89-A43C-4CA4-BB1E-4B85A8000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524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4" name="Text Box 15">
            <a:extLst>
              <a:ext uri="{FF2B5EF4-FFF2-40B4-BE49-F238E27FC236}">
                <a16:creationId xmlns:a16="http://schemas.microsoft.com/office/drawing/2014/main" id="{870F55F0-C92C-4678-A717-8E462BB2D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414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775" name="Text Box 16">
            <a:extLst>
              <a:ext uri="{FF2B5EF4-FFF2-40B4-BE49-F238E27FC236}">
                <a16:creationId xmlns:a16="http://schemas.microsoft.com/office/drawing/2014/main" id="{9DDA3997-44D8-42F3-83FD-00A97512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118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776" name="Line 17">
            <a:extLst>
              <a:ext uri="{FF2B5EF4-FFF2-40B4-BE49-F238E27FC236}">
                <a16:creationId xmlns:a16="http://schemas.microsoft.com/office/drawing/2014/main" id="{4DF37E47-E020-4242-8E9C-86A9A6A72A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883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7" name="Text Box 18">
            <a:extLst>
              <a:ext uri="{FF2B5EF4-FFF2-40B4-BE49-F238E27FC236}">
                <a16:creationId xmlns:a16="http://schemas.microsoft.com/office/drawing/2014/main" id="{F97326DD-B7CB-4B30-A89D-F7D76F9EF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6172201"/>
            <a:ext cx="187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Hyperventilovaný alveolus</a:t>
            </a:r>
          </a:p>
        </p:txBody>
      </p:sp>
      <p:sp>
        <p:nvSpPr>
          <p:cNvPr id="117778" name="Oval 19">
            <a:extLst>
              <a:ext uri="{FF2B5EF4-FFF2-40B4-BE49-F238E27FC236}">
                <a16:creationId xmlns:a16="http://schemas.microsoft.com/office/drawing/2014/main" id="{AC29C277-8095-4588-9F1E-65AEEEB42566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679700" y="3900489"/>
            <a:ext cx="541338" cy="52228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7779" name="Oval 20">
            <a:extLst>
              <a:ext uri="{FF2B5EF4-FFF2-40B4-BE49-F238E27FC236}">
                <a16:creationId xmlns:a16="http://schemas.microsoft.com/office/drawing/2014/main" id="{41D963CB-D07B-4613-872E-EBC7BA2972D1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3244850" y="3802064"/>
            <a:ext cx="998538" cy="9175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7780" name="Rectangle 21">
            <a:extLst>
              <a:ext uri="{FF2B5EF4-FFF2-40B4-BE49-F238E27FC236}">
                <a16:creationId xmlns:a16="http://schemas.microsoft.com/office/drawing/2014/main" id="{664070F9-80BC-402C-83F0-C4FB56912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128964"/>
            <a:ext cx="233362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7781" name="Line 22">
            <a:extLst>
              <a:ext uri="{FF2B5EF4-FFF2-40B4-BE49-F238E27FC236}">
                <a16:creationId xmlns:a16="http://schemas.microsoft.com/office/drawing/2014/main" id="{85FAED9A-C82A-4EE9-B9DF-9ADAAA70E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13372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2" name="Line 23">
            <a:extLst>
              <a:ext uri="{FF2B5EF4-FFF2-40B4-BE49-F238E27FC236}">
                <a16:creationId xmlns:a16="http://schemas.microsoft.com/office/drawing/2014/main" id="{9380FD91-8EF3-4C61-B62F-DFBA26C95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13213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3" name="Oval 24">
            <a:extLst>
              <a:ext uri="{FF2B5EF4-FFF2-40B4-BE49-F238E27FC236}">
                <a16:creationId xmlns:a16="http://schemas.microsoft.com/office/drawing/2014/main" id="{E8BBCD19-ABD7-4E64-8F9F-6F554739F66B}"/>
              </a:ext>
            </a:extLst>
          </p:cNvPr>
          <p:cNvSpPr>
            <a:spLocks noChangeArrowheads="1"/>
          </p:cNvSpPr>
          <p:nvPr/>
        </p:nvSpPr>
        <p:spPr bwMode="auto">
          <a:xfrm rot="1381179">
            <a:off x="2762250" y="3889375"/>
            <a:ext cx="4064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7784" name="Rectangle 25">
            <a:extLst>
              <a:ext uri="{FF2B5EF4-FFF2-40B4-BE49-F238E27FC236}">
                <a16:creationId xmlns:a16="http://schemas.microsoft.com/office/drawing/2014/main" id="{B2BDC27F-7984-40C2-B402-691BD757BBF0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035301" y="349091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7785" name="Line 26">
            <a:extLst>
              <a:ext uri="{FF2B5EF4-FFF2-40B4-BE49-F238E27FC236}">
                <a16:creationId xmlns:a16="http://schemas.microsoft.com/office/drawing/2014/main" id="{A1C9CBF0-FA20-4ACC-91A5-C64950AD0FAE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067050" y="347186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6" name="Line 27">
            <a:extLst>
              <a:ext uri="{FF2B5EF4-FFF2-40B4-BE49-F238E27FC236}">
                <a16:creationId xmlns:a16="http://schemas.microsoft.com/office/drawing/2014/main" id="{81F15124-4286-46BF-8A83-9DFB5AA6BE15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181350" y="352583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7" name="Oval 28">
            <a:extLst>
              <a:ext uri="{FF2B5EF4-FFF2-40B4-BE49-F238E27FC236}">
                <a16:creationId xmlns:a16="http://schemas.microsoft.com/office/drawing/2014/main" id="{2067108E-A345-4459-97BE-FB7FA874171B}"/>
              </a:ext>
            </a:extLst>
          </p:cNvPr>
          <p:cNvSpPr>
            <a:spLocks noChangeArrowheads="1"/>
          </p:cNvSpPr>
          <p:nvPr/>
        </p:nvSpPr>
        <p:spPr bwMode="auto">
          <a:xfrm rot="19846730">
            <a:off x="3349626" y="3824288"/>
            <a:ext cx="587375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7788" name="Rectangle 29">
            <a:extLst>
              <a:ext uri="{FF2B5EF4-FFF2-40B4-BE49-F238E27FC236}">
                <a16:creationId xmlns:a16="http://schemas.microsoft.com/office/drawing/2014/main" id="{98AA3F17-9D4A-4847-8F4D-6D288825B9F1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3384551" y="3486151"/>
            <a:ext cx="142875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7789" name="Line 30">
            <a:extLst>
              <a:ext uri="{FF2B5EF4-FFF2-40B4-BE49-F238E27FC236}">
                <a16:creationId xmlns:a16="http://schemas.microsoft.com/office/drawing/2014/main" id="{9F95D2A0-49DE-4335-8D07-8E3E22C93C99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484563" y="344963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0" name="Line 31">
            <a:extLst>
              <a:ext uri="{FF2B5EF4-FFF2-40B4-BE49-F238E27FC236}">
                <a16:creationId xmlns:a16="http://schemas.microsoft.com/office/drawing/2014/main" id="{C99A6BA8-AC9F-4B32-B1D8-236E48F35B67}"/>
              </a:ext>
            </a:extLst>
          </p:cNvPr>
          <p:cNvSpPr>
            <a:spLocks noChangeShapeType="1"/>
          </p:cNvSpPr>
          <p:nvPr/>
        </p:nvSpPr>
        <p:spPr bwMode="auto">
          <a:xfrm rot="20069977" flipH="1" flipV="1">
            <a:off x="3365500" y="352425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1" name="Text Box 32">
            <a:extLst>
              <a:ext uri="{FF2B5EF4-FFF2-40B4-BE49-F238E27FC236}">
                <a16:creationId xmlns:a16="http://schemas.microsoft.com/office/drawing/2014/main" id="{D9A8CFAA-E67D-4AF9-B5AD-8AA091F17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1" y="46751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7792" name="Text Box 33">
            <a:extLst>
              <a:ext uri="{FF2B5EF4-FFF2-40B4-BE49-F238E27FC236}">
                <a16:creationId xmlns:a16="http://schemas.microsoft.com/office/drawing/2014/main" id="{31F36EFA-9E20-4A70-BDEF-2F21FEA29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4021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7793" name="Line 34">
            <a:extLst>
              <a:ext uri="{FF2B5EF4-FFF2-40B4-BE49-F238E27FC236}">
                <a16:creationId xmlns:a16="http://schemas.microsoft.com/office/drawing/2014/main" id="{D40865D0-F582-4306-A9DD-066A5F420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446087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4" name="Line 35">
            <a:extLst>
              <a:ext uri="{FF2B5EF4-FFF2-40B4-BE49-F238E27FC236}">
                <a16:creationId xmlns:a16="http://schemas.microsoft.com/office/drawing/2014/main" id="{7A247933-ADE1-4CE4-98FB-96B7FB6B7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797425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795" name="Group 36">
            <a:extLst>
              <a:ext uri="{FF2B5EF4-FFF2-40B4-BE49-F238E27FC236}">
                <a16:creationId xmlns:a16="http://schemas.microsoft.com/office/drawing/2014/main" id="{FFA8E007-07FF-466F-A787-94F10EB19A23}"/>
              </a:ext>
            </a:extLst>
          </p:cNvPr>
          <p:cNvGrpSpPr>
            <a:grpSpLocks/>
          </p:cNvGrpSpPr>
          <p:nvPr/>
        </p:nvGrpSpPr>
        <p:grpSpPr bwMode="auto">
          <a:xfrm rot="1788905" flipH="1">
            <a:off x="3046413" y="3656013"/>
            <a:ext cx="131762" cy="176212"/>
            <a:chOff x="1430" y="2270"/>
            <a:chExt cx="75" cy="111"/>
          </a:xfrm>
        </p:grpSpPr>
        <p:sp>
          <p:nvSpPr>
            <p:cNvPr id="117858" name="Freeform 37">
              <a:extLst>
                <a:ext uri="{FF2B5EF4-FFF2-40B4-BE49-F238E27FC236}">
                  <a16:creationId xmlns:a16="http://schemas.microsoft.com/office/drawing/2014/main" id="{4B748083-E17C-4E7F-8B8F-E5DC6A772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70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59" name="Freeform 38">
              <a:extLst>
                <a:ext uri="{FF2B5EF4-FFF2-40B4-BE49-F238E27FC236}">
                  <a16:creationId xmlns:a16="http://schemas.microsoft.com/office/drawing/2014/main" id="{8EBB7546-FC8D-4066-9D18-5FE5C45821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0" y="2276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96" name="Text Box 39">
            <a:extLst>
              <a:ext uri="{FF2B5EF4-FFF2-40B4-BE49-F238E27FC236}">
                <a16:creationId xmlns:a16="http://schemas.microsoft.com/office/drawing/2014/main" id="{5C9958A4-305C-43DC-835D-2FC9FAB5C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11160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7797" name="Line 40">
            <a:extLst>
              <a:ext uri="{FF2B5EF4-FFF2-40B4-BE49-F238E27FC236}">
                <a16:creationId xmlns:a16="http://schemas.microsoft.com/office/drawing/2014/main" id="{F4DF3C34-6809-49FF-834E-94F22DACB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11747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8" name="Text Box 41">
            <a:extLst>
              <a:ext uri="{FF2B5EF4-FFF2-40B4-BE49-F238E27FC236}">
                <a16:creationId xmlns:a16="http://schemas.microsoft.com/office/drawing/2014/main" id="{55C04113-37EA-4F27-AB4E-4DF27746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1" y="10271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7799" name="Line 42">
            <a:extLst>
              <a:ext uri="{FF2B5EF4-FFF2-40B4-BE49-F238E27FC236}">
                <a16:creationId xmlns:a16="http://schemas.microsoft.com/office/drawing/2014/main" id="{4778B346-15C6-4634-9B9D-71E772380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1493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0" name="Line 43">
            <a:extLst>
              <a:ext uri="{FF2B5EF4-FFF2-40B4-BE49-F238E27FC236}">
                <a16:creationId xmlns:a16="http://schemas.microsoft.com/office/drawing/2014/main" id="{33AB8E27-3065-4B82-AD0D-1F6564C1BE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17494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1" name="Line 44">
            <a:extLst>
              <a:ext uri="{FF2B5EF4-FFF2-40B4-BE49-F238E27FC236}">
                <a16:creationId xmlns:a16="http://schemas.microsoft.com/office/drawing/2014/main" id="{E4C6FE4D-F7ED-46D7-BE44-AD20155B9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9225" y="3586164"/>
            <a:ext cx="0" cy="2262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2" name="Line 45">
            <a:extLst>
              <a:ext uri="{FF2B5EF4-FFF2-40B4-BE49-F238E27FC236}">
                <a16:creationId xmlns:a16="http://schemas.microsoft.com/office/drawing/2014/main" id="{AB0E89ED-DC9A-45AF-8B59-A3B13AD4D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9226" y="5870575"/>
            <a:ext cx="22129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3" name="Freeform 46">
            <a:extLst>
              <a:ext uri="{FF2B5EF4-FFF2-40B4-BE49-F238E27FC236}">
                <a16:creationId xmlns:a16="http://schemas.microsoft.com/office/drawing/2014/main" id="{DEECFCF5-111D-4E24-91F2-00339F472972}"/>
              </a:ext>
            </a:extLst>
          </p:cNvPr>
          <p:cNvSpPr>
            <a:spLocks/>
          </p:cNvSpPr>
          <p:nvPr/>
        </p:nvSpPr>
        <p:spPr bwMode="auto">
          <a:xfrm>
            <a:off x="5218113" y="4265614"/>
            <a:ext cx="2335212" cy="1641475"/>
          </a:xfrm>
          <a:custGeom>
            <a:avLst/>
            <a:gdLst>
              <a:gd name="T0" fmla="*/ 0 w 1471"/>
              <a:gd name="T1" fmla="*/ 2147483646 h 1034"/>
              <a:gd name="T2" fmla="*/ 2147483646 w 1471"/>
              <a:gd name="T3" fmla="*/ 2147483646 h 1034"/>
              <a:gd name="T4" fmla="*/ 2147483646 w 1471"/>
              <a:gd name="T5" fmla="*/ 2147483646 h 1034"/>
              <a:gd name="T6" fmla="*/ 2147483646 w 1471"/>
              <a:gd name="T7" fmla="*/ 2147483646 h 1034"/>
              <a:gd name="T8" fmla="*/ 2147483646 w 1471"/>
              <a:gd name="T9" fmla="*/ 2147483646 h 1034"/>
              <a:gd name="T10" fmla="*/ 2147483646 w 1471"/>
              <a:gd name="T11" fmla="*/ 2147483646 h 10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71"/>
              <a:gd name="T19" fmla="*/ 0 h 1034"/>
              <a:gd name="T20" fmla="*/ 1471 w 1471"/>
              <a:gd name="T21" fmla="*/ 1034 h 10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71" h="1034">
                <a:moveTo>
                  <a:pt x="0" y="995"/>
                </a:moveTo>
                <a:cubicBezTo>
                  <a:pt x="16" y="996"/>
                  <a:pt x="42" y="1034"/>
                  <a:pt x="94" y="1001"/>
                </a:cubicBezTo>
                <a:cubicBezTo>
                  <a:pt x="146" y="968"/>
                  <a:pt x="231" y="916"/>
                  <a:pt x="315" y="794"/>
                </a:cubicBezTo>
                <a:cubicBezTo>
                  <a:pt x="399" y="672"/>
                  <a:pt x="492" y="396"/>
                  <a:pt x="596" y="271"/>
                </a:cubicBezTo>
                <a:cubicBezTo>
                  <a:pt x="700" y="146"/>
                  <a:pt x="792" y="88"/>
                  <a:pt x="938" y="44"/>
                </a:cubicBezTo>
                <a:cubicBezTo>
                  <a:pt x="1084" y="0"/>
                  <a:pt x="1360" y="13"/>
                  <a:pt x="1471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4" name="Line 47">
            <a:extLst>
              <a:ext uri="{FF2B5EF4-FFF2-40B4-BE49-F238E27FC236}">
                <a16:creationId xmlns:a16="http://schemas.microsoft.com/office/drawing/2014/main" id="{1B0B3D25-AD11-4BFB-8339-D8D561E371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3688" y="4352926"/>
            <a:ext cx="0" cy="1495425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5" name="Line 48">
            <a:extLst>
              <a:ext uri="{FF2B5EF4-FFF2-40B4-BE49-F238E27FC236}">
                <a16:creationId xmlns:a16="http://schemas.microsoft.com/office/drawing/2014/main" id="{1EE7FE1F-B377-475F-A5B9-B33F347327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9226" y="4352925"/>
            <a:ext cx="1414463" cy="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65" name="Line 49">
            <a:extLst>
              <a:ext uri="{FF2B5EF4-FFF2-40B4-BE49-F238E27FC236}">
                <a16:creationId xmlns:a16="http://schemas.microsoft.com/office/drawing/2014/main" id="{EE912FC5-A93E-4349-B35A-126D5311BA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0575" y="5202239"/>
            <a:ext cx="0" cy="62388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66" name="Line 50">
            <a:extLst>
              <a:ext uri="{FF2B5EF4-FFF2-40B4-BE49-F238E27FC236}">
                <a16:creationId xmlns:a16="http://schemas.microsoft.com/office/drawing/2014/main" id="{92A3C21B-8E20-4ABD-BAF1-7EF3CB2C8E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9225" y="5191126"/>
            <a:ext cx="641350" cy="1111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67" name="Line 51">
            <a:extLst>
              <a:ext uri="{FF2B5EF4-FFF2-40B4-BE49-F238E27FC236}">
                <a16:creationId xmlns:a16="http://schemas.microsoft.com/office/drawing/2014/main" id="{49C51EE7-9BEB-4376-A3ED-9CEB4682E6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750" y="4270375"/>
            <a:ext cx="0" cy="158273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68" name="Line 52">
            <a:extLst>
              <a:ext uri="{FF2B5EF4-FFF2-40B4-BE49-F238E27FC236}">
                <a16:creationId xmlns:a16="http://schemas.microsoft.com/office/drawing/2014/main" id="{97E0DF07-6B0D-4BB2-BE67-79EC8B2165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9225" y="4257675"/>
            <a:ext cx="19748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69" name="Text Box 53">
            <a:extLst>
              <a:ext uri="{FF2B5EF4-FFF2-40B4-BE49-F238E27FC236}">
                <a16:creationId xmlns:a16="http://schemas.microsoft.com/office/drawing/2014/main" id="{3283E491-DAED-45DF-8A50-CDF9B6EC9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1" y="58658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88470" name="Line 54">
            <a:extLst>
              <a:ext uri="{FF2B5EF4-FFF2-40B4-BE49-F238E27FC236}">
                <a16:creationId xmlns:a16="http://schemas.microsoft.com/office/drawing/2014/main" id="{F2EF9993-624E-4A46-8FF7-335973180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5013" y="5970589"/>
            <a:ext cx="0" cy="382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71" name="Text Box 55">
            <a:extLst>
              <a:ext uri="{FF2B5EF4-FFF2-40B4-BE49-F238E27FC236}">
                <a16:creationId xmlns:a16="http://schemas.microsoft.com/office/drawing/2014/main" id="{51470E8A-2805-45C0-918E-3E7D8B7AC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829301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</a:t>
            </a:r>
          </a:p>
        </p:txBody>
      </p:sp>
      <p:sp>
        <p:nvSpPr>
          <p:cNvPr id="188472" name="Line 56">
            <a:extLst>
              <a:ext uri="{FF2B5EF4-FFF2-40B4-BE49-F238E27FC236}">
                <a16:creationId xmlns:a16="http://schemas.microsoft.com/office/drawing/2014/main" id="{56CCC0F7-5A35-461F-AE01-10FB49737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7213" y="58991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14" name="Text Box 57">
            <a:extLst>
              <a:ext uri="{FF2B5EF4-FFF2-40B4-BE49-F238E27FC236}">
                <a16:creationId xmlns:a16="http://schemas.microsoft.com/office/drawing/2014/main" id="{7D659B37-34E5-467E-9661-407AC4A5DF2D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6347619" y="5285582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</a:p>
        </p:txBody>
      </p:sp>
      <p:sp>
        <p:nvSpPr>
          <p:cNvPr id="188474" name="Freeform 58">
            <a:extLst>
              <a:ext uri="{FF2B5EF4-FFF2-40B4-BE49-F238E27FC236}">
                <a16:creationId xmlns:a16="http://schemas.microsoft.com/office/drawing/2014/main" id="{5F8CCF43-089A-46A6-98F8-2E70CC4B8728}"/>
              </a:ext>
            </a:extLst>
          </p:cNvPr>
          <p:cNvSpPr>
            <a:spLocks/>
          </p:cNvSpPr>
          <p:nvPr/>
        </p:nvSpPr>
        <p:spPr bwMode="auto">
          <a:xfrm>
            <a:off x="4772025" y="4670426"/>
            <a:ext cx="477838" cy="568325"/>
          </a:xfrm>
          <a:custGeom>
            <a:avLst/>
            <a:gdLst>
              <a:gd name="T0" fmla="*/ 2147483646 w 301"/>
              <a:gd name="T1" fmla="*/ 2147483646 h 358"/>
              <a:gd name="T2" fmla="*/ 2147483646 w 301"/>
              <a:gd name="T3" fmla="*/ 2147483646 h 358"/>
              <a:gd name="T4" fmla="*/ 2147483646 w 301"/>
              <a:gd name="T5" fmla="*/ 2147483646 h 358"/>
              <a:gd name="T6" fmla="*/ 2147483646 w 301"/>
              <a:gd name="T7" fmla="*/ 2147483646 h 358"/>
              <a:gd name="T8" fmla="*/ 2147483646 w 301"/>
              <a:gd name="T9" fmla="*/ 2147483646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"/>
              <a:gd name="T16" fmla="*/ 0 h 358"/>
              <a:gd name="T17" fmla="*/ 301 w 301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" h="358">
                <a:moveTo>
                  <a:pt x="301" y="331"/>
                </a:moveTo>
                <a:cubicBezTo>
                  <a:pt x="262" y="329"/>
                  <a:pt x="111" y="358"/>
                  <a:pt x="64" y="320"/>
                </a:cubicBezTo>
                <a:cubicBezTo>
                  <a:pt x="17" y="282"/>
                  <a:pt x="0" y="156"/>
                  <a:pt x="17" y="105"/>
                </a:cubicBezTo>
                <a:cubicBezTo>
                  <a:pt x="34" y="54"/>
                  <a:pt x="124" y="32"/>
                  <a:pt x="167" y="16"/>
                </a:cubicBezTo>
                <a:cubicBezTo>
                  <a:pt x="210" y="0"/>
                  <a:pt x="253" y="11"/>
                  <a:pt x="275" y="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75" name="Freeform 59">
            <a:extLst>
              <a:ext uri="{FF2B5EF4-FFF2-40B4-BE49-F238E27FC236}">
                <a16:creationId xmlns:a16="http://schemas.microsoft.com/office/drawing/2014/main" id="{A4441AB7-BF08-4130-A918-29519AD67F9F}"/>
              </a:ext>
            </a:extLst>
          </p:cNvPr>
          <p:cNvSpPr>
            <a:spLocks/>
          </p:cNvSpPr>
          <p:nvPr/>
        </p:nvSpPr>
        <p:spPr bwMode="auto">
          <a:xfrm>
            <a:off x="4818063" y="4238626"/>
            <a:ext cx="400050" cy="468313"/>
          </a:xfrm>
          <a:custGeom>
            <a:avLst/>
            <a:gdLst>
              <a:gd name="T0" fmla="*/ 2147483646 w 252"/>
              <a:gd name="T1" fmla="*/ 0 h 295"/>
              <a:gd name="T2" fmla="*/ 2147483646 w 252"/>
              <a:gd name="T3" fmla="*/ 2147483646 h 295"/>
              <a:gd name="T4" fmla="*/ 2147483646 w 252"/>
              <a:gd name="T5" fmla="*/ 2147483646 h 295"/>
              <a:gd name="T6" fmla="*/ 2147483646 w 252"/>
              <a:gd name="T7" fmla="*/ 2147483646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252"/>
              <a:gd name="T13" fmla="*/ 0 h 295"/>
              <a:gd name="T14" fmla="*/ 252 w 252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" h="295">
                <a:moveTo>
                  <a:pt x="252" y="0"/>
                </a:moveTo>
                <a:cubicBezTo>
                  <a:pt x="218" y="8"/>
                  <a:pt x="86" y="15"/>
                  <a:pt x="48" y="49"/>
                </a:cubicBezTo>
                <a:cubicBezTo>
                  <a:pt x="10" y="83"/>
                  <a:pt x="0" y="162"/>
                  <a:pt x="21" y="203"/>
                </a:cubicBezTo>
                <a:cubicBezTo>
                  <a:pt x="42" y="244"/>
                  <a:pt x="141" y="276"/>
                  <a:pt x="172" y="29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76" name="Line 60">
            <a:extLst>
              <a:ext uri="{FF2B5EF4-FFF2-40B4-BE49-F238E27FC236}">
                <a16:creationId xmlns:a16="http://schemas.microsoft.com/office/drawing/2014/main" id="{535F5076-4A49-4DDC-8340-92EA1863C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9226" y="4684713"/>
            <a:ext cx="91281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77" name="Line 61">
            <a:extLst>
              <a:ext uri="{FF2B5EF4-FFF2-40B4-BE49-F238E27FC236}">
                <a16:creationId xmlns:a16="http://schemas.microsoft.com/office/drawing/2014/main" id="{B0842051-86F7-49C0-B30A-341B4E95E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4706938"/>
            <a:ext cx="0" cy="139541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19" name="Text Box 62">
            <a:extLst>
              <a:ext uri="{FF2B5EF4-FFF2-40B4-BE49-F238E27FC236}">
                <a16:creationId xmlns:a16="http://schemas.microsoft.com/office/drawing/2014/main" id="{E3F1E7AE-DEA5-445A-9AB0-B2E85C59D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9" y="5549901"/>
            <a:ext cx="585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18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820" name="Text Box 63">
            <a:extLst>
              <a:ext uri="{FF2B5EF4-FFF2-40B4-BE49-F238E27FC236}">
                <a16:creationId xmlns:a16="http://schemas.microsoft.com/office/drawing/2014/main" id="{ED59CE2E-157F-4166-BDF1-516FD9016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4" y="3552826"/>
            <a:ext cx="1055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Total O</a:t>
            </a:r>
            <a:r>
              <a:rPr lang="cs-CZ" altLang="cs-CZ" sz="18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8480" name="Text Box 64">
            <a:extLst>
              <a:ext uri="{FF2B5EF4-FFF2-40B4-BE49-F238E27FC236}">
                <a16:creationId xmlns:a16="http://schemas.microsoft.com/office/drawing/2014/main" id="{CBE9DD87-8B1E-4D0B-8B27-0E3D222AD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6102350"/>
            <a:ext cx="658812" cy="376238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8481" name="Line 65">
            <a:extLst>
              <a:ext uri="{FF2B5EF4-FFF2-40B4-BE49-F238E27FC236}">
                <a16:creationId xmlns:a16="http://schemas.microsoft.com/office/drawing/2014/main" id="{39E5DE28-BC79-4D03-A0DB-C93D3FB4F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618172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23" name="Line 66">
            <a:extLst>
              <a:ext uri="{FF2B5EF4-FFF2-40B4-BE49-F238E27FC236}">
                <a16:creationId xmlns:a16="http://schemas.microsoft.com/office/drawing/2014/main" id="{799BE2D6-6D65-43F8-BCAD-3E378C326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590925"/>
            <a:ext cx="0" cy="226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24" name="Line 67">
            <a:extLst>
              <a:ext uri="{FF2B5EF4-FFF2-40B4-BE49-F238E27FC236}">
                <a16:creationId xmlns:a16="http://schemas.microsoft.com/office/drawing/2014/main" id="{19310B1F-A91B-403E-8FF9-454BDA5FC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1" y="5875338"/>
            <a:ext cx="2555875" cy="17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25" name="Line 68">
            <a:extLst>
              <a:ext uri="{FF2B5EF4-FFF2-40B4-BE49-F238E27FC236}">
                <a16:creationId xmlns:a16="http://schemas.microsoft.com/office/drawing/2014/main" id="{8441D5D8-4601-4769-A2E9-B852B35ADF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37688" y="4471989"/>
            <a:ext cx="0" cy="1404937"/>
          </a:xfrm>
          <a:prstGeom prst="line">
            <a:avLst/>
          </a:prstGeom>
          <a:noFill/>
          <a:ln w="38100">
            <a:solidFill>
              <a:srgbClr val="339933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26" name="Line 69">
            <a:extLst>
              <a:ext uri="{FF2B5EF4-FFF2-40B4-BE49-F238E27FC236}">
                <a16:creationId xmlns:a16="http://schemas.microsoft.com/office/drawing/2014/main" id="{C59BCE5F-5AF3-4FF9-ABCC-3B4F9E4F56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4513263"/>
            <a:ext cx="1436688" cy="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86" name="Line 70">
            <a:extLst>
              <a:ext uri="{FF2B5EF4-FFF2-40B4-BE49-F238E27FC236}">
                <a16:creationId xmlns:a16="http://schemas.microsoft.com/office/drawing/2014/main" id="{6B72151D-068D-4823-880C-D0091FA63F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42400" y="4797426"/>
            <a:ext cx="0" cy="1033463"/>
          </a:xfrm>
          <a:prstGeom prst="line">
            <a:avLst/>
          </a:prstGeom>
          <a:noFill/>
          <a:ln w="38100">
            <a:solidFill>
              <a:srgbClr val="FF5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87" name="Line 71">
            <a:extLst>
              <a:ext uri="{FF2B5EF4-FFF2-40B4-BE49-F238E27FC236}">
                <a16:creationId xmlns:a16="http://schemas.microsoft.com/office/drawing/2014/main" id="{28E2B525-32D6-49B6-8F46-0260BA0DEB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89889" y="4764088"/>
            <a:ext cx="1030287" cy="17462"/>
          </a:xfrm>
          <a:prstGeom prst="line">
            <a:avLst/>
          </a:prstGeom>
          <a:noFill/>
          <a:ln w="38100">
            <a:solidFill>
              <a:srgbClr val="FF5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88" name="Line 72">
            <a:extLst>
              <a:ext uri="{FF2B5EF4-FFF2-40B4-BE49-F238E27FC236}">
                <a16:creationId xmlns:a16="http://schemas.microsoft.com/office/drawing/2014/main" id="{B6160E1B-2170-4CC4-BC6F-9105787A63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53638" y="4006851"/>
            <a:ext cx="0" cy="18510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89" name="Line 73">
            <a:extLst>
              <a:ext uri="{FF2B5EF4-FFF2-40B4-BE49-F238E27FC236}">
                <a16:creationId xmlns:a16="http://schemas.microsoft.com/office/drawing/2014/main" id="{D5B65D42-8C29-4371-AC14-B1D40BB2F2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4006850"/>
            <a:ext cx="197485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90" name="Text Box 74">
            <a:extLst>
              <a:ext uri="{FF2B5EF4-FFF2-40B4-BE49-F238E27FC236}">
                <a16:creationId xmlns:a16="http://schemas.microsoft.com/office/drawing/2014/main" id="{E3452B6B-2136-4D85-A871-BA647702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1" y="577056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88491" name="Line 75">
            <a:extLst>
              <a:ext uri="{FF2B5EF4-FFF2-40B4-BE49-F238E27FC236}">
                <a16:creationId xmlns:a16="http://schemas.microsoft.com/office/drawing/2014/main" id="{B33891F0-320A-4C54-A24A-CCAF83A10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7763" y="5875339"/>
            <a:ext cx="0" cy="382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92" name="Text Box 76">
            <a:extLst>
              <a:ext uri="{FF2B5EF4-FFF2-40B4-BE49-F238E27FC236}">
                <a16:creationId xmlns:a16="http://schemas.microsoft.com/office/drawing/2014/main" id="{F2153DF3-FFDE-445A-9857-8DF9D7FB5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613" y="59007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</a:t>
            </a:r>
          </a:p>
        </p:txBody>
      </p:sp>
      <p:sp>
        <p:nvSpPr>
          <p:cNvPr id="188493" name="Line 77">
            <a:extLst>
              <a:ext uri="{FF2B5EF4-FFF2-40B4-BE49-F238E27FC236}">
                <a16:creationId xmlns:a16="http://schemas.microsoft.com/office/drawing/2014/main" id="{D45F5B0B-8724-4F8C-B5FE-3178E1F31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4738" y="597058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35" name="Text Box 78">
            <a:extLst>
              <a:ext uri="{FF2B5EF4-FFF2-40B4-BE49-F238E27FC236}">
                <a16:creationId xmlns:a16="http://schemas.microsoft.com/office/drawing/2014/main" id="{9081ECD3-764B-4315-B440-633DEA75076B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9119394" y="5290344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</a:p>
        </p:txBody>
      </p:sp>
      <p:sp>
        <p:nvSpPr>
          <p:cNvPr id="188495" name="Line 79">
            <a:extLst>
              <a:ext uri="{FF2B5EF4-FFF2-40B4-BE49-F238E27FC236}">
                <a16:creationId xmlns:a16="http://schemas.microsoft.com/office/drawing/2014/main" id="{3127A09B-44F7-40DD-9D76-674482F78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9" y="4321175"/>
            <a:ext cx="172878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96" name="Line 80">
            <a:extLst>
              <a:ext uri="{FF2B5EF4-FFF2-40B4-BE49-F238E27FC236}">
                <a16:creationId xmlns:a16="http://schemas.microsoft.com/office/drawing/2014/main" id="{09CB1988-C58B-45B0-B24A-179344635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1213" y="4292600"/>
            <a:ext cx="0" cy="197485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38" name="Text Box 81">
            <a:extLst>
              <a:ext uri="{FF2B5EF4-FFF2-40B4-BE49-F238E27FC236}">
                <a16:creationId xmlns:a16="http://schemas.microsoft.com/office/drawing/2014/main" id="{C8BFC590-D1DA-4C68-9A2A-C6BB00C9E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75" y="5521326"/>
            <a:ext cx="750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18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839" name="Text Box 82">
            <a:extLst>
              <a:ext uri="{FF2B5EF4-FFF2-40B4-BE49-F238E27FC236}">
                <a16:creationId xmlns:a16="http://schemas.microsoft.com/office/drawing/2014/main" id="{6E20F8CF-ABD2-43BD-A856-2CAC4F770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3557588"/>
            <a:ext cx="1220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Total CO</a:t>
            </a:r>
            <a:r>
              <a:rPr lang="cs-CZ" altLang="cs-CZ" sz="18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8499" name="Text Box 83">
            <a:extLst>
              <a:ext uri="{FF2B5EF4-FFF2-40B4-BE49-F238E27FC236}">
                <a16:creationId xmlns:a16="http://schemas.microsoft.com/office/drawing/2014/main" id="{91DD99AF-16F7-4054-B741-0FF209FB3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776" y="6273800"/>
            <a:ext cx="823913" cy="376238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8500" name="Line 84">
            <a:extLst>
              <a:ext uri="{FF2B5EF4-FFF2-40B4-BE49-F238E27FC236}">
                <a16:creationId xmlns:a16="http://schemas.microsoft.com/office/drawing/2014/main" id="{B43CAFE8-660B-472E-8460-C674D0EBC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4975" y="63309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42" name="Freeform 85">
            <a:extLst>
              <a:ext uri="{FF2B5EF4-FFF2-40B4-BE49-F238E27FC236}">
                <a16:creationId xmlns:a16="http://schemas.microsoft.com/office/drawing/2014/main" id="{3425268B-308C-4CFF-95C4-950E5A4493F6}"/>
              </a:ext>
            </a:extLst>
          </p:cNvPr>
          <p:cNvSpPr>
            <a:spLocks/>
          </p:cNvSpPr>
          <p:nvPr/>
        </p:nvSpPr>
        <p:spPr bwMode="auto">
          <a:xfrm>
            <a:off x="8010526" y="3922713"/>
            <a:ext cx="2157413" cy="1947862"/>
          </a:xfrm>
          <a:custGeom>
            <a:avLst/>
            <a:gdLst>
              <a:gd name="T0" fmla="*/ 0 w 1359"/>
              <a:gd name="T1" fmla="*/ 2147483646 h 1227"/>
              <a:gd name="T2" fmla="*/ 2147483646 w 1359"/>
              <a:gd name="T3" fmla="*/ 2147483646 h 1227"/>
              <a:gd name="T4" fmla="*/ 2147483646 w 1359"/>
              <a:gd name="T5" fmla="*/ 0 h 1227"/>
              <a:gd name="T6" fmla="*/ 0 60000 65536"/>
              <a:gd name="T7" fmla="*/ 0 60000 65536"/>
              <a:gd name="T8" fmla="*/ 0 60000 65536"/>
              <a:gd name="T9" fmla="*/ 0 w 1359"/>
              <a:gd name="T10" fmla="*/ 0 h 1227"/>
              <a:gd name="T11" fmla="*/ 1359 w 1359"/>
              <a:gd name="T12" fmla="*/ 1227 h 1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9" h="1227">
                <a:moveTo>
                  <a:pt x="0" y="1227"/>
                </a:moveTo>
                <a:cubicBezTo>
                  <a:pt x="100" y="1125"/>
                  <a:pt x="369" y="820"/>
                  <a:pt x="595" y="616"/>
                </a:cubicBezTo>
                <a:cubicBezTo>
                  <a:pt x="823" y="412"/>
                  <a:pt x="1200" y="128"/>
                  <a:pt x="135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502" name="Freeform 86">
            <a:extLst>
              <a:ext uri="{FF2B5EF4-FFF2-40B4-BE49-F238E27FC236}">
                <a16:creationId xmlns:a16="http://schemas.microsoft.com/office/drawing/2014/main" id="{50398940-BDC2-433C-A170-8C37EB4B4511}"/>
              </a:ext>
            </a:extLst>
          </p:cNvPr>
          <p:cNvSpPr>
            <a:spLocks/>
          </p:cNvSpPr>
          <p:nvPr/>
        </p:nvSpPr>
        <p:spPr bwMode="auto">
          <a:xfrm>
            <a:off x="7612063" y="4338639"/>
            <a:ext cx="398462" cy="434975"/>
          </a:xfrm>
          <a:custGeom>
            <a:avLst/>
            <a:gdLst>
              <a:gd name="T0" fmla="*/ 2147483646 w 251"/>
              <a:gd name="T1" fmla="*/ 2147483646 h 274"/>
              <a:gd name="T2" fmla="*/ 2147483646 w 251"/>
              <a:gd name="T3" fmla="*/ 2147483646 h 274"/>
              <a:gd name="T4" fmla="*/ 2147483646 w 251"/>
              <a:gd name="T5" fmla="*/ 2147483646 h 274"/>
              <a:gd name="T6" fmla="*/ 2147483646 w 251"/>
              <a:gd name="T7" fmla="*/ 0 h 274"/>
              <a:gd name="T8" fmla="*/ 0 60000 65536"/>
              <a:gd name="T9" fmla="*/ 0 60000 65536"/>
              <a:gd name="T10" fmla="*/ 0 60000 65536"/>
              <a:gd name="T11" fmla="*/ 0 60000 65536"/>
              <a:gd name="T12" fmla="*/ 0 w 251"/>
              <a:gd name="T13" fmla="*/ 0 h 274"/>
              <a:gd name="T14" fmla="*/ 251 w 251"/>
              <a:gd name="T15" fmla="*/ 274 h 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" h="274">
                <a:moveTo>
                  <a:pt x="251" y="274"/>
                </a:moveTo>
                <a:cubicBezTo>
                  <a:pt x="215" y="267"/>
                  <a:pt x="72" y="267"/>
                  <a:pt x="36" y="234"/>
                </a:cubicBezTo>
                <a:cubicBezTo>
                  <a:pt x="0" y="201"/>
                  <a:pt x="1" y="112"/>
                  <a:pt x="36" y="73"/>
                </a:cubicBezTo>
                <a:cubicBezTo>
                  <a:pt x="71" y="34"/>
                  <a:pt x="201" y="15"/>
                  <a:pt x="244" y="0"/>
                </a:cubicBezTo>
              </a:path>
            </a:pathLst>
          </a:custGeom>
          <a:noFill/>
          <a:ln w="38100" cap="flat" cmpd="sng">
            <a:solidFill>
              <a:srgbClr val="FF505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503" name="Freeform 87">
            <a:extLst>
              <a:ext uri="{FF2B5EF4-FFF2-40B4-BE49-F238E27FC236}">
                <a16:creationId xmlns:a16="http://schemas.microsoft.com/office/drawing/2014/main" id="{69FD0001-2D95-4122-8497-E1173F86CE4A}"/>
              </a:ext>
            </a:extLst>
          </p:cNvPr>
          <p:cNvSpPr>
            <a:spLocks/>
          </p:cNvSpPr>
          <p:nvPr/>
        </p:nvSpPr>
        <p:spPr bwMode="auto">
          <a:xfrm>
            <a:off x="7648576" y="4029076"/>
            <a:ext cx="333375" cy="320675"/>
          </a:xfrm>
          <a:custGeom>
            <a:avLst/>
            <a:gdLst>
              <a:gd name="T0" fmla="*/ 2147483646 w 210"/>
              <a:gd name="T1" fmla="*/ 0 h 202"/>
              <a:gd name="T2" fmla="*/ 2147483646 w 210"/>
              <a:gd name="T3" fmla="*/ 2147483646 h 202"/>
              <a:gd name="T4" fmla="*/ 2147483646 w 210"/>
              <a:gd name="T5" fmla="*/ 2147483646 h 202"/>
              <a:gd name="T6" fmla="*/ 2147483646 w 210"/>
              <a:gd name="T7" fmla="*/ 2147483646 h 202"/>
              <a:gd name="T8" fmla="*/ 0 60000 65536"/>
              <a:gd name="T9" fmla="*/ 0 60000 65536"/>
              <a:gd name="T10" fmla="*/ 0 60000 65536"/>
              <a:gd name="T11" fmla="*/ 0 60000 65536"/>
              <a:gd name="T12" fmla="*/ 0 w 210"/>
              <a:gd name="T13" fmla="*/ 0 h 202"/>
              <a:gd name="T14" fmla="*/ 210 w 210"/>
              <a:gd name="T15" fmla="*/ 202 h 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0" h="202">
                <a:moveTo>
                  <a:pt x="210" y="0"/>
                </a:moveTo>
                <a:cubicBezTo>
                  <a:pt x="182" y="6"/>
                  <a:pt x="74" y="5"/>
                  <a:pt x="43" y="34"/>
                </a:cubicBezTo>
                <a:cubicBezTo>
                  <a:pt x="12" y="63"/>
                  <a:pt x="0" y="148"/>
                  <a:pt x="23" y="175"/>
                </a:cubicBezTo>
                <a:cubicBezTo>
                  <a:pt x="46" y="202"/>
                  <a:pt x="150" y="191"/>
                  <a:pt x="183" y="195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504" name="Text Box 88">
            <a:extLst>
              <a:ext uri="{FF2B5EF4-FFF2-40B4-BE49-F238E27FC236}">
                <a16:creationId xmlns:a16="http://schemas.microsoft.com/office/drawing/2014/main" id="{2CE00756-F4BA-462D-A3E8-5E2C705E3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2506664"/>
            <a:ext cx="658813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8505" name="Line 89">
            <a:extLst>
              <a:ext uri="{FF2B5EF4-FFF2-40B4-BE49-F238E27FC236}">
                <a16:creationId xmlns:a16="http://schemas.microsoft.com/office/drawing/2014/main" id="{280E1C81-9FA3-492F-A7E6-BF7453BB4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5" y="256063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506" name="Text Box 90">
            <a:extLst>
              <a:ext uri="{FF2B5EF4-FFF2-40B4-BE49-F238E27FC236}">
                <a16:creationId xmlns:a16="http://schemas.microsoft.com/office/drawing/2014/main" id="{76813882-CB8B-4C2D-9BA5-25F3D37CE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874964"/>
            <a:ext cx="8239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8507" name="Line 91">
            <a:extLst>
              <a:ext uri="{FF2B5EF4-FFF2-40B4-BE49-F238E27FC236}">
                <a16:creationId xmlns:a16="http://schemas.microsoft.com/office/drawing/2014/main" id="{FCDBBC48-1313-441B-8B82-3F1A8403D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5" y="294640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49" name="Oval 92">
            <a:extLst>
              <a:ext uri="{FF2B5EF4-FFF2-40B4-BE49-F238E27FC236}">
                <a16:creationId xmlns:a16="http://schemas.microsoft.com/office/drawing/2014/main" id="{262D0E92-4DA5-4C76-9A10-AF5A21FCE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579563"/>
            <a:ext cx="1084262" cy="1084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rgbClr val="FF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850" name="Line 93">
            <a:extLst>
              <a:ext uri="{FF2B5EF4-FFF2-40B4-BE49-F238E27FC236}">
                <a16:creationId xmlns:a16="http://schemas.microsoft.com/office/drawing/2014/main" id="{A227140F-CF7D-46CB-878E-3ABBDCB6D6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2750" y="18494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51" name="Text Box 94">
            <a:extLst>
              <a:ext uri="{FF2B5EF4-FFF2-40B4-BE49-F238E27FC236}">
                <a16:creationId xmlns:a16="http://schemas.microsoft.com/office/drawing/2014/main" id="{1A58E972-B0D7-4D6B-BB7D-B6870B06D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71291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852" name="Text Box 95">
            <a:extLst>
              <a:ext uri="{FF2B5EF4-FFF2-40B4-BE49-F238E27FC236}">
                <a16:creationId xmlns:a16="http://schemas.microsoft.com/office/drawing/2014/main" id="{CFADCDEC-9E06-4DD1-ABD4-B45B069E5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7010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853" name="Line 96">
            <a:extLst>
              <a:ext uri="{FF2B5EF4-FFF2-40B4-BE49-F238E27FC236}">
                <a16:creationId xmlns:a16="http://schemas.microsoft.com/office/drawing/2014/main" id="{77863E7C-4FB0-4992-B33C-FD8FCF103A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0" y="21812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54" name="Text Box 97">
            <a:extLst>
              <a:ext uri="{FF2B5EF4-FFF2-40B4-BE49-F238E27FC236}">
                <a16:creationId xmlns:a16="http://schemas.microsoft.com/office/drawing/2014/main" id="{780198EF-3636-4769-A94B-4C6D2EBB6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63988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855" name="Text Box 98">
            <a:extLst>
              <a:ext uri="{FF2B5EF4-FFF2-40B4-BE49-F238E27FC236}">
                <a16:creationId xmlns:a16="http://schemas.microsoft.com/office/drawing/2014/main" id="{68771DF1-49B7-4702-8EA8-9D4F3F8CD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203676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856" name="Line 99">
            <a:extLst>
              <a:ext uri="{FF2B5EF4-FFF2-40B4-BE49-F238E27FC236}">
                <a16:creationId xmlns:a16="http://schemas.microsoft.com/office/drawing/2014/main" id="{1505D13D-FBAF-42F1-8551-3422B472A8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21082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57" name="Text Box 100">
            <a:extLst>
              <a:ext uri="{FF2B5EF4-FFF2-40B4-BE49-F238E27FC236}">
                <a16:creationId xmlns:a16="http://schemas.microsoft.com/office/drawing/2014/main" id="{E44826EF-2E85-4DED-9C39-A59CE385F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1"/>
            <a:ext cx="6281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Obstruktivní forma chronické obstrukční choroby plicní</a:t>
            </a:r>
          </a:p>
        </p:txBody>
      </p:sp>
    </p:spTree>
    <p:extLst>
      <p:ext uri="{BB962C8B-B14F-4D97-AF65-F5344CB8AC3E}">
        <p14:creationId xmlns:p14="http://schemas.microsoft.com/office/powerpoint/2010/main" val="19895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8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8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8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8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8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8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8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8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8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8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8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8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8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8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69" grpId="0"/>
      <p:bldP spid="188471" grpId="0"/>
      <p:bldP spid="188480" grpId="0" animBg="1"/>
      <p:bldP spid="188490" grpId="0"/>
      <p:bldP spid="188492" grpId="0"/>
      <p:bldP spid="188499" grpId="0" animBg="1"/>
      <p:bldP spid="188504" grpId="0" animBg="1"/>
      <p:bldP spid="1885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reeform 2">
            <a:extLst>
              <a:ext uri="{FF2B5EF4-FFF2-40B4-BE49-F238E27FC236}">
                <a16:creationId xmlns:a16="http://schemas.microsoft.com/office/drawing/2014/main" id="{5A468B81-E572-40A8-AFE8-80396DE71E24}"/>
              </a:ext>
            </a:extLst>
          </p:cNvPr>
          <p:cNvSpPr>
            <a:spLocks/>
          </p:cNvSpPr>
          <p:nvPr/>
        </p:nvSpPr>
        <p:spPr bwMode="auto">
          <a:xfrm>
            <a:off x="1822450" y="3776663"/>
            <a:ext cx="2990850" cy="1485900"/>
          </a:xfrm>
          <a:custGeom>
            <a:avLst/>
            <a:gdLst>
              <a:gd name="T0" fmla="*/ 2147483646 w 1884"/>
              <a:gd name="T1" fmla="*/ 2147483646 h 936"/>
              <a:gd name="T2" fmla="*/ 2147483646 w 1884"/>
              <a:gd name="T3" fmla="*/ 2147483646 h 936"/>
              <a:gd name="T4" fmla="*/ 2147483646 w 1884"/>
              <a:gd name="T5" fmla="*/ 2147483646 h 936"/>
              <a:gd name="T6" fmla="*/ 2147483646 w 1884"/>
              <a:gd name="T7" fmla="*/ 2147483646 h 936"/>
              <a:gd name="T8" fmla="*/ 2147483646 w 1884"/>
              <a:gd name="T9" fmla="*/ 2147483646 h 936"/>
              <a:gd name="T10" fmla="*/ 2147483646 w 1884"/>
              <a:gd name="T11" fmla="*/ 2147483646 h 936"/>
              <a:gd name="T12" fmla="*/ 2147483646 w 1884"/>
              <a:gd name="T13" fmla="*/ 2147483646 h 936"/>
              <a:gd name="T14" fmla="*/ 2147483646 w 1884"/>
              <a:gd name="T15" fmla="*/ 2147483646 h 936"/>
              <a:gd name="T16" fmla="*/ 2147483646 w 1884"/>
              <a:gd name="T17" fmla="*/ 2147483646 h 936"/>
              <a:gd name="T18" fmla="*/ 2147483646 w 1884"/>
              <a:gd name="T19" fmla="*/ 2147483646 h 936"/>
              <a:gd name="T20" fmla="*/ 2147483646 w 1884"/>
              <a:gd name="T21" fmla="*/ 2147483646 h 936"/>
              <a:gd name="T22" fmla="*/ 2147483646 w 1884"/>
              <a:gd name="T23" fmla="*/ 2147483646 h 936"/>
              <a:gd name="T24" fmla="*/ 0 w 1884"/>
              <a:gd name="T25" fmla="*/ 0 h 9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84"/>
              <a:gd name="T40" fmla="*/ 0 h 936"/>
              <a:gd name="T41" fmla="*/ 1884 w 1884"/>
              <a:gd name="T42" fmla="*/ 936 h 9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84" h="936">
                <a:moveTo>
                  <a:pt x="1884" y="933"/>
                </a:moveTo>
                <a:cubicBezTo>
                  <a:pt x="1847" y="926"/>
                  <a:pt x="1726" y="936"/>
                  <a:pt x="1671" y="889"/>
                </a:cubicBezTo>
                <a:cubicBezTo>
                  <a:pt x="1616" y="842"/>
                  <a:pt x="1586" y="720"/>
                  <a:pt x="1552" y="651"/>
                </a:cubicBezTo>
                <a:cubicBezTo>
                  <a:pt x="1518" y="582"/>
                  <a:pt x="1498" y="486"/>
                  <a:pt x="1466" y="475"/>
                </a:cubicBezTo>
                <a:cubicBezTo>
                  <a:pt x="1434" y="464"/>
                  <a:pt x="1407" y="558"/>
                  <a:pt x="1358" y="582"/>
                </a:cubicBezTo>
                <a:cubicBezTo>
                  <a:pt x="1309" y="606"/>
                  <a:pt x="1225" y="620"/>
                  <a:pt x="1170" y="619"/>
                </a:cubicBezTo>
                <a:cubicBezTo>
                  <a:pt x="1115" y="618"/>
                  <a:pt x="1074" y="615"/>
                  <a:pt x="1027" y="576"/>
                </a:cubicBezTo>
                <a:cubicBezTo>
                  <a:pt x="980" y="537"/>
                  <a:pt x="903" y="445"/>
                  <a:pt x="888" y="382"/>
                </a:cubicBezTo>
                <a:cubicBezTo>
                  <a:pt x="873" y="319"/>
                  <a:pt x="943" y="253"/>
                  <a:pt x="938" y="200"/>
                </a:cubicBezTo>
                <a:cubicBezTo>
                  <a:pt x="933" y="147"/>
                  <a:pt x="941" y="89"/>
                  <a:pt x="857" y="62"/>
                </a:cubicBezTo>
                <a:cubicBezTo>
                  <a:pt x="773" y="35"/>
                  <a:pt x="553" y="41"/>
                  <a:pt x="431" y="37"/>
                </a:cubicBezTo>
                <a:cubicBezTo>
                  <a:pt x="309" y="33"/>
                  <a:pt x="197" y="44"/>
                  <a:pt x="125" y="38"/>
                </a:cubicBezTo>
                <a:cubicBezTo>
                  <a:pt x="53" y="32"/>
                  <a:pt x="26" y="8"/>
                  <a:pt x="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1" name="Freeform 3">
            <a:extLst>
              <a:ext uri="{FF2B5EF4-FFF2-40B4-BE49-F238E27FC236}">
                <a16:creationId xmlns:a16="http://schemas.microsoft.com/office/drawing/2014/main" id="{B0EF8C19-4DB3-4D78-A102-411F7FE32815}"/>
              </a:ext>
            </a:extLst>
          </p:cNvPr>
          <p:cNvSpPr>
            <a:spLocks/>
          </p:cNvSpPr>
          <p:nvPr/>
        </p:nvSpPr>
        <p:spPr bwMode="auto">
          <a:xfrm>
            <a:off x="1773238" y="3825876"/>
            <a:ext cx="3060700" cy="1497013"/>
          </a:xfrm>
          <a:custGeom>
            <a:avLst/>
            <a:gdLst>
              <a:gd name="T0" fmla="*/ 0 w 1928"/>
              <a:gd name="T1" fmla="*/ 0 h 943"/>
              <a:gd name="T2" fmla="*/ 2147483646 w 1928"/>
              <a:gd name="T3" fmla="*/ 2147483646 h 943"/>
              <a:gd name="T4" fmla="*/ 2147483646 w 1928"/>
              <a:gd name="T5" fmla="*/ 2147483646 h 943"/>
              <a:gd name="T6" fmla="*/ 2147483646 w 1928"/>
              <a:gd name="T7" fmla="*/ 2147483646 h 943"/>
              <a:gd name="T8" fmla="*/ 2147483646 w 1928"/>
              <a:gd name="T9" fmla="*/ 2147483646 h 943"/>
              <a:gd name="T10" fmla="*/ 2147483646 w 1928"/>
              <a:gd name="T11" fmla="*/ 2147483646 h 943"/>
              <a:gd name="T12" fmla="*/ 2147483646 w 1928"/>
              <a:gd name="T13" fmla="*/ 2147483646 h 943"/>
              <a:gd name="T14" fmla="*/ 2147483646 w 1928"/>
              <a:gd name="T15" fmla="*/ 2147483646 h 943"/>
              <a:gd name="T16" fmla="*/ 2147483646 w 1928"/>
              <a:gd name="T17" fmla="*/ 2147483646 h 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8"/>
              <a:gd name="T28" fmla="*/ 0 h 943"/>
              <a:gd name="T29" fmla="*/ 1928 w 1928"/>
              <a:gd name="T30" fmla="*/ 943 h 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8" h="943">
                <a:moveTo>
                  <a:pt x="0" y="0"/>
                </a:moveTo>
                <a:cubicBezTo>
                  <a:pt x="84" y="25"/>
                  <a:pt x="417" y="102"/>
                  <a:pt x="513" y="150"/>
                </a:cubicBezTo>
                <a:cubicBezTo>
                  <a:pt x="609" y="198"/>
                  <a:pt x="550" y="250"/>
                  <a:pt x="576" y="288"/>
                </a:cubicBezTo>
                <a:cubicBezTo>
                  <a:pt x="602" y="326"/>
                  <a:pt x="625" y="358"/>
                  <a:pt x="669" y="376"/>
                </a:cubicBezTo>
                <a:cubicBezTo>
                  <a:pt x="713" y="394"/>
                  <a:pt x="801" y="348"/>
                  <a:pt x="838" y="394"/>
                </a:cubicBezTo>
                <a:cubicBezTo>
                  <a:pt x="875" y="440"/>
                  <a:pt x="871" y="567"/>
                  <a:pt x="889" y="651"/>
                </a:cubicBezTo>
                <a:cubicBezTo>
                  <a:pt x="907" y="735"/>
                  <a:pt x="851" y="859"/>
                  <a:pt x="945" y="901"/>
                </a:cubicBezTo>
                <a:cubicBezTo>
                  <a:pt x="1039" y="943"/>
                  <a:pt x="1288" y="896"/>
                  <a:pt x="1452" y="901"/>
                </a:cubicBezTo>
                <a:cubicBezTo>
                  <a:pt x="1616" y="906"/>
                  <a:pt x="1849" y="929"/>
                  <a:pt x="1928" y="933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DBEA32B9-ACAA-4986-9DEA-20835E999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9"/>
            <a:ext cx="17129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9813" name="Line 6">
            <a:extLst>
              <a:ext uri="{FF2B5EF4-FFF2-40B4-BE49-F238E27FC236}">
                <a16:creationId xmlns:a16="http://schemas.microsoft.com/office/drawing/2014/main" id="{BB6478FB-297E-466B-A8D4-9209BD4296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3900" y="59420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4" name="Text Box 7">
            <a:extLst>
              <a:ext uri="{FF2B5EF4-FFF2-40B4-BE49-F238E27FC236}">
                <a16:creationId xmlns:a16="http://schemas.microsoft.com/office/drawing/2014/main" id="{F6241583-583B-4694-8847-2B4B82BEF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40861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815" name="Text Box 8">
            <a:extLst>
              <a:ext uri="{FF2B5EF4-FFF2-40B4-BE49-F238E27FC236}">
                <a16:creationId xmlns:a16="http://schemas.microsoft.com/office/drawing/2014/main" id="{E698E574-6637-4C6C-B769-BAEAEEEFF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816" name="Line 9">
            <a:extLst>
              <a:ext uri="{FF2B5EF4-FFF2-40B4-BE49-F238E27FC236}">
                <a16:creationId xmlns:a16="http://schemas.microsoft.com/office/drawing/2014/main" id="{459DA2F8-D028-48C5-82BB-A28BD1D3D5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5197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Text Box 10">
            <a:extLst>
              <a:ext uri="{FF2B5EF4-FFF2-40B4-BE49-F238E27FC236}">
                <a16:creationId xmlns:a16="http://schemas.microsoft.com/office/drawing/2014/main" id="{D33A1D3E-FBE7-4C1E-B347-7E30E49CA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1" y="720725"/>
            <a:ext cx="2843213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  VD + (  </a:t>
            </a:r>
            <a:r>
              <a:rPr lang="cs-CZ" altLang="cs-CZ" sz="1200" b="1">
                <a:latin typeface="Arial" panose="020B0604020202020204" pitchFamily="34" charset="0"/>
                <a:cs typeface="Arial" panose="020B0604020202020204" pitchFamily="34" charset="0"/>
              </a:rPr>
              <a:t>VA1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VA2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9818" name="Text Box 11">
            <a:extLst>
              <a:ext uri="{FF2B5EF4-FFF2-40B4-BE49-F238E27FC236}">
                <a16:creationId xmlns:a16="http://schemas.microsoft.com/office/drawing/2014/main" id="{C538053F-A9A1-45FA-8B76-10CD1BA1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188076"/>
            <a:ext cx="1728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Hypoventilovaný alveolus</a:t>
            </a:r>
          </a:p>
        </p:txBody>
      </p:sp>
      <p:sp>
        <p:nvSpPr>
          <p:cNvPr id="119819" name="Rectangle 12">
            <a:extLst>
              <a:ext uri="{FF2B5EF4-FFF2-40B4-BE49-F238E27FC236}">
                <a16:creationId xmlns:a16="http://schemas.microsoft.com/office/drawing/2014/main" id="{1764973D-4F1C-4E5D-984C-38583898C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380039"/>
            <a:ext cx="171450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9820" name="Line 13">
            <a:extLst>
              <a:ext uri="{FF2B5EF4-FFF2-40B4-BE49-F238E27FC236}">
                <a16:creationId xmlns:a16="http://schemas.microsoft.com/office/drawing/2014/main" id="{EF50D828-BBE0-467B-85AE-81661B498E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524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1" name="Text Box 14">
            <a:extLst>
              <a:ext uri="{FF2B5EF4-FFF2-40B4-BE49-F238E27FC236}">
                <a16:creationId xmlns:a16="http://schemas.microsoft.com/office/drawing/2014/main" id="{CD321064-1912-411B-B2AC-B0D81A8A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414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822" name="Text Box 15">
            <a:extLst>
              <a:ext uri="{FF2B5EF4-FFF2-40B4-BE49-F238E27FC236}">
                <a16:creationId xmlns:a16="http://schemas.microsoft.com/office/drawing/2014/main" id="{B93D0D95-AB22-40D3-880A-D6977FC7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118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823" name="Line 16">
            <a:extLst>
              <a:ext uri="{FF2B5EF4-FFF2-40B4-BE49-F238E27FC236}">
                <a16:creationId xmlns:a16="http://schemas.microsoft.com/office/drawing/2014/main" id="{4A8B0ACC-D84E-4ECC-AD44-990D71EAC2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883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4" name="Text Box 17">
            <a:extLst>
              <a:ext uri="{FF2B5EF4-FFF2-40B4-BE49-F238E27FC236}">
                <a16:creationId xmlns:a16="http://schemas.microsoft.com/office/drawing/2014/main" id="{E12AA31E-D77D-4839-8870-57D896404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6172201"/>
            <a:ext cx="187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Hyperventilovaný alveolus</a:t>
            </a:r>
          </a:p>
        </p:txBody>
      </p:sp>
      <p:sp>
        <p:nvSpPr>
          <p:cNvPr id="119825" name="Oval 18">
            <a:extLst>
              <a:ext uri="{FF2B5EF4-FFF2-40B4-BE49-F238E27FC236}">
                <a16:creationId xmlns:a16="http://schemas.microsoft.com/office/drawing/2014/main" id="{D7058FB8-2657-4A93-B1B2-1D168EA7E263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679700" y="3900489"/>
            <a:ext cx="541338" cy="52228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9826" name="Oval 19">
            <a:extLst>
              <a:ext uri="{FF2B5EF4-FFF2-40B4-BE49-F238E27FC236}">
                <a16:creationId xmlns:a16="http://schemas.microsoft.com/office/drawing/2014/main" id="{EF9B3A8E-6E96-4FE5-B53D-0F172A805A2D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3244850" y="3802064"/>
            <a:ext cx="998538" cy="9175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9827" name="Rectangle 20">
            <a:extLst>
              <a:ext uri="{FF2B5EF4-FFF2-40B4-BE49-F238E27FC236}">
                <a16:creationId xmlns:a16="http://schemas.microsoft.com/office/drawing/2014/main" id="{0631D7DF-7869-4C50-B8C4-B9DF9836F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128964"/>
            <a:ext cx="233362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9828" name="Line 21">
            <a:extLst>
              <a:ext uri="{FF2B5EF4-FFF2-40B4-BE49-F238E27FC236}">
                <a16:creationId xmlns:a16="http://schemas.microsoft.com/office/drawing/2014/main" id="{82C367B1-E41C-4FE9-9EEF-3CA0E9CE8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13372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9" name="Line 22">
            <a:extLst>
              <a:ext uri="{FF2B5EF4-FFF2-40B4-BE49-F238E27FC236}">
                <a16:creationId xmlns:a16="http://schemas.microsoft.com/office/drawing/2014/main" id="{2C016366-5503-4745-BA72-92CAEAE11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13213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0" name="Oval 23">
            <a:extLst>
              <a:ext uri="{FF2B5EF4-FFF2-40B4-BE49-F238E27FC236}">
                <a16:creationId xmlns:a16="http://schemas.microsoft.com/office/drawing/2014/main" id="{B1674614-D625-4C62-89C6-893BF0A98C51}"/>
              </a:ext>
            </a:extLst>
          </p:cNvPr>
          <p:cNvSpPr>
            <a:spLocks noChangeArrowheads="1"/>
          </p:cNvSpPr>
          <p:nvPr/>
        </p:nvSpPr>
        <p:spPr bwMode="auto">
          <a:xfrm rot="1381179">
            <a:off x="2762250" y="3889375"/>
            <a:ext cx="4064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9831" name="Rectangle 24">
            <a:extLst>
              <a:ext uri="{FF2B5EF4-FFF2-40B4-BE49-F238E27FC236}">
                <a16:creationId xmlns:a16="http://schemas.microsoft.com/office/drawing/2014/main" id="{4DC96A92-636E-4042-961C-1B8135024FDE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035301" y="349091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9832" name="Line 25">
            <a:extLst>
              <a:ext uri="{FF2B5EF4-FFF2-40B4-BE49-F238E27FC236}">
                <a16:creationId xmlns:a16="http://schemas.microsoft.com/office/drawing/2014/main" id="{E7823559-84A4-4021-9393-BF68ED5546B9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067050" y="347186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3" name="Line 26">
            <a:extLst>
              <a:ext uri="{FF2B5EF4-FFF2-40B4-BE49-F238E27FC236}">
                <a16:creationId xmlns:a16="http://schemas.microsoft.com/office/drawing/2014/main" id="{7973BB30-7944-4B5E-9FD8-327E58A33FFC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181350" y="352583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4" name="Oval 27">
            <a:extLst>
              <a:ext uri="{FF2B5EF4-FFF2-40B4-BE49-F238E27FC236}">
                <a16:creationId xmlns:a16="http://schemas.microsoft.com/office/drawing/2014/main" id="{4D0F4826-5515-4F08-AC7D-7E8A554469C9}"/>
              </a:ext>
            </a:extLst>
          </p:cNvPr>
          <p:cNvSpPr>
            <a:spLocks noChangeArrowheads="1"/>
          </p:cNvSpPr>
          <p:nvPr/>
        </p:nvSpPr>
        <p:spPr bwMode="auto">
          <a:xfrm rot="19846730">
            <a:off x="3349626" y="3824288"/>
            <a:ext cx="587375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9835" name="Rectangle 28">
            <a:extLst>
              <a:ext uri="{FF2B5EF4-FFF2-40B4-BE49-F238E27FC236}">
                <a16:creationId xmlns:a16="http://schemas.microsoft.com/office/drawing/2014/main" id="{B0CB60E0-84A2-46E3-8045-CC37E0BA70B2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3384551" y="3486151"/>
            <a:ext cx="142875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19836" name="Line 29">
            <a:extLst>
              <a:ext uri="{FF2B5EF4-FFF2-40B4-BE49-F238E27FC236}">
                <a16:creationId xmlns:a16="http://schemas.microsoft.com/office/drawing/2014/main" id="{E50ADB62-38F2-45C8-9273-CC237103EDE5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484563" y="344963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7" name="Line 30">
            <a:extLst>
              <a:ext uri="{FF2B5EF4-FFF2-40B4-BE49-F238E27FC236}">
                <a16:creationId xmlns:a16="http://schemas.microsoft.com/office/drawing/2014/main" id="{09E727B7-2796-419E-B13D-325D7164D95E}"/>
              </a:ext>
            </a:extLst>
          </p:cNvPr>
          <p:cNvSpPr>
            <a:spLocks noChangeShapeType="1"/>
          </p:cNvSpPr>
          <p:nvPr/>
        </p:nvSpPr>
        <p:spPr bwMode="auto">
          <a:xfrm rot="20069977" flipH="1" flipV="1">
            <a:off x="3365500" y="352425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8" name="Text Box 31">
            <a:extLst>
              <a:ext uri="{FF2B5EF4-FFF2-40B4-BE49-F238E27FC236}">
                <a16:creationId xmlns:a16="http://schemas.microsoft.com/office/drawing/2014/main" id="{D4C69955-6C28-4E9C-A1B1-82FB288E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1" y="46751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9839" name="Text Box 32">
            <a:extLst>
              <a:ext uri="{FF2B5EF4-FFF2-40B4-BE49-F238E27FC236}">
                <a16:creationId xmlns:a16="http://schemas.microsoft.com/office/drawing/2014/main" id="{4F139246-770A-4EA5-AF56-A5BBE4263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4021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9840" name="Line 33">
            <a:extLst>
              <a:ext uri="{FF2B5EF4-FFF2-40B4-BE49-F238E27FC236}">
                <a16:creationId xmlns:a16="http://schemas.microsoft.com/office/drawing/2014/main" id="{BACB2180-F3A6-4460-B96F-82F620214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446087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41" name="Line 34">
            <a:extLst>
              <a:ext uri="{FF2B5EF4-FFF2-40B4-BE49-F238E27FC236}">
                <a16:creationId xmlns:a16="http://schemas.microsoft.com/office/drawing/2014/main" id="{13666BAE-83EF-4791-95EA-FB3C03D32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797425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842" name="Group 35">
            <a:extLst>
              <a:ext uri="{FF2B5EF4-FFF2-40B4-BE49-F238E27FC236}">
                <a16:creationId xmlns:a16="http://schemas.microsoft.com/office/drawing/2014/main" id="{9858CF74-8C68-4881-A7AE-8D671A134768}"/>
              </a:ext>
            </a:extLst>
          </p:cNvPr>
          <p:cNvGrpSpPr>
            <a:grpSpLocks/>
          </p:cNvGrpSpPr>
          <p:nvPr/>
        </p:nvGrpSpPr>
        <p:grpSpPr bwMode="auto">
          <a:xfrm rot="1788905" flipH="1">
            <a:off x="3046413" y="3656013"/>
            <a:ext cx="131762" cy="176212"/>
            <a:chOff x="1430" y="2270"/>
            <a:chExt cx="75" cy="111"/>
          </a:xfrm>
        </p:grpSpPr>
        <p:sp>
          <p:nvSpPr>
            <p:cNvPr id="119951" name="Freeform 36">
              <a:extLst>
                <a:ext uri="{FF2B5EF4-FFF2-40B4-BE49-F238E27FC236}">
                  <a16:creationId xmlns:a16="http://schemas.microsoft.com/office/drawing/2014/main" id="{CCF73EFC-8B71-45E2-BAEA-521CC6FB8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70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52" name="Freeform 37">
              <a:extLst>
                <a:ext uri="{FF2B5EF4-FFF2-40B4-BE49-F238E27FC236}">
                  <a16:creationId xmlns:a16="http://schemas.microsoft.com/office/drawing/2014/main" id="{36C5E985-F47D-41A6-9CA2-95924D68B1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0" y="2276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43" name="Text Box 38">
            <a:extLst>
              <a:ext uri="{FF2B5EF4-FFF2-40B4-BE49-F238E27FC236}">
                <a16:creationId xmlns:a16="http://schemas.microsoft.com/office/drawing/2014/main" id="{BFCD7E37-3DBC-43A6-8958-8CD736408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11160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9844" name="Line 39">
            <a:extLst>
              <a:ext uri="{FF2B5EF4-FFF2-40B4-BE49-F238E27FC236}">
                <a16:creationId xmlns:a16="http://schemas.microsoft.com/office/drawing/2014/main" id="{5FDE346A-BE95-4BA2-AAB1-932131895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11747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45" name="Text Box 40">
            <a:extLst>
              <a:ext uri="{FF2B5EF4-FFF2-40B4-BE49-F238E27FC236}">
                <a16:creationId xmlns:a16="http://schemas.microsoft.com/office/drawing/2014/main" id="{317F58C1-3CCB-4D7D-970D-EBF57CDFB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1" y="10271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9846" name="Line 41">
            <a:extLst>
              <a:ext uri="{FF2B5EF4-FFF2-40B4-BE49-F238E27FC236}">
                <a16:creationId xmlns:a16="http://schemas.microsoft.com/office/drawing/2014/main" id="{4C256C00-6D88-41F7-BC7E-6F34341D4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1493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47" name="Line 42">
            <a:extLst>
              <a:ext uri="{FF2B5EF4-FFF2-40B4-BE49-F238E27FC236}">
                <a16:creationId xmlns:a16="http://schemas.microsoft.com/office/drawing/2014/main" id="{0EE26698-883F-4F4A-8707-64F8850B00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17494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48" name="Line 43">
            <a:extLst>
              <a:ext uri="{FF2B5EF4-FFF2-40B4-BE49-F238E27FC236}">
                <a16:creationId xmlns:a16="http://schemas.microsoft.com/office/drawing/2014/main" id="{20D65F7E-DCAD-49DC-A26D-90C2824395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9225" y="3586164"/>
            <a:ext cx="0" cy="2262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49" name="Line 44">
            <a:extLst>
              <a:ext uri="{FF2B5EF4-FFF2-40B4-BE49-F238E27FC236}">
                <a16:creationId xmlns:a16="http://schemas.microsoft.com/office/drawing/2014/main" id="{5479491D-B5AF-463B-8FF7-08B6555F3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9226" y="5870575"/>
            <a:ext cx="22129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50" name="Freeform 45">
            <a:extLst>
              <a:ext uri="{FF2B5EF4-FFF2-40B4-BE49-F238E27FC236}">
                <a16:creationId xmlns:a16="http://schemas.microsoft.com/office/drawing/2014/main" id="{B951B54A-CA78-4680-ABCA-5DEBA04751BC}"/>
              </a:ext>
            </a:extLst>
          </p:cNvPr>
          <p:cNvSpPr>
            <a:spLocks/>
          </p:cNvSpPr>
          <p:nvPr/>
        </p:nvSpPr>
        <p:spPr bwMode="auto">
          <a:xfrm>
            <a:off x="5218113" y="4232276"/>
            <a:ext cx="2292350" cy="1674813"/>
          </a:xfrm>
          <a:custGeom>
            <a:avLst/>
            <a:gdLst>
              <a:gd name="T0" fmla="*/ 0 w 1444"/>
              <a:gd name="T1" fmla="*/ 2147483646 h 1055"/>
              <a:gd name="T2" fmla="*/ 2147483646 w 1444"/>
              <a:gd name="T3" fmla="*/ 2147483646 h 1055"/>
              <a:gd name="T4" fmla="*/ 2147483646 w 1444"/>
              <a:gd name="T5" fmla="*/ 2147483646 h 1055"/>
              <a:gd name="T6" fmla="*/ 2147483646 w 1444"/>
              <a:gd name="T7" fmla="*/ 2147483646 h 1055"/>
              <a:gd name="T8" fmla="*/ 2147483646 w 1444"/>
              <a:gd name="T9" fmla="*/ 2147483646 h 1055"/>
              <a:gd name="T10" fmla="*/ 2147483646 w 1444"/>
              <a:gd name="T11" fmla="*/ 0 h 10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4"/>
              <a:gd name="T19" fmla="*/ 0 h 1055"/>
              <a:gd name="T20" fmla="*/ 1444 w 1444"/>
              <a:gd name="T21" fmla="*/ 1055 h 10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4" h="1055">
                <a:moveTo>
                  <a:pt x="0" y="1016"/>
                </a:moveTo>
                <a:cubicBezTo>
                  <a:pt x="16" y="1017"/>
                  <a:pt x="42" y="1055"/>
                  <a:pt x="94" y="1022"/>
                </a:cubicBezTo>
                <a:cubicBezTo>
                  <a:pt x="146" y="989"/>
                  <a:pt x="231" y="937"/>
                  <a:pt x="315" y="815"/>
                </a:cubicBezTo>
                <a:cubicBezTo>
                  <a:pt x="399" y="693"/>
                  <a:pt x="492" y="417"/>
                  <a:pt x="596" y="292"/>
                </a:cubicBezTo>
                <a:cubicBezTo>
                  <a:pt x="700" y="167"/>
                  <a:pt x="797" y="114"/>
                  <a:pt x="938" y="65"/>
                </a:cubicBezTo>
                <a:cubicBezTo>
                  <a:pt x="1079" y="16"/>
                  <a:pt x="1339" y="14"/>
                  <a:pt x="14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51" name="Line 46">
            <a:extLst>
              <a:ext uri="{FF2B5EF4-FFF2-40B4-BE49-F238E27FC236}">
                <a16:creationId xmlns:a16="http://schemas.microsoft.com/office/drawing/2014/main" id="{3C864F46-F09E-4E52-931F-30EA0B7E3E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3688" y="4352926"/>
            <a:ext cx="0" cy="1495425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52" name="Line 47">
            <a:extLst>
              <a:ext uri="{FF2B5EF4-FFF2-40B4-BE49-F238E27FC236}">
                <a16:creationId xmlns:a16="http://schemas.microsoft.com/office/drawing/2014/main" id="{71DC8F00-13A1-4B7E-B251-3D05BF6A49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9226" y="4352925"/>
            <a:ext cx="1414463" cy="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53" name="Line 48">
            <a:extLst>
              <a:ext uri="{FF2B5EF4-FFF2-40B4-BE49-F238E27FC236}">
                <a16:creationId xmlns:a16="http://schemas.microsoft.com/office/drawing/2014/main" id="{BBD53AB0-4518-449E-A019-134F73B296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0575" y="5202239"/>
            <a:ext cx="0" cy="62388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54" name="Line 49">
            <a:extLst>
              <a:ext uri="{FF2B5EF4-FFF2-40B4-BE49-F238E27FC236}">
                <a16:creationId xmlns:a16="http://schemas.microsoft.com/office/drawing/2014/main" id="{162FC539-9764-41B6-8B47-A9BB13D8B6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9225" y="5191126"/>
            <a:ext cx="641350" cy="1111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55" name="Line 50">
            <a:extLst>
              <a:ext uri="{FF2B5EF4-FFF2-40B4-BE49-F238E27FC236}">
                <a16:creationId xmlns:a16="http://schemas.microsoft.com/office/drawing/2014/main" id="{561918C4-8063-49F7-B26D-F6B19668B0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750" y="4270375"/>
            <a:ext cx="0" cy="158273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56" name="Line 51">
            <a:extLst>
              <a:ext uri="{FF2B5EF4-FFF2-40B4-BE49-F238E27FC236}">
                <a16:creationId xmlns:a16="http://schemas.microsoft.com/office/drawing/2014/main" id="{80864C34-9E81-4B50-8D75-E0E78E6F26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9225" y="4257675"/>
            <a:ext cx="19748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57" name="Text Box 52">
            <a:extLst>
              <a:ext uri="{FF2B5EF4-FFF2-40B4-BE49-F238E27FC236}">
                <a16:creationId xmlns:a16="http://schemas.microsoft.com/office/drawing/2014/main" id="{A7CA4A8A-2100-42E5-8231-91681B081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1" y="58658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9858" name="Line 53">
            <a:extLst>
              <a:ext uri="{FF2B5EF4-FFF2-40B4-BE49-F238E27FC236}">
                <a16:creationId xmlns:a16="http://schemas.microsoft.com/office/drawing/2014/main" id="{93071173-8854-48BB-935C-F4E3BE541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5013" y="5970589"/>
            <a:ext cx="0" cy="382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59" name="Text Box 54">
            <a:extLst>
              <a:ext uri="{FF2B5EF4-FFF2-40B4-BE49-F238E27FC236}">
                <a16:creationId xmlns:a16="http://schemas.microsoft.com/office/drawing/2014/main" id="{9BCDF62E-5700-4889-AEAF-6EA9B13B7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829301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</a:t>
            </a:r>
          </a:p>
        </p:txBody>
      </p:sp>
      <p:sp>
        <p:nvSpPr>
          <p:cNvPr id="119860" name="Line 55">
            <a:extLst>
              <a:ext uri="{FF2B5EF4-FFF2-40B4-BE49-F238E27FC236}">
                <a16:creationId xmlns:a16="http://schemas.microsoft.com/office/drawing/2014/main" id="{30D10E10-3B92-4AA3-896E-DE5C1C92A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7213" y="58991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61" name="Text Box 56">
            <a:extLst>
              <a:ext uri="{FF2B5EF4-FFF2-40B4-BE49-F238E27FC236}">
                <a16:creationId xmlns:a16="http://schemas.microsoft.com/office/drawing/2014/main" id="{FDA712C1-9226-4106-94B6-10F1AAC21D69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6347619" y="5285582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</a:p>
        </p:txBody>
      </p:sp>
      <p:sp>
        <p:nvSpPr>
          <p:cNvPr id="119862" name="Freeform 57">
            <a:extLst>
              <a:ext uri="{FF2B5EF4-FFF2-40B4-BE49-F238E27FC236}">
                <a16:creationId xmlns:a16="http://schemas.microsoft.com/office/drawing/2014/main" id="{82EBBF5D-C867-49A3-B9B0-173CA59935FD}"/>
              </a:ext>
            </a:extLst>
          </p:cNvPr>
          <p:cNvSpPr>
            <a:spLocks/>
          </p:cNvSpPr>
          <p:nvPr/>
        </p:nvSpPr>
        <p:spPr bwMode="auto">
          <a:xfrm>
            <a:off x="4772025" y="4670426"/>
            <a:ext cx="477838" cy="568325"/>
          </a:xfrm>
          <a:custGeom>
            <a:avLst/>
            <a:gdLst>
              <a:gd name="T0" fmla="*/ 2147483646 w 301"/>
              <a:gd name="T1" fmla="*/ 2147483646 h 358"/>
              <a:gd name="T2" fmla="*/ 2147483646 w 301"/>
              <a:gd name="T3" fmla="*/ 2147483646 h 358"/>
              <a:gd name="T4" fmla="*/ 2147483646 w 301"/>
              <a:gd name="T5" fmla="*/ 2147483646 h 358"/>
              <a:gd name="T6" fmla="*/ 2147483646 w 301"/>
              <a:gd name="T7" fmla="*/ 2147483646 h 358"/>
              <a:gd name="T8" fmla="*/ 2147483646 w 301"/>
              <a:gd name="T9" fmla="*/ 2147483646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"/>
              <a:gd name="T16" fmla="*/ 0 h 358"/>
              <a:gd name="T17" fmla="*/ 301 w 301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" h="358">
                <a:moveTo>
                  <a:pt x="301" y="331"/>
                </a:moveTo>
                <a:cubicBezTo>
                  <a:pt x="262" y="329"/>
                  <a:pt x="111" y="358"/>
                  <a:pt x="64" y="320"/>
                </a:cubicBezTo>
                <a:cubicBezTo>
                  <a:pt x="17" y="282"/>
                  <a:pt x="0" y="156"/>
                  <a:pt x="17" y="105"/>
                </a:cubicBezTo>
                <a:cubicBezTo>
                  <a:pt x="34" y="54"/>
                  <a:pt x="124" y="32"/>
                  <a:pt x="167" y="16"/>
                </a:cubicBezTo>
                <a:cubicBezTo>
                  <a:pt x="210" y="0"/>
                  <a:pt x="253" y="11"/>
                  <a:pt x="275" y="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63" name="Freeform 58">
            <a:extLst>
              <a:ext uri="{FF2B5EF4-FFF2-40B4-BE49-F238E27FC236}">
                <a16:creationId xmlns:a16="http://schemas.microsoft.com/office/drawing/2014/main" id="{1DCA230E-4AF1-4296-8148-8FB608F120BA}"/>
              </a:ext>
            </a:extLst>
          </p:cNvPr>
          <p:cNvSpPr>
            <a:spLocks/>
          </p:cNvSpPr>
          <p:nvPr/>
        </p:nvSpPr>
        <p:spPr bwMode="auto">
          <a:xfrm>
            <a:off x="4818063" y="4238626"/>
            <a:ext cx="400050" cy="468313"/>
          </a:xfrm>
          <a:custGeom>
            <a:avLst/>
            <a:gdLst>
              <a:gd name="T0" fmla="*/ 2147483646 w 252"/>
              <a:gd name="T1" fmla="*/ 0 h 295"/>
              <a:gd name="T2" fmla="*/ 2147483646 w 252"/>
              <a:gd name="T3" fmla="*/ 2147483646 h 295"/>
              <a:gd name="T4" fmla="*/ 2147483646 w 252"/>
              <a:gd name="T5" fmla="*/ 2147483646 h 295"/>
              <a:gd name="T6" fmla="*/ 2147483646 w 252"/>
              <a:gd name="T7" fmla="*/ 2147483646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252"/>
              <a:gd name="T13" fmla="*/ 0 h 295"/>
              <a:gd name="T14" fmla="*/ 252 w 252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" h="295">
                <a:moveTo>
                  <a:pt x="252" y="0"/>
                </a:moveTo>
                <a:cubicBezTo>
                  <a:pt x="218" y="8"/>
                  <a:pt x="86" y="15"/>
                  <a:pt x="48" y="49"/>
                </a:cubicBezTo>
                <a:cubicBezTo>
                  <a:pt x="10" y="83"/>
                  <a:pt x="0" y="162"/>
                  <a:pt x="21" y="203"/>
                </a:cubicBezTo>
                <a:cubicBezTo>
                  <a:pt x="42" y="244"/>
                  <a:pt x="141" y="276"/>
                  <a:pt x="172" y="29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64" name="Line 59">
            <a:extLst>
              <a:ext uri="{FF2B5EF4-FFF2-40B4-BE49-F238E27FC236}">
                <a16:creationId xmlns:a16="http://schemas.microsoft.com/office/drawing/2014/main" id="{972CF3FA-4C07-4324-8FA3-1C357D433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9226" y="4684713"/>
            <a:ext cx="912813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65" name="Line 60">
            <a:extLst>
              <a:ext uri="{FF2B5EF4-FFF2-40B4-BE49-F238E27FC236}">
                <a16:creationId xmlns:a16="http://schemas.microsoft.com/office/drawing/2014/main" id="{56B8F941-977A-4EDE-8D8A-AED73C77D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4706938"/>
            <a:ext cx="0" cy="139541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66" name="Text Box 61">
            <a:extLst>
              <a:ext uri="{FF2B5EF4-FFF2-40B4-BE49-F238E27FC236}">
                <a16:creationId xmlns:a16="http://schemas.microsoft.com/office/drawing/2014/main" id="{4D685472-ADB4-4A45-B786-2716892B3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9" y="5549901"/>
            <a:ext cx="585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18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867" name="Text Box 62">
            <a:extLst>
              <a:ext uri="{FF2B5EF4-FFF2-40B4-BE49-F238E27FC236}">
                <a16:creationId xmlns:a16="http://schemas.microsoft.com/office/drawing/2014/main" id="{93705721-1EC8-4F05-8458-C75B2FD7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4" y="3552826"/>
            <a:ext cx="1055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Total O</a:t>
            </a:r>
            <a:r>
              <a:rPr lang="cs-CZ" altLang="cs-CZ" sz="18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868" name="Text Box 63">
            <a:extLst>
              <a:ext uri="{FF2B5EF4-FFF2-40B4-BE49-F238E27FC236}">
                <a16:creationId xmlns:a16="http://schemas.microsoft.com/office/drawing/2014/main" id="{3EC1932F-5493-4512-B200-46990A897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6102350"/>
            <a:ext cx="658812" cy="376238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869" name="Line 64">
            <a:extLst>
              <a:ext uri="{FF2B5EF4-FFF2-40B4-BE49-F238E27FC236}">
                <a16:creationId xmlns:a16="http://schemas.microsoft.com/office/drawing/2014/main" id="{77C396E6-6A17-401A-B285-0294B876D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618172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70" name="Line 65">
            <a:extLst>
              <a:ext uri="{FF2B5EF4-FFF2-40B4-BE49-F238E27FC236}">
                <a16:creationId xmlns:a16="http://schemas.microsoft.com/office/drawing/2014/main" id="{87B5066D-A9B2-4C8B-BBF7-08E58D048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590925"/>
            <a:ext cx="0" cy="226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71" name="Line 66">
            <a:extLst>
              <a:ext uri="{FF2B5EF4-FFF2-40B4-BE49-F238E27FC236}">
                <a16:creationId xmlns:a16="http://schemas.microsoft.com/office/drawing/2014/main" id="{03C07A7D-E1ED-445F-AE47-64D73CE28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1" y="5875338"/>
            <a:ext cx="2555875" cy="17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31" name="Line 67">
            <a:extLst>
              <a:ext uri="{FF2B5EF4-FFF2-40B4-BE49-F238E27FC236}">
                <a16:creationId xmlns:a16="http://schemas.microsoft.com/office/drawing/2014/main" id="{70FFD361-1CB5-4035-8EEF-F793FCFA4C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4513263"/>
            <a:ext cx="143668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73" name="Line 68">
            <a:extLst>
              <a:ext uri="{FF2B5EF4-FFF2-40B4-BE49-F238E27FC236}">
                <a16:creationId xmlns:a16="http://schemas.microsoft.com/office/drawing/2014/main" id="{E81F7601-1773-4E83-90FE-E42BAB91D0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42400" y="4797426"/>
            <a:ext cx="0" cy="1033463"/>
          </a:xfrm>
          <a:prstGeom prst="line">
            <a:avLst/>
          </a:prstGeom>
          <a:noFill/>
          <a:ln w="38100">
            <a:solidFill>
              <a:srgbClr val="FF5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74" name="Line 69">
            <a:extLst>
              <a:ext uri="{FF2B5EF4-FFF2-40B4-BE49-F238E27FC236}">
                <a16:creationId xmlns:a16="http://schemas.microsoft.com/office/drawing/2014/main" id="{BD58F8F6-8D3E-4C45-AC07-D00E2E170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89889" y="4764088"/>
            <a:ext cx="1030287" cy="17462"/>
          </a:xfrm>
          <a:prstGeom prst="line">
            <a:avLst/>
          </a:prstGeom>
          <a:noFill/>
          <a:ln w="38100">
            <a:solidFill>
              <a:srgbClr val="FF5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75" name="Line 70">
            <a:extLst>
              <a:ext uri="{FF2B5EF4-FFF2-40B4-BE49-F238E27FC236}">
                <a16:creationId xmlns:a16="http://schemas.microsoft.com/office/drawing/2014/main" id="{64ADF8D1-C01B-4A31-A6CE-C9A4516280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53638" y="4006851"/>
            <a:ext cx="0" cy="18510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76" name="Line 71">
            <a:extLst>
              <a:ext uri="{FF2B5EF4-FFF2-40B4-BE49-F238E27FC236}">
                <a16:creationId xmlns:a16="http://schemas.microsoft.com/office/drawing/2014/main" id="{F37EED0D-D0C1-4303-A575-C26171FCE7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4006850"/>
            <a:ext cx="197485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77" name="Text Box 72">
            <a:extLst>
              <a:ext uri="{FF2B5EF4-FFF2-40B4-BE49-F238E27FC236}">
                <a16:creationId xmlns:a16="http://schemas.microsoft.com/office/drawing/2014/main" id="{27530C62-FD99-437C-9651-66F0553A7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1" y="57800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19878" name="Line 73">
            <a:extLst>
              <a:ext uri="{FF2B5EF4-FFF2-40B4-BE49-F238E27FC236}">
                <a16:creationId xmlns:a16="http://schemas.microsoft.com/office/drawing/2014/main" id="{AFBE587B-6017-4DC8-AD40-B5A76A73B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2513" y="5875339"/>
            <a:ext cx="0" cy="382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79" name="Text Box 74">
            <a:extLst>
              <a:ext uri="{FF2B5EF4-FFF2-40B4-BE49-F238E27FC236}">
                <a16:creationId xmlns:a16="http://schemas.microsoft.com/office/drawing/2014/main" id="{195B616D-B435-42CB-841D-AF4268E9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613" y="59007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</a:t>
            </a:r>
          </a:p>
        </p:txBody>
      </p:sp>
      <p:sp>
        <p:nvSpPr>
          <p:cNvPr id="119880" name="Line 75">
            <a:extLst>
              <a:ext uri="{FF2B5EF4-FFF2-40B4-BE49-F238E27FC236}">
                <a16:creationId xmlns:a16="http://schemas.microsoft.com/office/drawing/2014/main" id="{864247AC-A223-4517-A3EE-C297B0D9A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4738" y="597058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81" name="Text Box 76">
            <a:extLst>
              <a:ext uri="{FF2B5EF4-FFF2-40B4-BE49-F238E27FC236}">
                <a16:creationId xmlns:a16="http://schemas.microsoft.com/office/drawing/2014/main" id="{16F35853-7319-4B1B-98BD-7322A9504D3C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>
            <a:off x="9119394" y="5290344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</a:p>
        </p:txBody>
      </p:sp>
      <p:sp>
        <p:nvSpPr>
          <p:cNvPr id="119882" name="Line 77">
            <a:extLst>
              <a:ext uri="{FF2B5EF4-FFF2-40B4-BE49-F238E27FC236}">
                <a16:creationId xmlns:a16="http://schemas.microsoft.com/office/drawing/2014/main" id="{7CCCA140-B7D2-479E-81E5-06D4270FF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9" y="4321175"/>
            <a:ext cx="172878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83" name="Line 78">
            <a:extLst>
              <a:ext uri="{FF2B5EF4-FFF2-40B4-BE49-F238E27FC236}">
                <a16:creationId xmlns:a16="http://schemas.microsoft.com/office/drawing/2014/main" id="{5E32A34C-A2D9-4275-8EAB-60FAE7894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1213" y="4292600"/>
            <a:ext cx="0" cy="16081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84" name="Text Box 79">
            <a:extLst>
              <a:ext uri="{FF2B5EF4-FFF2-40B4-BE49-F238E27FC236}">
                <a16:creationId xmlns:a16="http://schemas.microsoft.com/office/drawing/2014/main" id="{2DC40FF2-0C7E-4F66-99B6-34098062E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75" y="5521326"/>
            <a:ext cx="750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18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885" name="Text Box 80">
            <a:extLst>
              <a:ext uri="{FF2B5EF4-FFF2-40B4-BE49-F238E27FC236}">
                <a16:creationId xmlns:a16="http://schemas.microsoft.com/office/drawing/2014/main" id="{04F3C986-75F5-41F8-A1E2-E93A61FC6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3557588"/>
            <a:ext cx="1220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Total CO</a:t>
            </a:r>
            <a:r>
              <a:rPr lang="cs-CZ" altLang="cs-CZ" sz="18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0545" name="Text Box 81">
            <a:extLst>
              <a:ext uri="{FF2B5EF4-FFF2-40B4-BE49-F238E27FC236}">
                <a16:creationId xmlns:a16="http://schemas.microsoft.com/office/drawing/2014/main" id="{EE384E37-95D9-48CD-8D6A-EDAAA7633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363" y="6229351"/>
            <a:ext cx="958850" cy="650875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1800" b="1" baseline="-250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norm.</a:t>
            </a:r>
          </a:p>
        </p:txBody>
      </p:sp>
      <p:sp>
        <p:nvSpPr>
          <p:cNvPr id="119887" name="Freeform 82">
            <a:extLst>
              <a:ext uri="{FF2B5EF4-FFF2-40B4-BE49-F238E27FC236}">
                <a16:creationId xmlns:a16="http://schemas.microsoft.com/office/drawing/2014/main" id="{D6061B08-1905-48C4-AA53-2DA561258DE8}"/>
              </a:ext>
            </a:extLst>
          </p:cNvPr>
          <p:cNvSpPr>
            <a:spLocks/>
          </p:cNvSpPr>
          <p:nvPr/>
        </p:nvSpPr>
        <p:spPr bwMode="auto">
          <a:xfrm>
            <a:off x="8010526" y="3922713"/>
            <a:ext cx="2157413" cy="1947862"/>
          </a:xfrm>
          <a:custGeom>
            <a:avLst/>
            <a:gdLst>
              <a:gd name="T0" fmla="*/ 0 w 1359"/>
              <a:gd name="T1" fmla="*/ 2147483646 h 1227"/>
              <a:gd name="T2" fmla="*/ 2147483646 w 1359"/>
              <a:gd name="T3" fmla="*/ 2147483646 h 1227"/>
              <a:gd name="T4" fmla="*/ 2147483646 w 1359"/>
              <a:gd name="T5" fmla="*/ 0 h 1227"/>
              <a:gd name="T6" fmla="*/ 0 60000 65536"/>
              <a:gd name="T7" fmla="*/ 0 60000 65536"/>
              <a:gd name="T8" fmla="*/ 0 60000 65536"/>
              <a:gd name="T9" fmla="*/ 0 w 1359"/>
              <a:gd name="T10" fmla="*/ 0 h 1227"/>
              <a:gd name="T11" fmla="*/ 1359 w 1359"/>
              <a:gd name="T12" fmla="*/ 1227 h 1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9" h="1227">
                <a:moveTo>
                  <a:pt x="0" y="1227"/>
                </a:moveTo>
                <a:cubicBezTo>
                  <a:pt x="100" y="1125"/>
                  <a:pt x="369" y="820"/>
                  <a:pt x="595" y="616"/>
                </a:cubicBezTo>
                <a:cubicBezTo>
                  <a:pt x="823" y="412"/>
                  <a:pt x="1200" y="128"/>
                  <a:pt x="135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88" name="Freeform 83">
            <a:extLst>
              <a:ext uri="{FF2B5EF4-FFF2-40B4-BE49-F238E27FC236}">
                <a16:creationId xmlns:a16="http://schemas.microsoft.com/office/drawing/2014/main" id="{BF969026-0A9D-4FF4-8476-8092972BC72F}"/>
              </a:ext>
            </a:extLst>
          </p:cNvPr>
          <p:cNvSpPr>
            <a:spLocks/>
          </p:cNvSpPr>
          <p:nvPr/>
        </p:nvSpPr>
        <p:spPr bwMode="auto">
          <a:xfrm>
            <a:off x="7612063" y="4338639"/>
            <a:ext cx="398462" cy="434975"/>
          </a:xfrm>
          <a:custGeom>
            <a:avLst/>
            <a:gdLst>
              <a:gd name="T0" fmla="*/ 2147483646 w 251"/>
              <a:gd name="T1" fmla="*/ 2147483646 h 274"/>
              <a:gd name="T2" fmla="*/ 2147483646 w 251"/>
              <a:gd name="T3" fmla="*/ 2147483646 h 274"/>
              <a:gd name="T4" fmla="*/ 2147483646 w 251"/>
              <a:gd name="T5" fmla="*/ 2147483646 h 274"/>
              <a:gd name="T6" fmla="*/ 2147483646 w 251"/>
              <a:gd name="T7" fmla="*/ 0 h 274"/>
              <a:gd name="T8" fmla="*/ 0 60000 65536"/>
              <a:gd name="T9" fmla="*/ 0 60000 65536"/>
              <a:gd name="T10" fmla="*/ 0 60000 65536"/>
              <a:gd name="T11" fmla="*/ 0 60000 65536"/>
              <a:gd name="T12" fmla="*/ 0 w 251"/>
              <a:gd name="T13" fmla="*/ 0 h 274"/>
              <a:gd name="T14" fmla="*/ 251 w 251"/>
              <a:gd name="T15" fmla="*/ 274 h 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" h="274">
                <a:moveTo>
                  <a:pt x="251" y="274"/>
                </a:moveTo>
                <a:cubicBezTo>
                  <a:pt x="215" y="267"/>
                  <a:pt x="72" y="267"/>
                  <a:pt x="36" y="234"/>
                </a:cubicBezTo>
                <a:cubicBezTo>
                  <a:pt x="0" y="201"/>
                  <a:pt x="1" y="112"/>
                  <a:pt x="36" y="73"/>
                </a:cubicBezTo>
                <a:cubicBezTo>
                  <a:pt x="71" y="34"/>
                  <a:pt x="201" y="15"/>
                  <a:pt x="244" y="0"/>
                </a:cubicBezTo>
              </a:path>
            </a:pathLst>
          </a:custGeom>
          <a:noFill/>
          <a:ln w="38100" cap="flat" cmpd="sng">
            <a:solidFill>
              <a:srgbClr val="FF505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89" name="Freeform 84">
            <a:extLst>
              <a:ext uri="{FF2B5EF4-FFF2-40B4-BE49-F238E27FC236}">
                <a16:creationId xmlns:a16="http://schemas.microsoft.com/office/drawing/2014/main" id="{46AA9594-96F5-4B29-88B2-D597EF997A0F}"/>
              </a:ext>
            </a:extLst>
          </p:cNvPr>
          <p:cNvSpPr>
            <a:spLocks/>
          </p:cNvSpPr>
          <p:nvPr/>
        </p:nvSpPr>
        <p:spPr bwMode="auto">
          <a:xfrm>
            <a:off x="7686676" y="4029076"/>
            <a:ext cx="333375" cy="320675"/>
          </a:xfrm>
          <a:custGeom>
            <a:avLst/>
            <a:gdLst>
              <a:gd name="T0" fmla="*/ 2147483646 w 210"/>
              <a:gd name="T1" fmla="*/ 0 h 202"/>
              <a:gd name="T2" fmla="*/ 2147483646 w 210"/>
              <a:gd name="T3" fmla="*/ 2147483646 h 202"/>
              <a:gd name="T4" fmla="*/ 2147483646 w 210"/>
              <a:gd name="T5" fmla="*/ 2147483646 h 202"/>
              <a:gd name="T6" fmla="*/ 2147483646 w 210"/>
              <a:gd name="T7" fmla="*/ 2147483646 h 202"/>
              <a:gd name="T8" fmla="*/ 0 60000 65536"/>
              <a:gd name="T9" fmla="*/ 0 60000 65536"/>
              <a:gd name="T10" fmla="*/ 0 60000 65536"/>
              <a:gd name="T11" fmla="*/ 0 60000 65536"/>
              <a:gd name="T12" fmla="*/ 0 w 210"/>
              <a:gd name="T13" fmla="*/ 0 h 202"/>
              <a:gd name="T14" fmla="*/ 210 w 210"/>
              <a:gd name="T15" fmla="*/ 202 h 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0" h="202">
                <a:moveTo>
                  <a:pt x="210" y="0"/>
                </a:moveTo>
                <a:cubicBezTo>
                  <a:pt x="182" y="6"/>
                  <a:pt x="74" y="5"/>
                  <a:pt x="43" y="34"/>
                </a:cubicBezTo>
                <a:cubicBezTo>
                  <a:pt x="12" y="63"/>
                  <a:pt x="0" y="148"/>
                  <a:pt x="23" y="175"/>
                </a:cubicBezTo>
                <a:cubicBezTo>
                  <a:pt x="46" y="202"/>
                  <a:pt x="150" y="191"/>
                  <a:pt x="183" y="195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90" name="Text Box 85">
            <a:extLst>
              <a:ext uri="{FF2B5EF4-FFF2-40B4-BE49-F238E27FC236}">
                <a16:creationId xmlns:a16="http://schemas.microsoft.com/office/drawing/2014/main" id="{C673B282-AB4A-4836-AB9D-03A2BD6C1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2506664"/>
            <a:ext cx="658813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891" name="Line 86">
            <a:extLst>
              <a:ext uri="{FF2B5EF4-FFF2-40B4-BE49-F238E27FC236}">
                <a16:creationId xmlns:a16="http://schemas.microsoft.com/office/drawing/2014/main" id="{72BD8F5A-1FA6-4BF1-8D25-532152485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5" y="256063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92" name="Text Box 87">
            <a:extLst>
              <a:ext uri="{FF2B5EF4-FFF2-40B4-BE49-F238E27FC236}">
                <a16:creationId xmlns:a16="http://schemas.microsoft.com/office/drawing/2014/main" id="{A961764D-AFC5-4143-B453-E0F6D3EC0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874964"/>
            <a:ext cx="8239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893" name="Line 88">
            <a:extLst>
              <a:ext uri="{FF2B5EF4-FFF2-40B4-BE49-F238E27FC236}">
                <a16:creationId xmlns:a16="http://schemas.microsoft.com/office/drawing/2014/main" id="{68858582-9CDA-4431-A1FD-5165BB3B5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5" y="294640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94" name="Text Box 89">
            <a:extLst>
              <a:ext uri="{FF2B5EF4-FFF2-40B4-BE49-F238E27FC236}">
                <a16:creationId xmlns:a16="http://schemas.microsoft.com/office/drawing/2014/main" id="{3AA29E5D-A928-4D11-9FF2-66EEB2985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19923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Respir. centrum</a:t>
            </a:r>
          </a:p>
        </p:txBody>
      </p:sp>
      <p:sp>
        <p:nvSpPr>
          <p:cNvPr id="190554" name="AutoShape 90">
            <a:extLst>
              <a:ext uri="{FF2B5EF4-FFF2-40B4-BE49-F238E27FC236}">
                <a16:creationId xmlns:a16="http://schemas.microsoft.com/office/drawing/2014/main" id="{777088D2-B61B-4C77-8EA8-7143A35B6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628651"/>
            <a:ext cx="1655762" cy="576263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kompenzace</a:t>
            </a:r>
          </a:p>
        </p:txBody>
      </p:sp>
      <p:sp>
        <p:nvSpPr>
          <p:cNvPr id="190555" name="Text Box 91">
            <a:extLst>
              <a:ext uri="{FF2B5EF4-FFF2-40B4-BE49-F238E27FC236}">
                <a16:creationId xmlns:a16="http://schemas.microsoft.com/office/drawing/2014/main" id="{236A5F05-0C07-43E6-8DEC-5A7EED606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17551"/>
            <a:ext cx="3460750" cy="5889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VE =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VA1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VA2</a:t>
            </a:r>
          </a:p>
        </p:txBody>
      </p:sp>
      <p:sp>
        <p:nvSpPr>
          <p:cNvPr id="119897" name="Oval 92">
            <a:extLst>
              <a:ext uri="{FF2B5EF4-FFF2-40B4-BE49-F238E27FC236}">
                <a16:creationId xmlns:a16="http://schemas.microsoft.com/office/drawing/2014/main" id="{F2594A7B-91EC-4722-9A47-4F5E654DC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579563"/>
            <a:ext cx="1084262" cy="1084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rgbClr val="FF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98" name="Line 93">
            <a:extLst>
              <a:ext uri="{FF2B5EF4-FFF2-40B4-BE49-F238E27FC236}">
                <a16:creationId xmlns:a16="http://schemas.microsoft.com/office/drawing/2014/main" id="{1D630E58-DD4A-4252-A722-1EC09AF1FE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2750" y="18494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99" name="Text Box 94">
            <a:extLst>
              <a:ext uri="{FF2B5EF4-FFF2-40B4-BE49-F238E27FC236}">
                <a16:creationId xmlns:a16="http://schemas.microsoft.com/office/drawing/2014/main" id="{F7797018-4CD9-4A8C-A726-819F38954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71291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900" name="Text Box 95">
            <a:extLst>
              <a:ext uri="{FF2B5EF4-FFF2-40B4-BE49-F238E27FC236}">
                <a16:creationId xmlns:a16="http://schemas.microsoft.com/office/drawing/2014/main" id="{6BAFB441-507E-4256-A07C-EF733316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7010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901" name="Line 96">
            <a:extLst>
              <a:ext uri="{FF2B5EF4-FFF2-40B4-BE49-F238E27FC236}">
                <a16:creationId xmlns:a16="http://schemas.microsoft.com/office/drawing/2014/main" id="{0CA8B880-AB82-413B-B1A5-7D7B2F76F9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0" y="21812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02" name="Oval 97">
            <a:extLst>
              <a:ext uri="{FF2B5EF4-FFF2-40B4-BE49-F238E27FC236}">
                <a16:creationId xmlns:a16="http://schemas.microsoft.com/office/drawing/2014/main" id="{BCC9CE94-1A29-44C6-A2ED-D418220CE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6" y="1538288"/>
            <a:ext cx="1084263" cy="1084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rgbClr val="FF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903" name="Text Box 98">
            <a:extLst>
              <a:ext uri="{FF2B5EF4-FFF2-40B4-BE49-F238E27FC236}">
                <a16:creationId xmlns:a16="http://schemas.microsoft.com/office/drawing/2014/main" id="{AFEF4966-1ABC-4BBB-96AC-A2453595B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63988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904" name="Text Box 99">
            <a:extLst>
              <a:ext uri="{FF2B5EF4-FFF2-40B4-BE49-F238E27FC236}">
                <a16:creationId xmlns:a16="http://schemas.microsoft.com/office/drawing/2014/main" id="{E5335407-277E-4E43-B671-1C68DDD66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1" y="2036764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9905" name="Line 100">
            <a:extLst>
              <a:ext uri="{FF2B5EF4-FFF2-40B4-BE49-F238E27FC236}">
                <a16:creationId xmlns:a16="http://schemas.microsoft.com/office/drawing/2014/main" id="{50D069B1-3088-4E37-9CE0-3A76EAD69A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21082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65" name="Text Box 101">
            <a:extLst>
              <a:ext uri="{FF2B5EF4-FFF2-40B4-BE49-F238E27FC236}">
                <a16:creationId xmlns:a16="http://schemas.microsoft.com/office/drawing/2014/main" id="{19A748A6-4D0B-48B5-9143-1E06A71A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21336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90566" name="Text Box 102">
            <a:extLst>
              <a:ext uri="{FF2B5EF4-FFF2-40B4-BE49-F238E27FC236}">
                <a16:creationId xmlns:a16="http://schemas.microsoft.com/office/drawing/2014/main" id="{E990F8A6-7CA7-4C6D-BE0F-35D65CA4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764" y="1997076"/>
            <a:ext cx="86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90567" name="Line 103">
            <a:extLst>
              <a:ext uri="{FF2B5EF4-FFF2-40B4-BE49-F238E27FC236}">
                <a16:creationId xmlns:a16="http://schemas.microsoft.com/office/drawing/2014/main" id="{EA47AFE6-26C2-418F-8C1B-24753932E8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6776" y="5030789"/>
            <a:ext cx="28575" cy="8334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68" name="Line 104">
            <a:extLst>
              <a:ext uri="{FF2B5EF4-FFF2-40B4-BE49-F238E27FC236}">
                <a16:creationId xmlns:a16="http://schemas.microsoft.com/office/drawing/2014/main" id="{890CC5C4-E6CA-4DE5-982A-4B04FE8239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1764" y="5084764"/>
            <a:ext cx="763587" cy="14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69" name="Line 105">
            <a:extLst>
              <a:ext uri="{FF2B5EF4-FFF2-40B4-BE49-F238E27FC236}">
                <a16:creationId xmlns:a16="http://schemas.microsoft.com/office/drawing/2014/main" id="{BB99264E-2ED0-4A47-A97A-25A5D8CC3F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5525" y="4217989"/>
            <a:ext cx="0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70" name="Line 106">
            <a:extLst>
              <a:ext uri="{FF2B5EF4-FFF2-40B4-BE49-F238E27FC236}">
                <a16:creationId xmlns:a16="http://schemas.microsoft.com/office/drawing/2014/main" id="{3334FBB0-3373-4EEF-A58A-B0E725E852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5101" y="4206875"/>
            <a:ext cx="2130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71" name="Freeform 107">
            <a:extLst>
              <a:ext uri="{FF2B5EF4-FFF2-40B4-BE49-F238E27FC236}">
                <a16:creationId xmlns:a16="http://schemas.microsoft.com/office/drawing/2014/main" id="{B65E032C-7994-4F54-B82C-647A7E3A7908}"/>
              </a:ext>
            </a:extLst>
          </p:cNvPr>
          <p:cNvSpPr>
            <a:spLocks/>
          </p:cNvSpPr>
          <p:nvPr/>
        </p:nvSpPr>
        <p:spPr bwMode="auto">
          <a:xfrm>
            <a:off x="4754564" y="4575176"/>
            <a:ext cx="477837" cy="568325"/>
          </a:xfrm>
          <a:custGeom>
            <a:avLst/>
            <a:gdLst>
              <a:gd name="T0" fmla="*/ 2147483646 w 301"/>
              <a:gd name="T1" fmla="*/ 2147483646 h 358"/>
              <a:gd name="T2" fmla="*/ 2147483646 w 301"/>
              <a:gd name="T3" fmla="*/ 2147483646 h 358"/>
              <a:gd name="T4" fmla="*/ 2147483646 w 301"/>
              <a:gd name="T5" fmla="*/ 2147483646 h 358"/>
              <a:gd name="T6" fmla="*/ 2147483646 w 301"/>
              <a:gd name="T7" fmla="*/ 2147483646 h 358"/>
              <a:gd name="T8" fmla="*/ 2147483646 w 301"/>
              <a:gd name="T9" fmla="*/ 2147483646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"/>
              <a:gd name="T16" fmla="*/ 0 h 358"/>
              <a:gd name="T17" fmla="*/ 301 w 301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" h="358">
                <a:moveTo>
                  <a:pt x="301" y="331"/>
                </a:moveTo>
                <a:cubicBezTo>
                  <a:pt x="262" y="329"/>
                  <a:pt x="111" y="358"/>
                  <a:pt x="64" y="320"/>
                </a:cubicBezTo>
                <a:cubicBezTo>
                  <a:pt x="17" y="282"/>
                  <a:pt x="0" y="156"/>
                  <a:pt x="17" y="105"/>
                </a:cubicBezTo>
                <a:cubicBezTo>
                  <a:pt x="34" y="54"/>
                  <a:pt x="121" y="32"/>
                  <a:pt x="167" y="16"/>
                </a:cubicBezTo>
                <a:cubicBezTo>
                  <a:pt x="213" y="0"/>
                  <a:pt x="269" y="12"/>
                  <a:pt x="296" y="1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72" name="Freeform 108">
            <a:extLst>
              <a:ext uri="{FF2B5EF4-FFF2-40B4-BE49-F238E27FC236}">
                <a16:creationId xmlns:a16="http://schemas.microsoft.com/office/drawing/2014/main" id="{CDE15AC4-FCFB-47A5-A0F6-C2234E0AA346}"/>
              </a:ext>
            </a:extLst>
          </p:cNvPr>
          <p:cNvSpPr>
            <a:spLocks/>
          </p:cNvSpPr>
          <p:nvPr/>
        </p:nvSpPr>
        <p:spPr bwMode="auto">
          <a:xfrm>
            <a:off x="4635500" y="4175126"/>
            <a:ext cx="566738" cy="396875"/>
          </a:xfrm>
          <a:custGeom>
            <a:avLst/>
            <a:gdLst>
              <a:gd name="T0" fmla="*/ 2147483646 w 357"/>
              <a:gd name="T1" fmla="*/ 2147483646 h 250"/>
              <a:gd name="T2" fmla="*/ 2147483646 w 357"/>
              <a:gd name="T3" fmla="*/ 2147483646 h 250"/>
              <a:gd name="T4" fmla="*/ 2147483646 w 357"/>
              <a:gd name="T5" fmla="*/ 2147483646 h 250"/>
              <a:gd name="T6" fmla="*/ 2147483646 w 357"/>
              <a:gd name="T7" fmla="*/ 2147483646 h 250"/>
              <a:gd name="T8" fmla="*/ 0 60000 65536"/>
              <a:gd name="T9" fmla="*/ 0 60000 65536"/>
              <a:gd name="T10" fmla="*/ 0 60000 65536"/>
              <a:gd name="T11" fmla="*/ 0 60000 65536"/>
              <a:gd name="T12" fmla="*/ 0 w 357"/>
              <a:gd name="T13" fmla="*/ 0 h 250"/>
              <a:gd name="T14" fmla="*/ 357 w 357"/>
              <a:gd name="T15" fmla="*/ 250 h 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7" h="250">
                <a:moveTo>
                  <a:pt x="357" y="16"/>
                </a:moveTo>
                <a:cubicBezTo>
                  <a:pt x="315" y="18"/>
                  <a:pt x="165" y="0"/>
                  <a:pt x="110" y="22"/>
                </a:cubicBezTo>
                <a:cubicBezTo>
                  <a:pt x="55" y="44"/>
                  <a:pt x="0" y="112"/>
                  <a:pt x="29" y="150"/>
                </a:cubicBezTo>
                <a:cubicBezTo>
                  <a:pt x="58" y="188"/>
                  <a:pt x="231" y="229"/>
                  <a:pt x="284" y="25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73" name="Freeform 109">
            <a:extLst>
              <a:ext uri="{FF2B5EF4-FFF2-40B4-BE49-F238E27FC236}">
                <a16:creationId xmlns:a16="http://schemas.microsoft.com/office/drawing/2014/main" id="{8C29B1E6-6554-45C2-A9C7-0F7F299A5B5C}"/>
              </a:ext>
            </a:extLst>
          </p:cNvPr>
          <p:cNvSpPr>
            <a:spLocks/>
          </p:cNvSpPr>
          <p:nvPr/>
        </p:nvSpPr>
        <p:spPr bwMode="auto">
          <a:xfrm>
            <a:off x="5211763" y="4611689"/>
            <a:ext cx="1001712" cy="3175"/>
          </a:xfrm>
          <a:custGeom>
            <a:avLst/>
            <a:gdLst>
              <a:gd name="T0" fmla="*/ 0 w 631"/>
              <a:gd name="T1" fmla="*/ 0 h 2"/>
              <a:gd name="T2" fmla="*/ 2147483646 w 631"/>
              <a:gd name="T3" fmla="*/ 2147483646 h 2"/>
              <a:gd name="T4" fmla="*/ 0 60000 65536"/>
              <a:gd name="T5" fmla="*/ 0 60000 65536"/>
              <a:gd name="T6" fmla="*/ 0 w 631"/>
              <a:gd name="T7" fmla="*/ 0 h 2"/>
              <a:gd name="T8" fmla="*/ 631 w 631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1" h="2">
                <a:moveTo>
                  <a:pt x="0" y="0"/>
                </a:moveTo>
                <a:lnTo>
                  <a:pt x="631" y="2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74" name="Freeform 110">
            <a:extLst>
              <a:ext uri="{FF2B5EF4-FFF2-40B4-BE49-F238E27FC236}">
                <a16:creationId xmlns:a16="http://schemas.microsoft.com/office/drawing/2014/main" id="{A4664CC0-68F4-439F-934C-200EC663FB0A}"/>
              </a:ext>
            </a:extLst>
          </p:cNvPr>
          <p:cNvSpPr>
            <a:spLocks/>
          </p:cNvSpPr>
          <p:nvPr/>
        </p:nvSpPr>
        <p:spPr bwMode="auto">
          <a:xfrm>
            <a:off x="6219826" y="4622800"/>
            <a:ext cx="15875" cy="1479550"/>
          </a:xfrm>
          <a:custGeom>
            <a:avLst/>
            <a:gdLst>
              <a:gd name="T0" fmla="*/ 0 w 10"/>
              <a:gd name="T1" fmla="*/ 0 h 932"/>
              <a:gd name="T2" fmla="*/ 2147483646 w 10"/>
              <a:gd name="T3" fmla="*/ 2147483646 h 932"/>
              <a:gd name="T4" fmla="*/ 0 60000 65536"/>
              <a:gd name="T5" fmla="*/ 0 60000 65536"/>
              <a:gd name="T6" fmla="*/ 0 w 10"/>
              <a:gd name="T7" fmla="*/ 0 h 932"/>
              <a:gd name="T8" fmla="*/ 10 w 10"/>
              <a:gd name="T9" fmla="*/ 932 h 9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932">
                <a:moveTo>
                  <a:pt x="0" y="0"/>
                </a:moveTo>
                <a:lnTo>
                  <a:pt x="10" y="93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75" name="Line 111">
            <a:extLst>
              <a:ext uri="{FF2B5EF4-FFF2-40B4-BE49-F238E27FC236}">
                <a16:creationId xmlns:a16="http://schemas.microsoft.com/office/drawing/2014/main" id="{F0D458C2-066A-412C-AA2C-811D40451A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350" y="4967289"/>
            <a:ext cx="0" cy="89852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76" name="Line 112">
            <a:extLst>
              <a:ext uri="{FF2B5EF4-FFF2-40B4-BE49-F238E27FC236}">
                <a16:creationId xmlns:a16="http://schemas.microsoft.com/office/drawing/2014/main" id="{52059259-9C1C-4FB5-AB4D-5A8E80F31B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39088" y="4951413"/>
            <a:ext cx="919162" cy="17462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77" name="Freeform 113">
            <a:extLst>
              <a:ext uri="{FF2B5EF4-FFF2-40B4-BE49-F238E27FC236}">
                <a16:creationId xmlns:a16="http://schemas.microsoft.com/office/drawing/2014/main" id="{EF29DCAD-9524-42E5-9D5E-7E0E21478B47}"/>
              </a:ext>
            </a:extLst>
          </p:cNvPr>
          <p:cNvSpPr>
            <a:spLocks/>
          </p:cNvSpPr>
          <p:nvPr/>
        </p:nvSpPr>
        <p:spPr bwMode="auto">
          <a:xfrm>
            <a:off x="8018464" y="4148139"/>
            <a:ext cx="1893887" cy="15875"/>
          </a:xfrm>
          <a:custGeom>
            <a:avLst/>
            <a:gdLst>
              <a:gd name="T0" fmla="*/ 2147483646 w 1193"/>
              <a:gd name="T1" fmla="*/ 2147483646 h 10"/>
              <a:gd name="T2" fmla="*/ 0 w 1193"/>
              <a:gd name="T3" fmla="*/ 0 h 10"/>
              <a:gd name="T4" fmla="*/ 0 60000 65536"/>
              <a:gd name="T5" fmla="*/ 0 60000 65536"/>
              <a:gd name="T6" fmla="*/ 0 w 1193"/>
              <a:gd name="T7" fmla="*/ 0 h 10"/>
              <a:gd name="T8" fmla="*/ 1193 w 119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93" h="10">
                <a:moveTo>
                  <a:pt x="1193" y="10"/>
                </a:move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78" name="Line 114">
            <a:extLst>
              <a:ext uri="{FF2B5EF4-FFF2-40B4-BE49-F238E27FC236}">
                <a16:creationId xmlns:a16="http://schemas.microsoft.com/office/drawing/2014/main" id="{57F84E40-AF4F-489C-B0B0-78A0F51A43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98063" y="4127501"/>
            <a:ext cx="0" cy="1757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79" name="Line 115">
            <a:extLst>
              <a:ext uri="{FF2B5EF4-FFF2-40B4-BE49-F238E27FC236}">
                <a16:creationId xmlns:a16="http://schemas.microsoft.com/office/drawing/2014/main" id="{9D4DB87B-F1C8-4415-B16A-788F97559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5200" y="6008688"/>
            <a:ext cx="0" cy="188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80" name="Line 116">
            <a:extLst>
              <a:ext uri="{FF2B5EF4-FFF2-40B4-BE49-F238E27FC236}">
                <a16:creationId xmlns:a16="http://schemas.microsoft.com/office/drawing/2014/main" id="{48D9F48B-ADC8-4317-963C-0BEB3B414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72663" y="5922963"/>
            <a:ext cx="0" cy="188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81" name="Line 117">
            <a:extLst>
              <a:ext uri="{FF2B5EF4-FFF2-40B4-BE49-F238E27FC236}">
                <a16:creationId xmlns:a16="http://schemas.microsoft.com/office/drawing/2014/main" id="{174D2664-3847-4812-9814-571ED767C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1575" y="21399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82" name="Line 118">
            <a:extLst>
              <a:ext uri="{FF2B5EF4-FFF2-40B4-BE49-F238E27FC236}">
                <a16:creationId xmlns:a16="http://schemas.microsoft.com/office/drawing/2014/main" id="{060421A0-D70F-43B7-BB86-391D7C179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5588" y="22288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83" name="Line 119">
            <a:extLst>
              <a:ext uri="{FF2B5EF4-FFF2-40B4-BE49-F238E27FC236}">
                <a16:creationId xmlns:a16="http://schemas.microsoft.com/office/drawing/2014/main" id="{00415886-2911-4F3F-8B0B-984E0A23E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2675" y="23463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84" name="Line 120">
            <a:extLst>
              <a:ext uri="{FF2B5EF4-FFF2-40B4-BE49-F238E27FC236}">
                <a16:creationId xmlns:a16="http://schemas.microsoft.com/office/drawing/2014/main" id="{E3D34AD6-E711-4D8B-AD2B-01836C148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5100" y="21812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26" name="Line 121">
            <a:extLst>
              <a:ext uri="{FF2B5EF4-FFF2-40B4-BE49-F238E27FC236}">
                <a16:creationId xmlns:a16="http://schemas.microsoft.com/office/drawing/2014/main" id="{A7E226A1-EB4A-4719-AF4D-AFB90E7E47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4950" y="17319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86" name="Freeform 122">
            <a:extLst>
              <a:ext uri="{FF2B5EF4-FFF2-40B4-BE49-F238E27FC236}">
                <a16:creationId xmlns:a16="http://schemas.microsoft.com/office/drawing/2014/main" id="{1940A25B-244F-4557-9238-65985670A57A}"/>
              </a:ext>
            </a:extLst>
          </p:cNvPr>
          <p:cNvSpPr>
            <a:spLocks/>
          </p:cNvSpPr>
          <p:nvPr/>
        </p:nvSpPr>
        <p:spPr bwMode="auto">
          <a:xfrm>
            <a:off x="7521576" y="4154488"/>
            <a:ext cx="492125" cy="368300"/>
          </a:xfrm>
          <a:custGeom>
            <a:avLst/>
            <a:gdLst>
              <a:gd name="T0" fmla="*/ 2147483646 w 310"/>
              <a:gd name="T1" fmla="*/ 0 h 232"/>
              <a:gd name="T2" fmla="*/ 2147483646 w 310"/>
              <a:gd name="T3" fmla="*/ 2147483646 h 232"/>
              <a:gd name="T4" fmla="*/ 2147483646 w 310"/>
              <a:gd name="T5" fmla="*/ 2147483646 h 232"/>
              <a:gd name="T6" fmla="*/ 2147483646 w 310"/>
              <a:gd name="T7" fmla="*/ 2147483646 h 232"/>
              <a:gd name="T8" fmla="*/ 0 60000 65536"/>
              <a:gd name="T9" fmla="*/ 0 60000 65536"/>
              <a:gd name="T10" fmla="*/ 0 60000 65536"/>
              <a:gd name="T11" fmla="*/ 0 60000 65536"/>
              <a:gd name="T12" fmla="*/ 0 w 310"/>
              <a:gd name="T13" fmla="*/ 0 h 232"/>
              <a:gd name="T14" fmla="*/ 310 w 310"/>
              <a:gd name="T15" fmla="*/ 232 h 2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0" h="232">
                <a:moveTo>
                  <a:pt x="310" y="0"/>
                </a:moveTo>
                <a:cubicBezTo>
                  <a:pt x="267" y="11"/>
                  <a:pt x="99" y="34"/>
                  <a:pt x="54" y="63"/>
                </a:cubicBezTo>
                <a:cubicBezTo>
                  <a:pt x="9" y="92"/>
                  <a:pt x="0" y="147"/>
                  <a:pt x="41" y="175"/>
                </a:cubicBezTo>
                <a:cubicBezTo>
                  <a:pt x="82" y="203"/>
                  <a:pt x="244" y="220"/>
                  <a:pt x="298" y="232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87" name="Freeform 123">
            <a:extLst>
              <a:ext uri="{FF2B5EF4-FFF2-40B4-BE49-F238E27FC236}">
                <a16:creationId xmlns:a16="http://schemas.microsoft.com/office/drawing/2014/main" id="{156B0803-3562-4668-B810-3DA89B7CB048}"/>
              </a:ext>
            </a:extLst>
          </p:cNvPr>
          <p:cNvSpPr>
            <a:spLocks/>
          </p:cNvSpPr>
          <p:nvPr/>
        </p:nvSpPr>
        <p:spPr bwMode="auto">
          <a:xfrm>
            <a:off x="7445376" y="4489451"/>
            <a:ext cx="549275" cy="485775"/>
          </a:xfrm>
          <a:custGeom>
            <a:avLst/>
            <a:gdLst>
              <a:gd name="T0" fmla="*/ 2147483646 w 346"/>
              <a:gd name="T1" fmla="*/ 2147483646 h 306"/>
              <a:gd name="T2" fmla="*/ 2147483646 w 346"/>
              <a:gd name="T3" fmla="*/ 2147483646 h 306"/>
              <a:gd name="T4" fmla="*/ 2147483646 w 346"/>
              <a:gd name="T5" fmla="*/ 2147483646 h 306"/>
              <a:gd name="T6" fmla="*/ 2147483646 w 346"/>
              <a:gd name="T7" fmla="*/ 2147483646 h 306"/>
              <a:gd name="T8" fmla="*/ 2147483646 w 34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6"/>
              <a:gd name="T16" fmla="*/ 0 h 306"/>
              <a:gd name="T17" fmla="*/ 346 w 346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6" h="306">
                <a:moveTo>
                  <a:pt x="340" y="290"/>
                </a:moveTo>
                <a:cubicBezTo>
                  <a:pt x="331" y="298"/>
                  <a:pt x="322" y="306"/>
                  <a:pt x="271" y="296"/>
                </a:cubicBezTo>
                <a:cubicBezTo>
                  <a:pt x="220" y="286"/>
                  <a:pt x="66" y="271"/>
                  <a:pt x="33" y="227"/>
                </a:cubicBezTo>
                <a:cubicBezTo>
                  <a:pt x="0" y="183"/>
                  <a:pt x="18" y="66"/>
                  <a:pt x="70" y="33"/>
                </a:cubicBezTo>
                <a:cubicBezTo>
                  <a:pt x="122" y="0"/>
                  <a:pt x="300" y="29"/>
                  <a:pt x="346" y="27"/>
                </a:cubicBezTo>
              </a:path>
            </a:pathLst>
          </a:custGeom>
          <a:noFill/>
          <a:ln w="38100" cmpd="sng">
            <a:solidFill>
              <a:srgbClr val="FF66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88" name="Line 124">
            <a:extLst>
              <a:ext uri="{FF2B5EF4-FFF2-40B4-BE49-F238E27FC236}">
                <a16:creationId xmlns:a16="http://schemas.microsoft.com/office/drawing/2014/main" id="{1FC405D9-0231-4A2E-9B9D-BE7CBF9D20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50375" y="4522789"/>
            <a:ext cx="39688" cy="17287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89" name="Text Box 125">
            <a:extLst>
              <a:ext uri="{FF2B5EF4-FFF2-40B4-BE49-F238E27FC236}">
                <a16:creationId xmlns:a16="http://schemas.microsoft.com/office/drawing/2014/main" id="{A8222E70-1641-4F1B-B5EC-ADED722FD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1560513"/>
            <a:ext cx="280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kompenzační zvýšení VA1 a VA2</a:t>
            </a:r>
          </a:p>
        </p:txBody>
      </p:sp>
      <p:sp>
        <p:nvSpPr>
          <p:cNvPr id="190590" name="Line 126">
            <a:extLst>
              <a:ext uri="{FF2B5EF4-FFF2-40B4-BE49-F238E27FC236}">
                <a16:creationId xmlns:a16="http://schemas.microsoft.com/office/drawing/2014/main" id="{84D0A8AE-7584-4169-BC8F-4D3CF3714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3475" y="9064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91" name="Line 127">
            <a:extLst>
              <a:ext uri="{FF2B5EF4-FFF2-40B4-BE49-F238E27FC236}">
                <a16:creationId xmlns:a16="http://schemas.microsoft.com/office/drawing/2014/main" id="{29A0781E-E585-414C-B41A-E845F0EB1C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43938" y="8953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92" name="Line 128">
            <a:extLst>
              <a:ext uri="{FF2B5EF4-FFF2-40B4-BE49-F238E27FC236}">
                <a16:creationId xmlns:a16="http://schemas.microsoft.com/office/drawing/2014/main" id="{5CC8973B-6A1D-4A6E-9153-E85086ABE1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7975" y="8763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93" name="Text Box 129">
            <a:extLst>
              <a:ext uri="{FF2B5EF4-FFF2-40B4-BE49-F238E27FC236}">
                <a16:creationId xmlns:a16="http://schemas.microsoft.com/office/drawing/2014/main" id="{ACD91500-B963-4070-AE39-E7663F86F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550" y="2903539"/>
            <a:ext cx="958850" cy="650875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1800" b="1" baseline="-250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norm.</a:t>
            </a:r>
          </a:p>
        </p:txBody>
      </p:sp>
      <p:sp>
        <p:nvSpPr>
          <p:cNvPr id="190594" name="Text Box 130">
            <a:extLst>
              <a:ext uri="{FF2B5EF4-FFF2-40B4-BE49-F238E27FC236}">
                <a16:creationId xmlns:a16="http://schemas.microsoft.com/office/drawing/2014/main" id="{44A2D850-B5CB-43C4-A0CC-17915134A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8" y="2913064"/>
            <a:ext cx="6588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0595" name="Line 131">
            <a:extLst>
              <a:ext uri="{FF2B5EF4-FFF2-40B4-BE49-F238E27FC236}">
                <a16:creationId xmlns:a16="http://schemas.microsoft.com/office/drawing/2014/main" id="{BA135EB8-2C25-45AD-9A6F-0FCF5916C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3001964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37" name="Freeform 132">
            <a:extLst>
              <a:ext uri="{FF2B5EF4-FFF2-40B4-BE49-F238E27FC236}">
                <a16:creationId xmlns:a16="http://schemas.microsoft.com/office/drawing/2014/main" id="{72C92AE7-DFB0-4629-881F-9669C2995B2D}"/>
              </a:ext>
            </a:extLst>
          </p:cNvPr>
          <p:cNvSpPr>
            <a:spLocks/>
          </p:cNvSpPr>
          <p:nvPr/>
        </p:nvSpPr>
        <p:spPr bwMode="auto">
          <a:xfrm>
            <a:off x="4386263" y="2435226"/>
            <a:ext cx="1719262" cy="625475"/>
          </a:xfrm>
          <a:custGeom>
            <a:avLst/>
            <a:gdLst>
              <a:gd name="T0" fmla="*/ 0 w 1083"/>
              <a:gd name="T1" fmla="*/ 2147483646 h 394"/>
              <a:gd name="T2" fmla="*/ 2147483646 w 1083"/>
              <a:gd name="T3" fmla="*/ 2147483646 h 394"/>
              <a:gd name="T4" fmla="*/ 2147483646 w 1083"/>
              <a:gd name="T5" fmla="*/ 0 h 394"/>
              <a:gd name="T6" fmla="*/ 0 60000 65536"/>
              <a:gd name="T7" fmla="*/ 0 60000 65536"/>
              <a:gd name="T8" fmla="*/ 0 60000 65536"/>
              <a:gd name="T9" fmla="*/ 0 w 1083"/>
              <a:gd name="T10" fmla="*/ 0 h 394"/>
              <a:gd name="T11" fmla="*/ 1083 w 1083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3" h="394">
                <a:moveTo>
                  <a:pt x="0" y="394"/>
                </a:moveTo>
                <a:cubicBezTo>
                  <a:pt x="317" y="392"/>
                  <a:pt x="634" y="391"/>
                  <a:pt x="814" y="325"/>
                </a:cubicBezTo>
                <a:cubicBezTo>
                  <a:pt x="994" y="259"/>
                  <a:pt x="1038" y="129"/>
                  <a:pt x="1083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38" name="Freeform 133">
            <a:extLst>
              <a:ext uri="{FF2B5EF4-FFF2-40B4-BE49-F238E27FC236}">
                <a16:creationId xmlns:a16="http://schemas.microsoft.com/office/drawing/2014/main" id="{EE8E16D5-F430-4815-9CAB-887B8DEF7DDC}"/>
              </a:ext>
            </a:extLst>
          </p:cNvPr>
          <p:cNvSpPr>
            <a:spLocks/>
          </p:cNvSpPr>
          <p:nvPr/>
        </p:nvSpPr>
        <p:spPr bwMode="auto">
          <a:xfrm>
            <a:off x="4192588" y="2454276"/>
            <a:ext cx="1833562" cy="327025"/>
          </a:xfrm>
          <a:custGeom>
            <a:avLst/>
            <a:gdLst>
              <a:gd name="T0" fmla="*/ 0 w 1155"/>
              <a:gd name="T1" fmla="*/ 2147483646 h 206"/>
              <a:gd name="T2" fmla="*/ 2147483646 w 1155"/>
              <a:gd name="T3" fmla="*/ 2147483646 h 206"/>
              <a:gd name="T4" fmla="*/ 2147483646 w 1155"/>
              <a:gd name="T5" fmla="*/ 0 h 206"/>
              <a:gd name="T6" fmla="*/ 0 60000 65536"/>
              <a:gd name="T7" fmla="*/ 0 60000 65536"/>
              <a:gd name="T8" fmla="*/ 0 60000 65536"/>
              <a:gd name="T9" fmla="*/ 0 w 1155"/>
              <a:gd name="T10" fmla="*/ 0 h 206"/>
              <a:gd name="T11" fmla="*/ 1155 w 1155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206">
                <a:moveTo>
                  <a:pt x="0" y="206"/>
                </a:moveTo>
                <a:cubicBezTo>
                  <a:pt x="317" y="204"/>
                  <a:pt x="622" y="171"/>
                  <a:pt x="814" y="137"/>
                </a:cubicBezTo>
                <a:cubicBezTo>
                  <a:pt x="1006" y="103"/>
                  <a:pt x="1084" y="29"/>
                  <a:pt x="115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98" name="Freeform 134">
            <a:extLst>
              <a:ext uri="{FF2B5EF4-FFF2-40B4-BE49-F238E27FC236}">
                <a16:creationId xmlns:a16="http://schemas.microsoft.com/office/drawing/2014/main" id="{DB2CE3CD-EE91-4CCA-A58A-7203878A357B}"/>
              </a:ext>
            </a:extLst>
          </p:cNvPr>
          <p:cNvSpPr>
            <a:spLocks/>
          </p:cNvSpPr>
          <p:nvPr/>
        </p:nvSpPr>
        <p:spPr bwMode="auto">
          <a:xfrm>
            <a:off x="6219826" y="1271589"/>
            <a:ext cx="334963" cy="765175"/>
          </a:xfrm>
          <a:custGeom>
            <a:avLst/>
            <a:gdLst>
              <a:gd name="T0" fmla="*/ 0 w 211"/>
              <a:gd name="T1" fmla="*/ 2147483646 h 482"/>
              <a:gd name="T2" fmla="*/ 2147483646 w 211"/>
              <a:gd name="T3" fmla="*/ 2147483646 h 482"/>
              <a:gd name="T4" fmla="*/ 2147483646 w 211"/>
              <a:gd name="T5" fmla="*/ 0 h 482"/>
              <a:gd name="T6" fmla="*/ 0 60000 65536"/>
              <a:gd name="T7" fmla="*/ 0 60000 65536"/>
              <a:gd name="T8" fmla="*/ 0 60000 65536"/>
              <a:gd name="T9" fmla="*/ 0 w 211"/>
              <a:gd name="T10" fmla="*/ 0 h 482"/>
              <a:gd name="T11" fmla="*/ 211 w 211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482">
                <a:moveTo>
                  <a:pt x="0" y="482"/>
                </a:moveTo>
                <a:cubicBezTo>
                  <a:pt x="31" y="455"/>
                  <a:pt x="154" y="400"/>
                  <a:pt x="185" y="320"/>
                </a:cubicBezTo>
                <a:cubicBezTo>
                  <a:pt x="211" y="233"/>
                  <a:pt x="185" y="67"/>
                  <a:pt x="185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99" name="Line 135">
            <a:extLst>
              <a:ext uri="{FF2B5EF4-FFF2-40B4-BE49-F238E27FC236}">
                <a16:creationId xmlns:a16="http://schemas.microsoft.com/office/drawing/2014/main" id="{1FC0B2D7-10B9-4821-8956-29E7E74EF1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0525" y="129063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00" name="Line 136">
            <a:extLst>
              <a:ext uri="{FF2B5EF4-FFF2-40B4-BE49-F238E27FC236}">
                <a16:creationId xmlns:a16="http://schemas.microsoft.com/office/drawing/2014/main" id="{885019F8-1354-4C00-8C24-B06EBEA255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6363" y="11842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01" name="Line 137">
            <a:extLst>
              <a:ext uri="{FF2B5EF4-FFF2-40B4-BE49-F238E27FC236}">
                <a16:creationId xmlns:a16="http://schemas.microsoft.com/office/drawing/2014/main" id="{462246C4-4821-4020-9A02-E6E1C2460D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5450" y="1839913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02" name="Line 138">
            <a:extLst>
              <a:ext uri="{FF2B5EF4-FFF2-40B4-BE49-F238E27FC236}">
                <a16:creationId xmlns:a16="http://schemas.microsoft.com/office/drawing/2014/main" id="{DF1DFAA5-C659-4CC9-9C7F-04AB4A56A4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36050" y="179228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03" name="Line 139">
            <a:extLst>
              <a:ext uri="{FF2B5EF4-FFF2-40B4-BE49-F238E27FC236}">
                <a16:creationId xmlns:a16="http://schemas.microsoft.com/office/drawing/2014/main" id="{CFEAB763-2E50-4A9A-BCA6-0C0500A56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0" y="2522539"/>
            <a:ext cx="3365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04" name="Line 140">
            <a:extLst>
              <a:ext uri="{FF2B5EF4-FFF2-40B4-BE49-F238E27FC236}">
                <a16:creationId xmlns:a16="http://schemas.microsoft.com/office/drawing/2014/main" id="{7755E93B-8BCA-452B-8508-FF5BB13A11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5" y="2522539"/>
            <a:ext cx="1587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46" name="Line 141">
            <a:extLst>
              <a:ext uri="{FF2B5EF4-FFF2-40B4-BE49-F238E27FC236}">
                <a16:creationId xmlns:a16="http://schemas.microsoft.com/office/drawing/2014/main" id="{2EA16E95-0DAB-4B51-B283-A6F143B784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7839" y="4510088"/>
            <a:ext cx="22225" cy="1363662"/>
          </a:xfrm>
          <a:prstGeom prst="line">
            <a:avLst/>
          </a:prstGeom>
          <a:noFill/>
          <a:ln w="38100">
            <a:solidFill>
              <a:srgbClr val="3399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47" name="Line 142">
            <a:extLst>
              <a:ext uri="{FF2B5EF4-FFF2-40B4-BE49-F238E27FC236}">
                <a16:creationId xmlns:a16="http://schemas.microsoft.com/office/drawing/2014/main" id="{AD2CF0ED-677D-4DA3-A54D-722F35D41B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13689" y="4514850"/>
            <a:ext cx="1436687" cy="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07" name="Line 143">
            <a:extLst>
              <a:ext uri="{FF2B5EF4-FFF2-40B4-BE49-F238E27FC236}">
                <a16:creationId xmlns:a16="http://schemas.microsoft.com/office/drawing/2014/main" id="{400BC2F5-6B75-408D-B9C6-1C0F6289D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7200" y="5888038"/>
            <a:ext cx="0" cy="188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08" name="Line 144">
            <a:extLst>
              <a:ext uri="{FF2B5EF4-FFF2-40B4-BE49-F238E27FC236}">
                <a16:creationId xmlns:a16="http://schemas.microsoft.com/office/drawing/2014/main" id="{4C270F98-89A3-4D7C-819E-3750B37D9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3413" y="5972176"/>
            <a:ext cx="0" cy="188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50" name="Text Box 145">
            <a:extLst>
              <a:ext uri="{FF2B5EF4-FFF2-40B4-BE49-F238E27FC236}">
                <a16:creationId xmlns:a16="http://schemas.microsoft.com/office/drawing/2014/main" id="{7BC11835-BB50-417A-9F76-F30BA0DFF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1"/>
            <a:ext cx="6281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Obstruktivní forma chronické obstrukční choroby plicní</a:t>
            </a:r>
          </a:p>
        </p:txBody>
      </p:sp>
    </p:spTree>
    <p:extLst>
      <p:ext uri="{BB962C8B-B14F-4D97-AF65-F5344CB8AC3E}">
        <p14:creationId xmlns:p14="http://schemas.microsoft.com/office/powerpoint/2010/main" val="344209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9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9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9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9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9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9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9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9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9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9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9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9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9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9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9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9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19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19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19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19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9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19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9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45" grpId="0" animBg="1"/>
      <p:bldP spid="190554" grpId="0" animBg="1"/>
      <p:bldP spid="190555" grpId="0" animBg="1"/>
      <p:bldP spid="190565" grpId="0"/>
      <p:bldP spid="190566" grpId="0"/>
      <p:bldP spid="190589" grpId="0"/>
      <p:bldP spid="190593" grpId="0" animBg="1"/>
      <p:bldP spid="1905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reeform 2">
            <a:extLst>
              <a:ext uri="{FF2B5EF4-FFF2-40B4-BE49-F238E27FC236}">
                <a16:creationId xmlns:a16="http://schemas.microsoft.com/office/drawing/2014/main" id="{6F270F2D-CE1A-4BD2-A06A-83DEB3475A64}"/>
              </a:ext>
            </a:extLst>
          </p:cNvPr>
          <p:cNvSpPr>
            <a:spLocks/>
          </p:cNvSpPr>
          <p:nvPr/>
        </p:nvSpPr>
        <p:spPr bwMode="auto">
          <a:xfrm>
            <a:off x="1773238" y="3825876"/>
            <a:ext cx="3060700" cy="1497013"/>
          </a:xfrm>
          <a:custGeom>
            <a:avLst/>
            <a:gdLst>
              <a:gd name="T0" fmla="*/ 0 w 1928"/>
              <a:gd name="T1" fmla="*/ 0 h 943"/>
              <a:gd name="T2" fmla="*/ 2147483646 w 1928"/>
              <a:gd name="T3" fmla="*/ 2147483646 h 943"/>
              <a:gd name="T4" fmla="*/ 2147483646 w 1928"/>
              <a:gd name="T5" fmla="*/ 2147483646 h 943"/>
              <a:gd name="T6" fmla="*/ 2147483646 w 1928"/>
              <a:gd name="T7" fmla="*/ 2147483646 h 943"/>
              <a:gd name="T8" fmla="*/ 2147483646 w 1928"/>
              <a:gd name="T9" fmla="*/ 2147483646 h 943"/>
              <a:gd name="T10" fmla="*/ 2147483646 w 1928"/>
              <a:gd name="T11" fmla="*/ 2147483646 h 943"/>
              <a:gd name="T12" fmla="*/ 2147483646 w 1928"/>
              <a:gd name="T13" fmla="*/ 2147483646 h 943"/>
              <a:gd name="T14" fmla="*/ 2147483646 w 1928"/>
              <a:gd name="T15" fmla="*/ 2147483646 h 943"/>
              <a:gd name="T16" fmla="*/ 2147483646 w 1928"/>
              <a:gd name="T17" fmla="*/ 2147483646 h 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8"/>
              <a:gd name="T28" fmla="*/ 0 h 943"/>
              <a:gd name="T29" fmla="*/ 1928 w 1928"/>
              <a:gd name="T30" fmla="*/ 943 h 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8" h="943">
                <a:moveTo>
                  <a:pt x="0" y="0"/>
                </a:moveTo>
                <a:cubicBezTo>
                  <a:pt x="84" y="25"/>
                  <a:pt x="417" y="102"/>
                  <a:pt x="513" y="150"/>
                </a:cubicBezTo>
                <a:cubicBezTo>
                  <a:pt x="609" y="198"/>
                  <a:pt x="550" y="250"/>
                  <a:pt x="576" y="288"/>
                </a:cubicBezTo>
                <a:cubicBezTo>
                  <a:pt x="602" y="326"/>
                  <a:pt x="625" y="358"/>
                  <a:pt x="669" y="376"/>
                </a:cubicBezTo>
                <a:cubicBezTo>
                  <a:pt x="713" y="394"/>
                  <a:pt x="801" y="348"/>
                  <a:pt x="838" y="394"/>
                </a:cubicBezTo>
                <a:cubicBezTo>
                  <a:pt x="875" y="440"/>
                  <a:pt x="871" y="567"/>
                  <a:pt x="889" y="651"/>
                </a:cubicBezTo>
                <a:cubicBezTo>
                  <a:pt x="907" y="735"/>
                  <a:pt x="851" y="859"/>
                  <a:pt x="945" y="901"/>
                </a:cubicBezTo>
                <a:cubicBezTo>
                  <a:pt x="1039" y="943"/>
                  <a:pt x="1288" y="896"/>
                  <a:pt x="1452" y="901"/>
                </a:cubicBezTo>
                <a:cubicBezTo>
                  <a:pt x="1616" y="906"/>
                  <a:pt x="1849" y="929"/>
                  <a:pt x="1928" y="933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5" name="AutoShape 3">
            <a:extLst>
              <a:ext uri="{FF2B5EF4-FFF2-40B4-BE49-F238E27FC236}">
                <a16:creationId xmlns:a16="http://schemas.microsoft.com/office/drawing/2014/main" id="{56172439-24A1-422A-9FA4-20D612B271B1}"/>
              </a:ext>
            </a:extLst>
          </p:cNvPr>
          <p:cNvSpPr>
            <a:spLocks noChangeArrowheads="1"/>
          </p:cNvSpPr>
          <p:nvPr/>
        </p:nvSpPr>
        <p:spPr bwMode="auto">
          <a:xfrm rot="3887456">
            <a:off x="8128794" y="3367882"/>
            <a:ext cx="763588" cy="365125"/>
          </a:xfrm>
          <a:prstGeom prst="rightArrow">
            <a:avLst>
              <a:gd name="adj1" fmla="val 50000"/>
              <a:gd name="adj2" fmla="val 522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1860" name="Freeform 4">
            <a:extLst>
              <a:ext uri="{FF2B5EF4-FFF2-40B4-BE49-F238E27FC236}">
                <a16:creationId xmlns:a16="http://schemas.microsoft.com/office/drawing/2014/main" id="{4221026F-6293-4632-82D6-29ABA9F216D7}"/>
              </a:ext>
            </a:extLst>
          </p:cNvPr>
          <p:cNvSpPr>
            <a:spLocks/>
          </p:cNvSpPr>
          <p:nvPr/>
        </p:nvSpPr>
        <p:spPr bwMode="auto">
          <a:xfrm>
            <a:off x="1822450" y="3776663"/>
            <a:ext cx="2990850" cy="1485900"/>
          </a:xfrm>
          <a:custGeom>
            <a:avLst/>
            <a:gdLst>
              <a:gd name="T0" fmla="*/ 2147483646 w 1884"/>
              <a:gd name="T1" fmla="*/ 2147483646 h 936"/>
              <a:gd name="T2" fmla="*/ 2147483646 w 1884"/>
              <a:gd name="T3" fmla="*/ 2147483646 h 936"/>
              <a:gd name="T4" fmla="*/ 2147483646 w 1884"/>
              <a:gd name="T5" fmla="*/ 2147483646 h 936"/>
              <a:gd name="T6" fmla="*/ 2147483646 w 1884"/>
              <a:gd name="T7" fmla="*/ 2147483646 h 936"/>
              <a:gd name="T8" fmla="*/ 2147483646 w 1884"/>
              <a:gd name="T9" fmla="*/ 2147483646 h 936"/>
              <a:gd name="T10" fmla="*/ 2147483646 w 1884"/>
              <a:gd name="T11" fmla="*/ 2147483646 h 936"/>
              <a:gd name="T12" fmla="*/ 2147483646 w 1884"/>
              <a:gd name="T13" fmla="*/ 2147483646 h 936"/>
              <a:gd name="T14" fmla="*/ 2147483646 w 1884"/>
              <a:gd name="T15" fmla="*/ 2147483646 h 936"/>
              <a:gd name="T16" fmla="*/ 2147483646 w 1884"/>
              <a:gd name="T17" fmla="*/ 2147483646 h 936"/>
              <a:gd name="T18" fmla="*/ 2147483646 w 1884"/>
              <a:gd name="T19" fmla="*/ 2147483646 h 936"/>
              <a:gd name="T20" fmla="*/ 2147483646 w 1884"/>
              <a:gd name="T21" fmla="*/ 2147483646 h 936"/>
              <a:gd name="T22" fmla="*/ 2147483646 w 1884"/>
              <a:gd name="T23" fmla="*/ 2147483646 h 936"/>
              <a:gd name="T24" fmla="*/ 0 w 1884"/>
              <a:gd name="T25" fmla="*/ 0 h 9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84"/>
              <a:gd name="T40" fmla="*/ 0 h 936"/>
              <a:gd name="T41" fmla="*/ 1884 w 1884"/>
              <a:gd name="T42" fmla="*/ 936 h 9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84" h="936">
                <a:moveTo>
                  <a:pt x="1884" y="933"/>
                </a:moveTo>
                <a:cubicBezTo>
                  <a:pt x="1847" y="926"/>
                  <a:pt x="1726" y="936"/>
                  <a:pt x="1671" y="889"/>
                </a:cubicBezTo>
                <a:cubicBezTo>
                  <a:pt x="1616" y="842"/>
                  <a:pt x="1586" y="720"/>
                  <a:pt x="1552" y="651"/>
                </a:cubicBezTo>
                <a:cubicBezTo>
                  <a:pt x="1518" y="582"/>
                  <a:pt x="1498" y="486"/>
                  <a:pt x="1466" y="475"/>
                </a:cubicBezTo>
                <a:cubicBezTo>
                  <a:pt x="1434" y="464"/>
                  <a:pt x="1407" y="558"/>
                  <a:pt x="1358" y="582"/>
                </a:cubicBezTo>
                <a:cubicBezTo>
                  <a:pt x="1309" y="606"/>
                  <a:pt x="1225" y="620"/>
                  <a:pt x="1170" y="619"/>
                </a:cubicBezTo>
                <a:cubicBezTo>
                  <a:pt x="1115" y="618"/>
                  <a:pt x="1074" y="615"/>
                  <a:pt x="1027" y="576"/>
                </a:cubicBezTo>
                <a:cubicBezTo>
                  <a:pt x="980" y="537"/>
                  <a:pt x="903" y="445"/>
                  <a:pt x="888" y="382"/>
                </a:cubicBezTo>
                <a:cubicBezTo>
                  <a:pt x="873" y="319"/>
                  <a:pt x="943" y="253"/>
                  <a:pt x="938" y="200"/>
                </a:cubicBezTo>
                <a:cubicBezTo>
                  <a:pt x="933" y="147"/>
                  <a:pt x="941" y="89"/>
                  <a:pt x="857" y="62"/>
                </a:cubicBezTo>
                <a:cubicBezTo>
                  <a:pt x="773" y="35"/>
                  <a:pt x="553" y="41"/>
                  <a:pt x="431" y="37"/>
                </a:cubicBezTo>
                <a:cubicBezTo>
                  <a:pt x="309" y="33"/>
                  <a:pt x="197" y="44"/>
                  <a:pt x="125" y="38"/>
                </a:cubicBezTo>
                <a:cubicBezTo>
                  <a:pt x="53" y="32"/>
                  <a:pt x="26" y="8"/>
                  <a:pt x="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786BE06A-0F84-47F4-82F0-2687193B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9"/>
            <a:ext cx="17129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1862" name="Line 7">
            <a:extLst>
              <a:ext uri="{FF2B5EF4-FFF2-40B4-BE49-F238E27FC236}">
                <a16:creationId xmlns:a16="http://schemas.microsoft.com/office/drawing/2014/main" id="{711F07AC-E957-4E35-949B-A6BEA06187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3900" y="594201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3" name="Text Box 8">
            <a:extLst>
              <a:ext uri="{FF2B5EF4-FFF2-40B4-BE49-F238E27FC236}">
                <a16:creationId xmlns:a16="http://schemas.microsoft.com/office/drawing/2014/main" id="{5D91B94A-8DE7-48E6-BEAF-B8AF45DDA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40861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864" name="Text Box 9">
            <a:extLst>
              <a:ext uri="{FF2B5EF4-FFF2-40B4-BE49-F238E27FC236}">
                <a16:creationId xmlns:a16="http://schemas.microsoft.com/office/drawing/2014/main" id="{2AAA94C0-24B7-451F-8912-1FD716D7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865" name="Line 10">
            <a:extLst>
              <a:ext uri="{FF2B5EF4-FFF2-40B4-BE49-F238E27FC236}">
                <a16:creationId xmlns:a16="http://schemas.microsoft.com/office/drawing/2014/main" id="{7B6C8AA3-3478-4457-8D36-0337B9632F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5197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6" name="Text Box 11">
            <a:extLst>
              <a:ext uri="{FF2B5EF4-FFF2-40B4-BE49-F238E27FC236}">
                <a16:creationId xmlns:a16="http://schemas.microsoft.com/office/drawing/2014/main" id="{FE9AA867-480A-4AE8-A758-CFB8FC609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1" y="720725"/>
            <a:ext cx="2843213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VE =   VD + (  </a:t>
            </a:r>
            <a:r>
              <a:rPr lang="cs-CZ" altLang="cs-CZ" sz="1200" b="1">
                <a:latin typeface="Arial" panose="020B0604020202020204" pitchFamily="34" charset="0"/>
                <a:cs typeface="Arial" panose="020B0604020202020204" pitchFamily="34" charset="0"/>
              </a:rPr>
              <a:t>VA1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VA2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1867" name="Text Box 12">
            <a:extLst>
              <a:ext uri="{FF2B5EF4-FFF2-40B4-BE49-F238E27FC236}">
                <a16:creationId xmlns:a16="http://schemas.microsoft.com/office/drawing/2014/main" id="{6B260F83-EAF3-448C-A218-24759C30B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188076"/>
            <a:ext cx="1728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Hypoventilovaný alveolus</a:t>
            </a:r>
          </a:p>
        </p:txBody>
      </p:sp>
      <p:sp>
        <p:nvSpPr>
          <p:cNvPr id="121868" name="Rectangle 13">
            <a:extLst>
              <a:ext uri="{FF2B5EF4-FFF2-40B4-BE49-F238E27FC236}">
                <a16:creationId xmlns:a16="http://schemas.microsoft.com/office/drawing/2014/main" id="{E4A4F9C5-2031-4C3B-A6F4-A97D3369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380039"/>
            <a:ext cx="171450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1869" name="Line 14">
            <a:extLst>
              <a:ext uri="{FF2B5EF4-FFF2-40B4-BE49-F238E27FC236}">
                <a16:creationId xmlns:a16="http://schemas.microsoft.com/office/drawing/2014/main" id="{DDF0064C-A82E-4742-AAD2-524ECBD530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5245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0" name="Text Box 15">
            <a:extLst>
              <a:ext uri="{FF2B5EF4-FFF2-40B4-BE49-F238E27FC236}">
                <a16:creationId xmlns:a16="http://schemas.microsoft.com/office/drawing/2014/main" id="{75A5DEFF-3489-48B3-BACC-27FA75A70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541496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871" name="Text Box 16">
            <a:extLst>
              <a:ext uri="{FF2B5EF4-FFF2-40B4-BE49-F238E27FC236}">
                <a16:creationId xmlns:a16="http://schemas.microsoft.com/office/drawing/2014/main" id="{1896BECC-B234-4536-87C0-F1DFF9C7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1183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872" name="Line 17">
            <a:extLst>
              <a:ext uri="{FF2B5EF4-FFF2-40B4-BE49-F238E27FC236}">
                <a16:creationId xmlns:a16="http://schemas.microsoft.com/office/drawing/2014/main" id="{9B2DB7D6-055C-44C4-BC9F-57B4A1E593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5883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3" name="Text Box 18">
            <a:extLst>
              <a:ext uri="{FF2B5EF4-FFF2-40B4-BE49-F238E27FC236}">
                <a16:creationId xmlns:a16="http://schemas.microsoft.com/office/drawing/2014/main" id="{6AE93DFE-D3A7-40F0-AB33-94817C860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6172201"/>
            <a:ext cx="187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Hyperventilovaný alveolus</a:t>
            </a:r>
          </a:p>
        </p:txBody>
      </p:sp>
      <p:sp>
        <p:nvSpPr>
          <p:cNvPr id="121874" name="Oval 19">
            <a:extLst>
              <a:ext uri="{FF2B5EF4-FFF2-40B4-BE49-F238E27FC236}">
                <a16:creationId xmlns:a16="http://schemas.microsoft.com/office/drawing/2014/main" id="{EF664839-D708-4190-810A-19BEF32DD36F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2679700" y="3900489"/>
            <a:ext cx="541338" cy="52228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1875" name="Oval 20">
            <a:extLst>
              <a:ext uri="{FF2B5EF4-FFF2-40B4-BE49-F238E27FC236}">
                <a16:creationId xmlns:a16="http://schemas.microsoft.com/office/drawing/2014/main" id="{9663E3FA-13DC-49B6-9210-135E2F1475EC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3244850" y="3802064"/>
            <a:ext cx="998538" cy="9175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1876" name="Rectangle 21">
            <a:extLst>
              <a:ext uri="{FF2B5EF4-FFF2-40B4-BE49-F238E27FC236}">
                <a16:creationId xmlns:a16="http://schemas.microsoft.com/office/drawing/2014/main" id="{E7058F1F-FB9C-48CF-96B0-DB1145A9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128964"/>
            <a:ext cx="233362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1877" name="Line 22">
            <a:extLst>
              <a:ext uri="{FF2B5EF4-FFF2-40B4-BE49-F238E27FC236}">
                <a16:creationId xmlns:a16="http://schemas.microsoft.com/office/drawing/2014/main" id="{DAA68452-F2C5-4090-8676-5F75202DD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8" y="313372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8" name="Line 23">
            <a:extLst>
              <a:ext uri="{FF2B5EF4-FFF2-40B4-BE49-F238E27FC236}">
                <a16:creationId xmlns:a16="http://schemas.microsoft.com/office/drawing/2014/main" id="{372B071E-7C08-4443-A356-718796DE9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132139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9" name="Oval 24">
            <a:extLst>
              <a:ext uri="{FF2B5EF4-FFF2-40B4-BE49-F238E27FC236}">
                <a16:creationId xmlns:a16="http://schemas.microsoft.com/office/drawing/2014/main" id="{6460143A-AFB5-41EA-BE8B-CF5A98EBDF70}"/>
              </a:ext>
            </a:extLst>
          </p:cNvPr>
          <p:cNvSpPr>
            <a:spLocks noChangeArrowheads="1"/>
          </p:cNvSpPr>
          <p:nvPr/>
        </p:nvSpPr>
        <p:spPr bwMode="auto">
          <a:xfrm rot="1381179">
            <a:off x="2762250" y="3889375"/>
            <a:ext cx="406400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1880" name="Rectangle 25">
            <a:extLst>
              <a:ext uri="{FF2B5EF4-FFF2-40B4-BE49-F238E27FC236}">
                <a16:creationId xmlns:a16="http://schemas.microsoft.com/office/drawing/2014/main" id="{FCA0293B-C94F-48B7-A2BB-8279363DA45A}"/>
              </a:ext>
            </a:extLst>
          </p:cNvPr>
          <p:cNvSpPr>
            <a:spLocks noChangeArrowheads="1"/>
          </p:cNvSpPr>
          <p:nvPr/>
        </p:nvSpPr>
        <p:spPr bwMode="auto">
          <a:xfrm rot="1368857">
            <a:off x="3035301" y="3490913"/>
            <a:ext cx="130175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1881" name="Line 26">
            <a:extLst>
              <a:ext uri="{FF2B5EF4-FFF2-40B4-BE49-F238E27FC236}">
                <a16:creationId xmlns:a16="http://schemas.microsoft.com/office/drawing/2014/main" id="{AA4F9C2D-8D9E-40A9-A57A-353DFFE192C0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067050" y="3471864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2" name="Line 27">
            <a:extLst>
              <a:ext uri="{FF2B5EF4-FFF2-40B4-BE49-F238E27FC236}">
                <a16:creationId xmlns:a16="http://schemas.microsoft.com/office/drawing/2014/main" id="{994D1DBA-4B07-402A-8E17-9FECCE8D6817}"/>
              </a:ext>
            </a:extLst>
          </p:cNvPr>
          <p:cNvSpPr>
            <a:spLocks noChangeShapeType="1"/>
          </p:cNvSpPr>
          <p:nvPr/>
        </p:nvSpPr>
        <p:spPr bwMode="auto">
          <a:xfrm rot="1368857" flipV="1">
            <a:off x="3181350" y="3525839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3" name="Oval 28">
            <a:extLst>
              <a:ext uri="{FF2B5EF4-FFF2-40B4-BE49-F238E27FC236}">
                <a16:creationId xmlns:a16="http://schemas.microsoft.com/office/drawing/2014/main" id="{4EE580CC-E826-487F-A3A0-904EFE9E9BCC}"/>
              </a:ext>
            </a:extLst>
          </p:cNvPr>
          <p:cNvSpPr>
            <a:spLocks noChangeArrowheads="1"/>
          </p:cNvSpPr>
          <p:nvPr/>
        </p:nvSpPr>
        <p:spPr bwMode="auto">
          <a:xfrm rot="19846730">
            <a:off x="3349626" y="3824288"/>
            <a:ext cx="587375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1884" name="Rectangle 29">
            <a:extLst>
              <a:ext uri="{FF2B5EF4-FFF2-40B4-BE49-F238E27FC236}">
                <a16:creationId xmlns:a16="http://schemas.microsoft.com/office/drawing/2014/main" id="{D6DB31C1-E6B3-4DBD-B747-C9BD7AA5FB60}"/>
              </a:ext>
            </a:extLst>
          </p:cNvPr>
          <p:cNvSpPr>
            <a:spLocks noChangeArrowheads="1"/>
          </p:cNvSpPr>
          <p:nvPr/>
        </p:nvSpPr>
        <p:spPr bwMode="auto">
          <a:xfrm rot="20069977">
            <a:off x="3384551" y="3486151"/>
            <a:ext cx="142875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121885" name="Line 30">
            <a:extLst>
              <a:ext uri="{FF2B5EF4-FFF2-40B4-BE49-F238E27FC236}">
                <a16:creationId xmlns:a16="http://schemas.microsoft.com/office/drawing/2014/main" id="{1AE7B384-39A7-49A5-840E-12953549E076}"/>
              </a:ext>
            </a:extLst>
          </p:cNvPr>
          <p:cNvSpPr>
            <a:spLocks noChangeShapeType="1"/>
          </p:cNvSpPr>
          <p:nvPr/>
        </p:nvSpPr>
        <p:spPr bwMode="auto">
          <a:xfrm rot="20069977" flipV="1">
            <a:off x="3484563" y="3449639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6" name="Line 31">
            <a:extLst>
              <a:ext uri="{FF2B5EF4-FFF2-40B4-BE49-F238E27FC236}">
                <a16:creationId xmlns:a16="http://schemas.microsoft.com/office/drawing/2014/main" id="{9A2C3364-500A-4A71-A1FB-5EFA43307B61}"/>
              </a:ext>
            </a:extLst>
          </p:cNvPr>
          <p:cNvSpPr>
            <a:spLocks noChangeShapeType="1"/>
          </p:cNvSpPr>
          <p:nvPr/>
        </p:nvSpPr>
        <p:spPr bwMode="auto">
          <a:xfrm rot="20069977" flipH="1" flipV="1">
            <a:off x="3365500" y="3524251"/>
            <a:ext cx="1588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7" name="Text Box 32">
            <a:extLst>
              <a:ext uri="{FF2B5EF4-FFF2-40B4-BE49-F238E27FC236}">
                <a16:creationId xmlns:a16="http://schemas.microsoft.com/office/drawing/2014/main" id="{58F3BE7B-C02C-4D17-AB4D-AB03F1D07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1" y="4675189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21888" name="Text Box 33">
            <a:extLst>
              <a:ext uri="{FF2B5EF4-FFF2-40B4-BE49-F238E27FC236}">
                <a16:creationId xmlns:a16="http://schemas.microsoft.com/office/drawing/2014/main" id="{7EBB67B3-2B8D-489B-A288-85B3CAC5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4021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21889" name="Line 34">
            <a:extLst>
              <a:ext uri="{FF2B5EF4-FFF2-40B4-BE49-F238E27FC236}">
                <a16:creationId xmlns:a16="http://schemas.microsoft.com/office/drawing/2014/main" id="{5C4ADC22-81C8-48B2-97CA-311419501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4460875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90" name="Line 35">
            <a:extLst>
              <a:ext uri="{FF2B5EF4-FFF2-40B4-BE49-F238E27FC236}">
                <a16:creationId xmlns:a16="http://schemas.microsoft.com/office/drawing/2014/main" id="{CE55CBFA-B94B-45A8-9A79-220EF3197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4797425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91" name="Group 36">
            <a:extLst>
              <a:ext uri="{FF2B5EF4-FFF2-40B4-BE49-F238E27FC236}">
                <a16:creationId xmlns:a16="http://schemas.microsoft.com/office/drawing/2014/main" id="{BFEE3A56-20EF-4BCC-9646-282B7A3F2370}"/>
              </a:ext>
            </a:extLst>
          </p:cNvPr>
          <p:cNvGrpSpPr>
            <a:grpSpLocks/>
          </p:cNvGrpSpPr>
          <p:nvPr/>
        </p:nvGrpSpPr>
        <p:grpSpPr bwMode="auto">
          <a:xfrm rot="1788905" flipH="1">
            <a:off x="3046413" y="3656013"/>
            <a:ext cx="131762" cy="176212"/>
            <a:chOff x="1430" y="2270"/>
            <a:chExt cx="75" cy="111"/>
          </a:xfrm>
        </p:grpSpPr>
        <p:sp>
          <p:nvSpPr>
            <p:cNvPr id="121938" name="Freeform 37">
              <a:extLst>
                <a:ext uri="{FF2B5EF4-FFF2-40B4-BE49-F238E27FC236}">
                  <a16:creationId xmlns:a16="http://schemas.microsoft.com/office/drawing/2014/main" id="{49671EA9-24C2-40D6-9036-2009ABB52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70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39" name="Freeform 38">
              <a:extLst>
                <a:ext uri="{FF2B5EF4-FFF2-40B4-BE49-F238E27FC236}">
                  <a16:creationId xmlns:a16="http://schemas.microsoft.com/office/drawing/2014/main" id="{499115FC-E370-49A7-B381-E72A0DB316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0" y="2276"/>
              <a:ext cx="26" cy="105"/>
            </a:xfrm>
            <a:custGeom>
              <a:avLst/>
              <a:gdLst>
                <a:gd name="T0" fmla="*/ 26 w 26"/>
                <a:gd name="T1" fmla="*/ 0 h 105"/>
                <a:gd name="T2" fmla="*/ 7 w 26"/>
                <a:gd name="T3" fmla="*/ 18 h 105"/>
                <a:gd name="T4" fmla="*/ 0 w 26"/>
                <a:gd name="T5" fmla="*/ 60 h 105"/>
                <a:gd name="T6" fmla="*/ 26 w 26"/>
                <a:gd name="T7" fmla="*/ 95 h 105"/>
                <a:gd name="T8" fmla="*/ 26 w 2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5"/>
                <a:gd name="T17" fmla="*/ 26 w 2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5">
                  <a:moveTo>
                    <a:pt x="26" y="0"/>
                  </a:moveTo>
                  <a:cubicBezTo>
                    <a:pt x="18" y="6"/>
                    <a:pt x="14" y="11"/>
                    <a:pt x="7" y="18"/>
                  </a:cubicBezTo>
                  <a:cubicBezTo>
                    <a:pt x="1" y="25"/>
                    <a:pt x="1" y="50"/>
                    <a:pt x="0" y="60"/>
                  </a:cubicBezTo>
                  <a:cubicBezTo>
                    <a:pt x="3" y="72"/>
                    <a:pt x="22" y="105"/>
                    <a:pt x="26" y="9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92" name="Text Box 39">
            <a:extLst>
              <a:ext uri="{FF2B5EF4-FFF2-40B4-BE49-F238E27FC236}">
                <a16:creationId xmlns:a16="http://schemas.microsoft.com/office/drawing/2014/main" id="{2765ECAF-0FA7-40B6-90BD-FF5BFDE96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11160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21893" name="Line 40">
            <a:extLst>
              <a:ext uri="{FF2B5EF4-FFF2-40B4-BE49-F238E27FC236}">
                <a16:creationId xmlns:a16="http://schemas.microsoft.com/office/drawing/2014/main" id="{589BBC6E-0EB6-4891-91F7-2FF87E6BE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11747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94" name="Text Box 41">
            <a:extLst>
              <a:ext uri="{FF2B5EF4-FFF2-40B4-BE49-F238E27FC236}">
                <a16:creationId xmlns:a16="http://schemas.microsoft.com/office/drawing/2014/main" id="{ACD04A4C-3F81-4213-BF95-E11C530DA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1" y="1027114"/>
            <a:ext cx="72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21895" name="Line 42">
            <a:extLst>
              <a:ext uri="{FF2B5EF4-FFF2-40B4-BE49-F238E27FC236}">
                <a16:creationId xmlns:a16="http://schemas.microsoft.com/office/drawing/2014/main" id="{D14895AB-4AEA-439D-B861-5860A090D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1493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96" name="Line 43">
            <a:extLst>
              <a:ext uri="{FF2B5EF4-FFF2-40B4-BE49-F238E27FC236}">
                <a16:creationId xmlns:a16="http://schemas.microsoft.com/office/drawing/2014/main" id="{9B792A0D-08AC-46A3-9CB7-027D25C019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17494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97" name="Text Box 44">
            <a:extLst>
              <a:ext uri="{FF2B5EF4-FFF2-40B4-BE49-F238E27FC236}">
                <a16:creationId xmlns:a16="http://schemas.microsoft.com/office/drawing/2014/main" id="{291A653B-44D0-4069-8212-BF209FBC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2506664"/>
            <a:ext cx="658813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898" name="Line 45">
            <a:extLst>
              <a:ext uri="{FF2B5EF4-FFF2-40B4-BE49-F238E27FC236}">
                <a16:creationId xmlns:a16="http://schemas.microsoft.com/office/drawing/2014/main" id="{F1AB11EC-5E32-4BCA-96BC-AECD0AD09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5" y="2560639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99" name="Text Box 46">
            <a:extLst>
              <a:ext uri="{FF2B5EF4-FFF2-40B4-BE49-F238E27FC236}">
                <a16:creationId xmlns:a16="http://schemas.microsoft.com/office/drawing/2014/main" id="{581CAC9D-025F-4EE2-9011-77C3A1672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874964"/>
            <a:ext cx="8239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900" name="Line 47">
            <a:extLst>
              <a:ext uri="{FF2B5EF4-FFF2-40B4-BE49-F238E27FC236}">
                <a16:creationId xmlns:a16="http://schemas.microsoft.com/office/drawing/2014/main" id="{8CD1DED7-645D-424D-88FB-A97408E95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5" y="294640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1" name="Text Box 48">
            <a:extLst>
              <a:ext uri="{FF2B5EF4-FFF2-40B4-BE49-F238E27FC236}">
                <a16:creationId xmlns:a16="http://schemas.microsoft.com/office/drawing/2014/main" id="{EE6AA75A-D830-4054-B5EC-BF339E54A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19923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Respir. centrum</a:t>
            </a:r>
          </a:p>
        </p:txBody>
      </p:sp>
      <p:sp>
        <p:nvSpPr>
          <p:cNvPr id="121902" name="AutoShape 49">
            <a:extLst>
              <a:ext uri="{FF2B5EF4-FFF2-40B4-BE49-F238E27FC236}">
                <a16:creationId xmlns:a16="http://schemas.microsoft.com/office/drawing/2014/main" id="{39688F2F-9A6E-430E-8C67-688C49A12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628651"/>
            <a:ext cx="1655762" cy="576263"/>
          </a:xfrm>
          <a:prstGeom prst="rightArrow">
            <a:avLst>
              <a:gd name="adj1" fmla="val 50000"/>
              <a:gd name="adj2" fmla="val 71832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kompenzace</a:t>
            </a:r>
          </a:p>
        </p:txBody>
      </p:sp>
      <p:sp>
        <p:nvSpPr>
          <p:cNvPr id="121903" name="Text Box 50">
            <a:extLst>
              <a:ext uri="{FF2B5EF4-FFF2-40B4-BE49-F238E27FC236}">
                <a16:creationId xmlns:a16="http://schemas.microsoft.com/office/drawing/2014/main" id="{4C4DFD7D-00BC-48A4-AA08-E2B90B28E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17551"/>
            <a:ext cx="3460750" cy="5889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VE =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VA1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VA2</a:t>
            </a:r>
          </a:p>
        </p:txBody>
      </p:sp>
      <p:sp>
        <p:nvSpPr>
          <p:cNvPr id="121904" name="Oval 51">
            <a:extLst>
              <a:ext uri="{FF2B5EF4-FFF2-40B4-BE49-F238E27FC236}">
                <a16:creationId xmlns:a16="http://schemas.microsoft.com/office/drawing/2014/main" id="{50112C98-4BD5-4081-8127-E64C0D54E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579563"/>
            <a:ext cx="1084262" cy="1084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rgbClr val="FF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905" name="Line 52">
            <a:extLst>
              <a:ext uri="{FF2B5EF4-FFF2-40B4-BE49-F238E27FC236}">
                <a16:creationId xmlns:a16="http://schemas.microsoft.com/office/drawing/2014/main" id="{68BED310-8ACB-460A-9A39-ECB66B4087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2750" y="18494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6" name="Text Box 53">
            <a:extLst>
              <a:ext uri="{FF2B5EF4-FFF2-40B4-BE49-F238E27FC236}">
                <a16:creationId xmlns:a16="http://schemas.microsoft.com/office/drawing/2014/main" id="{915AE7B1-5B31-4357-AEDE-04BD151A2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71291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907" name="Text Box 54">
            <a:extLst>
              <a:ext uri="{FF2B5EF4-FFF2-40B4-BE49-F238E27FC236}">
                <a16:creationId xmlns:a16="http://schemas.microsoft.com/office/drawing/2014/main" id="{909C3E60-1B46-4FCA-A524-3A72FF53A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7010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908" name="Line 55">
            <a:extLst>
              <a:ext uri="{FF2B5EF4-FFF2-40B4-BE49-F238E27FC236}">
                <a16:creationId xmlns:a16="http://schemas.microsoft.com/office/drawing/2014/main" id="{A7F8336D-CA4D-496F-8E90-DF59EFBDA6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0" y="21812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9" name="Oval 56">
            <a:extLst>
              <a:ext uri="{FF2B5EF4-FFF2-40B4-BE49-F238E27FC236}">
                <a16:creationId xmlns:a16="http://schemas.microsoft.com/office/drawing/2014/main" id="{BD04BD73-D453-413F-B055-11750AB47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6" y="1538288"/>
            <a:ext cx="1084263" cy="108426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rgbClr val="FF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910" name="Text Box 57">
            <a:extLst>
              <a:ext uri="{FF2B5EF4-FFF2-40B4-BE49-F238E27FC236}">
                <a16:creationId xmlns:a16="http://schemas.microsoft.com/office/drawing/2014/main" id="{1306B394-0EB8-4D7B-8428-E63DF484B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163988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911" name="Text Box 58">
            <a:extLst>
              <a:ext uri="{FF2B5EF4-FFF2-40B4-BE49-F238E27FC236}">
                <a16:creationId xmlns:a16="http://schemas.microsoft.com/office/drawing/2014/main" id="{56BDE848-DF99-448B-8DBD-75280649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1" y="2036764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912" name="Line 59">
            <a:extLst>
              <a:ext uri="{FF2B5EF4-FFF2-40B4-BE49-F238E27FC236}">
                <a16:creationId xmlns:a16="http://schemas.microsoft.com/office/drawing/2014/main" id="{1B5DA1C9-490A-4054-B713-16BA11451D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21082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13" name="Text Box 60">
            <a:extLst>
              <a:ext uri="{FF2B5EF4-FFF2-40B4-BE49-F238E27FC236}">
                <a16:creationId xmlns:a16="http://schemas.microsoft.com/office/drawing/2014/main" id="{F982D41F-2FF7-4874-984E-F6B1937E6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21336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21914" name="Text Box 61">
            <a:extLst>
              <a:ext uri="{FF2B5EF4-FFF2-40B4-BE49-F238E27FC236}">
                <a16:creationId xmlns:a16="http://schemas.microsoft.com/office/drawing/2014/main" id="{A852A48D-9F84-440A-92FA-D7F79B0C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764" y="1997076"/>
            <a:ext cx="86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21915" name="Line 62">
            <a:extLst>
              <a:ext uri="{FF2B5EF4-FFF2-40B4-BE49-F238E27FC236}">
                <a16:creationId xmlns:a16="http://schemas.microsoft.com/office/drawing/2014/main" id="{E67A9637-D468-430C-B238-1394C0DD2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1575" y="2139950"/>
            <a:ext cx="0" cy="382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16" name="Line 63">
            <a:extLst>
              <a:ext uri="{FF2B5EF4-FFF2-40B4-BE49-F238E27FC236}">
                <a16:creationId xmlns:a16="http://schemas.microsoft.com/office/drawing/2014/main" id="{64FBC841-DA37-4367-AE19-86CE0B717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5588" y="2228850"/>
            <a:ext cx="0" cy="280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17" name="Line 64">
            <a:extLst>
              <a:ext uri="{FF2B5EF4-FFF2-40B4-BE49-F238E27FC236}">
                <a16:creationId xmlns:a16="http://schemas.microsoft.com/office/drawing/2014/main" id="{4FF71D4E-7276-4759-800F-BEF1DC641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2675" y="23463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18" name="Line 65">
            <a:extLst>
              <a:ext uri="{FF2B5EF4-FFF2-40B4-BE49-F238E27FC236}">
                <a16:creationId xmlns:a16="http://schemas.microsoft.com/office/drawing/2014/main" id="{5D75D1EB-0A29-493E-8E11-7F4B207B1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5100" y="2181226"/>
            <a:ext cx="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19" name="Line 66">
            <a:extLst>
              <a:ext uri="{FF2B5EF4-FFF2-40B4-BE49-F238E27FC236}">
                <a16:creationId xmlns:a16="http://schemas.microsoft.com/office/drawing/2014/main" id="{93994FAA-7F61-43F2-99B2-0684C5702B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4950" y="17319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20" name="Text Box 67">
            <a:extLst>
              <a:ext uri="{FF2B5EF4-FFF2-40B4-BE49-F238E27FC236}">
                <a16:creationId xmlns:a16="http://schemas.microsoft.com/office/drawing/2014/main" id="{6E4D812A-6FA4-45BE-BC07-9EC53EDD3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1560513"/>
            <a:ext cx="280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kompenzační zvýšení VA1 a VA2</a:t>
            </a:r>
          </a:p>
        </p:txBody>
      </p:sp>
      <p:sp>
        <p:nvSpPr>
          <p:cNvPr id="121921" name="Line 68">
            <a:extLst>
              <a:ext uri="{FF2B5EF4-FFF2-40B4-BE49-F238E27FC236}">
                <a16:creationId xmlns:a16="http://schemas.microsoft.com/office/drawing/2014/main" id="{D815C30E-FD3A-42EC-89A5-01D79C997F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3475" y="9064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22" name="Line 69">
            <a:extLst>
              <a:ext uri="{FF2B5EF4-FFF2-40B4-BE49-F238E27FC236}">
                <a16:creationId xmlns:a16="http://schemas.microsoft.com/office/drawing/2014/main" id="{A235CA7B-2D77-482B-AA01-AEEF77DFB1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43938" y="89535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23" name="Line 70">
            <a:extLst>
              <a:ext uri="{FF2B5EF4-FFF2-40B4-BE49-F238E27FC236}">
                <a16:creationId xmlns:a16="http://schemas.microsoft.com/office/drawing/2014/main" id="{E41C7DE6-66F4-48AB-B61D-DB4672D2F1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7975" y="8763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24" name="Text Box 71">
            <a:extLst>
              <a:ext uri="{FF2B5EF4-FFF2-40B4-BE49-F238E27FC236}">
                <a16:creationId xmlns:a16="http://schemas.microsoft.com/office/drawing/2014/main" id="{C25D5B30-F393-4BAB-8022-00E3FD635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550" y="2903539"/>
            <a:ext cx="958850" cy="650875"/>
          </a:xfrm>
          <a:prstGeom prst="rect">
            <a:avLst/>
          </a:prstGeom>
          <a:solidFill>
            <a:srgbClr val="E0F1F2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cs-CZ" altLang="cs-CZ" sz="1800" b="1" baseline="-250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norm.</a:t>
            </a:r>
          </a:p>
        </p:txBody>
      </p:sp>
      <p:sp>
        <p:nvSpPr>
          <p:cNvPr id="121925" name="Text Box 72">
            <a:extLst>
              <a:ext uri="{FF2B5EF4-FFF2-40B4-BE49-F238E27FC236}">
                <a16:creationId xmlns:a16="http://schemas.microsoft.com/office/drawing/2014/main" id="{3790553D-765F-4474-8116-A89E50964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8" y="2913064"/>
            <a:ext cx="658812" cy="376237"/>
          </a:xfrm>
          <a:prstGeom prst="rect">
            <a:avLst/>
          </a:prstGeom>
          <a:solidFill>
            <a:srgbClr val="E0F1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</a:t>
            </a:r>
            <a:r>
              <a:rPr lang="cs-CZ" altLang="cs-CZ" sz="1800" b="1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926" name="Line 73">
            <a:extLst>
              <a:ext uri="{FF2B5EF4-FFF2-40B4-BE49-F238E27FC236}">
                <a16:creationId xmlns:a16="http://schemas.microsoft.com/office/drawing/2014/main" id="{13717B71-EFED-405F-A42A-0E1060539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3001964"/>
            <a:ext cx="0" cy="280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27" name="Freeform 74">
            <a:extLst>
              <a:ext uri="{FF2B5EF4-FFF2-40B4-BE49-F238E27FC236}">
                <a16:creationId xmlns:a16="http://schemas.microsoft.com/office/drawing/2014/main" id="{8D3B99D3-DC83-4D1F-B560-BB110ED405E8}"/>
              </a:ext>
            </a:extLst>
          </p:cNvPr>
          <p:cNvSpPr>
            <a:spLocks/>
          </p:cNvSpPr>
          <p:nvPr/>
        </p:nvSpPr>
        <p:spPr bwMode="auto">
          <a:xfrm>
            <a:off x="4386263" y="2435226"/>
            <a:ext cx="1719262" cy="625475"/>
          </a:xfrm>
          <a:custGeom>
            <a:avLst/>
            <a:gdLst>
              <a:gd name="T0" fmla="*/ 0 w 1083"/>
              <a:gd name="T1" fmla="*/ 2147483646 h 394"/>
              <a:gd name="T2" fmla="*/ 2147483646 w 1083"/>
              <a:gd name="T3" fmla="*/ 2147483646 h 394"/>
              <a:gd name="T4" fmla="*/ 2147483646 w 1083"/>
              <a:gd name="T5" fmla="*/ 0 h 394"/>
              <a:gd name="T6" fmla="*/ 0 60000 65536"/>
              <a:gd name="T7" fmla="*/ 0 60000 65536"/>
              <a:gd name="T8" fmla="*/ 0 60000 65536"/>
              <a:gd name="T9" fmla="*/ 0 w 1083"/>
              <a:gd name="T10" fmla="*/ 0 h 394"/>
              <a:gd name="T11" fmla="*/ 1083 w 1083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3" h="394">
                <a:moveTo>
                  <a:pt x="0" y="394"/>
                </a:moveTo>
                <a:cubicBezTo>
                  <a:pt x="317" y="392"/>
                  <a:pt x="634" y="391"/>
                  <a:pt x="814" y="325"/>
                </a:cubicBezTo>
                <a:cubicBezTo>
                  <a:pt x="994" y="259"/>
                  <a:pt x="1038" y="129"/>
                  <a:pt x="1083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28" name="Freeform 75">
            <a:extLst>
              <a:ext uri="{FF2B5EF4-FFF2-40B4-BE49-F238E27FC236}">
                <a16:creationId xmlns:a16="http://schemas.microsoft.com/office/drawing/2014/main" id="{B9D2FC72-359A-420A-974A-A698F1698675}"/>
              </a:ext>
            </a:extLst>
          </p:cNvPr>
          <p:cNvSpPr>
            <a:spLocks/>
          </p:cNvSpPr>
          <p:nvPr/>
        </p:nvSpPr>
        <p:spPr bwMode="auto">
          <a:xfrm>
            <a:off x="4192588" y="2454276"/>
            <a:ext cx="1833562" cy="327025"/>
          </a:xfrm>
          <a:custGeom>
            <a:avLst/>
            <a:gdLst>
              <a:gd name="T0" fmla="*/ 0 w 1155"/>
              <a:gd name="T1" fmla="*/ 2147483646 h 206"/>
              <a:gd name="T2" fmla="*/ 2147483646 w 1155"/>
              <a:gd name="T3" fmla="*/ 2147483646 h 206"/>
              <a:gd name="T4" fmla="*/ 2147483646 w 1155"/>
              <a:gd name="T5" fmla="*/ 0 h 206"/>
              <a:gd name="T6" fmla="*/ 0 60000 65536"/>
              <a:gd name="T7" fmla="*/ 0 60000 65536"/>
              <a:gd name="T8" fmla="*/ 0 60000 65536"/>
              <a:gd name="T9" fmla="*/ 0 w 1155"/>
              <a:gd name="T10" fmla="*/ 0 h 206"/>
              <a:gd name="T11" fmla="*/ 1155 w 1155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206">
                <a:moveTo>
                  <a:pt x="0" y="206"/>
                </a:moveTo>
                <a:cubicBezTo>
                  <a:pt x="317" y="204"/>
                  <a:pt x="622" y="171"/>
                  <a:pt x="814" y="137"/>
                </a:cubicBezTo>
                <a:cubicBezTo>
                  <a:pt x="1006" y="103"/>
                  <a:pt x="1084" y="29"/>
                  <a:pt x="1155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29" name="Freeform 76">
            <a:extLst>
              <a:ext uri="{FF2B5EF4-FFF2-40B4-BE49-F238E27FC236}">
                <a16:creationId xmlns:a16="http://schemas.microsoft.com/office/drawing/2014/main" id="{34EFDE5D-4C87-4D24-B59F-3831846DFFC3}"/>
              </a:ext>
            </a:extLst>
          </p:cNvPr>
          <p:cNvSpPr>
            <a:spLocks/>
          </p:cNvSpPr>
          <p:nvPr/>
        </p:nvSpPr>
        <p:spPr bwMode="auto">
          <a:xfrm>
            <a:off x="6219826" y="1271589"/>
            <a:ext cx="334963" cy="765175"/>
          </a:xfrm>
          <a:custGeom>
            <a:avLst/>
            <a:gdLst>
              <a:gd name="T0" fmla="*/ 0 w 211"/>
              <a:gd name="T1" fmla="*/ 2147483646 h 482"/>
              <a:gd name="T2" fmla="*/ 2147483646 w 211"/>
              <a:gd name="T3" fmla="*/ 2147483646 h 482"/>
              <a:gd name="T4" fmla="*/ 2147483646 w 211"/>
              <a:gd name="T5" fmla="*/ 0 h 482"/>
              <a:gd name="T6" fmla="*/ 0 60000 65536"/>
              <a:gd name="T7" fmla="*/ 0 60000 65536"/>
              <a:gd name="T8" fmla="*/ 0 60000 65536"/>
              <a:gd name="T9" fmla="*/ 0 w 211"/>
              <a:gd name="T10" fmla="*/ 0 h 482"/>
              <a:gd name="T11" fmla="*/ 211 w 211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482">
                <a:moveTo>
                  <a:pt x="0" y="482"/>
                </a:moveTo>
                <a:cubicBezTo>
                  <a:pt x="31" y="455"/>
                  <a:pt x="154" y="400"/>
                  <a:pt x="185" y="320"/>
                </a:cubicBezTo>
                <a:cubicBezTo>
                  <a:pt x="211" y="233"/>
                  <a:pt x="185" y="67"/>
                  <a:pt x="185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30" name="Line 77">
            <a:extLst>
              <a:ext uri="{FF2B5EF4-FFF2-40B4-BE49-F238E27FC236}">
                <a16:creationId xmlns:a16="http://schemas.microsoft.com/office/drawing/2014/main" id="{627AC1D3-E08A-4FE0-B460-427A18BD1F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0525" y="129063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31" name="Line 78">
            <a:extLst>
              <a:ext uri="{FF2B5EF4-FFF2-40B4-BE49-F238E27FC236}">
                <a16:creationId xmlns:a16="http://schemas.microsoft.com/office/drawing/2014/main" id="{2227C2BC-DA66-4192-AC88-A766D0D418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6363" y="11842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32" name="Line 79">
            <a:extLst>
              <a:ext uri="{FF2B5EF4-FFF2-40B4-BE49-F238E27FC236}">
                <a16:creationId xmlns:a16="http://schemas.microsoft.com/office/drawing/2014/main" id="{79A0004D-B48F-4F51-B555-EC80199369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5450" y="1839913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33" name="Line 80">
            <a:extLst>
              <a:ext uri="{FF2B5EF4-FFF2-40B4-BE49-F238E27FC236}">
                <a16:creationId xmlns:a16="http://schemas.microsoft.com/office/drawing/2014/main" id="{85325C30-26FF-46C6-8372-8BD21E05A3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36050" y="1792288"/>
            <a:ext cx="127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34" name="Line 81">
            <a:extLst>
              <a:ext uri="{FF2B5EF4-FFF2-40B4-BE49-F238E27FC236}">
                <a16:creationId xmlns:a16="http://schemas.microsoft.com/office/drawing/2014/main" id="{7F57F1B0-8810-469C-AC8C-C017CF8A7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0" y="2522539"/>
            <a:ext cx="3365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35" name="Line 82">
            <a:extLst>
              <a:ext uri="{FF2B5EF4-FFF2-40B4-BE49-F238E27FC236}">
                <a16:creationId xmlns:a16="http://schemas.microsoft.com/office/drawing/2014/main" id="{199DE216-B237-4A0D-B4E1-C2D949EA39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5" y="2522539"/>
            <a:ext cx="15875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36" name="Text Box 83">
            <a:extLst>
              <a:ext uri="{FF2B5EF4-FFF2-40B4-BE49-F238E27FC236}">
                <a16:creationId xmlns:a16="http://schemas.microsoft.com/office/drawing/2014/main" id="{D73C0608-E272-4C4E-A058-7AFDDBB3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3792538"/>
            <a:ext cx="403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„blue bloaters“ = „modří opuchlící“</a:t>
            </a:r>
          </a:p>
        </p:txBody>
      </p:sp>
      <p:sp>
        <p:nvSpPr>
          <p:cNvPr id="121937" name="Text Box 85">
            <a:extLst>
              <a:ext uri="{FF2B5EF4-FFF2-40B4-BE49-F238E27FC236}">
                <a16:creationId xmlns:a16="http://schemas.microsoft.com/office/drawing/2014/main" id="{68DE701F-A42B-49F2-856C-18305D95F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1"/>
            <a:ext cx="6281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Obstruktivní forma chronické obstrukční choroby plicní</a:t>
            </a:r>
          </a:p>
        </p:txBody>
      </p:sp>
    </p:spTree>
    <p:extLst>
      <p:ext uri="{BB962C8B-B14F-4D97-AF65-F5344CB8AC3E}">
        <p14:creationId xmlns:p14="http://schemas.microsoft.com/office/powerpoint/2010/main" val="41203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616</Words>
  <Application>Microsoft Office PowerPoint</Application>
  <PresentationFormat>Širokoúhlá obrazovka</PresentationFormat>
  <Paragraphs>243</Paragraphs>
  <Slides>11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Kofránek</dc:creator>
  <cp:lastModifiedBy>Jiří Kofránek</cp:lastModifiedBy>
  <cp:revision>2</cp:revision>
  <dcterms:created xsi:type="dcterms:W3CDTF">2024-12-11T05:01:09Z</dcterms:created>
  <dcterms:modified xsi:type="dcterms:W3CDTF">2024-12-11T05:15:55Z</dcterms:modified>
</cp:coreProperties>
</file>